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4"/>
  </p:sldMasterIdLst>
  <p:notesMasterIdLst>
    <p:notesMasterId r:id="rId6"/>
  </p:notesMasterIdLst>
  <p:handoutMasterIdLst>
    <p:handoutMasterId r:id="rId7"/>
  </p:handoutMasterIdLst>
  <p:sldIdLst>
    <p:sldId id="256" r:id="rId5"/>
  </p:sldIdLst>
  <p:sldSz cx="51206400" cy="32918400"/>
  <p:notesSz cx="10233025" cy="7102475"/>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EBEBE4"/>
    <a:srgbClr val="F27649"/>
    <a:srgbClr val="002765"/>
    <a:srgbClr val="FFD1A3"/>
    <a:srgbClr val="348888"/>
    <a:srgbClr val="F5D2BB"/>
    <a:srgbClr val="118C8C"/>
    <a:srgbClr val="FDFCE7"/>
    <a:srgbClr val="FFBE99"/>
    <a:srgbClr val="F6F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41BC18-09C4-549E-F6AB-DE4BF9825CB7}" v="58" dt="2024-05-09T16:42:58.895"/>
    <p1510:client id="{BCB9A2E5-4681-4541-A247-D2EF7A0CD38A}" v="593" dt="2024-05-09T17:02:27.2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827" autoAdjust="0"/>
  </p:normalViewPr>
  <p:slideViewPr>
    <p:cSldViewPr>
      <p:cViewPr varScale="1">
        <p:scale>
          <a:sx n="22" d="100"/>
          <a:sy n="22" d="100"/>
        </p:scale>
        <p:origin x="2040" y="320"/>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363939" y="3374160"/>
            <a:ext cx="7505151" cy="3195470"/>
          </a:xfrm>
          <a:prstGeom prst="rect">
            <a:avLst/>
          </a:prstGeom>
          <a:noFill/>
          <a:ln w="12700">
            <a:noFill/>
            <a:miter lim="800000"/>
            <a:headEnd/>
            <a:tailEnd/>
          </a:ln>
          <a:effectLst/>
        </p:spPr>
        <p:txBody>
          <a:bodyPr vert="horz" wrap="square" lIns="88026" tIns="44013" rIns="88026" bIns="44013"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3054350" y="533400"/>
            <a:ext cx="4137025" cy="26606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dirty="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E4C9"/>
        </a:solid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hyperlink" Target="https://www.rawpixel.com/search/woman?sort=curated&amp;page=1" TargetMode="External"/><Relationship Id="rId3" Type="http://schemas.openxmlformats.org/officeDocument/2006/relationships/image" Target="../media/image1.png"/><Relationship Id="rId7" Type="http://schemas.openxmlformats.org/officeDocument/2006/relationships/image" Target="../media/image3.png"/><Relationship Id="rId12" Type="http://schemas.microsoft.com/office/2007/relationships/hdphoto" Target="../media/hdphoto4.wdp"/><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microsoft.com/office/2007/relationships/hdphoto" Target="../media/hdphoto1.wdp"/><Relationship Id="rId11" Type="http://schemas.openxmlformats.org/officeDocument/2006/relationships/image" Target="../media/image5.png"/><Relationship Id="rId5" Type="http://schemas.openxmlformats.org/officeDocument/2006/relationships/image" Target="../media/image2.png"/><Relationship Id="rId10" Type="http://schemas.microsoft.com/office/2007/relationships/hdphoto" Target="../media/hdphoto3.wdp"/><Relationship Id="rId4" Type="http://schemas.openxmlformats.org/officeDocument/2006/relationships/hyperlink" Target="https://pixabay.com/pt/falso-erro-desaparecido-ausente-x-2061131/" TargetMode="Externa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92461" y="5443912"/>
            <a:ext cx="14614525" cy="11156214"/>
          </a:xfrm>
          <a:prstGeom prst="rect">
            <a:avLst/>
          </a:prstGeom>
          <a:solidFill>
            <a:srgbClr val="FFD1A3"/>
          </a:solidFill>
          <a:ln w="12700">
            <a:solidFill>
              <a:schemeClr val="tx1"/>
            </a:solid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spcBef>
                <a:spcPct val="50000"/>
              </a:spcBef>
            </a:pPr>
            <a:endParaRPr lang="en-US" altLang="en-US" sz="4000" dirty="0">
              <a:latin typeface="Arial" panose="020B0604020202020204" pitchFamily="34" charset="0"/>
              <a:cs typeface="+mn-cs"/>
            </a:endParaRPr>
          </a:p>
          <a:p>
            <a:pPr>
              <a:spcBef>
                <a:spcPct val="50000"/>
              </a:spcBef>
            </a:pPr>
            <a:endParaRPr lang="en-US" altLang="en-US" sz="800" dirty="0">
              <a:latin typeface="Arial" panose="020B0604020202020204" pitchFamily="34" charset="0"/>
              <a:cs typeface="+mn-cs"/>
            </a:endParaRPr>
          </a:p>
          <a:p>
            <a:pPr>
              <a:spcBef>
                <a:spcPct val="50000"/>
              </a:spcBef>
            </a:pPr>
            <a:endParaRPr lang="en-US" altLang="en-US" sz="800" dirty="0">
              <a:latin typeface="Arial" panose="020B0604020202020204" pitchFamily="34" charset="0"/>
              <a:cs typeface="+mn-cs"/>
            </a:endParaRPr>
          </a:p>
          <a:p>
            <a:pPr>
              <a:spcBef>
                <a:spcPct val="50000"/>
              </a:spcBef>
            </a:pPr>
            <a:r>
              <a:rPr lang="en-US" altLang="en-US" sz="4000" dirty="0">
                <a:latin typeface="Arial"/>
                <a:cs typeface="+mn-cs"/>
              </a:rPr>
              <a:t>Menopause is a natural physiological stage that all women will experience if they live long enough. In 1996, the World Health </a:t>
            </a:r>
            <a:r>
              <a:rPr lang="en-US" altLang="en-US" sz="4000" dirty="0" err="1">
                <a:latin typeface="Arial"/>
                <a:cs typeface="+mn-cs"/>
              </a:rPr>
              <a:t>Organisation</a:t>
            </a:r>
            <a:r>
              <a:rPr lang="en-US" altLang="en-US" sz="4000" dirty="0">
                <a:latin typeface="Arial"/>
                <a:cs typeface="+mn-cs"/>
              </a:rPr>
              <a:t> classified menopause as a transitional and critical period in women’s lives</a:t>
            </a:r>
            <a:r>
              <a:rPr lang="en-US" altLang="en-US" sz="4000" baseline="30000" dirty="0">
                <a:latin typeface="Arial"/>
                <a:cs typeface="+mn-cs"/>
              </a:rPr>
              <a:t>1</a:t>
            </a:r>
            <a:r>
              <a:rPr lang="en-US" altLang="en-US" sz="4000" dirty="0">
                <a:latin typeface="Arial"/>
                <a:cs typeface="+mn-cs"/>
              </a:rPr>
              <a:t>. Nevertheless, menopause has only recently garnered political and public attention in the UK</a:t>
            </a:r>
            <a:r>
              <a:rPr lang="en-US" altLang="en-US" sz="4000" baseline="30000" dirty="0">
                <a:latin typeface="Arial"/>
                <a:cs typeface="+mn-cs"/>
              </a:rPr>
              <a:t>2</a:t>
            </a:r>
            <a:r>
              <a:rPr lang="en-US" altLang="en-US" sz="4000" dirty="0">
                <a:latin typeface="Arial"/>
                <a:cs typeface="+mn-cs"/>
              </a:rPr>
              <a:t>. Menopause is often accompanied by somatic, psychological, and urogenital symptoms, which can substantially impact a woman’s quality of life and well-being</a:t>
            </a:r>
            <a:r>
              <a:rPr lang="en-US" altLang="en-US" sz="4000" baseline="30000" dirty="0">
                <a:latin typeface="Arial"/>
                <a:cs typeface="+mn-cs"/>
              </a:rPr>
              <a:t>3</a:t>
            </a:r>
            <a:r>
              <a:rPr lang="en-US" altLang="en-US" sz="4000" dirty="0">
                <a:latin typeface="Arial"/>
                <a:cs typeface="+mn-cs"/>
              </a:rPr>
              <a:t>. Research on lifestyle and menopausal symptoms suggests that women who engage in healthier lifestyle behaviours, such as eating a Mediterranean diet or participating in regular physical activity, experience less severe menopausal symptoms. Conversely, leading an unhealthy lifestyle, such as smoking and drinking high levels of alcohol, has been associated with more severe menopausal symptoms</a:t>
            </a:r>
            <a:r>
              <a:rPr lang="en-US" altLang="en-US" sz="4000" baseline="30000" dirty="0">
                <a:latin typeface="Arial"/>
                <a:cs typeface="+mn-cs"/>
              </a:rPr>
              <a:t>4</a:t>
            </a:r>
            <a:r>
              <a:rPr lang="en-US" altLang="en-US" sz="4000" dirty="0">
                <a:latin typeface="Arial"/>
                <a:cs typeface="+mn-cs"/>
              </a:rPr>
              <a:t>. </a:t>
            </a:r>
            <a:endParaRPr lang="en-US" altLang="en-US" sz="4000" dirty="0">
              <a:latin typeface="Arial" panose="020B0604020202020204" pitchFamily="34" charset="0"/>
              <a:cs typeface="+mn-cs"/>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8295936" y="5433913"/>
            <a:ext cx="14614525" cy="26711241"/>
          </a:xfrm>
          <a:prstGeom prst="rect">
            <a:avLst/>
          </a:prstGeom>
          <a:solidFill>
            <a:srgbClr val="FFD1A3"/>
          </a:solid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spcBef>
                <a:spcPct val="50000"/>
              </a:spcBef>
            </a:pPr>
            <a:endParaRPr lang="en-GB" altLang="en-US" sz="4000" dirty="0">
              <a:latin typeface="Arial" panose="020B0604020202020204" pitchFamily="34" charset="0"/>
              <a:cs typeface="+mj-cs"/>
            </a:endParaRPr>
          </a:p>
          <a:p>
            <a:pPr>
              <a:spcBef>
                <a:spcPct val="50000"/>
              </a:spcBef>
            </a:pPr>
            <a:endParaRPr lang="en-GB" altLang="en-US" sz="800" dirty="0">
              <a:latin typeface="Arial" panose="020B0604020202020204" pitchFamily="34" charset="0"/>
              <a:cs typeface="+mj-cs"/>
            </a:endParaRPr>
          </a:p>
          <a:p>
            <a:pPr>
              <a:spcBef>
                <a:spcPct val="50000"/>
              </a:spcBef>
            </a:pPr>
            <a:endParaRPr lang="en-GB" altLang="en-US" sz="800" dirty="0">
              <a:latin typeface="Arial" panose="020B0604020202020204" pitchFamily="34" charset="0"/>
              <a:cs typeface="+mj-cs"/>
            </a:endParaRPr>
          </a:p>
          <a:p>
            <a:pPr>
              <a:spcBef>
                <a:spcPct val="50000"/>
              </a:spcBef>
            </a:pPr>
            <a:r>
              <a:rPr lang="en-GB" altLang="en-US" sz="4000" dirty="0">
                <a:latin typeface="Arial" panose="020B0604020202020204" pitchFamily="34" charset="0"/>
                <a:cs typeface="+mj-cs"/>
              </a:rPr>
              <a:t>Most</a:t>
            </a:r>
            <a:r>
              <a:rPr lang="en-US" altLang="en-US" sz="4000" dirty="0">
                <a:latin typeface="Arial" panose="020B0604020202020204" pitchFamily="34" charset="0"/>
                <a:cs typeface="+mj-cs"/>
              </a:rPr>
              <a:t> participants were white (96.7%), 31.6% had a bachelor’s degree, and 52.4% were employed full-time. The mean BMI for the participants was 28.0 ± 5.84 kg/m², with 37% having a healthy BMI (&lt;25 kg/m²) and 4.5% classified as clinically obese (&gt;40 kg/m²). </a:t>
            </a:r>
            <a:r>
              <a:rPr lang="en-US" altLang="en-US" sz="4000" b="1" dirty="0">
                <a:latin typeface="Arial" panose="020B0604020202020204" pitchFamily="34" charset="0"/>
                <a:cs typeface="+mj-cs"/>
              </a:rPr>
              <a:t>30.8% </a:t>
            </a:r>
            <a:r>
              <a:rPr lang="en-US" altLang="en-US" sz="4000" dirty="0">
                <a:latin typeface="Arial" panose="020B0604020202020204" pitchFamily="34" charset="0"/>
                <a:cs typeface="+mj-cs"/>
              </a:rPr>
              <a:t>engaged in more than 5 hours of </a:t>
            </a:r>
            <a:r>
              <a:rPr lang="en-US" altLang="en-US" sz="4000" b="1" dirty="0">
                <a:latin typeface="Arial" panose="020B0604020202020204" pitchFamily="34" charset="0"/>
                <a:cs typeface="+mj-cs"/>
              </a:rPr>
              <a:t>physical activity </a:t>
            </a:r>
            <a:r>
              <a:rPr lang="en-US" altLang="en-US" sz="4000" dirty="0">
                <a:latin typeface="Arial" panose="020B0604020202020204" pitchFamily="34" charset="0"/>
                <a:cs typeface="+mj-cs"/>
              </a:rPr>
              <a:t>per week. Only 7% drank over 14 units of alcohol</a:t>
            </a:r>
            <a:r>
              <a:rPr lang="en-US" altLang="en-US" sz="4000">
                <a:latin typeface="Arial" panose="020B0604020202020204" pitchFamily="34" charset="0"/>
                <a:cs typeface="+mj-cs"/>
              </a:rPr>
              <a:t>, while </a:t>
            </a:r>
            <a:r>
              <a:rPr lang="en-US" altLang="en-US" sz="4000" dirty="0">
                <a:latin typeface="Arial" panose="020B0604020202020204" pitchFamily="34" charset="0"/>
                <a:cs typeface="+mj-cs"/>
              </a:rPr>
              <a:t>93.2% had never smoked or were ex-smokers.</a:t>
            </a:r>
          </a:p>
          <a:p>
            <a:pPr>
              <a:spcBef>
                <a:spcPct val="50000"/>
              </a:spcBef>
            </a:pPr>
            <a:r>
              <a:rPr lang="en-US" altLang="en-US" sz="4000" dirty="0">
                <a:latin typeface="Arial" panose="020B0604020202020204" pitchFamily="34" charset="0"/>
                <a:cs typeface="+mj-cs"/>
              </a:rPr>
              <a:t> </a:t>
            </a:r>
          </a:p>
          <a:p>
            <a:pPr>
              <a:spcBef>
                <a:spcPct val="50000"/>
              </a:spcBef>
            </a:pPr>
            <a:endParaRPr lang="en-US" altLang="en-US" sz="4000" b="1" dirty="0">
              <a:latin typeface="Arial" panose="020B0604020202020204" pitchFamily="34" charset="0"/>
              <a:cs typeface="+mj-cs"/>
            </a:endParaRPr>
          </a:p>
          <a:p>
            <a:pPr>
              <a:spcBef>
                <a:spcPct val="50000"/>
              </a:spcBef>
            </a:pPr>
            <a:endParaRPr lang="en-GB" altLang="en-US" sz="5400" b="1" dirty="0">
              <a:latin typeface="Arial" panose="020B0604020202020204" pitchFamily="34" charset="0"/>
              <a:cs typeface="+mj-cs"/>
            </a:endParaRPr>
          </a:p>
          <a:p>
            <a:pPr algn="ctr">
              <a:lnSpc>
                <a:spcPct val="80000"/>
              </a:lnSpc>
              <a:spcBef>
                <a:spcPct val="50000"/>
              </a:spcBef>
            </a:pPr>
            <a:endParaRPr lang="en-GB" altLang="en-US" sz="4000" b="1" dirty="0">
              <a:latin typeface="Arial" panose="020B0604020202020204" pitchFamily="34" charset="0"/>
              <a:cs typeface="+mj-cs"/>
            </a:endParaRPr>
          </a:p>
          <a:p>
            <a:pPr>
              <a:spcBef>
                <a:spcPct val="50000"/>
              </a:spcBef>
            </a:pPr>
            <a:r>
              <a:rPr lang="en-GB" altLang="en-US" sz="4000" dirty="0">
                <a:latin typeface="Arial" panose="020B0604020202020204" pitchFamily="34" charset="0"/>
              </a:rPr>
              <a:t> </a:t>
            </a:r>
          </a:p>
          <a:p>
            <a:pPr>
              <a:lnSpc>
                <a:spcPct val="80000"/>
              </a:lnSpc>
              <a:spcBef>
                <a:spcPct val="50000"/>
              </a:spcBef>
            </a:pPr>
            <a:endParaRPr lang="en-GB" altLang="en-US" sz="4000" dirty="0">
              <a:latin typeface="Arial" panose="020B0604020202020204" pitchFamily="34" charset="0"/>
            </a:endParaRPr>
          </a:p>
          <a:p>
            <a:pPr>
              <a:lnSpc>
                <a:spcPct val="80000"/>
              </a:lnSpc>
              <a:spcBef>
                <a:spcPct val="50000"/>
              </a:spcBef>
            </a:pPr>
            <a:endParaRPr lang="en-GB" altLang="en-US" sz="4000" dirty="0">
              <a:latin typeface="Arial" panose="020B0604020202020204" pitchFamily="34" charset="0"/>
            </a:endParaRPr>
          </a:p>
          <a:p>
            <a:pPr>
              <a:lnSpc>
                <a:spcPct val="80000"/>
              </a:lnSpc>
              <a:spcBef>
                <a:spcPct val="50000"/>
              </a:spcBef>
            </a:pPr>
            <a:endParaRPr lang="en-GB" altLang="en-US" sz="4000" dirty="0">
              <a:latin typeface="Arial" panose="020B0604020202020204" pitchFamily="34" charset="0"/>
            </a:endParaRPr>
          </a:p>
          <a:p>
            <a:pPr>
              <a:spcBef>
                <a:spcPct val="50000"/>
              </a:spcBef>
            </a:pPr>
            <a:endParaRPr lang="en-US" altLang="en-US" sz="800" dirty="0">
              <a:latin typeface="Arial" panose="020B0604020202020204" pitchFamily="34" charset="0"/>
            </a:endParaRPr>
          </a:p>
          <a:p>
            <a:pPr>
              <a:spcBef>
                <a:spcPct val="50000"/>
              </a:spcBef>
            </a:pPr>
            <a:endParaRPr lang="en-US" altLang="en-US" sz="800" dirty="0">
              <a:latin typeface="Arial" panose="020B0604020202020204" pitchFamily="34" charset="0"/>
            </a:endParaRPr>
          </a:p>
          <a:p>
            <a:pPr>
              <a:spcBef>
                <a:spcPct val="50000"/>
              </a:spcBef>
            </a:pPr>
            <a:endParaRPr lang="en-US" altLang="en-US" sz="600" dirty="0">
              <a:latin typeface="Arial" panose="020B0604020202020204" pitchFamily="34" charset="0"/>
            </a:endParaRPr>
          </a:p>
          <a:p>
            <a:pPr>
              <a:spcBef>
                <a:spcPct val="50000"/>
              </a:spcBef>
            </a:pPr>
            <a:endParaRPr lang="en-US" altLang="en-US" sz="600" dirty="0">
              <a:latin typeface="Arial" panose="020B0604020202020204" pitchFamily="34" charset="0"/>
            </a:endParaRPr>
          </a:p>
          <a:p>
            <a:pPr marL="571500" indent="-571500">
              <a:spcBef>
                <a:spcPct val="50000"/>
              </a:spcBef>
              <a:buFont typeface="Arial" panose="020B0604020202020204" pitchFamily="34" charset="0"/>
              <a:buChar char="•"/>
            </a:pPr>
            <a:endParaRPr lang="en-US" altLang="en-US" sz="600" dirty="0">
              <a:latin typeface="Arial" panose="020B0604020202020204" pitchFamily="34" charset="0"/>
            </a:endParaRPr>
          </a:p>
          <a:p>
            <a:pPr marL="571500" indent="-571500">
              <a:spcBef>
                <a:spcPct val="50000"/>
              </a:spcBef>
              <a:buFont typeface="Arial" panose="020B0604020202020204" pitchFamily="34" charset="0"/>
              <a:buChar char="•"/>
            </a:pPr>
            <a:endParaRPr lang="en-US" altLang="en-US" sz="800" dirty="0">
              <a:latin typeface="Arial" panose="020B0604020202020204" pitchFamily="34" charset="0"/>
            </a:endParaRP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A statistically significant inverse relationship was found between </a:t>
            </a:r>
            <a:r>
              <a:rPr lang="en-US" altLang="en-US" sz="4000" b="1" dirty="0">
                <a:latin typeface="Arial" panose="020B0604020202020204" pitchFamily="34" charset="0"/>
              </a:rPr>
              <a:t>physical activity </a:t>
            </a:r>
            <a:r>
              <a:rPr lang="en-US" altLang="en-US" sz="4000" dirty="0">
                <a:latin typeface="Arial" panose="020B0604020202020204" pitchFamily="34" charset="0"/>
              </a:rPr>
              <a:t>and total MRS score (</a:t>
            </a:r>
            <a:r>
              <a:rPr lang="en-US" altLang="en-US" sz="4000" i="1" dirty="0">
                <a:latin typeface="Arial" panose="020B0604020202020204" pitchFamily="34" charset="0"/>
              </a:rPr>
              <a:t>p</a:t>
            </a:r>
            <a:r>
              <a:rPr lang="en-US" altLang="en-US" sz="4000" dirty="0">
                <a:latin typeface="Arial" panose="020B0604020202020204" pitchFamily="34" charset="0"/>
              </a:rPr>
              <a:t>=-.012). </a:t>
            </a: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A statistically significant difference was observed in the total MRS score at different levels of physical activity      (</a:t>
            </a:r>
            <a:r>
              <a:rPr lang="en-US" altLang="en-US" sz="4000" i="1" dirty="0">
                <a:latin typeface="Arial" panose="020B0604020202020204" pitchFamily="34" charset="0"/>
              </a:rPr>
              <a:t>H</a:t>
            </a:r>
            <a:r>
              <a:rPr lang="en-US" altLang="en-US" sz="4000" dirty="0">
                <a:latin typeface="Arial" panose="020B0604020202020204" pitchFamily="34" charset="0"/>
              </a:rPr>
              <a:t> (3) = 12.323,  </a:t>
            </a:r>
            <a:r>
              <a:rPr lang="en-US" altLang="en-US" sz="4000" i="1" dirty="0">
                <a:latin typeface="Arial" panose="020B0604020202020204" pitchFamily="34" charset="0"/>
              </a:rPr>
              <a:t>p</a:t>
            </a:r>
            <a:r>
              <a:rPr lang="en-US" altLang="en-US" sz="4000" dirty="0">
                <a:latin typeface="Arial" panose="020B0604020202020204" pitchFamily="34" charset="0"/>
              </a:rPr>
              <a:t>=.006).</a:t>
            </a:r>
            <a:endParaRPr lang="en-US" altLang="en-US" sz="800" dirty="0">
              <a:latin typeface="Arial" panose="020B0604020202020204" pitchFamily="34" charset="0"/>
            </a:endParaRPr>
          </a:p>
          <a:p>
            <a:pPr marL="571500" indent="-571500">
              <a:spcBef>
                <a:spcPct val="50000"/>
              </a:spcBef>
              <a:buFont typeface="Arial" panose="020B0604020202020204" pitchFamily="34" charset="0"/>
              <a:buChar char="•"/>
            </a:pPr>
            <a:endParaRPr lang="en-US" altLang="en-US" sz="800" dirty="0">
              <a:latin typeface="Arial" panose="020B0604020202020204" pitchFamily="34" charset="0"/>
            </a:endParaRPr>
          </a:p>
          <a:p>
            <a:pPr marL="571500" indent="-571500">
              <a:spcBef>
                <a:spcPct val="50000"/>
              </a:spcBef>
              <a:buFont typeface="Arial" panose="020B0604020202020204" pitchFamily="34" charset="0"/>
              <a:buChar char="•"/>
            </a:pPr>
            <a:endParaRPr lang="en-US" altLang="en-US" sz="800" dirty="0">
              <a:latin typeface="Arial" panose="020B0604020202020204" pitchFamily="34" charset="0"/>
            </a:endParaRPr>
          </a:p>
          <a:p>
            <a:pPr marL="571500" indent="-571500">
              <a:spcBef>
                <a:spcPct val="50000"/>
              </a:spcBef>
              <a:buFont typeface="Arial" panose="020B0604020202020204" pitchFamily="34" charset="0"/>
              <a:buChar char="•"/>
            </a:pPr>
            <a:endParaRPr lang="en-US" altLang="en-US" sz="800" dirty="0">
              <a:latin typeface="Arial" panose="020B0604020202020204" pitchFamily="34" charset="0"/>
            </a:endParaRPr>
          </a:p>
          <a:p>
            <a:pPr>
              <a:spcBef>
                <a:spcPct val="50000"/>
              </a:spcBef>
            </a:pPr>
            <a:endParaRPr lang="en-US" altLang="en-US" sz="600" dirty="0">
              <a:latin typeface="Arial" panose="020B0604020202020204" pitchFamily="34" charset="0"/>
            </a:endParaRPr>
          </a:p>
          <a:p>
            <a:pPr>
              <a:lnSpc>
                <a:spcPct val="80000"/>
              </a:lnSpc>
              <a:spcBef>
                <a:spcPct val="50000"/>
              </a:spcBef>
            </a:pPr>
            <a:r>
              <a:rPr lang="en-US" altLang="en-US" sz="4000" dirty="0">
                <a:latin typeface="Arial" panose="020B0604020202020204" pitchFamily="34" charset="0"/>
              </a:rPr>
              <a:t>Table1. Shows the post hoc pairwise comparisons </a:t>
            </a:r>
          </a:p>
          <a:p>
            <a:pPr>
              <a:lnSpc>
                <a:spcPct val="80000"/>
              </a:lnSpc>
              <a:spcBef>
                <a:spcPct val="50000"/>
              </a:spcBef>
            </a:pPr>
            <a:endParaRPr lang="en-US" altLang="en-US" sz="4000" b="1" dirty="0">
              <a:latin typeface="Arial" panose="020B0604020202020204" pitchFamily="34" charset="0"/>
            </a:endParaRPr>
          </a:p>
          <a:p>
            <a:pPr>
              <a:lnSpc>
                <a:spcPct val="80000"/>
              </a:lnSpc>
              <a:spcBef>
                <a:spcPct val="50000"/>
              </a:spcBef>
            </a:pPr>
            <a:endParaRPr lang="en-US" altLang="en-US" sz="2400" b="1" dirty="0">
              <a:latin typeface="Arial" panose="020B0604020202020204" pitchFamily="34" charset="0"/>
            </a:endParaRPr>
          </a:p>
          <a:p>
            <a:pPr>
              <a:lnSpc>
                <a:spcPct val="80000"/>
              </a:lnSpc>
              <a:spcBef>
                <a:spcPct val="50000"/>
              </a:spcBef>
            </a:pPr>
            <a:endParaRPr lang="en-US" altLang="en-US" sz="2400" b="1" dirty="0">
              <a:latin typeface="Arial" panose="020B0604020202020204" pitchFamily="34" charset="0"/>
            </a:endParaRPr>
          </a:p>
          <a:p>
            <a:pPr>
              <a:lnSpc>
                <a:spcPct val="80000"/>
              </a:lnSpc>
              <a:spcBef>
                <a:spcPct val="50000"/>
              </a:spcBef>
            </a:pPr>
            <a:endParaRPr lang="en-US" altLang="en-US" sz="2400" b="1" dirty="0">
              <a:latin typeface="Arial" panose="020B0604020202020204" pitchFamily="34" charset="0"/>
            </a:endParaRPr>
          </a:p>
          <a:p>
            <a:pPr>
              <a:lnSpc>
                <a:spcPct val="80000"/>
              </a:lnSpc>
              <a:spcBef>
                <a:spcPct val="50000"/>
              </a:spcBef>
            </a:pPr>
            <a:endParaRPr lang="en-US" altLang="en-US" sz="2400" b="1" dirty="0">
              <a:latin typeface="Arial" panose="020B0604020202020204" pitchFamily="34" charset="0"/>
            </a:endParaRPr>
          </a:p>
          <a:p>
            <a:pPr>
              <a:lnSpc>
                <a:spcPct val="80000"/>
              </a:lnSpc>
              <a:spcBef>
                <a:spcPct val="50000"/>
              </a:spcBef>
            </a:pPr>
            <a:endParaRPr lang="en-US" altLang="en-US" sz="2400" b="1" dirty="0">
              <a:latin typeface="Arial" panose="020B0604020202020204" pitchFamily="34" charset="0"/>
            </a:endParaRPr>
          </a:p>
          <a:p>
            <a:pPr>
              <a:lnSpc>
                <a:spcPct val="80000"/>
              </a:lnSpc>
              <a:spcBef>
                <a:spcPct val="50000"/>
              </a:spcBef>
            </a:pPr>
            <a:endParaRPr lang="en-US" altLang="en-US" sz="800" b="1" dirty="0">
              <a:latin typeface="Arial" panose="020B0604020202020204" pitchFamily="34" charset="0"/>
            </a:endParaRPr>
          </a:p>
          <a:p>
            <a:pPr>
              <a:lnSpc>
                <a:spcPct val="80000"/>
              </a:lnSpc>
              <a:spcBef>
                <a:spcPct val="50000"/>
              </a:spcBef>
            </a:pPr>
            <a:endParaRPr lang="en-US" altLang="en-US" sz="800" b="1" dirty="0">
              <a:latin typeface="Arial" panose="020B0604020202020204" pitchFamily="34" charset="0"/>
            </a:endParaRPr>
          </a:p>
          <a:p>
            <a:pPr>
              <a:lnSpc>
                <a:spcPct val="80000"/>
              </a:lnSpc>
              <a:spcBef>
                <a:spcPct val="50000"/>
              </a:spcBef>
            </a:pPr>
            <a:endParaRPr lang="en-US" altLang="en-US" sz="800" b="1" dirty="0">
              <a:latin typeface="Arial" panose="020B0604020202020204" pitchFamily="34" charset="0"/>
            </a:endParaRPr>
          </a:p>
          <a:p>
            <a:pPr>
              <a:lnSpc>
                <a:spcPct val="80000"/>
              </a:lnSpc>
              <a:spcBef>
                <a:spcPct val="50000"/>
              </a:spcBef>
            </a:pPr>
            <a:endParaRPr lang="en-US" altLang="en-US" sz="800" b="1" dirty="0">
              <a:latin typeface="Arial" panose="020B0604020202020204" pitchFamily="34" charset="0"/>
            </a:endParaRPr>
          </a:p>
          <a:p>
            <a:pPr>
              <a:lnSpc>
                <a:spcPct val="80000"/>
              </a:lnSpc>
              <a:spcBef>
                <a:spcPct val="50000"/>
              </a:spcBef>
            </a:pPr>
            <a:endParaRPr lang="en-US" altLang="en-US" sz="800" b="1" dirty="0">
              <a:latin typeface="Arial" panose="020B0604020202020204" pitchFamily="34" charset="0"/>
            </a:endParaRPr>
          </a:p>
          <a:p>
            <a:pPr>
              <a:lnSpc>
                <a:spcPct val="80000"/>
              </a:lnSpc>
              <a:spcBef>
                <a:spcPct val="50000"/>
              </a:spcBef>
            </a:pPr>
            <a:r>
              <a:rPr lang="en-US" altLang="en-US" sz="2400" b="1" dirty="0">
                <a:latin typeface="Arial" panose="020B0604020202020204" pitchFamily="34" charset="0"/>
              </a:rPr>
              <a:t>Note</a:t>
            </a:r>
            <a:r>
              <a:rPr lang="en-US" altLang="en-US" sz="2400" dirty="0">
                <a:latin typeface="Arial" panose="020B0604020202020204" pitchFamily="34" charset="0"/>
              </a:rPr>
              <a:t>: *Values have been adjusted using the Bonferroni correction for multiple comparisons.</a:t>
            </a:r>
            <a:endParaRPr lang="en-GB" altLang="en-US" sz="40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a:p>
            <a:pPr>
              <a:lnSpc>
                <a:spcPct val="80000"/>
              </a:lnSpc>
              <a:spcBef>
                <a:spcPct val="50000"/>
              </a:spcBef>
            </a:pPr>
            <a:endParaRPr lang="en-GB" altLang="en-US" sz="4000" dirty="0">
              <a:latin typeface="Arial" panose="020B0604020202020204" pitchFamily="34" charset="0"/>
            </a:endParaRPr>
          </a:p>
          <a:p>
            <a:pPr>
              <a:lnSpc>
                <a:spcPct val="80000"/>
              </a:lnSpc>
              <a:spcBef>
                <a:spcPct val="50000"/>
              </a:spcBef>
            </a:pPr>
            <a:endParaRPr lang="en-GB" altLang="en-US" sz="8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772519" y="5450690"/>
            <a:ext cx="14616000" cy="11476301"/>
          </a:xfrm>
          <a:prstGeom prst="rect">
            <a:avLst/>
          </a:prstGeom>
          <a:solidFill>
            <a:srgbClr val="FFD1A3"/>
          </a:solidFill>
          <a:ln w="12700">
            <a:solidFill>
              <a:schemeClr val="tx1"/>
            </a:solid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80000"/>
              </a:lnSpc>
              <a:spcBef>
                <a:spcPct val="50000"/>
              </a:spcBef>
            </a:pPr>
            <a:endParaRPr lang="en-GB" altLang="en-US" sz="800" dirty="0">
              <a:latin typeface="Arial"/>
              <a:cs typeface="Arial"/>
            </a:endParaRPr>
          </a:p>
          <a:p>
            <a:pPr>
              <a:lnSpc>
                <a:spcPct val="80000"/>
              </a:lnSpc>
              <a:spcBef>
                <a:spcPct val="50000"/>
              </a:spcBef>
            </a:pPr>
            <a:endParaRPr lang="en-GB" altLang="en-US" sz="800" dirty="0">
              <a:latin typeface="Arial"/>
              <a:cs typeface="Arial"/>
            </a:endParaRPr>
          </a:p>
          <a:p>
            <a:pPr marL="571500" indent="-571500">
              <a:spcBef>
                <a:spcPct val="50000"/>
              </a:spcBef>
              <a:buFont typeface="Arial" panose="020B0604020202020204" pitchFamily="34" charset="0"/>
              <a:buChar char="•"/>
            </a:pPr>
            <a:endParaRPr lang="en-US" altLang="en-US" sz="4000" dirty="0">
              <a:latin typeface="Arial"/>
              <a:cs typeface="Arial"/>
            </a:endParaRPr>
          </a:p>
          <a:p>
            <a:pPr marL="571500" indent="-571500">
              <a:spcBef>
                <a:spcPct val="50000"/>
              </a:spcBef>
              <a:buFont typeface="Arial" panose="020B0604020202020204" pitchFamily="34" charset="0"/>
              <a:buChar char="•"/>
            </a:pPr>
            <a:r>
              <a:rPr lang="en-US" altLang="en-US" sz="4000" dirty="0">
                <a:latin typeface="Arial"/>
                <a:cs typeface="Arial"/>
              </a:rPr>
              <a:t>Consistent with previous research</a:t>
            </a:r>
            <a:r>
              <a:rPr lang="en-US" altLang="en-US" sz="4000" baseline="30000" dirty="0">
                <a:latin typeface="Arial"/>
                <a:cs typeface="Arial"/>
              </a:rPr>
              <a:t>3,5</a:t>
            </a:r>
            <a:r>
              <a:rPr lang="en-US" altLang="en-US" sz="4000" dirty="0">
                <a:latin typeface="Arial"/>
                <a:cs typeface="Arial"/>
              </a:rPr>
              <a:t>, women in this study experienced a high prevalence of menopausal symptoms, with nearly 75% experiencing hot flushes and night sweats.</a:t>
            </a:r>
            <a:endParaRPr lang="en-GB" dirty="0">
              <a:ea typeface="Tahoma"/>
            </a:endParaRP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The main finding on lifestyle revealed that higher levels of physical activity are associated with a reduction in the severity of menopausal symptoms. </a:t>
            </a: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The absence of a significant correlation between a Mediterranean diet and menopausal symptoms suggests the need for further research. </a:t>
            </a: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This study provides a strong basis for policymakers and healthcare practitioners to educate women and develop targeted interventions that improve women’s quality of life and well-being. </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 y="0"/>
            <a:ext cx="51206399" cy="3038607"/>
          </a:xfrm>
          <a:prstGeom prst="rect">
            <a:avLst/>
          </a:prstGeom>
          <a:solidFill>
            <a:srgbClr val="348888"/>
          </a:solidFill>
          <a:ln w="12700">
            <a:no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US" altLang="en-US" sz="1400" b="1" dirty="0">
              <a:solidFill>
                <a:schemeClr val="accent1"/>
              </a:solidFill>
              <a:latin typeface="Arial" panose="020B0604020202020204" pitchFamily="34" charset="0"/>
              <a:cs typeface="Al Bayan Plain" pitchFamily="2" charset="-78"/>
            </a:endParaRPr>
          </a:p>
          <a:p>
            <a:pPr algn="ctr">
              <a:lnSpc>
                <a:spcPct val="80000"/>
              </a:lnSpc>
              <a:spcBef>
                <a:spcPct val="50000"/>
              </a:spcBef>
            </a:pPr>
            <a:r>
              <a:rPr lang="en-US" altLang="en-US" sz="8800" b="1" dirty="0">
                <a:solidFill>
                  <a:schemeClr val="accent1"/>
                </a:solidFill>
                <a:latin typeface="Arial" panose="020B0604020202020204" pitchFamily="34" charset="0"/>
                <a:cs typeface="Al Bayan Plain" pitchFamily="2" charset="-78"/>
              </a:rPr>
              <a:t>The prevalence of menopausal symptoms and the influence of lifestyle</a:t>
            </a:r>
          </a:p>
          <a:p>
            <a:pPr algn="ctr">
              <a:lnSpc>
                <a:spcPct val="80000"/>
              </a:lnSpc>
              <a:spcBef>
                <a:spcPct val="50000"/>
              </a:spcBef>
            </a:pPr>
            <a:endParaRPr lang="en-US" altLang="en-US" sz="1100" dirty="0">
              <a:solidFill>
                <a:schemeClr val="accent1"/>
              </a:solidFill>
              <a:latin typeface="Arial" panose="020B0604020202020204" pitchFamily="34" charset="0"/>
              <a:cs typeface="Al Bayan Plain" pitchFamily="2" charset="-78"/>
            </a:endParaRPr>
          </a:p>
          <a:p>
            <a:pPr algn="ctr">
              <a:lnSpc>
                <a:spcPct val="80000"/>
              </a:lnSpc>
              <a:spcBef>
                <a:spcPct val="50000"/>
              </a:spcBef>
            </a:pPr>
            <a:endParaRPr lang="en-US" altLang="en-US" sz="1400" dirty="0">
              <a:solidFill>
                <a:schemeClr val="accent1"/>
              </a:solidFill>
              <a:latin typeface="Arial" panose="020B0604020202020204" pitchFamily="34" charset="0"/>
              <a:cs typeface="Al Bayan Plain" pitchFamily="2" charset="-78"/>
            </a:endParaRPr>
          </a:p>
          <a:p>
            <a:pPr algn="ctr">
              <a:lnSpc>
                <a:spcPct val="80000"/>
              </a:lnSpc>
              <a:spcBef>
                <a:spcPct val="50000"/>
              </a:spcBef>
            </a:pPr>
            <a:endParaRPr lang="en-GB" altLang="en-US" sz="800" u="sng" dirty="0">
              <a:solidFill>
                <a:schemeClr val="accent1"/>
              </a:solidFill>
              <a:latin typeface="Arial" panose="020B0604020202020204" pitchFamily="34" charset="0"/>
              <a:cs typeface="Al Bayan Plain" pitchFamily="2" charset="-78"/>
            </a:endParaRPr>
          </a:p>
        </p:txBody>
      </p:sp>
      <p:sp>
        <p:nvSpPr>
          <p:cNvPr id="25" name="TextBox 24">
            <a:extLst>
              <a:ext uri="{FF2B5EF4-FFF2-40B4-BE49-F238E27FC236}">
                <a16:creationId xmlns:a16="http://schemas.microsoft.com/office/drawing/2014/main" id="{CB994754-CB3C-4182-AA5A-BCE9BCCBE43C}"/>
              </a:ext>
            </a:extLst>
          </p:cNvPr>
          <p:cNvSpPr txBox="1"/>
          <p:nvPr/>
        </p:nvSpPr>
        <p:spPr>
          <a:xfrm>
            <a:off x="18314438" y="5444410"/>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Results</a:t>
            </a:r>
          </a:p>
          <a:p>
            <a:endParaRPr lang="en-GB" dirty="0"/>
          </a:p>
        </p:txBody>
      </p:sp>
      <p:sp>
        <p:nvSpPr>
          <p:cNvPr id="26" name="TextBox 25">
            <a:extLst>
              <a:ext uri="{FF2B5EF4-FFF2-40B4-BE49-F238E27FC236}">
                <a16:creationId xmlns:a16="http://schemas.microsoft.com/office/drawing/2014/main" id="{69A58E07-FCCC-B783-A63D-21C58E19E390}"/>
              </a:ext>
            </a:extLst>
          </p:cNvPr>
          <p:cNvSpPr txBox="1"/>
          <p:nvPr/>
        </p:nvSpPr>
        <p:spPr>
          <a:xfrm>
            <a:off x="1890986" y="5474529"/>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Introduction</a:t>
            </a:r>
          </a:p>
        </p:txBody>
      </p:sp>
      <p:sp>
        <p:nvSpPr>
          <p:cNvPr id="31" name="TextBox 30">
            <a:extLst>
              <a:ext uri="{FF2B5EF4-FFF2-40B4-BE49-F238E27FC236}">
                <a16:creationId xmlns:a16="http://schemas.microsoft.com/office/drawing/2014/main" id="{21B7B1A8-1213-36AD-E5B6-8FA44C7A6AC6}"/>
              </a:ext>
            </a:extLst>
          </p:cNvPr>
          <p:cNvSpPr txBox="1"/>
          <p:nvPr/>
        </p:nvSpPr>
        <p:spPr>
          <a:xfrm>
            <a:off x="34758865" y="5433913"/>
            <a:ext cx="14616000" cy="1188000"/>
          </a:xfrm>
          <a:prstGeom prst="rect">
            <a:avLst/>
          </a:prstGeom>
          <a:solidFill>
            <a:srgbClr val="348888"/>
          </a:solidFill>
          <a:ln>
            <a:noFill/>
          </a:ln>
        </p:spPr>
        <p:txBody>
          <a:bodyPr wrap="square" lIns="91440" tIns="45720" rIns="91440" bIns="45720" rtlCol="0" anchor="t">
            <a:spAutoFit/>
          </a:bodyPr>
          <a:lstStyle/>
          <a:p>
            <a:pPr algn="ctr"/>
            <a:r>
              <a:rPr lang="en-GB" sz="5400" b="1" dirty="0">
                <a:solidFill>
                  <a:schemeClr val="accent1"/>
                </a:solidFill>
                <a:latin typeface="Arial"/>
                <a:cs typeface="Arial"/>
              </a:rPr>
              <a:t>Discussion</a:t>
            </a:r>
          </a:p>
        </p:txBody>
      </p:sp>
      <p:graphicFrame>
        <p:nvGraphicFramePr>
          <p:cNvPr id="41" name="Table 40">
            <a:extLst>
              <a:ext uri="{FF2B5EF4-FFF2-40B4-BE49-F238E27FC236}">
                <a16:creationId xmlns:a16="http://schemas.microsoft.com/office/drawing/2014/main" id="{7B7EEC71-A3D0-514D-C8E8-93CCBF07D781}"/>
              </a:ext>
            </a:extLst>
          </p:cNvPr>
          <p:cNvGraphicFramePr>
            <a:graphicFrameLocks noGrp="1"/>
          </p:cNvGraphicFramePr>
          <p:nvPr>
            <p:extLst>
              <p:ext uri="{D42A27DB-BD31-4B8C-83A1-F6EECF244321}">
                <p14:modId xmlns:p14="http://schemas.microsoft.com/office/powerpoint/2010/main" val="2202850069"/>
              </p:ext>
            </p:extLst>
          </p:nvPr>
        </p:nvGraphicFramePr>
        <p:xfrm>
          <a:off x="18696554" y="25181912"/>
          <a:ext cx="13609513" cy="3644457"/>
        </p:xfrm>
        <a:graphic>
          <a:graphicData uri="http://schemas.openxmlformats.org/drawingml/2006/table">
            <a:tbl>
              <a:tblPr firstRow="1" bandRow="1">
                <a:tableStyleId>{08FB837D-C827-4EFA-A057-4D05807E0F7C}</a:tableStyleId>
              </a:tblPr>
              <a:tblGrid>
                <a:gridCol w="9424294">
                  <a:extLst>
                    <a:ext uri="{9D8B030D-6E8A-4147-A177-3AD203B41FA5}">
                      <a16:colId xmlns:a16="http://schemas.microsoft.com/office/drawing/2014/main" val="3756535758"/>
                    </a:ext>
                  </a:extLst>
                </a:gridCol>
                <a:gridCol w="2376264">
                  <a:extLst>
                    <a:ext uri="{9D8B030D-6E8A-4147-A177-3AD203B41FA5}">
                      <a16:colId xmlns:a16="http://schemas.microsoft.com/office/drawing/2014/main" val="2327053970"/>
                    </a:ext>
                  </a:extLst>
                </a:gridCol>
                <a:gridCol w="1808955">
                  <a:extLst>
                    <a:ext uri="{9D8B030D-6E8A-4147-A177-3AD203B41FA5}">
                      <a16:colId xmlns:a16="http://schemas.microsoft.com/office/drawing/2014/main" val="139280071"/>
                    </a:ext>
                  </a:extLst>
                </a:gridCol>
              </a:tblGrid>
              <a:tr h="370840">
                <a:tc>
                  <a:txBody>
                    <a:bodyPr/>
                    <a:lstStyle/>
                    <a:p>
                      <a:r>
                        <a:rPr lang="en-GB" sz="4000" dirty="0"/>
                        <a:t>Physical activity groups</a:t>
                      </a:r>
                      <a:endParaRPr lang="en-GB" sz="4000" dirty="0">
                        <a:latin typeface="Arial" panose="020B0604020202020204" pitchFamily="34" charset="0"/>
                        <a:cs typeface="Arial" panose="020B0604020202020204" pitchFamily="34" charset="0"/>
                      </a:endParaRPr>
                    </a:p>
                  </a:txBody>
                  <a:tcPr/>
                </a:tc>
                <a:tc>
                  <a:txBody>
                    <a:bodyPr/>
                    <a:lstStyle/>
                    <a:p>
                      <a:r>
                        <a:rPr lang="en-GB" sz="3600" i="1" dirty="0"/>
                        <a:t>p</a:t>
                      </a:r>
                      <a:r>
                        <a:rPr lang="en-GB" sz="3600" dirty="0"/>
                        <a:t>-value*</a:t>
                      </a:r>
                      <a:endParaRPr lang="en-GB" sz="3600" dirty="0">
                        <a:latin typeface="Arial" panose="020B0604020202020204" pitchFamily="34" charset="0"/>
                        <a:cs typeface="Arial" panose="020B0604020202020204" pitchFamily="34" charset="0"/>
                      </a:endParaRPr>
                    </a:p>
                  </a:txBody>
                  <a:tcPr/>
                </a:tc>
                <a:tc>
                  <a:txBody>
                    <a:bodyPr/>
                    <a:lstStyle/>
                    <a:p>
                      <a:r>
                        <a:rPr lang="en-GB" sz="3600" dirty="0"/>
                        <a:t>Effect size</a:t>
                      </a:r>
                      <a:endParaRPr lang="en-GB" sz="3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69848504"/>
                  </a:ext>
                </a:extLst>
              </a:tr>
              <a:tr h="652459">
                <a:tc>
                  <a:txBody>
                    <a:bodyPr/>
                    <a:lstStyle/>
                    <a:p>
                      <a:r>
                        <a:rPr lang="en-US" sz="4000" dirty="0"/>
                        <a:t>More than 5 hours – less than 30 mins</a:t>
                      </a:r>
                      <a:endParaRPr lang="en-GB" sz="4000" dirty="0">
                        <a:latin typeface="Arial" panose="020B0604020202020204" pitchFamily="34" charset="0"/>
                        <a:cs typeface="Arial" panose="020B0604020202020204" pitchFamily="34" charset="0"/>
                      </a:endParaRPr>
                    </a:p>
                  </a:txBody>
                  <a:tcPr>
                    <a:solidFill>
                      <a:schemeClr val="accent2">
                        <a:lumMod val="60000"/>
                        <a:lumOff val="40000"/>
                        <a:alpha val="40000"/>
                      </a:schemeClr>
                    </a:solidFill>
                  </a:tcPr>
                </a:tc>
                <a:tc>
                  <a:txBody>
                    <a:bodyPr/>
                    <a:lstStyle/>
                    <a:p>
                      <a:pPr algn="just">
                        <a:lnSpc>
                          <a:spcPct val="150000"/>
                        </a:lnSpc>
                        <a:spcAft>
                          <a:spcPts val="800"/>
                        </a:spcAft>
                      </a:pPr>
                      <a:r>
                        <a:rPr lang="en-GB" sz="4000" dirty="0">
                          <a:solidFill>
                            <a:srgbClr val="000000"/>
                          </a:solidFill>
                          <a:effectLst/>
                        </a:rPr>
                        <a:t>.003</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accent2">
                        <a:lumMod val="60000"/>
                        <a:lumOff val="40000"/>
                        <a:alpha val="40000"/>
                      </a:schemeClr>
                    </a:solidFill>
                  </a:tcPr>
                </a:tc>
                <a:tc>
                  <a:txBody>
                    <a:bodyPr/>
                    <a:lstStyle/>
                    <a:p>
                      <a:pPr algn="just">
                        <a:lnSpc>
                          <a:spcPct val="150000"/>
                        </a:lnSpc>
                        <a:spcAft>
                          <a:spcPts val="800"/>
                        </a:spcAft>
                      </a:pPr>
                      <a:r>
                        <a:rPr lang="en-GB" sz="4000" dirty="0">
                          <a:solidFill>
                            <a:srgbClr val="000000"/>
                          </a:solidFill>
                          <a:effectLst/>
                        </a:rPr>
                        <a:t>.22</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accent2">
                        <a:lumMod val="60000"/>
                        <a:lumOff val="40000"/>
                        <a:alpha val="40000"/>
                      </a:schemeClr>
                    </a:solidFill>
                  </a:tcPr>
                </a:tc>
                <a:extLst>
                  <a:ext uri="{0D108BD9-81ED-4DB2-BD59-A6C34878D82A}">
                    <a16:rowId xmlns:a16="http://schemas.microsoft.com/office/drawing/2014/main" val="740972858"/>
                  </a:ext>
                </a:extLst>
              </a:tr>
              <a:tr h="370840">
                <a:tc>
                  <a:txBody>
                    <a:bodyPr/>
                    <a:lstStyle/>
                    <a:p>
                      <a:r>
                        <a:rPr lang="en-US" sz="4000" dirty="0"/>
                        <a:t>30 mins – 2½ hours – less than 30 mins</a:t>
                      </a:r>
                      <a:endParaRPr lang="en-GB" sz="4000" dirty="0">
                        <a:latin typeface="Arial" panose="020B0604020202020204" pitchFamily="34" charset="0"/>
                        <a:cs typeface="Arial" panose="020B0604020202020204" pitchFamily="34" charset="0"/>
                      </a:endParaRPr>
                    </a:p>
                  </a:txBody>
                  <a:tcPr>
                    <a:solidFill>
                      <a:schemeClr val="accent6">
                        <a:lumMod val="20000"/>
                        <a:lumOff val="80000"/>
                      </a:schemeClr>
                    </a:solidFill>
                  </a:tcPr>
                </a:tc>
                <a:tc>
                  <a:txBody>
                    <a:bodyPr/>
                    <a:lstStyle/>
                    <a:p>
                      <a:pPr algn="just">
                        <a:lnSpc>
                          <a:spcPct val="150000"/>
                        </a:lnSpc>
                        <a:spcAft>
                          <a:spcPts val="800"/>
                        </a:spcAft>
                      </a:pPr>
                      <a:r>
                        <a:rPr lang="en-GB" sz="4000" dirty="0">
                          <a:solidFill>
                            <a:srgbClr val="000000"/>
                          </a:solidFill>
                          <a:effectLst/>
                        </a:rPr>
                        <a:t>.024</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accent6">
                        <a:lumMod val="20000"/>
                        <a:lumOff val="80000"/>
                      </a:schemeClr>
                    </a:solidFill>
                  </a:tcPr>
                </a:tc>
                <a:tc>
                  <a:txBody>
                    <a:bodyPr/>
                    <a:lstStyle/>
                    <a:p>
                      <a:pPr algn="just">
                        <a:lnSpc>
                          <a:spcPct val="150000"/>
                        </a:lnSpc>
                        <a:spcAft>
                          <a:spcPts val="800"/>
                        </a:spcAft>
                      </a:pPr>
                      <a:r>
                        <a:rPr lang="en-GB" sz="4000" dirty="0">
                          <a:solidFill>
                            <a:srgbClr val="000000"/>
                          </a:solidFill>
                          <a:effectLst/>
                        </a:rPr>
                        <a:t>.20</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solidFill>
                      <a:schemeClr val="accent6">
                        <a:lumMod val="20000"/>
                        <a:lumOff val="80000"/>
                      </a:schemeClr>
                    </a:solidFill>
                  </a:tcPr>
                </a:tc>
                <a:extLst>
                  <a:ext uri="{0D108BD9-81ED-4DB2-BD59-A6C34878D82A}">
                    <a16:rowId xmlns:a16="http://schemas.microsoft.com/office/drawing/2014/main" val="1894788253"/>
                  </a:ext>
                </a:extLst>
              </a:tr>
              <a:tr h="370840">
                <a:tc>
                  <a:txBody>
                    <a:bodyPr/>
                    <a:lstStyle/>
                    <a:p>
                      <a:r>
                        <a:rPr lang="en-US" sz="4000" kern="1200" dirty="0">
                          <a:solidFill>
                            <a:schemeClr val="dk1"/>
                          </a:solidFill>
                          <a:effectLst/>
                        </a:rPr>
                        <a:t>2½ hours – 5 hours – less than 30 mins</a:t>
                      </a:r>
                      <a:endParaRPr lang="en-GB" sz="400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algn="just">
                        <a:lnSpc>
                          <a:spcPct val="150000"/>
                        </a:lnSpc>
                        <a:spcAft>
                          <a:spcPts val="800"/>
                        </a:spcAft>
                      </a:pPr>
                      <a:r>
                        <a:rPr lang="en-GB" sz="4000" dirty="0">
                          <a:solidFill>
                            <a:srgbClr val="000000"/>
                          </a:solidFill>
                          <a:effectLst/>
                        </a:rPr>
                        <a:t>.044</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4000" dirty="0">
                          <a:solidFill>
                            <a:srgbClr val="000000"/>
                          </a:solidFill>
                          <a:effectLst/>
                        </a:rPr>
                        <a:t>.23</a:t>
                      </a:r>
                      <a:endParaRPr lang="en-GB" sz="40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923237"/>
                  </a:ext>
                </a:extLst>
              </a:tr>
            </a:tbl>
          </a:graphicData>
        </a:graphic>
      </p:graphicFrame>
      <p:pic>
        <p:nvPicPr>
          <p:cNvPr id="43" name="Picture 42" descr="A red circle with a white x in it&#10;&#10;Description automatically generated">
            <a:extLst>
              <a:ext uri="{FF2B5EF4-FFF2-40B4-BE49-F238E27FC236}">
                <a16:creationId xmlns:a16="http://schemas.microsoft.com/office/drawing/2014/main" id="{7A082894-9E8B-0B57-B028-62E525E82122}"/>
              </a:ext>
            </a:extLst>
          </p:cNvPr>
          <p:cNvPicPr>
            <a:picLocks noChangeAspect="1"/>
          </p:cNvPicPr>
          <p:nvPr/>
        </p:nvPicPr>
        <p:blipFill>
          <a:blip r:embed="rId3">
            <a:duotone>
              <a:prstClr val="black"/>
              <a:schemeClr val="accent2">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8269877" y="29834477"/>
            <a:ext cx="2160240" cy="2160240"/>
          </a:xfrm>
          <a:prstGeom prst="rect">
            <a:avLst/>
          </a:prstGeom>
        </p:spPr>
      </p:pic>
      <p:sp>
        <p:nvSpPr>
          <p:cNvPr id="46" name="TextBox 45">
            <a:extLst>
              <a:ext uri="{FF2B5EF4-FFF2-40B4-BE49-F238E27FC236}">
                <a16:creationId xmlns:a16="http://schemas.microsoft.com/office/drawing/2014/main" id="{F9E1978C-EFA6-30FD-80D6-CBFBDF93CD4E}"/>
              </a:ext>
            </a:extLst>
          </p:cNvPr>
          <p:cNvSpPr txBox="1"/>
          <p:nvPr/>
        </p:nvSpPr>
        <p:spPr>
          <a:xfrm>
            <a:off x="20351940" y="29945101"/>
            <a:ext cx="12558521" cy="1938992"/>
          </a:xfrm>
          <a:prstGeom prst="rect">
            <a:avLst/>
          </a:prstGeom>
          <a:noFill/>
        </p:spPr>
        <p:txBody>
          <a:bodyPr wrap="square" rtlCol="0">
            <a:spAutoFit/>
          </a:bodyPr>
          <a:lstStyle/>
          <a:p>
            <a:r>
              <a:rPr lang="en-GB" sz="4000" dirty="0">
                <a:latin typeface="Arial" panose="020B0604020202020204" pitchFamily="34" charset="0"/>
              </a:rPr>
              <a:t>There were </a:t>
            </a:r>
            <a:r>
              <a:rPr lang="en-GB" sz="4000" b="1" dirty="0">
                <a:latin typeface="Arial" panose="020B0604020202020204" pitchFamily="34" charset="0"/>
              </a:rPr>
              <a:t>no</a:t>
            </a:r>
            <a:r>
              <a:rPr lang="en-GB" sz="4000" dirty="0">
                <a:latin typeface="Arial" panose="020B0604020202020204" pitchFamily="34" charset="0"/>
              </a:rPr>
              <a:t> significant differences between menopausal symptoms and smoking status, alcohol consumption, and adherence to a Mediterranean diet.</a:t>
            </a:r>
          </a:p>
        </p:txBody>
      </p:sp>
      <p:grpSp>
        <p:nvGrpSpPr>
          <p:cNvPr id="23" name="Group 22">
            <a:extLst>
              <a:ext uri="{FF2B5EF4-FFF2-40B4-BE49-F238E27FC236}">
                <a16:creationId xmlns:a16="http://schemas.microsoft.com/office/drawing/2014/main" id="{DA186CE0-E0FC-EF0B-0585-1561B2286EAF}"/>
              </a:ext>
            </a:extLst>
          </p:cNvPr>
          <p:cNvGrpSpPr/>
          <p:nvPr/>
        </p:nvGrpSpPr>
        <p:grpSpPr>
          <a:xfrm>
            <a:off x="19205438" y="12039857"/>
            <a:ext cx="12834000" cy="7992000"/>
            <a:chOff x="20785902" y="18547432"/>
            <a:chExt cx="15450751" cy="9450419"/>
          </a:xfrm>
        </p:grpSpPr>
        <p:sp>
          <p:nvSpPr>
            <p:cNvPr id="24" name="Flowchart: Connector 23">
              <a:extLst>
                <a:ext uri="{FF2B5EF4-FFF2-40B4-BE49-F238E27FC236}">
                  <a16:creationId xmlns:a16="http://schemas.microsoft.com/office/drawing/2014/main" id="{10EB9476-9646-9271-D6B1-C9403F7A21D1}"/>
                </a:ext>
              </a:extLst>
            </p:cNvPr>
            <p:cNvSpPr/>
            <p:nvPr/>
          </p:nvSpPr>
          <p:spPr bwMode="auto">
            <a:xfrm>
              <a:off x="27875383" y="22381227"/>
              <a:ext cx="6048672" cy="5616624"/>
            </a:xfrm>
            <a:prstGeom prst="flowChartConnector">
              <a:avLst/>
            </a:prstGeom>
            <a:solidFill>
              <a:srgbClr val="348888"/>
            </a:solidFill>
            <a:ln w="31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accent1"/>
                </a:solidFill>
                <a:effectLst/>
                <a:latin typeface="Tahoma" charset="0"/>
                <a:cs typeface="Arial" charset="0"/>
              </a:endParaRPr>
            </a:p>
          </p:txBody>
        </p:sp>
        <p:sp>
          <p:nvSpPr>
            <p:cNvPr id="32" name="Flowchart: Connector 31">
              <a:extLst>
                <a:ext uri="{FF2B5EF4-FFF2-40B4-BE49-F238E27FC236}">
                  <a16:creationId xmlns:a16="http://schemas.microsoft.com/office/drawing/2014/main" id="{9F4CD85B-56FD-E0C3-36B7-0A17033EB185}"/>
                </a:ext>
              </a:extLst>
            </p:cNvPr>
            <p:cNvSpPr/>
            <p:nvPr/>
          </p:nvSpPr>
          <p:spPr bwMode="auto">
            <a:xfrm>
              <a:off x="23250189" y="22358102"/>
              <a:ext cx="6048672" cy="5616624"/>
            </a:xfrm>
            <a:prstGeom prst="flowChartConnector">
              <a:avLst/>
            </a:prstGeom>
            <a:solidFill>
              <a:srgbClr val="348888"/>
            </a:solidFill>
            <a:ln w="31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accent1"/>
                </a:solidFill>
                <a:effectLst/>
                <a:latin typeface="Tahoma" charset="0"/>
                <a:cs typeface="Arial" charset="0"/>
              </a:endParaRPr>
            </a:p>
          </p:txBody>
        </p:sp>
        <p:sp>
          <p:nvSpPr>
            <p:cNvPr id="33" name="Flowchart: Connector 32">
              <a:extLst>
                <a:ext uri="{FF2B5EF4-FFF2-40B4-BE49-F238E27FC236}">
                  <a16:creationId xmlns:a16="http://schemas.microsoft.com/office/drawing/2014/main" id="{F5F35D03-0F42-BB4E-EF87-66DE7C5142D8}"/>
                </a:ext>
              </a:extLst>
            </p:cNvPr>
            <p:cNvSpPr/>
            <p:nvPr/>
          </p:nvSpPr>
          <p:spPr bwMode="auto">
            <a:xfrm>
              <a:off x="20937592" y="18547432"/>
              <a:ext cx="6048672" cy="5616625"/>
            </a:xfrm>
            <a:prstGeom prst="flowChartConnector">
              <a:avLst/>
            </a:prstGeom>
            <a:solidFill>
              <a:srgbClr val="348888"/>
            </a:solidFill>
            <a:ln w="31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accent1"/>
                </a:solidFill>
                <a:effectLst/>
                <a:latin typeface="Tahoma" charset="0"/>
                <a:cs typeface="Arial" charset="0"/>
              </a:endParaRPr>
            </a:p>
          </p:txBody>
        </p:sp>
        <p:sp>
          <p:nvSpPr>
            <p:cNvPr id="34" name="Flowchart: Connector 33">
              <a:extLst>
                <a:ext uri="{FF2B5EF4-FFF2-40B4-BE49-F238E27FC236}">
                  <a16:creationId xmlns:a16="http://schemas.microsoft.com/office/drawing/2014/main" id="{690618A3-EA49-E815-79CD-CAA7C1DCB235}"/>
                </a:ext>
              </a:extLst>
            </p:cNvPr>
            <p:cNvSpPr/>
            <p:nvPr/>
          </p:nvSpPr>
          <p:spPr bwMode="auto">
            <a:xfrm>
              <a:off x="25562786" y="18557169"/>
              <a:ext cx="6048672" cy="5616624"/>
            </a:xfrm>
            <a:prstGeom prst="flowChartConnector">
              <a:avLst/>
            </a:prstGeom>
            <a:solidFill>
              <a:srgbClr val="348888"/>
            </a:solidFill>
            <a:ln w="31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accent1"/>
                </a:solidFill>
                <a:effectLst/>
                <a:latin typeface="Tahoma" charset="0"/>
                <a:cs typeface="Arial" charset="0"/>
              </a:endParaRPr>
            </a:p>
          </p:txBody>
        </p:sp>
        <p:sp>
          <p:nvSpPr>
            <p:cNvPr id="35" name="Flowchart: Connector 34">
              <a:extLst>
                <a:ext uri="{FF2B5EF4-FFF2-40B4-BE49-F238E27FC236}">
                  <a16:creationId xmlns:a16="http://schemas.microsoft.com/office/drawing/2014/main" id="{B5A72BA0-967B-86DD-FD9C-06B68256E290}"/>
                </a:ext>
              </a:extLst>
            </p:cNvPr>
            <p:cNvSpPr/>
            <p:nvPr/>
          </p:nvSpPr>
          <p:spPr bwMode="auto">
            <a:xfrm>
              <a:off x="30187981" y="18547432"/>
              <a:ext cx="6048672" cy="5616624"/>
            </a:xfrm>
            <a:prstGeom prst="flowChartConnector">
              <a:avLst/>
            </a:prstGeom>
            <a:solidFill>
              <a:srgbClr val="348888"/>
            </a:solidFill>
            <a:ln w="31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accent1"/>
                </a:solidFill>
                <a:effectLst/>
                <a:latin typeface="Tahoma" charset="0"/>
                <a:cs typeface="Arial" charset="0"/>
              </a:endParaRPr>
            </a:p>
          </p:txBody>
        </p:sp>
        <p:sp>
          <p:nvSpPr>
            <p:cNvPr id="36" name="TextBox 35">
              <a:extLst>
                <a:ext uri="{FF2B5EF4-FFF2-40B4-BE49-F238E27FC236}">
                  <a16:creationId xmlns:a16="http://schemas.microsoft.com/office/drawing/2014/main" id="{CDFF42A7-2673-AE0F-8A1C-3F810A66AD84}"/>
                </a:ext>
              </a:extLst>
            </p:cNvPr>
            <p:cNvSpPr txBox="1"/>
            <p:nvPr/>
          </p:nvSpPr>
          <p:spPr>
            <a:xfrm>
              <a:off x="20785902" y="20345043"/>
              <a:ext cx="5200814" cy="2292829"/>
            </a:xfrm>
            <a:prstGeom prst="rect">
              <a:avLst/>
            </a:prstGeom>
            <a:noFill/>
          </p:spPr>
          <p:txBody>
            <a:bodyPr wrap="square" rtlCol="0">
              <a:spAutoFit/>
            </a:bodyPr>
            <a:lstStyle/>
            <a:p>
              <a:pPr algn="ctr"/>
              <a:r>
                <a:rPr lang="en-GB" sz="4800" b="1" dirty="0">
                  <a:solidFill>
                    <a:schemeClr val="accent1"/>
                  </a:solidFill>
                  <a:latin typeface="Arial" panose="020B0604020202020204" pitchFamily="34" charset="0"/>
                </a:rPr>
                <a:t>Prevalence</a:t>
              </a:r>
            </a:p>
            <a:p>
              <a:pPr algn="ctr"/>
              <a:r>
                <a:rPr lang="en-GB" sz="6600" b="1" dirty="0">
                  <a:solidFill>
                    <a:schemeClr val="accent1"/>
                  </a:solidFill>
                  <a:latin typeface="Arial" panose="020B0604020202020204" pitchFamily="34" charset="0"/>
                </a:rPr>
                <a:t>95.5</a:t>
              </a:r>
              <a:r>
                <a:rPr lang="en-GB" sz="7200" b="1" dirty="0">
                  <a:solidFill>
                    <a:schemeClr val="accent1"/>
                  </a:solidFill>
                  <a:latin typeface="Arial" panose="020B0604020202020204" pitchFamily="34" charset="0"/>
                </a:rPr>
                <a:t>%</a:t>
              </a:r>
            </a:p>
          </p:txBody>
        </p:sp>
        <p:sp>
          <p:nvSpPr>
            <p:cNvPr id="37" name="TextBox 36">
              <a:extLst>
                <a:ext uri="{FF2B5EF4-FFF2-40B4-BE49-F238E27FC236}">
                  <a16:creationId xmlns:a16="http://schemas.microsoft.com/office/drawing/2014/main" id="{A36A26C2-32D6-A0B2-37E0-4990D8F3F2FE}"/>
                </a:ext>
              </a:extLst>
            </p:cNvPr>
            <p:cNvSpPr txBox="1"/>
            <p:nvPr/>
          </p:nvSpPr>
          <p:spPr>
            <a:xfrm>
              <a:off x="25709197" y="19728093"/>
              <a:ext cx="4810753" cy="3873820"/>
            </a:xfrm>
            <a:prstGeom prst="rect">
              <a:avLst/>
            </a:prstGeom>
            <a:noFill/>
          </p:spPr>
          <p:txBody>
            <a:bodyPr wrap="square" rtlCol="0">
              <a:spAutoFit/>
            </a:bodyPr>
            <a:lstStyle/>
            <a:p>
              <a:pPr algn="ctr"/>
              <a:r>
                <a:rPr lang="en-GB" sz="4400" b="1" dirty="0">
                  <a:solidFill>
                    <a:schemeClr val="accent1"/>
                  </a:solidFill>
                  <a:latin typeface="Arial" panose="020B0604020202020204" pitchFamily="34" charset="0"/>
                </a:rPr>
                <a:t>Physical</a:t>
              </a:r>
            </a:p>
            <a:p>
              <a:pPr algn="ctr"/>
              <a:r>
                <a:rPr lang="en-GB" sz="4400" b="1" dirty="0">
                  <a:solidFill>
                    <a:schemeClr val="accent1"/>
                  </a:solidFill>
                  <a:latin typeface="Arial" panose="020B0604020202020204" pitchFamily="34" charset="0"/>
                </a:rPr>
                <a:t>&amp; Mental Exhaustion</a:t>
              </a:r>
            </a:p>
            <a:p>
              <a:pPr algn="ctr"/>
              <a:endParaRPr lang="en-GB" sz="800" b="1" dirty="0">
                <a:solidFill>
                  <a:schemeClr val="accent1"/>
                </a:solidFill>
                <a:latin typeface="Arial" panose="020B0604020202020204" pitchFamily="34" charset="0"/>
              </a:endParaRPr>
            </a:p>
            <a:p>
              <a:pPr algn="ctr"/>
              <a:r>
                <a:rPr lang="en-GB" sz="6600" b="1" dirty="0">
                  <a:solidFill>
                    <a:schemeClr val="accent1"/>
                  </a:solidFill>
                  <a:latin typeface="Arial" panose="020B0604020202020204" pitchFamily="34" charset="0"/>
                </a:rPr>
                <a:t>93.7%</a:t>
              </a:r>
            </a:p>
          </p:txBody>
        </p:sp>
        <p:sp>
          <p:nvSpPr>
            <p:cNvPr id="38" name="TextBox 37">
              <a:extLst>
                <a:ext uri="{FF2B5EF4-FFF2-40B4-BE49-F238E27FC236}">
                  <a16:creationId xmlns:a16="http://schemas.microsoft.com/office/drawing/2014/main" id="{39AF9EDF-9FBF-68F6-E602-988AF69A839D}"/>
                </a:ext>
              </a:extLst>
            </p:cNvPr>
            <p:cNvSpPr txBox="1"/>
            <p:nvPr/>
          </p:nvSpPr>
          <p:spPr>
            <a:xfrm>
              <a:off x="30836735" y="20262277"/>
              <a:ext cx="4680732" cy="3873820"/>
            </a:xfrm>
            <a:prstGeom prst="rect">
              <a:avLst/>
            </a:prstGeom>
            <a:noFill/>
          </p:spPr>
          <p:txBody>
            <a:bodyPr wrap="square" rtlCol="0">
              <a:spAutoFit/>
            </a:bodyPr>
            <a:lstStyle/>
            <a:p>
              <a:pPr algn="ctr"/>
              <a:r>
                <a:rPr lang="en-GB" sz="4400" b="1" dirty="0">
                  <a:solidFill>
                    <a:schemeClr val="accent1"/>
                  </a:solidFill>
                  <a:latin typeface="Arial" panose="020B0604020202020204" pitchFamily="34" charset="0"/>
                </a:rPr>
                <a:t>Hot flushes &amp;</a:t>
              </a:r>
            </a:p>
            <a:p>
              <a:pPr algn="ctr"/>
              <a:r>
                <a:rPr lang="en-GB" sz="4400" b="1" dirty="0">
                  <a:solidFill>
                    <a:schemeClr val="accent1"/>
                  </a:solidFill>
                  <a:latin typeface="Arial" panose="020B0604020202020204" pitchFamily="34" charset="0"/>
                </a:rPr>
                <a:t>Night sweats</a:t>
              </a:r>
            </a:p>
            <a:p>
              <a:pPr algn="ctr"/>
              <a:endParaRPr lang="en-GB" sz="800" b="1" dirty="0">
                <a:solidFill>
                  <a:schemeClr val="accent1"/>
                </a:solidFill>
                <a:latin typeface="Arial" panose="020B0604020202020204" pitchFamily="34" charset="0"/>
              </a:endParaRPr>
            </a:p>
            <a:p>
              <a:pPr algn="ctr"/>
              <a:r>
                <a:rPr lang="en-GB" sz="6600" b="1" dirty="0">
                  <a:solidFill>
                    <a:schemeClr val="accent1"/>
                  </a:solidFill>
                  <a:latin typeface="Arial" panose="020B0604020202020204" pitchFamily="34" charset="0"/>
                </a:rPr>
                <a:t>74.7%</a:t>
              </a:r>
            </a:p>
            <a:p>
              <a:endParaRPr lang="en-GB" sz="4400" b="1" dirty="0">
                <a:solidFill>
                  <a:schemeClr val="accent1"/>
                </a:solidFill>
                <a:latin typeface="Arial" panose="020B0604020202020204" pitchFamily="34" charset="0"/>
              </a:endParaRPr>
            </a:p>
          </p:txBody>
        </p:sp>
        <p:sp>
          <p:nvSpPr>
            <p:cNvPr id="39" name="TextBox 38">
              <a:extLst>
                <a:ext uri="{FF2B5EF4-FFF2-40B4-BE49-F238E27FC236}">
                  <a16:creationId xmlns:a16="http://schemas.microsoft.com/office/drawing/2014/main" id="{3DE98AD5-5218-82CC-4D19-5DE2A68F809B}"/>
                </a:ext>
              </a:extLst>
            </p:cNvPr>
            <p:cNvSpPr txBox="1"/>
            <p:nvPr/>
          </p:nvSpPr>
          <p:spPr>
            <a:xfrm>
              <a:off x="29438324" y="24358640"/>
              <a:ext cx="3813930" cy="2724445"/>
            </a:xfrm>
            <a:prstGeom prst="rect">
              <a:avLst/>
            </a:prstGeom>
            <a:noFill/>
          </p:spPr>
          <p:txBody>
            <a:bodyPr wrap="square" rtlCol="0">
              <a:spAutoFit/>
            </a:bodyPr>
            <a:lstStyle/>
            <a:p>
              <a:pPr algn="ctr"/>
              <a:r>
                <a:rPr lang="en-GB" sz="4800" b="1" dirty="0">
                  <a:solidFill>
                    <a:schemeClr val="accent1"/>
                  </a:solidFill>
                  <a:latin typeface="Arial" panose="020B0604020202020204" pitchFamily="34" charset="0"/>
                </a:rPr>
                <a:t>HRT</a:t>
              </a:r>
            </a:p>
            <a:p>
              <a:pPr algn="ctr"/>
              <a:r>
                <a:rPr lang="en-GB" sz="4800" b="1" dirty="0">
                  <a:solidFill>
                    <a:schemeClr val="accent1"/>
                  </a:solidFill>
                  <a:latin typeface="Arial" panose="020B0604020202020204" pitchFamily="34" charset="0"/>
                </a:rPr>
                <a:t>Yes 58.4%</a:t>
              </a:r>
            </a:p>
            <a:p>
              <a:pPr algn="ctr"/>
              <a:r>
                <a:rPr lang="en-GB" sz="4800" b="1" dirty="0">
                  <a:solidFill>
                    <a:schemeClr val="accent1"/>
                  </a:solidFill>
                  <a:latin typeface="Arial" panose="020B0604020202020204" pitchFamily="34" charset="0"/>
                </a:rPr>
                <a:t>No 41.6%</a:t>
              </a:r>
            </a:p>
          </p:txBody>
        </p:sp>
        <p:sp>
          <p:nvSpPr>
            <p:cNvPr id="40" name="TextBox 39">
              <a:extLst>
                <a:ext uri="{FF2B5EF4-FFF2-40B4-BE49-F238E27FC236}">
                  <a16:creationId xmlns:a16="http://schemas.microsoft.com/office/drawing/2014/main" id="{04F8FE5C-06A7-67D0-76D6-09F6C126E7BC}"/>
                </a:ext>
              </a:extLst>
            </p:cNvPr>
            <p:cNvSpPr txBox="1"/>
            <p:nvPr/>
          </p:nvSpPr>
          <p:spPr>
            <a:xfrm>
              <a:off x="23906389" y="24136098"/>
              <a:ext cx="4680733" cy="3533265"/>
            </a:xfrm>
            <a:prstGeom prst="rect">
              <a:avLst/>
            </a:prstGeom>
            <a:noFill/>
          </p:spPr>
          <p:txBody>
            <a:bodyPr wrap="square" rtlCol="0">
              <a:spAutoFit/>
            </a:bodyPr>
            <a:lstStyle/>
            <a:p>
              <a:pPr algn="ctr"/>
              <a:r>
                <a:rPr lang="en-GB" sz="4000" b="1" dirty="0">
                  <a:solidFill>
                    <a:schemeClr val="accent1"/>
                  </a:solidFill>
                  <a:latin typeface="Arial" panose="020B0604020202020204" pitchFamily="34" charset="0"/>
                </a:rPr>
                <a:t>Extremely severe sexual problems</a:t>
              </a:r>
            </a:p>
            <a:p>
              <a:pPr algn="ctr"/>
              <a:endParaRPr lang="en-GB" sz="800" b="1" dirty="0">
                <a:solidFill>
                  <a:schemeClr val="accent1"/>
                </a:solidFill>
                <a:latin typeface="Arial" panose="020B0604020202020204" pitchFamily="34" charset="0"/>
              </a:endParaRPr>
            </a:p>
            <a:p>
              <a:pPr algn="ctr"/>
              <a:r>
                <a:rPr lang="en-GB" sz="6000" b="1" dirty="0">
                  <a:solidFill>
                    <a:schemeClr val="accent1"/>
                  </a:solidFill>
                  <a:latin typeface="Arial" panose="020B0604020202020204" pitchFamily="34" charset="0"/>
                </a:rPr>
                <a:t>12%</a:t>
              </a:r>
            </a:p>
          </p:txBody>
        </p:sp>
      </p:grpSp>
      <p:sp>
        <p:nvSpPr>
          <p:cNvPr id="44" name="Text Box 2449">
            <a:extLst>
              <a:ext uri="{FF2B5EF4-FFF2-40B4-BE49-F238E27FC236}">
                <a16:creationId xmlns:a16="http://schemas.microsoft.com/office/drawing/2014/main" id="{561F7BF4-C182-E390-C256-340C7E04349F}"/>
              </a:ext>
            </a:extLst>
          </p:cNvPr>
          <p:cNvSpPr txBox="1">
            <a:spLocks noChangeArrowheads="1"/>
          </p:cNvSpPr>
          <p:nvPr/>
        </p:nvSpPr>
        <p:spPr bwMode="auto">
          <a:xfrm>
            <a:off x="1892461" y="16914199"/>
            <a:ext cx="14614525" cy="3806509"/>
          </a:xfrm>
          <a:prstGeom prst="rect">
            <a:avLst/>
          </a:prstGeom>
          <a:solidFill>
            <a:srgbClr val="FFD1A3"/>
          </a:solid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800" u="sng" dirty="0">
              <a:latin typeface="Arial" panose="020B0604020202020204" pitchFamily="34" charset="0"/>
            </a:endParaRPr>
          </a:p>
          <a:p>
            <a:pPr algn="ctr">
              <a:lnSpc>
                <a:spcPct val="80000"/>
              </a:lnSpc>
              <a:spcBef>
                <a:spcPct val="50000"/>
              </a:spcBef>
            </a:pPr>
            <a:endParaRPr lang="en-GB" altLang="en-US" sz="800" u="sng" dirty="0">
              <a:latin typeface="Arial" panose="020B0604020202020204" pitchFamily="34" charset="0"/>
            </a:endParaRPr>
          </a:p>
          <a:p>
            <a:pPr algn="ctr">
              <a:lnSpc>
                <a:spcPct val="80000"/>
              </a:lnSpc>
              <a:spcBef>
                <a:spcPct val="50000"/>
              </a:spcBef>
            </a:pPr>
            <a:endParaRPr lang="en-GB" altLang="en-US" sz="800" u="sng" dirty="0">
              <a:latin typeface="Arial" panose="020B0604020202020204" pitchFamily="34" charset="0"/>
            </a:endParaRPr>
          </a:p>
          <a:p>
            <a:pPr algn="ctr">
              <a:lnSpc>
                <a:spcPct val="80000"/>
              </a:lnSpc>
              <a:spcBef>
                <a:spcPct val="50000"/>
              </a:spcBef>
            </a:pPr>
            <a:endParaRPr lang="en-GB" altLang="en-US" sz="800" u="sng" dirty="0">
              <a:latin typeface="Arial" panose="020B0604020202020204" pitchFamily="34" charset="0"/>
            </a:endParaRPr>
          </a:p>
          <a:p>
            <a:pPr algn="ctr">
              <a:lnSpc>
                <a:spcPct val="80000"/>
              </a:lnSpc>
              <a:spcBef>
                <a:spcPct val="50000"/>
              </a:spcBef>
            </a:pPr>
            <a:endParaRPr lang="en-GB" altLang="en-US" sz="800" u="sng" dirty="0">
              <a:latin typeface="Arial" panose="020B0604020202020204" pitchFamily="34" charset="0"/>
            </a:endParaRPr>
          </a:p>
          <a:p>
            <a:pPr algn="ctr">
              <a:lnSpc>
                <a:spcPct val="80000"/>
              </a:lnSpc>
              <a:spcBef>
                <a:spcPct val="50000"/>
              </a:spcBef>
            </a:pPr>
            <a:endParaRPr lang="en-GB" altLang="en-US" sz="800" u="sng" dirty="0">
              <a:latin typeface="Arial" panose="020B0604020202020204" pitchFamily="34" charset="0"/>
            </a:endParaRP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Determine the prevalence of menopausal symptoms.</a:t>
            </a:r>
          </a:p>
          <a:p>
            <a:pPr marL="571500" indent="-571500">
              <a:spcBef>
                <a:spcPct val="50000"/>
              </a:spcBef>
              <a:buFont typeface="Arial" panose="020B0604020202020204" pitchFamily="34" charset="0"/>
              <a:buChar char="•"/>
            </a:pPr>
            <a:r>
              <a:rPr lang="en-US" altLang="en-US" sz="4000" dirty="0">
                <a:latin typeface="Arial" panose="020B0604020202020204" pitchFamily="34" charset="0"/>
              </a:rPr>
              <a:t>Investigate the influence of lifestyle on the severity of menopausal symptoms</a:t>
            </a:r>
            <a:r>
              <a:rPr lang="en-GB" altLang="en-US" sz="4000" u="sng" dirty="0">
                <a:latin typeface="Arial" panose="020B0604020202020204" pitchFamily="34" charset="0"/>
              </a:rPr>
              <a:t>.</a:t>
            </a:r>
            <a:endParaRPr lang="en-US" altLang="en-US" sz="4000" dirty="0">
              <a:latin typeface="Arial" panose="020B0604020202020204" pitchFamily="34" charset="0"/>
            </a:endParaRPr>
          </a:p>
        </p:txBody>
      </p:sp>
      <p:sp>
        <p:nvSpPr>
          <p:cNvPr id="47" name="TextBox 46">
            <a:extLst>
              <a:ext uri="{FF2B5EF4-FFF2-40B4-BE49-F238E27FC236}">
                <a16:creationId xmlns:a16="http://schemas.microsoft.com/office/drawing/2014/main" id="{B4E75A2B-B099-B664-765B-B8AF54BDCC0F}"/>
              </a:ext>
            </a:extLst>
          </p:cNvPr>
          <p:cNvSpPr txBox="1"/>
          <p:nvPr/>
        </p:nvSpPr>
        <p:spPr>
          <a:xfrm>
            <a:off x="1917045" y="16914199"/>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Aims</a:t>
            </a:r>
          </a:p>
        </p:txBody>
      </p:sp>
      <p:sp>
        <p:nvSpPr>
          <p:cNvPr id="48" name="Text Box 2449">
            <a:extLst>
              <a:ext uri="{FF2B5EF4-FFF2-40B4-BE49-F238E27FC236}">
                <a16:creationId xmlns:a16="http://schemas.microsoft.com/office/drawing/2014/main" id="{42EAA09B-03AC-86F9-618B-A72A5CA0BAF0}"/>
              </a:ext>
            </a:extLst>
          </p:cNvPr>
          <p:cNvSpPr txBox="1">
            <a:spLocks noChangeArrowheads="1"/>
          </p:cNvSpPr>
          <p:nvPr/>
        </p:nvSpPr>
        <p:spPr bwMode="auto">
          <a:xfrm>
            <a:off x="1892461" y="21034781"/>
            <a:ext cx="14614525" cy="11016000"/>
          </a:xfrm>
          <a:prstGeom prst="rect">
            <a:avLst/>
          </a:prstGeom>
          <a:solidFill>
            <a:srgbClr val="FFD1A3"/>
          </a:solid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80000"/>
              </a:lnSpc>
              <a:spcBef>
                <a:spcPct val="50000"/>
              </a:spcBef>
            </a:pPr>
            <a:endParaRPr lang="en-GB" altLang="en-US" sz="4000" u="sng" dirty="0">
              <a:latin typeface="Arial" panose="020B0604020202020204" pitchFamily="34" charset="0"/>
            </a:endParaRPr>
          </a:p>
          <a:p>
            <a:pPr>
              <a:lnSpc>
                <a:spcPct val="80000"/>
              </a:lnSpc>
              <a:spcBef>
                <a:spcPct val="50000"/>
              </a:spcBef>
            </a:pPr>
            <a:endParaRPr lang="en-GB" altLang="en-US" sz="4000" u="sng" dirty="0">
              <a:latin typeface="Arial" panose="020B0604020202020204" pitchFamily="34" charset="0"/>
            </a:endParaRPr>
          </a:p>
          <a:p>
            <a:pPr>
              <a:lnSpc>
                <a:spcPct val="80000"/>
              </a:lnSpc>
              <a:spcBef>
                <a:spcPct val="50000"/>
              </a:spcBef>
            </a:pPr>
            <a:endParaRPr lang="en-GB" altLang="en-US" sz="40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49" name="TextBox 48">
            <a:extLst>
              <a:ext uri="{FF2B5EF4-FFF2-40B4-BE49-F238E27FC236}">
                <a16:creationId xmlns:a16="http://schemas.microsoft.com/office/drawing/2014/main" id="{5F556928-7184-2631-E8B1-A3136815EA30}"/>
              </a:ext>
            </a:extLst>
          </p:cNvPr>
          <p:cNvSpPr txBox="1"/>
          <p:nvPr/>
        </p:nvSpPr>
        <p:spPr>
          <a:xfrm>
            <a:off x="1890986" y="21039310"/>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Methods</a:t>
            </a:r>
          </a:p>
        </p:txBody>
      </p:sp>
      <p:grpSp>
        <p:nvGrpSpPr>
          <p:cNvPr id="50" name="Group 49">
            <a:extLst>
              <a:ext uri="{FF2B5EF4-FFF2-40B4-BE49-F238E27FC236}">
                <a16:creationId xmlns:a16="http://schemas.microsoft.com/office/drawing/2014/main" id="{D7457B2C-4C2F-0C5E-2D0A-B685956555C3}"/>
              </a:ext>
            </a:extLst>
          </p:cNvPr>
          <p:cNvGrpSpPr/>
          <p:nvPr/>
        </p:nvGrpSpPr>
        <p:grpSpPr>
          <a:xfrm>
            <a:off x="2383681" y="22529794"/>
            <a:ext cx="14123305" cy="7331658"/>
            <a:chOff x="2221443" y="22266180"/>
            <a:chExt cx="14123305" cy="7128792"/>
          </a:xfrm>
        </p:grpSpPr>
        <p:grpSp>
          <p:nvGrpSpPr>
            <p:cNvPr id="51" name="All methods box">
              <a:extLst>
                <a:ext uri="{FF2B5EF4-FFF2-40B4-BE49-F238E27FC236}">
                  <a16:creationId xmlns:a16="http://schemas.microsoft.com/office/drawing/2014/main" id="{D6AEDEA9-AB07-BCFD-0166-7214BD2D0760}"/>
                </a:ext>
              </a:extLst>
            </p:cNvPr>
            <p:cNvGrpSpPr/>
            <p:nvPr/>
          </p:nvGrpSpPr>
          <p:grpSpPr>
            <a:xfrm>
              <a:off x="2221443" y="22266180"/>
              <a:ext cx="14123305" cy="7128792"/>
              <a:chOff x="1863515" y="1725380"/>
              <a:chExt cx="8292693" cy="4059171"/>
            </a:xfrm>
          </p:grpSpPr>
          <p:sp>
            <p:nvSpPr>
              <p:cNvPr id="53" name="online">
                <a:extLst>
                  <a:ext uri="{FF2B5EF4-FFF2-40B4-BE49-F238E27FC236}">
                    <a16:creationId xmlns:a16="http://schemas.microsoft.com/office/drawing/2014/main" id="{DD1922F8-075D-A3C0-1359-C199ECC43C7C}"/>
                  </a:ext>
                </a:extLst>
              </p:cNvPr>
              <p:cNvSpPr/>
              <p:nvPr/>
            </p:nvSpPr>
            <p:spPr>
              <a:xfrm>
                <a:off x="1863515" y="1771842"/>
                <a:ext cx="1850555" cy="1652666"/>
              </a:xfrm>
              <a:prstGeom prst="rect">
                <a:avLst/>
              </a:prstGeom>
              <a:blipFill>
                <a:blip r:embed="rId5">
                  <a:duotone>
                    <a:schemeClr val="accent2">
                      <a:shade val="45000"/>
                      <a:satMod val="135000"/>
                    </a:schemeClr>
                    <a:prstClr val="white"/>
                  </a:duotone>
                  <a:extLst>
                    <a:ext uri="{BEBA8EAE-BF5A-486C-A8C5-ECC9F3942E4B}">
                      <a14:imgProps xmlns:a14="http://schemas.microsoft.com/office/drawing/2010/main">
                        <a14:imgLayer r:embed="rId6">
                          <a14:imgEffect>
                            <a14:colorTemperature colorTemp="4700"/>
                          </a14:imgEffect>
                        </a14:imgLayer>
                      </a14:imgProps>
                    </a:ext>
                    <a:ext uri="{28A0092B-C50C-407E-A947-70E740481C1C}">
                      <a14:useLocalDpi xmlns:a14="http://schemas.microsoft.com/office/drawing/2010/main" val="0"/>
                    </a:ext>
                  </a:extLst>
                </a:blip>
                <a:srcRect/>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dirty="0"/>
              </a:p>
            </p:txBody>
          </p:sp>
          <p:sp>
            <p:nvSpPr>
              <p:cNvPr id="54" name="text online">
                <a:extLst>
                  <a:ext uri="{FF2B5EF4-FFF2-40B4-BE49-F238E27FC236}">
                    <a16:creationId xmlns:a16="http://schemas.microsoft.com/office/drawing/2014/main" id="{53349EE7-51AF-15BA-48E2-F06C82DF42A3}"/>
                  </a:ext>
                </a:extLst>
              </p:cNvPr>
              <p:cNvSpPr/>
              <p:nvPr/>
            </p:nvSpPr>
            <p:spPr>
              <a:xfrm>
                <a:off x="2035790" y="3754966"/>
                <a:ext cx="2029585" cy="2029585"/>
              </a:xfrm>
              <a:custGeom>
                <a:avLst/>
                <a:gdLst>
                  <a:gd name="connsiteX0" fmla="*/ 0 w 2029585"/>
                  <a:gd name="connsiteY0" fmla="*/ 0 h 2029585"/>
                  <a:gd name="connsiteX1" fmla="*/ 2029585 w 2029585"/>
                  <a:gd name="connsiteY1" fmla="*/ 0 h 2029585"/>
                  <a:gd name="connsiteX2" fmla="*/ 2029585 w 2029585"/>
                  <a:gd name="connsiteY2" fmla="*/ 2029585 h 2029585"/>
                  <a:gd name="connsiteX3" fmla="*/ 0 w 2029585"/>
                  <a:gd name="connsiteY3" fmla="*/ 2029585 h 2029585"/>
                  <a:gd name="connsiteX4" fmla="*/ 0 w 2029585"/>
                  <a:gd name="connsiteY4" fmla="*/ 0 h 2029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9585" h="2029585">
                    <a:moveTo>
                      <a:pt x="0" y="0"/>
                    </a:moveTo>
                    <a:lnTo>
                      <a:pt x="2029585" y="0"/>
                    </a:lnTo>
                    <a:lnTo>
                      <a:pt x="2029585" y="2029585"/>
                    </a:lnTo>
                    <a:lnTo>
                      <a:pt x="0" y="2029585"/>
                    </a:lnTo>
                    <a:lnTo>
                      <a:pt x="0" y="0"/>
                    </a:lnTo>
                    <a:close/>
                  </a:path>
                </a:pathLst>
              </a:custGeom>
              <a:noFill/>
              <a:ln>
                <a:noFill/>
              </a:ln>
            </p:spPr>
            <p:style>
              <a:lnRef idx="2">
                <a:schemeClr val="dk1"/>
              </a:lnRef>
              <a:fillRef idx="1">
                <a:schemeClr val="lt1"/>
              </a:fillRef>
              <a:effectRef idx="0">
                <a:schemeClr val="dk1"/>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A quantitative cross</a:t>
                </a:r>
                <a:r>
                  <a:rPr lang="en-US" altLang="en-US" sz="4000" kern="1200" dirty="0">
                    <a:latin typeface="Arial" panose="020B0604020202020204" pitchFamily="34" charset="0"/>
                  </a:rPr>
                  <a:t>-sectional online survey </a:t>
                </a:r>
              </a:p>
              <a:p>
                <a:pPr marL="0" lvl="0" indent="0" algn="l" defTabSz="889000">
                  <a:lnSpc>
                    <a:spcPct val="90000"/>
                  </a:lnSpc>
                  <a:spcBef>
                    <a:spcPct val="0"/>
                  </a:spcBef>
                  <a:spcAft>
                    <a:spcPct val="35000"/>
                  </a:spcAft>
                  <a:buNone/>
                </a:pPr>
                <a:r>
                  <a:rPr lang="en-US" altLang="en-US" sz="4000" kern="1200" dirty="0">
                    <a:latin typeface="Arial" panose="020B0604020202020204" pitchFamily="34" charset="0"/>
                  </a:rPr>
                  <a:t>Convenience sample</a:t>
                </a:r>
                <a:endParaRPr lang="en-GB" sz="4000" kern="1200" dirty="0">
                  <a:latin typeface="Arial" panose="020B0604020202020204" pitchFamily="34" charset="0"/>
                  <a:cs typeface="Arial" panose="020B0604020202020204" pitchFamily="34" charset="0"/>
                </a:endParaRPr>
              </a:p>
            </p:txBody>
          </p:sp>
          <p:sp>
            <p:nvSpPr>
              <p:cNvPr id="55" name="text mrs">
                <a:extLst>
                  <a:ext uri="{FF2B5EF4-FFF2-40B4-BE49-F238E27FC236}">
                    <a16:creationId xmlns:a16="http://schemas.microsoft.com/office/drawing/2014/main" id="{A59C26EE-32BF-E359-C323-E2DA8BF065FE}"/>
                  </a:ext>
                </a:extLst>
              </p:cNvPr>
              <p:cNvSpPr/>
              <p:nvPr/>
            </p:nvSpPr>
            <p:spPr>
              <a:xfrm>
                <a:off x="4066068" y="3754966"/>
                <a:ext cx="2029585" cy="2029585"/>
              </a:xfrm>
              <a:custGeom>
                <a:avLst/>
                <a:gdLst>
                  <a:gd name="connsiteX0" fmla="*/ 0 w 2029585"/>
                  <a:gd name="connsiteY0" fmla="*/ 0 h 2029585"/>
                  <a:gd name="connsiteX1" fmla="*/ 2029585 w 2029585"/>
                  <a:gd name="connsiteY1" fmla="*/ 0 h 2029585"/>
                  <a:gd name="connsiteX2" fmla="*/ 2029585 w 2029585"/>
                  <a:gd name="connsiteY2" fmla="*/ 2029585 h 2029585"/>
                  <a:gd name="connsiteX3" fmla="*/ 0 w 2029585"/>
                  <a:gd name="connsiteY3" fmla="*/ 2029585 h 2029585"/>
                  <a:gd name="connsiteX4" fmla="*/ 0 w 2029585"/>
                  <a:gd name="connsiteY4" fmla="*/ 0 h 2029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9585" h="2029585">
                    <a:moveTo>
                      <a:pt x="0" y="0"/>
                    </a:moveTo>
                    <a:lnTo>
                      <a:pt x="2029585" y="0"/>
                    </a:lnTo>
                    <a:lnTo>
                      <a:pt x="2029585" y="2029585"/>
                    </a:lnTo>
                    <a:lnTo>
                      <a:pt x="0" y="2029585"/>
                    </a:lnTo>
                    <a:lnTo>
                      <a:pt x="0" y="0"/>
                    </a:lnTo>
                    <a:close/>
                  </a:path>
                </a:pathLst>
              </a:custGeom>
              <a:ln>
                <a:no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defTabSz="889000">
                  <a:lnSpc>
                    <a:spcPct val="90000"/>
                  </a:lnSpc>
                  <a:spcAft>
                    <a:spcPct val="35000"/>
                  </a:spcAft>
                </a:pPr>
                <a:r>
                  <a:rPr lang="en-US" altLang="en-US" sz="4000" b="1" dirty="0">
                    <a:latin typeface="Arial" panose="020B0604020202020204" pitchFamily="34" charset="0"/>
                  </a:rPr>
                  <a:t>399</a:t>
                </a:r>
                <a:r>
                  <a:rPr lang="en-US" altLang="en-US" sz="4000" dirty="0">
                    <a:latin typeface="Arial" panose="020B0604020202020204" pitchFamily="34" charset="0"/>
                  </a:rPr>
                  <a:t> w</a:t>
                </a:r>
                <a:r>
                  <a:rPr lang="en-US" altLang="en-US" sz="4000" kern="1200" dirty="0">
                    <a:latin typeface="Arial" panose="020B0604020202020204" pitchFamily="34" charset="0"/>
                  </a:rPr>
                  <a:t>omen aged 45–60</a:t>
                </a:r>
                <a:endParaRPr lang="en-US" altLang="en-US" sz="4000" dirty="0">
                  <a:latin typeface="Arial" panose="020B0604020202020204" pitchFamily="34" charset="0"/>
                </a:endParaRPr>
              </a:p>
              <a:p>
                <a:pPr marL="0" lvl="0" indent="0" algn="l" defTabSz="889000">
                  <a:lnSpc>
                    <a:spcPct val="90000"/>
                  </a:lnSpc>
                  <a:spcBef>
                    <a:spcPct val="0"/>
                  </a:spcBef>
                  <a:spcAft>
                    <a:spcPct val="35000"/>
                  </a:spcAft>
                  <a:buNone/>
                </a:pPr>
                <a:r>
                  <a:rPr lang="en-US" altLang="en-US" sz="4000" kern="1200" dirty="0">
                    <a:latin typeface="Arial" panose="020B0604020202020204" pitchFamily="34" charset="0"/>
                  </a:rPr>
                  <a:t>Menopausal Rating Scale (MRS)</a:t>
                </a:r>
                <a:endParaRPr lang="en-GB" sz="4000" kern="1200" dirty="0"/>
              </a:p>
            </p:txBody>
          </p:sp>
          <p:sp>
            <p:nvSpPr>
              <p:cNvPr id="56" name="Form">
                <a:extLst>
                  <a:ext uri="{FF2B5EF4-FFF2-40B4-BE49-F238E27FC236}">
                    <a16:creationId xmlns:a16="http://schemas.microsoft.com/office/drawing/2014/main" id="{2A188B65-48BC-61AD-7EB2-40EC7880939B}"/>
                  </a:ext>
                </a:extLst>
              </p:cNvPr>
              <p:cNvSpPr/>
              <p:nvPr/>
            </p:nvSpPr>
            <p:spPr>
              <a:xfrm>
                <a:off x="6244109" y="1978504"/>
                <a:ext cx="1383675" cy="1396742"/>
              </a:xfrm>
              <a:prstGeom prst="rect">
                <a:avLst/>
              </a:prstGeom>
              <a:blipFill>
                <a:blip r:embed="rId7">
                  <a:alphaModFix/>
                  <a:extLst>
                    <a:ext uri="{BEBA8EAE-BF5A-486C-A8C5-ECC9F3942E4B}">
                      <a14:imgProps xmlns:a14="http://schemas.microsoft.com/office/drawing/2010/main">
                        <a14:imgLayer r:embed="rId8">
                          <a14:imgEffect>
                            <a14:colorTemperature colorTemp="4700"/>
                          </a14:imgEffect>
                        </a14:imgLayer>
                      </a14:imgProps>
                    </a:ext>
                    <a:ext uri="{28A0092B-C50C-407E-A947-70E740481C1C}">
                      <a14:useLocalDpi xmlns:a14="http://schemas.microsoft.com/office/drawing/2010/main" val="0"/>
                    </a:ext>
                  </a:extLst>
                </a:blip>
                <a:srcRect/>
                <a:stretch>
                  <a:fillRect l="-5000" r="-5000"/>
                </a:stretch>
              </a:blipFill>
              <a:ln>
                <a:noFill/>
              </a:ln>
            </p:spPr>
            <p:style>
              <a:lnRef idx="2">
                <a:schemeClr val="accen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57" name="Straight Connector 56">
                <a:extLst>
                  <a:ext uri="{FF2B5EF4-FFF2-40B4-BE49-F238E27FC236}">
                    <a16:creationId xmlns:a16="http://schemas.microsoft.com/office/drawing/2014/main" id="{72F88A5D-597B-E4E1-F038-B3DB224E99D4}"/>
                  </a:ext>
                </a:extLst>
              </p:cNvPr>
              <p:cNvSpPr/>
              <p:nvPr/>
            </p:nvSpPr>
            <p:spPr>
              <a:xfrm>
                <a:off x="6096346" y="1725380"/>
                <a:ext cx="202" cy="4059171"/>
              </a:xfrm>
              <a:prstGeom prst="line">
                <a:avLst/>
              </a:prstGeom>
              <a:ln>
                <a:noFill/>
              </a:ln>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58" name="text form">
                <a:extLst>
                  <a:ext uri="{FF2B5EF4-FFF2-40B4-BE49-F238E27FC236}">
                    <a16:creationId xmlns:a16="http://schemas.microsoft.com/office/drawing/2014/main" id="{74AFB1B1-0D34-D40E-35ED-B58530938EE7}"/>
                  </a:ext>
                </a:extLst>
              </p:cNvPr>
              <p:cNvSpPr/>
              <p:nvPr/>
            </p:nvSpPr>
            <p:spPr>
              <a:xfrm>
                <a:off x="6096346" y="3754966"/>
                <a:ext cx="2029585" cy="2029585"/>
              </a:xfrm>
              <a:custGeom>
                <a:avLst/>
                <a:gdLst>
                  <a:gd name="connsiteX0" fmla="*/ 0 w 2029585"/>
                  <a:gd name="connsiteY0" fmla="*/ 0 h 2029585"/>
                  <a:gd name="connsiteX1" fmla="*/ 2029585 w 2029585"/>
                  <a:gd name="connsiteY1" fmla="*/ 0 h 2029585"/>
                  <a:gd name="connsiteX2" fmla="*/ 2029585 w 2029585"/>
                  <a:gd name="connsiteY2" fmla="*/ 2029585 h 2029585"/>
                  <a:gd name="connsiteX3" fmla="*/ 0 w 2029585"/>
                  <a:gd name="connsiteY3" fmla="*/ 2029585 h 2029585"/>
                  <a:gd name="connsiteX4" fmla="*/ 0 w 2029585"/>
                  <a:gd name="connsiteY4" fmla="*/ 0 h 2029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9585" h="2029585">
                    <a:moveTo>
                      <a:pt x="0" y="0"/>
                    </a:moveTo>
                    <a:lnTo>
                      <a:pt x="2029585" y="0"/>
                    </a:lnTo>
                    <a:lnTo>
                      <a:pt x="2029585" y="2029585"/>
                    </a:lnTo>
                    <a:lnTo>
                      <a:pt x="0" y="2029585"/>
                    </a:lnTo>
                    <a:lnTo>
                      <a:pt x="0" y="0"/>
                    </a:lnTo>
                    <a:close/>
                  </a:path>
                </a:pathLst>
              </a:custGeom>
              <a:noFill/>
              <a:ln>
                <a:noFill/>
              </a:ln>
            </p:spPr>
            <p:style>
              <a:lnRef idx="2">
                <a:schemeClr val="dk1"/>
              </a:lnRef>
              <a:fillRef idx="1">
                <a:schemeClr val="lt1"/>
              </a:fillRef>
              <a:effectRef idx="0">
                <a:schemeClr val="dk1"/>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Physical Activity</a:t>
                </a:r>
              </a:p>
              <a:p>
                <a:pPr marL="0" lvl="0" indent="0" algn="l" defTabSz="889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Smoking</a:t>
                </a:r>
              </a:p>
              <a:p>
                <a:pPr marL="0" lvl="0" indent="0" algn="l" defTabSz="889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Alcohol</a:t>
                </a:r>
              </a:p>
              <a:p>
                <a:pPr marL="0" lvl="0" indent="0" algn="l" defTabSz="889000">
                  <a:lnSpc>
                    <a:spcPct val="90000"/>
                  </a:lnSpc>
                  <a:spcBef>
                    <a:spcPct val="0"/>
                  </a:spcBef>
                  <a:spcAft>
                    <a:spcPct val="35000"/>
                  </a:spcAft>
                  <a:buNone/>
                </a:pPr>
                <a:r>
                  <a:rPr lang="en-US" altLang="en-US" sz="4000" kern="1200" dirty="0">
                    <a:latin typeface="Arial" panose="020B0604020202020204" pitchFamily="34" charset="0"/>
                  </a:rPr>
                  <a:t>Mediterranean Diet Adherence Screener (MEDAS)</a:t>
                </a:r>
              </a:p>
            </p:txBody>
          </p:sp>
          <p:sp>
            <p:nvSpPr>
              <p:cNvPr id="59" name="Statistics">
                <a:extLst>
                  <a:ext uri="{FF2B5EF4-FFF2-40B4-BE49-F238E27FC236}">
                    <a16:creationId xmlns:a16="http://schemas.microsoft.com/office/drawing/2014/main" id="{E599DB94-0082-EAED-6363-A22255A77CF7}"/>
                  </a:ext>
                </a:extLst>
              </p:cNvPr>
              <p:cNvSpPr/>
              <p:nvPr/>
            </p:nvSpPr>
            <p:spPr>
              <a:xfrm>
                <a:off x="8241709" y="1899804"/>
                <a:ext cx="1445697" cy="1396742"/>
              </a:xfrm>
              <a:prstGeom prst="rect">
                <a:avLst/>
              </a:prstGeom>
              <a:blipFill>
                <a:blip r:embed="rId9">
                  <a:duotone>
                    <a:schemeClr val="accent2">
                      <a:shade val="45000"/>
                      <a:satMod val="135000"/>
                    </a:schemeClr>
                    <a:prstClr val="white"/>
                  </a:duotone>
                  <a:extLst>
                    <a:ext uri="{BEBA8EAE-BF5A-486C-A8C5-ECC9F3942E4B}">
                      <a14:imgProps xmlns:a14="http://schemas.microsoft.com/office/drawing/2010/main">
                        <a14:imgLayer r:embed="rId10">
                          <a14:imgEffect>
                            <a14:saturation sat="400000"/>
                          </a14:imgEffect>
                        </a14:imgLayer>
                      </a14:imgProps>
                    </a:ext>
                  </a:extLst>
                </a:blip>
                <a:srcRect/>
                <a:stretch>
                  <a:fillRect l="-6000" r="-6000"/>
                </a:stretch>
              </a:blipFill>
              <a:ln>
                <a:noFill/>
              </a:ln>
            </p:spPr>
            <p:style>
              <a:lnRef idx="2">
                <a:schemeClr val="accen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0" name="text stats">
                <a:extLst>
                  <a:ext uri="{FF2B5EF4-FFF2-40B4-BE49-F238E27FC236}">
                    <a16:creationId xmlns:a16="http://schemas.microsoft.com/office/drawing/2014/main" id="{61C924EA-D994-E960-D041-1D7C7AA8CB65}"/>
                  </a:ext>
                </a:extLst>
              </p:cNvPr>
              <p:cNvSpPr/>
              <p:nvPr/>
            </p:nvSpPr>
            <p:spPr>
              <a:xfrm>
                <a:off x="8126623" y="3754966"/>
                <a:ext cx="2029585" cy="2029585"/>
              </a:xfrm>
              <a:custGeom>
                <a:avLst/>
                <a:gdLst>
                  <a:gd name="connsiteX0" fmla="*/ 0 w 2029585"/>
                  <a:gd name="connsiteY0" fmla="*/ 0 h 2029585"/>
                  <a:gd name="connsiteX1" fmla="*/ 2029585 w 2029585"/>
                  <a:gd name="connsiteY1" fmla="*/ 0 h 2029585"/>
                  <a:gd name="connsiteX2" fmla="*/ 2029585 w 2029585"/>
                  <a:gd name="connsiteY2" fmla="*/ 2029585 h 2029585"/>
                  <a:gd name="connsiteX3" fmla="*/ 0 w 2029585"/>
                  <a:gd name="connsiteY3" fmla="*/ 2029585 h 2029585"/>
                  <a:gd name="connsiteX4" fmla="*/ 0 w 2029585"/>
                  <a:gd name="connsiteY4" fmla="*/ 0 h 20295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9585" h="2029585">
                    <a:moveTo>
                      <a:pt x="0" y="0"/>
                    </a:moveTo>
                    <a:lnTo>
                      <a:pt x="2029585" y="0"/>
                    </a:lnTo>
                    <a:lnTo>
                      <a:pt x="2029585" y="2029585"/>
                    </a:lnTo>
                    <a:lnTo>
                      <a:pt x="0" y="2029585"/>
                    </a:lnTo>
                    <a:lnTo>
                      <a:pt x="0" y="0"/>
                    </a:lnTo>
                    <a:close/>
                  </a:path>
                </a:pathLst>
              </a:custGeom>
              <a:noFill/>
              <a:ln>
                <a:noFill/>
              </a:ln>
            </p:spPr>
            <p:style>
              <a:lnRef idx="2">
                <a:schemeClr val="dk1"/>
              </a:lnRef>
              <a:fillRef idx="1">
                <a:schemeClr val="lt1"/>
              </a:fillRef>
              <a:effectRef idx="0">
                <a:schemeClr val="dk1"/>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defTabSz="889000">
                  <a:lnSpc>
                    <a:spcPct val="90000"/>
                  </a:lnSpc>
                  <a:spcBef>
                    <a:spcPct val="0"/>
                  </a:spcBef>
                  <a:spcAft>
                    <a:spcPct val="35000"/>
                  </a:spcAft>
                  <a:buNone/>
                </a:pPr>
                <a:r>
                  <a:rPr lang="en-US" altLang="en-US" sz="4000" kern="1200" dirty="0">
                    <a:latin typeface="Arial" panose="020B0604020202020204" pitchFamily="34" charset="0"/>
                  </a:rPr>
                  <a:t>Descriptive statistics</a:t>
                </a:r>
              </a:p>
              <a:p>
                <a:pPr marL="0" lvl="0" indent="0" algn="l" defTabSz="889000">
                  <a:lnSpc>
                    <a:spcPct val="90000"/>
                  </a:lnSpc>
                  <a:spcBef>
                    <a:spcPct val="0"/>
                  </a:spcBef>
                  <a:spcAft>
                    <a:spcPct val="35000"/>
                  </a:spcAft>
                  <a:buNone/>
                </a:pPr>
                <a:r>
                  <a:rPr lang="en-US" altLang="en-US" sz="4000" kern="1200" dirty="0">
                    <a:latin typeface="Arial" panose="020B0604020202020204" pitchFamily="34" charset="0"/>
                  </a:rPr>
                  <a:t>Spearman correlation coefficient </a:t>
                </a:r>
              </a:p>
              <a:p>
                <a:pPr marL="0" lvl="0" indent="0" algn="l" defTabSz="889000">
                  <a:lnSpc>
                    <a:spcPct val="90000"/>
                  </a:lnSpc>
                  <a:spcBef>
                    <a:spcPct val="0"/>
                  </a:spcBef>
                  <a:spcAft>
                    <a:spcPct val="35000"/>
                  </a:spcAft>
                  <a:buNone/>
                </a:pPr>
                <a:r>
                  <a:rPr lang="en-US" altLang="en-US" sz="4000" kern="1200" dirty="0">
                    <a:latin typeface="Arial" panose="020B0604020202020204" pitchFamily="34" charset="0"/>
                  </a:rPr>
                  <a:t>Mann-Whitney U and Kruska</a:t>
                </a:r>
                <a:r>
                  <a:rPr lang="en-US" altLang="en-US" sz="4000" dirty="0">
                    <a:latin typeface="Arial" panose="020B0604020202020204" pitchFamily="34" charset="0"/>
                  </a:rPr>
                  <a:t>l </a:t>
                </a:r>
                <a:r>
                  <a:rPr lang="en-US" altLang="en-US" sz="4000" kern="1200" dirty="0">
                    <a:latin typeface="Arial" panose="020B0604020202020204" pitchFamily="34" charset="0"/>
                  </a:rPr>
                  <a:t>-Wallis </a:t>
                </a:r>
                <a:endParaRPr lang="en-GB" sz="4000" kern="1200" dirty="0">
                  <a:latin typeface="Arial" panose="020B0604020202020204" pitchFamily="34" charset="0"/>
                  <a:cs typeface="Arial" panose="020B0604020202020204" pitchFamily="34" charset="0"/>
                </a:endParaRPr>
              </a:p>
            </p:txBody>
          </p:sp>
        </p:grpSp>
        <p:pic>
          <p:nvPicPr>
            <p:cNvPr id="52" name="women" descr="A group of women standing together&#10;&#10;Description automatically generated">
              <a:extLst>
                <a:ext uri="{FF2B5EF4-FFF2-40B4-BE49-F238E27FC236}">
                  <a16:creationId xmlns:a16="http://schemas.microsoft.com/office/drawing/2014/main" id="{05BD1D7E-4E72-5E67-915D-8AFF7F858D6E}"/>
                </a:ext>
              </a:extLst>
            </p:cNvPr>
            <p:cNvPicPr>
              <a:picLocks noChangeAspect="1"/>
            </p:cNvPicPr>
            <p:nvPr/>
          </p:nvPicPr>
          <p:blipFill rotWithShape="1">
            <a:blip r:embed="rId11">
              <a:duotone>
                <a:schemeClr val="accent2">
                  <a:shade val="45000"/>
                  <a:satMod val="135000"/>
                </a:schemeClr>
                <a:prstClr val="white"/>
              </a:duotone>
              <a:extLst>
                <a:ext uri="{BEBA8EAE-BF5A-486C-A8C5-ECC9F3942E4B}">
                  <a14:imgProps xmlns:a14="http://schemas.microsoft.com/office/drawing/2010/main">
                    <a14:imgLayer r:embed="rId12">
                      <a14:imgEffect>
                        <a14:colorTemperature colorTemp="47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3"/>
                </a:ext>
              </a:extLst>
            </a:blip>
            <a:srcRect t="22635" b="21823"/>
            <a:stretch/>
          </p:blipFill>
          <p:spPr>
            <a:xfrm>
              <a:off x="5702663" y="22839052"/>
              <a:ext cx="3456591" cy="1919891"/>
            </a:xfrm>
            <a:prstGeom prst="rect">
              <a:avLst/>
            </a:prstGeom>
          </p:spPr>
        </p:pic>
      </p:grpSp>
      <p:sp>
        <p:nvSpPr>
          <p:cNvPr id="62" name="Text Box 2451">
            <a:extLst>
              <a:ext uri="{FF2B5EF4-FFF2-40B4-BE49-F238E27FC236}">
                <a16:creationId xmlns:a16="http://schemas.microsoft.com/office/drawing/2014/main" id="{903E31CB-9ACB-CD21-7841-65018D55CC46}"/>
              </a:ext>
            </a:extLst>
          </p:cNvPr>
          <p:cNvSpPr txBox="1">
            <a:spLocks noChangeArrowheads="1"/>
          </p:cNvSpPr>
          <p:nvPr/>
        </p:nvSpPr>
        <p:spPr bwMode="auto">
          <a:xfrm>
            <a:off x="34772519" y="17439319"/>
            <a:ext cx="14616000" cy="4852950"/>
          </a:xfrm>
          <a:prstGeom prst="rect">
            <a:avLst/>
          </a:prstGeom>
          <a:solidFill>
            <a:srgbClr val="FFD1A3"/>
          </a:solidFill>
          <a:ln w="12700">
            <a:solidFill>
              <a:schemeClr val="tx1"/>
            </a:solid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80000"/>
              </a:lnSpc>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marL="571500" indent="-571500">
              <a:spcBef>
                <a:spcPct val="50000"/>
              </a:spcBef>
              <a:buFont typeface="Arial" panose="020B0604020202020204" pitchFamily="34" charset="0"/>
              <a:buChar char="•"/>
            </a:pPr>
            <a:r>
              <a:rPr lang="en-GB" altLang="en-US" sz="4000" dirty="0">
                <a:latin typeface="Arial" panose="020B0604020202020204" pitchFamily="34" charset="0"/>
              </a:rPr>
              <a:t>Having a personal interest in the topic made it much more enjoyable.</a:t>
            </a:r>
          </a:p>
          <a:p>
            <a:pPr marL="571500" indent="-571500">
              <a:spcBef>
                <a:spcPct val="50000"/>
              </a:spcBef>
              <a:buFont typeface="Arial" panose="020B0604020202020204" pitchFamily="34" charset="0"/>
              <a:buChar char="•"/>
            </a:pPr>
            <a:r>
              <a:rPr lang="en-GB" altLang="en-US" sz="4000" dirty="0">
                <a:latin typeface="Arial" panose="020B0604020202020204" pitchFamily="34" charset="0"/>
              </a:rPr>
              <a:t>Spend time researching suitably validated questionnaires.</a:t>
            </a:r>
          </a:p>
          <a:p>
            <a:pPr marL="571500" indent="-571500">
              <a:spcBef>
                <a:spcPct val="50000"/>
              </a:spcBef>
              <a:buFont typeface="Arial" panose="020B0604020202020204" pitchFamily="34" charset="0"/>
              <a:buChar char="•"/>
            </a:pPr>
            <a:r>
              <a:rPr lang="en-GB" altLang="en-US" sz="4000" dirty="0">
                <a:latin typeface="Arial" panose="020B0604020202020204" pitchFamily="34" charset="0"/>
              </a:rPr>
              <a:t>Avoid trying to include too many variables.</a:t>
            </a:r>
          </a:p>
        </p:txBody>
      </p:sp>
      <p:sp>
        <p:nvSpPr>
          <p:cNvPr id="63" name="TextBox 62">
            <a:extLst>
              <a:ext uri="{FF2B5EF4-FFF2-40B4-BE49-F238E27FC236}">
                <a16:creationId xmlns:a16="http://schemas.microsoft.com/office/drawing/2014/main" id="{7F470510-3A84-B0BD-F5C1-3BDA726A7039}"/>
              </a:ext>
            </a:extLst>
          </p:cNvPr>
          <p:cNvSpPr txBox="1"/>
          <p:nvPr/>
        </p:nvSpPr>
        <p:spPr>
          <a:xfrm>
            <a:off x="34772519" y="17412096"/>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Reflection</a:t>
            </a:r>
          </a:p>
        </p:txBody>
      </p:sp>
      <p:sp>
        <p:nvSpPr>
          <p:cNvPr id="2049" name="Text Box 2451">
            <a:extLst>
              <a:ext uri="{FF2B5EF4-FFF2-40B4-BE49-F238E27FC236}">
                <a16:creationId xmlns:a16="http://schemas.microsoft.com/office/drawing/2014/main" id="{FFA54D45-3116-ED27-17B3-A86527A81DB6}"/>
              </a:ext>
            </a:extLst>
          </p:cNvPr>
          <p:cNvSpPr txBox="1">
            <a:spLocks noChangeArrowheads="1"/>
          </p:cNvSpPr>
          <p:nvPr/>
        </p:nvSpPr>
        <p:spPr bwMode="auto">
          <a:xfrm>
            <a:off x="34772519" y="22750151"/>
            <a:ext cx="14616000" cy="8749979"/>
          </a:xfrm>
          <a:prstGeom prst="rect">
            <a:avLst/>
          </a:prstGeom>
          <a:solidFill>
            <a:srgbClr val="FFD1A3"/>
          </a:solidFill>
          <a:ln w="12700">
            <a:solidFill>
              <a:schemeClr val="tx1"/>
            </a:solidFill>
            <a:miter lim="800000"/>
            <a:headEnd/>
            <a:tailEnd/>
          </a:ln>
        </p:spPr>
        <p:txBody>
          <a:bodyPr wrap="square" lIns="441281" tIns="220640" rIns="441281" bIns="220640" anchor="t">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80000"/>
              </a:lnSpc>
              <a:spcBef>
                <a:spcPct val="50000"/>
              </a:spcBef>
            </a:pPr>
            <a:endParaRPr lang="en-GB" altLang="en-US" sz="4000" dirty="0">
              <a:latin typeface="Arial"/>
              <a:cs typeface="Arial"/>
            </a:endParaRPr>
          </a:p>
          <a:p>
            <a:pPr>
              <a:lnSpc>
                <a:spcPct val="80000"/>
              </a:lnSpc>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spcBef>
                <a:spcPct val="50000"/>
              </a:spcBef>
            </a:pPr>
            <a:endParaRPr lang="en-GB" altLang="en-US" sz="800" dirty="0">
              <a:latin typeface="Arial"/>
              <a:cs typeface="Arial"/>
            </a:endParaRPr>
          </a:p>
          <a:p>
            <a:pPr>
              <a:lnSpc>
                <a:spcPct val="107000"/>
              </a:lnSpc>
              <a:spcAft>
                <a:spcPts val="800"/>
              </a:spcAft>
            </a:pP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800" dirty="0">
              <a:latin typeface="Aptos" panose="020B0004020202020204" pitchFamily="34" charset="0"/>
              <a:ea typeface="Aptos" panose="020B0004020202020204" pitchFamily="34" charset="0"/>
              <a:cs typeface="Times New Roman" panose="02020603050405020304" pitchFamily="18" charset="0"/>
            </a:endParaRPr>
          </a:p>
          <a:p>
            <a:pPr marL="514350" indent="-514350">
              <a:lnSpc>
                <a:spcPct val="107000"/>
              </a:lnSpc>
              <a:spcAft>
                <a:spcPts val="800"/>
              </a:spcAft>
              <a:buFont typeface="+mj-lt"/>
              <a:buAutoNum type="arabicPeriod"/>
            </a:pPr>
            <a:r>
              <a:rPr lang="en-GB" sz="2600" dirty="0">
                <a:effectLst/>
                <a:latin typeface="Aptos" panose="020B0004020202020204" pitchFamily="34" charset="0"/>
                <a:ea typeface="Aptos" panose="020B0004020202020204" pitchFamily="34" charset="0"/>
                <a:cs typeface="Times New Roman" panose="02020603050405020304" pitchFamily="18" charset="0"/>
              </a:rPr>
              <a:t>World Health Organisation (1996) ‘Research on the Menopause in the 1990s.’ Available at: https://apps.who.int/iris/bitstream/handle/10665/41841/WHO_ TRS_866.pdf? sequence=1&amp;isAllowed=y</a:t>
            </a:r>
          </a:p>
          <a:p>
            <a:pPr marL="514350" indent="-514350">
              <a:lnSpc>
                <a:spcPct val="107000"/>
              </a:lnSpc>
              <a:spcAft>
                <a:spcPts val="800"/>
              </a:spcAft>
              <a:buFont typeface="+mj-lt"/>
              <a:buAutoNum type="arabicPeriod"/>
            </a:pPr>
            <a:r>
              <a:rPr lang="en-GB" sz="2600" dirty="0">
                <a:effectLst/>
                <a:latin typeface="Aptos" panose="020B0004020202020204" pitchFamily="34" charset="0"/>
                <a:ea typeface="Aptos" panose="020B0004020202020204" pitchFamily="34" charset="0"/>
                <a:cs typeface="Times New Roman" panose="02020603050405020304" pitchFamily="18" charset="0"/>
              </a:rPr>
              <a:t>UK Government (2022) ‘Consultation outcome, Results of the ‘Women’s Health – Let’s talk about it’ survey.’ Available at: https://www.gov.uk/government /publications/</a:t>
            </a:r>
            <a:r>
              <a:rPr lang="en-GB" sz="2600" dirty="0" err="1">
                <a:effectLst/>
                <a:latin typeface="Aptos" panose="020B0004020202020204" pitchFamily="34" charset="0"/>
                <a:ea typeface="Aptos" panose="020B0004020202020204" pitchFamily="34" charset="0"/>
                <a:cs typeface="Times New Roman" panose="02020603050405020304" pitchFamily="18" charset="0"/>
              </a:rPr>
              <a:t>womens</a:t>
            </a:r>
            <a:r>
              <a:rPr lang="en-GB" sz="2600" dirty="0">
                <a:effectLst/>
                <a:latin typeface="Aptos" panose="020B0004020202020204" pitchFamily="34" charset="0"/>
                <a:ea typeface="Aptos" panose="020B0004020202020204" pitchFamily="34" charset="0"/>
                <a:cs typeface="Times New Roman" panose="02020603050405020304" pitchFamily="18" charset="0"/>
              </a:rPr>
              <a:t>-health-strategy-for-</a:t>
            </a:r>
            <a:r>
              <a:rPr lang="en-GB" sz="2600" dirty="0" err="1">
                <a:effectLst/>
                <a:latin typeface="Aptos" panose="020B0004020202020204" pitchFamily="34" charset="0"/>
                <a:ea typeface="Aptos" panose="020B0004020202020204" pitchFamily="34" charset="0"/>
                <a:cs typeface="Times New Roman" panose="02020603050405020304" pitchFamily="18" charset="0"/>
              </a:rPr>
              <a:t>england</a:t>
            </a:r>
            <a:r>
              <a:rPr lang="en-GB" sz="2600" dirty="0">
                <a:effectLst/>
                <a:latin typeface="Aptos" panose="020B0004020202020204" pitchFamily="34" charset="0"/>
                <a:ea typeface="Aptos" panose="020B0004020202020204" pitchFamily="34" charset="0"/>
                <a:cs typeface="Times New Roman" panose="02020603050405020304" pitchFamily="18" charset="0"/>
              </a:rPr>
              <a:t>/</a:t>
            </a:r>
            <a:r>
              <a:rPr lang="en-GB" sz="2600" dirty="0" err="1">
                <a:effectLst/>
                <a:latin typeface="Aptos" panose="020B0004020202020204" pitchFamily="34" charset="0"/>
                <a:ea typeface="Aptos" panose="020B0004020202020204" pitchFamily="34" charset="0"/>
                <a:cs typeface="Times New Roman" panose="02020603050405020304" pitchFamily="18" charset="0"/>
              </a:rPr>
              <a:t>womens</a:t>
            </a:r>
            <a:r>
              <a:rPr lang="en-GB" sz="2600" dirty="0">
                <a:effectLst/>
                <a:latin typeface="Aptos" panose="020B0004020202020204" pitchFamily="34" charset="0"/>
                <a:ea typeface="Aptos" panose="020B0004020202020204" pitchFamily="34" charset="0"/>
                <a:cs typeface="Times New Roman" panose="02020603050405020304" pitchFamily="18" charset="0"/>
              </a:rPr>
              <a:t>-health-strategy-for-</a:t>
            </a:r>
            <a:r>
              <a:rPr lang="en-GB" sz="2600" dirty="0" err="1">
                <a:effectLst/>
                <a:latin typeface="Aptos" panose="020B0004020202020204" pitchFamily="34" charset="0"/>
                <a:ea typeface="Aptos" panose="020B0004020202020204" pitchFamily="34" charset="0"/>
                <a:cs typeface="Times New Roman" panose="02020603050405020304" pitchFamily="18" charset="0"/>
              </a:rPr>
              <a:t>england</a:t>
            </a:r>
            <a:r>
              <a:rPr lang="en-GB" sz="2600" dirty="0">
                <a:effectLst/>
                <a:latin typeface="Aptos" panose="020B0004020202020204" pitchFamily="34" charset="0"/>
                <a:ea typeface="Aptos" panose="020B0004020202020204" pitchFamily="34" charset="0"/>
                <a:cs typeface="Times New Roman" panose="02020603050405020304" pitchFamily="18" charset="0"/>
              </a:rPr>
              <a:t> </a:t>
            </a:r>
          </a:p>
          <a:p>
            <a:pPr marL="514350" indent="-514350">
              <a:lnSpc>
                <a:spcPct val="107000"/>
              </a:lnSpc>
              <a:spcAft>
                <a:spcPts val="800"/>
              </a:spcAft>
              <a:buFont typeface="+mj-lt"/>
              <a:buAutoNum type="arabicPeriod"/>
            </a:pPr>
            <a:r>
              <a:rPr lang="en-GB" sz="2600" dirty="0">
                <a:effectLst/>
                <a:latin typeface="Aptos" panose="020B0004020202020204" pitchFamily="34" charset="0"/>
                <a:ea typeface="Aptos" panose="020B0004020202020204" pitchFamily="34" charset="0"/>
                <a:cs typeface="Times New Roman" panose="02020603050405020304" pitchFamily="18" charset="0"/>
              </a:rPr>
              <a:t>Monteleone, P., Mascagni, G., Giannini, A., </a:t>
            </a:r>
            <a:r>
              <a:rPr lang="en-GB" sz="2600" dirty="0" err="1">
                <a:effectLst/>
                <a:latin typeface="Aptos" panose="020B0004020202020204" pitchFamily="34" charset="0"/>
                <a:ea typeface="Aptos" panose="020B0004020202020204" pitchFamily="34" charset="0"/>
                <a:cs typeface="Times New Roman" panose="02020603050405020304" pitchFamily="18" charset="0"/>
              </a:rPr>
              <a:t>Genazzani</a:t>
            </a:r>
            <a:r>
              <a:rPr lang="en-GB" sz="2600" dirty="0">
                <a:effectLst/>
                <a:latin typeface="Aptos" panose="020B0004020202020204" pitchFamily="34" charset="0"/>
                <a:ea typeface="Aptos" panose="020B0004020202020204" pitchFamily="34" charset="0"/>
                <a:cs typeface="Times New Roman" panose="02020603050405020304" pitchFamily="18" charset="0"/>
              </a:rPr>
              <a:t>, A.R. and </a:t>
            </a:r>
            <a:r>
              <a:rPr lang="en-GB" sz="2600" dirty="0" err="1">
                <a:effectLst/>
                <a:latin typeface="Aptos" panose="020B0004020202020204" pitchFamily="34" charset="0"/>
                <a:ea typeface="Aptos" panose="020B0004020202020204" pitchFamily="34" charset="0"/>
                <a:cs typeface="Times New Roman" panose="02020603050405020304" pitchFamily="18" charset="0"/>
              </a:rPr>
              <a:t>Simoncini</a:t>
            </a:r>
            <a:r>
              <a:rPr lang="en-GB" sz="2600" dirty="0">
                <a:effectLst/>
                <a:latin typeface="Aptos" panose="020B0004020202020204" pitchFamily="34" charset="0"/>
                <a:ea typeface="Aptos" panose="020B0004020202020204" pitchFamily="34" charset="0"/>
                <a:cs typeface="Times New Roman" panose="02020603050405020304" pitchFamily="18" charset="0"/>
              </a:rPr>
              <a:t>, T. (2018) ‘Symptoms of menopause - Global prevalence, physiology and implications’, Nature Reviews Endocrinology. Doi:10.1038/nrendo.2017.180.</a:t>
            </a:r>
          </a:p>
          <a:p>
            <a:pPr marL="514350" indent="-514350">
              <a:lnSpc>
                <a:spcPct val="107000"/>
              </a:lnSpc>
              <a:spcAft>
                <a:spcPts val="800"/>
              </a:spcAft>
              <a:buFont typeface="+mj-lt"/>
              <a:buAutoNum type="arabicPeriod"/>
            </a:pPr>
            <a:r>
              <a:rPr lang="en-GB" sz="2600" dirty="0" err="1">
                <a:effectLst/>
                <a:latin typeface="Aptos" panose="020B0004020202020204" pitchFamily="34" charset="0"/>
                <a:ea typeface="Aptos" panose="020B0004020202020204" pitchFamily="34" charset="0"/>
                <a:cs typeface="Times New Roman" panose="02020603050405020304" pitchFamily="18" charset="0"/>
              </a:rPr>
              <a:t>Pajalić</a:t>
            </a:r>
            <a:r>
              <a:rPr lang="en-GB" sz="2600" dirty="0">
                <a:effectLst/>
                <a:latin typeface="Aptos" panose="020B0004020202020204" pitchFamily="34" charset="0"/>
                <a:ea typeface="Aptos" panose="020B0004020202020204" pitchFamily="34" charset="0"/>
                <a:cs typeface="Times New Roman" panose="02020603050405020304" pitchFamily="18" charset="0"/>
              </a:rPr>
              <a:t>, Z. and </a:t>
            </a:r>
            <a:r>
              <a:rPr lang="en-GB" sz="2600" dirty="0" err="1">
                <a:effectLst/>
                <a:latin typeface="Aptos" panose="020B0004020202020204" pitchFamily="34" charset="0"/>
                <a:ea typeface="Aptos" panose="020B0004020202020204" pitchFamily="34" charset="0"/>
                <a:cs typeface="Times New Roman" panose="02020603050405020304" pitchFamily="18" charset="0"/>
              </a:rPr>
              <a:t>Raboteg-Šarić</a:t>
            </a:r>
            <a:r>
              <a:rPr lang="en-GB" sz="2600" dirty="0">
                <a:effectLst/>
                <a:latin typeface="Aptos" panose="020B0004020202020204" pitchFamily="34" charset="0"/>
                <a:ea typeface="Aptos" panose="020B0004020202020204" pitchFamily="34" charset="0"/>
                <a:cs typeface="Times New Roman" panose="02020603050405020304" pitchFamily="18" charset="0"/>
              </a:rPr>
              <a:t>, Z. (2020) ‘Determinants of menopause-related symptoms in women during the transition to menopause and the postmenopausal period-A systematic literature review’, Journal of Health Sciences. Doi:10.17532 /JHSCI.2020.885.</a:t>
            </a:r>
          </a:p>
          <a:p>
            <a:pPr marL="514350" indent="-514350">
              <a:lnSpc>
                <a:spcPct val="107000"/>
              </a:lnSpc>
              <a:spcAft>
                <a:spcPts val="800"/>
              </a:spcAft>
              <a:buFont typeface="+mj-lt"/>
              <a:buAutoNum type="arabicPeriod"/>
            </a:pPr>
            <a:r>
              <a:rPr lang="en-GB" sz="2600" dirty="0">
                <a:effectLst/>
                <a:latin typeface="Aptos" panose="020B0004020202020204" pitchFamily="34" charset="0"/>
                <a:ea typeface="Aptos" panose="020B0004020202020204" pitchFamily="34" charset="0"/>
                <a:cs typeface="Times New Roman" panose="02020603050405020304" pitchFamily="18" charset="0"/>
              </a:rPr>
              <a:t>Khan, S.J., Kapoor, E., </a:t>
            </a:r>
            <a:r>
              <a:rPr lang="en-GB" sz="2600" dirty="0" err="1">
                <a:effectLst/>
                <a:latin typeface="Aptos" panose="020B0004020202020204" pitchFamily="34" charset="0"/>
                <a:ea typeface="Aptos" panose="020B0004020202020204" pitchFamily="34" charset="0"/>
                <a:cs typeface="Times New Roman" panose="02020603050405020304" pitchFamily="18" charset="0"/>
              </a:rPr>
              <a:t>Faubion</a:t>
            </a:r>
            <a:r>
              <a:rPr lang="en-GB" sz="2600" dirty="0">
                <a:effectLst/>
                <a:latin typeface="Aptos" panose="020B0004020202020204" pitchFamily="34" charset="0"/>
                <a:ea typeface="Aptos" panose="020B0004020202020204" pitchFamily="34" charset="0"/>
                <a:cs typeface="Times New Roman" panose="02020603050405020304" pitchFamily="18" charset="0"/>
              </a:rPr>
              <a:t>, S.S. and Kling, J.M. (2023) ‘Vasomotor Symptoms During Menopause: A Practical Guide on Current Treatments and Future Perspectives’, International Journal of Women’s Health. Doi:10.2147/IJWH.S365808.</a:t>
            </a:r>
            <a:r>
              <a:rPr lang="en-GB" altLang="en-US" sz="2600" dirty="0">
                <a:latin typeface="Arial" panose="020B0604020202020204" pitchFamily="34" charset="0"/>
              </a:rPr>
              <a:t> </a:t>
            </a:r>
          </a:p>
        </p:txBody>
      </p:sp>
      <p:sp>
        <p:nvSpPr>
          <p:cNvPr id="2051" name="TextBox 2050">
            <a:extLst>
              <a:ext uri="{FF2B5EF4-FFF2-40B4-BE49-F238E27FC236}">
                <a16:creationId xmlns:a16="http://schemas.microsoft.com/office/drawing/2014/main" id="{A23E2AA0-1A58-3331-AE98-953A1E1F655B}"/>
              </a:ext>
            </a:extLst>
          </p:cNvPr>
          <p:cNvSpPr txBox="1"/>
          <p:nvPr/>
        </p:nvSpPr>
        <p:spPr>
          <a:xfrm>
            <a:off x="34772519" y="22770935"/>
            <a:ext cx="14616000" cy="1188000"/>
          </a:xfrm>
          <a:prstGeom prst="rect">
            <a:avLst/>
          </a:prstGeom>
          <a:solidFill>
            <a:srgbClr val="348888"/>
          </a:solidFill>
          <a:ln>
            <a:noFill/>
          </a:ln>
        </p:spPr>
        <p:txBody>
          <a:bodyPr wrap="square" rtlCol="0">
            <a:spAutoFit/>
          </a:bodyPr>
          <a:lstStyle/>
          <a:p>
            <a:pPr algn="ctr"/>
            <a:r>
              <a:rPr lang="en-GB" sz="5400" b="1" dirty="0">
                <a:solidFill>
                  <a:schemeClr val="accent1"/>
                </a:solidFill>
                <a:latin typeface="Arial" panose="020B0604020202020204" pitchFamily="34" charset="0"/>
              </a:rPr>
              <a:t>References</a:t>
            </a: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7" ma:contentTypeDescription="Create a new document." ma:contentTypeScope="" ma:versionID="a461ccc6ca15a53b1e33d32cc69c7c9f">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610f3e6bc66e40b3bf18b820f1c7d2bf"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7A60186B-A36E-4483-9BDE-4AB1FE4168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F83A09-ECE1-4CFB-8986-3AE6691AFB5E}">
  <ds:schemaRefs>
    <ds:schemaRef ds:uri="http://schemas.microsoft.com/sharepoint/v3/contenttype/forms"/>
  </ds:schemaRefs>
</ds:datastoreItem>
</file>

<file path=customXml/itemProps3.xml><?xml version="1.0" encoding="utf-8"?>
<ds:datastoreItem xmlns:ds="http://schemas.openxmlformats.org/officeDocument/2006/customXml" ds:itemID="{9B177D5F-CFFB-49E6-B086-C07DF1785B23}">
  <ds:schemaRefs>
    <ds:schemaRef ds:uri="http://www.w3.org/XML/1998/namespace"/>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90b58af8-24e5-4252-ab67-b2f2985aee88"/>
    <ds:schemaRef ds:uri="http://schemas.microsoft.com/office/2006/documentManagement/types"/>
    <ds:schemaRef ds:uri="http://schemas.microsoft.com/office/infopath/2007/PartnerControls"/>
    <ds:schemaRef ds:uri="be49ff73-cec0-4379-9da8-63ff3cc411bb"/>
  </ds:schemaRefs>
</ds:datastoreItem>
</file>

<file path=docProps/app.xml><?xml version="1.0" encoding="utf-8"?>
<Properties xmlns="http://schemas.openxmlformats.org/officeDocument/2006/extended-properties" xmlns:vt="http://schemas.openxmlformats.org/officeDocument/2006/docPropsVTypes">
  <Template>TM03457464[[fn=Dividend]]</Template>
  <TotalTime>8199</TotalTime>
  <Pages>1</Pages>
  <Words>850</Words>
  <Application>Microsoft Macintosh PowerPoint</Application>
  <PresentationFormat>Custom</PresentationFormat>
  <Paragraphs>139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Tahoma</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Alison Connaughton</cp:lastModifiedBy>
  <cp:revision>239</cp:revision>
  <cp:lastPrinted>2024-05-09T16:15:01Z</cp:lastPrinted>
  <dcterms:created xsi:type="dcterms:W3CDTF">1997-03-12T11:49:38Z</dcterms:created>
  <dcterms:modified xsi:type="dcterms:W3CDTF">2025-03-12T16:11:34Z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