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0CCE0"/>
    <a:srgbClr val="7B4C84"/>
    <a:srgbClr val="D6F53B"/>
    <a:srgbClr val="FF66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5" autoAdjust="0"/>
    <p:restoredTop sz="94660"/>
  </p:normalViewPr>
  <p:slideViewPr>
    <p:cSldViewPr snapToGrid="0">
      <p:cViewPr varScale="1">
        <p:scale>
          <a:sx n="76" d="100"/>
          <a:sy n="76" d="100"/>
        </p:scale>
        <p:origin x="72"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A18754-22FD-4E01-B2A5-99134FA2ABC5}"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92E4FD3A-3159-475E-BC56-65486BF2383A}">
      <dgm:prSet phldrT="[Text]"/>
      <dgm:spPr>
        <a:solidFill>
          <a:srgbClr val="FF66FF"/>
        </a:solidFill>
      </dgm:spPr>
      <dgm:t>
        <a:bodyPr/>
        <a:lstStyle/>
        <a:p>
          <a:r>
            <a:rPr lang="en-GB" dirty="0">
              <a:solidFill>
                <a:schemeClr val="tx1"/>
              </a:solidFill>
            </a:rPr>
            <a:t>Poverty as a Barrier for Physical Education </a:t>
          </a:r>
        </a:p>
      </dgm:t>
    </dgm:pt>
    <dgm:pt modelId="{FE00852E-C613-40D9-8757-5040B5D01914}" type="parTrans" cxnId="{7349DEEF-CC2B-49EE-B098-FBE4D56CC5BD}">
      <dgm:prSet/>
      <dgm:spPr/>
      <dgm:t>
        <a:bodyPr/>
        <a:lstStyle/>
        <a:p>
          <a:endParaRPr lang="en-GB"/>
        </a:p>
      </dgm:t>
    </dgm:pt>
    <dgm:pt modelId="{EA8F94C1-71CF-4F10-8423-3D4155DC4085}" type="sibTrans" cxnId="{7349DEEF-CC2B-49EE-B098-FBE4D56CC5BD}">
      <dgm:prSet/>
      <dgm:spPr/>
      <dgm:t>
        <a:bodyPr/>
        <a:lstStyle/>
        <a:p>
          <a:endParaRPr lang="en-GB"/>
        </a:p>
      </dgm:t>
    </dgm:pt>
    <dgm:pt modelId="{FEA33D34-BB78-4D6B-9805-B01BB145B5B4}">
      <dgm:prSet phldrT="[Text]" custT="1"/>
      <dgm:spPr>
        <a:solidFill>
          <a:srgbClr val="00FF00"/>
        </a:solidFill>
      </dgm:spPr>
      <dgm:t>
        <a:bodyPr/>
        <a:lstStyle/>
        <a:p>
          <a:r>
            <a:rPr lang="en-GB" sz="1600" dirty="0">
              <a:solidFill>
                <a:schemeClr val="tx1"/>
              </a:solidFill>
            </a:rPr>
            <a:t>Financial Issues </a:t>
          </a:r>
        </a:p>
      </dgm:t>
    </dgm:pt>
    <dgm:pt modelId="{E6E6CC95-5667-47D8-B63A-E065A751C062}" type="parTrans" cxnId="{FA9DD372-147D-4C9E-A595-72D3182402F9}">
      <dgm:prSet/>
      <dgm:spPr/>
      <dgm:t>
        <a:bodyPr/>
        <a:lstStyle/>
        <a:p>
          <a:endParaRPr lang="en-GB"/>
        </a:p>
      </dgm:t>
    </dgm:pt>
    <dgm:pt modelId="{D0194DCD-B3F6-42C4-A06B-1E5FE073540D}" type="sibTrans" cxnId="{FA9DD372-147D-4C9E-A595-72D3182402F9}">
      <dgm:prSet/>
      <dgm:spPr/>
      <dgm:t>
        <a:bodyPr/>
        <a:lstStyle/>
        <a:p>
          <a:endParaRPr lang="en-GB"/>
        </a:p>
      </dgm:t>
    </dgm:pt>
    <dgm:pt modelId="{D311AD25-9160-461D-AF98-AF1DF0ED04E0}">
      <dgm:prSet phldrT="[Text]" custT="1"/>
      <dgm:spPr>
        <a:solidFill>
          <a:srgbClr val="00B0F0"/>
        </a:solidFill>
      </dgm:spPr>
      <dgm:t>
        <a:bodyPr/>
        <a:lstStyle/>
        <a:p>
          <a:r>
            <a:rPr lang="en-GB" sz="1400" dirty="0">
              <a:solidFill>
                <a:schemeClr val="tx1"/>
              </a:solidFill>
            </a:rPr>
            <a:t>Motor Development/ Fundamental Movement Skills </a:t>
          </a:r>
        </a:p>
      </dgm:t>
    </dgm:pt>
    <dgm:pt modelId="{3CDD491B-6F24-47E8-AC6D-A5ABBC22B956}" type="parTrans" cxnId="{55B97117-1264-4731-A268-62430F8FF27B}">
      <dgm:prSet/>
      <dgm:spPr/>
      <dgm:t>
        <a:bodyPr/>
        <a:lstStyle/>
        <a:p>
          <a:endParaRPr lang="en-GB"/>
        </a:p>
      </dgm:t>
    </dgm:pt>
    <dgm:pt modelId="{CB2C73A3-F4A0-42D5-AC21-3D3B883F4D26}" type="sibTrans" cxnId="{55B97117-1264-4731-A268-62430F8FF27B}">
      <dgm:prSet/>
      <dgm:spPr/>
      <dgm:t>
        <a:bodyPr/>
        <a:lstStyle/>
        <a:p>
          <a:endParaRPr lang="en-GB"/>
        </a:p>
      </dgm:t>
    </dgm:pt>
    <dgm:pt modelId="{95146626-67A0-4D36-93BD-4AC10F0797AF}">
      <dgm:prSet phldrT="[Text]" custT="1"/>
      <dgm:spPr>
        <a:solidFill>
          <a:srgbClr val="FF0000"/>
        </a:solidFill>
      </dgm:spPr>
      <dgm:t>
        <a:bodyPr/>
        <a:lstStyle/>
        <a:p>
          <a:r>
            <a:rPr lang="en-GB" sz="1600" dirty="0">
              <a:solidFill>
                <a:schemeClr val="tx1"/>
              </a:solidFill>
            </a:rPr>
            <a:t>Reluctance/Ashamed </a:t>
          </a:r>
        </a:p>
      </dgm:t>
    </dgm:pt>
    <dgm:pt modelId="{51A1D8AA-2BBA-4EE3-9593-EA54E79A6CBE}" type="parTrans" cxnId="{6BE33BD1-EF1B-4157-B9B4-CDFD5EBB0571}">
      <dgm:prSet/>
      <dgm:spPr/>
      <dgm:t>
        <a:bodyPr/>
        <a:lstStyle/>
        <a:p>
          <a:endParaRPr lang="en-GB"/>
        </a:p>
      </dgm:t>
    </dgm:pt>
    <dgm:pt modelId="{D07E65AB-E40B-4D44-A451-A7A207D0BE85}" type="sibTrans" cxnId="{6BE33BD1-EF1B-4157-B9B4-CDFD5EBB0571}">
      <dgm:prSet/>
      <dgm:spPr/>
      <dgm:t>
        <a:bodyPr/>
        <a:lstStyle/>
        <a:p>
          <a:endParaRPr lang="en-GB"/>
        </a:p>
      </dgm:t>
    </dgm:pt>
    <dgm:pt modelId="{664147FE-2BE6-4DA6-9E57-A01D75F2F7AD}">
      <dgm:prSet phldrT="[Text]" custT="1"/>
      <dgm:spPr>
        <a:solidFill>
          <a:srgbClr val="FFC000"/>
        </a:solidFill>
      </dgm:spPr>
      <dgm:t>
        <a:bodyPr/>
        <a:lstStyle/>
        <a:p>
          <a:r>
            <a:rPr lang="en-GB" sz="1400" dirty="0">
              <a:solidFill>
                <a:schemeClr val="tx1"/>
              </a:solidFill>
            </a:rPr>
            <a:t>Inactivity</a:t>
          </a:r>
        </a:p>
      </dgm:t>
    </dgm:pt>
    <dgm:pt modelId="{DCD0355B-85BF-4751-BAEE-70F3B097257C}" type="parTrans" cxnId="{7364D333-656A-4A55-B8EF-741490474677}">
      <dgm:prSet/>
      <dgm:spPr/>
      <dgm:t>
        <a:bodyPr/>
        <a:lstStyle/>
        <a:p>
          <a:endParaRPr lang="en-GB"/>
        </a:p>
      </dgm:t>
    </dgm:pt>
    <dgm:pt modelId="{30EB108D-B66D-4EAC-A568-37C450F01655}" type="sibTrans" cxnId="{7364D333-656A-4A55-B8EF-741490474677}">
      <dgm:prSet/>
      <dgm:spPr/>
      <dgm:t>
        <a:bodyPr/>
        <a:lstStyle/>
        <a:p>
          <a:endParaRPr lang="en-GB"/>
        </a:p>
      </dgm:t>
    </dgm:pt>
    <dgm:pt modelId="{E7E9ED33-D357-498F-95BA-E99A30D40217}" type="pres">
      <dgm:prSet presAssocID="{09A18754-22FD-4E01-B2A5-99134FA2ABC5}" presName="cycle" presStyleCnt="0">
        <dgm:presLayoutVars>
          <dgm:chMax val="1"/>
          <dgm:dir/>
          <dgm:animLvl val="ctr"/>
          <dgm:resizeHandles val="exact"/>
        </dgm:presLayoutVars>
      </dgm:prSet>
      <dgm:spPr/>
    </dgm:pt>
    <dgm:pt modelId="{6E2F269D-312C-408D-B85A-A55B669B368F}" type="pres">
      <dgm:prSet presAssocID="{92E4FD3A-3159-475E-BC56-65486BF2383A}" presName="centerShape" presStyleLbl="node0" presStyleIdx="0" presStyleCnt="1" custLinFactNeighborY="0"/>
      <dgm:spPr/>
    </dgm:pt>
    <dgm:pt modelId="{D9E9C16D-A7F9-4194-9B0B-AC292DE94C8D}" type="pres">
      <dgm:prSet presAssocID="{E6E6CC95-5667-47D8-B63A-E065A751C062}" presName="Name9" presStyleLbl="parChTrans1D2" presStyleIdx="0" presStyleCnt="4"/>
      <dgm:spPr/>
    </dgm:pt>
    <dgm:pt modelId="{E80DAE2E-67B2-407C-B120-955E34395C8F}" type="pres">
      <dgm:prSet presAssocID="{E6E6CC95-5667-47D8-B63A-E065A751C062}" presName="connTx" presStyleLbl="parChTrans1D2" presStyleIdx="0" presStyleCnt="4"/>
      <dgm:spPr/>
    </dgm:pt>
    <dgm:pt modelId="{3B496E94-3B6B-4B62-8F2E-E5FFF82A0FE4}" type="pres">
      <dgm:prSet presAssocID="{FEA33D34-BB78-4D6B-9805-B01BB145B5B4}" presName="node" presStyleLbl="node1" presStyleIdx="0" presStyleCnt="4" custScaleX="129592">
        <dgm:presLayoutVars>
          <dgm:bulletEnabled val="1"/>
        </dgm:presLayoutVars>
      </dgm:prSet>
      <dgm:spPr/>
    </dgm:pt>
    <dgm:pt modelId="{CCC7E8D8-A248-4809-A94F-E8175EE6A405}" type="pres">
      <dgm:prSet presAssocID="{3CDD491B-6F24-47E8-AC6D-A5ABBC22B956}" presName="Name9" presStyleLbl="parChTrans1D2" presStyleIdx="1" presStyleCnt="4"/>
      <dgm:spPr/>
    </dgm:pt>
    <dgm:pt modelId="{B131E4B0-288F-42A3-910D-A309CDFD7C89}" type="pres">
      <dgm:prSet presAssocID="{3CDD491B-6F24-47E8-AC6D-A5ABBC22B956}" presName="connTx" presStyleLbl="parChTrans1D2" presStyleIdx="1" presStyleCnt="4"/>
      <dgm:spPr/>
    </dgm:pt>
    <dgm:pt modelId="{4BE6DF3A-A12D-4EBF-A1F4-C7C5012316D6}" type="pres">
      <dgm:prSet presAssocID="{D311AD25-9160-461D-AF98-AF1DF0ED04E0}" presName="node" presStyleLbl="node1" presStyleIdx="1" presStyleCnt="4" custScaleX="141990">
        <dgm:presLayoutVars>
          <dgm:bulletEnabled val="1"/>
        </dgm:presLayoutVars>
      </dgm:prSet>
      <dgm:spPr/>
    </dgm:pt>
    <dgm:pt modelId="{3956C832-C792-4227-883C-0B6FF172D561}" type="pres">
      <dgm:prSet presAssocID="{51A1D8AA-2BBA-4EE3-9593-EA54E79A6CBE}" presName="Name9" presStyleLbl="parChTrans1D2" presStyleIdx="2" presStyleCnt="4"/>
      <dgm:spPr/>
    </dgm:pt>
    <dgm:pt modelId="{BFCE8C2B-DC2C-4FAE-A680-7AAE9F265200}" type="pres">
      <dgm:prSet presAssocID="{51A1D8AA-2BBA-4EE3-9593-EA54E79A6CBE}" presName="connTx" presStyleLbl="parChTrans1D2" presStyleIdx="2" presStyleCnt="4"/>
      <dgm:spPr/>
    </dgm:pt>
    <dgm:pt modelId="{9685412C-AD9F-4E7F-8951-0B57D3398BDD}" type="pres">
      <dgm:prSet presAssocID="{95146626-67A0-4D36-93BD-4AC10F0797AF}" presName="node" presStyleLbl="node1" presStyleIdx="2" presStyleCnt="4" custScaleX="134601">
        <dgm:presLayoutVars>
          <dgm:bulletEnabled val="1"/>
        </dgm:presLayoutVars>
      </dgm:prSet>
      <dgm:spPr/>
    </dgm:pt>
    <dgm:pt modelId="{2D721F49-D3AE-41A4-95F0-968C7E73E627}" type="pres">
      <dgm:prSet presAssocID="{DCD0355B-85BF-4751-BAEE-70F3B097257C}" presName="Name9" presStyleLbl="parChTrans1D2" presStyleIdx="3" presStyleCnt="4"/>
      <dgm:spPr/>
    </dgm:pt>
    <dgm:pt modelId="{DC6501BA-2363-44E5-AEA3-473BF373A523}" type="pres">
      <dgm:prSet presAssocID="{DCD0355B-85BF-4751-BAEE-70F3B097257C}" presName="connTx" presStyleLbl="parChTrans1D2" presStyleIdx="3" presStyleCnt="4"/>
      <dgm:spPr/>
    </dgm:pt>
    <dgm:pt modelId="{6829E991-F087-4FF6-B8B5-DA2BDC71B891}" type="pres">
      <dgm:prSet presAssocID="{664147FE-2BE6-4DA6-9E57-A01D75F2F7AD}" presName="node" presStyleLbl="node1" presStyleIdx="3" presStyleCnt="4" custScaleX="135204" custRadScaleRad="98717">
        <dgm:presLayoutVars>
          <dgm:bulletEnabled val="1"/>
        </dgm:presLayoutVars>
      </dgm:prSet>
      <dgm:spPr/>
    </dgm:pt>
  </dgm:ptLst>
  <dgm:cxnLst>
    <dgm:cxn modelId="{55B97117-1264-4731-A268-62430F8FF27B}" srcId="{92E4FD3A-3159-475E-BC56-65486BF2383A}" destId="{D311AD25-9160-461D-AF98-AF1DF0ED04E0}" srcOrd="1" destOrd="0" parTransId="{3CDD491B-6F24-47E8-AC6D-A5ABBC22B956}" sibTransId="{CB2C73A3-F4A0-42D5-AC21-3D3B883F4D26}"/>
    <dgm:cxn modelId="{4F26591B-8CB1-4F74-A597-4D70BB14DB9F}" type="presOf" srcId="{E6E6CC95-5667-47D8-B63A-E065A751C062}" destId="{E80DAE2E-67B2-407C-B120-955E34395C8F}" srcOrd="1" destOrd="0" presId="urn:microsoft.com/office/officeart/2005/8/layout/radial1"/>
    <dgm:cxn modelId="{A9C39B2F-017D-4E23-949F-D87F0F3F200A}" type="presOf" srcId="{DCD0355B-85BF-4751-BAEE-70F3B097257C}" destId="{2D721F49-D3AE-41A4-95F0-968C7E73E627}" srcOrd="0" destOrd="0" presId="urn:microsoft.com/office/officeart/2005/8/layout/radial1"/>
    <dgm:cxn modelId="{7364D333-656A-4A55-B8EF-741490474677}" srcId="{92E4FD3A-3159-475E-BC56-65486BF2383A}" destId="{664147FE-2BE6-4DA6-9E57-A01D75F2F7AD}" srcOrd="3" destOrd="0" parTransId="{DCD0355B-85BF-4751-BAEE-70F3B097257C}" sibTransId="{30EB108D-B66D-4EAC-A568-37C450F01655}"/>
    <dgm:cxn modelId="{E4DC183E-911F-4310-B0FA-4690A8867723}" type="presOf" srcId="{E6E6CC95-5667-47D8-B63A-E065A751C062}" destId="{D9E9C16D-A7F9-4194-9B0B-AC292DE94C8D}" srcOrd="0" destOrd="0" presId="urn:microsoft.com/office/officeart/2005/8/layout/radial1"/>
    <dgm:cxn modelId="{AB279A42-BB7D-414C-B56B-AEDDD9E753CA}" type="presOf" srcId="{DCD0355B-85BF-4751-BAEE-70F3B097257C}" destId="{DC6501BA-2363-44E5-AEA3-473BF373A523}" srcOrd="1" destOrd="0" presId="urn:microsoft.com/office/officeart/2005/8/layout/radial1"/>
    <dgm:cxn modelId="{ADB38E6A-6F93-40B7-AC8C-F7D9500FC057}" type="presOf" srcId="{664147FE-2BE6-4DA6-9E57-A01D75F2F7AD}" destId="{6829E991-F087-4FF6-B8B5-DA2BDC71B891}" srcOrd="0" destOrd="0" presId="urn:microsoft.com/office/officeart/2005/8/layout/radial1"/>
    <dgm:cxn modelId="{FA9DD372-147D-4C9E-A595-72D3182402F9}" srcId="{92E4FD3A-3159-475E-BC56-65486BF2383A}" destId="{FEA33D34-BB78-4D6B-9805-B01BB145B5B4}" srcOrd="0" destOrd="0" parTransId="{E6E6CC95-5667-47D8-B63A-E065A751C062}" sibTransId="{D0194DCD-B3F6-42C4-A06B-1E5FE073540D}"/>
    <dgm:cxn modelId="{50093E7C-69C8-41CD-8F0B-4FD10838C834}" type="presOf" srcId="{95146626-67A0-4D36-93BD-4AC10F0797AF}" destId="{9685412C-AD9F-4E7F-8951-0B57D3398BDD}" srcOrd="0" destOrd="0" presId="urn:microsoft.com/office/officeart/2005/8/layout/radial1"/>
    <dgm:cxn modelId="{9AB06B8E-77F2-444F-A26A-72D12974B8EE}" type="presOf" srcId="{FEA33D34-BB78-4D6B-9805-B01BB145B5B4}" destId="{3B496E94-3B6B-4B62-8F2E-E5FFF82A0FE4}" srcOrd="0" destOrd="0" presId="urn:microsoft.com/office/officeart/2005/8/layout/radial1"/>
    <dgm:cxn modelId="{5AD88E92-63E2-45E0-AE07-D116486AD350}" type="presOf" srcId="{51A1D8AA-2BBA-4EE3-9593-EA54E79A6CBE}" destId="{BFCE8C2B-DC2C-4FAE-A680-7AAE9F265200}" srcOrd="1" destOrd="0" presId="urn:microsoft.com/office/officeart/2005/8/layout/radial1"/>
    <dgm:cxn modelId="{FB6A2D9E-5D9A-4A6C-AD4F-265EC47F72BA}" type="presOf" srcId="{D311AD25-9160-461D-AF98-AF1DF0ED04E0}" destId="{4BE6DF3A-A12D-4EBF-A1F4-C7C5012316D6}" srcOrd="0" destOrd="0" presId="urn:microsoft.com/office/officeart/2005/8/layout/radial1"/>
    <dgm:cxn modelId="{762380A7-8EA0-42C7-93D3-F78297F76309}" type="presOf" srcId="{51A1D8AA-2BBA-4EE3-9593-EA54E79A6CBE}" destId="{3956C832-C792-4227-883C-0B6FF172D561}" srcOrd="0" destOrd="0" presId="urn:microsoft.com/office/officeart/2005/8/layout/radial1"/>
    <dgm:cxn modelId="{CEAACFBC-1296-43D1-822A-5547351CA2D0}" type="presOf" srcId="{3CDD491B-6F24-47E8-AC6D-A5ABBC22B956}" destId="{CCC7E8D8-A248-4809-A94F-E8175EE6A405}" srcOrd="0" destOrd="0" presId="urn:microsoft.com/office/officeart/2005/8/layout/radial1"/>
    <dgm:cxn modelId="{6BE33BD1-EF1B-4157-B9B4-CDFD5EBB0571}" srcId="{92E4FD3A-3159-475E-BC56-65486BF2383A}" destId="{95146626-67A0-4D36-93BD-4AC10F0797AF}" srcOrd="2" destOrd="0" parTransId="{51A1D8AA-2BBA-4EE3-9593-EA54E79A6CBE}" sibTransId="{D07E65AB-E40B-4D44-A451-A7A207D0BE85}"/>
    <dgm:cxn modelId="{46142DDD-FE07-48FC-A8ED-4C33BDF2C9DE}" type="presOf" srcId="{3CDD491B-6F24-47E8-AC6D-A5ABBC22B956}" destId="{B131E4B0-288F-42A3-910D-A309CDFD7C89}" srcOrd="1" destOrd="0" presId="urn:microsoft.com/office/officeart/2005/8/layout/radial1"/>
    <dgm:cxn modelId="{A13641EE-1BC4-42E6-8420-354D36630D80}" type="presOf" srcId="{92E4FD3A-3159-475E-BC56-65486BF2383A}" destId="{6E2F269D-312C-408D-B85A-A55B669B368F}" srcOrd="0" destOrd="0" presId="urn:microsoft.com/office/officeart/2005/8/layout/radial1"/>
    <dgm:cxn modelId="{7349DEEF-CC2B-49EE-B098-FBE4D56CC5BD}" srcId="{09A18754-22FD-4E01-B2A5-99134FA2ABC5}" destId="{92E4FD3A-3159-475E-BC56-65486BF2383A}" srcOrd="0" destOrd="0" parTransId="{FE00852E-C613-40D9-8757-5040B5D01914}" sibTransId="{EA8F94C1-71CF-4F10-8423-3D4155DC4085}"/>
    <dgm:cxn modelId="{FA4CA5F3-948B-4518-8D66-4775056CA224}" type="presOf" srcId="{09A18754-22FD-4E01-B2A5-99134FA2ABC5}" destId="{E7E9ED33-D357-498F-95BA-E99A30D40217}" srcOrd="0" destOrd="0" presId="urn:microsoft.com/office/officeart/2005/8/layout/radial1"/>
    <dgm:cxn modelId="{D1510253-BAE4-49F4-8B8D-822E5AC54965}" type="presParOf" srcId="{E7E9ED33-D357-498F-95BA-E99A30D40217}" destId="{6E2F269D-312C-408D-B85A-A55B669B368F}" srcOrd="0" destOrd="0" presId="urn:microsoft.com/office/officeart/2005/8/layout/radial1"/>
    <dgm:cxn modelId="{E697E37D-681D-4A02-BDAE-1474A7594ABF}" type="presParOf" srcId="{E7E9ED33-D357-498F-95BA-E99A30D40217}" destId="{D9E9C16D-A7F9-4194-9B0B-AC292DE94C8D}" srcOrd="1" destOrd="0" presId="urn:microsoft.com/office/officeart/2005/8/layout/radial1"/>
    <dgm:cxn modelId="{9719A68C-C8D5-4932-B4E5-0A76EF1F3127}" type="presParOf" srcId="{D9E9C16D-A7F9-4194-9B0B-AC292DE94C8D}" destId="{E80DAE2E-67B2-407C-B120-955E34395C8F}" srcOrd="0" destOrd="0" presId="urn:microsoft.com/office/officeart/2005/8/layout/radial1"/>
    <dgm:cxn modelId="{D5427A78-FB91-4866-B312-07BD46AB70B1}" type="presParOf" srcId="{E7E9ED33-D357-498F-95BA-E99A30D40217}" destId="{3B496E94-3B6B-4B62-8F2E-E5FFF82A0FE4}" srcOrd="2" destOrd="0" presId="urn:microsoft.com/office/officeart/2005/8/layout/radial1"/>
    <dgm:cxn modelId="{06A88CA5-783F-4FDA-9775-EC84C3A9ED44}" type="presParOf" srcId="{E7E9ED33-D357-498F-95BA-E99A30D40217}" destId="{CCC7E8D8-A248-4809-A94F-E8175EE6A405}" srcOrd="3" destOrd="0" presId="urn:microsoft.com/office/officeart/2005/8/layout/radial1"/>
    <dgm:cxn modelId="{5D2E7D90-4037-40BB-99E5-596F4F864056}" type="presParOf" srcId="{CCC7E8D8-A248-4809-A94F-E8175EE6A405}" destId="{B131E4B0-288F-42A3-910D-A309CDFD7C89}" srcOrd="0" destOrd="0" presId="urn:microsoft.com/office/officeart/2005/8/layout/radial1"/>
    <dgm:cxn modelId="{7100A632-0A69-4488-A7E7-B1C28B984DA6}" type="presParOf" srcId="{E7E9ED33-D357-498F-95BA-E99A30D40217}" destId="{4BE6DF3A-A12D-4EBF-A1F4-C7C5012316D6}" srcOrd="4" destOrd="0" presId="urn:microsoft.com/office/officeart/2005/8/layout/radial1"/>
    <dgm:cxn modelId="{A5E08AB0-94B1-4783-A11D-E58BE08AD365}" type="presParOf" srcId="{E7E9ED33-D357-498F-95BA-E99A30D40217}" destId="{3956C832-C792-4227-883C-0B6FF172D561}" srcOrd="5" destOrd="0" presId="urn:microsoft.com/office/officeart/2005/8/layout/radial1"/>
    <dgm:cxn modelId="{99AC1737-ED11-447C-BE24-28506C521688}" type="presParOf" srcId="{3956C832-C792-4227-883C-0B6FF172D561}" destId="{BFCE8C2B-DC2C-4FAE-A680-7AAE9F265200}" srcOrd="0" destOrd="0" presId="urn:microsoft.com/office/officeart/2005/8/layout/radial1"/>
    <dgm:cxn modelId="{55511310-1A75-4BDA-9FA2-CAB3066DBF07}" type="presParOf" srcId="{E7E9ED33-D357-498F-95BA-E99A30D40217}" destId="{9685412C-AD9F-4E7F-8951-0B57D3398BDD}" srcOrd="6" destOrd="0" presId="urn:microsoft.com/office/officeart/2005/8/layout/radial1"/>
    <dgm:cxn modelId="{369B418E-48D6-4C2B-A6BF-A37F6FAC0651}" type="presParOf" srcId="{E7E9ED33-D357-498F-95BA-E99A30D40217}" destId="{2D721F49-D3AE-41A4-95F0-968C7E73E627}" srcOrd="7" destOrd="0" presId="urn:microsoft.com/office/officeart/2005/8/layout/radial1"/>
    <dgm:cxn modelId="{29535CCC-B75B-4403-B1C0-E651FE85233F}" type="presParOf" srcId="{2D721F49-D3AE-41A4-95F0-968C7E73E627}" destId="{DC6501BA-2363-44E5-AEA3-473BF373A523}" srcOrd="0" destOrd="0" presId="urn:microsoft.com/office/officeart/2005/8/layout/radial1"/>
    <dgm:cxn modelId="{3C6D9114-2FAC-44A1-B284-37C823EA9761}" type="presParOf" srcId="{E7E9ED33-D357-498F-95BA-E99A30D40217}" destId="{6829E991-F087-4FF6-B8B5-DA2BDC71B891}"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F269D-312C-408D-B85A-A55B669B368F}">
      <dsp:nvSpPr>
        <dsp:cNvPr id="0" name=""/>
        <dsp:cNvSpPr/>
      </dsp:nvSpPr>
      <dsp:spPr>
        <a:xfrm>
          <a:off x="2811195" y="1385863"/>
          <a:ext cx="1063425" cy="1063425"/>
        </a:xfrm>
        <a:prstGeom prst="ellipse">
          <a:avLst/>
        </a:prstGeom>
        <a:solidFill>
          <a:srgbClr val="FF66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Poverty as a Barrier for Physical Education </a:t>
          </a:r>
        </a:p>
      </dsp:txBody>
      <dsp:txXfrm>
        <a:off x="2966930" y="1541598"/>
        <a:ext cx="751955" cy="751955"/>
      </dsp:txXfrm>
    </dsp:sp>
    <dsp:sp modelId="{D9E9C16D-A7F9-4194-9B0B-AC292DE94C8D}">
      <dsp:nvSpPr>
        <dsp:cNvPr id="0" name=""/>
        <dsp:cNvSpPr/>
      </dsp:nvSpPr>
      <dsp:spPr>
        <a:xfrm rot="16200000">
          <a:off x="3183175" y="1211892"/>
          <a:ext cx="319465" cy="28476"/>
        </a:xfrm>
        <a:custGeom>
          <a:avLst/>
          <a:gdLst/>
          <a:ahLst/>
          <a:cxnLst/>
          <a:rect l="0" t="0" r="0" b="0"/>
          <a:pathLst>
            <a:path>
              <a:moveTo>
                <a:pt x="0" y="14238"/>
              </a:moveTo>
              <a:lnTo>
                <a:pt x="319465" y="142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34921" y="1218143"/>
        <a:ext cx="15973" cy="15973"/>
      </dsp:txXfrm>
    </dsp:sp>
    <dsp:sp modelId="{3B496E94-3B6B-4B62-8F2E-E5FFF82A0FE4}">
      <dsp:nvSpPr>
        <dsp:cNvPr id="0" name=""/>
        <dsp:cNvSpPr/>
      </dsp:nvSpPr>
      <dsp:spPr>
        <a:xfrm>
          <a:off x="2653850" y="2972"/>
          <a:ext cx="1378114" cy="1063425"/>
        </a:xfrm>
        <a:prstGeom prst="ellipse">
          <a:avLst/>
        </a:prstGeom>
        <a:solidFill>
          <a:srgbClr val="00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Financial Issues </a:t>
          </a:r>
        </a:p>
      </dsp:txBody>
      <dsp:txXfrm>
        <a:off x="2855670" y="158707"/>
        <a:ext cx="974474" cy="751955"/>
      </dsp:txXfrm>
    </dsp:sp>
    <dsp:sp modelId="{CCC7E8D8-A248-4809-A94F-E8175EE6A405}">
      <dsp:nvSpPr>
        <dsp:cNvPr id="0" name=""/>
        <dsp:cNvSpPr/>
      </dsp:nvSpPr>
      <dsp:spPr>
        <a:xfrm>
          <a:off x="3874620" y="1903337"/>
          <a:ext cx="96199" cy="28476"/>
        </a:xfrm>
        <a:custGeom>
          <a:avLst/>
          <a:gdLst/>
          <a:ahLst/>
          <a:cxnLst/>
          <a:rect l="0" t="0" r="0" b="0"/>
          <a:pathLst>
            <a:path>
              <a:moveTo>
                <a:pt x="0" y="14238"/>
              </a:moveTo>
              <a:lnTo>
                <a:pt x="96199" y="142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20315" y="1915171"/>
        <a:ext cx="4809" cy="4809"/>
      </dsp:txXfrm>
    </dsp:sp>
    <dsp:sp modelId="{4BE6DF3A-A12D-4EBF-A1F4-C7C5012316D6}">
      <dsp:nvSpPr>
        <dsp:cNvPr id="0" name=""/>
        <dsp:cNvSpPr/>
      </dsp:nvSpPr>
      <dsp:spPr>
        <a:xfrm>
          <a:off x="3970820" y="1385863"/>
          <a:ext cx="1509957" cy="1063425"/>
        </a:xfrm>
        <a:prstGeom prst="ellips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Motor Development/ Fundamental Movement Skills </a:t>
          </a:r>
        </a:p>
      </dsp:txBody>
      <dsp:txXfrm>
        <a:off x="4191948" y="1541598"/>
        <a:ext cx="1067701" cy="751955"/>
      </dsp:txXfrm>
    </dsp:sp>
    <dsp:sp modelId="{3956C832-C792-4227-883C-0B6FF172D561}">
      <dsp:nvSpPr>
        <dsp:cNvPr id="0" name=""/>
        <dsp:cNvSpPr/>
      </dsp:nvSpPr>
      <dsp:spPr>
        <a:xfrm rot="5400000">
          <a:off x="3183175" y="2594783"/>
          <a:ext cx="319465" cy="28476"/>
        </a:xfrm>
        <a:custGeom>
          <a:avLst/>
          <a:gdLst/>
          <a:ahLst/>
          <a:cxnLst/>
          <a:rect l="0" t="0" r="0" b="0"/>
          <a:pathLst>
            <a:path>
              <a:moveTo>
                <a:pt x="0" y="14238"/>
              </a:moveTo>
              <a:lnTo>
                <a:pt x="319465" y="142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34921" y="2601034"/>
        <a:ext cx="15973" cy="15973"/>
      </dsp:txXfrm>
    </dsp:sp>
    <dsp:sp modelId="{9685412C-AD9F-4E7F-8951-0B57D3398BDD}">
      <dsp:nvSpPr>
        <dsp:cNvPr id="0" name=""/>
        <dsp:cNvSpPr/>
      </dsp:nvSpPr>
      <dsp:spPr>
        <a:xfrm>
          <a:off x="2627217" y="2768754"/>
          <a:ext cx="1431381" cy="1063425"/>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Reluctance/Ashamed </a:t>
          </a:r>
        </a:p>
      </dsp:txBody>
      <dsp:txXfrm>
        <a:off x="2836838" y="2924489"/>
        <a:ext cx="1012139" cy="751955"/>
      </dsp:txXfrm>
    </dsp:sp>
    <dsp:sp modelId="{2D721F49-D3AE-41A4-95F0-968C7E73E627}">
      <dsp:nvSpPr>
        <dsp:cNvPr id="0" name=""/>
        <dsp:cNvSpPr/>
      </dsp:nvSpPr>
      <dsp:spPr>
        <a:xfrm rot="10800000">
          <a:off x="2696656" y="1903337"/>
          <a:ext cx="114539" cy="28476"/>
        </a:xfrm>
        <a:custGeom>
          <a:avLst/>
          <a:gdLst/>
          <a:ahLst/>
          <a:cxnLst/>
          <a:rect l="0" t="0" r="0" b="0"/>
          <a:pathLst>
            <a:path>
              <a:moveTo>
                <a:pt x="0" y="14238"/>
              </a:moveTo>
              <a:lnTo>
                <a:pt x="114539" y="1423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751062" y="1914712"/>
        <a:ext cx="5726" cy="5726"/>
      </dsp:txXfrm>
    </dsp:sp>
    <dsp:sp modelId="{6829E991-F087-4FF6-B8B5-DA2BDC71B891}">
      <dsp:nvSpPr>
        <dsp:cNvPr id="0" name=""/>
        <dsp:cNvSpPr/>
      </dsp:nvSpPr>
      <dsp:spPr>
        <a:xfrm>
          <a:off x="1258862" y="1385863"/>
          <a:ext cx="1437793" cy="1063425"/>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Inactivity</a:t>
          </a:r>
        </a:p>
      </dsp:txBody>
      <dsp:txXfrm>
        <a:off x="1469422" y="1541598"/>
        <a:ext cx="1016673" cy="75195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tes.com/news/exclusive-pupils-so-malnourished-they-hide-their-bodies" TargetMode="External"/><Relationship Id="rId13" Type="http://schemas.openxmlformats.org/officeDocument/2006/relationships/hyperlink" Target="https://beta.gov.wales/sites/default/files/publications/2018-03/early-years-pupil-deprivation-grant.pdf" TargetMode="External"/><Relationship Id="rId3" Type="http://schemas.openxmlformats.org/officeDocument/2006/relationships/hyperlink" Target="http://www.cpag.org.uk/content/uk-poverty-line" TargetMode="External"/><Relationship Id="rId7" Type="http://schemas.openxmlformats.org/officeDocument/2006/relationships/hyperlink" Target="https://gov.wales/docs/dcells/publications/150225-successful-futures-en.pdf" TargetMode="External"/><Relationship Id="rId12" Type="http://schemas.openxmlformats.org/officeDocument/2006/relationships/hyperlink" Target="https://assets.publishing.service.gov.uk/government/uploads/system/uploads/attachment_data/file/691917/households-below-average-income-1994-1995-2016-2017.pdf" TargetMode="External"/><Relationship Id="rId2" Type="http://schemas.openxmlformats.org/officeDocument/2006/relationships/hyperlink" Target="http://www.cpag.org.uk/content/measuring-poverty" TargetMode="External"/><Relationship Id="rId1" Type="http://schemas.openxmlformats.org/officeDocument/2006/relationships/slideLayout" Target="../slideLayouts/slideLayout1.xml"/><Relationship Id="rId6" Type="http://schemas.openxmlformats.org/officeDocument/2006/relationships/hyperlink" Target="http://www.cpag.org.uk/content/who-lives-poverty" TargetMode="External"/><Relationship Id="rId11" Type="http://schemas.openxmlformats.org/officeDocument/2006/relationships/hyperlink" Target="http://image.guardian.co.uk/sys-files/Society/documents/2006/11/28/AgainsttheOddsfullreport.pdf" TargetMode="External"/><Relationship Id="rId5" Type="http://schemas.openxmlformats.org/officeDocument/2006/relationships/hyperlink" Target="http://www.cpag.org.uk/content/what-is-poverty" TargetMode="External"/><Relationship Id="rId10" Type="http://schemas.openxmlformats.org/officeDocument/2006/relationships/hyperlink" Target="https://www.jrf.org.uk/our-work/what-is-poverty" TargetMode="External"/><Relationship Id="rId4" Type="http://schemas.openxmlformats.org/officeDocument/2006/relationships/hyperlink" Target="http://www.cpag.org.uk/content/what-causes-poverty" TargetMode="External"/><Relationship Id="rId9" Type="http://schemas.openxmlformats.org/officeDocument/2006/relationships/hyperlink" Target="file:///C:\Users\Home\Downloads\wales_briefing%20(2).pdf" TargetMode="External"/><Relationship Id="rId14" Type="http://schemas.openxmlformats.org/officeDocument/2006/relationships/hyperlink" Target="https://beta.gov.wales/sites/default/files/publications/2018-03/pupil-deprivation-grant-essential-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C515A40-AF22-4E4C-AECD-3DDDFBCCF5B7}"/>
              </a:ext>
            </a:extLst>
          </p:cNvPr>
          <p:cNvSpPr/>
          <p:nvPr/>
        </p:nvSpPr>
        <p:spPr>
          <a:xfrm>
            <a:off x="3955315" y="297577"/>
            <a:ext cx="4480512" cy="861532"/>
          </a:xfrm>
          <a:prstGeom prst="rect">
            <a:avLst/>
          </a:prstGeom>
          <a:solidFill>
            <a:srgbClr val="FFFF00"/>
          </a:solid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AEE1F05-05A8-4C93-9AC4-432BB1C1269B}"/>
              </a:ext>
            </a:extLst>
          </p:cNvPr>
          <p:cNvSpPr txBox="1"/>
          <p:nvPr/>
        </p:nvSpPr>
        <p:spPr>
          <a:xfrm>
            <a:off x="4150252" y="374400"/>
            <a:ext cx="4318687"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solidFill>
                  <a:srgbClr val="FF0000"/>
                </a:solidFill>
                <a:cs typeface="Calibri"/>
              </a:rPr>
              <a:t>Inclusion in Physical Education and Youth Sport: Poverty</a:t>
            </a:r>
            <a:endParaRPr lang="en-US" sz="2000" dirty="0">
              <a:cs typeface="Calibri"/>
            </a:endParaRPr>
          </a:p>
        </p:txBody>
      </p:sp>
      <p:sp>
        <p:nvSpPr>
          <p:cNvPr id="9" name="TextBox 8">
            <a:extLst>
              <a:ext uri="{FF2B5EF4-FFF2-40B4-BE49-F238E27FC236}">
                <a16:creationId xmlns:a16="http://schemas.microsoft.com/office/drawing/2014/main" id="{25064A1D-0892-457A-8DA7-F1619C5135B6}"/>
              </a:ext>
            </a:extLst>
          </p:cNvPr>
          <p:cNvSpPr txBox="1"/>
          <p:nvPr/>
        </p:nvSpPr>
        <p:spPr>
          <a:xfrm>
            <a:off x="244853" y="297577"/>
            <a:ext cx="3381629" cy="6040115"/>
          </a:xfrm>
          <a:prstGeom prst="rect">
            <a:avLst/>
          </a:prstGeom>
          <a:solidFill>
            <a:srgbClr val="10CCE0"/>
          </a:solidFill>
          <a:ln w="28575">
            <a:solidFill>
              <a:srgbClr val="10CCE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000" b="1" dirty="0">
              <a:cs typeface="Calibri"/>
            </a:endParaRPr>
          </a:p>
          <a:p>
            <a:pPr algn="ctr"/>
            <a:r>
              <a:rPr lang="en-US" sz="2000" b="1" dirty="0">
                <a:cs typeface="Calibri"/>
              </a:rPr>
              <a:t>Poverty</a:t>
            </a:r>
          </a:p>
          <a:p>
            <a:pPr algn="ctr"/>
            <a:endParaRPr lang="en-US" sz="1600" b="1" dirty="0">
              <a:cs typeface="Calibri"/>
            </a:endParaRPr>
          </a:p>
          <a:p>
            <a:r>
              <a:rPr lang="en-US" sz="1200" b="1" dirty="0">
                <a:cs typeface="Calibri"/>
              </a:rPr>
              <a:t>What is Poverty:</a:t>
            </a:r>
            <a:r>
              <a:rPr lang="en-US" sz="1400" b="1" dirty="0">
                <a:cs typeface="Calibri"/>
              </a:rPr>
              <a:t> </a:t>
            </a:r>
            <a:r>
              <a:rPr lang="en-US" sz="1100" dirty="0">
                <a:cs typeface="Calibri"/>
              </a:rPr>
              <a:t>Individuals, families and groups who lack resources to obtain the type of diet, participate in activities and have the living conditions and amenities which are customary, encouraged or approved in the societies they belong (Townsend, 1979)</a:t>
            </a:r>
          </a:p>
          <a:p>
            <a:endParaRPr lang="en-US" sz="1200" dirty="0">
              <a:cs typeface="Calibri"/>
            </a:endParaRPr>
          </a:p>
          <a:p>
            <a:r>
              <a:rPr lang="en-US" sz="1200" b="1" dirty="0">
                <a:cs typeface="Calibri"/>
              </a:rPr>
              <a:t>What causes Poverty:</a:t>
            </a:r>
            <a:r>
              <a:rPr lang="en-US" sz="1400" b="1" dirty="0">
                <a:cs typeface="Calibri"/>
              </a:rPr>
              <a:t> </a:t>
            </a:r>
            <a:r>
              <a:rPr lang="en-US" sz="1050" dirty="0">
                <a:cs typeface="Calibri"/>
              </a:rPr>
              <a:t>Low paid work, worklessness, inadequate benefits (CPAG, 2018).</a:t>
            </a:r>
            <a:endParaRPr lang="en-US" sz="1050" b="1" dirty="0">
              <a:cs typeface="Calibri"/>
            </a:endParaRPr>
          </a:p>
          <a:p>
            <a:endParaRPr lang="en-US" sz="1100" dirty="0">
              <a:cs typeface="Calibri"/>
            </a:endParaRPr>
          </a:p>
          <a:p>
            <a:r>
              <a:rPr lang="en-US" sz="1200" b="1" dirty="0">
                <a:cs typeface="Calibri"/>
              </a:rPr>
              <a:t>Measuring Poverty:</a:t>
            </a:r>
            <a:r>
              <a:rPr lang="en-US" sz="1400" b="1" dirty="0">
                <a:cs typeface="Calibri"/>
              </a:rPr>
              <a:t> </a:t>
            </a:r>
            <a:r>
              <a:rPr lang="en-US" sz="1050" dirty="0">
                <a:cs typeface="Calibri"/>
              </a:rPr>
              <a:t>A household whose income is less than 60%  of median income, they are considered to be living in poverty (CPAG, 2018; HBAI, N/A).</a:t>
            </a: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solidFill>
                <a:srgbClr val="FF0000"/>
              </a:solidFill>
              <a:cs typeface="Calibri"/>
            </a:endParaRPr>
          </a:p>
          <a:p>
            <a:pPr algn="ctr"/>
            <a:endParaRPr lang="en-US" sz="1100" dirty="0">
              <a:cs typeface="Calibri"/>
            </a:endParaRPr>
          </a:p>
          <a:p>
            <a:r>
              <a:rPr lang="en-US" sz="1200" b="1" dirty="0">
                <a:cs typeface="Calibri"/>
              </a:rPr>
              <a:t>Who lives in Poverty: </a:t>
            </a:r>
            <a:r>
              <a:rPr lang="en-US" sz="1050" dirty="0">
                <a:cs typeface="Calibri"/>
              </a:rPr>
              <a:t>Families with children, lone parents, people with disability, ethnic minorities, workless households (CPAG, 2018).</a:t>
            </a:r>
            <a:endParaRPr lang="en-US" sz="1050" b="1" dirty="0">
              <a:cs typeface="Calibri"/>
            </a:endParaRPr>
          </a:p>
          <a:p>
            <a:endParaRPr lang="en-US" sz="1050" dirty="0">
              <a:cs typeface="Calibri"/>
            </a:endParaRPr>
          </a:p>
          <a:p>
            <a:r>
              <a:rPr lang="en-US" sz="1200" b="1" dirty="0">
                <a:cs typeface="Calibri"/>
              </a:rPr>
              <a:t>What is impacted by Poverty: </a:t>
            </a:r>
            <a:r>
              <a:rPr lang="en-US" sz="1050" dirty="0">
                <a:cs typeface="Calibri"/>
              </a:rPr>
              <a:t>Education, health, relationships, communities (Shelter, 2006).</a:t>
            </a:r>
          </a:p>
          <a:p>
            <a:pPr algn="ctr"/>
            <a:endParaRPr lang="en-US" sz="1400" dirty="0">
              <a:solidFill>
                <a:srgbClr val="FF0000"/>
              </a:solidFill>
              <a:cs typeface="Calibri"/>
            </a:endParaRPr>
          </a:p>
        </p:txBody>
      </p:sp>
      <p:pic>
        <p:nvPicPr>
          <p:cNvPr id="10" name="Picture 10" descr="A close up of a sign&#10;&#10;Description generated with high confidence">
            <a:extLst>
              <a:ext uri="{FF2B5EF4-FFF2-40B4-BE49-F238E27FC236}">
                <a16:creationId xmlns:a16="http://schemas.microsoft.com/office/drawing/2014/main" id="{E245A45F-A4CC-4F80-B054-E9138D225551}"/>
              </a:ext>
            </a:extLst>
          </p:cNvPr>
          <p:cNvPicPr>
            <a:picLocks noChangeAspect="1"/>
          </p:cNvPicPr>
          <p:nvPr/>
        </p:nvPicPr>
        <p:blipFill>
          <a:blip r:embed="rId2"/>
          <a:stretch>
            <a:fillRect/>
          </a:stretch>
        </p:blipFill>
        <p:spPr>
          <a:xfrm>
            <a:off x="735447" y="3429000"/>
            <a:ext cx="2248931" cy="1405377"/>
          </a:xfrm>
          <a:prstGeom prst="rect">
            <a:avLst/>
          </a:prstGeom>
        </p:spPr>
      </p:pic>
      <p:sp>
        <p:nvSpPr>
          <p:cNvPr id="2" name="TextBox 1">
            <a:extLst>
              <a:ext uri="{FF2B5EF4-FFF2-40B4-BE49-F238E27FC236}">
                <a16:creationId xmlns:a16="http://schemas.microsoft.com/office/drawing/2014/main" id="{31C45FD4-C38C-40BA-A0C8-44337B4D2D8F}"/>
              </a:ext>
            </a:extLst>
          </p:cNvPr>
          <p:cNvSpPr txBox="1"/>
          <p:nvPr/>
        </p:nvSpPr>
        <p:spPr>
          <a:xfrm>
            <a:off x="8797771" y="317464"/>
            <a:ext cx="3133817" cy="6032421"/>
          </a:xfrm>
          <a:prstGeom prst="rect">
            <a:avLst/>
          </a:prstGeom>
          <a:solidFill>
            <a:srgbClr val="00FF00"/>
          </a:solidFill>
          <a:ln w="28575">
            <a:solidFill>
              <a:srgbClr val="00FF00"/>
            </a:solidFill>
          </a:ln>
        </p:spPr>
        <p:txBody>
          <a:bodyPr wrap="square" rtlCol="0">
            <a:spAutoFit/>
          </a:bodyPr>
          <a:lstStyle/>
          <a:p>
            <a:pPr algn="ctr"/>
            <a:endParaRPr lang="en-GB" sz="2000" b="1" dirty="0"/>
          </a:p>
          <a:p>
            <a:pPr algn="ctr"/>
            <a:r>
              <a:rPr lang="en-GB" sz="2000" b="1" dirty="0"/>
              <a:t>Inclusion</a:t>
            </a:r>
          </a:p>
          <a:p>
            <a:pPr algn="ctr"/>
            <a:endParaRPr lang="en-GB" sz="2000" b="1" dirty="0"/>
          </a:p>
          <a:p>
            <a:r>
              <a:rPr lang="en-GB" sz="1200" b="1" dirty="0"/>
              <a:t>What is Inclusion: </a:t>
            </a:r>
            <a:r>
              <a:rPr lang="en-GB" sz="1100" dirty="0"/>
              <a:t>Inclusion is ‘embracing all students, making a commitment to do whatever it takes to create meaningful opportunities for learning and to provide a community of learning’ where each student has a right to belong (Webb &amp; Pope, 1999).</a:t>
            </a:r>
          </a:p>
          <a:p>
            <a:endParaRPr lang="en-GB" sz="1100" dirty="0"/>
          </a:p>
          <a:p>
            <a:r>
              <a:rPr lang="en-GB" sz="1100" dirty="0"/>
              <a:t>Inclusion is an ‘attitude, a value, an belief system, not just an action or a set of actions’ (Tripp et al, 2007).</a:t>
            </a:r>
          </a:p>
          <a:p>
            <a:endParaRPr lang="en-GB" sz="1100" b="1" dirty="0"/>
          </a:p>
          <a:p>
            <a:r>
              <a:rPr lang="en-GB" sz="1200" b="1" dirty="0"/>
              <a:t>Values of Inclusion: </a:t>
            </a:r>
            <a:r>
              <a:rPr lang="en-GB" sz="1100" dirty="0"/>
              <a:t>An inclusive programme within physical education values interdependence as well as independence, it values the students, the staff, the faculty and the parents as a ‘community of learners’ and it honours all kind of student diversity (Webb &amp; Pope, 1999).  </a:t>
            </a:r>
          </a:p>
          <a:p>
            <a:endParaRPr lang="en-GB" sz="1100" b="1" dirty="0"/>
          </a:p>
          <a:p>
            <a:r>
              <a:rPr lang="en-GB" sz="1200" b="1" dirty="0"/>
              <a:t>How does it feel to be Excluded: </a:t>
            </a:r>
            <a:r>
              <a:rPr lang="en-GB" sz="1100" dirty="0"/>
              <a:t>Angry, resentful, hurt, frustrated, lonely, confused, isolated, invisible, ashamed (Falvey, Givner &amp; Kimm, 1995).</a:t>
            </a:r>
          </a:p>
          <a:p>
            <a:endParaRPr lang="en-GB" sz="1100" b="1" dirty="0"/>
          </a:p>
          <a:p>
            <a:r>
              <a:rPr lang="en-GB" sz="1200" b="1" dirty="0"/>
              <a:t>How does it feel to be Included: </a:t>
            </a:r>
            <a:r>
              <a:rPr lang="en-GB" sz="1100" dirty="0"/>
              <a:t>Proud, secure, special, recognised, confident, happy, excited, accepted, liked, appreciated (Falvey, Givner &amp; Kimm, 1995).</a:t>
            </a:r>
            <a:r>
              <a:rPr lang="en-GB" sz="1200" b="1" dirty="0"/>
              <a:t> </a:t>
            </a:r>
          </a:p>
          <a:p>
            <a:endParaRPr lang="en-GB" sz="1200" b="1" dirty="0"/>
          </a:p>
          <a:p>
            <a:endParaRPr lang="en-GB" sz="1200" b="1" dirty="0">
              <a:solidFill>
                <a:srgbClr val="FF0000"/>
              </a:solidFill>
            </a:endParaRPr>
          </a:p>
        </p:txBody>
      </p:sp>
      <p:graphicFrame>
        <p:nvGraphicFramePr>
          <p:cNvPr id="13" name="Diagram 12">
            <a:extLst>
              <a:ext uri="{FF2B5EF4-FFF2-40B4-BE49-F238E27FC236}">
                <a16:creationId xmlns:a16="http://schemas.microsoft.com/office/drawing/2014/main" id="{BB400D6E-73E6-48F8-BD58-4E1E2B146883}"/>
              </a:ext>
            </a:extLst>
          </p:cNvPr>
          <p:cNvGraphicFramePr/>
          <p:nvPr>
            <p:extLst>
              <p:ext uri="{D42A27DB-BD31-4B8C-83A1-F6EECF244321}">
                <p14:modId xmlns:p14="http://schemas.microsoft.com/office/powerpoint/2010/main" val="909708965"/>
              </p:ext>
            </p:extLst>
          </p:nvPr>
        </p:nvGraphicFramePr>
        <p:xfrm>
          <a:off x="2948646" y="1416098"/>
          <a:ext cx="6721898" cy="3835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BDBC48-CF6B-4975-B3BF-606E42F9251B}"/>
              </a:ext>
            </a:extLst>
          </p:cNvPr>
          <p:cNvSpPr txBox="1"/>
          <p:nvPr/>
        </p:nvSpPr>
        <p:spPr>
          <a:xfrm>
            <a:off x="1097758" y="129767"/>
            <a:ext cx="9010884" cy="6617196"/>
          </a:xfrm>
          <a:prstGeom prst="rect">
            <a:avLst/>
          </a:prstGeom>
          <a:solidFill>
            <a:schemeClr val="bg1"/>
          </a:solidFill>
          <a:ln w="28575">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References:</a:t>
            </a:r>
            <a:endParaRPr lang="en-US" dirty="0">
              <a:cs typeface="Calibri"/>
            </a:endParaRPr>
          </a:p>
          <a:p>
            <a:endParaRPr lang="en-GB" sz="900" b="1" dirty="0">
              <a:cs typeface="Calibri"/>
            </a:endParaRPr>
          </a:p>
          <a:p>
            <a:pPr>
              <a:spcAft>
                <a:spcPts val="0"/>
              </a:spcAft>
            </a:pPr>
            <a:r>
              <a:rPr lang="en-US" sz="800" b="1" dirty="0">
                <a:solidFill>
                  <a:srgbClr val="000000"/>
                </a:solidFill>
                <a:latin typeface="Calibri" panose="020F0502020204030204" pitchFamily="34" charset="0"/>
              </a:rPr>
              <a:t>Child Poverty Action Group (2018) </a:t>
            </a:r>
            <a:r>
              <a:rPr lang="en-US" sz="800" b="1" i="1" dirty="0">
                <a:solidFill>
                  <a:srgbClr val="000000"/>
                </a:solidFill>
                <a:latin typeface="Calibri" panose="020F0502020204030204" pitchFamily="34" charset="0"/>
              </a:rPr>
              <a:t>Measuring poverty</a:t>
            </a:r>
            <a:r>
              <a:rPr lang="en-US" sz="800" b="1" dirty="0">
                <a:solidFill>
                  <a:srgbClr val="000000"/>
                </a:solidFill>
                <a:latin typeface="Calibri" panose="020F0502020204030204" pitchFamily="34" charset="0"/>
              </a:rPr>
              <a:t>. Available at: </a:t>
            </a:r>
            <a:r>
              <a:rPr lang="en-US" sz="800" b="1" u="sng" dirty="0">
                <a:solidFill>
                  <a:srgbClr val="000000"/>
                </a:solidFill>
                <a:latin typeface="Calibri" panose="020F0502020204030204" pitchFamily="34" charset="0"/>
                <a:hlinkClick r:id="rId2">
                  <a:extLst>
                    <a:ext uri="{A12FA001-AC4F-418D-AE19-62706E023703}">
                      <ahyp:hlinkClr xmlns:ahyp="http://schemas.microsoft.com/office/drawing/2018/hyperlinkcolor" val="tx"/>
                    </a:ext>
                  </a:extLst>
                </a:hlinkClick>
              </a:rPr>
              <a:t>http://www.cpag.org.uk/content/measuring-poverty</a:t>
            </a:r>
            <a:r>
              <a:rPr lang="en-US" sz="800" b="1" dirty="0">
                <a:solidFill>
                  <a:srgbClr val="000000"/>
                </a:solidFill>
                <a:latin typeface="Calibri" panose="020F0502020204030204" pitchFamily="34" charset="0"/>
              </a:rPr>
              <a:t>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Child Poverty Action Group (2018) </a:t>
            </a:r>
            <a:r>
              <a:rPr lang="en-US" sz="800" b="1" i="1" dirty="0">
                <a:solidFill>
                  <a:srgbClr val="000000"/>
                </a:solidFill>
                <a:latin typeface="Calibri" panose="020F0502020204030204" pitchFamily="34" charset="0"/>
              </a:rPr>
              <a:t>The UK poverty line.</a:t>
            </a:r>
            <a:r>
              <a:rPr lang="en-US" sz="800" b="1" dirty="0">
                <a:solidFill>
                  <a:srgbClr val="000000"/>
                </a:solidFill>
                <a:latin typeface="Calibri" panose="020F0502020204030204" pitchFamily="34" charset="0"/>
              </a:rPr>
              <a:t> Available at: </a:t>
            </a:r>
            <a:r>
              <a:rPr lang="en-US" sz="800" b="1" u="sng" dirty="0">
                <a:solidFill>
                  <a:srgbClr val="000000"/>
                </a:solidFill>
                <a:latin typeface="Calibri" panose="020F0502020204030204" pitchFamily="34" charset="0"/>
                <a:hlinkClick r:id="rId3">
                  <a:extLst>
                    <a:ext uri="{A12FA001-AC4F-418D-AE19-62706E023703}">
                      <ahyp:hlinkClr xmlns:ahyp="http://schemas.microsoft.com/office/drawing/2018/hyperlinkcolor" val="tx"/>
                    </a:ext>
                  </a:extLst>
                </a:hlinkClick>
              </a:rPr>
              <a:t>http://www.cpag.org.uk/content/uk-poverty-line</a:t>
            </a:r>
            <a:r>
              <a:rPr lang="en-US" sz="800" b="1" dirty="0">
                <a:solidFill>
                  <a:srgbClr val="000000"/>
                </a:solidFill>
                <a:latin typeface="Calibri" panose="020F0502020204030204" pitchFamily="34" charset="0"/>
              </a:rPr>
              <a:t> (Accessed at: 24 October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Child Poverty Action Group (2018) </a:t>
            </a:r>
            <a:r>
              <a:rPr lang="en-US" sz="800" b="1" i="1" dirty="0">
                <a:solidFill>
                  <a:srgbClr val="000000"/>
                </a:solidFill>
                <a:latin typeface="Calibri" panose="020F0502020204030204" pitchFamily="34" charset="0"/>
              </a:rPr>
              <a:t>What causes poverty? </a:t>
            </a:r>
            <a:r>
              <a:rPr lang="en-US" sz="800" b="1" dirty="0">
                <a:solidFill>
                  <a:srgbClr val="000000"/>
                </a:solidFill>
                <a:latin typeface="Calibri" panose="020F0502020204030204" pitchFamily="34" charset="0"/>
              </a:rPr>
              <a:t>Available at: </a:t>
            </a:r>
            <a:r>
              <a:rPr lang="en-US" sz="800" b="1" u="sng" dirty="0">
                <a:solidFill>
                  <a:srgbClr val="000000"/>
                </a:solidFill>
                <a:latin typeface="Calibri" panose="020F0502020204030204" pitchFamily="34" charset="0"/>
                <a:hlinkClick r:id="rId4">
                  <a:extLst>
                    <a:ext uri="{A12FA001-AC4F-418D-AE19-62706E023703}">
                      <ahyp:hlinkClr xmlns:ahyp="http://schemas.microsoft.com/office/drawing/2018/hyperlinkcolor" val="tx"/>
                    </a:ext>
                  </a:extLst>
                </a:hlinkClick>
              </a:rPr>
              <a:t>http://www.cpag.org.uk/content/what-causes-poverty</a:t>
            </a:r>
            <a:r>
              <a:rPr lang="en-US" sz="800" b="1" dirty="0">
                <a:solidFill>
                  <a:srgbClr val="000000"/>
                </a:solidFill>
                <a:latin typeface="Calibri" panose="020F0502020204030204" pitchFamily="34" charset="0"/>
              </a:rPr>
              <a:t>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Child Poverty Action Group (2018) </a:t>
            </a:r>
            <a:r>
              <a:rPr lang="en-US" sz="800" b="1" i="1" dirty="0">
                <a:solidFill>
                  <a:srgbClr val="000000"/>
                </a:solidFill>
                <a:latin typeface="Calibri" panose="020F0502020204030204" pitchFamily="34" charset="0"/>
              </a:rPr>
              <a:t>What is poverty?</a:t>
            </a:r>
            <a:r>
              <a:rPr lang="en-US" sz="800" b="1" dirty="0">
                <a:solidFill>
                  <a:srgbClr val="000000"/>
                </a:solidFill>
                <a:latin typeface="Calibri" panose="020F0502020204030204" pitchFamily="34" charset="0"/>
              </a:rPr>
              <a:t> Available at: </a:t>
            </a:r>
            <a:r>
              <a:rPr lang="en-US" sz="800" b="1" u="sng" dirty="0">
                <a:solidFill>
                  <a:srgbClr val="000000"/>
                </a:solidFill>
                <a:latin typeface="Calibri" panose="020F0502020204030204" pitchFamily="34" charset="0"/>
                <a:hlinkClick r:id="rId5">
                  <a:extLst>
                    <a:ext uri="{A12FA001-AC4F-418D-AE19-62706E023703}">
                      <ahyp:hlinkClr xmlns:ahyp="http://schemas.microsoft.com/office/drawing/2018/hyperlinkcolor" val="tx"/>
                    </a:ext>
                  </a:extLst>
                </a:hlinkClick>
              </a:rPr>
              <a:t>http://www.cpag.org.uk/content/what-is-poverty</a:t>
            </a:r>
            <a:r>
              <a:rPr lang="en-US" sz="800" b="1" dirty="0">
                <a:solidFill>
                  <a:srgbClr val="000000"/>
                </a:solidFill>
                <a:latin typeface="Calibri" panose="020F0502020204030204" pitchFamily="34" charset="0"/>
              </a:rPr>
              <a:t>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GB" sz="1000" b="1" dirty="0">
                <a:latin typeface="Times New Roman" panose="02020603050405020304" pitchFamily="18" charset="0"/>
                <a:ea typeface="Times New Roman" panose="02020603050405020304" pitchFamily="18"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Child Poverty Action Group (2018) </a:t>
            </a:r>
            <a:r>
              <a:rPr lang="en-US" sz="800" b="1" i="1" dirty="0">
                <a:solidFill>
                  <a:srgbClr val="000000"/>
                </a:solidFill>
                <a:latin typeface="Calibri" panose="020F0502020204030204" pitchFamily="34" charset="0"/>
              </a:rPr>
              <a:t>Who lives in poverty? </a:t>
            </a:r>
            <a:r>
              <a:rPr lang="en-US" sz="800" b="1" dirty="0">
                <a:solidFill>
                  <a:srgbClr val="000000"/>
                </a:solidFill>
                <a:latin typeface="Calibri" panose="020F0502020204030204" pitchFamily="34" charset="0"/>
              </a:rPr>
              <a:t>Available at: </a:t>
            </a:r>
            <a:r>
              <a:rPr lang="en-US" sz="800" b="1" u="sng" dirty="0">
                <a:solidFill>
                  <a:srgbClr val="000000"/>
                </a:solidFill>
                <a:latin typeface="Calibri" panose="020F0502020204030204" pitchFamily="34" charset="0"/>
                <a:hlinkClick r:id="rId6">
                  <a:extLst>
                    <a:ext uri="{A12FA001-AC4F-418D-AE19-62706E023703}">
                      <ahyp:hlinkClr xmlns:ahyp="http://schemas.microsoft.com/office/drawing/2018/hyperlinkcolor" val="tx"/>
                    </a:ext>
                  </a:extLst>
                </a:hlinkClick>
              </a:rPr>
              <a:t>http://www.cpag.org.uk/content/who-lives-poverty</a:t>
            </a:r>
            <a:r>
              <a:rPr lang="en-US" sz="800" b="1" dirty="0">
                <a:solidFill>
                  <a:srgbClr val="000000"/>
                </a:solidFill>
                <a:latin typeface="Calibri" panose="020F0502020204030204" pitchFamily="34" charset="0"/>
              </a:rPr>
              <a:t>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Donaldson, G. (2015) </a:t>
            </a:r>
            <a:r>
              <a:rPr lang="en-GB" sz="800" b="1" i="1" dirty="0">
                <a:solidFill>
                  <a:srgbClr val="000000"/>
                </a:solidFill>
                <a:latin typeface="Calibri" panose="020F0502020204030204" pitchFamily="34" charset="0"/>
              </a:rPr>
              <a:t>Successful Futures: Independent Review of Curriculum and Assessment Arrangements in Wales. </a:t>
            </a:r>
            <a:r>
              <a:rPr lang="en-GB" sz="800" b="1" dirty="0">
                <a:solidFill>
                  <a:srgbClr val="000000"/>
                </a:solidFill>
                <a:latin typeface="Calibri" panose="020F0502020204030204" pitchFamily="34" charset="0"/>
              </a:rPr>
              <a:t>Available at: </a:t>
            </a:r>
            <a:r>
              <a:rPr lang="en-GB" sz="800" b="1" u="sng" dirty="0">
                <a:solidFill>
                  <a:srgbClr val="000000"/>
                </a:solidFill>
                <a:latin typeface="Calibri" panose="020F0502020204030204" pitchFamily="34" charset="0"/>
                <a:hlinkClick r:id="rId7">
                  <a:extLst>
                    <a:ext uri="{A12FA001-AC4F-418D-AE19-62706E023703}">
                      <ahyp:hlinkClr xmlns:ahyp="http://schemas.microsoft.com/office/drawing/2018/hyperlinkcolor" val="tx"/>
                    </a:ext>
                  </a:extLst>
                </a:hlinkClick>
              </a:rPr>
              <a:t>https://gov.wales/docs/dcells/publications/150225-successful-futures-en.pdf</a:t>
            </a:r>
            <a:r>
              <a:rPr lang="en-GB" sz="800" b="1" dirty="0">
                <a:solidFill>
                  <a:srgbClr val="000000"/>
                </a:solidFill>
                <a:latin typeface="Calibri" panose="020F0502020204030204" pitchFamily="34" charset="0"/>
              </a:rPr>
              <a:t>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Falvey, M., </a:t>
            </a:r>
            <a:r>
              <a:rPr lang="en-GB" sz="800" b="1" dirty="0" err="1">
                <a:solidFill>
                  <a:srgbClr val="000000"/>
                </a:solidFill>
                <a:latin typeface="Calibri" panose="020F0502020204030204" pitchFamily="34" charset="0"/>
              </a:rPr>
              <a:t>Givner</a:t>
            </a:r>
            <a:r>
              <a:rPr lang="en-GB" sz="800" b="1" dirty="0">
                <a:solidFill>
                  <a:srgbClr val="000000"/>
                </a:solidFill>
                <a:latin typeface="Calibri" panose="020F0502020204030204" pitchFamily="34" charset="0"/>
              </a:rPr>
              <a:t>, C., &amp; Kimm, C. (1995). What is an inclusive school? In R. Villa &amp; J. Thousand (Eds.), </a:t>
            </a:r>
            <a:r>
              <a:rPr lang="en-GB" sz="800" b="1" i="1" dirty="0">
                <a:solidFill>
                  <a:srgbClr val="000000"/>
                </a:solidFill>
                <a:latin typeface="Calibri" panose="020F0502020204030204" pitchFamily="34" charset="0"/>
              </a:rPr>
              <a:t>Creating an inclusive school, </a:t>
            </a:r>
            <a:r>
              <a:rPr lang="en-GB" sz="800" b="1" dirty="0">
                <a:solidFill>
                  <a:srgbClr val="000000"/>
                </a:solidFill>
                <a:latin typeface="Calibri" panose="020F0502020204030204" pitchFamily="34" charset="0"/>
              </a:rPr>
              <a:t>pp. 1-12), Alexandria, VA: Association for Supervision and Curriculum Development.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Hazell, W. (2018) </a:t>
            </a:r>
            <a:r>
              <a:rPr lang="en-GB" sz="800" b="1" i="1" dirty="0">
                <a:solidFill>
                  <a:srgbClr val="000000"/>
                </a:solidFill>
                <a:latin typeface="Calibri" panose="020F0502020204030204" pitchFamily="34" charset="0"/>
              </a:rPr>
              <a:t>Exclusive: Pupils so ‘malnourished' they hide their bodies. </a:t>
            </a:r>
            <a:r>
              <a:rPr lang="en-GB" sz="800" b="1" dirty="0">
                <a:solidFill>
                  <a:srgbClr val="000000"/>
                </a:solidFill>
                <a:latin typeface="Calibri" panose="020F0502020204030204" pitchFamily="34" charset="0"/>
              </a:rPr>
              <a:t>Available at: </a:t>
            </a:r>
            <a:r>
              <a:rPr lang="en-GB" sz="800" b="1" u="sng" dirty="0">
                <a:solidFill>
                  <a:srgbClr val="000000"/>
                </a:solidFill>
                <a:latin typeface="Calibri" panose="020F0502020204030204" pitchFamily="34" charset="0"/>
                <a:hlinkClick r:id="rId8">
                  <a:extLst>
                    <a:ext uri="{A12FA001-AC4F-418D-AE19-62706E023703}">
                      <ahyp:hlinkClr xmlns:ahyp="http://schemas.microsoft.com/office/drawing/2018/hyperlinkcolor" val="tx"/>
                    </a:ext>
                  </a:extLst>
                </a:hlinkClick>
              </a:rPr>
              <a:t>https://www.tes.com/news/exclusive-pupils-so-malnourished-they-hide-their-bodies</a:t>
            </a:r>
            <a:r>
              <a:rPr lang="en-GB" sz="800" b="1" dirty="0">
                <a:solidFill>
                  <a:srgbClr val="000000"/>
                </a:solidFill>
                <a:latin typeface="Calibri" panose="020F0502020204030204" pitchFamily="34" charset="0"/>
              </a:rPr>
              <a:t> (Accessed at: 27 October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Joseph Rowntree Foundation (2018) </a:t>
            </a:r>
            <a:r>
              <a:rPr lang="en-US" sz="800" b="1" i="1" dirty="0">
                <a:solidFill>
                  <a:srgbClr val="000000"/>
                </a:solidFill>
                <a:latin typeface="Calibri" panose="020F0502020204030204" pitchFamily="34" charset="0"/>
              </a:rPr>
              <a:t>Poverty in Wales 2018</a:t>
            </a:r>
            <a:r>
              <a:rPr lang="en-US" sz="800" b="1" dirty="0">
                <a:solidFill>
                  <a:srgbClr val="000000"/>
                </a:solidFill>
                <a:latin typeface="Calibri" panose="020F0502020204030204" pitchFamily="34" charset="0"/>
              </a:rPr>
              <a:t>. Available at: </a:t>
            </a:r>
            <a:r>
              <a:rPr lang="en-GB" sz="800" b="1" u="sng" dirty="0">
                <a:solidFill>
                  <a:srgbClr val="000000"/>
                </a:solidFill>
                <a:latin typeface="Calibri" panose="020F0502020204030204" pitchFamily="34" charset="0"/>
                <a:hlinkClick r:id="rId9">
                  <a:extLst>
                    <a:ext uri="{A12FA001-AC4F-418D-AE19-62706E023703}">
                      <ahyp:hlinkClr xmlns:ahyp="http://schemas.microsoft.com/office/drawing/2018/hyperlinkcolor" val="tx"/>
                    </a:ext>
                  </a:extLst>
                </a:hlinkClick>
              </a:rPr>
              <a:t>file:///C:/Users/Home/Downloads/wales_briefing%20(2).pdf</a:t>
            </a:r>
            <a:r>
              <a:rPr lang="en-GB" sz="800" b="1" dirty="0">
                <a:solidFill>
                  <a:srgbClr val="000000"/>
                </a:solidFill>
                <a:latin typeface="Calibri" panose="020F0502020204030204" pitchFamily="34" charset="0"/>
              </a:rPr>
              <a:t> (Accessed at: October 25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Joseph Rowntree Foundation (2018) </a:t>
            </a:r>
            <a:r>
              <a:rPr lang="en-US" sz="800" b="1" i="1" dirty="0">
                <a:solidFill>
                  <a:srgbClr val="000000"/>
                </a:solidFill>
                <a:latin typeface="Calibri" panose="020F0502020204030204" pitchFamily="34" charset="0"/>
              </a:rPr>
              <a:t>What Is Poverty? </a:t>
            </a:r>
            <a:r>
              <a:rPr lang="en-US" sz="800" b="1" dirty="0">
                <a:solidFill>
                  <a:srgbClr val="000000"/>
                </a:solidFill>
                <a:latin typeface="Calibri" panose="020F0502020204030204" pitchFamily="34" charset="0"/>
              </a:rPr>
              <a:t>Available at: </a:t>
            </a:r>
            <a:r>
              <a:rPr lang="en-US" sz="800" b="1" u="sng" dirty="0">
                <a:solidFill>
                  <a:srgbClr val="000000"/>
                </a:solidFill>
                <a:latin typeface="Calibri" panose="020F0502020204030204" pitchFamily="34" charset="0"/>
                <a:hlinkClick r:id="rId10">
                  <a:extLst>
                    <a:ext uri="{A12FA001-AC4F-418D-AE19-62706E023703}">
                      <ahyp:hlinkClr xmlns:ahyp="http://schemas.microsoft.com/office/drawing/2018/hyperlinkcolor" val="tx"/>
                    </a:ext>
                  </a:extLst>
                </a:hlinkClick>
              </a:rPr>
              <a:t>https://www.jrf.org.uk/our-work/what-is-poverty</a:t>
            </a:r>
            <a:r>
              <a:rPr lang="en-US" sz="800" b="1" dirty="0">
                <a:solidFill>
                  <a:srgbClr val="000000"/>
                </a:solidFill>
                <a:latin typeface="Calibri" panose="020F0502020204030204" pitchFamily="34" charset="0"/>
              </a:rPr>
              <a:t> (Accessed at: October 25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err="1">
                <a:solidFill>
                  <a:srgbClr val="000000"/>
                </a:solidFill>
                <a:latin typeface="Calibri" panose="020F0502020204030204" pitchFamily="34" charset="0"/>
              </a:rPr>
              <a:t>Seefeldt</a:t>
            </a:r>
            <a:r>
              <a:rPr lang="en-GB" sz="800" b="1" dirty="0">
                <a:solidFill>
                  <a:srgbClr val="000000"/>
                </a:solidFill>
                <a:latin typeface="Calibri" panose="020F0502020204030204" pitchFamily="34" charset="0"/>
              </a:rPr>
              <a:t>, V. (1980). Developmental motor patterns: Implications </a:t>
            </a:r>
            <a:r>
              <a:rPr lang="en-GB" sz="800" b="1" dirty="0" err="1">
                <a:solidFill>
                  <a:srgbClr val="000000"/>
                </a:solidFill>
                <a:latin typeface="Calibri" panose="020F0502020204030204" pitchFamily="34" charset="0"/>
              </a:rPr>
              <a:t>forelementary</a:t>
            </a:r>
            <a:r>
              <a:rPr lang="en-GB" sz="800" b="1" dirty="0">
                <a:solidFill>
                  <a:srgbClr val="000000"/>
                </a:solidFill>
                <a:latin typeface="Calibri" panose="020F0502020204030204" pitchFamily="34" charset="0"/>
              </a:rPr>
              <a:t> school physical education. In C. Nadeau, W. </a:t>
            </a:r>
            <a:r>
              <a:rPr lang="en-GB" sz="800" b="1" dirty="0" err="1">
                <a:solidFill>
                  <a:srgbClr val="000000"/>
                </a:solidFill>
                <a:latin typeface="Calibri" panose="020F0502020204030204" pitchFamily="34" charset="0"/>
              </a:rPr>
              <a:t>Holliwell</a:t>
            </a:r>
            <a:r>
              <a:rPr lang="en-GB" sz="800" b="1" dirty="0">
                <a:solidFill>
                  <a:srgbClr val="000000"/>
                </a:solidFill>
                <a:latin typeface="Calibri" panose="020F0502020204030204" pitchFamily="34" charset="0"/>
              </a:rPr>
              <a:t>, </a:t>
            </a:r>
            <a:r>
              <a:rPr lang="en-GB" sz="800" b="1" dirty="0" err="1">
                <a:solidFill>
                  <a:srgbClr val="000000"/>
                </a:solidFill>
                <a:latin typeface="Calibri" panose="020F0502020204030204" pitchFamily="34" charset="0"/>
              </a:rPr>
              <a:t>K.Newell</a:t>
            </a:r>
            <a:r>
              <a:rPr lang="en-GB" sz="800" b="1" dirty="0">
                <a:solidFill>
                  <a:srgbClr val="000000"/>
                </a:solidFill>
                <a:latin typeface="Calibri" panose="020F0502020204030204" pitchFamily="34" charset="0"/>
              </a:rPr>
              <a:t>, &amp; G. Roberts (Eds</a:t>
            </a:r>
            <a:r>
              <a:rPr lang="en-GB" sz="800" b="1" i="1" dirty="0">
                <a:solidFill>
                  <a:srgbClr val="000000"/>
                </a:solidFill>
                <a:latin typeface="Calibri" panose="020F0502020204030204" pitchFamily="34" charset="0"/>
              </a:rPr>
              <a:t>.), Psychology of motor </a:t>
            </a:r>
            <a:r>
              <a:rPr lang="en-GB" sz="800" b="1" i="1" dirty="0" err="1">
                <a:solidFill>
                  <a:srgbClr val="000000"/>
                </a:solidFill>
                <a:latin typeface="Calibri" panose="020F0502020204030204" pitchFamily="34" charset="0"/>
              </a:rPr>
              <a:t>behavior</a:t>
            </a:r>
            <a:r>
              <a:rPr lang="en-GB" sz="800" b="1" i="1" dirty="0">
                <a:solidFill>
                  <a:srgbClr val="000000"/>
                </a:solidFill>
                <a:latin typeface="Calibri" panose="020F0502020204030204" pitchFamily="34" charset="0"/>
              </a:rPr>
              <a:t> and sport </a:t>
            </a:r>
            <a:r>
              <a:rPr lang="en-GB" sz="800" b="1" dirty="0">
                <a:solidFill>
                  <a:srgbClr val="000000"/>
                </a:solidFill>
                <a:latin typeface="Calibri" panose="020F0502020204030204" pitchFamily="34" charset="0"/>
              </a:rPr>
              <a:t>(pp. 314 –323). Champaign, IL: Human Kinetics.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Shelter (2006) </a:t>
            </a:r>
            <a:r>
              <a:rPr lang="en-US" sz="800" b="1" i="1" dirty="0">
                <a:solidFill>
                  <a:srgbClr val="000000"/>
                </a:solidFill>
                <a:latin typeface="Calibri" panose="020F0502020204030204" pitchFamily="34" charset="0"/>
              </a:rPr>
              <a:t>Against the Odds: </a:t>
            </a:r>
            <a:r>
              <a:rPr lang="en-GB" sz="800" b="1" i="1" dirty="0">
                <a:solidFill>
                  <a:srgbClr val="000000"/>
                </a:solidFill>
                <a:latin typeface="Calibri" panose="020F0502020204030204" pitchFamily="34" charset="0"/>
              </a:rPr>
              <a:t>An investigation comparing the lives of children on either side of Britain’s housing divide.</a:t>
            </a:r>
            <a:r>
              <a:rPr lang="en-GB" sz="800" b="1" dirty="0">
                <a:solidFill>
                  <a:srgbClr val="000000"/>
                </a:solidFill>
                <a:latin typeface="Calibri" panose="020F0502020204030204" pitchFamily="34" charset="0"/>
              </a:rPr>
              <a:t> Available at: </a:t>
            </a:r>
            <a:r>
              <a:rPr lang="en-GB" sz="800" b="1" u="sng" dirty="0">
                <a:solidFill>
                  <a:srgbClr val="000000"/>
                </a:solidFill>
                <a:latin typeface="Calibri" panose="020F0502020204030204" pitchFamily="34" charset="0"/>
                <a:hlinkClick r:id="rId11">
                  <a:extLst>
                    <a:ext uri="{A12FA001-AC4F-418D-AE19-62706E023703}">
                      <ahyp:hlinkClr xmlns:ahyp="http://schemas.microsoft.com/office/drawing/2018/hyperlinkcolor" val="tx"/>
                    </a:ext>
                  </a:extLst>
                </a:hlinkClick>
              </a:rPr>
              <a:t>http://image.guardian.co.uk/sys-files/Society/documents/2006/11/28/AgainsttheOddsfullreport.pdf</a:t>
            </a:r>
            <a:r>
              <a:rPr lang="en-GB" sz="800" b="1" dirty="0">
                <a:solidFill>
                  <a:srgbClr val="000000"/>
                </a:solidFill>
                <a:latin typeface="Calibri" panose="020F0502020204030204" pitchFamily="34" charset="0"/>
              </a:rPr>
              <a:t> (Accessed at: 25 October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err="1">
                <a:solidFill>
                  <a:srgbClr val="000000"/>
                </a:solidFill>
                <a:latin typeface="Calibri" panose="020F0502020204030204" pitchFamily="34" charset="0"/>
              </a:rPr>
              <a:t>Stodden</a:t>
            </a:r>
            <a:r>
              <a:rPr lang="en-GB" sz="800" b="1" dirty="0">
                <a:solidFill>
                  <a:srgbClr val="000000"/>
                </a:solidFill>
                <a:latin typeface="Calibri" panose="020F0502020204030204" pitchFamily="34" charset="0"/>
              </a:rPr>
              <a:t>, D., Goodway, J., </a:t>
            </a:r>
            <a:r>
              <a:rPr lang="en-GB" sz="800" b="1" dirty="0" err="1">
                <a:solidFill>
                  <a:srgbClr val="000000"/>
                </a:solidFill>
                <a:latin typeface="Calibri" panose="020F0502020204030204" pitchFamily="34" charset="0"/>
              </a:rPr>
              <a:t>Langendorfer</a:t>
            </a:r>
            <a:r>
              <a:rPr lang="en-GB" sz="800" b="1" dirty="0">
                <a:solidFill>
                  <a:srgbClr val="000000"/>
                </a:solidFill>
                <a:latin typeface="Calibri" panose="020F0502020204030204" pitchFamily="34" charset="0"/>
              </a:rPr>
              <a:t>, S., </a:t>
            </a:r>
            <a:r>
              <a:rPr lang="en-GB" sz="800" b="1" dirty="0" err="1">
                <a:solidFill>
                  <a:srgbClr val="000000"/>
                </a:solidFill>
                <a:latin typeface="Calibri" panose="020F0502020204030204" pitchFamily="34" charset="0"/>
              </a:rPr>
              <a:t>Roberton</a:t>
            </a:r>
            <a:r>
              <a:rPr lang="en-GB" sz="800" b="1" dirty="0">
                <a:solidFill>
                  <a:srgbClr val="000000"/>
                </a:solidFill>
                <a:latin typeface="Calibri" panose="020F0502020204030204" pitchFamily="34" charset="0"/>
              </a:rPr>
              <a:t>, M., </a:t>
            </a:r>
            <a:r>
              <a:rPr lang="en-GB" sz="800" b="1" dirty="0" err="1">
                <a:solidFill>
                  <a:srgbClr val="000000"/>
                </a:solidFill>
                <a:latin typeface="Calibri" panose="020F0502020204030204" pitchFamily="34" charset="0"/>
              </a:rPr>
              <a:t>Rudisill</a:t>
            </a:r>
            <a:r>
              <a:rPr lang="en-GB" sz="800" b="1" dirty="0">
                <a:solidFill>
                  <a:srgbClr val="000000"/>
                </a:solidFill>
                <a:latin typeface="Calibri" panose="020F0502020204030204" pitchFamily="34" charset="0"/>
              </a:rPr>
              <a:t>, M., Garcia, C. and Garcia, L. (2008). A Developmental Perspective on the Role of Motor Skill Competence in Physical Activity: An Emergent Relationship. </a:t>
            </a:r>
            <a:r>
              <a:rPr lang="en-GB" sz="800" b="1" i="1" dirty="0">
                <a:solidFill>
                  <a:srgbClr val="000000"/>
                </a:solidFill>
                <a:latin typeface="Calibri" panose="020F0502020204030204" pitchFamily="34" charset="0"/>
              </a:rPr>
              <a:t>Quest</a:t>
            </a:r>
            <a:r>
              <a:rPr lang="en-GB" sz="800" b="1" dirty="0">
                <a:solidFill>
                  <a:srgbClr val="000000"/>
                </a:solidFill>
                <a:latin typeface="Calibri" panose="020F0502020204030204" pitchFamily="34" charset="0"/>
              </a:rPr>
              <a:t>, 60(2), pp.290-306.</a:t>
            </a: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Townsend, P. (1979) </a:t>
            </a:r>
            <a:r>
              <a:rPr lang="en-GB" sz="800" b="1" i="1" dirty="0">
                <a:solidFill>
                  <a:srgbClr val="000000"/>
                </a:solidFill>
                <a:latin typeface="Calibri" panose="020F0502020204030204" pitchFamily="34" charset="0"/>
              </a:rPr>
              <a:t>Poverty in the United </a:t>
            </a:r>
            <a:r>
              <a:rPr lang="en-GB" sz="800" b="1" dirty="0">
                <a:solidFill>
                  <a:srgbClr val="000000"/>
                </a:solidFill>
                <a:latin typeface="Calibri" panose="020F0502020204030204" pitchFamily="34" charset="0"/>
              </a:rPr>
              <a:t>Kingdom, London: Allen Lane and Penguin Books</a:t>
            </a:r>
          </a:p>
          <a:p>
            <a:pPr>
              <a:spcAft>
                <a:spcPts val="0"/>
              </a:spcAft>
            </a:pPr>
            <a:endParaRPr lang="en-GB" sz="1050" b="1" dirty="0">
              <a:latin typeface="Times New Roman" panose="02020603050405020304" pitchFamily="18" charset="0"/>
              <a:ea typeface="Times New Roman" panose="02020603050405020304" pitchFamily="18" charset="0"/>
            </a:endParaRPr>
          </a:p>
          <a:p>
            <a:pPr>
              <a:spcAft>
                <a:spcPts val="0"/>
              </a:spcAft>
            </a:pPr>
            <a:r>
              <a:rPr lang="en-US" sz="800" b="1" dirty="0">
                <a:solidFill>
                  <a:srgbClr val="000000"/>
                </a:solidFill>
                <a:latin typeface="Calibri" panose="020F0502020204030204" pitchFamily="34" charset="0"/>
              </a:rPr>
              <a:t>Department for Work &amp; Pensions (2018) </a:t>
            </a:r>
            <a:r>
              <a:rPr lang="en-GB" sz="800" b="1" i="1" dirty="0">
                <a:solidFill>
                  <a:srgbClr val="000000"/>
                </a:solidFill>
                <a:latin typeface="Calibri" panose="020F0502020204030204" pitchFamily="34" charset="0"/>
              </a:rPr>
              <a:t>Households Below Average Income: An analysis of the UK income distribution: 1994/95-2016/17. </a:t>
            </a:r>
            <a:r>
              <a:rPr lang="en-GB" sz="800" b="1" dirty="0">
                <a:solidFill>
                  <a:srgbClr val="000000"/>
                </a:solidFill>
                <a:latin typeface="Calibri" panose="020F0502020204030204" pitchFamily="34" charset="0"/>
              </a:rPr>
              <a:t>Available at: </a:t>
            </a:r>
            <a:r>
              <a:rPr lang="en-GB" sz="800" b="1" u="sng" dirty="0">
                <a:solidFill>
                  <a:srgbClr val="000000"/>
                </a:solidFill>
                <a:latin typeface="Calibri" panose="020F0502020204030204" pitchFamily="34" charset="0"/>
                <a:hlinkClick r:id="rId12">
                  <a:extLst>
                    <a:ext uri="{A12FA001-AC4F-418D-AE19-62706E023703}">
                      <ahyp:hlinkClr xmlns:ahyp="http://schemas.microsoft.com/office/drawing/2018/hyperlinkcolor" val="tx"/>
                    </a:ext>
                  </a:extLst>
                </a:hlinkClick>
              </a:rPr>
              <a:t>https://assets.publishing.service.gov.uk/government/uploads/system/uploads/attachment_data/file/691917/households-below-average-income-1994-1995-2016-2017.pdf</a:t>
            </a:r>
            <a:r>
              <a:rPr lang="en-GB" sz="800" b="1" dirty="0">
                <a:solidFill>
                  <a:srgbClr val="000000"/>
                </a:solidFill>
                <a:latin typeface="Calibri" panose="020F0502020204030204" pitchFamily="34" charset="0"/>
              </a:rPr>
              <a:t> (Accessed at 24 October 2018).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1000" b="1" dirty="0">
                <a:latin typeface="Times New Roman" panose="02020603050405020304" pitchFamily="18" charset="0"/>
                <a:ea typeface="Times New Roman" panose="02020603050405020304" pitchFamily="18"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Tripp, A., Rizzo, T. and </a:t>
            </a:r>
            <a:r>
              <a:rPr lang="en-GB" sz="800" b="1" dirty="0" err="1">
                <a:solidFill>
                  <a:srgbClr val="000000"/>
                </a:solidFill>
                <a:latin typeface="Calibri" panose="020F0502020204030204" pitchFamily="34" charset="0"/>
              </a:rPr>
              <a:t>Webbert</a:t>
            </a:r>
            <a:r>
              <a:rPr lang="en-GB" sz="800" b="1" dirty="0">
                <a:solidFill>
                  <a:srgbClr val="000000"/>
                </a:solidFill>
                <a:latin typeface="Calibri" panose="020F0502020204030204" pitchFamily="34" charset="0"/>
              </a:rPr>
              <a:t>, L. (2007). Inclusion in Physical Education. </a:t>
            </a:r>
            <a:r>
              <a:rPr lang="en-GB" sz="800" b="1" i="1" dirty="0">
                <a:solidFill>
                  <a:srgbClr val="000000"/>
                </a:solidFill>
                <a:latin typeface="Calibri" panose="020F0502020204030204" pitchFamily="34" charset="0"/>
              </a:rPr>
              <a:t>Journal of Physical Education, Recreation &amp; Dance</a:t>
            </a:r>
            <a:r>
              <a:rPr lang="en-GB" sz="800" b="1" dirty="0">
                <a:solidFill>
                  <a:srgbClr val="000000"/>
                </a:solidFill>
                <a:latin typeface="Calibri" panose="020F0502020204030204" pitchFamily="34" charset="0"/>
              </a:rPr>
              <a:t>, 78(2), pp.32-48.</a:t>
            </a:r>
            <a:endParaRPr lang="en-GB" sz="1050" b="1" dirty="0">
              <a:latin typeface="Times New Roman" panose="02020603050405020304" pitchFamily="18" charset="0"/>
              <a:ea typeface="Times New Roman" panose="02020603050405020304" pitchFamily="18" charset="0"/>
            </a:endParaRPr>
          </a:p>
          <a:p>
            <a:pPr>
              <a:spcAft>
                <a:spcPts val="0"/>
              </a:spcAft>
            </a:pPr>
            <a:r>
              <a:rPr lang="en-GB" sz="1000" b="1" dirty="0">
                <a:latin typeface="Times New Roman" panose="02020603050405020304" pitchFamily="18" charset="0"/>
                <a:ea typeface="Times New Roman" panose="02020603050405020304" pitchFamily="18"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Webb, D. and Pope, C. (1999). Including within an Inclusive Context: Going beyond Labels and Categories. </a:t>
            </a:r>
            <a:r>
              <a:rPr lang="en-GB" sz="800" b="1" i="1" dirty="0">
                <a:solidFill>
                  <a:srgbClr val="000000"/>
                </a:solidFill>
                <a:latin typeface="Calibri" panose="020F0502020204030204" pitchFamily="34" charset="0"/>
              </a:rPr>
              <a:t>Journal of Physical Education, Recreation &amp; Dance</a:t>
            </a:r>
            <a:r>
              <a:rPr lang="en-GB" sz="800" b="1" dirty="0">
                <a:solidFill>
                  <a:srgbClr val="000000"/>
                </a:solidFill>
                <a:latin typeface="Calibri" panose="020F0502020204030204" pitchFamily="34" charset="0"/>
              </a:rPr>
              <a:t>, 70(7), pp.41-47.</a:t>
            </a:r>
          </a:p>
          <a:p>
            <a:pPr>
              <a:spcAft>
                <a:spcPts val="0"/>
              </a:spcAft>
            </a:pP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Welsh Government (2015) </a:t>
            </a:r>
            <a:r>
              <a:rPr lang="en-GB" sz="800" b="1" i="1" dirty="0">
                <a:solidFill>
                  <a:srgbClr val="000000"/>
                </a:solidFill>
                <a:latin typeface="Calibri" panose="020F0502020204030204" pitchFamily="34" charset="0"/>
              </a:rPr>
              <a:t>Early Years Pupil Deprivation Grant: Guidance for regional consortia, local authorities, schools, nurseries, playgroups and childminders. </a:t>
            </a:r>
            <a:r>
              <a:rPr lang="en-GB" sz="800" b="1" dirty="0">
                <a:solidFill>
                  <a:srgbClr val="000000"/>
                </a:solidFill>
                <a:latin typeface="Calibri" panose="020F0502020204030204" pitchFamily="34" charset="0"/>
              </a:rPr>
              <a:t>Available at: </a:t>
            </a:r>
            <a:r>
              <a:rPr lang="en-GB" sz="800" b="1" u="sng" dirty="0">
                <a:solidFill>
                  <a:srgbClr val="000000"/>
                </a:solidFill>
                <a:latin typeface="Calibri" panose="020F0502020204030204" pitchFamily="34" charset="0"/>
                <a:hlinkClick r:id="rId13">
                  <a:extLst>
                    <a:ext uri="{A12FA001-AC4F-418D-AE19-62706E023703}">
                      <ahyp:hlinkClr xmlns:ahyp="http://schemas.microsoft.com/office/drawing/2018/hyperlinkcolor" val="tx"/>
                    </a:ext>
                  </a:extLst>
                </a:hlinkClick>
              </a:rPr>
              <a:t>https://beta.gov.wales/sites/default/files/publications/2018-03/early-years-pupil-deprivation-grant.pdf</a:t>
            </a:r>
            <a:r>
              <a:rPr lang="en-GB" sz="800" b="1" dirty="0">
                <a:solidFill>
                  <a:srgbClr val="000000"/>
                </a:solidFill>
                <a:latin typeface="Calibri" panose="020F0502020204030204" pitchFamily="34" charset="0"/>
              </a:rPr>
              <a:t> (Accessed at: 26 October 2018).</a:t>
            </a:r>
          </a:p>
          <a:p>
            <a:pPr>
              <a:spcAft>
                <a:spcPts val="0"/>
              </a:spcAft>
            </a:pPr>
            <a:endParaRPr lang="en-GB" sz="800" b="1" dirty="0">
              <a:solidFill>
                <a:srgbClr val="000000"/>
              </a:solidFill>
              <a:latin typeface="Calibri" panose="020F0502020204030204" pitchFamily="34"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ea typeface="Times New Roman" panose="02020603050405020304" pitchFamily="18" charset="0"/>
              </a:rPr>
              <a:t>Welsh Government (2016) </a:t>
            </a:r>
            <a:r>
              <a:rPr lang="en-GB" sz="800" b="1" i="1" dirty="0">
                <a:solidFill>
                  <a:srgbClr val="000000"/>
                </a:solidFill>
                <a:latin typeface="Calibri" panose="020F0502020204030204" pitchFamily="34" charset="0"/>
                <a:ea typeface="Times New Roman" panose="02020603050405020304" pitchFamily="18" charset="0"/>
              </a:rPr>
              <a:t>Inclusion and pupil support.</a:t>
            </a:r>
            <a:r>
              <a:rPr lang="en-GB" sz="800" b="1" dirty="0">
                <a:solidFill>
                  <a:srgbClr val="000000"/>
                </a:solidFill>
                <a:latin typeface="Calibri" panose="020F0502020204030204" pitchFamily="34" charset="0"/>
                <a:ea typeface="Times New Roman" panose="02020603050405020304" pitchFamily="18" charset="0"/>
              </a:rPr>
              <a:t> Available at: https://beta.gov.wales/sites/default/files/publications/2018-05/guidance-inclusion-and-pupil-support_0.pdf (Accessed at: 24 October 2018).</a:t>
            </a:r>
            <a:endParaRPr lang="en-GB" sz="1050" b="1" dirty="0">
              <a:latin typeface="Times New Roman" panose="02020603050405020304" pitchFamily="18" charset="0"/>
              <a:ea typeface="Times New Roman" panose="02020603050405020304" pitchFamily="18" charset="0"/>
            </a:endParaRPr>
          </a:p>
          <a:p>
            <a:pPr>
              <a:spcAft>
                <a:spcPts val="0"/>
              </a:spcAft>
            </a:pPr>
            <a:r>
              <a:rPr lang="en-GB" sz="1000" b="1" dirty="0">
                <a:latin typeface="Times New Roman" panose="02020603050405020304" pitchFamily="18" charset="0"/>
                <a:ea typeface="Times New Roman" panose="02020603050405020304" pitchFamily="18" charset="0"/>
              </a:rPr>
              <a:t> </a:t>
            </a:r>
            <a:endParaRPr lang="en-GB" sz="1050" b="1" dirty="0">
              <a:latin typeface="Times New Roman" panose="02020603050405020304" pitchFamily="18" charset="0"/>
              <a:ea typeface="Times New Roman" panose="02020603050405020304" pitchFamily="18" charset="0"/>
            </a:endParaRPr>
          </a:p>
          <a:p>
            <a:pPr>
              <a:spcAft>
                <a:spcPts val="0"/>
              </a:spcAft>
            </a:pPr>
            <a:r>
              <a:rPr lang="en-GB" sz="800" b="1" dirty="0">
                <a:solidFill>
                  <a:srgbClr val="000000"/>
                </a:solidFill>
                <a:latin typeface="Calibri" panose="020F0502020204030204" pitchFamily="34" charset="0"/>
              </a:rPr>
              <a:t>Welsh Government (2015) </a:t>
            </a:r>
            <a:r>
              <a:rPr lang="en-GB" sz="800" b="1" i="1" dirty="0">
                <a:solidFill>
                  <a:srgbClr val="000000"/>
                </a:solidFill>
                <a:latin typeface="Calibri" panose="020F0502020204030204" pitchFamily="34" charset="0"/>
              </a:rPr>
              <a:t>Pupil Deprivation Grant: Essential Guidance</a:t>
            </a:r>
            <a:r>
              <a:rPr lang="en-GB" sz="800" b="1" dirty="0">
                <a:solidFill>
                  <a:srgbClr val="000000"/>
                </a:solidFill>
                <a:latin typeface="Calibri" panose="020F0502020204030204" pitchFamily="34" charset="0"/>
              </a:rPr>
              <a:t>. Available at: </a:t>
            </a:r>
            <a:r>
              <a:rPr lang="en-GB" sz="800" b="1" u="sng" dirty="0">
                <a:solidFill>
                  <a:srgbClr val="000000"/>
                </a:solidFill>
                <a:latin typeface="Calibri" panose="020F0502020204030204" pitchFamily="34" charset="0"/>
                <a:hlinkClick r:id="rId14">
                  <a:extLst>
                    <a:ext uri="{A12FA001-AC4F-418D-AE19-62706E023703}">
                      <ahyp:hlinkClr xmlns:ahyp="http://schemas.microsoft.com/office/drawing/2018/hyperlinkcolor" val="tx"/>
                    </a:ext>
                  </a:extLst>
                </a:hlinkClick>
              </a:rPr>
              <a:t>https://beta.gov.wales/sites/default/files/publications/2018-03/pupil-deprivation-grant-essential-guidance.pdf</a:t>
            </a:r>
            <a:r>
              <a:rPr lang="en-GB" sz="800" b="1" dirty="0">
                <a:solidFill>
                  <a:srgbClr val="000000"/>
                </a:solidFill>
                <a:latin typeface="Calibri" panose="020F0502020204030204" pitchFamily="34" charset="0"/>
              </a:rPr>
              <a:t> (Accessed at: 26 October 2018).</a:t>
            </a:r>
            <a:endParaRPr lang="en-GB" sz="105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498841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303</TotalTime>
  <Words>174</Words>
  <Application>Microsoft Office PowerPoint</Application>
  <PresentationFormat>Widescreen</PresentationFormat>
  <Paragraphs>80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Home</dc:creator>
  <cp:lastModifiedBy>Ryan Lloyd</cp:lastModifiedBy>
  <cp:revision>395</cp:revision>
  <dcterms:created xsi:type="dcterms:W3CDTF">2013-07-15T20:26:40Z</dcterms:created>
  <dcterms:modified xsi:type="dcterms:W3CDTF">2018-11-02T13:22:57Z</dcterms:modified>
</cp:coreProperties>
</file>