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56" r:id="rId2"/>
    <p:sldId id="275" r:id="rId3"/>
    <p:sldId id="267" r:id="rId4"/>
    <p:sldId id="257" r:id="rId5"/>
    <p:sldId id="258" r:id="rId6"/>
    <p:sldId id="273" r:id="rId7"/>
    <p:sldId id="270" r:id="rId8"/>
    <p:sldId id="259" r:id="rId9"/>
    <p:sldId id="272" r:id="rId10"/>
    <p:sldId id="274" r:id="rId11"/>
    <p:sldId id="260" r:id="rId12"/>
    <p:sldId id="261" r:id="rId13"/>
    <p:sldId id="263" r:id="rId14"/>
    <p:sldId id="265" r:id="rId15"/>
    <p:sldId id="264" r:id="rId16"/>
    <p:sldId id="266" r:id="rId17"/>
    <p:sldId id="269" r:id="rId18"/>
    <p:sldId id="271" r:id="rId19"/>
    <p:sldId id="276" r:id="rId20"/>
    <p:sldId id="26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browse/>
    <p:sldAll/>
    <p:penClr>
      <a:srgbClr val="FF0000"/>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4265" autoAdjust="0"/>
  </p:normalViewPr>
  <p:slideViewPr>
    <p:cSldViewPr>
      <p:cViewPr>
        <p:scale>
          <a:sx n="68" d="100"/>
          <a:sy n="68" d="100"/>
        </p:scale>
        <p:origin x="-1362" y="-72"/>
      </p:cViewPr>
      <p:guideLst>
        <p:guide orient="horz" pos="2160"/>
        <p:guide pos="2880"/>
      </p:guideLst>
    </p:cSldViewPr>
  </p:slideViewPr>
  <p:notesTextViewPr>
    <p:cViewPr>
      <p:scale>
        <a:sx n="100" d="100"/>
        <a:sy n="100" d="100"/>
      </p:scale>
      <p:origin x="0" y="0"/>
    </p:cViewPr>
  </p:notesTextViewPr>
  <p:notesViewPr>
    <p:cSldViewPr>
      <p:cViewPr>
        <p:scale>
          <a:sx n="64" d="100"/>
          <a:sy n="64" d="100"/>
        </p:scale>
        <p:origin x="-2592" y="222"/>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6A4D062-F836-42DA-ACD0-1ED1AAF7AFD6}" type="datetimeFigureOut">
              <a:rPr lang="en-GB" smtClean="0"/>
              <a:pPr/>
              <a:t>04/01/2019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AB0370-5D98-463F-B75E-D93185EF53A8}"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A4AB0370-5D98-463F-B75E-D93185EF53A8}"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presentation will look at how ‘wicked’ poverty is.</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Absolute poverty</a:t>
            </a:r>
            <a:r>
              <a:rPr lang="en-GB" baseline="0" dirty="0" smtClean="0"/>
              <a:t> can be defined as the lack of means needed to meet basic personal requirements such as food, clothing and shelter.</a:t>
            </a:r>
          </a:p>
          <a:p>
            <a:r>
              <a:rPr lang="en-GB" baseline="0" dirty="0" smtClean="0"/>
              <a:t>The inability to have an income needed to maintain an average living standard in society is called relative poverty.  Relative poverty is the easiest measurable way of establishing levels of poverty within a country.</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 are some statistics shown in a diagram taken from the Welsh Index of Multiple deprivation in 2014.</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Throughout the presentation</a:t>
            </a:r>
            <a:r>
              <a:rPr lang="en-GB" baseline="0" dirty="0" smtClean="0"/>
              <a:t> the word deprivation is mentioned.  Deprivation is the lack of access to opportunities and resources that one would expect to have in today’s society.  In his book ‘poverty in the united kingdom’ (1979) Peter Townsend believed that a certain level of income was required for consumption and participation purposes.  If household incomes drop below that level then people are deemed to be in poverty.  Therefore his belief is that poverty links directly to income.</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report written by Anna Lewis for Wales Online</a:t>
            </a:r>
            <a:r>
              <a:rPr lang="en-GB" baseline="0" dirty="0" smtClean="0"/>
              <a:t> in 2017 outlined the growing rise of poverty among children and the elderly in the UK.  The JRF findings were the following (see slide).  </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Haralambos</a:t>
            </a:r>
            <a:r>
              <a:rPr lang="en-GB" dirty="0" smtClean="0"/>
              <a:t> and Holborn (2015) stated that the government commissioned the </a:t>
            </a:r>
            <a:r>
              <a:rPr lang="en-GB" dirty="0" err="1" smtClean="0"/>
              <a:t>Beveridge</a:t>
            </a:r>
            <a:r>
              <a:rPr lang="en-GB" dirty="0" smtClean="0"/>
              <a:t> Report of 1942.  The report proposed an extensive overhaul</a:t>
            </a:r>
            <a:r>
              <a:rPr lang="en-GB" baseline="0" dirty="0" smtClean="0"/>
              <a:t> of state welfare provision.  The aim was to eliminate the 5 giants and a social security system was implemented.  The social policies generated by the report, according to Ken Browne (2015, p.483) were to guarantee the ‘cradle to grave’ (</a:t>
            </a:r>
            <a:r>
              <a:rPr lang="en-GB" baseline="0" dirty="0" err="1" smtClean="0"/>
              <a:t>Beveridge</a:t>
            </a:r>
            <a:r>
              <a:rPr lang="en-GB" baseline="0" dirty="0" smtClean="0"/>
              <a:t> Report 1942) well-being of the whole population.  This security system remained for over forty years.</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According to Tim Lambert (Local</a:t>
            </a:r>
            <a:r>
              <a:rPr lang="en-GB" baseline="0" dirty="0" smtClean="0"/>
              <a:t> Histories, 2018), by 1950’s absolute poverty in UK had almost disappeared but by the 1980’s relative poverty had increased.</a:t>
            </a:r>
          </a:p>
          <a:p>
            <a:r>
              <a:rPr lang="en-GB" baseline="0" dirty="0" smtClean="0"/>
              <a:t> in 2010 Universal Credit was introduced.  This was designed to make claiming benefits simpler and was to replace other benefits such as (see slide)</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However</a:t>
            </a:r>
            <a:r>
              <a:rPr lang="en-GB" baseline="0" dirty="0" smtClean="0"/>
              <a:t> the project has cost a lot more </a:t>
            </a:r>
            <a:r>
              <a:rPr lang="en-GB" baseline="0" dirty="0" err="1" smtClean="0"/>
              <a:t>thn</a:t>
            </a:r>
            <a:r>
              <a:rPr lang="en-GB" baseline="0" dirty="0" smtClean="0"/>
              <a:t> originally predicted and according to Patrick Butler who is the Social Policy editor for the Guardian and as stated by the Resolution Foundation (2018) an estimated 2.5 million households will be £1000 a year worse off because of Universal Credit.</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What</a:t>
            </a:r>
            <a:r>
              <a:rPr lang="en-GB" baseline="0" dirty="0" smtClean="0"/>
              <a:t> has the Welsh government done to tackle poverty?  From 2012 to 2016 introduced programmes such as (see slide) </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2015 an enquiry</a:t>
            </a:r>
            <a:r>
              <a:rPr lang="en-GB" baseline="0" dirty="0" smtClean="0"/>
              <a:t> on the TPAP highlighted that the government’s focus was concerned with the symptoms of poverty rather than the root causes.  Committee members on the enquiry believed that the Welsh government needed to listen to people’s experiences and produce policies based on individual circumstances. The Bevan Foundation also stated within the enquiry that using standard income to measure poverty does not give a true picture of a household’s costs.</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JRF believe that other factors can lead to poverty such as:</a:t>
            </a:r>
            <a:r>
              <a:rPr lang="en-GB" baseline="0" dirty="0" smtClean="0"/>
              <a:t> (see slide)</a:t>
            </a:r>
          </a:p>
          <a:p>
            <a:r>
              <a:rPr lang="en-GB" baseline="0" dirty="0" smtClean="0"/>
              <a:t>And the effects on individuals can lead to mental health issues, decision making problems and poor educational attainment.</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JRF</a:t>
            </a:r>
            <a:r>
              <a:rPr lang="en-GB" baseline="0" dirty="0" smtClean="0"/>
              <a:t> argues that consensus have been reached in the past to tackle huge problems like smoking, obesity and protecting the environment so why is it not the </a:t>
            </a:r>
          </a:p>
          <a:p>
            <a:r>
              <a:rPr lang="en-GB" baseline="0" dirty="0" smtClean="0"/>
              <a:t> same for poverty.</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JRF</a:t>
            </a:r>
            <a:r>
              <a:rPr lang="en-GB" baseline="0" dirty="0" smtClean="0"/>
              <a:t> have solutions to the following (see slide)</a:t>
            </a:r>
            <a:r>
              <a:rPr lang="en-GB" dirty="0" smtClean="0"/>
              <a:t> </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It seems that this organisation along</a:t>
            </a:r>
            <a:r>
              <a:rPr lang="en-GB" baseline="0" dirty="0" smtClean="0"/>
              <a:t> with others have done all the hard work and governments need to act now in order to eradicate ‘the wicked problem’ (</a:t>
            </a:r>
            <a:r>
              <a:rPr lang="en-GB" baseline="0" dirty="0" err="1" smtClean="0"/>
              <a:t>Spicker</a:t>
            </a:r>
            <a:r>
              <a:rPr lang="en-GB" baseline="0" dirty="0" smtClean="0"/>
              <a:t> 2016) once and for all.</a:t>
            </a:r>
            <a:endParaRPr lang="en-GB" dirty="0"/>
          </a:p>
        </p:txBody>
      </p:sp>
      <p:sp>
        <p:nvSpPr>
          <p:cNvPr id="4" name="Slide Number Placeholder 3"/>
          <p:cNvSpPr>
            <a:spLocks noGrp="1"/>
          </p:cNvSpPr>
          <p:nvPr>
            <p:ph type="sldNum" sz="quarter" idx="10"/>
          </p:nvPr>
        </p:nvSpPr>
        <p:spPr/>
        <p:txBody>
          <a:bodyPr/>
          <a:lstStyle/>
          <a:p>
            <a:fld id="{A4AB0370-5D98-463F-B75E-D93185EF53A8}" type="slidenum">
              <a:rPr lang="en-GB" smtClean="0"/>
              <a:pPr/>
              <a:t>16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4D179851-30EB-4126-92C1-71FEDCF8C8ED}"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2B04C52A-6DAC-4739-8D10-91352C3D9152}" type="datetimeFigureOut">
              <a:rPr lang="en-GB" smtClean="0"/>
              <a:pPr/>
              <a:t>04/01/2019</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D179851-30EB-4126-92C1-71FEDCF8C8ED}"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2B04C52A-6DAC-4739-8D10-91352C3D9152}" type="datetimeFigureOut">
              <a:rPr lang="en-GB" smtClean="0"/>
              <a:pPr/>
              <a:t>04/01/2019</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D179851-30EB-4126-92C1-71FEDCF8C8ED}"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jrf.org.uk/report/we-can-solve-poverty-uk" TargetMode="External"/><Relationship Id="rId2" Type="http://schemas.openxmlformats.org/officeDocument/2006/relationships/hyperlink" Target="http://www.nationalarchives.gov.uk/pathways/citizenship/brave_new_world/welfare.htm" TargetMode="External"/><Relationship Id="rId1" Type="http://schemas.openxmlformats.org/officeDocument/2006/relationships/slideLayout" Target="../slideLayouts/slideLayout2.xml"/><Relationship Id="rId5" Type="http://schemas.openxmlformats.org/officeDocument/2006/relationships/hyperlink" Target="https://www.theguardian.com/society/2018/jan/25/universal-credit-benefits-scheme-iain-duncan-smith" TargetMode="External"/><Relationship Id="rId4" Type="http://schemas.openxmlformats.org/officeDocument/2006/relationships/hyperlink" Target="https://www.walesonline.co.uk/news/wales-news/four-reasons-poverty-growing-among-13993350"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moodle.uwtsd.ac.uk/pluginfile.php/218521/mod_resource/content/1/CROPPovertyBrief35Spicker%20(1).pdf" TargetMode="External"/><Relationship Id="rId2" Type="http://schemas.openxmlformats.org/officeDocument/2006/relationships/hyperlink" Target="https://gov.wales/docs/statistics/2015/150812-wimd-2014-guide-analysing-deprivation-rural-areas-revised-en.pdf" TargetMode="External"/><Relationship Id="rId1" Type="http://schemas.openxmlformats.org/officeDocument/2006/relationships/slideLayout" Target="../slideLayouts/slideLayout2.xml"/><Relationship Id="rId5" Type="http://schemas.openxmlformats.org/officeDocument/2006/relationships/hyperlink" Target="http://www.localhistories.org/povhist.html" TargetMode="External"/><Relationship Id="rId4" Type="http://schemas.openxmlformats.org/officeDocument/2006/relationships/hyperlink" Target="https://www.resolutionfoundation.org/theme/incomes-and-inequality/"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m/search?q=smoking&amp;rlz=1C1CHWA_enGB642GB642&amp;source=lnms&amp;tbm=isch&amp;sa=X&amp;ved=0ahUKEwjNg873sMPfAhUjpnEKHbaWCQwQ_AUIDigB&amp;biw=1366&amp;bih=657" TargetMode="External"/><Relationship Id="rId2" Type="http://schemas.openxmlformats.org/officeDocument/2006/relationships/hyperlink" Target="https://www.google.com/search?q=poverty&amp;rlz=1C1CHWA_enGB642GB642&amp;source=lnms&amp;tbm=isch&amp;sa=X&amp;ved=0ahUKEwjg_eiQ1b_fAhX9QxUIHbhQCugQ_AUIDigB&amp;biw=1314&amp;bih=612"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m/search?q=protecting+the+environment&amp;rlz=1C1CHWA_enGB642GB642&amp;source=lnms&amp;tbm=isch&amp;sa=X&amp;ved=0ahUKEwjup9HVscPfAhXJRxUIHROEAEkQ_AUIDigB&amp;biw=1366&amp;bih=657" TargetMode="External"/><Relationship Id="rId2" Type="http://schemas.openxmlformats.org/officeDocument/2006/relationships/hyperlink" Target="https://www.google.com/search?q=obesity&amp;rlz=1C1CHWA_enGB642GB642&amp;source=lnms&amp;tbm=isch&amp;sa=X&amp;ved=0ahUKEwjrrK6uscPfAhUHTBUIHVFACVUQ_AUIDigB&amp;biw=1366&amp;bih=65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79512" y="1484784"/>
            <a:ext cx="8784976" cy="1938992"/>
          </a:xfrm>
          <a:prstGeom prst="rect">
            <a:avLst/>
          </a:prstGeom>
          <a:noFill/>
        </p:spPr>
        <p:txBody>
          <a:bodyPr wrap="square" rtlCol="0">
            <a:spAutoFit/>
          </a:bodyPr>
          <a:lstStyle/>
          <a:p>
            <a:r>
              <a:rPr lang="en-GB" sz="4000" b="1" dirty="0" smtClean="0">
                <a:solidFill>
                  <a:schemeClr val="bg1"/>
                </a:solidFill>
                <a:latin typeface="AR CENA" pitchFamily="2" charset="0"/>
              </a:rPr>
              <a:t>This presentation aims to discuss the concept of ‘Poverty’ referring to theory, policy and practice.</a:t>
            </a:r>
            <a:endParaRPr lang="en-GB" sz="4000" b="1" dirty="0">
              <a:solidFill>
                <a:schemeClr val="bg1"/>
              </a:solidFill>
              <a:latin typeface="AR CENA" pitchFamily="2" charset="0"/>
            </a:endParaRPr>
          </a:p>
        </p:txBody>
      </p:sp>
      <p:sp>
        <p:nvSpPr>
          <p:cNvPr id="6" name="TextBox 5"/>
          <p:cNvSpPr txBox="1"/>
          <p:nvPr/>
        </p:nvSpPr>
        <p:spPr>
          <a:xfrm>
            <a:off x="5940152" y="5805264"/>
            <a:ext cx="3744416" cy="523220"/>
          </a:xfrm>
          <a:prstGeom prst="rect">
            <a:avLst/>
          </a:prstGeom>
          <a:noFill/>
        </p:spPr>
        <p:txBody>
          <a:bodyPr wrap="square" rtlCol="0">
            <a:spAutoFit/>
          </a:bodyPr>
          <a:lstStyle/>
          <a:p>
            <a:r>
              <a:rPr lang="en-GB" sz="2800" dirty="0" smtClean="0">
                <a:solidFill>
                  <a:schemeClr val="bg1"/>
                </a:solidFill>
                <a:latin typeface="AR CENA" pitchFamily="2" charset="0"/>
              </a:rPr>
              <a:t>Karen Shepherd </a:t>
            </a:r>
            <a:endParaRPr lang="en-GB" sz="28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87624" y="1340768"/>
            <a:ext cx="7200800" cy="2062103"/>
          </a:xfrm>
          <a:prstGeom prst="rect">
            <a:avLst/>
          </a:prstGeom>
          <a:noFill/>
        </p:spPr>
        <p:txBody>
          <a:bodyPr wrap="square" rtlCol="0">
            <a:spAutoFit/>
          </a:bodyPr>
          <a:lstStyle/>
          <a:p>
            <a:r>
              <a:rPr lang="en-GB" sz="3200" dirty="0" smtClean="0">
                <a:solidFill>
                  <a:schemeClr val="bg1"/>
                </a:solidFill>
                <a:latin typeface="AR CENA" pitchFamily="2" charset="0"/>
              </a:rPr>
              <a:t>In a brief written in 2016, Paul </a:t>
            </a:r>
            <a:r>
              <a:rPr lang="en-GB" sz="3200" dirty="0" err="1" smtClean="0">
                <a:solidFill>
                  <a:schemeClr val="bg1"/>
                </a:solidFill>
                <a:latin typeface="AR CENA" pitchFamily="2" charset="0"/>
              </a:rPr>
              <a:t>Spicker</a:t>
            </a:r>
            <a:r>
              <a:rPr lang="en-GB" sz="3200" dirty="0" smtClean="0">
                <a:solidFill>
                  <a:schemeClr val="bg1"/>
                </a:solidFill>
                <a:latin typeface="AR CENA" pitchFamily="2" charset="0"/>
              </a:rPr>
              <a:t>  called ‘poverty the wicked problem’ because it is complex, multidimensional, unclear and changeable.</a:t>
            </a:r>
            <a:endParaRPr lang="en-GB" sz="32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03848" y="980728"/>
            <a:ext cx="2952328" cy="1292662"/>
          </a:xfrm>
          <a:prstGeom prst="rect">
            <a:avLst/>
          </a:prstGeom>
          <a:noFill/>
        </p:spPr>
        <p:txBody>
          <a:bodyPr wrap="square" rtlCol="0">
            <a:spAutoFit/>
          </a:bodyPr>
          <a:lstStyle/>
          <a:p>
            <a:pPr algn="ctr"/>
            <a:r>
              <a:rPr lang="en-GB" sz="6000" dirty="0" smtClean="0">
                <a:solidFill>
                  <a:schemeClr val="bg1">
                    <a:lumMod val="95000"/>
                    <a:lumOff val="5000"/>
                  </a:schemeClr>
                </a:solidFill>
                <a:latin typeface="AR CENA" pitchFamily="2" charset="0"/>
              </a:rPr>
              <a:t>Poverty</a:t>
            </a:r>
          </a:p>
          <a:p>
            <a:pPr algn="ctr"/>
            <a:r>
              <a:rPr lang="en-GB" dirty="0"/>
              <a:t> </a:t>
            </a:r>
          </a:p>
        </p:txBody>
      </p:sp>
      <p:sp>
        <p:nvSpPr>
          <p:cNvPr id="3" name="TextBox 2"/>
          <p:cNvSpPr txBox="1"/>
          <p:nvPr/>
        </p:nvSpPr>
        <p:spPr>
          <a:xfrm>
            <a:off x="827584" y="2132856"/>
            <a:ext cx="3332964" cy="3170099"/>
          </a:xfrm>
          <a:prstGeom prst="rect">
            <a:avLst/>
          </a:prstGeom>
          <a:noFill/>
        </p:spPr>
        <p:txBody>
          <a:bodyPr wrap="none" rtlCol="0">
            <a:spAutoFit/>
          </a:bodyPr>
          <a:lstStyle/>
          <a:p>
            <a:r>
              <a:rPr lang="en-GB" sz="4000" dirty="0" smtClean="0">
                <a:solidFill>
                  <a:schemeClr val="bg1"/>
                </a:solidFill>
                <a:latin typeface="AR CENA" pitchFamily="2" charset="0"/>
              </a:rPr>
              <a:t>Definitions of:</a:t>
            </a:r>
          </a:p>
          <a:p>
            <a:endParaRPr lang="en-GB" sz="4000" dirty="0" smtClean="0">
              <a:solidFill>
                <a:schemeClr val="bg1"/>
              </a:solidFill>
              <a:latin typeface="AR CENA" pitchFamily="2" charset="0"/>
            </a:endParaRPr>
          </a:p>
          <a:p>
            <a:r>
              <a:rPr lang="en-GB" sz="4000" dirty="0" smtClean="0">
                <a:solidFill>
                  <a:schemeClr val="bg1"/>
                </a:solidFill>
                <a:latin typeface="AR CENA" pitchFamily="2" charset="0"/>
              </a:rPr>
              <a:t>Absolute Poverty </a:t>
            </a:r>
          </a:p>
          <a:p>
            <a:endParaRPr lang="en-GB" sz="4000" dirty="0" smtClean="0">
              <a:solidFill>
                <a:schemeClr val="bg1"/>
              </a:solidFill>
              <a:latin typeface="AR CENA" pitchFamily="2" charset="0"/>
            </a:endParaRPr>
          </a:p>
          <a:p>
            <a:r>
              <a:rPr lang="en-GB" sz="4000" dirty="0" smtClean="0">
                <a:solidFill>
                  <a:schemeClr val="bg1"/>
                </a:solidFill>
                <a:latin typeface="AR CENA" pitchFamily="2" charset="0"/>
              </a:rPr>
              <a:t>Relative Poverty</a:t>
            </a:r>
            <a:endParaRPr lang="en-GB" sz="4000" dirty="0">
              <a:solidFill>
                <a:schemeClr val="bg1"/>
              </a:solidFill>
              <a:latin typeface="AR CENA" pitchFamily="2" charset="0"/>
            </a:endParaRPr>
          </a:p>
        </p:txBody>
      </p:sp>
      <p:sp>
        <p:nvSpPr>
          <p:cNvPr id="13314" name="AutoShape 2" descr="Image result for pove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13316" name="Picture 4" descr="Image result for poverty"/>
          <p:cNvPicPr>
            <a:picLocks noChangeAspect="1" noChangeArrowheads="1"/>
          </p:cNvPicPr>
          <p:nvPr/>
        </p:nvPicPr>
        <p:blipFill>
          <a:blip r:embed="rId3" cstate="print"/>
          <a:srcRect/>
          <a:stretch>
            <a:fillRect/>
          </a:stretch>
        </p:blipFill>
        <p:spPr bwMode="auto">
          <a:xfrm>
            <a:off x="4499992" y="2636912"/>
            <a:ext cx="4320480" cy="216024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764704"/>
            <a:ext cx="8460432" cy="707886"/>
          </a:xfrm>
          <a:prstGeom prst="rect">
            <a:avLst/>
          </a:prstGeom>
          <a:noFill/>
        </p:spPr>
        <p:txBody>
          <a:bodyPr wrap="square" rtlCol="0">
            <a:spAutoFit/>
          </a:bodyPr>
          <a:lstStyle/>
          <a:p>
            <a:r>
              <a:rPr lang="en-GB" sz="4000" b="1" dirty="0" smtClean="0">
                <a:solidFill>
                  <a:schemeClr val="bg1"/>
                </a:solidFill>
                <a:latin typeface="AR CENA" pitchFamily="2" charset="0"/>
              </a:rPr>
              <a:t>So how is poverty measured?</a:t>
            </a:r>
            <a:endParaRPr lang="en-GB" sz="4000" b="1" dirty="0">
              <a:solidFill>
                <a:schemeClr val="bg1"/>
              </a:solidFill>
              <a:latin typeface="AR CENA" pitchFamily="2" charset="0"/>
            </a:endParaRPr>
          </a:p>
        </p:txBody>
      </p:sp>
      <p:sp>
        <p:nvSpPr>
          <p:cNvPr id="4" name="Rectangle 3"/>
          <p:cNvSpPr/>
          <p:nvPr/>
        </p:nvSpPr>
        <p:spPr>
          <a:xfrm>
            <a:off x="755576" y="1556792"/>
            <a:ext cx="7416824" cy="2308324"/>
          </a:xfrm>
          <a:prstGeom prst="rect">
            <a:avLst/>
          </a:prstGeom>
        </p:spPr>
        <p:txBody>
          <a:bodyPr wrap="square">
            <a:spAutoFit/>
          </a:bodyPr>
          <a:lstStyle/>
          <a:p>
            <a:r>
              <a:rPr lang="en-GB" sz="2400" dirty="0" smtClean="0">
                <a:solidFill>
                  <a:schemeClr val="bg1"/>
                </a:solidFill>
                <a:latin typeface="AR CENA" pitchFamily="2" charset="0"/>
              </a:rPr>
              <a:t>The Welsh Government measures relative deprivation in small areas of Wales using the Welsh Index of Multiple Deprivation (WIMD)</a:t>
            </a:r>
          </a:p>
          <a:p>
            <a:endParaRPr lang="en-GB" sz="2400" dirty="0" smtClean="0">
              <a:solidFill>
                <a:schemeClr val="bg1"/>
              </a:solidFill>
              <a:latin typeface="AR CENA" pitchFamily="2" charset="0"/>
            </a:endParaRPr>
          </a:p>
          <a:p>
            <a:endParaRPr lang="en-GB" sz="2400" dirty="0" smtClean="0">
              <a:solidFill>
                <a:schemeClr val="bg1"/>
              </a:solidFill>
              <a:latin typeface="AR CENA" pitchFamily="2" charset="0"/>
            </a:endParaRPr>
          </a:p>
          <a:p>
            <a:endParaRPr lang="en-GB" sz="2400" dirty="0" smtClean="0">
              <a:solidFill>
                <a:schemeClr val="bg1"/>
              </a:solidFill>
              <a:latin typeface="AR CENA" pitchFamily="2" charset="0"/>
            </a:endParaRPr>
          </a:p>
          <a:p>
            <a:endParaRPr lang="en-GB" sz="2400" dirty="0">
              <a:solidFill>
                <a:schemeClr val="bg1"/>
              </a:solidFill>
              <a:latin typeface="AR CENA" pitchFamily="2" charset="0"/>
            </a:endParaRPr>
          </a:p>
        </p:txBody>
      </p:sp>
      <p:sp>
        <p:nvSpPr>
          <p:cNvPr id="5" name="Rectangle 4"/>
          <p:cNvSpPr/>
          <p:nvPr/>
        </p:nvSpPr>
        <p:spPr>
          <a:xfrm>
            <a:off x="755576" y="2852936"/>
            <a:ext cx="7038528" cy="3046988"/>
          </a:xfrm>
          <a:prstGeom prst="rect">
            <a:avLst/>
          </a:prstGeom>
        </p:spPr>
        <p:txBody>
          <a:bodyPr wrap="square">
            <a:spAutoFit/>
          </a:bodyPr>
          <a:lstStyle/>
          <a:p>
            <a:pPr>
              <a:buFont typeface="Arial" pitchFamily="34" charset="0"/>
              <a:buChar char="•"/>
            </a:pPr>
            <a:r>
              <a:rPr lang="en-GB" sz="2400" dirty="0" smtClean="0">
                <a:solidFill>
                  <a:schemeClr val="bg1"/>
                </a:solidFill>
                <a:latin typeface="AR CENA" pitchFamily="2" charset="0"/>
              </a:rPr>
              <a:t>Income</a:t>
            </a:r>
          </a:p>
          <a:p>
            <a:pPr>
              <a:buFont typeface="Arial" pitchFamily="34" charset="0"/>
              <a:buChar char="•"/>
            </a:pPr>
            <a:r>
              <a:rPr lang="en-GB" sz="2400" dirty="0" smtClean="0">
                <a:solidFill>
                  <a:schemeClr val="bg1"/>
                </a:solidFill>
                <a:latin typeface="AR CENA" pitchFamily="2" charset="0"/>
              </a:rPr>
              <a:t>Employment </a:t>
            </a:r>
          </a:p>
          <a:p>
            <a:pPr>
              <a:buFont typeface="Arial" pitchFamily="34" charset="0"/>
              <a:buChar char="•"/>
            </a:pPr>
            <a:r>
              <a:rPr lang="en-GB" sz="2400" dirty="0" smtClean="0">
                <a:solidFill>
                  <a:schemeClr val="bg1"/>
                </a:solidFill>
                <a:latin typeface="AR CENA" pitchFamily="2" charset="0"/>
              </a:rPr>
              <a:t>Health </a:t>
            </a:r>
          </a:p>
          <a:p>
            <a:pPr>
              <a:buFont typeface="Arial" pitchFamily="34" charset="0"/>
              <a:buChar char="•"/>
            </a:pPr>
            <a:r>
              <a:rPr lang="en-GB" sz="2400" dirty="0" smtClean="0">
                <a:solidFill>
                  <a:schemeClr val="bg1"/>
                </a:solidFill>
                <a:latin typeface="AR CENA" pitchFamily="2" charset="0"/>
              </a:rPr>
              <a:t>Education </a:t>
            </a:r>
          </a:p>
          <a:p>
            <a:pPr>
              <a:buFont typeface="Arial" pitchFamily="34" charset="0"/>
              <a:buChar char="•"/>
            </a:pPr>
            <a:r>
              <a:rPr lang="en-GB" sz="2400" dirty="0" smtClean="0">
                <a:solidFill>
                  <a:schemeClr val="bg1"/>
                </a:solidFill>
                <a:latin typeface="AR CENA" pitchFamily="2" charset="0"/>
              </a:rPr>
              <a:t>Geographical Access to Services </a:t>
            </a:r>
          </a:p>
          <a:p>
            <a:pPr>
              <a:buFont typeface="Arial" pitchFamily="34" charset="0"/>
              <a:buChar char="•"/>
            </a:pPr>
            <a:r>
              <a:rPr lang="en-GB" sz="2400" dirty="0" smtClean="0">
                <a:solidFill>
                  <a:schemeClr val="bg1"/>
                </a:solidFill>
                <a:latin typeface="AR CENA" pitchFamily="2" charset="0"/>
              </a:rPr>
              <a:t>Community Safety </a:t>
            </a:r>
          </a:p>
          <a:p>
            <a:pPr>
              <a:buFont typeface="Arial" pitchFamily="34" charset="0"/>
              <a:buChar char="•"/>
            </a:pPr>
            <a:r>
              <a:rPr lang="en-GB" sz="2400" dirty="0" smtClean="0">
                <a:solidFill>
                  <a:schemeClr val="bg1"/>
                </a:solidFill>
                <a:latin typeface="AR CENA" pitchFamily="2" charset="0"/>
              </a:rPr>
              <a:t>Physical Environment </a:t>
            </a:r>
          </a:p>
          <a:p>
            <a:pPr>
              <a:buFont typeface="Arial" pitchFamily="34" charset="0"/>
              <a:buChar char="•"/>
            </a:pPr>
            <a:r>
              <a:rPr lang="en-GB" sz="2400" dirty="0" smtClean="0">
                <a:solidFill>
                  <a:schemeClr val="bg1"/>
                </a:solidFill>
                <a:latin typeface="AR CENA" pitchFamily="2" charset="0"/>
              </a:rPr>
              <a:t>Housing </a:t>
            </a:r>
            <a:endParaRPr lang="en-GB" sz="2400" dirty="0">
              <a:solidFill>
                <a:schemeClr val="bg1"/>
              </a:solidFill>
              <a:latin typeface="AR CENA" pitchFamily="2" charset="0"/>
            </a:endParaRPr>
          </a:p>
        </p:txBody>
      </p:sp>
      <p:sp>
        <p:nvSpPr>
          <p:cNvPr id="6" name="Rectangle 5"/>
          <p:cNvSpPr/>
          <p:nvPr/>
        </p:nvSpPr>
        <p:spPr>
          <a:xfrm>
            <a:off x="827584" y="2420888"/>
            <a:ext cx="8136904" cy="461665"/>
          </a:xfrm>
          <a:prstGeom prst="rect">
            <a:avLst/>
          </a:prstGeom>
        </p:spPr>
        <p:txBody>
          <a:bodyPr wrap="square">
            <a:spAutoFit/>
          </a:bodyPr>
          <a:lstStyle/>
          <a:p>
            <a:r>
              <a:rPr lang="en-GB" sz="2400" dirty="0" smtClean="0">
                <a:solidFill>
                  <a:schemeClr val="bg1"/>
                </a:solidFill>
                <a:latin typeface="AR CENA" pitchFamily="2" charset="0"/>
              </a:rPr>
              <a:t>WIMD compiles eight separate types of deprivation: </a:t>
            </a:r>
            <a:endParaRPr lang="en-GB" sz="24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59632" y="476672"/>
            <a:ext cx="1467068" cy="523220"/>
          </a:xfrm>
          <a:prstGeom prst="rect">
            <a:avLst/>
          </a:prstGeom>
        </p:spPr>
        <p:txBody>
          <a:bodyPr wrap="none">
            <a:spAutoFit/>
          </a:bodyPr>
          <a:lstStyle/>
          <a:p>
            <a:r>
              <a:rPr lang="en-GB" sz="2800" b="1" u="sng" dirty="0" smtClean="0">
                <a:solidFill>
                  <a:schemeClr val="bg1"/>
                </a:solidFill>
                <a:latin typeface="AR CENA" pitchFamily="2" charset="0"/>
              </a:rPr>
              <a:t>Statistics </a:t>
            </a:r>
            <a:endParaRPr lang="en-GB" sz="2800" b="1" u="sng" dirty="0">
              <a:solidFill>
                <a:schemeClr val="bg1"/>
              </a:solidFill>
              <a:latin typeface="AR CENA" pitchFamily="2" charset="0"/>
            </a:endParaRPr>
          </a:p>
        </p:txBody>
      </p:sp>
      <p:pic>
        <p:nvPicPr>
          <p:cNvPr id="1026" name="Picture 2"/>
          <p:cNvPicPr>
            <a:picLocks noChangeAspect="1" noChangeArrowheads="1"/>
          </p:cNvPicPr>
          <p:nvPr/>
        </p:nvPicPr>
        <p:blipFill>
          <a:blip r:embed="rId3" cstate="print"/>
          <a:srcRect l="11895" t="11438" r="13391" b="7844"/>
          <a:stretch>
            <a:fillRect/>
          </a:stretch>
        </p:blipFill>
        <p:spPr bwMode="auto">
          <a:xfrm>
            <a:off x="134219" y="1124744"/>
            <a:ext cx="8891231" cy="5256584"/>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59632" y="1196752"/>
            <a:ext cx="4896544" cy="1046440"/>
          </a:xfrm>
          <a:prstGeom prst="rect">
            <a:avLst/>
          </a:prstGeom>
          <a:noFill/>
        </p:spPr>
        <p:txBody>
          <a:bodyPr wrap="square" rtlCol="0">
            <a:spAutoFit/>
          </a:bodyPr>
          <a:lstStyle/>
          <a:p>
            <a:r>
              <a:rPr lang="en-GB" sz="4400" b="1" dirty="0" smtClean="0">
                <a:solidFill>
                  <a:schemeClr val="bg1"/>
                </a:solidFill>
                <a:latin typeface="AR CENA" pitchFamily="2" charset="0"/>
              </a:rPr>
              <a:t>Deprivation</a:t>
            </a:r>
          </a:p>
          <a:p>
            <a:endParaRPr lang="en-GB" dirty="0"/>
          </a:p>
        </p:txBody>
      </p:sp>
      <p:sp>
        <p:nvSpPr>
          <p:cNvPr id="5" name="TextBox 4"/>
          <p:cNvSpPr txBox="1"/>
          <p:nvPr/>
        </p:nvSpPr>
        <p:spPr>
          <a:xfrm>
            <a:off x="272668" y="2348880"/>
            <a:ext cx="8871338" cy="1077218"/>
          </a:xfrm>
          <a:prstGeom prst="rect">
            <a:avLst/>
          </a:prstGeom>
          <a:noFill/>
        </p:spPr>
        <p:txBody>
          <a:bodyPr wrap="none" rtlCol="0">
            <a:spAutoFit/>
          </a:bodyPr>
          <a:lstStyle/>
          <a:p>
            <a:pPr algn="ctr"/>
            <a:r>
              <a:rPr lang="en-GB" sz="3200" dirty="0" smtClean="0">
                <a:solidFill>
                  <a:schemeClr val="bg1"/>
                </a:solidFill>
                <a:latin typeface="AR CENA" pitchFamily="2" charset="0"/>
              </a:rPr>
              <a:t>Peter Townsend’s belief:</a:t>
            </a:r>
          </a:p>
          <a:p>
            <a:pPr algn="ctr"/>
            <a:r>
              <a:rPr lang="en-GB" sz="3200" dirty="0" smtClean="0">
                <a:solidFill>
                  <a:schemeClr val="bg1"/>
                </a:solidFill>
                <a:latin typeface="AR CENA" pitchFamily="2" charset="0"/>
              </a:rPr>
              <a:t>A level of income required for consumption and participation.</a:t>
            </a:r>
            <a:endParaRPr lang="en-GB" sz="3200" dirty="0">
              <a:solidFill>
                <a:schemeClr val="bg1"/>
              </a:solidFill>
              <a:latin typeface="AR CENA" pitchFamily="2" charset="0"/>
            </a:endParaRPr>
          </a:p>
        </p:txBody>
      </p:sp>
      <p:sp>
        <p:nvSpPr>
          <p:cNvPr id="6" name="TextBox 5"/>
          <p:cNvSpPr txBox="1"/>
          <p:nvPr/>
        </p:nvSpPr>
        <p:spPr>
          <a:xfrm>
            <a:off x="3851920" y="6093296"/>
            <a:ext cx="5580112" cy="400110"/>
          </a:xfrm>
          <a:prstGeom prst="rect">
            <a:avLst/>
          </a:prstGeom>
          <a:noFill/>
        </p:spPr>
        <p:txBody>
          <a:bodyPr wrap="square" rtlCol="0">
            <a:spAutoFit/>
          </a:bodyPr>
          <a:lstStyle/>
          <a:p>
            <a:r>
              <a:rPr lang="en-GB" sz="2000" dirty="0" smtClean="0">
                <a:solidFill>
                  <a:schemeClr val="bg1"/>
                </a:solidFill>
                <a:latin typeface="AR CENA" pitchFamily="2" charset="0"/>
              </a:rPr>
              <a:t>Townsend, P. </a:t>
            </a:r>
            <a:r>
              <a:rPr lang="en-GB" sz="2000" i="1" dirty="0" smtClean="0">
                <a:solidFill>
                  <a:schemeClr val="bg1"/>
                </a:solidFill>
                <a:latin typeface="AR CENA" pitchFamily="2" charset="0"/>
              </a:rPr>
              <a:t>Poverty in the United Kingdom </a:t>
            </a:r>
            <a:r>
              <a:rPr lang="en-GB" sz="2000" dirty="0" smtClean="0">
                <a:solidFill>
                  <a:schemeClr val="bg1"/>
                </a:solidFill>
                <a:latin typeface="AR CENA" pitchFamily="2" charset="0"/>
              </a:rPr>
              <a:t>(1979)</a:t>
            </a:r>
            <a:endParaRPr lang="en-GB" sz="20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63688" y="548680"/>
            <a:ext cx="5040560" cy="1292662"/>
          </a:xfrm>
          <a:prstGeom prst="rect">
            <a:avLst/>
          </a:prstGeom>
          <a:noFill/>
        </p:spPr>
        <p:txBody>
          <a:bodyPr wrap="square" rtlCol="0">
            <a:spAutoFit/>
          </a:bodyPr>
          <a:lstStyle/>
          <a:p>
            <a:pPr algn="ctr"/>
            <a:r>
              <a:rPr lang="en-GB" sz="6000" dirty="0" smtClean="0">
                <a:solidFill>
                  <a:schemeClr val="bg1">
                    <a:lumMod val="95000"/>
                    <a:lumOff val="5000"/>
                  </a:schemeClr>
                </a:solidFill>
                <a:latin typeface="AR CENA" pitchFamily="2" charset="0"/>
              </a:rPr>
              <a:t>Causes of Poverty</a:t>
            </a:r>
          </a:p>
          <a:p>
            <a:pPr algn="ctr"/>
            <a:r>
              <a:rPr lang="en-GB" dirty="0"/>
              <a:t> </a:t>
            </a:r>
          </a:p>
        </p:txBody>
      </p:sp>
      <p:sp>
        <p:nvSpPr>
          <p:cNvPr id="13314" name="AutoShape 2" descr="Image result for poverty"/>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5" name="TextBox 4"/>
          <p:cNvSpPr txBox="1"/>
          <p:nvPr/>
        </p:nvSpPr>
        <p:spPr>
          <a:xfrm>
            <a:off x="395536" y="1628800"/>
            <a:ext cx="8208912" cy="2677656"/>
          </a:xfrm>
          <a:prstGeom prst="rect">
            <a:avLst/>
          </a:prstGeom>
          <a:noFill/>
        </p:spPr>
        <p:txBody>
          <a:bodyPr wrap="square" rtlCol="0">
            <a:spAutoFit/>
          </a:bodyPr>
          <a:lstStyle/>
          <a:p>
            <a:pPr>
              <a:buFont typeface="Arial" pitchFamily="34" charset="0"/>
              <a:buChar char="•"/>
            </a:pPr>
            <a:r>
              <a:rPr lang="en-GB" sz="2800" dirty="0" smtClean="0">
                <a:solidFill>
                  <a:schemeClr val="bg1"/>
                </a:solidFill>
                <a:latin typeface="AR CENA" pitchFamily="2" charset="0"/>
              </a:rPr>
              <a:t> Rising cost of living means that more people rent houses as      </a:t>
            </a:r>
          </a:p>
          <a:p>
            <a:r>
              <a:rPr lang="en-GB" sz="2800" dirty="0" smtClean="0">
                <a:solidFill>
                  <a:schemeClr val="bg1"/>
                </a:solidFill>
                <a:latin typeface="AR CENA" pitchFamily="2" charset="0"/>
              </a:rPr>
              <a:t>  opposed to buying                   </a:t>
            </a:r>
          </a:p>
          <a:p>
            <a:pPr>
              <a:buFont typeface="Arial" pitchFamily="34" charset="0"/>
              <a:buChar char="•"/>
            </a:pPr>
            <a:r>
              <a:rPr lang="en-GB" sz="2800" dirty="0" smtClean="0">
                <a:solidFill>
                  <a:schemeClr val="bg1"/>
                </a:solidFill>
                <a:latin typeface="AR CENA" pitchFamily="2" charset="0"/>
              </a:rPr>
              <a:t> Increases in childcare costs</a:t>
            </a:r>
          </a:p>
          <a:p>
            <a:pPr>
              <a:buFont typeface="Arial" pitchFamily="34" charset="0"/>
              <a:buChar char="•"/>
            </a:pPr>
            <a:r>
              <a:rPr lang="en-GB" sz="2800" dirty="0" smtClean="0">
                <a:solidFill>
                  <a:schemeClr val="bg1"/>
                </a:solidFill>
                <a:latin typeface="AR CENA" pitchFamily="2" charset="0"/>
              </a:rPr>
              <a:t> Gaps in employment rates for the disabled</a:t>
            </a:r>
          </a:p>
          <a:p>
            <a:pPr>
              <a:buFont typeface="Arial" pitchFamily="34" charset="0"/>
              <a:buChar char="•"/>
            </a:pPr>
            <a:r>
              <a:rPr lang="en-GB" sz="2800" dirty="0" smtClean="0">
                <a:solidFill>
                  <a:schemeClr val="bg1"/>
                </a:solidFill>
                <a:latin typeface="AR CENA" pitchFamily="2" charset="0"/>
              </a:rPr>
              <a:t> Government flat lining wages</a:t>
            </a:r>
          </a:p>
          <a:p>
            <a:pPr>
              <a:buFont typeface="Arial" pitchFamily="34" charset="0"/>
              <a:buChar char="•"/>
            </a:pPr>
            <a:r>
              <a:rPr lang="en-GB" sz="2800" dirty="0" smtClean="0">
                <a:solidFill>
                  <a:schemeClr val="bg1"/>
                </a:solidFill>
                <a:latin typeface="AR CENA" pitchFamily="2" charset="0"/>
              </a:rPr>
              <a:t> Austerity cuts </a:t>
            </a:r>
            <a:endParaRPr lang="en-GB" sz="2800" dirty="0">
              <a:solidFill>
                <a:schemeClr val="bg1"/>
              </a:solidFill>
              <a:latin typeface="AR CENA" pitchFamily="2" charset="0"/>
            </a:endParaRPr>
          </a:p>
        </p:txBody>
      </p:sp>
      <p:pic>
        <p:nvPicPr>
          <p:cNvPr id="2" name="Picture 2" descr="Image result for lots of houses with rent signs in uk"/>
          <p:cNvPicPr>
            <a:picLocks noChangeAspect="1" noChangeArrowheads="1"/>
          </p:cNvPicPr>
          <p:nvPr/>
        </p:nvPicPr>
        <p:blipFill>
          <a:blip r:embed="rId3" cstate="print"/>
          <a:srcRect/>
          <a:stretch>
            <a:fillRect/>
          </a:stretch>
        </p:blipFill>
        <p:spPr bwMode="auto">
          <a:xfrm>
            <a:off x="467544" y="4437112"/>
            <a:ext cx="2844200" cy="1895154"/>
          </a:xfrm>
          <a:prstGeom prst="rect">
            <a:avLst/>
          </a:prstGeom>
          <a:noFill/>
        </p:spPr>
      </p:pic>
      <p:sp>
        <p:nvSpPr>
          <p:cNvPr id="6" name="TextBox 5"/>
          <p:cNvSpPr txBox="1"/>
          <p:nvPr/>
        </p:nvSpPr>
        <p:spPr>
          <a:xfrm>
            <a:off x="4788024" y="5877272"/>
            <a:ext cx="4176464" cy="830997"/>
          </a:xfrm>
          <a:prstGeom prst="rect">
            <a:avLst/>
          </a:prstGeom>
          <a:noFill/>
        </p:spPr>
        <p:txBody>
          <a:bodyPr wrap="square" rtlCol="0">
            <a:spAutoFit/>
          </a:bodyPr>
          <a:lstStyle/>
          <a:p>
            <a:r>
              <a:rPr lang="en-GB" sz="1600" dirty="0" smtClean="0">
                <a:solidFill>
                  <a:schemeClr val="bg1"/>
                </a:solidFill>
                <a:latin typeface="AR CENA" pitchFamily="2" charset="0"/>
              </a:rPr>
              <a:t>The four reasons poverty is growing among children and the elderly for the first time in two decades (Lewis, A. 2017)</a:t>
            </a:r>
            <a:endParaRPr lang="en-GB" sz="1600" dirty="0">
              <a:solidFill>
                <a:schemeClr val="bg1"/>
              </a:solidFill>
              <a:latin typeface="AR CENA" pitchFamily="2" charset="0"/>
            </a:endParaRPr>
          </a:p>
        </p:txBody>
      </p:sp>
      <p:sp>
        <p:nvSpPr>
          <p:cNvPr id="7" name="TextBox 6"/>
          <p:cNvSpPr txBox="1"/>
          <p:nvPr/>
        </p:nvSpPr>
        <p:spPr>
          <a:xfrm>
            <a:off x="4211960" y="4077072"/>
            <a:ext cx="4608512" cy="1384995"/>
          </a:xfrm>
          <a:prstGeom prst="rect">
            <a:avLst/>
          </a:prstGeom>
          <a:solidFill>
            <a:srgbClr val="FF0000"/>
          </a:solidFill>
          <a:ln>
            <a:solidFill>
              <a:srgbClr val="7030A0">
                <a:alpha val="0"/>
              </a:srgbClr>
            </a:solidFill>
          </a:ln>
        </p:spPr>
        <p:txBody>
          <a:bodyPr wrap="square" rtlCol="0">
            <a:spAutoFit/>
          </a:bodyPr>
          <a:lstStyle/>
          <a:p>
            <a:r>
              <a:rPr lang="en-GB" sz="2800" b="1" dirty="0" smtClean="0">
                <a:solidFill>
                  <a:schemeClr val="bg1"/>
                </a:solidFill>
                <a:latin typeface="AR CENA" pitchFamily="2" charset="0"/>
              </a:rPr>
              <a:t>JRF (2017) stated that 14 million people in UK are struggling for money.</a:t>
            </a:r>
            <a:endParaRPr lang="en-GB" sz="2800" b="1"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79512" y="1196752"/>
            <a:ext cx="8784777" cy="707886"/>
          </a:xfrm>
          <a:prstGeom prst="rect">
            <a:avLst/>
          </a:prstGeom>
        </p:spPr>
        <p:txBody>
          <a:bodyPr wrap="none">
            <a:spAutoFit/>
          </a:bodyPr>
          <a:lstStyle/>
          <a:p>
            <a:r>
              <a:rPr lang="en-GB" sz="4000" b="1" dirty="0" smtClean="0">
                <a:solidFill>
                  <a:schemeClr val="bg1"/>
                </a:solidFill>
                <a:latin typeface="AR CENA" pitchFamily="2" charset="0"/>
              </a:rPr>
              <a:t>What have governments done to tackle poverty?</a:t>
            </a:r>
            <a:endParaRPr lang="en-GB" sz="4000" b="1" dirty="0">
              <a:solidFill>
                <a:schemeClr val="bg1"/>
              </a:solidFill>
              <a:latin typeface="AR CENA" pitchFamily="2" charset="0"/>
            </a:endParaRPr>
          </a:p>
        </p:txBody>
      </p:sp>
      <p:sp>
        <p:nvSpPr>
          <p:cNvPr id="10" name="TextBox 9"/>
          <p:cNvSpPr txBox="1"/>
          <p:nvPr/>
        </p:nvSpPr>
        <p:spPr>
          <a:xfrm>
            <a:off x="899592" y="2564904"/>
            <a:ext cx="6696744" cy="769441"/>
          </a:xfrm>
          <a:prstGeom prst="rect">
            <a:avLst/>
          </a:prstGeom>
          <a:noFill/>
        </p:spPr>
        <p:txBody>
          <a:bodyPr wrap="square" rtlCol="0">
            <a:spAutoFit/>
          </a:bodyPr>
          <a:lstStyle/>
          <a:p>
            <a:r>
              <a:rPr lang="en-GB" sz="4400" dirty="0" smtClean="0">
                <a:solidFill>
                  <a:schemeClr val="bg1"/>
                </a:solidFill>
                <a:latin typeface="AR CENA" pitchFamily="2" charset="0"/>
              </a:rPr>
              <a:t>The Beveridge Report 1942</a:t>
            </a:r>
            <a:endParaRPr lang="en-GB" sz="44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59632" y="1196752"/>
            <a:ext cx="6624736" cy="1754326"/>
          </a:xfrm>
          <a:prstGeom prst="rect">
            <a:avLst/>
          </a:prstGeom>
          <a:noFill/>
        </p:spPr>
        <p:txBody>
          <a:bodyPr wrap="square" rtlCol="0">
            <a:spAutoFit/>
          </a:bodyPr>
          <a:lstStyle/>
          <a:p>
            <a:r>
              <a:rPr lang="en-GB" sz="5400" b="1" u="sng" dirty="0" smtClean="0">
                <a:solidFill>
                  <a:schemeClr val="bg1"/>
                </a:solidFill>
                <a:latin typeface="AR CENA" pitchFamily="2" charset="0"/>
              </a:rPr>
              <a:t>The  5 Giants </a:t>
            </a:r>
          </a:p>
          <a:p>
            <a:endParaRPr lang="en-GB" sz="5400" b="1" u="sng" dirty="0">
              <a:solidFill>
                <a:schemeClr val="bg1"/>
              </a:solidFill>
              <a:latin typeface="AR CENA" pitchFamily="2" charset="0"/>
            </a:endParaRPr>
          </a:p>
        </p:txBody>
      </p:sp>
      <p:sp>
        <p:nvSpPr>
          <p:cNvPr id="3" name="TextBox 2"/>
          <p:cNvSpPr txBox="1"/>
          <p:nvPr/>
        </p:nvSpPr>
        <p:spPr>
          <a:xfrm>
            <a:off x="539552" y="3140968"/>
            <a:ext cx="1351652" cy="769441"/>
          </a:xfrm>
          <a:prstGeom prst="rect">
            <a:avLst/>
          </a:prstGeom>
          <a:noFill/>
        </p:spPr>
        <p:txBody>
          <a:bodyPr wrap="none" rtlCol="0">
            <a:spAutoFit/>
          </a:bodyPr>
          <a:lstStyle/>
          <a:p>
            <a:r>
              <a:rPr lang="en-GB" sz="4400" b="1" dirty="0" smtClean="0">
                <a:solidFill>
                  <a:schemeClr val="bg1"/>
                </a:solidFill>
                <a:latin typeface="AR CENA" pitchFamily="2" charset="0"/>
              </a:rPr>
              <a:t>Want </a:t>
            </a:r>
            <a:endParaRPr lang="en-GB" sz="4400" b="1" dirty="0">
              <a:solidFill>
                <a:schemeClr val="bg1"/>
              </a:solidFill>
              <a:latin typeface="AR CENA" pitchFamily="2" charset="0"/>
            </a:endParaRPr>
          </a:p>
        </p:txBody>
      </p:sp>
      <p:sp>
        <p:nvSpPr>
          <p:cNvPr id="4" name="TextBox 3"/>
          <p:cNvSpPr txBox="1"/>
          <p:nvPr/>
        </p:nvSpPr>
        <p:spPr>
          <a:xfrm>
            <a:off x="3275856" y="2852936"/>
            <a:ext cx="2058577" cy="1323439"/>
          </a:xfrm>
          <a:prstGeom prst="rect">
            <a:avLst/>
          </a:prstGeom>
          <a:noFill/>
        </p:spPr>
        <p:txBody>
          <a:bodyPr wrap="none" rtlCol="0">
            <a:spAutoFit/>
          </a:bodyPr>
          <a:lstStyle/>
          <a:p>
            <a:r>
              <a:rPr lang="en-GB" sz="4400" b="1" dirty="0" smtClean="0">
                <a:solidFill>
                  <a:schemeClr val="bg1"/>
                </a:solidFill>
                <a:latin typeface="AR CENA" pitchFamily="2" charset="0"/>
              </a:rPr>
              <a:t>Ignorance</a:t>
            </a:r>
          </a:p>
          <a:p>
            <a:endParaRPr lang="en-GB" dirty="0" smtClean="0"/>
          </a:p>
          <a:p>
            <a:endParaRPr lang="en-GB" dirty="0"/>
          </a:p>
        </p:txBody>
      </p:sp>
      <p:sp>
        <p:nvSpPr>
          <p:cNvPr id="5" name="TextBox 4"/>
          <p:cNvSpPr txBox="1"/>
          <p:nvPr/>
        </p:nvSpPr>
        <p:spPr>
          <a:xfrm>
            <a:off x="6372200" y="2708920"/>
            <a:ext cx="1776448" cy="1446550"/>
          </a:xfrm>
          <a:prstGeom prst="rect">
            <a:avLst/>
          </a:prstGeom>
          <a:noFill/>
        </p:spPr>
        <p:txBody>
          <a:bodyPr wrap="none" rtlCol="0">
            <a:spAutoFit/>
          </a:bodyPr>
          <a:lstStyle/>
          <a:p>
            <a:r>
              <a:rPr lang="en-GB" sz="4400" b="1" dirty="0" smtClean="0">
                <a:solidFill>
                  <a:schemeClr val="bg1"/>
                </a:solidFill>
                <a:latin typeface="AR CENA" pitchFamily="2" charset="0"/>
              </a:rPr>
              <a:t>Idleness</a:t>
            </a:r>
          </a:p>
          <a:p>
            <a:endParaRPr lang="en-GB" sz="4400" b="1" dirty="0">
              <a:solidFill>
                <a:schemeClr val="bg1"/>
              </a:solidFill>
              <a:latin typeface="AR CENA" pitchFamily="2" charset="0"/>
            </a:endParaRPr>
          </a:p>
        </p:txBody>
      </p:sp>
      <p:sp>
        <p:nvSpPr>
          <p:cNvPr id="7" name="TextBox 6"/>
          <p:cNvSpPr txBox="1"/>
          <p:nvPr/>
        </p:nvSpPr>
        <p:spPr>
          <a:xfrm>
            <a:off x="5724128" y="5013176"/>
            <a:ext cx="1648208" cy="1446550"/>
          </a:xfrm>
          <a:prstGeom prst="rect">
            <a:avLst/>
          </a:prstGeom>
          <a:noFill/>
        </p:spPr>
        <p:txBody>
          <a:bodyPr wrap="none" rtlCol="0">
            <a:spAutoFit/>
          </a:bodyPr>
          <a:lstStyle/>
          <a:p>
            <a:r>
              <a:rPr lang="en-GB" sz="4400" b="1" dirty="0" smtClean="0">
                <a:solidFill>
                  <a:schemeClr val="bg1"/>
                </a:solidFill>
                <a:latin typeface="AR CENA" pitchFamily="2" charset="0"/>
              </a:rPr>
              <a:t>Squalor</a:t>
            </a:r>
          </a:p>
          <a:p>
            <a:endParaRPr lang="en-GB" sz="4400" b="1" dirty="0">
              <a:solidFill>
                <a:schemeClr val="bg1"/>
              </a:solidFill>
              <a:latin typeface="AR CENA" pitchFamily="2" charset="0"/>
            </a:endParaRPr>
          </a:p>
        </p:txBody>
      </p:sp>
      <p:sp>
        <p:nvSpPr>
          <p:cNvPr id="8" name="TextBox 7"/>
          <p:cNvSpPr txBox="1"/>
          <p:nvPr/>
        </p:nvSpPr>
        <p:spPr>
          <a:xfrm>
            <a:off x="2123728" y="4941168"/>
            <a:ext cx="1944216" cy="1046440"/>
          </a:xfrm>
          <a:prstGeom prst="rect">
            <a:avLst/>
          </a:prstGeom>
          <a:noFill/>
        </p:spPr>
        <p:txBody>
          <a:bodyPr wrap="square" rtlCol="0">
            <a:spAutoFit/>
          </a:bodyPr>
          <a:lstStyle/>
          <a:p>
            <a:r>
              <a:rPr lang="en-GB" sz="4400" b="1" dirty="0" smtClean="0">
                <a:solidFill>
                  <a:schemeClr val="bg1"/>
                </a:solidFill>
                <a:latin typeface="AR CENA" pitchFamily="2" charset="0"/>
              </a:rPr>
              <a:t>Disease</a:t>
            </a:r>
          </a:p>
          <a:p>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1115616" y="764704"/>
            <a:ext cx="3744416" cy="830997"/>
          </a:xfrm>
          <a:prstGeom prst="rect">
            <a:avLst/>
          </a:prstGeom>
          <a:noFill/>
        </p:spPr>
        <p:txBody>
          <a:bodyPr wrap="square" rtlCol="0">
            <a:spAutoFit/>
          </a:bodyPr>
          <a:lstStyle/>
          <a:p>
            <a:r>
              <a:rPr lang="en-GB" sz="4800" b="1" dirty="0" smtClean="0">
                <a:solidFill>
                  <a:schemeClr val="bg1"/>
                </a:solidFill>
                <a:latin typeface="AR CENA" pitchFamily="2" charset="0"/>
              </a:rPr>
              <a:t>Universal Credit </a:t>
            </a:r>
            <a:endParaRPr lang="en-GB" sz="4800" b="1" dirty="0">
              <a:solidFill>
                <a:schemeClr val="bg1"/>
              </a:solidFill>
              <a:latin typeface="AR CENA" pitchFamily="2" charset="0"/>
            </a:endParaRPr>
          </a:p>
        </p:txBody>
      </p:sp>
      <p:sp>
        <p:nvSpPr>
          <p:cNvPr id="10" name="TextBox 9"/>
          <p:cNvSpPr txBox="1"/>
          <p:nvPr/>
        </p:nvSpPr>
        <p:spPr>
          <a:xfrm>
            <a:off x="467544" y="1628800"/>
            <a:ext cx="7416824" cy="4401205"/>
          </a:xfrm>
          <a:prstGeom prst="rect">
            <a:avLst/>
          </a:prstGeom>
          <a:noFill/>
        </p:spPr>
        <p:txBody>
          <a:bodyPr wrap="square" rtlCol="0">
            <a:spAutoFit/>
          </a:bodyPr>
          <a:lstStyle/>
          <a:p>
            <a:endParaRPr lang="en-GB" sz="2800" dirty="0" smtClean="0">
              <a:solidFill>
                <a:schemeClr val="bg1"/>
              </a:solidFill>
              <a:latin typeface="AR CENA" pitchFamily="2" charset="0"/>
            </a:endParaRPr>
          </a:p>
          <a:p>
            <a:r>
              <a:rPr lang="en-GB" sz="2800" dirty="0" smtClean="0">
                <a:solidFill>
                  <a:schemeClr val="bg1"/>
                </a:solidFill>
                <a:latin typeface="AR CENA" pitchFamily="2" charset="0"/>
              </a:rPr>
              <a:t>This was designed to replace other benefits such as:</a:t>
            </a:r>
          </a:p>
          <a:p>
            <a:endParaRPr lang="en-GB" sz="2800" dirty="0" smtClean="0">
              <a:solidFill>
                <a:schemeClr val="bg1"/>
              </a:solidFill>
              <a:latin typeface="AR CENA" pitchFamily="2" charset="0"/>
            </a:endParaRPr>
          </a:p>
          <a:p>
            <a:pPr>
              <a:buFont typeface="Arial" pitchFamily="34" charset="0"/>
              <a:buChar char="•"/>
            </a:pPr>
            <a:r>
              <a:rPr lang="en-GB" sz="2800" dirty="0" smtClean="0">
                <a:solidFill>
                  <a:schemeClr val="bg1"/>
                </a:solidFill>
                <a:latin typeface="AR CENA" pitchFamily="2" charset="0"/>
              </a:rPr>
              <a:t> Housing benefit</a:t>
            </a:r>
          </a:p>
          <a:p>
            <a:pPr>
              <a:buFont typeface="Arial" pitchFamily="34" charset="0"/>
              <a:buChar char="•"/>
            </a:pPr>
            <a:r>
              <a:rPr lang="en-GB" sz="2800" dirty="0" smtClean="0">
                <a:solidFill>
                  <a:schemeClr val="bg1"/>
                </a:solidFill>
                <a:latin typeface="AR CENA" pitchFamily="2" charset="0"/>
              </a:rPr>
              <a:t> Child Tax Credit</a:t>
            </a:r>
          </a:p>
          <a:p>
            <a:pPr>
              <a:buFont typeface="Arial" pitchFamily="34" charset="0"/>
              <a:buChar char="•"/>
            </a:pPr>
            <a:r>
              <a:rPr lang="en-GB" sz="2800" dirty="0" smtClean="0">
                <a:solidFill>
                  <a:schemeClr val="bg1"/>
                </a:solidFill>
                <a:latin typeface="AR CENA" pitchFamily="2" charset="0"/>
              </a:rPr>
              <a:t> Income Support</a:t>
            </a:r>
          </a:p>
          <a:p>
            <a:pPr>
              <a:buFont typeface="Arial" pitchFamily="34" charset="0"/>
              <a:buChar char="•"/>
            </a:pPr>
            <a:r>
              <a:rPr lang="en-GB" sz="2800" dirty="0" smtClean="0">
                <a:solidFill>
                  <a:schemeClr val="bg1"/>
                </a:solidFill>
                <a:latin typeface="AR CENA" pitchFamily="2" charset="0"/>
              </a:rPr>
              <a:t> Working tax Credit</a:t>
            </a:r>
          </a:p>
          <a:p>
            <a:pPr>
              <a:buFont typeface="Arial" pitchFamily="34" charset="0"/>
              <a:buChar char="•"/>
            </a:pPr>
            <a:r>
              <a:rPr lang="en-GB" sz="2800" dirty="0" smtClean="0">
                <a:solidFill>
                  <a:schemeClr val="bg1"/>
                </a:solidFill>
                <a:latin typeface="AR CENA" pitchFamily="2" charset="0"/>
              </a:rPr>
              <a:t> Income-based Jobseeker’s Allowance</a:t>
            </a:r>
          </a:p>
          <a:p>
            <a:pPr>
              <a:buFont typeface="Arial" pitchFamily="34" charset="0"/>
              <a:buChar char="•"/>
            </a:pPr>
            <a:r>
              <a:rPr lang="en-GB" sz="2800" dirty="0" smtClean="0">
                <a:solidFill>
                  <a:schemeClr val="bg1"/>
                </a:solidFill>
                <a:latin typeface="AR CENA" pitchFamily="2" charset="0"/>
              </a:rPr>
              <a:t> Income-related Employment and Support Allowance</a:t>
            </a:r>
          </a:p>
          <a:p>
            <a:endParaRPr lang="en-GB" sz="28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9574" y="692696"/>
            <a:ext cx="8584426" cy="1323439"/>
          </a:xfrm>
          <a:prstGeom prst="rect">
            <a:avLst/>
          </a:prstGeom>
          <a:noFill/>
        </p:spPr>
        <p:txBody>
          <a:bodyPr wrap="square" rtlCol="0">
            <a:spAutoFit/>
          </a:bodyPr>
          <a:lstStyle/>
          <a:p>
            <a:r>
              <a:rPr lang="en-GB" sz="4000" b="1" dirty="0" smtClean="0">
                <a:solidFill>
                  <a:schemeClr val="bg1"/>
                </a:solidFill>
                <a:latin typeface="AR CENA" pitchFamily="2" charset="0"/>
              </a:rPr>
              <a:t>What has the Welsh government done to tackle poverty?</a:t>
            </a:r>
            <a:endParaRPr lang="en-GB" sz="4000" b="1" dirty="0">
              <a:solidFill>
                <a:schemeClr val="bg1"/>
              </a:solidFill>
              <a:latin typeface="AR CENA" pitchFamily="2" charset="0"/>
            </a:endParaRPr>
          </a:p>
        </p:txBody>
      </p:sp>
      <p:sp>
        <p:nvSpPr>
          <p:cNvPr id="4" name="TextBox 3"/>
          <p:cNvSpPr txBox="1"/>
          <p:nvPr/>
        </p:nvSpPr>
        <p:spPr>
          <a:xfrm>
            <a:off x="611560" y="2060848"/>
            <a:ext cx="3791423" cy="4739759"/>
          </a:xfrm>
          <a:prstGeom prst="rect">
            <a:avLst/>
          </a:prstGeom>
          <a:noFill/>
        </p:spPr>
        <p:txBody>
          <a:bodyPr wrap="none" rtlCol="0">
            <a:spAutoFit/>
          </a:bodyPr>
          <a:lstStyle/>
          <a:p>
            <a:r>
              <a:rPr lang="en-GB" sz="2800" dirty="0" smtClean="0">
                <a:solidFill>
                  <a:schemeClr val="bg1"/>
                </a:solidFill>
                <a:latin typeface="AR CENA" pitchFamily="2" charset="0"/>
              </a:rPr>
              <a:t>Programmes such as:  </a:t>
            </a:r>
          </a:p>
          <a:p>
            <a:pPr>
              <a:buFont typeface="Arial" pitchFamily="34" charset="0"/>
              <a:buChar char="•"/>
            </a:pPr>
            <a:r>
              <a:rPr lang="en-GB" sz="2800" dirty="0" smtClean="0">
                <a:solidFill>
                  <a:schemeClr val="bg1"/>
                </a:solidFill>
                <a:latin typeface="AR CENA" pitchFamily="2" charset="0"/>
              </a:rPr>
              <a:t> Communities First</a:t>
            </a:r>
          </a:p>
          <a:p>
            <a:pPr>
              <a:buFont typeface="Arial" pitchFamily="34" charset="0"/>
              <a:buChar char="•"/>
            </a:pPr>
            <a:r>
              <a:rPr lang="en-GB" sz="2800" dirty="0" smtClean="0">
                <a:solidFill>
                  <a:schemeClr val="bg1"/>
                </a:solidFill>
                <a:latin typeface="AR CENA" pitchFamily="2" charset="0"/>
              </a:rPr>
              <a:t> Flying Start</a:t>
            </a:r>
          </a:p>
          <a:p>
            <a:pPr>
              <a:buFont typeface="Arial" pitchFamily="34" charset="0"/>
              <a:buChar char="•"/>
            </a:pPr>
            <a:r>
              <a:rPr lang="en-GB" sz="2800" dirty="0" smtClean="0">
                <a:solidFill>
                  <a:schemeClr val="bg1"/>
                </a:solidFill>
                <a:latin typeface="AR CENA" pitchFamily="2" charset="0"/>
              </a:rPr>
              <a:t> Families First</a:t>
            </a:r>
          </a:p>
          <a:p>
            <a:pPr>
              <a:buFont typeface="Arial" pitchFamily="34" charset="0"/>
              <a:buChar char="•"/>
            </a:pPr>
            <a:r>
              <a:rPr lang="en-GB" sz="2800" dirty="0" smtClean="0">
                <a:solidFill>
                  <a:schemeClr val="bg1"/>
                </a:solidFill>
                <a:latin typeface="AR CENA" pitchFamily="2" charset="0"/>
              </a:rPr>
              <a:t> Jobs growth Wales</a:t>
            </a:r>
          </a:p>
          <a:p>
            <a:pPr>
              <a:buFont typeface="Arial" pitchFamily="34" charset="0"/>
              <a:buChar char="•"/>
            </a:pPr>
            <a:r>
              <a:rPr lang="en-GB" sz="2800" dirty="0" smtClean="0">
                <a:solidFill>
                  <a:schemeClr val="bg1"/>
                </a:solidFill>
                <a:latin typeface="AR CENA" pitchFamily="2" charset="0"/>
              </a:rPr>
              <a:t> The Pupil deprivation Grant</a:t>
            </a:r>
          </a:p>
          <a:p>
            <a:pPr>
              <a:buFont typeface="Arial" pitchFamily="34" charset="0"/>
              <a:buChar char="•"/>
            </a:pPr>
            <a:r>
              <a:rPr lang="en-GB" sz="2800" dirty="0" smtClean="0">
                <a:solidFill>
                  <a:schemeClr val="bg1"/>
                </a:solidFill>
                <a:latin typeface="AR CENA" pitchFamily="2" charset="0"/>
              </a:rPr>
              <a:t> Credit Unions</a:t>
            </a:r>
          </a:p>
          <a:p>
            <a:pPr>
              <a:buFont typeface="Arial" pitchFamily="34" charset="0"/>
              <a:buChar char="•"/>
            </a:pPr>
            <a:r>
              <a:rPr lang="en-GB" sz="2800" dirty="0" smtClean="0">
                <a:solidFill>
                  <a:schemeClr val="bg1"/>
                </a:solidFill>
                <a:latin typeface="AR CENA" pitchFamily="2" charset="0"/>
              </a:rPr>
              <a:t> Advice Services</a:t>
            </a:r>
          </a:p>
          <a:p>
            <a:pPr>
              <a:buFont typeface="Arial" pitchFamily="34" charset="0"/>
              <a:buChar char="•"/>
            </a:pPr>
            <a:r>
              <a:rPr lang="en-GB" sz="2800" dirty="0" smtClean="0">
                <a:solidFill>
                  <a:schemeClr val="bg1"/>
                </a:solidFill>
                <a:latin typeface="AR CENA" pitchFamily="2" charset="0"/>
              </a:rPr>
              <a:t> Health Initiatives</a:t>
            </a:r>
          </a:p>
          <a:p>
            <a:pPr>
              <a:buFont typeface="Arial" pitchFamily="34" charset="0"/>
              <a:buChar char="•"/>
            </a:pPr>
            <a:r>
              <a:rPr lang="en-GB" sz="2800" dirty="0" smtClean="0">
                <a:solidFill>
                  <a:schemeClr val="bg1"/>
                </a:solidFill>
                <a:latin typeface="AR CENA" pitchFamily="2" charset="0"/>
              </a:rPr>
              <a:t> Team around the Family</a:t>
            </a:r>
            <a:endParaRPr lang="en-GB" sz="3200" dirty="0" smtClean="0"/>
          </a:p>
          <a:p>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620688"/>
            <a:ext cx="6984776" cy="3170099"/>
          </a:xfrm>
          <a:prstGeom prst="rect">
            <a:avLst/>
          </a:prstGeom>
          <a:noFill/>
        </p:spPr>
        <p:txBody>
          <a:bodyPr wrap="square" rtlCol="0">
            <a:spAutoFit/>
          </a:bodyPr>
          <a:lstStyle/>
          <a:p>
            <a:r>
              <a:rPr lang="en-GB" sz="3600" dirty="0" smtClean="0">
                <a:solidFill>
                  <a:schemeClr val="bg1"/>
                </a:solidFill>
                <a:latin typeface="AR CENA" pitchFamily="2" charset="0"/>
              </a:rPr>
              <a:t>Enquiry on the Tackling Poverty Action Plan 2015 (TATP)</a:t>
            </a:r>
          </a:p>
          <a:p>
            <a:endParaRPr lang="en-GB" dirty="0" smtClean="0">
              <a:solidFill>
                <a:schemeClr val="bg1"/>
              </a:solidFill>
              <a:latin typeface="AR CENA" pitchFamily="2" charset="0"/>
            </a:endParaRPr>
          </a:p>
          <a:p>
            <a:endParaRPr lang="en-GB" dirty="0" smtClean="0">
              <a:solidFill>
                <a:schemeClr val="bg1"/>
              </a:solidFill>
              <a:latin typeface="AR CENA" pitchFamily="2" charset="0"/>
            </a:endParaRPr>
          </a:p>
          <a:p>
            <a:endParaRPr lang="en-GB" sz="2800" dirty="0" smtClean="0">
              <a:solidFill>
                <a:schemeClr val="bg1"/>
              </a:solidFill>
              <a:latin typeface="AR CENA" pitchFamily="2" charset="0"/>
            </a:endParaRPr>
          </a:p>
          <a:p>
            <a:pPr>
              <a:buFont typeface="Arial" pitchFamily="34" charset="0"/>
              <a:buChar char="•"/>
            </a:pPr>
            <a:endParaRPr lang="en-GB" sz="2800" dirty="0" smtClean="0"/>
          </a:p>
          <a:p>
            <a:pPr>
              <a:buFont typeface="Arial" pitchFamily="34" charset="0"/>
              <a:buChar char="•"/>
            </a:pPr>
            <a:endParaRPr lang="en-GB" dirty="0" smtClean="0"/>
          </a:p>
          <a:p>
            <a:endParaRPr lang="en-GB" dirty="0"/>
          </a:p>
        </p:txBody>
      </p:sp>
      <p:pic>
        <p:nvPicPr>
          <p:cNvPr id="4" name="Picture 1"/>
          <p:cNvPicPr>
            <a:picLocks noChangeAspect="1" noChangeArrowheads="1"/>
          </p:cNvPicPr>
          <p:nvPr/>
        </p:nvPicPr>
        <p:blipFill>
          <a:blip r:embed="rId3" cstate="print"/>
          <a:srcRect l="31818" t="20297" r="41064" b="10797"/>
          <a:stretch>
            <a:fillRect/>
          </a:stretch>
        </p:blipFill>
        <p:spPr bwMode="auto">
          <a:xfrm>
            <a:off x="755576" y="2060848"/>
            <a:ext cx="3125147" cy="44644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692696"/>
            <a:ext cx="8424936" cy="6370975"/>
          </a:xfrm>
          <a:prstGeom prst="rect">
            <a:avLst/>
          </a:prstGeom>
          <a:noFill/>
        </p:spPr>
        <p:txBody>
          <a:bodyPr wrap="square" rtlCol="0">
            <a:spAutoFit/>
          </a:bodyPr>
          <a:lstStyle/>
          <a:p>
            <a:r>
              <a:rPr lang="en-GB" sz="2400" dirty="0" smtClean="0">
                <a:solidFill>
                  <a:schemeClr val="bg1"/>
                </a:solidFill>
                <a:latin typeface="AR CENA" pitchFamily="2" charset="0"/>
              </a:rPr>
              <a:t>Joseph Rowntree Foundation (2018)</a:t>
            </a:r>
          </a:p>
          <a:p>
            <a:endParaRPr lang="en-GB" sz="2400" dirty="0" smtClean="0">
              <a:solidFill>
                <a:schemeClr val="bg1"/>
              </a:solidFill>
              <a:latin typeface="AR CENA" pitchFamily="2" charset="0"/>
            </a:endParaRPr>
          </a:p>
          <a:p>
            <a:r>
              <a:rPr lang="en-GB" sz="2400" dirty="0" smtClean="0">
                <a:solidFill>
                  <a:schemeClr val="bg1"/>
                </a:solidFill>
                <a:latin typeface="AR CENA" pitchFamily="2" charset="0"/>
              </a:rPr>
              <a:t>Their belief in relation to individuals is that other factors can potentially lead to poverty, such as:</a:t>
            </a:r>
          </a:p>
          <a:p>
            <a:endParaRPr lang="en-GB" sz="2400" dirty="0" smtClean="0">
              <a:solidFill>
                <a:schemeClr val="bg1"/>
              </a:solidFill>
              <a:latin typeface="AR CENA" pitchFamily="2" charset="0"/>
            </a:endParaRPr>
          </a:p>
          <a:p>
            <a:pPr>
              <a:buFont typeface="Arial" pitchFamily="34" charset="0"/>
              <a:buChar char="•"/>
            </a:pPr>
            <a:r>
              <a:rPr lang="en-GB" sz="2400" dirty="0" smtClean="0">
                <a:solidFill>
                  <a:schemeClr val="bg1"/>
                </a:solidFill>
                <a:latin typeface="AR CENA" pitchFamily="2" charset="0"/>
              </a:rPr>
              <a:t> low skills and unemployment</a:t>
            </a:r>
          </a:p>
          <a:p>
            <a:pPr>
              <a:buFont typeface="Arial" pitchFamily="34" charset="0"/>
              <a:buChar char="•"/>
            </a:pPr>
            <a:r>
              <a:rPr lang="en-GB" sz="2400" dirty="0" smtClean="0">
                <a:solidFill>
                  <a:schemeClr val="bg1"/>
                </a:solidFill>
                <a:latin typeface="AR CENA" pitchFamily="2" charset="0"/>
              </a:rPr>
              <a:t> abuse, poor parenting and trauma</a:t>
            </a:r>
          </a:p>
          <a:p>
            <a:pPr>
              <a:buFont typeface="Arial" pitchFamily="34" charset="0"/>
              <a:buChar char="•"/>
            </a:pPr>
            <a:r>
              <a:rPr lang="en-GB" sz="2400" dirty="0" smtClean="0">
                <a:solidFill>
                  <a:schemeClr val="bg1"/>
                </a:solidFill>
                <a:latin typeface="AR CENA" pitchFamily="2" charset="0"/>
              </a:rPr>
              <a:t> high stress levels</a:t>
            </a:r>
          </a:p>
          <a:p>
            <a:endParaRPr lang="en-GB" sz="2400" dirty="0" smtClean="0">
              <a:solidFill>
                <a:schemeClr val="bg1"/>
              </a:solidFill>
              <a:latin typeface="AR CENA" pitchFamily="2" charset="0"/>
            </a:endParaRPr>
          </a:p>
          <a:p>
            <a:r>
              <a:rPr lang="en-GB" sz="2400" dirty="0" smtClean="0">
                <a:solidFill>
                  <a:schemeClr val="bg1"/>
                </a:solidFill>
                <a:latin typeface="AR CENA" pitchFamily="2" charset="0"/>
              </a:rPr>
              <a:t>The effects of poverty:</a:t>
            </a:r>
          </a:p>
          <a:p>
            <a:endParaRPr lang="en-GB" sz="2400" dirty="0" smtClean="0">
              <a:solidFill>
                <a:schemeClr val="bg1"/>
              </a:solidFill>
              <a:latin typeface="AR CENA" pitchFamily="2" charset="0"/>
            </a:endParaRPr>
          </a:p>
          <a:p>
            <a:pPr>
              <a:buFont typeface="Arial" pitchFamily="34" charset="0"/>
              <a:buChar char="•"/>
            </a:pPr>
            <a:r>
              <a:rPr lang="en-GB" sz="2400" dirty="0" smtClean="0">
                <a:solidFill>
                  <a:schemeClr val="bg1"/>
                </a:solidFill>
                <a:latin typeface="AR CENA" pitchFamily="2" charset="0"/>
              </a:rPr>
              <a:t> mental health </a:t>
            </a:r>
          </a:p>
          <a:p>
            <a:pPr>
              <a:buFont typeface="Arial" pitchFamily="34" charset="0"/>
              <a:buChar char="•"/>
            </a:pPr>
            <a:r>
              <a:rPr lang="en-GB" sz="2400" dirty="0" smtClean="0">
                <a:solidFill>
                  <a:schemeClr val="bg1"/>
                </a:solidFill>
                <a:latin typeface="AR CENA" pitchFamily="2" charset="0"/>
              </a:rPr>
              <a:t> decision making</a:t>
            </a:r>
          </a:p>
          <a:p>
            <a:pPr>
              <a:buFont typeface="Arial" pitchFamily="34" charset="0"/>
              <a:buChar char="•"/>
            </a:pPr>
            <a:r>
              <a:rPr lang="en-GB" sz="2400" dirty="0" smtClean="0">
                <a:solidFill>
                  <a:schemeClr val="bg1"/>
                </a:solidFill>
                <a:latin typeface="AR CENA" pitchFamily="2" charset="0"/>
              </a:rPr>
              <a:t> children may have poor educational development leading to a life of crime, drug or alcohol abuse, neglect and many more problems</a:t>
            </a:r>
          </a:p>
          <a:p>
            <a:endParaRPr lang="en-GB" sz="2400" dirty="0" smtClean="0">
              <a:latin typeface="AR CENA" pitchFamily="2" charset="0"/>
            </a:endParaRPr>
          </a:p>
          <a:p>
            <a:endParaRPr lang="en-GB" sz="2400" dirty="0" smtClean="0">
              <a:latin typeface="AR CENA" pitchFamily="2"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AutoShape 2" descr="Image result for smok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4100" name="AutoShape 4" descr="Image result for smok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sp>
        <p:nvSpPr>
          <p:cNvPr id="4102" name="AutoShape 6" descr="Image result for smoking"/>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pic>
        <p:nvPicPr>
          <p:cNvPr id="4103" name="Picture 7"/>
          <p:cNvPicPr>
            <a:picLocks noChangeAspect="1" noChangeArrowheads="1"/>
          </p:cNvPicPr>
          <p:nvPr/>
        </p:nvPicPr>
        <p:blipFill>
          <a:blip r:embed="rId3" cstate="print"/>
          <a:srcRect l="13555" t="33094" r="49918" b="19657"/>
          <a:stretch>
            <a:fillRect/>
          </a:stretch>
        </p:blipFill>
        <p:spPr bwMode="auto">
          <a:xfrm>
            <a:off x="395536" y="1268760"/>
            <a:ext cx="3267363" cy="2376264"/>
          </a:xfrm>
          <a:prstGeom prst="rect">
            <a:avLst/>
          </a:prstGeom>
          <a:noFill/>
          <a:ln w="9525">
            <a:noFill/>
            <a:miter lim="800000"/>
            <a:headEnd/>
            <a:tailEnd/>
          </a:ln>
        </p:spPr>
      </p:pic>
      <p:pic>
        <p:nvPicPr>
          <p:cNvPr id="4105" name="Picture 9" descr="Image result for obesity"/>
          <p:cNvPicPr>
            <a:picLocks noChangeAspect="1" noChangeArrowheads="1"/>
          </p:cNvPicPr>
          <p:nvPr/>
        </p:nvPicPr>
        <p:blipFill>
          <a:blip r:embed="rId4" cstate="print"/>
          <a:srcRect/>
          <a:stretch>
            <a:fillRect/>
          </a:stretch>
        </p:blipFill>
        <p:spPr bwMode="auto">
          <a:xfrm>
            <a:off x="5076056" y="1268760"/>
            <a:ext cx="3591932" cy="2396798"/>
          </a:xfrm>
          <a:prstGeom prst="rect">
            <a:avLst/>
          </a:prstGeom>
          <a:noFill/>
        </p:spPr>
      </p:pic>
      <p:pic>
        <p:nvPicPr>
          <p:cNvPr id="4107" name="Picture 11" descr="Image result for protecting the environment"/>
          <p:cNvPicPr>
            <a:picLocks noChangeAspect="1" noChangeArrowheads="1"/>
          </p:cNvPicPr>
          <p:nvPr/>
        </p:nvPicPr>
        <p:blipFill>
          <a:blip r:embed="rId5" cstate="print"/>
          <a:srcRect/>
          <a:stretch>
            <a:fillRect/>
          </a:stretch>
        </p:blipFill>
        <p:spPr bwMode="auto">
          <a:xfrm>
            <a:off x="2483768" y="3861048"/>
            <a:ext cx="4167700" cy="2276872"/>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1124744"/>
            <a:ext cx="6768752" cy="584775"/>
          </a:xfrm>
          <a:prstGeom prst="rect">
            <a:avLst/>
          </a:prstGeom>
          <a:noFill/>
        </p:spPr>
        <p:txBody>
          <a:bodyPr wrap="square" rtlCol="0">
            <a:spAutoFit/>
          </a:bodyPr>
          <a:lstStyle/>
          <a:p>
            <a:r>
              <a:rPr lang="en-GB" sz="3200" dirty="0" smtClean="0">
                <a:solidFill>
                  <a:schemeClr val="bg1"/>
                </a:solidFill>
                <a:latin typeface="AR CENA" pitchFamily="2" charset="0"/>
              </a:rPr>
              <a:t>Joseph Rowntree Foundation Solutions</a:t>
            </a:r>
            <a:endParaRPr lang="en-GB" sz="3200" dirty="0">
              <a:solidFill>
                <a:schemeClr val="bg1"/>
              </a:solidFill>
              <a:latin typeface="AR CENA" pitchFamily="2" charset="0"/>
            </a:endParaRPr>
          </a:p>
        </p:txBody>
      </p:sp>
      <p:sp>
        <p:nvSpPr>
          <p:cNvPr id="3" name="TextBox 2"/>
          <p:cNvSpPr txBox="1"/>
          <p:nvPr/>
        </p:nvSpPr>
        <p:spPr>
          <a:xfrm>
            <a:off x="755576" y="2348880"/>
            <a:ext cx="5184576" cy="3539430"/>
          </a:xfrm>
          <a:prstGeom prst="rect">
            <a:avLst/>
          </a:prstGeom>
          <a:noFill/>
        </p:spPr>
        <p:txBody>
          <a:bodyPr wrap="square" rtlCol="0">
            <a:spAutoFit/>
          </a:bodyPr>
          <a:lstStyle/>
          <a:p>
            <a:pPr>
              <a:buFont typeface="Arial" pitchFamily="34" charset="0"/>
              <a:buChar char="•"/>
            </a:pPr>
            <a:r>
              <a:rPr lang="en-GB" sz="2800" dirty="0" smtClean="0">
                <a:solidFill>
                  <a:schemeClr val="bg1"/>
                </a:solidFill>
                <a:latin typeface="AR CENA" pitchFamily="2" charset="0"/>
              </a:rPr>
              <a:t>  poverty in childhood</a:t>
            </a:r>
          </a:p>
          <a:p>
            <a:pPr>
              <a:buFont typeface="Arial" pitchFamily="34" charset="0"/>
              <a:buChar char="•"/>
            </a:pPr>
            <a:r>
              <a:rPr lang="en-GB" sz="2800" dirty="0" smtClean="0">
                <a:solidFill>
                  <a:schemeClr val="bg1"/>
                </a:solidFill>
                <a:latin typeface="AR CENA" pitchFamily="2" charset="0"/>
              </a:rPr>
              <a:t>  poverty during working age</a:t>
            </a:r>
          </a:p>
          <a:p>
            <a:pPr>
              <a:buFont typeface="Arial" pitchFamily="34" charset="0"/>
              <a:buChar char="•"/>
            </a:pPr>
            <a:r>
              <a:rPr lang="en-GB" sz="2800" dirty="0" smtClean="0">
                <a:solidFill>
                  <a:schemeClr val="bg1"/>
                </a:solidFill>
                <a:latin typeface="AR CENA" pitchFamily="2" charset="0"/>
              </a:rPr>
              <a:t>  poverty in later life</a:t>
            </a:r>
          </a:p>
          <a:p>
            <a:pPr>
              <a:buFont typeface="Arial" pitchFamily="34" charset="0"/>
              <a:buChar char="•"/>
            </a:pPr>
            <a:r>
              <a:rPr lang="en-GB" sz="2800" dirty="0" smtClean="0">
                <a:solidFill>
                  <a:schemeClr val="bg1"/>
                </a:solidFill>
                <a:latin typeface="AR CENA" pitchFamily="2" charset="0"/>
              </a:rPr>
              <a:t>  containing the effects of rising costs</a:t>
            </a:r>
          </a:p>
          <a:p>
            <a:pPr>
              <a:buFont typeface="Arial" pitchFamily="34" charset="0"/>
              <a:buChar char="•"/>
            </a:pPr>
            <a:r>
              <a:rPr lang="en-GB" sz="2800" dirty="0" smtClean="0">
                <a:solidFill>
                  <a:schemeClr val="bg1"/>
                </a:solidFill>
                <a:latin typeface="AR CENA" pitchFamily="2" charset="0"/>
              </a:rPr>
              <a:t>  people facing additional challenges</a:t>
            </a:r>
          </a:p>
          <a:p>
            <a:pPr>
              <a:buFont typeface="Arial" pitchFamily="34" charset="0"/>
              <a:buChar char="•"/>
            </a:pPr>
            <a:r>
              <a:rPr lang="en-GB" sz="2800" dirty="0" smtClean="0">
                <a:solidFill>
                  <a:schemeClr val="bg1"/>
                </a:solidFill>
                <a:latin typeface="AR CENA" pitchFamily="2" charset="0"/>
              </a:rPr>
              <a:t>  the geography of poverty</a:t>
            </a:r>
          </a:p>
          <a:p>
            <a:endParaRPr lang="en-GB" sz="2800" dirty="0" smtClean="0">
              <a:solidFill>
                <a:schemeClr val="bg1"/>
              </a:solidFill>
              <a:latin typeface="AR CENA" pitchFamily="2" charset="0"/>
            </a:endParaRPr>
          </a:p>
          <a:p>
            <a:pPr>
              <a:buFont typeface="Arial" pitchFamily="34" charset="0"/>
              <a:buChar char="•"/>
            </a:pPr>
            <a:endParaRPr lang="en-GB" sz="28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23528" y="1556792"/>
            <a:ext cx="8568952" cy="3600986"/>
          </a:xfrm>
          <a:prstGeom prst="rect">
            <a:avLst/>
          </a:prstGeom>
          <a:noFill/>
        </p:spPr>
        <p:txBody>
          <a:bodyPr wrap="square" rtlCol="0">
            <a:spAutoFit/>
          </a:bodyPr>
          <a:lstStyle/>
          <a:p>
            <a:r>
              <a:rPr lang="en-GB" sz="3200" dirty="0" smtClean="0">
                <a:solidFill>
                  <a:schemeClr val="bg1"/>
                </a:solidFill>
                <a:latin typeface="AR CENA" pitchFamily="2" charset="0"/>
              </a:rPr>
              <a:t>“JRF has used the best international evidence and worked in partnership with a range of groups and individuals to develop recommendations for local and national governments, businesses and employers and individuals and investors, setting out how these groups can act.”</a:t>
            </a:r>
          </a:p>
          <a:p>
            <a:endParaRPr lang="en-GB" sz="2400" dirty="0" smtClean="0"/>
          </a:p>
          <a:p>
            <a:r>
              <a:rPr lang="en-GB" sz="2400" dirty="0" smtClean="0"/>
              <a:t>                                              </a:t>
            </a:r>
          </a:p>
          <a:p>
            <a:r>
              <a:rPr lang="en-GB" sz="2000" dirty="0" smtClean="0"/>
              <a:t>                                                                                </a:t>
            </a:r>
            <a:r>
              <a:rPr lang="en-GB" sz="2000" dirty="0" smtClean="0">
                <a:solidFill>
                  <a:schemeClr val="bg1"/>
                </a:solidFill>
                <a:latin typeface="AR CENA" pitchFamily="2" charset="0"/>
              </a:rPr>
              <a:t>(Joseph Rowntree Foundation  2018)</a:t>
            </a:r>
            <a:endParaRPr lang="en-GB" sz="2000"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827584" y="620688"/>
            <a:ext cx="2160240" cy="646331"/>
          </a:xfrm>
          <a:prstGeom prst="rect">
            <a:avLst/>
          </a:prstGeom>
          <a:noFill/>
        </p:spPr>
        <p:txBody>
          <a:bodyPr wrap="square" rtlCol="0">
            <a:spAutoFit/>
          </a:bodyPr>
          <a:lstStyle/>
          <a:p>
            <a:r>
              <a:rPr lang="en-GB" sz="3600" b="1" dirty="0" smtClean="0">
                <a:solidFill>
                  <a:schemeClr val="bg1"/>
                </a:solidFill>
                <a:latin typeface="AR CENA" pitchFamily="2" charset="0"/>
              </a:rPr>
              <a:t>References</a:t>
            </a:r>
            <a:endParaRPr lang="en-GB" sz="3600" b="1" dirty="0">
              <a:solidFill>
                <a:schemeClr val="bg1"/>
              </a:solidFill>
              <a:latin typeface="AR CENA" pitchFamily="2" charset="0"/>
            </a:endParaRPr>
          </a:p>
        </p:txBody>
      </p:sp>
      <p:sp>
        <p:nvSpPr>
          <p:cNvPr id="9" name="TextBox 8"/>
          <p:cNvSpPr txBox="1"/>
          <p:nvPr/>
        </p:nvSpPr>
        <p:spPr>
          <a:xfrm>
            <a:off x="611560" y="1124744"/>
            <a:ext cx="6192688" cy="1200329"/>
          </a:xfrm>
          <a:prstGeom prst="rect">
            <a:avLst/>
          </a:prstGeom>
          <a:noFill/>
        </p:spPr>
        <p:txBody>
          <a:bodyPr wrap="square" rtlCol="0">
            <a:spAutoFit/>
          </a:bodyPr>
          <a:lstStyle/>
          <a:p>
            <a:r>
              <a:rPr lang="en-GB" dirty="0" smtClean="0">
                <a:solidFill>
                  <a:schemeClr val="bg1"/>
                </a:solidFill>
                <a:latin typeface="AR CENA" pitchFamily="2" charset="0"/>
              </a:rPr>
              <a:t>The Beveridge Report (1942), available at :</a:t>
            </a:r>
          </a:p>
          <a:p>
            <a:r>
              <a:rPr lang="en-GB" dirty="0" smtClean="0">
                <a:solidFill>
                  <a:schemeClr val="bg1"/>
                </a:solidFill>
                <a:latin typeface="AR CENA" pitchFamily="2" charset="0"/>
                <a:hlinkClick r:id="rId2"/>
              </a:rPr>
              <a:t>http://www.nationalarchives.gov.uk/pathways/citizenship/brave_new_world/welfare.htm</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20/12/2018</a:t>
            </a:r>
            <a:endParaRPr lang="en-GB" dirty="0">
              <a:solidFill>
                <a:schemeClr val="bg1"/>
              </a:solidFill>
              <a:latin typeface="AR CENA" pitchFamily="2" charset="0"/>
            </a:endParaRPr>
          </a:p>
        </p:txBody>
      </p:sp>
      <p:sp>
        <p:nvSpPr>
          <p:cNvPr id="10" name="TextBox 9"/>
          <p:cNvSpPr txBox="1"/>
          <p:nvPr/>
        </p:nvSpPr>
        <p:spPr>
          <a:xfrm>
            <a:off x="611560" y="3933056"/>
            <a:ext cx="5976664" cy="646331"/>
          </a:xfrm>
          <a:prstGeom prst="rect">
            <a:avLst/>
          </a:prstGeom>
          <a:noFill/>
        </p:spPr>
        <p:txBody>
          <a:bodyPr wrap="square" rtlCol="0">
            <a:spAutoFit/>
          </a:bodyPr>
          <a:lstStyle/>
          <a:p>
            <a:r>
              <a:rPr lang="en-GB" dirty="0" err="1" smtClean="0">
                <a:solidFill>
                  <a:schemeClr val="bg1"/>
                </a:solidFill>
                <a:latin typeface="AR CENA" pitchFamily="2" charset="0"/>
              </a:rPr>
              <a:t>Haralambos</a:t>
            </a:r>
            <a:r>
              <a:rPr lang="en-GB" dirty="0" smtClean="0">
                <a:solidFill>
                  <a:schemeClr val="bg1"/>
                </a:solidFill>
                <a:latin typeface="AR CENA" pitchFamily="2" charset="0"/>
              </a:rPr>
              <a:t> and Holborn (2013) </a:t>
            </a:r>
            <a:r>
              <a:rPr lang="en-GB" i="1" dirty="0" smtClean="0">
                <a:solidFill>
                  <a:schemeClr val="bg1"/>
                </a:solidFill>
                <a:latin typeface="AR CENA" pitchFamily="2" charset="0"/>
              </a:rPr>
              <a:t>Sociology Themes and Perspectives.</a:t>
            </a:r>
            <a:r>
              <a:rPr lang="en-GB" dirty="0" smtClean="0">
                <a:solidFill>
                  <a:schemeClr val="bg1"/>
                </a:solidFill>
                <a:latin typeface="AR CENA" pitchFamily="2" charset="0"/>
              </a:rPr>
              <a:t> 8</a:t>
            </a:r>
            <a:r>
              <a:rPr lang="en-GB" baseline="30000" dirty="0" smtClean="0">
                <a:solidFill>
                  <a:schemeClr val="bg1"/>
                </a:solidFill>
                <a:latin typeface="AR CENA" pitchFamily="2" charset="0"/>
              </a:rPr>
              <a:t>th</a:t>
            </a:r>
            <a:r>
              <a:rPr lang="en-GB" dirty="0" smtClean="0">
                <a:solidFill>
                  <a:schemeClr val="bg1"/>
                </a:solidFill>
                <a:latin typeface="AR CENA" pitchFamily="2" charset="0"/>
              </a:rPr>
              <a:t> Edition. Harper Collins Publishers Limited 2013</a:t>
            </a:r>
            <a:endParaRPr lang="en-GB" dirty="0">
              <a:solidFill>
                <a:schemeClr val="bg1"/>
              </a:solidFill>
              <a:latin typeface="AR CENA" pitchFamily="2" charset="0"/>
            </a:endParaRPr>
          </a:p>
        </p:txBody>
      </p:sp>
      <p:sp>
        <p:nvSpPr>
          <p:cNvPr id="11" name="Rectangle 10"/>
          <p:cNvSpPr/>
          <p:nvPr/>
        </p:nvSpPr>
        <p:spPr>
          <a:xfrm>
            <a:off x="611560" y="4509120"/>
            <a:ext cx="7056784" cy="923330"/>
          </a:xfrm>
          <a:prstGeom prst="rect">
            <a:avLst/>
          </a:prstGeom>
        </p:spPr>
        <p:txBody>
          <a:bodyPr wrap="square">
            <a:spAutoFit/>
          </a:bodyPr>
          <a:lstStyle/>
          <a:p>
            <a:r>
              <a:rPr lang="en-GB" dirty="0" smtClean="0">
                <a:solidFill>
                  <a:schemeClr val="bg1"/>
                </a:solidFill>
                <a:latin typeface="AR CENA" pitchFamily="2" charset="0"/>
              </a:rPr>
              <a:t>Joseph </a:t>
            </a:r>
            <a:r>
              <a:rPr lang="en-GB" dirty="0" err="1" smtClean="0">
                <a:solidFill>
                  <a:schemeClr val="bg1"/>
                </a:solidFill>
                <a:latin typeface="AR CENA" pitchFamily="2" charset="0"/>
              </a:rPr>
              <a:t>Rowntree</a:t>
            </a:r>
            <a:r>
              <a:rPr lang="en-GB" dirty="0" smtClean="0">
                <a:solidFill>
                  <a:schemeClr val="bg1"/>
                </a:solidFill>
                <a:latin typeface="AR CENA" pitchFamily="2" charset="0"/>
              </a:rPr>
              <a:t> Foundation (2018), available at:</a:t>
            </a:r>
          </a:p>
          <a:p>
            <a:r>
              <a:rPr lang="en-GB" dirty="0" smtClean="0">
                <a:solidFill>
                  <a:schemeClr val="bg1"/>
                </a:solidFill>
                <a:latin typeface="AR CENA" pitchFamily="2" charset="0"/>
                <a:hlinkClick r:id="rId3"/>
              </a:rPr>
              <a:t>https://www.jrf.org.uk/report/we-can-solve-poverty-uk</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20/12/2018</a:t>
            </a:r>
            <a:endParaRPr lang="en-GB" dirty="0">
              <a:solidFill>
                <a:schemeClr val="bg1"/>
              </a:solidFill>
              <a:latin typeface="AR CENA" pitchFamily="2" charset="0"/>
            </a:endParaRPr>
          </a:p>
        </p:txBody>
      </p:sp>
      <p:sp>
        <p:nvSpPr>
          <p:cNvPr id="14" name="TextBox 13"/>
          <p:cNvSpPr txBox="1"/>
          <p:nvPr/>
        </p:nvSpPr>
        <p:spPr>
          <a:xfrm>
            <a:off x="611560" y="2204864"/>
            <a:ext cx="5976664" cy="646331"/>
          </a:xfrm>
          <a:prstGeom prst="rect">
            <a:avLst/>
          </a:prstGeom>
          <a:noFill/>
        </p:spPr>
        <p:txBody>
          <a:bodyPr wrap="square" rtlCol="0">
            <a:spAutoFit/>
          </a:bodyPr>
          <a:lstStyle/>
          <a:p>
            <a:r>
              <a:rPr lang="en-GB" dirty="0" smtClean="0">
                <a:solidFill>
                  <a:schemeClr val="bg1"/>
                </a:solidFill>
                <a:latin typeface="AR CENA" pitchFamily="2" charset="0"/>
              </a:rPr>
              <a:t>Browne, K. (2015) </a:t>
            </a:r>
            <a:r>
              <a:rPr lang="en-GB" i="1" dirty="0" smtClean="0">
                <a:solidFill>
                  <a:schemeClr val="bg1"/>
                </a:solidFill>
                <a:latin typeface="AR CENA" pitchFamily="2" charset="0"/>
              </a:rPr>
              <a:t>Sociology for AQA Volume 1, </a:t>
            </a:r>
            <a:r>
              <a:rPr lang="en-GB" dirty="0" smtClean="0">
                <a:solidFill>
                  <a:schemeClr val="bg1"/>
                </a:solidFill>
                <a:latin typeface="AR CENA" pitchFamily="2" charset="0"/>
              </a:rPr>
              <a:t>5</a:t>
            </a:r>
            <a:r>
              <a:rPr lang="en-GB" baseline="30000" dirty="0" smtClean="0">
                <a:solidFill>
                  <a:schemeClr val="bg1"/>
                </a:solidFill>
                <a:latin typeface="AR CENA" pitchFamily="2" charset="0"/>
              </a:rPr>
              <a:t>th</a:t>
            </a:r>
            <a:r>
              <a:rPr lang="en-GB" dirty="0" smtClean="0">
                <a:solidFill>
                  <a:schemeClr val="bg1"/>
                </a:solidFill>
                <a:latin typeface="AR CENA" pitchFamily="2" charset="0"/>
              </a:rPr>
              <a:t> Edition</a:t>
            </a:r>
            <a:r>
              <a:rPr lang="en-GB" i="1" dirty="0" smtClean="0">
                <a:solidFill>
                  <a:schemeClr val="bg1"/>
                </a:solidFill>
                <a:latin typeface="AR CENA" pitchFamily="2" charset="0"/>
              </a:rPr>
              <a:t>.</a:t>
            </a:r>
          </a:p>
          <a:p>
            <a:r>
              <a:rPr lang="en-GB" dirty="0" smtClean="0">
                <a:solidFill>
                  <a:schemeClr val="bg1"/>
                </a:solidFill>
                <a:latin typeface="AR CENA" pitchFamily="2" charset="0"/>
              </a:rPr>
              <a:t>Polity Press. </a:t>
            </a:r>
            <a:endParaRPr lang="en-GB" dirty="0">
              <a:solidFill>
                <a:schemeClr val="bg1"/>
              </a:solidFill>
              <a:latin typeface="AR CENA" pitchFamily="2" charset="0"/>
            </a:endParaRPr>
          </a:p>
        </p:txBody>
      </p:sp>
      <p:sp>
        <p:nvSpPr>
          <p:cNvPr id="16" name="Rectangle 15"/>
          <p:cNvSpPr/>
          <p:nvPr/>
        </p:nvSpPr>
        <p:spPr>
          <a:xfrm>
            <a:off x="611560" y="5380672"/>
            <a:ext cx="7488832" cy="1477328"/>
          </a:xfrm>
          <a:prstGeom prst="rect">
            <a:avLst/>
          </a:prstGeom>
        </p:spPr>
        <p:txBody>
          <a:bodyPr wrap="square">
            <a:spAutoFit/>
          </a:bodyPr>
          <a:lstStyle/>
          <a:p>
            <a:r>
              <a:rPr lang="en-GB" dirty="0" smtClean="0">
                <a:solidFill>
                  <a:schemeClr val="bg1"/>
                </a:solidFill>
                <a:latin typeface="AR CENA" pitchFamily="2" charset="0"/>
              </a:rPr>
              <a:t>Lewis, A. Wales Online (2017) The four reasons poverty is growing among children and the elderly for the first time in two decades.  Available at:</a:t>
            </a:r>
          </a:p>
          <a:p>
            <a:r>
              <a:rPr lang="en-GB" dirty="0" smtClean="0">
                <a:latin typeface="AR CENA" pitchFamily="2" charset="0"/>
                <a:hlinkClick r:id="rId4"/>
              </a:rPr>
              <a:t>https://www.walesonline.co.uk/news/wales-news/four-reasons-poverty-growing-among-13993350</a:t>
            </a:r>
            <a:endParaRPr lang="en-GB" dirty="0" smtClean="0">
              <a:latin typeface="AR CENA" pitchFamily="2" charset="0"/>
            </a:endParaRPr>
          </a:p>
          <a:p>
            <a:r>
              <a:rPr lang="en-GB" dirty="0" smtClean="0">
                <a:solidFill>
                  <a:schemeClr val="bg1"/>
                </a:solidFill>
                <a:latin typeface="AR CENA" pitchFamily="2" charset="0"/>
              </a:rPr>
              <a:t>Accessed on 19/12/2018</a:t>
            </a:r>
            <a:endParaRPr lang="en-GB" dirty="0">
              <a:solidFill>
                <a:schemeClr val="bg1"/>
              </a:solidFill>
              <a:latin typeface="AR CENA" pitchFamily="2" charset="0"/>
            </a:endParaRPr>
          </a:p>
        </p:txBody>
      </p:sp>
      <p:sp>
        <p:nvSpPr>
          <p:cNvPr id="17" name="Rectangle 16"/>
          <p:cNvSpPr/>
          <p:nvPr/>
        </p:nvSpPr>
        <p:spPr>
          <a:xfrm>
            <a:off x="539552" y="2780928"/>
            <a:ext cx="6696744" cy="1200329"/>
          </a:xfrm>
          <a:prstGeom prst="rect">
            <a:avLst/>
          </a:prstGeom>
        </p:spPr>
        <p:txBody>
          <a:bodyPr wrap="square">
            <a:spAutoFit/>
          </a:bodyPr>
          <a:lstStyle/>
          <a:p>
            <a:r>
              <a:rPr lang="en-GB" dirty="0" smtClean="0">
                <a:solidFill>
                  <a:schemeClr val="bg1"/>
                </a:solidFill>
                <a:latin typeface="AR CENA" pitchFamily="2" charset="0"/>
              </a:rPr>
              <a:t>Butler, P.(2018) </a:t>
            </a:r>
            <a:r>
              <a:rPr lang="en-GB" i="1" dirty="0" smtClean="0">
                <a:solidFill>
                  <a:schemeClr val="bg1"/>
                </a:solidFill>
                <a:latin typeface="AR CENA" pitchFamily="2" charset="0"/>
              </a:rPr>
              <a:t>Universal Credit: what is it and what exactly is wrong with it?</a:t>
            </a:r>
          </a:p>
          <a:p>
            <a:r>
              <a:rPr lang="en-GB" i="1" dirty="0" smtClean="0">
                <a:solidFill>
                  <a:schemeClr val="bg1"/>
                </a:solidFill>
                <a:latin typeface="AR CENA" pitchFamily="2" charset="0"/>
              </a:rPr>
              <a:t>Available at:</a:t>
            </a:r>
          </a:p>
          <a:p>
            <a:r>
              <a:rPr lang="en-GB" dirty="0" smtClean="0">
                <a:solidFill>
                  <a:schemeClr val="bg1"/>
                </a:solidFill>
                <a:latin typeface="AR CENA" pitchFamily="2" charset="0"/>
                <a:hlinkClick r:id="rId5"/>
              </a:rPr>
              <a:t>https://www.theguardian.com/society/2018/jan/25/universal-credit-benefits-scheme-iain-duncan-smith</a:t>
            </a:r>
            <a:r>
              <a:rPr lang="en-GB" dirty="0" smtClean="0">
                <a:solidFill>
                  <a:schemeClr val="bg1"/>
                </a:solidFill>
                <a:latin typeface="AR CENA" pitchFamily="2" charset="0"/>
              </a:rPr>
              <a:t> Accessed on 20/12/2018</a:t>
            </a:r>
            <a:endParaRPr lang="en-GB"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755576" y="3284984"/>
            <a:ext cx="5256584" cy="923330"/>
          </a:xfrm>
          <a:prstGeom prst="rect">
            <a:avLst/>
          </a:prstGeom>
          <a:noFill/>
        </p:spPr>
        <p:txBody>
          <a:bodyPr wrap="square" rtlCol="0">
            <a:spAutoFit/>
          </a:bodyPr>
          <a:lstStyle/>
          <a:p>
            <a:r>
              <a:rPr lang="en-GB" dirty="0" smtClean="0">
                <a:solidFill>
                  <a:schemeClr val="bg1"/>
                </a:solidFill>
                <a:latin typeface="AR CENA" pitchFamily="2" charset="0"/>
              </a:rPr>
              <a:t>Townsend, P (1979) </a:t>
            </a:r>
            <a:r>
              <a:rPr lang="en-GB" i="1" dirty="0" smtClean="0">
                <a:solidFill>
                  <a:schemeClr val="bg1"/>
                </a:solidFill>
                <a:latin typeface="AR CENA" pitchFamily="2" charset="0"/>
              </a:rPr>
              <a:t>Poverty in the United Kingdom, </a:t>
            </a:r>
            <a:r>
              <a:rPr lang="en-GB" dirty="0" smtClean="0">
                <a:solidFill>
                  <a:schemeClr val="bg1"/>
                </a:solidFill>
                <a:latin typeface="AR CENA" pitchFamily="2" charset="0"/>
              </a:rPr>
              <a:t>University of California Press.</a:t>
            </a:r>
          </a:p>
          <a:p>
            <a:endParaRPr lang="en-GB" dirty="0">
              <a:solidFill>
                <a:schemeClr val="bg1"/>
              </a:solidFill>
              <a:latin typeface="AR CENA" pitchFamily="2" charset="0"/>
            </a:endParaRPr>
          </a:p>
        </p:txBody>
      </p:sp>
      <p:sp>
        <p:nvSpPr>
          <p:cNvPr id="12" name="TextBox 11"/>
          <p:cNvSpPr txBox="1"/>
          <p:nvPr/>
        </p:nvSpPr>
        <p:spPr>
          <a:xfrm>
            <a:off x="1187624" y="836712"/>
            <a:ext cx="2160240" cy="646331"/>
          </a:xfrm>
          <a:prstGeom prst="rect">
            <a:avLst/>
          </a:prstGeom>
          <a:noFill/>
        </p:spPr>
        <p:txBody>
          <a:bodyPr wrap="square" rtlCol="0">
            <a:spAutoFit/>
          </a:bodyPr>
          <a:lstStyle/>
          <a:p>
            <a:r>
              <a:rPr lang="en-GB" sz="3600" b="1" dirty="0" smtClean="0">
                <a:solidFill>
                  <a:schemeClr val="bg1"/>
                </a:solidFill>
                <a:latin typeface="AR CENA" pitchFamily="2" charset="0"/>
              </a:rPr>
              <a:t>References</a:t>
            </a:r>
            <a:endParaRPr lang="en-GB" sz="3600" b="1" dirty="0">
              <a:solidFill>
                <a:schemeClr val="bg1"/>
              </a:solidFill>
              <a:latin typeface="AR CENA" pitchFamily="2" charset="0"/>
            </a:endParaRPr>
          </a:p>
        </p:txBody>
      </p:sp>
      <p:sp>
        <p:nvSpPr>
          <p:cNvPr id="13" name="Rectangle 12"/>
          <p:cNvSpPr/>
          <p:nvPr/>
        </p:nvSpPr>
        <p:spPr>
          <a:xfrm>
            <a:off x="755576" y="5229200"/>
            <a:ext cx="7704856" cy="1477328"/>
          </a:xfrm>
          <a:prstGeom prst="rect">
            <a:avLst/>
          </a:prstGeom>
        </p:spPr>
        <p:txBody>
          <a:bodyPr wrap="square">
            <a:spAutoFit/>
          </a:bodyPr>
          <a:lstStyle/>
          <a:p>
            <a:r>
              <a:rPr lang="en-GB" dirty="0" smtClean="0">
                <a:solidFill>
                  <a:schemeClr val="bg1"/>
                </a:solidFill>
                <a:latin typeface="AR CENA" pitchFamily="2" charset="0"/>
              </a:rPr>
              <a:t>Welsh Government (2014) Welsh Index of Multiple Deprivation 2014:</a:t>
            </a:r>
          </a:p>
          <a:p>
            <a:r>
              <a:rPr lang="en-GB" dirty="0" smtClean="0">
                <a:solidFill>
                  <a:schemeClr val="bg1"/>
                </a:solidFill>
                <a:latin typeface="AR CENA" pitchFamily="2" charset="0"/>
              </a:rPr>
              <a:t> Available at:</a:t>
            </a:r>
          </a:p>
          <a:p>
            <a:r>
              <a:rPr lang="en-GB" dirty="0" smtClean="0">
                <a:solidFill>
                  <a:schemeClr val="bg1"/>
                </a:solidFill>
                <a:latin typeface="AR CENA" pitchFamily="2" charset="0"/>
                <a:hlinkClick r:id="rId2"/>
              </a:rPr>
              <a:t>https://gov.wales/docs/statistics/2015/150812-wimd-2014-guide-analysing-deprivation-rural-areas-revised-en.pdf</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23/12/2018</a:t>
            </a:r>
            <a:endParaRPr lang="en-GB" dirty="0">
              <a:solidFill>
                <a:schemeClr val="bg1"/>
              </a:solidFill>
              <a:latin typeface="AR CENA" pitchFamily="2" charset="0"/>
            </a:endParaRPr>
          </a:p>
        </p:txBody>
      </p:sp>
      <p:sp>
        <p:nvSpPr>
          <p:cNvPr id="15" name="Rectangle 14"/>
          <p:cNvSpPr/>
          <p:nvPr/>
        </p:nvSpPr>
        <p:spPr>
          <a:xfrm>
            <a:off x="755576" y="4005064"/>
            <a:ext cx="7056784" cy="1200329"/>
          </a:xfrm>
          <a:prstGeom prst="rect">
            <a:avLst/>
          </a:prstGeom>
        </p:spPr>
        <p:txBody>
          <a:bodyPr wrap="square">
            <a:spAutoFit/>
          </a:bodyPr>
          <a:lstStyle/>
          <a:p>
            <a:r>
              <a:rPr lang="en-GB" dirty="0" smtClean="0">
                <a:solidFill>
                  <a:schemeClr val="bg1"/>
                </a:solidFill>
                <a:latin typeface="AR CENA" pitchFamily="2" charset="0"/>
              </a:rPr>
              <a:t>UWTSD (2018), Brief by Paul </a:t>
            </a:r>
            <a:r>
              <a:rPr lang="en-GB" dirty="0" err="1" smtClean="0">
                <a:solidFill>
                  <a:schemeClr val="bg1"/>
                </a:solidFill>
                <a:latin typeface="AR CENA" pitchFamily="2" charset="0"/>
              </a:rPr>
              <a:t>Spicker</a:t>
            </a:r>
            <a:r>
              <a:rPr lang="en-GB" dirty="0" smtClean="0">
                <a:solidFill>
                  <a:schemeClr val="bg1"/>
                </a:solidFill>
                <a:latin typeface="AR CENA" pitchFamily="2" charset="0"/>
              </a:rPr>
              <a:t> (2016), available at: </a:t>
            </a:r>
            <a:r>
              <a:rPr lang="en-GB" dirty="0" smtClean="0">
                <a:solidFill>
                  <a:schemeClr val="bg1"/>
                </a:solidFill>
                <a:latin typeface="AR CENA" pitchFamily="2" charset="0"/>
                <a:hlinkClick r:id="rId3"/>
              </a:rPr>
              <a:t>https://moodle.uwtsd.ac.uk/pluginfile.php/218521/mod_resource/content/1/CROPPovertyBrief35Spicker%20%281%29.pdf</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201/12/2018</a:t>
            </a:r>
            <a:endParaRPr lang="en-GB" dirty="0">
              <a:solidFill>
                <a:schemeClr val="bg1"/>
              </a:solidFill>
              <a:latin typeface="AR CENA" pitchFamily="2" charset="0"/>
            </a:endParaRPr>
          </a:p>
        </p:txBody>
      </p:sp>
      <p:sp>
        <p:nvSpPr>
          <p:cNvPr id="16" name="Rectangle 15"/>
          <p:cNvSpPr/>
          <p:nvPr/>
        </p:nvSpPr>
        <p:spPr>
          <a:xfrm>
            <a:off x="755576" y="2420888"/>
            <a:ext cx="7848872" cy="923330"/>
          </a:xfrm>
          <a:prstGeom prst="rect">
            <a:avLst/>
          </a:prstGeom>
        </p:spPr>
        <p:txBody>
          <a:bodyPr wrap="square">
            <a:spAutoFit/>
          </a:bodyPr>
          <a:lstStyle/>
          <a:p>
            <a:r>
              <a:rPr lang="en-GB" dirty="0" smtClean="0">
                <a:solidFill>
                  <a:schemeClr val="bg1"/>
                </a:solidFill>
                <a:latin typeface="AR CENA" pitchFamily="2" charset="0"/>
              </a:rPr>
              <a:t>The Resolution Foundation (2018), available at:</a:t>
            </a:r>
          </a:p>
          <a:p>
            <a:r>
              <a:rPr lang="en-GB" dirty="0" smtClean="0">
                <a:solidFill>
                  <a:schemeClr val="bg1"/>
                </a:solidFill>
                <a:latin typeface="AR CENA" pitchFamily="2" charset="0"/>
                <a:hlinkClick r:id="rId4"/>
              </a:rPr>
              <a:t>https://www.resolutionfoundation.org/theme/incomes-and-inequality/</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19/12/2018</a:t>
            </a:r>
            <a:endParaRPr lang="en-GB" dirty="0">
              <a:solidFill>
                <a:schemeClr val="bg1"/>
              </a:solidFill>
              <a:latin typeface="AR CENA" pitchFamily="2" charset="0"/>
            </a:endParaRPr>
          </a:p>
        </p:txBody>
      </p:sp>
      <p:sp>
        <p:nvSpPr>
          <p:cNvPr id="17" name="TextBox 16"/>
          <p:cNvSpPr txBox="1"/>
          <p:nvPr/>
        </p:nvSpPr>
        <p:spPr>
          <a:xfrm>
            <a:off x="755576" y="1484784"/>
            <a:ext cx="7416824" cy="923330"/>
          </a:xfrm>
          <a:prstGeom prst="rect">
            <a:avLst/>
          </a:prstGeom>
          <a:noFill/>
        </p:spPr>
        <p:txBody>
          <a:bodyPr wrap="square" rtlCol="0">
            <a:spAutoFit/>
          </a:bodyPr>
          <a:lstStyle/>
          <a:p>
            <a:r>
              <a:rPr lang="en-GB" dirty="0" smtClean="0">
                <a:solidFill>
                  <a:schemeClr val="bg1"/>
                </a:solidFill>
                <a:latin typeface="AR CENA" pitchFamily="2" charset="0"/>
              </a:rPr>
              <a:t>Lambert, T. (2018) </a:t>
            </a:r>
            <a:r>
              <a:rPr lang="en-GB" i="1" dirty="0" smtClean="0">
                <a:solidFill>
                  <a:schemeClr val="bg1"/>
                </a:solidFill>
                <a:latin typeface="AR CENA" pitchFamily="2" charset="0"/>
              </a:rPr>
              <a:t>A Brief History of Poverty in Britain.</a:t>
            </a:r>
            <a:r>
              <a:rPr lang="en-GB" dirty="0" smtClean="0">
                <a:solidFill>
                  <a:schemeClr val="bg1"/>
                </a:solidFill>
                <a:latin typeface="AR CENA" pitchFamily="2" charset="0"/>
              </a:rPr>
              <a:t> Available at:</a:t>
            </a:r>
          </a:p>
          <a:p>
            <a:r>
              <a:rPr lang="en-GB" dirty="0" smtClean="0">
                <a:solidFill>
                  <a:schemeClr val="bg1"/>
                </a:solidFill>
                <a:latin typeface="AR CENA" pitchFamily="2" charset="0"/>
                <a:hlinkClick r:id="rId5"/>
              </a:rPr>
              <a:t>http://www.localhistories.org/povhist.html</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28/12/2018</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611560" y="1556792"/>
            <a:ext cx="7632848" cy="2585323"/>
          </a:xfrm>
          <a:prstGeom prst="rect">
            <a:avLst/>
          </a:prstGeom>
        </p:spPr>
        <p:txBody>
          <a:bodyPr wrap="square">
            <a:spAutoFit/>
          </a:bodyPr>
          <a:lstStyle/>
          <a:p>
            <a:r>
              <a:rPr lang="en-GB" dirty="0" smtClean="0">
                <a:solidFill>
                  <a:schemeClr val="bg1"/>
                </a:solidFill>
                <a:latin typeface="AR CENA" pitchFamily="2" charset="0"/>
              </a:rPr>
              <a:t>Image 1  Available at: </a:t>
            </a:r>
            <a:r>
              <a:rPr lang="en-GB" dirty="0" smtClean="0">
                <a:solidFill>
                  <a:schemeClr val="bg1"/>
                </a:solidFill>
                <a:latin typeface="AR CENA" pitchFamily="2" charset="0"/>
                <a:hlinkClick r:id="rId2"/>
              </a:rPr>
              <a:t>https://www.google.com/search?q=poverty&amp;rlz=1C1CHWA_enGB642GB642&amp;source=lnms&amp;tbm=isch&amp;sa=X&amp;ved=0ahUKEwjg_eiQ1b_fAhX9QxUIHbhQCugQ_AUIDigB&amp;biw=1314&amp;bih=612#imgrc=Pzz3qPsAyln4zM</a:t>
            </a:r>
            <a:r>
              <a:rPr lang="en-GB" dirty="0" smtClean="0">
                <a:solidFill>
                  <a:schemeClr val="bg1"/>
                </a:solidFill>
                <a:latin typeface="AR CENA" pitchFamily="2" charset="0"/>
              </a:rPr>
              <a:t>:</a:t>
            </a:r>
          </a:p>
          <a:p>
            <a:r>
              <a:rPr lang="en-GB" dirty="0" smtClean="0">
                <a:solidFill>
                  <a:schemeClr val="bg1"/>
                </a:solidFill>
                <a:latin typeface="AR CENA" pitchFamily="2" charset="0"/>
              </a:rPr>
              <a:t>Accessed on 27/12/2018</a:t>
            </a:r>
          </a:p>
          <a:p>
            <a:endParaRPr lang="en-GB" dirty="0" smtClean="0">
              <a:latin typeface="AR CENA" pitchFamily="2" charset="0"/>
            </a:endParaRPr>
          </a:p>
          <a:p>
            <a:endParaRPr lang="en-GB" dirty="0" smtClean="0">
              <a:latin typeface="AR CENA" pitchFamily="2" charset="0"/>
            </a:endParaRPr>
          </a:p>
          <a:p>
            <a:endParaRPr lang="en-GB" dirty="0" smtClean="0">
              <a:latin typeface="AR CENA" pitchFamily="2" charset="0"/>
            </a:endParaRPr>
          </a:p>
          <a:p>
            <a:endParaRPr lang="en-GB" dirty="0">
              <a:latin typeface="AR CENA" pitchFamily="2" charset="0"/>
            </a:endParaRPr>
          </a:p>
        </p:txBody>
      </p:sp>
      <p:sp>
        <p:nvSpPr>
          <p:cNvPr id="6" name="TextBox 5"/>
          <p:cNvSpPr txBox="1"/>
          <p:nvPr/>
        </p:nvSpPr>
        <p:spPr>
          <a:xfrm>
            <a:off x="1403648" y="836712"/>
            <a:ext cx="2160240" cy="646331"/>
          </a:xfrm>
          <a:prstGeom prst="rect">
            <a:avLst/>
          </a:prstGeom>
          <a:noFill/>
        </p:spPr>
        <p:txBody>
          <a:bodyPr wrap="square" rtlCol="0">
            <a:spAutoFit/>
          </a:bodyPr>
          <a:lstStyle/>
          <a:p>
            <a:r>
              <a:rPr lang="en-GB" sz="3600" b="1" dirty="0" smtClean="0">
                <a:solidFill>
                  <a:schemeClr val="bg1"/>
                </a:solidFill>
                <a:latin typeface="AR CENA" pitchFamily="2" charset="0"/>
              </a:rPr>
              <a:t>References</a:t>
            </a:r>
            <a:endParaRPr lang="en-GB" sz="3600" b="1" dirty="0">
              <a:solidFill>
                <a:schemeClr val="bg1"/>
              </a:solidFill>
              <a:latin typeface="AR CENA" pitchFamily="2" charset="0"/>
            </a:endParaRPr>
          </a:p>
        </p:txBody>
      </p:sp>
      <p:sp>
        <p:nvSpPr>
          <p:cNvPr id="10" name="TextBox 9"/>
          <p:cNvSpPr txBox="1"/>
          <p:nvPr/>
        </p:nvSpPr>
        <p:spPr>
          <a:xfrm>
            <a:off x="611560" y="3140968"/>
            <a:ext cx="3096344" cy="1200329"/>
          </a:xfrm>
          <a:prstGeom prst="rect">
            <a:avLst/>
          </a:prstGeom>
          <a:noFill/>
        </p:spPr>
        <p:txBody>
          <a:bodyPr wrap="square" rtlCol="0">
            <a:spAutoFit/>
          </a:bodyPr>
          <a:lstStyle/>
          <a:p>
            <a:r>
              <a:rPr lang="en-GB" dirty="0" smtClean="0">
                <a:solidFill>
                  <a:schemeClr val="bg1"/>
                </a:solidFill>
                <a:latin typeface="AR CENA" pitchFamily="2" charset="0"/>
              </a:rPr>
              <a:t>Image 2 Available at:</a:t>
            </a:r>
          </a:p>
          <a:p>
            <a:endParaRPr lang="en-GB" dirty="0" smtClean="0">
              <a:solidFill>
                <a:schemeClr val="bg1"/>
              </a:solidFill>
              <a:latin typeface="AR CENA" pitchFamily="2" charset="0"/>
            </a:endParaRPr>
          </a:p>
          <a:p>
            <a:endParaRPr lang="en-GB" dirty="0" smtClean="0">
              <a:solidFill>
                <a:schemeClr val="bg1"/>
              </a:solidFill>
              <a:latin typeface="AR CENA" pitchFamily="2" charset="0"/>
            </a:endParaRPr>
          </a:p>
          <a:p>
            <a:endParaRPr lang="en-GB" dirty="0"/>
          </a:p>
        </p:txBody>
      </p:sp>
      <p:sp>
        <p:nvSpPr>
          <p:cNvPr id="11" name="Rectangle 10"/>
          <p:cNvSpPr/>
          <p:nvPr/>
        </p:nvSpPr>
        <p:spPr>
          <a:xfrm>
            <a:off x="539552" y="3140968"/>
            <a:ext cx="6552728" cy="1477328"/>
          </a:xfrm>
          <a:prstGeom prst="rect">
            <a:avLst/>
          </a:prstGeom>
        </p:spPr>
        <p:txBody>
          <a:bodyPr wrap="square">
            <a:spAutoFit/>
          </a:bodyPr>
          <a:lstStyle/>
          <a:p>
            <a:endParaRPr lang="en-GB" u="sng" dirty="0" smtClean="0">
              <a:solidFill>
                <a:schemeClr val="bg1"/>
              </a:solidFill>
              <a:latin typeface="AR CENA" pitchFamily="2" charset="0"/>
            </a:endParaRPr>
          </a:p>
          <a:p>
            <a:r>
              <a:rPr lang="en-GB" dirty="0" smtClean="0">
                <a:solidFill>
                  <a:schemeClr val="bg1"/>
                </a:solidFill>
                <a:latin typeface="AR CENA" pitchFamily="2" charset="0"/>
              </a:rPr>
              <a:t>https://www.standard.co.uk/business/markets/cbi-director-general-john-</a:t>
            </a:r>
          </a:p>
          <a:p>
            <a:r>
              <a:rPr lang="en-GB" dirty="0" smtClean="0">
                <a:solidFill>
                  <a:schemeClr val="bg1"/>
                </a:solidFill>
                <a:latin typeface="AR CENA" pitchFamily="2" charset="0"/>
              </a:rPr>
              <a:t>cridland-rising-housing-costs-its-supply-stupid-9540238.html</a:t>
            </a:r>
          </a:p>
          <a:p>
            <a:r>
              <a:rPr lang="en-GB" dirty="0" smtClean="0">
                <a:solidFill>
                  <a:schemeClr val="bg1"/>
                </a:solidFill>
                <a:latin typeface="AR CENA" pitchFamily="2" charset="0"/>
              </a:rPr>
              <a:t>Accessed on 23/12/2018</a:t>
            </a:r>
          </a:p>
          <a:p>
            <a:endParaRPr lang="en-GB" dirty="0">
              <a:solidFill>
                <a:schemeClr val="bg1"/>
              </a:solidFill>
              <a:latin typeface="AR CENA" pitchFamily="2" charset="0"/>
            </a:endParaRPr>
          </a:p>
        </p:txBody>
      </p:sp>
      <p:sp>
        <p:nvSpPr>
          <p:cNvPr id="12" name="Rectangle 11"/>
          <p:cNvSpPr/>
          <p:nvPr/>
        </p:nvSpPr>
        <p:spPr>
          <a:xfrm>
            <a:off x="611560" y="4653136"/>
            <a:ext cx="6336704" cy="1477328"/>
          </a:xfrm>
          <a:prstGeom prst="rect">
            <a:avLst/>
          </a:prstGeom>
        </p:spPr>
        <p:txBody>
          <a:bodyPr wrap="square">
            <a:spAutoFit/>
          </a:bodyPr>
          <a:lstStyle/>
          <a:p>
            <a:r>
              <a:rPr lang="en-GB" dirty="0" smtClean="0">
                <a:solidFill>
                  <a:schemeClr val="bg1"/>
                </a:solidFill>
                <a:latin typeface="AR CENA" pitchFamily="2" charset="0"/>
              </a:rPr>
              <a:t>Image 3 Available at:</a:t>
            </a:r>
          </a:p>
          <a:p>
            <a:r>
              <a:rPr lang="en-GB" dirty="0" smtClean="0">
                <a:solidFill>
                  <a:schemeClr val="bg1"/>
                </a:solidFill>
                <a:latin typeface="AR CENA" pitchFamily="2" charset="0"/>
                <a:hlinkClick r:id="rId3"/>
              </a:rPr>
              <a:t>https://www.google.com/search?q=smoking&amp;rlz=1C1CHWA_enGB642GB642&amp;source=lnms&amp;tbm=isch&amp;sa=X&amp;ved=0ahUKEwjNg873sMPfAhUjpnEKHbaWCQwQ_AUIDigB&amp;biw=1366&amp;bih=657#imgrc=0fGOw9cU6ONhxM</a:t>
            </a:r>
            <a:endParaRPr lang="en-GB" dirty="0" smtClean="0">
              <a:solidFill>
                <a:schemeClr val="bg1"/>
              </a:solidFill>
              <a:latin typeface="AR CENA" pitchFamily="2" charset="0"/>
            </a:endParaRPr>
          </a:p>
          <a:p>
            <a:r>
              <a:rPr lang="en-GB" dirty="0" smtClean="0">
                <a:solidFill>
                  <a:schemeClr val="bg1"/>
                </a:solidFill>
                <a:latin typeface="AR CENA" pitchFamily="2" charset="0"/>
              </a:rPr>
              <a:t>Accessed on  27/12/2018</a:t>
            </a:r>
            <a:endParaRPr lang="en-GB"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83568" y="2060848"/>
            <a:ext cx="7704856" cy="1477328"/>
          </a:xfrm>
          <a:prstGeom prst="rect">
            <a:avLst/>
          </a:prstGeom>
        </p:spPr>
        <p:txBody>
          <a:bodyPr wrap="square">
            <a:spAutoFit/>
          </a:bodyPr>
          <a:lstStyle/>
          <a:p>
            <a:r>
              <a:rPr lang="en-GB" dirty="0" smtClean="0">
                <a:solidFill>
                  <a:schemeClr val="bg1"/>
                </a:solidFill>
                <a:latin typeface="AR CENA" pitchFamily="2" charset="0"/>
              </a:rPr>
              <a:t>Image 4, available at:</a:t>
            </a:r>
          </a:p>
          <a:p>
            <a:r>
              <a:rPr lang="en-GB" dirty="0" smtClean="0">
                <a:solidFill>
                  <a:schemeClr val="bg1"/>
                </a:solidFill>
                <a:latin typeface="AR CENA" pitchFamily="2" charset="0"/>
                <a:hlinkClick r:id="rId2"/>
              </a:rPr>
              <a:t>https://www.google.com/search?q=obesity&amp;rlz=1C1CHWA_enGB642GB642&amp;source=lnms&amp;tbm=isch&amp;sa=X&amp;ved=0ahUKEwjrrK6uscPfAhUHTBUIHVFACVUQ_AUIDigB&amp;biw=1366&amp;bih=657#imgrc=VObBhPWZnPT9DM</a:t>
            </a:r>
            <a:r>
              <a:rPr lang="en-GB" dirty="0" smtClean="0">
                <a:solidFill>
                  <a:schemeClr val="bg1"/>
                </a:solidFill>
                <a:latin typeface="AR CENA" pitchFamily="2" charset="0"/>
              </a:rPr>
              <a:t>:</a:t>
            </a:r>
          </a:p>
          <a:p>
            <a:r>
              <a:rPr lang="en-GB" dirty="0" smtClean="0">
                <a:solidFill>
                  <a:schemeClr val="bg1"/>
                </a:solidFill>
                <a:latin typeface="AR CENA" pitchFamily="2" charset="0"/>
              </a:rPr>
              <a:t>Accessed on 28/12/2018</a:t>
            </a:r>
            <a:endParaRPr lang="en-GB" dirty="0">
              <a:solidFill>
                <a:schemeClr val="bg1"/>
              </a:solidFill>
              <a:latin typeface="AR CENA" pitchFamily="2" charset="0"/>
            </a:endParaRPr>
          </a:p>
        </p:txBody>
      </p:sp>
      <p:sp>
        <p:nvSpPr>
          <p:cNvPr id="7" name="Rectangle 6"/>
          <p:cNvSpPr/>
          <p:nvPr/>
        </p:nvSpPr>
        <p:spPr>
          <a:xfrm>
            <a:off x="683568" y="3717032"/>
            <a:ext cx="7128792" cy="1477328"/>
          </a:xfrm>
          <a:prstGeom prst="rect">
            <a:avLst/>
          </a:prstGeom>
        </p:spPr>
        <p:txBody>
          <a:bodyPr wrap="square">
            <a:spAutoFit/>
          </a:bodyPr>
          <a:lstStyle/>
          <a:p>
            <a:r>
              <a:rPr lang="en-GB" dirty="0" smtClean="0">
                <a:solidFill>
                  <a:schemeClr val="bg1"/>
                </a:solidFill>
                <a:latin typeface="AR CENA" pitchFamily="2" charset="0"/>
              </a:rPr>
              <a:t>Image 5, available at:</a:t>
            </a:r>
          </a:p>
          <a:p>
            <a:r>
              <a:rPr lang="en-GB" dirty="0" smtClean="0">
                <a:solidFill>
                  <a:schemeClr val="bg1"/>
                </a:solidFill>
                <a:latin typeface="AR CENA" pitchFamily="2" charset="0"/>
                <a:hlinkClick r:id="rId3"/>
              </a:rPr>
              <a:t>https://www.google.com/search?q=protecting+the+environment&amp;rlz=1C1CHWA_enGB642GB642&amp;source=lnms&amp;tbm=isch&amp;sa=X&amp;ved=0ahUKEwjup9HVscPfAhXJRxUIHROEAEkQ_AUIDigB&amp;biw=1366&amp;bih=657#imgrc=PQIO20sdronXTM</a:t>
            </a:r>
            <a:r>
              <a:rPr lang="en-GB" dirty="0" smtClean="0">
                <a:solidFill>
                  <a:schemeClr val="bg1"/>
                </a:solidFill>
                <a:latin typeface="AR CENA" pitchFamily="2" charset="0"/>
              </a:rPr>
              <a:t>:</a:t>
            </a:r>
          </a:p>
          <a:p>
            <a:r>
              <a:rPr lang="en-GB" dirty="0" smtClean="0">
                <a:solidFill>
                  <a:schemeClr val="bg1"/>
                </a:solidFill>
                <a:latin typeface="AR CENA" pitchFamily="2" charset="0"/>
              </a:rPr>
              <a:t>Accessed on 28/12/2018</a:t>
            </a:r>
            <a:endParaRPr lang="en-GB" dirty="0">
              <a:solidFill>
                <a:schemeClr val="bg1"/>
              </a:solidFill>
              <a:latin typeface="AR CENA" pitchFamily="2" charset="0"/>
            </a:endParaRPr>
          </a:p>
        </p:txBody>
      </p:sp>
      <p:sp>
        <p:nvSpPr>
          <p:cNvPr id="10" name="TextBox 9"/>
          <p:cNvSpPr txBox="1"/>
          <p:nvPr/>
        </p:nvSpPr>
        <p:spPr>
          <a:xfrm>
            <a:off x="1115616" y="980728"/>
            <a:ext cx="2160240" cy="646331"/>
          </a:xfrm>
          <a:prstGeom prst="rect">
            <a:avLst/>
          </a:prstGeom>
          <a:noFill/>
        </p:spPr>
        <p:txBody>
          <a:bodyPr wrap="square" rtlCol="0">
            <a:spAutoFit/>
          </a:bodyPr>
          <a:lstStyle/>
          <a:p>
            <a:r>
              <a:rPr lang="en-GB" sz="3600" b="1" dirty="0" smtClean="0">
                <a:solidFill>
                  <a:schemeClr val="bg1"/>
                </a:solidFill>
                <a:latin typeface="AR CENA" pitchFamily="2" charset="0"/>
              </a:rPr>
              <a:t>References</a:t>
            </a:r>
            <a:endParaRPr lang="en-GB" sz="3600" b="1" dirty="0">
              <a:solidFill>
                <a:schemeClr val="bg1"/>
              </a:solidFill>
              <a:latin typeface="AR CENA" pitchFamily="2"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4416</TotalTime>
  <Words>1432</Words>
  <Application>Microsoft Office PowerPoint</Application>
  <PresentationFormat>On-screen Show (4:3)</PresentationFormat>
  <Paragraphs>181</Paragraphs>
  <Slides>20</Slides>
  <Notes>16</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Flow</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Grizli777</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Nicola</dc:creator>
  <cp:lastModifiedBy>Nicola</cp:lastModifiedBy>
  <cp:revision>436</cp:revision>
  <dcterms:created xsi:type="dcterms:W3CDTF">2018-12-24T18:59:15Z</dcterms:created>
  <dcterms:modified xsi:type="dcterms:W3CDTF">2019-01-04T21:13:05Z</dcterms:modified>
</cp:coreProperties>
</file>