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3" autoAdjust="0"/>
    <p:restoredTop sz="94660"/>
  </p:normalViewPr>
  <p:slideViewPr>
    <p:cSldViewPr snapToGrid="0">
      <p:cViewPr varScale="1">
        <p:scale>
          <a:sx n="51" d="100"/>
          <a:sy n="51" d="100"/>
        </p:scale>
        <p:origin x="106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261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73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09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458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991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718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064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36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092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439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136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2F2FB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990935-B1C2-4C1E-94DD-A084FD8513E9}" type="datetimeFigureOut">
              <a:rPr lang="en-US" smtClean="0"/>
              <a:t>6/26/2025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BAC4AC-2827-42A7-A578-A9E2E233F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157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1027">
            <a:extLst>
              <a:ext uri="{FF2B5EF4-FFF2-40B4-BE49-F238E27FC236}">
                <a16:creationId xmlns:a16="http://schemas.microsoft.com/office/drawing/2014/main" id="{7E846B4F-C734-C50A-5EFB-681FB25B1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4F9A2-3930-099E-B3A7-E5D61D5B5E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46870" y="663879"/>
            <a:ext cx="4540945" cy="198424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36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Effective Team Working </a:t>
            </a:r>
            <a:br>
              <a:rPr lang="en-US" sz="36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en-US" sz="36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and Communication </a:t>
            </a:r>
            <a:r>
              <a:rPr lang="en-US" sz="44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(BMSW4009)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E26490-40E0-981D-374F-EB9BB6C287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46869" y="3281819"/>
            <a:ext cx="4989602" cy="2415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en-US" sz="32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Title:</a:t>
            </a: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What Makes a Successful Team?</a:t>
            </a:r>
          </a:p>
          <a:p>
            <a:pPr algn="l"/>
            <a:r>
              <a:rPr lang="en-US" sz="32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Student:</a:t>
            </a: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Evelinne Alice Dicu (2422448)</a:t>
            </a:r>
          </a:p>
          <a:p>
            <a:pPr algn="l"/>
            <a:r>
              <a:rPr lang="en-US" sz="32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Lecturer:</a:t>
            </a: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Melanie Squire</a:t>
            </a:r>
          </a:p>
          <a:p>
            <a:pPr algn="l"/>
            <a:endParaRPr lang="en-US" sz="2000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pic>
        <p:nvPicPr>
          <p:cNvPr id="1026" name="Picture 2" descr="4,072,200+ Teamwork Stock Photos, Pictures &amp; Royalty-Free ...">
            <a:extLst>
              <a:ext uri="{FF2B5EF4-FFF2-40B4-BE49-F238E27FC236}">
                <a16:creationId xmlns:a16="http://schemas.microsoft.com/office/drawing/2014/main" id="{678E932B-BEAA-0A9B-3D01-0B1792BCED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2" r="18300"/>
          <a:stretch>
            <a:fillRect/>
          </a:stretch>
        </p:blipFill>
        <p:spPr bwMode="auto">
          <a:xfrm>
            <a:off x="1190113" y="1160168"/>
            <a:ext cx="4535401" cy="4536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918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6C1C8-8816-8FF8-2EDD-331BF0B46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183" y="1108605"/>
            <a:ext cx="10515600" cy="940328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Introduction to Teamwork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118C4-F6CE-4F9A-E474-2DCE80B46A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9450" y="2227262"/>
            <a:ext cx="10515600" cy="3522133"/>
          </a:xfrm>
        </p:spPr>
        <p:txBody>
          <a:bodyPr>
            <a:normAutofit/>
          </a:bodyPr>
          <a:lstStyle/>
          <a:p>
            <a:endParaRPr lang="en-US" sz="2800" dirty="0">
              <a:solidFill>
                <a:schemeClr val="tx1"/>
              </a:solidFill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3200" dirty="0">
                <a:solidFill>
                  <a:schemeClr val="tx1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Teamwork means working together toward shared goals (Mullins &amp; Christy, 2016).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3200" dirty="0">
                <a:solidFill>
                  <a:schemeClr val="tx1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Succes is built on clear communication, trust, and shared effort. 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3200" dirty="0">
                <a:solidFill>
                  <a:schemeClr val="tx1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Based on my experience at OMV, Romania. </a:t>
            </a:r>
          </a:p>
        </p:txBody>
      </p:sp>
    </p:spTree>
    <p:extLst>
      <p:ext uri="{BB962C8B-B14F-4D97-AF65-F5344CB8AC3E}">
        <p14:creationId xmlns:p14="http://schemas.microsoft.com/office/powerpoint/2010/main" val="2122810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53376-EB00-423E-8DA7-E07BD099E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996267" cy="1325563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The importance of Roles </a:t>
            </a:r>
            <a:br>
              <a:rPr lang="en-US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en-US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Belbin’s Model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BC02CC-D55A-7928-8B85-55FB247E9D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" y="2549128"/>
            <a:ext cx="12056533" cy="430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32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Belbin (2010)</a:t>
            </a: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identifies 9 team roles needed for success – each person brings unique strengths.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3200" u="sng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My main roles: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32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Shaper</a:t>
            </a: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– I enjoy driving tasks forward and keeping the team focused.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32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Team Worker</a:t>
            </a: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– I support others, build harmony, and include quieter voices.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At OMV, I valued every contribution – from setting up meeting to supporting colleagues.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3200" dirty="0" err="1">
                <a:latin typeface="Arabic Typesetting" panose="03020402040406030203" pitchFamily="66" charset="-78"/>
                <a:cs typeface="Arabic Typesetting" panose="03020402040406030203" pitchFamily="66" charset="-78"/>
              </a:rPr>
              <a:t>Recognising</a:t>
            </a: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team roles helps improve trust, collaboration, and overall performance. </a:t>
            </a:r>
          </a:p>
          <a:p>
            <a:pPr marL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3200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“A team is not a bunch of people with job titles, but a congregation of individuals, each of whom has a role that is understood by other members.”</a:t>
            </a:r>
            <a:r>
              <a:rPr lang="en-US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– Belbin (2010)</a:t>
            </a:r>
            <a:endParaRPr lang="en-US" sz="1800" u="sng" dirty="0"/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sz="1800" dirty="0"/>
          </a:p>
        </p:txBody>
      </p:sp>
      <p:pic>
        <p:nvPicPr>
          <p:cNvPr id="5" name="Picture 4" descr="How to Use Team Roles to Boost Performance | Smartsheet">
            <a:extLst>
              <a:ext uri="{FF2B5EF4-FFF2-40B4-BE49-F238E27FC236}">
                <a16:creationId xmlns:a16="http://schemas.microsoft.com/office/drawing/2014/main" id="{C48E36EC-828C-9912-88A1-5E7A32FDF4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0800" y="0"/>
            <a:ext cx="3251200" cy="22546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43951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7573C-AC83-5C1D-77FA-45EE66103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199"/>
            <a:ext cx="4578879" cy="1617133"/>
          </a:xfrm>
        </p:spPr>
        <p:txBody>
          <a:bodyPr>
            <a:noAutofit/>
          </a:bodyPr>
          <a:lstStyle/>
          <a:p>
            <a:pPr algn="ctr"/>
            <a:r>
              <a:rPr lang="en-US" sz="4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Tuckman’s Team Development Model</a:t>
            </a:r>
          </a:p>
        </p:txBody>
      </p:sp>
      <p:pic>
        <p:nvPicPr>
          <p:cNvPr id="8" name="Picture Placeholder 7" descr="A diagram of a group&#10;&#10;AI-generated content may be incorrect.">
            <a:extLst>
              <a:ext uri="{FF2B5EF4-FFF2-40B4-BE49-F238E27FC236}">
                <a16:creationId xmlns:a16="http://schemas.microsoft.com/office/drawing/2014/main" id="{63076A64-32DF-CBCD-C1AB-4E30CD0A8A5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8" r="14868"/>
          <a:stretch>
            <a:fillRect/>
          </a:stretch>
        </p:blipFill>
        <p:spPr>
          <a:xfrm>
            <a:off x="5894388" y="547158"/>
            <a:ext cx="6172200" cy="4873625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D26E792E-5268-7604-E32E-5C9D08F2BC88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0" y="2373242"/>
            <a:ext cx="5183188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Stages: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 Forming → Storming → Norming → Performing (Seck &amp; Helton, 2014).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Our team became more honest, trusting, and productive over time.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Shared tasks helped build confidence and motivation.</a:t>
            </a:r>
          </a:p>
        </p:txBody>
      </p:sp>
    </p:spTree>
    <p:extLst>
      <p:ext uri="{BB962C8B-B14F-4D97-AF65-F5344CB8AC3E}">
        <p14:creationId xmlns:p14="http://schemas.microsoft.com/office/powerpoint/2010/main" val="2817520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C6C6-6378-AA7C-230F-CA79DEBA4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7201"/>
            <a:ext cx="5791200" cy="11938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Conflict in Teams </a:t>
            </a:r>
            <a:br>
              <a:rPr lang="en-US" sz="4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en-US" sz="4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Thomas -Kilmann Model</a:t>
            </a:r>
          </a:p>
        </p:txBody>
      </p:sp>
      <p:pic>
        <p:nvPicPr>
          <p:cNvPr id="6" name="Picture Placeholder 5" descr="A diagram of conflict model">
            <a:extLst>
              <a:ext uri="{FF2B5EF4-FFF2-40B4-BE49-F238E27FC236}">
                <a16:creationId xmlns:a16="http://schemas.microsoft.com/office/drawing/2014/main" id="{2A7D660E-4BBC-F76F-78EA-2F2ADD7EAD3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2" r="7862"/>
          <a:stretch>
            <a:fillRect/>
          </a:stretch>
        </p:blipFill>
        <p:spPr>
          <a:xfrm>
            <a:off x="6697132" y="818092"/>
            <a:ext cx="5335589" cy="540490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6FCA9B-CD19-6D86-8FD6-4A652BF985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9278" y="1591732"/>
            <a:ext cx="6470122" cy="441113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endParaRPr lang="en-US" sz="2400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The model explains 5 ways people respond to conflict: avoiding, competing, compromising, collaborating, and accommodating (Jones, 1976).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My results showed I often </a:t>
            </a:r>
            <a:r>
              <a:rPr lang="en-US" sz="24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avoid</a:t>
            </a:r>
            <a:r>
              <a:rPr lang="en-US" sz="24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or </a:t>
            </a:r>
            <a:r>
              <a:rPr lang="en-US" sz="24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compromise</a:t>
            </a:r>
            <a:r>
              <a:rPr lang="en-US" sz="24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to keep the peace. This helps in some situations, but not always.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I have learned that avoiding problems too often can stop issues from being solved properly.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I want to </a:t>
            </a:r>
            <a:r>
              <a:rPr lang="en-US" sz="24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speak up </a:t>
            </a:r>
            <a:r>
              <a:rPr lang="en-US" sz="24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more confidently and work with others to find fair solutions.</a:t>
            </a:r>
          </a:p>
        </p:txBody>
      </p:sp>
    </p:spTree>
    <p:extLst>
      <p:ext uri="{BB962C8B-B14F-4D97-AF65-F5344CB8AC3E}">
        <p14:creationId xmlns:p14="http://schemas.microsoft.com/office/powerpoint/2010/main" val="1839222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463F4-2508-700C-F369-AD8F9AC4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8889" y="269310"/>
            <a:ext cx="3932237" cy="160020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Emotional Intelligence </a:t>
            </a:r>
            <a:br>
              <a:rPr lang="en-US" sz="40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en-US" sz="40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in Teamwork</a:t>
            </a:r>
          </a:p>
        </p:txBody>
      </p:sp>
      <p:pic>
        <p:nvPicPr>
          <p:cNvPr id="7" name="Picture Placeholder 6" descr="A hand writing on a whiteboard">
            <a:extLst>
              <a:ext uri="{FF2B5EF4-FFF2-40B4-BE49-F238E27FC236}">
                <a16:creationId xmlns:a16="http://schemas.microsoft.com/office/drawing/2014/main" id="{5E3AC0BE-534C-66A6-C0D1-C4FBB09799D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2" r="7862"/>
          <a:stretch>
            <a:fillRect/>
          </a:stretch>
        </p:blipFill>
        <p:spPr>
          <a:xfrm>
            <a:off x="7173583" y="3018250"/>
            <a:ext cx="4862850" cy="3839750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9FECD109-9ABB-B00A-2247-22DF484A49D0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20873" y="1231125"/>
            <a:ext cx="6105603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Emotional awareness builds stronger teams (Goleman, 1998).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I checked in with team members, shared updates, and showed empathy.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Listening and care are essential to trust.</a:t>
            </a:r>
          </a:p>
        </p:txBody>
      </p:sp>
    </p:spTree>
    <p:extLst>
      <p:ext uri="{BB962C8B-B14F-4D97-AF65-F5344CB8AC3E}">
        <p14:creationId xmlns:p14="http://schemas.microsoft.com/office/powerpoint/2010/main" val="2890217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0F71D-051C-095B-BF44-E644657CD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779" y="329366"/>
            <a:ext cx="11125200" cy="51646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What Makes a Team Successful</a:t>
            </a:r>
          </a:p>
        </p:txBody>
      </p:sp>
      <p:pic>
        <p:nvPicPr>
          <p:cNvPr id="7" name="Content Placeholder 6" descr="A poster of a team">
            <a:extLst>
              <a:ext uri="{FF2B5EF4-FFF2-40B4-BE49-F238E27FC236}">
                <a16:creationId xmlns:a16="http://schemas.microsoft.com/office/drawing/2014/main" id="{4BCD7670-9D14-B1E6-2361-080B3082A8D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187" y="2098491"/>
            <a:ext cx="4326467" cy="3594364"/>
          </a:xfrm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7AE90971-C04A-0E22-C45B-E247A947136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316282" y="896323"/>
            <a:ext cx="6866467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Clear Communication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Teams succeed when members share ideas, listen actively, and express themselves clearly (Zimmerman et al.,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Defined Roles and Responsibilities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Understanding who does what avoids confusion and builds accountability (Belbin, 2010).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Respect and Inclusion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Everyone should feel valued, no matter their role. Inclusion boosts morale and encourages teamwork (Rice, 2009).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Handling Conflict Positively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Healthy conflict can lead to better decisions. Teams must learn to address disagreements calmly and constructively (Jones, 1976).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Emotional Intelligence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Being aware of how others feel helps build trust, reduce tension, and support each other during stress (Goleman, 1998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44987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5864C-C350-D798-14C2-F8106038A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378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My Learning from Team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1C316-962E-7228-84B5-95FD9DDA9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737" y="998907"/>
            <a:ext cx="10515600" cy="56649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I learned to: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u="sng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Speak clearly and respectfully</a:t>
            </a:r>
            <a:r>
              <a:rPr lang="en-US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so everyone understands my ideas.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u="sng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Balance avoiding conflict with giving honest feedback</a:t>
            </a:r>
            <a:r>
              <a:rPr lang="en-US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in a calm way.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Help my teammates by supporting them emotionally and assisting them with their tasks.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u="sng" dirty="0" err="1">
                <a:latin typeface="Arabic Typesetting" panose="03020402040406030203" pitchFamily="66" charset="-78"/>
                <a:cs typeface="Arabic Typesetting" panose="03020402040406030203" pitchFamily="66" charset="-78"/>
              </a:rPr>
              <a:t>Recognise</a:t>
            </a:r>
            <a:r>
              <a:rPr lang="en-US" u="sng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the value of every role, </a:t>
            </a:r>
            <a:r>
              <a:rPr lang="en-US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even small ones.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u="sng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Stay open to feedback </a:t>
            </a:r>
            <a:r>
              <a:rPr lang="en-US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and use it to grow as a team member.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u="sng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Stay calm under pressure </a:t>
            </a:r>
            <a:r>
              <a:rPr lang="en-US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and help create a positive </a:t>
            </a:r>
            <a:r>
              <a:rPr lang="en-US" dirty="0" err="1">
                <a:latin typeface="Arabic Typesetting" panose="03020402040406030203" pitchFamily="66" charset="-78"/>
                <a:cs typeface="Arabic Typesetting" panose="03020402040406030203" pitchFamily="66" charset="-78"/>
              </a:rPr>
              <a:t>atnosphere</a:t>
            </a:r>
            <a:r>
              <a:rPr lang="en-US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47644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58877-21D4-19E4-A2B4-48A27BDAF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4990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REFERENCE LIST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438CDE4-1DEB-8D3B-547A-A3A70BEB09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396735"/>
            <a:ext cx="10360068" cy="5209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Belbin, R. M. (2010).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Team roles at work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2nd ed. London: Routledge.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Goleman, D. (1998).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Working with emotional intelligence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London: Bloomsbury Publishing.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Jones, J.E. (1976).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Thomas-Kilmann Conflict Mode Instrument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ProQuest Central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1(1), pp.249–251.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Mullins, L.J. &amp; Christy, G. (2016).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Management &amp;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organisational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. 11th ed. Harlow: Pearson.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Seck, M.M. &amp; Helton, L. (2014). ‘Faculty Development…’,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Social Work with Groups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abic Typesetting" panose="03020402040406030203" pitchFamily="66" charset="-78"/>
                <a:cs typeface="Arabic Typesetting" panose="03020402040406030203" pitchFamily="66" charset="-78"/>
              </a:rPr>
              <a:t>, 37(2), pp.158–168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8334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3701DD-DEA0-457D-66DD-93569B58620A}"/>
              </a:ext>
            </a:extLst>
          </p:cNvPr>
          <p:cNvSpPr txBox="1"/>
          <p:nvPr/>
        </p:nvSpPr>
        <p:spPr>
          <a:xfrm>
            <a:off x="1565754" y="2192055"/>
            <a:ext cx="8351728" cy="16814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abic Typesetting" panose="03020402040406030203" pitchFamily="66" charset="-78"/>
                <a:ea typeface="DengXian" panose="02010600030101010101" pitchFamily="2" charset="-122"/>
                <a:cs typeface="Arabic Typesetting" panose="03020402040406030203" pitchFamily="66" charset="-78"/>
              </a:rPr>
              <a:t>I confirm that I have not presented any AI generated materials as my own work. </a:t>
            </a:r>
            <a:endParaRPr lang="en-US" sz="2800" kern="100" dirty="0">
              <a:effectLst/>
              <a:latin typeface="Arabic Typesetting" panose="03020402040406030203" pitchFamily="66" charset="-78"/>
              <a:ea typeface="DengXian" panose="02010600030101010101" pitchFamily="2" charset="-122"/>
              <a:cs typeface="Arabic Typesetting" panose="03020402040406030203" pitchFamily="66" charset="-78"/>
            </a:endParaRPr>
          </a:p>
          <a:p>
            <a:pPr marL="0" marR="0" algn="ctr"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rabic Typesetting" panose="03020402040406030203" pitchFamily="66" charset="-78"/>
                <a:ea typeface="DengXian" panose="02010600030101010101" pitchFamily="2" charset="-122"/>
                <a:cs typeface="Arabic Typesetting" panose="03020402040406030203" pitchFamily="66" charset="-78"/>
              </a:rPr>
              <a:t>I confirm that I have copies of my drafts, notes, and other resources I used, which I may be asked to provide in evidence.</a:t>
            </a:r>
            <a:endParaRPr lang="en-US" sz="2800" kern="100" dirty="0">
              <a:effectLst/>
              <a:latin typeface="Arabic Typesetting" panose="03020402040406030203" pitchFamily="66" charset="-78"/>
              <a:ea typeface="DengXian" panose="02010600030101010101" pitchFamily="2" charset="-122"/>
              <a:cs typeface="Arabic Typesetting" panose="03020402040406030203" pitchFamily="66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931506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177</TotalTime>
  <Words>726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Arabic Typesetting</vt:lpstr>
      <vt:lpstr>Arial</vt:lpstr>
      <vt:lpstr>Wingdings</vt:lpstr>
      <vt:lpstr>Office Theme</vt:lpstr>
      <vt:lpstr>Effective Team Working  and Communication (BMSW4009)</vt:lpstr>
      <vt:lpstr>Introduction to Teamwork</vt:lpstr>
      <vt:lpstr>The importance of Roles  Belbin’s Model</vt:lpstr>
      <vt:lpstr>Tuckman’s Team Development Model</vt:lpstr>
      <vt:lpstr>Conflict in Teams  Thomas -Kilmann Model</vt:lpstr>
      <vt:lpstr>Emotional Intelligence  in Teamwork</vt:lpstr>
      <vt:lpstr>What Makes a Team Successful</vt:lpstr>
      <vt:lpstr>My Learning from Team Experience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Evelinne Alice Dicu</dc:creator>
  <cp:lastModifiedBy>Evelinne Alice Dicu</cp:lastModifiedBy>
  <cp:revision>15</cp:revision>
  <dcterms:created xsi:type="dcterms:W3CDTF">2025-06-25T03:36:10Z</dcterms:created>
  <dcterms:modified xsi:type="dcterms:W3CDTF">2025-06-26T22:47:54Z</dcterms:modified>
</cp:coreProperties>
</file>