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8"/>
  </p:notesMasterIdLst>
  <p:handoutMasterIdLst>
    <p:handoutMasterId r:id="rId29"/>
  </p:handoutMasterIdLst>
  <p:sldIdLst>
    <p:sldId id="286" r:id="rId2"/>
    <p:sldId id="256" r:id="rId3"/>
    <p:sldId id="288" r:id="rId4"/>
    <p:sldId id="257" r:id="rId5"/>
    <p:sldId id="258" r:id="rId6"/>
    <p:sldId id="270" r:id="rId7"/>
    <p:sldId id="271" r:id="rId8"/>
    <p:sldId id="291" r:id="rId9"/>
    <p:sldId id="299" r:id="rId10"/>
    <p:sldId id="300" r:id="rId11"/>
    <p:sldId id="301" r:id="rId12"/>
    <p:sldId id="302" r:id="rId13"/>
    <p:sldId id="303" r:id="rId14"/>
    <p:sldId id="264" r:id="rId15"/>
    <p:sldId id="285" r:id="rId16"/>
    <p:sldId id="265" r:id="rId17"/>
    <p:sldId id="298" r:id="rId18"/>
    <p:sldId id="292" r:id="rId19"/>
    <p:sldId id="259" r:id="rId20"/>
    <p:sldId id="277" r:id="rId21"/>
    <p:sldId id="280" r:id="rId22"/>
    <p:sldId id="290" r:id="rId23"/>
    <p:sldId id="289" r:id="rId24"/>
    <p:sldId id="293" r:id="rId25"/>
    <p:sldId id="294" r:id="rId26"/>
    <p:sldId id="297" r:id="rId27"/>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22" autoAdjust="0"/>
  </p:normalViewPr>
  <p:slideViewPr>
    <p:cSldViewPr>
      <p:cViewPr varScale="1">
        <p:scale>
          <a:sx n="90" d="100"/>
          <a:sy n="90" d="100"/>
        </p:scale>
        <p:origin x="140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F12A6B36-EAF7-4C2E-A9F7-4C0BE7AA4BC9}"/>
              </a:ext>
            </a:extLst>
          </p:cNvPr>
          <p:cNvSpPr>
            <a:spLocks noGrp="1" noChangeArrowheads="1"/>
          </p:cNvSpPr>
          <p:nvPr>
            <p:ph type="hdr" sz="quarter"/>
          </p:nvPr>
        </p:nvSpPr>
        <p:spPr bwMode="auto">
          <a:xfrm>
            <a:off x="0" y="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A327F998-9DA2-48CB-BFC5-526EF79D4FFC}"/>
              </a:ext>
            </a:extLst>
          </p:cNvPr>
          <p:cNvSpPr>
            <a:spLocks noGrp="1" noChangeArrowheads="1"/>
          </p:cNvSpPr>
          <p:nvPr>
            <p:ph type="dt" sz="quarter" idx="1"/>
          </p:nvPr>
        </p:nvSpPr>
        <p:spPr bwMode="auto">
          <a:xfrm>
            <a:off x="3810000" y="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C8B06E56-F654-48B2-A002-D37669574A78}"/>
              </a:ext>
            </a:extLst>
          </p:cNvPr>
          <p:cNvSpPr>
            <a:spLocks noGrp="1" noChangeArrowheads="1"/>
          </p:cNvSpPr>
          <p:nvPr>
            <p:ph type="ftr" sz="quarter" idx="2"/>
          </p:nvPr>
        </p:nvSpPr>
        <p:spPr bwMode="auto">
          <a:xfrm>
            <a:off x="0" y="928370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9D45FF7E-81EC-49FB-942A-36E7959575F7}"/>
              </a:ext>
            </a:extLst>
          </p:cNvPr>
          <p:cNvSpPr>
            <a:spLocks noGrp="1" noChangeArrowheads="1"/>
          </p:cNvSpPr>
          <p:nvPr>
            <p:ph type="sldNum" sz="quarter" idx="3"/>
          </p:nvPr>
        </p:nvSpPr>
        <p:spPr bwMode="auto">
          <a:xfrm>
            <a:off x="3810000" y="928370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568063F7-E81E-4F8E-931A-F4D60AC1D51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4C045F15-8745-4C67-B33D-F4922D4D4393}"/>
              </a:ext>
            </a:extLst>
          </p:cNvPr>
          <p:cNvSpPr>
            <a:spLocks noGrp="1" noChangeArrowheads="1"/>
          </p:cNvSpPr>
          <p:nvPr>
            <p:ph type="hdr" sz="quarter"/>
          </p:nvPr>
        </p:nvSpPr>
        <p:spPr bwMode="auto">
          <a:xfrm>
            <a:off x="0" y="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81C46A7A-0B19-46FC-BF1E-DA43E262A3ED}"/>
              </a:ext>
            </a:extLst>
          </p:cNvPr>
          <p:cNvSpPr>
            <a:spLocks noGrp="1" noChangeArrowheads="1"/>
          </p:cNvSpPr>
          <p:nvPr>
            <p:ph type="dt" idx="1"/>
          </p:nvPr>
        </p:nvSpPr>
        <p:spPr bwMode="auto">
          <a:xfrm>
            <a:off x="3810000" y="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897F33DF-D03B-45B6-9B4B-50534E92EAC8}"/>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5061" name="Rectangle 5">
            <a:extLst>
              <a:ext uri="{FF2B5EF4-FFF2-40B4-BE49-F238E27FC236}">
                <a16:creationId xmlns:a16="http://schemas.microsoft.com/office/drawing/2014/main" id="{D5D028B4-68B0-4068-9A69-62AF3A9D30B0}"/>
              </a:ext>
            </a:extLst>
          </p:cNvPr>
          <p:cNvSpPr>
            <a:spLocks noGrp="1" noChangeArrowheads="1"/>
          </p:cNvSpPr>
          <p:nvPr>
            <p:ph type="body" sz="quarter" idx="3"/>
          </p:nvPr>
        </p:nvSpPr>
        <p:spPr bwMode="auto">
          <a:xfrm>
            <a:off x="671513" y="4641850"/>
            <a:ext cx="5381625" cy="4398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05E616B8-CB15-47F4-84F7-FF780A456265}"/>
              </a:ext>
            </a:extLst>
          </p:cNvPr>
          <p:cNvSpPr>
            <a:spLocks noGrp="1" noChangeArrowheads="1"/>
          </p:cNvSpPr>
          <p:nvPr>
            <p:ph type="ftr" sz="quarter" idx="4"/>
          </p:nvPr>
        </p:nvSpPr>
        <p:spPr bwMode="auto">
          <a:xfrm>
            <a:off x="0" y="928370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495CF587-CB82-4777-8D72-0A352B832E00}"/>
              </a:ext>
            </a:extLst>
          </p:cNvPr>
          <p:cNvSpPr>
            <a:spLocks noGrp="1" noChangeArrowheads="1"/>
          </p:cNvSpPr>
          <p:nvPr>
            <p:ph type="sldNum" sz="quarter" idx="5"/>
          </p:nvPr>
        </p:nvSpPr>
        <p:spPr bwMode="auto">
          <a:xfrm>
            <a:off x="3810000" y="9283700"/>
            <a:ext cx="291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184FE9DE-E80B-4920-947A-031B94AA2E4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670FD161-A2D8-412E-B678-3F02917BEFF1}"/>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D20DDB3-9018-4DFA-8412-64F6C05B35B2}" type="slidenum">
              <a:rPr lang="en-US" altLang="en-US" smtClean="0"/>
              <a:pPr>
                <a:spcBef>
                  <a:spcPct val="0"/>
                </a:spcBef>
              </a:pPr>
              <a:t>2</a:t>
            </a:fld>
            <a:endParaRPr lang="en-US" altLang="en-US"/>
          </a:p>
        </p:txBody>
      </p:sp>
      <p:sp>
        <p:nvSpPr>
          <p:cNvPr id="8195" name="Rectangle 2">
            <a:extLst>
              <a:ext uri="{FF2B5EF4-FFF2-40B4-BE49-F238E27FC236}">
                <a16:creationId xmlns:a16="http://schemas.microsoft.com/office/drawing/2014/main" id="{1FC40B57-9D82-44A9-923C-58BCC839682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77EE390-4892-4E06-ADA7-781F09D04DB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48FC4217-B173-4C8C-A2B0-D82695D86348}"/>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05C0882-3A9F-4364-ACAC-E99AA47CD68A}" type="slidenum">
              <a:rPr lang="en-US" altLang="en-US" smtClean="0"/>
              <a:pPr>
                <a:spcBef>
                  <a:spcPct val="0"/>
                </a:spcBef>
              </a:pPr>
              <a:t>3</a:t>
            </a:fld>
            <a:endParaRPr lang="en-US" altLang="en-US"/>
          </a:p>
        </p:txBody>
      </p:sp>
      <p:sp>
        <p:nvSpPr>
          <p:cNvPr id="10243" name="Rectangle 2">
            <a:extLst>
              <a:ext uri="{FF2B5EF4-FFF2-40B4-BE49-F238E27FC236}">
                <a16:creationId xmlns:a16="http://schemas.microsoft.com/office/drawing/2014/main" id="{3640A045-0A05-4AD6-8411-AD22C7EDD2E4}"/>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359A54D5-FE3E-4968-9A27-ECC649CD9B4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8CC0554-C7B7-4156-BA4B-D0488962CA4D}"/>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A309793-8439-4639-8AE7-4602FD5B127E}" type="slidenum">
              <a:rPr lang="en-US" altLang="en-US" smtClean="0"/>
              <a:pPr>
                <a:spcBef>
                  <a:spcPct val="0"/>
                </a:spcBef>
              </a:pPr>
              <a:t>4</a:t>
            </a:fld>
            <a:endParaRPr lang="en-US" altLang="en-US"/>
          </a:p>
        </p:txBody>
      </p:sp>
      <p:sp>
        <p:nvSpPr>
          <p:cNvPr id="12291" name="Rectangle 2">
            <a:extLst>
              <a:ext uri="{FF2B5EF4-FFF2-40B4-BE49-F238E27FC236}">
                <a16:creationId xmlns:a16="http://schemas.microsoft.com/office/drawing/2014/main" id="{791B88C7-91F5-4AB4-B51E-7D78BAA50805}"/>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F33AA470-DABA-4735-A0F2-C7FED0707C1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025C0DE6-ABE5-4A74-9B0D-83804603D93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4AD9011-EBEE-49EE-B372-3AC451211157}" type="slidenum">
              <a:rPr lang="en-US" altLang="en-US" smtClean="0"/>
              <a:pPr>
                <a:spcBef>
                  <a:spcPct val="0"/>
                </a:spcBef>
              </a:pPr>
              <a:t>5</a:t>
            </a:fld>
            <a:endParaRPr lang="en-US" altLang="en-US"/>
          </a:p>
        </p:txBody>
      </p:sp>
      <p:sp>
        <p:nvSpPr>
          <p:cNvPr id="14339" name="Rectangle 2">
            <a:extLst>
              <a:ext uri="{FF2B5EF4-FFF2-40B4-BE49-F238E27FC236}">
                <a16:creationId xmlns:a16="http://schemas.microsoft.com/office/drawing/2014/main" id="{2A0D2CA1-EB0B-488E-ADD7-CB2206DE82DF}"/>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35CBD379-5919-4F71-9B4B-2C8481E007E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24A46113-3344-4330-AB2D-0E6800ACF0E8}"/>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0E0428E-9D68-4294-BD25-E47F93A2172E}" type="slidenum">
              <a:rPr lang="en-US" altLang="en-US" smtClean="0"/>
              <a:pPr>
                <a:spcBef>
                  <a:spcPct val="0"/>
                </a:spcBef>
              </a:pPr>
              <a:t>6</a:t>
            </a:fld>
            <a:endParaRPr lang="en-US" altLang="en-US"/>
          </a:p>
        </p:txBody>
      </p:sp>
      <p:sp>
        <p:nvSpPr>
          <p:cNvPr id="16387" name="Rectangle 2">
            <a:extLst>
              <a:ext uri="{FF2B5EF4-FFF2-40B4-BE49-F238E27FC236}">
                <a16:creationId xmlns:a16="http://schemas.microsoft.com/office/drawing/2014/main" id="{82C2F796-78A8-46E3-B9B1-45E5D4CA71E0}"/>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6895B917-B2B5-438F-ACD7-90FF67D5D94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37321CDD-888E-4831-8ED5-DEC683779D6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917A5CA-E6C4-4204-8353-5777DA060B12}" type="slidenum">
              <a:rPr lang="en-US" altLang="en-US" smtClean="0"/>
              <a:pPr>
                <a:spcBef>
                  <a:spcPct val="0"/>
                </a:spcBef>
              </a:pPr>
              <a:t>7</a:t>
            </a:fld>
            <a:endParaRPr lang="en-US" altLang="en-US"/>
          </a:p>
        </p:txBody>
      </p:sp>
      <p:sp>
        <p:nvSpPr>
          <p:cNvPr id="18435" name="Rectangle 2">
            <a:extLst>
              <a:ext uri="{FF2B5EF4-FFF2-40B4-BE49-F238E27FC236}">
                <a16:creationId xmlns:a16="http://schemas.microsoft.com/office/drawing/2014/main" id="{9634D1F5-048A-4C99-84F2-620D297DA701}"/>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17A6D4F9-E859-4015-B76D-C6D7BE95FBE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84C00A4-B792-4488-8A30-61E86742C20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EFFFC8-B63E-43AC-ADEF-44FD6CC474DD}" type="slidenum">
              <a:rPr lang="en-US" altLang="en-US" smtClean="0"/>
              <a:pPr>
                <a:spcBef>
                  <a:spcPct val="0"/>
                </a:spcBef>
              </a:pPr>
              <a:t>8</a:t>
            </a:fld>
            <a:endParaRPr lang="en-US" altLang="en-US"/>
          </a:p>
        </p:txBody>
      </p:sp>
      <p:sp>
        <p:nvSpPr>
          <p:cNvPr id="20483" name="Rectangle 2">
            <a:extLst>
              <a:ext uri="{FF2B5EF4-FFF2-40B4-BE49-F238E27FC236}">
                <a16:creationId xmlns:a16="http://schemas.microsoft.com/office/drawing/2014/main" id="{187F1893-D37D-453E-81E7-BE5D993B2269}"/>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A6CF406D-4AA4-4745-B120-771D15879F7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A7C2952C-8979-4315-8409-9D86CCAFCD9E}"/>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9F8E64-1EC4-4B63-B390-E3797B631B82}" type="slidenum">
              <a:rPr lang="en-US" altLang="en-US" smtClean="0"/>
              <a:pPr>
                <a:spcBef>
                  <a:spcPct val="0"/>
                </a:spcBef>
              </a:pPr>
              <a:t>14</a:t>
            </a:fld>
            <a:endParaRPr lang="en-US" altLang="en-US"/>
          </a:p>
        </p:txBody>
      </p:sp>
      <p:sp>
        <p:nvSpPr>
          <p:cNvPr id="27651" name="Rectangle 2">
            <a:extLst>
              <a:ext uri="{FF2B5EF4-FFF2-40B4-BE49-F238E27FC236}">
                <a16:creationId xmlns:a16="http://schemas.microsoft.com/office/drawing/2014/main" id="{BC36297E-A449-40A9-A40D-A7A2DD4259F5}"/>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7CE42246-EC2B-49F2-AA73-252557629E3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8226BC92-0B44-4DC4-8093-E672C52A7A51}"/>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6B1108F-F0C6-4716-BA81-96FD0A30F6B7}" type="slidenum">
              <a:rPr lang="en-US" altLang="en-US" smtClean="0"/>
              <a:pPr>
                <a:spcBef>
                  <a:spcPct val="0"/>
                </a:spcBef>
              </a:pPr>
              <a:t>15</a:t>
            </a:fld>
            <a:endParaRPr lang="en-US" altLang="en-US"/>
          </a:p>
        </p:txBody>
      </p:sp>
      <p:sp>
        <p:nvSpPr>
          <p:cNvPr id="29699" name="Rectangle 2">
            <a:extLst>
              <a:ext uri="{FF2B5EF4-FFF2-40B4-BE49-F238E27FC236}">
                <a16:creationId xmlns:a16="http://schemas.microsoft.com/office/drawing/2014/main" id="{F398B671-101E-402E-B2EA-91528D145B69}"/>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A5C54E80-9FF9-44A7-AECA-C8A083E45F9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2CFAA1E9-A807-4502-A6BB-C000F16A5580}"/>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BCDCB1A-C16D-4D0C-BDD3-2B1CD18E1D56}" type="slidenum">
              <a:rPr lang="en-US" altLang="en-US" smtClean="0"/>
              <a:pPr>
                <a:spcBef>
                  <a:spcPct val="0"/>
                </a:spcBef>
              </a:pPr>
              <a:t>16</a:t>
            </a:fld>
            <a:endParaRPr lang="en-US" altLang="en-US"/>
          </a:p>
        </p:txBody>
      </p:sp>
      <p:sp>
        <p:nvSpPr>
          <p:cNvPr id="31747" name="Rectangle 2">
            <a:extLst>
              <a:ext uri="{FF2B5EF4-FFF2-40B4-BE49-F238E27FC236}">
                <a16:creationId xmlns:a16="http://schemas.microsoft.com/office/drawing/2014/main" id="{A94F7133-185F-4CC1-A846-8A9E19B32757}"/>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6855015B-9C9B-42FD-BBE6-7A7BE047586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5C5A28F4-E361-4385-BEE1-992A83928D9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5CF5F95-6957-4613-A0B3-1C2A8E1687E4}" type="slidenum">
              <a:rPr lang="en-US" altLang="en-US" smtClean="0"/>
              <a:pPr>
                <a:spcBef>
                  <a:spcPct val="0"/>
                </a:spcBef>
              </a:pPr>
              <a:t>18</a:t>
            </a:fld>
            <a:endParaRPr lang="en-US" altLang="en-US"/>
          </a:p>
        </p:txBody>
      </p:sp>
      <p:sp>
        <p:nvSpPr>
          <p:cNvPr id="34819" name="Rectangle 2">
            <a:extLst>
              <a:ext uri="{FF2B5EF4-FFF2-40B4-BE49-F238E27FC236}">
                <a16:creationId xmlns:a16="http://schemas.microsoft.com/office/drawing/2014/main" id="{49C68B2C-B141-4F4A-B403-4CF1A6613B40}"/>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223A1315-672C-4E19-A7AD-394197240DB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B310BA15-F155-433B-92E2-1C1F395694AA}"/>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9927695-FDB9-4A12-9A4F-A43BC2CB85FE}" type="slidenum">
              <a:rPr lang="en-US" altLang="en-US" smtClean="0"/>
              <a:pPr>
                <a:spcBef>
                  <a:spcPct val="0"/>
                </a:spcBef>
              </a:pPr>
              <a:t>19</a:t>
            </a:fld>
            <a:endParaRPr lang="en-US" altLang="en-US"/>
          </a:p>
        </p:txBody>
      </p:sp>
      <p:sp>
        <p:nvSpPr>
          <p:cNvPr id="36867" name="Rectangle 2">
            <a:extLst>
              <a:ext uri="{FF2B5EF4-FFF2-40B4-BE49-F238E27FC236}">
                <a16:creationId xmlns:a16="http://schemas.microsoft.com/office/drawing/2014/main" id="{14C5B229-25DB-45DF-AEBE-373DC345128B}"/>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64A876E0-3935-4DC4-B758-0202B969509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0219E9C-6978-4349-BF8A-18BA99C4AF20}"/>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81430A1-2FCE-4FA4-8B85-D2F226C8A68F}" type="slidenum">
              <a:rPr lang="en-US" altLang="en-US" smtClean="0"/>
              <a:pPr>
                <a:spcBef>
                  <a:spcPct val="0"/>
                </a:spcBef>
              </a:pPr>
              <a:t>20</a:t>
            </a:fld>
            <a:endParaRPr lang="en-US" altLang="en-US"/>
          </a:p>
        </p:txBody>
      </p:sp>
      <p:sp>
        <p:nvSpPr>
          <p:cNvPr id="38915" name="Rectangle 2">
            <a:extLst>
              <a:ext uri="{FF2B5EF4-FFF2-40B4-BE49-F238E27FC236}">
                <a16:creationId xmlns:a16="http://schemas.microsoft.com/office/drawing/2014/main" id="{30648BE9-1EB1-43AF-A0CC-32E5B60478A4}"/>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7E161424-EF0D-4D6E-A9D3-2A466DCDB6E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9720A35-18AE-45EB-B86A-7B143308A84C}"/>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6125" indent="-285750">
              <a:spcBef>
                <a:spcPct val="30000"/>
              </a:spcBef>
              <a:defRPr sz="1200">
                <a:solidFill>
                  <a:schemeClr val="tx1"/>
                </a:solidFill>
                <a:latin typeface="Arial" panose="020B0604020202020204" pitchFamily="34" charset="0"/>
              </a:defRPr>
            </a:lvl2pPr>
            <a:lvl3pPr marL="1147763" indent="-228600">
              <a:spcBef>
                <a:spcPct val="30000"/>
              </a:spcBef>
              <a:defRPr sz="1200">
                <a:solidFill>
                  <a:schemeClr val="tx1"/>
                </a:solidFill>
                <a:latin typeface="Arial" panose="020B0604020202020204" pitchFamily="34" charset="0"/>
              </a:defRPr>
            </a:lvl3pPr>
            <a:lvl4pPr marL="1606550" indent="-228600">
              <a:spcBef>
                <a:spcPct val="30000"/>
              </a:spcBef>
              <a:defRPr sz="1200">
                <a:solidFill>
                  <a:schemeClr val="tx1"/>
                </a:solidFill>
                <a:latin typeface="Arial" panose="020B0604020202020204" pitchFamily="34" charset="0"/>
              </a:defRPr>
            </a:lvl4pPr>
            <a:lvl5pPr marL="2065338" indent="-228600">
              <a:spcBef>
                <a:spcPct val="30000"/>
              </a:spcBef>
              <a:defRPr sz="1200">
                <a:solidFill>
                  <a:schemeClr val="tx1"/>
                </a:solidFill>
                <a:latin typeface="Arial" panose="020B0604020202020204" pitchFamily="34" charset="0"/>
              </a:defRPr>
            </a:lvl5pPr>
            <a:lvl6pPr marL="2522538" indent="-228600" eaLnBrk="0" fontAlgn="base" hangingPunct="0">
              <a:spcBef>
                <a:spcPct val="30000"/>
              </a:spcBef>
              <a:spcAft>
                <a:spcPct val="0"/>
              </a:spcAft>
              <a:defRPr sz="1200">
                <a:solidFill>
                  <a:schemeClr val="tx1"/>
                </a:solidFill>
                <a:latin typeface="Arial" panose="020B0604020202020204" pitchFamily="34" charset="0"/>
              </a:defRPr>
            </a:lvl6pPr>
            <a:lvl7pPr marL="2979738" indent="-228600" eaLnBrk="0" fontAlgn="base" hangingPunct="0">
              <a:spcBef>
                <a:spcPct val="30000"/>
              </a:spcBef>
              <a:spcAft>
                <a:spcPct val="0"/>
              </a:spcAft>
              <a:defRPr sz="1200">
                <a:solidFill>
                  <a:schemeClr val="tx1"/>
                </a:solidFill>
                <a:latin typeface="Arial" panose="020B0604020202020204" pitchFamily="34" charset="0"/>
              </a:defRPr>
            </a:lvl7pPr>
            <a:lvl8pPr marL="3436938" indent="-228600" eaLnBrk="0" fontAlgn="base" hangingPunct="0">
              <a:spcBef>
                <a:spcPct val="30000"/>
              </a:spcBef>
              <a:spcAft>
                <a:spcPct val="0"/>
              </a:spcAft>
              <a:defRPr sz="1200">
                <a:solidFill>
                  <a:schemeClr val="tx1"/>
                </a:solidFill>
                <a:latin typeface="Arial" panose="020B0604020202020204" pitchFamily="34" charset="0"/>
              </a:defRPr>
            </a:lvl8pPr>
            <a:lvl9pPr marL="3894138"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4A31565-6859-4B71-8A59-CCD8736DF67B}" type="slidenum">
              <a:rPr lang="en-US" altLang="en-US" smtClean="0"/>
              <a:pPr>
                <a:spcBef>
                  <a:spcPct val="0"/>
                </a:spcBef>
              </a:pPr>
              <a:t>21</a:t>
            </a:fld>
            <a:endParaRPr lang="en-US" altLang="en-US"/>
          </a:p>
        </p:txBody>
      </p:sp>
      <p:sp>
        <p:nvSpPr>
          <p:cNvPr id="40963" name="Rectangle 2">
            <a:extLst>
              <a:ext uri="{FF2B5EF4-FFF2-40B4-BE49-F238E27FC236}">
                <a16:creationId xmlns:a16="http://schemas.microsoft.com/office/drawing/2014/main" id="{6F485FE8-D463-4347-915D-FA189116D107}"/>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D387B2D8-628F-49D2-97FE-118E77C91D5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1D7973C-0D87-4BC3-9A58-05AEA5117C46}"/>
              </a:ext>
            </a:extLst>
          </p:cNvPr>
          <p:cNvSpPr>
            <a:spLocks noGrp="1"/>
          </p:cNvSpPr>
          <p:nvPr>
            <p:ph type="dt" sz="half" idx="10"/>
          </p:nvPr>
        </p:nvSpPr>
        <p:spPr>
          <a:xfrm>
            <a:off x="395288" y="6524625"/>
            <a:ext cx="971550" cy="219075"/>
          </a:xfrm>
        </p:spPr>
        <p:txBody>
          <a:bodyPr/>
          <a:lstStyle>
            <a:lvl1pPr>
              <a:defRPr/>
            </a:lvl1pPr>
          </a:lstStyle>
          <a:p>
            <a:pPr>
              <a:defRPr/>
            </a:pPr>
            <a:fld id="{EDB9A0AB-A3FF-43C3-996E-C6C0C9C7F9EE}" type="datetime1">
              <a:rPr lang="en-GB" altLang="en-US"/>
              <a:pPr>
                <a:defRPr/>
              </a:pPr>
              <a:t>29/08/2018</a:t>
            </a:fld>
            <a:endParaRPr lang="en-GB" altLang="en-US"/>
          </a:p>
        </p:txBody>
      </p:sp>
      <p:sp>
        <p:nvSpPr>
          <p:cNvPr id="5" name="Footer Placeholder 4">
            <a:extLst>
              <a:ext uri="{FF2B5EF4-FFF2-40B4-BE49-F238E27FC236}">
                <a16:creationId xmlns:a16="http://schemas.microsoft.com/office/drawing/2014/main" id="{FE8DDEBD-7A01-4697-9588-771BE83DE62B}"/>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CE6A039C-FC41-4BEB-871E-F5E2531B3AB6}"/>
              </a:ext>
            </a:extLst>
          </p:cNvPr>
          <p:cNvSpPr>
            <a:spLocks noGrp="1"/>
          </p:cNvSpPr>
          <p:nvPr>
            <p:ph type="sldNum" sz="quarter" idx="12"/>
          </p:nvPr>
        </p:nvSpPr>
        <p:spPr/>
        <p:txBody>
          <a:bodyPr/>
          <a:lstStyle>
            <a:lvl1pPr>
              <a:defRPr/>
            </a:lvl1pPr>
          </a:lstStyle>
          <a:p>
            <a:pPr>
              <a:defRPr/>
            </a:pPr>
            <a:fld id="{D575FCC7-2369-456A-968B-523A7F5D7496}" type="slidenum">
              <a:rPr lang="en-GB" altLang="en-US"/>
              <a:pPr>
                <a:defRPr/>
              </a:pPr>
              <a:t>‹#›</a:t>
            </a:fld>
            <a:endParaRPr lang="en-GB" altLang="en-US"/>
          </a:p>
        </p:txBody>
      </p:sp>
    </p:spTree>
    <p:extLst>
      <p:ext uri="{BB962C8B-B14F-4D97-AF65-F5344CB8AC3E}">
        <p14:creationId xmlns:p14="http://schemas.microsoft.com/office/powerpoint/2010/main" val="2441908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6B20AD-4D3A-424D-BB77-0FF8D1010D48}"/>
              </a:ext>
            </a:extLst>
          </p:cNvPr>
          <p:cNvSpPr>
            <a:spLocks noGrp="1"/>
          </p:cNvSpPr>
          <p:nvPr>
            <p:ph type="dt" sz="half" idx="10"/>
          </p:nvPr>
        </p:nvSpPr>
        <p:spPr/>
        <p:txBody>
          <a:bodyPr/>
          <a:lstStyle>
            <a:lvl1pPr>
              <a:defRPr/>
            </a:lvl1pPr>
          </a:lstStyle>
          <a:p>
            <a:pPr>
              <a:defRPr/>
            </a:pPr>
            <a:fld id="{1AD8CBEB-AEDD-44F1-9A9C-9ED7CD857286}" type="datetime1">
              <a:rPr lang="en-GB" altLang="en-US"/>
              <a:pPr>
                <a:defRPr/>
              </a:pPr>
              <a:t>29/08/2018</a:t>
            </a:fld>
            <a:endParaRPr lang="en-GB" altLang="en-US"/>
          </a:p>
        </p:txBody>
      </p:sp>
      <p:sp>
        <p:nvSpPr>
          <p:cNvPr id="5" name="Footer Placeholder 4">
            <a:extLst>
              <a:ext uri="{FF2B5EF4-FFF2-40B4-BE49-F238E27FC236}">
                <a16:creationId xmlns:a16="http://schemas.microsoft.com/office/drawing/2014/main" id="{8BE14FF5-7547-4F61-B54B-E46AB3370388}"/>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08368A65-2D38-4394-ADB9-718E8FA95384}"/>
              </a:ext>
            </a:extLst>
          </p:cNvPr>
          <p:cNvSpPr>
            <a:spLocks noGrp="1"/>
          </p:cNvSpPr>
          <p:nvPr>
            <p:ph type="sldNum" sz="quarter" idx="12"/>
          </p:nvPr>
        </p:nvSpPr>
        <p:spPr/>
        <p:txBody>
          <a:bodyPr/>
          <a:lstStyle>
            <a:lvl1pPr>
              <a:defRPr/>
            </a:lvl1pPr>
          </a:lstStyle>
          <a:p>
            <a:pPr>
              <a:defRPr/>
            </a:pPr>
            <a:fld id="{EB49DD76-9740-46EA-A449-63FFF039093C}" type="slidenum">
              <a:rPr lang="en-GB" altLang="en-US"/>
              <a:pPr>
                <a:defRPr/>
              </a:pPr>
              <a:t>‹#›</a:t>
            </a:fld>
            <a:endParaRPr lang="en-GB" altLang="en-US"/>
          </a:p>
        </p:txBody>
      </p:sp>
    </p:spTree>
    <p:extLst>
      <p:ext uri="{BB962C8B-B14F-4D97-AF65-F5344CB8AC3E}">
        <p14:creationId xmlns:p14="http://schemas.microsoft.com/office/powerpoint/2010/main" val="1594058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C3E82F-9E78-484F-B47A-F01F76686421}"/>
              </a:ext>
            </a:extLst>
          </p:cNvPr>
          <p:cNvSpPr>
            <a:spLocks noGrp="1"/>
          </p:cNvSpPr>
          <p:nvPr>
            <p:ph type="dt" sz="half" idx="10"/>
          </p:nvPr>
        </p:nvSpPr>
        <p:spPr/>
        <p:txBody>
          <a:bodyPr/>
          <a:lstStyle>
            <a:lvl1pPr>
              <a:defRPr/>
            </a:lvl1pPr>
          </a:lstStyle>
          <a:p>
            <a:pPr>
              <a:defRPr/>
            </a:pPr>
            <a:fld id="{7EF38E7B-B5C7-4E7F-9AE8-6BCAA36A8C82}" type="datetime1">
              <a:rPr lang="en-GB" altLang="en-US"/>
              <a:pPr>
                <a:defRPr/>
              </a:pPr>
              <a:t>29/08/2018</a:t>
            </a:fld>
            <a:endParaRPr lang="en-GB" altLang="en-US"/>
          </a:p>
        </p:txBody>
      </p:sp>
      <p:sp>
        <p:nvSpPr>
          <p:cNvPr id="5" name="Slide Number Placeholder 5">
            <a:extLst>
              <a:ext uri="{FF2B5EF4-FFF2-40B4-BE49-F238E27FC236}">
                <a16:creationId xmlns:a16="http://schemas.microsoft.com/office/drawing/2014/main" id="{43D86DE8-ED9E-4627-8526-23BDF270F27A}"/>
              </a:ext>
            </a:extLst>
          </p:cNvPr>
          <p:cNvSpPr>
            <a:spLocks noGrp="1"/>
          </p:cNvSpPr>
          <p:nvPr>
            <p:ph type="sldNum" sz="quarter" idx="11"/>
          </p:nvPr>
        </p:nvSpPr>
        <p:spPr/>
        <p:txBody>
          <a:bodyPr/>
          <a:lstStyle>
            <a:lvl1pPr>
              <a:defRPr/>
            </a:lvl1pPr>
          </a:lstStyle>
          <a:p>
            <a:pPr>
              <a:defRPr/>
            </a:pPr>
            <a:fld id="{D2088A07-836A-46AD-A76F-2184C82587C1}" type="slidenum">
              <a:rPr lang="en-GB" altLang="en-US"/>
              <a:pPr>
                <a:defRPr/>
              </a:pPr>
              <a:t>‹#›</a:t>
            </a:fld>
            <a:endParaRPr lang="en-GB" altLang="en-US"/>
          </a:p>
        </p:txBody>
      </p:sp>
    </p:spTree>
    <p:extLst>
      <p:ext uri="{BB962C8B-B14F-4D97-AF65-F5344CB8AC3E}">
        <p14:creationId xmlns:p14="http://schemas.microsoft.com/office/powerpoint/2010/main" val="140604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381194F-33B5-49F7-8E44-3EC6506A1F67}"/>
              </a:ext>
            </a:extLst>
          </p:cNvPr>
          <p:cNvSpPr>
            <a:spLocks noGrp="1"/>
          </p:cNvSpPr>
          <p:nvPr>
            <p:ph type="dt" sz="half" idx="10"/>
          </p:nvPr>
        </p:nvSpPr>
        <p:spPr/>
        <p:txBody>
          <a:bodyPr/>
          <a:lstStyle>
            <a:lvl1pPr>
              <a:defRPr/>
            </a:lvl1pPr>
          </a:lstStyle>
          <a:p>
            <a:pPr>
              <a:defRPr/>
            </a:pPr>
            <a:fld id="{2A323ADF-D715-464A-971B-6A0C1AEC9220}" type="datetime1">
              <a:rPr lang="en-GB" altLang="en-US"/>
              <a:pPr>
                <a:defRPr/>
              </a:pPr>
              <a:t>29/08/2018</a:t>
            </a:fld>
            <a:endParaRPr lang="en-GB" altLang="en-US"/>
          </a:p>
        </p:txBody>
      </p:sp>
      <p:sp>
        <p:nvSpPr>
          <p:cNvPr id="6" name="Slide Number Placeholder 5">
            <a:extLst>
              <a:ext uri="{FF2B5EF4-FFF2-40B4-BE49-F238E27FC236}">
                <a16:creationId xmlns:a16="http://schemas.microsoft.com/office/drawing/2014/main" id="{89B40804-48E9-436F-96CA-37F86EA7AFA0}"/>
              </a:ext>
            </a:extLst>
          </p:cNvPr>
          <p:cNvSpPr>
            <a:spLocks noGrp="1"/>
          </p:cNvSpPr>
          <p:nvPr>
            <p:ph type="sldNum" sz="quarter" idx="11"/>
          </p:nvPr>
        </p:nvSpPr>
        <p:spPr/>
        <p:txBody>
          <a:bodyPr/>
          <a:lstStyle>
            <a:lvl1pPr>
              <a:defRPr/>
            </a:lvl1pPr>
          </a:lstStyle>
          <a:p>
            <a:pPr>
              <a:defRPr/>
            </a:pPr>
            <a:fld id="{312A350A-D888-4F40-809D-E5A28202FD8E}" type="slidenum">
              <a:rPr lang="en-GB" altLang="en-US"/>
              <a:pPr>
                <a:defRPr/>
              </a:pPr>
              <a:t>‹#›</a:t>
            </a:fld>
            <a:endParaRPr lang="en-GB" altLang="en-US"/>
          </a:p>
        </p:txBody>
      </p:sp>
    </p:spTree>
    <p:extLst>
      <p:ext uri="{BB962C8B-B14F-4D97-AF65-F5344CB8AC3E}">
        <p14:creationId xmlns:p14="http://schemas.microsoft.com/office/powerpoint/2010/main" val="2100379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F4BECDC-ECC3-4EB8-B72F-09FD98F3A92E}"/>
              </a:ext>
            </a:extLst>
          </p:cNvPr>
          <p:cNvSpPr>
            <a:spLocks noGrp="1"/>
          </p:cNvSpPr>
          <p:nvPr>
            <p:ph type="dt" sz="half" idx="10"/>
          </p:nvPr>
        </p:nvSpPr>
        <p:spPr/>
        <p:txBody>
          <a:bodyPr/>
          <a:lstStyle>
            <a:lvl1pPr>
              <a:defRPr/>
            </a:lvl1pPr>
          </a:lstStyle>
          <a:p>
            <a:pPr>
              <a:defRPr/>
            </a:pPr>
            <a:fld id="{D08EAABB-8D01-4A6B-87FC-48473623895C}" type="datetime1">
              <a:rPr lang="en-GB" altLang="en-US"/>
              <a:pPr>
                <a:defRPr/>
              </a:pPr>
              <a:t>29/08/2018</a:t>
            </a:fld>
            <a:endParaRPr lang="en-GB" altLang="en-US"/>
          </a:p>
        </p:txBody>
      </p:sp>
      <p:sp>
        <p:nvSpPr>
          <p:cNvPr id="8" name="Slide Number Placeholder 5">
            <a:extLst>
              <a:ext uri="{FF2B5EF4-FFF2-40B4-BE49-F238E27FC236}">
                <a16:creationId xmlns:a16="http://schemas.microsoft.com/office/drawing/2014/main" id="{4949F942-6A6F-4E41-95F8-B04637D2ECCC}"/>
              </a:ext>
            </a:extLst>
          </p:cNvPr>
          <p:cNvSpPr>
            <a:spLocks noGrp="1"/>
          </p:cNvSpPr>
          <p:nvPr>
            <p:ph type="sldNum" sz="quarter" idx="11"/>
          </p:nvPr>
        </p:nvSpPr>
        <p:spPr/>
        <p:txBody>
          <a:bodyPr/>
          <a:lstStyle>
            <a:lvl1pPr>
              <a:defRPr/>
            </a:lvl1pPr>
          </a:lstStyle>
          <a:p>
            <a:pPr>
              <a:defRPr/>
            </a:pPr>
            <a:fld id="{A1998097-1DAF-40B7-B6DA-20A8D2E0C79D}" type="slidenum">
              <a:rPr lang="en-GB" altLang="en-US"/>
              <a:pPr>
                <a:defRPr/>
              </a:pPr>
              <a:t>‹#›</a:t>
            </a:fld>
            <a:endParaRPr lang="en-GB" altLang="en-US"/>
          </a:p>
        </p:txBody>
      </p:sp>
    </p:spTree>
    <p:extLst>
      <p:ext uri="{BB962C8B-B14F-4D97-AF65-F5344CB8AC3E}">
        <p14:creationId xmlns:p14="http://schemas.microsoft.com/office/powerpoint/2010/main" val="2071963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D6EC0EE-D8FB-4FC0-AE0A-D2AB8A9DF8BA}"/>
              </a:ext>
            </a:extLst>
          </p:cNvPr>
          <p:cNvSpPr>
            <a:spLocks noGrp="1"/>
          </p:cNvSpPr>
          <p:nvPr>
            <p:ph type="dt" sz="half" idx="10"/>
          </p:nvPr>
        </p:nvSpPr>
        <p:spPr/>
        <p:txBody>
          <a:bodyPr/>
          <a:lstStyle>
            <a:lvl1pPr>
              <a:defRPr/>
            </a:lvl1pPr>
          </a:lstStyle>
          <a:p>
            <a:pPr>
              <a:defRPr/>
            </a:pPr>
            <a:fld id="{1ABCDF9D-524D-4D9C-B96E-3B13F47EC656}" type="datetime1">
              <a:rPr lang="en-GB" altLang="en-US"/>
              <a:pPr>
                <a:defRPr/>
              </a:pPr>
              <a:t>29/08/2018</a:t>
            </a:fld>
            <a:endParaRPr lang="en-GB" altLang="en-US"/>
          </a:p>
        </p:txBody>
      </p:sp>
      <p:sp>
        <p:nvSpPr>
          <p:cNvPr id="4" name="Slide Number Placeholder 5">
            <a:extLst>
              <a:ext uri="{FF2B5EF4-FFF2-40B4-BE49-F238E27FC236}">
                <a16:creationId xmlns:a16="http://schemas.microsoft.com/office/drawing/2014/main" id="{5A3AA356-E68F-4158-B018-BA74E43040AC}"/>
              </a:ext>
            </a:extLst>
          </p:cNvPr>
          <p:cNvSpPr>
            <a:spLocks noGrp="1"/>
          </p:cNvSpPr>
          <p:nvPr>
            <p:ph type="sldNum" sz="quarter" idx="11"/>
          </p:nvPr>
        </p:nvSpPr>
        <p:spPr/>
        <p:txBody>
          <a:bodyPr/>
          <a:lstStyle>
            <a:lvl1pPr>
              <a:defRPr/>
            </a:lvl1pPr>
          </a:lstStyle>
          <a:p>
            <a:pPr>
              <a:defRPr/>
            </a:pPr>
            <a:fld id="{18731D68-DE26-4B4C-BB5B-D665203AA7CA}" type="slidenum">
              <a:rPr lang="en-GB" altLang="en-US"/>
              <a:pPr>
                <a:defRPr/>
              </a:pPr>
              <a:t>‹#›</a:t>
            </a:fld>
            <a:endParaRPr lang="en-GB" altLang="en-US"/>
          </a:p>
        </p:txBody>
      </p:sp>
    </p:spTree>
    <p:extLst>
      <p:ext uri="{BB962C8B-B14F-4D97-AF65-F5344CB8AC3E}">
        <p14:creationId xmlns:p14="http://schemas.microsoft.com/office/powerpoint/2010/main" val="1508374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2D96A2-EDF3-4476-A20B-C54042150C82}"/>
              </a:ext>
            </a:extLst>
          </p:cNvPr>
          <p:cNvSpPr>
            <a:spLocks noGrp="1"/>
          </p:cNvSpPr>
          <p:nvPr>
            <p:ph type="dt" sz="half" idx="10"/>
          </p:nvPr>
        </p:nvSpPr>
        <p:spPr/>
        <p:txBody>
          <a:bodyPr/>
          <a:lstStyle>
            <a:lvl1pPr>
              <a:defRPr/>
            </a:lvl1pPr>
          </a:lstStyle>
          <a:p>
            <a:pPr>
              <a:defRPr/>
            </a:pPr>
            <a:fld id="{11313751-C7AA-4E5B-B433-C94CFCE41DD0}" type="datetime1">
              <a:rPr lang="en-GB" altLang="en-US"/>
              <a:pPr>
                <a:defRPr/>
              </a:pPr>
              <a:t>29/08/2018</a:t>
            </a:fld>
            <a:endParaRPr lang="en-GB" altLang="en-US"/>
          </a:p>
        </p:txBody>
      </p:sp>
      <p:sp>
        <p:nvSpPr>
          <p:cNvPr id="3" name="Slide Number Placeholder 5">
            <a:extLst>
              <a:ext uri="{FF2B5EF4-FFF2-40B4-BE49-F238E27FC236}">
                <a16:creationId xmlns:a16="http://schemas.microsoft.com/office/drawing/2014/main" id="{7920C6D9-9AB9-4386-AC63-FB7E4D3915DC}"/>
              </a:ext>
            </a:extLst>
          </p:cNvPr>
          <p:cNvSpPr>
            <a:spLocks noGrp="1"/>
          </p:cNvSpPr>
          <p:nvPr>
            <p:ph type="sldNum" sz="quarter" idx="11"/>
          </p:nvPr>
        </p:nvSpPr>
        <p:spPr/>
        <p:txBody>
          <a:bodyPr/>
          <a:lstStyle>
            <a:lvl1pPr>
              <a:defRPr/>
            </a:lvl1pPr>
          </a:lstStyle>
          <a:p>
            <a:pPr>
              <a:defRPr/>
            </a:pPr>
            <a:fld id="{D0CF9B02-523C-4BCA-A673-7E2995973B6E}" type="slidenum">
              <a:rPr lang="en-GB" altLang="en-US"/>
              <a:pPr>
                <a:defRPr/>
              </a:pPr>
              <a:t>‹#›</a:t>
            </a:fld>
            <a:endParaRPr lang="en-GB" altLang="en-US"/>
          </a:p>
        </p:txBody>
      </p:sp>
    </p:spTree>
    <p:extLst>
      <p:ext uri="{BB962C8B-B14F-4D97-AF65-F5344CB8AC3E}">
        <p14:creationId xmlns:p14="http://schemas.microsoft.com/office/powerpoint/2010/main" val="279569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874E646-DE34-4DF5-A003-675B3569D2E5}"/>
              </a:ext>
            </a:extLst>
          </p:cNvPr>
          <p:cNvSpPr>
            <a:spLocks noGrp="1"/>
          </p:cNvSpPr>
          <p:nvPr>
            <p:ph type="dt" sz="half" idx="10"/>
          </p:nvPr>
        </p:nvSpPr>
        <p:spPr/>
        <p:txBody>
          <a:bodyPr/>
          <a:lstStyle>
            <a:lvl1pPr>
              <a:defRPr/>
            </a:lvl1pPr>
          </a:lstStyle>
          <a:p>
            <a:pPr>
              <a:defRPr/>
            </a:pPr>
            <a:fld id="{6E1A93B7-2F41-48B2-9473-0657D31E5390}" type="datetime1">
              <a:rPr lang="en-GB" altLang="en-US"/>
              <a:pPr>
                <a:defRPr/>
              </a:pPr>
              <a:t>29/08/2018</a:t>
            </a:fld>
            <a:endParaRPr lang="en-GB" altLang="en-US"/>
          </a:p>
        </p:txBody>
      </p:sp>
      <p:sp>
        <p:nvSpPr>
          <p:cNvPr id="6" name="Slide Number Placeholder 5">
            <a:extLst>
              <a:ext uri="{FF2B5EF4-FFF2-40B4-BE49-F238E27FC236}">
                <a16:creationId xmlns:a16="http://schemas.microsoft.com/office/drawing/2014/main" id="{1951A91F-C232-4CCE-A00D-AB04A0531290}"/>
              </a:ext>
            </a:extLst>
          </p:cNvPr>
          <p:cNvSpPr>
            <a:spLocks noGrp="1"/>
          </p:cNvSpPr>
          <p:nvPr>
            <p:ph type="sldNum" sz="quarter" idx="11"/>
          </p:nvPr>
        </p:nvSpPr>
        <p:spPr/>
        <p:txBody>
          <a:bodyPr/>
          <a:lstStyle>
            <a:lvl1pPr>
              <a:defRPr/>
            </a:lvl1pPr>
          </a:lstStyle>
          <a:p>
            <a:pPr>
              <a:defRPr/>
            </a:pPr>
            <a:fld id="{542E3AA4-BAEE-45B7-AE33-005FF5C4642D}" type="slidenum">
              <a:rPr lang="en-GB" altLang="en-US"/>
              <a:pPr>
                <a:defRPr/>
              </a:pPr>
              <a:t>‹#›</a:t>
            </a:fld>
            <a:endParaRPr lang="en-GB" altLang="en-US"/>
          </a:p>
        </p:txBody>
      </p:sp>
    </p:spTree>
    <p:extLst>
      <p:ext uri="{BB962C8B-B14F-4D97-AF65-F5344CB8AC3E}">
        <p14:creationId xmlns:p14="http://schemas.microsoft.com/office/powerpoint/2010/main" val="1297457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40965FB-B562-4C02-9008-79C4FC09C1E7}"/>
              </a:ext>
            </a:extLst>
          </p:cNvPr>
          <p:cNvSpPr>
            <a:spLocks noGrp="1"/>
          </p:cNvSpPr>
          <p:nvPr>
            <p:ph type="dt" sz="half" idx="10"/>
          </p:nvPr>
        </p:nvSpPr>
        <p:spPr/>
        <p:txBody>
          <a:bodyPr/>
          <a:lstStyle>
            <a:lvl1pPr>
              <a:defRPr/>
            </a:lvl1pPr>
          </a:lstStyle>
          <a:p>
            <a:pPr>
              <a:defRPr/>
            </a:pPr>
            <a:fld id="{0EB74B05-D524-460A-8A8E-DFD238B52E21}" type="datetime1">
              <a:rPr lang="en-GB" altLang="en-US"/>
              <a:pPr>
                <a:defRPr/>
              </a:pPr>
              <a:t>29/08/2018</a:t>
            </a:fld>
            <a:endParaRPr lang="en-GB" altLang="en-US"/>
          </a:p>
        </p:txBody>
      </p:sp>
      <p:sp>
        <p:nvSpPr>
          <p:cNvPr id="6" name="Slide Number Placeholder 5">
            <a:extLst>
              <a:ext uri="{FF2B5EF4-FFF2-40B4-BE49-F238E27FC236}">
                <a16:creationId xmlns:a16="http://schemas.microsoft.com/office/drawing/2014/main" id="{2676F43A-E026-4BFD-A3CB-CE1A1E07729C}"/>
              </a:ext>
            </a:extLst>
          </p:cNvPr>
          <p:cNvSpPr>
            <a:spLocks noGrp="1"/>
          </p:cNvSpPr>
          <p:nvPr>
            <p:ph type="sldNum" sz="quarter" idx="11"/>
          </p:nvPr>
        </p:nvSpPr>
        <p:spPr/>
        <p:txBody>
          <a:bodyPr/>
          <a:lstStyle>
            <a:lvl1pPr>
              <a:defRPr/>
            </a:lvl1pPr>
          </a:lstStyle>
          <a:p>
            <a:pPr>
              <a:defRPr/>
            </a:pPr>
            <a:fld id="{58CDBFAF-1C68-4608-8476-4362B2ED2754}" type="slidenum">
              <a:rPr lang="en-GB" altLang="en-US"/>
              <a:pPr>
                <a:defRPr/>
              </a:pPr>
              <a:t>‹#›</a:t>
            </a:fld>
            <a:endParaRPr lang="en-GB" altLang="en-US"/>
          </a:p>
        </p:txBody>
      </p:sp>
    </p:spTree>
    <p:extLst>
      <p:ext uri="{BB962C8B-B14F-4D97-AF65-F5344CB8AC3E}">
        <p14:creationId xmlns:p14="http://schemas.microsoft.com/office/powerpoint/2010/main" val="399260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934DFB-ED66-4413-B0C7-C1454F132CD2}"/>
              </a:ext>
            </a:extLst>
          </p:cNvPr>
          <p:cNvSpPr>
            <a:spLocks noGrp="1"/>
          </p:cNvSpPr>
          <p:nvPr>
            <p:ph type="dt" sz="half" idx="10"/>
          </p:nvPr>
        </p:nvSpPr>
        <p:spPr/>
        <p:txBody>
          <a:bodyPr/>
          <a:lstStyle>
            <a:lvl1pPr>
              <a:defRPr/>
            </a:lvl1pPr>
          </a:lstStyle>
          <a:p>
            <a:pPr>
              <a:defRPr/>
            </a:pPr>
            <a:fld id="{FBDD08F8-B6E3-4358-AF36-AF4E92AC4C1D}" type="datetime1">
              <a:rPr lang="en-GB" altLang="en-US"/>
              <a:pPr>
                <a:defRPr/>
              </a:pPr>
              <a:t>29/08/2018</a:t>
            </a:fld>
            <a:endParaRPr lang="en-GB" altLang="en-US"/>
          </a:p>
        </p:txBody>
      </p:sp>
      <p:sp>
        <p:nvSpPr>
          <p:cNvPr id="5" name="Slide Number Placeholder 5">
            <a:extLst>
              <a:ext uri="{FF2B5EF4-FFF2-40B4-BE49-F238E27FC236}">
                <a16:creationId xmlns:a16="http://schemas.microsoft.com/office/drawing/2014/main" id="{81684FB8-9A28-403F-A81D-7C2C04C9D706}"/>
              </a:ext>
            </a:extLst>
          </p:cNvPr>
          <p:cNvSpPr>
            <a:spLocks noGrp="1"/>
          </p:cNvSpPr>
          <p:nvPr>
            <p:ph type="sldNum" sz="quarter" idx="11"/>
          </p:nvPr>
        </p:nvSpPr>
        <p:spPr/>
        <p:txBody>
          <a:bodyPr/>
          <a:lstStyle>
            <a:lvl1pPr>
              <a:defRPr/>
            </a:lvl1pPr>
          </a:lstStyle>
          <a:p>
            <a:pPr>
              <a:defRPr/>
            </a:pPr>
            <a:fld id="{D7164FE0-1CDE-40D2-80C5-FC8EC4786AA1}" type="slidenum">
              <a:rPr lang="en-GB" altLang="en-US"/>
              <a:pPr>
                <a:defRPr/>
              </a:pPr>
              <a:t>‹#›</a:t>
            </a:fld>
            <a:endParaRPr lang="en-GB" altLang="en-US"/>
          </a:p>
        </p:txBody>
      </p:sp>
    </p:spTree>
    <p:extLst>
      <p:ext uri="{BB962C8B-B14F-4D97-AF65-F5344CB8AC3E}">
        <p14:creationId xmlns:p14="http://schemas.microsoft.com/office/powerpoint/2010/main" val="3487660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71216A-DA61-4D42-948E-ED356A9180E9}"/>
              </a:ext>
            </a:extLst>
          </p:cNvPr>
          <p:cNvSpPr>
            <a:spLocks noGrp="1"/>
          </p:cNvSpPr>
          <p:nvPr>
            <p:ph type="dt" sz="half" idx="10"/>
          </p:nvPr>
        </p:nvSpPr>
        <p:spPr/>
        <p:txBody>
          <a:bodyPr/>
          <a:lstStyle>
            <a:lvl1pPr>
              <a:defRPr/>
            </a:lvl1pPr>
          </a:lstStyle>
          <a:p>
            <a:pPr>
              <a:defRPr/>
            </a:pPr>
            <a:fld id="{91ECCCA0-D895-4473-BE96-1632340B336F}" type="datetime1">
              <a:rPr lang="en-GB" altLang="en-US"/>
              <a:pPr>
                <a:defRPr/>
              </a:pPr>
              <a:t>29/08/2018</a:t>
            </a:fld>
            <a:endParaRPr lang="en-GB" altLang="en-US"/>
          </a:p>
        </p:txBody>
      </p:sp>
      <p:sp>
        <p:nvSpPr>
          <p:cNvPr id="5" name="Slide Number Placeholder 5">
            <a:extLst>
              <a:ext uri="{FF2B5EF4-FFF2-40B4-BE49-F238E27FC236}">
                <a16:creationId xmlns:a16="http://schemas.microsoft.com/office/drawing/2014/main" id="{FCED9151-731E-4C2C-891F-7F8E65FF1913}"/>
              </a:ext>
            </a:extLst>
          </p:cNvPr>
          <p:cNvSpPr>
            <a:spLocks noGrp="1"/>
          </p:cNvSpPr>
          <p:nvPr>
            <p:ph type="sldNum" sz="quarter" idx="11"/>
          </p:nvPr>
        </p:nvSpPr>
        <p:spPr/>
        <p:txBody>
          <a:bodyPr/>
          <a:lstStyle>
            <a:lvl1pPr>
              <a:defRPr/>
            </a:lvl1pPr>
          </a:lstStyle>
          <a:p>
            <a:pPr>
              <a:defRPr/>
            </a:pPr>
            <a:fld id="{9FDE2B21-1AAE-4F9F-8F7E-0D72B9C1B953}" type="slidenum">
              <a:rPr lang="en-GB" altLang="en-US"/>
              <a:pPr>
                <a:defRPr/>
              </a:pPr>
              <a:t>‹#›</a:t>
            </a:fld>
            <a:endParaRPr lang="en-GB" altLang="en-US"/>
          </a:p>
        </p:txBody>
      </p:sp>
    </p:spTree>
    <p:extLst>
      <p:ext uri="{BB962C8B-B14F-4D97-AF65-F5344CB8AC3E}">
        <p14:creationId xmlns:p14="http://schemas.microsoft.com/office/powerpoint/2010/main" val="1716638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E8CDDA2-7360-46A3-8869-83E636F6D9FD}"/>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AE2256E-2488-449C-899C-19EAF2EBEAFC}"/>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8F0835E-7802-4000-8B5C-67F9DF81A474}"/>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ACFEBB6-5ACF-48CE-8324-BC07010F4AF9}" type="datetime1">
              <a:rPr lang="en-GB" altLang="en-US"/>
              <a:pPr>
                <a:defRPr/>
              </a:pPr>
              <a:t>29/08/2018</a:t>
            </a:fld>
            <a:endParaRPr lang="en-GB" altLang="en-US"/>
          </a:p>
        </p:txBody>
      </p:sp>
      <p:sp>
        <p:nvSpPr>
          <p:cNvPr id="6" name="Slide Number Placeholder 5">
            <a:extLst>
              <a:ext uri="{FF2B5EF4-FFF2-40B4-BE49-F238E27FC236}">
                <a16:creationId xmlns:a16="http://schemas.microsoft.com/office/drawing/2014/main" id="{98766E8D-096C-49A6-95E4-A834AD9EAFD7}"/>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7758B226-0DEF-4BE9-A90C-03874A7534B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73" r:id="rId1"/>
    <p:sldLayoutId id="2147484074" r:id="rId2"/>
    <p:sldLayoutId id="2147484064" r:id="rId3"/>
    <p:sldLayoutId id="2147484065" r:id="rId4"/>
    <p:sldLayoutId id="2147484066" r:id="rId5"/>
    <p:sldLayoutId id="2147484067" r:id="rId6"/>
    <p:sldLayoutId id="2147484068" r:id="rId7"/>
    <p:sldLayoutId id="2147484069" r:id="rId8"/>
    <p:sldLayoutId id="2147484070" r:id="rId9"/>
    <p:sldLayoutId id="2147484071" r:id="rId10"/>
    <p:sldLayoutId id="214748407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9C4D006-0A22-4C99-BE56-25F626CC14C7}"/>
              </a:ext>
            </a:extLst>
          </p:cNvPr>
          <p:cNvSpPr>
            <a:spLocks noGrp="1"/>
          </p:cNvSpPr>
          <p:nvPr>
            <p:ph type="subTitle" idx="1"/>
          </p:nvPr>
        </p:nvSpPr>
        <p:spPr>
          <a:xfrm>
            <a:off x="827088" y="2493963"/>
            <a:ext cx="7640637" cy="3598862"/>
          </a:xfrm>
        </p:spPr>
        <p:txBody>
          <a:bodyPr/>
          <a:lstStyle/>
          <a:p>
            <a:pPr eaLnBrk="1" hangingPunct="1">
              <a:buFont typeface="Arial" charset="0"/>
              <a:buNone/>
              <a:defRPr/>
            </a:pPr>
            <a:r>
              <a:rPr lang="en-GB" sz="2400" dirty="0"/>
              <a:t>Business name - Black Tulip</a:t>
            </a:r>
          </a:p>
          <a:p>
            <a:pPr algn="l" eaLnBrk="1" hangingPunct="1">
              <a:buFont typeface="Arial" charset="0"/>
              <a:buNone/>
              <a:defRPr/>
            </a:pPr>
            <a:r>
              <a:rPr lang="en-GB" sz="2400" dirty="0"/>
              <a:t>Students names: </a:t>
            </a:r>
            <a:r>
              <a:rPr lang="en-GB" sz="2400" dirty="0" err="1"/>
              <a:t>Dumitru</a:t>
            </a:r>
            <a:r>
              <a:rPr lang="en-GB" sz="2400" dirty="0"/>
              <a:t> Adrian Ivan (1605757)</a:t>
            </a:r>
          </a:p>
          <a:p>
            <a:pPr algn="l" eaLnBrk="1" hangingPunct="1">
              <a:buFont typeface="Arial" charset="0"/>
              <a:buNone/>
              <a:defRPr/>
            </a:pPr>
            <a:r>
              <a:rPr lang="en-GB" sz="2400" dirty="0"/>
              <a:t>Anca Radu (1605830)</a:t>
            </a:r>
          </a:p>
          <a:p>
            <a:pPr algn="l" eaLnBrk="1" hangingPunct="1">
              <a:buFont typeface="Arial" charset="0"/>
              <a:buNone/>
              <a:defRPr/>
            </a:pPr>
            <a:r>
              <a:rPr lang="en-GB" sz="2400" dirty="0"/>
              <a:t>Alina-Cristina </a:t>
            </a:r>
            <a:r>
              <a:rPr lang="en-GB" sz="2400" dirty="0" err="1"/>
              <a:t>Boier</a:t>
            </a:r>
            <a:r>
              <a:rPr lang="en-GB" sz="2400" dirty="0"/>
              <a:t> (1605782)</a:t>
            </a:r>
          </a:p>
          <a:p>
            <a:pPr algn="l" eaLnBrk="1" hangingPunct="1">
              <a:buFont typeface="Arial" charset="0"/>
              <a:buNone/>
              <a:defRPr/>
            </a:pPr>
            <a:r>
              <a:rPr lang="en-GB" sz="2400" dirty="0"/>
              <a:t>Georgian </a:t>
            </a:r>
            <a:r>
              <a:rPr lang="en-GB" sz="2400" dirty="0" err="1"/>
              <a:t>Matei</a:t>
            </a:r>
            <a:r>
              <a:rPr lang="en-GB" sz="2400" dirty="0"/>
              <a:t> (1605827)</a:t>
            </a:r>
          </a:p>
          <a:p>
            <a:pPr algn="l" eaLnBrk="1" hangingPunct="1">
              <a:buFont typeface="Arial" charset="0"/>
              <a:buNone/>
              <a:defRPr/>
            </a:pPr>
            <a:r>
              <a:rPr lang="en-GB" sz="2400" dirty="0"/>
              <a:t>Gabriel </a:t>
            </a:r>
            <a:r>
              <a:rPr lang="en-GB" sz="2400" dirty="0" err="1"/>
              <a:t>Pancu</a:t>
            </a:r>
            <a:r>
              <a:rPr lang="en-GB" sz="2400" dirty="0"/>
              <a:t> (1605715)</a:t>
            </a:r>
          </a:p>
          <a:p>
            <a:pPr algn="l" eaLnBrk="1" hangingPunct="1">
              <a:buFont typeface="Arial" charset="0"/>
              <a:buNone/>
              <a:defRPr/>
            </a:pPr>
            <a:r>
              <a:rPr lang="en-GB" sz="2400" dirty="0" err="1"/>
              <a:t>Olubukola</a:t>
            </a:r>
            <a:r>
              <a:rPr lang="en-GB" sz="2400" dirty="0"/>
              <a:t> Peter (1605439)</a:t>
            </a:r>
          </a:p>
          <a:p>
            <a:pPr eaLnBrk="1" hangingPunct="1">
              <a:buFont typeface="Arial" charset="0"/>
              <a:buNone/>
              <a:defRPr/>
            </a:pPr>
            <a:r>
              <a:rPr lang="en-GB" sz="2400" dirty="0"/>
              <a:t>Tutors Name-</a:t>
            </a:r>
            <a:r>
              <a:rPr lang="en-GB" sz="2400" dirty="0" err="1"/>
              <a:t>Mushfiqur</a:t>
            </a:r>
            <a:r>
              <a:rPr lang="en-GB" sz="2400" dirty="0"/>
              <a:t> Rahman</a:t>
            </a:r>
          </a:p>
          <a:p>
            <a:pPr eaLnBrk="1" hangingPunct="1">
              <a:buFont typeface="Arial" charset="0"/>
              <a:buNone/>
              <a:defRPr/>
            </a:pPr>
            <a:endParaRPr lang="en-GB" sz="2400" dirty="0"/>
          </a:p>
          <a:p>
            <a:pPr eaLnBrk="1" hangingPunct="1">
              <a:buFont typeface="Arial" charset="0"/>
              <a:buNone/>
              <a:defRPr/>
            </a:pPr>
            <a:endParaRPr lang="en-GB" sz="2400" dirty="0"/>
          </a:p>
          <a:p>
            <a:pPr eaLnBrk="1" hangingPunct="1">
              <a:buFont typeface="Arial" charset="0"/>
              <a:buNone/>
              <a:defRPr/>
            </a:pPr>
            <a:endParaRPr lang="en-GB" sz="2400" dirty="0"/>
          </a:p>
        </p:txBody>
      </p:sp>
      <p:sp>
        <p:nvSpPr>
          <p:cNvPr id="4" name="Date Placeholder 3">
            <a:extLst>
              <a:ext uri="{FF2B5EF4-FFF2-40B4-BE49-F238E27FC236}">
                <a16:creationId xmlns:a16="http://schemas.microsoft.com/office/drawing/2014/main" id="{35DA0237-AD0A-4B9F-9BB5-40ABD774EB49}"/>
              </a:ext>
            </a:extLst>
          </p:cNvPr>
          <p:cNvSpPr>
            <a:spLocks noGrp="1"/>
          </p:cNvSpPr>
          <p:nvPr>
            <p:ph type="dt" sz="quarter" idx="10"/>
          </p:nvPr>
        </p:nvSpPr>
        <p:spPr/>
        <p:txBody>
          <a:bodyPr/>
          <a:lstStyle/>
          <a:p>
            <a:pPr>
              <a:defRPr/>
            </a:pPr>
            <a:fld id="{DB90D7CE-D6FA-4F39-81AD-81ABEAEB5CF6}" type="datetime1">
              <a:rPr lang="en-GB" altLang="en-US"/>
              <a:pPr>
                <a:defRPr/>
              </a:pPr>
              <a:t>29/08/2018</a:t>
            </a:fld>
            <a:endParaRPr lang="en-GB" altLang="en-US"/>
          </a:p>
        </p:txBody>
      </p:sp>
      <p:pic>
        <p:nvPicPr>
          <p:cNvPr id="6148" name="Picture 1">
            <a:extLst>
              <a:ext uri="{FF2B5EF4-FFF2-40B4-BE49-F238E27FC236}">
                <a16:creationId xmlns:a16="http://schemas.microsoft.com/office/drawing/2014/main" id="{F78C407D-3288-4733-9DD7-4B3BD3410E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6463" y="46038"/>
            <a:ext cx="7561262"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AC23ED70-6149-44C4-B30A-7D33D50C7A12}"/>
              </a:ext>
            </a:extLst>
          </p:cNvPr>
          <p:cNvSpPr>
            <a:spLocks noGrp="1"/>
          </p:cNvSpPr>
          <p:nvPr>
            <p:ph type="title"/>
          </p:nvPr>
        </p:nvSpPr>
        <p:spPr>
          <a:xfrm>
            <a:off x="457200" y="115888"/>
            <a:ext cx="8229600" cy="792162"/>
          </a:xfrm>
        </p:spPr>
        <p:txBody>
          <a:bodyPr/>
          <a:lstStyle/>
          <a:p>
            <a:pPr eaLnBrk="1" hangingPunct="1"/>
            <a:r>
              <a:rPr lang="en-GB" altLang="en-US"/>
              <a:t>Contents </a:t>
            </a:r>
          </a:p>
        </p:txBody>
      </p:sp>
      <p:sp>
        <p:nvSpPr>
          <p:cNvPr id="5123" name="Rectangle 5">
            <a:extLst>
              <a:ext uri="{FF2B5EF4-FFF2-40B4-BE49-F238E27FC236}">
                <a16:creationId xmlns:a16="http://schemas.microsoft.com/office/drawing/2014/main" id="{702675D3-5A3F-4478-BDFE-DD56A69757B3}"/>
              </a:ext>
            </a:extLst>
          </p:cNvPr>
          <p:cNvSpPr>
            <a:spLocks noGrp="1"/>
          </p:cNvSpPr>
          <p:nvPr>
            <p:ph idx="1"/>
          </p:nvPr>
        </p:nvSpPr>
        <p:spPr>
          <a:xfrm>
            <a:off x="323850" y="908050"/>
            <a:ext cx="6264374" cy="4752975"/>
          </a:xfrm>
        </p:spPr>
        <p:txBody>
          <a:bodyPr/>
          <a:lstStyle/>
          <a:p>
            <a:pPr marL="0" indent="0" eaLnBrk="1" hangingPunct="1">
              <a:buNone/>
              <a:defRPr/>
            </a:pPr>
            <a:r>
              <a:rPr lang="en-GB" altLang="en-US" sz="1400" dirty="0"/>
              <a:t>Introduction…………………………………………………………………………………………………..3</a:t>
            </a:r>
          </a:p>
          <a:p>
            <a:pPr marL="0" indent="0" eaLnBrk="1" hangingPunct="1">
              <a:buNone/>
              <a:defRPr/>
            </a:pPr>
            <a:r>
              <a:rPr lang="en-GB" altLang="en-US" sz="1400" dirty="0"/>
              <a:t>Aim and Objectives……………………………………………………………………………………….4</a:t>
            </a:r>
          </a:p>
          <a:p>
            <a:pPr marL="0" indent="0" eaLnBrk="1" hangingPunct="1">
              <a:buNone/>
              <a:defRPr/>
            </a:pPr>
            <a:r>
              <a:rPr lang="en-GB" altLang="en-US" sz="1400" dirty="0"/>
              <a:t>Company Description Mission and Vision…………………………………………………….5</a:t>
            </a:r>
          </a:p>
          <a:p>
            <a:pPr marL="0" indent="0" eaLnBrk="1" hangingPunct="1">
              <a:buNone/>
              <a:defRPr/>
            </a:pPr>
            <a:r>
              <a:rPr lang="en-GB" altLang="en-US" sz="1400" dirty="0"/>
              <a:t>Legal Compliances………………………………………………………………………………………..6</a:t>
            </a:r>
          </a:p>
          <a:p>
            <a:pPr marL="0" indent="0" eaLnBrk="1" hangingPunct="1">
              <a:buNone/>
              <a:defRPr/>
            </a:pPr>
            <a:r>
              <a:rPr lang="en-GB" altLang="en-US" sz="1400" dirty="0"/>
              <a:t>Management Process/Marketing Cont. ……………………………………………………….7</a:t>
            </a:r>
          </a:p>
          <a:p>
            <a:pPr marL="0" indent="0" eaLnBrk="1" hangingPunct="1">
              <a:buNone/>
              <a:defRPr/>
            </a:pPr>
            <a:r>
              <a:rPr lang="en-GB" altLang="en-US" sz="1400" dirty="0"/>
              <a:t>Market planning……………………………………………………………………………………..........9</a:t>
            </a:r>
          </a:p>
          <a:p>
            <a:pPr marL="0" indent="0" eaLnBrk="1" hangingPunct="1">
              <a:buNone/>
              <a:defRPr/>
            </a:pPr>
            <a:r>
              <a:rPr lang="en-GB" altLang="en-US" sz="1400" dirty="0"/>
              <a:t>Target Marketing………………………………………………………………………………………..…10</a:t>
            </a:r>
          </a:p>
          <a:p>
            <a:pPr marL="0" indent="0" eaLnBrk="1" hangingPunct="1">
              <a:buNone/>
              <a:defRPr/>
            </a:pPr>
            <a:r>
              <a:rPr lang="en-GB" altLang="en-US" sz="1400" dirty="0"/>
              <a:t>Market Analysis………………………………………………………………………………………….....11</a:t>
            </a:r>
          </a:p>
          <a:p>
            <a:pPr marL="0" indent="0" eaLnBrk="1" hangingPunct="1">
              <a:buNone/>
              <a:defRPr/>
            </a:pPr>
            <a:r>
              <a:rPr lang="en-GB" altLang="en-US" sz="1400" dirty="0"/>
              <a:t>Market research…………………………………………………………………………………………….12</a:t>
            </a:r>
          </a:p>
          <a:p>
            <a:pPr marL="0" indent="0" eaLnBrk="1" hangingPunct="1">
              <a:buNone/>
              <a:defRPr/>
            </a:pPr>
            <a:r>
              <a:rPr lang="en-GB" altLang="en-US" sz="1400" dirty="0"/>
              <a:t>Product, service and development…......……………………………………………………..….13</a:t>
            </a:r>
          </a:p>
          <a:p>
            <a:pPr marL="0" indent="0" eaLnBrk="1" hangingPunct="1">
              <a:buNone/>
              <a:defRPr/>
            </a:pPr>
            <a:r>
              <a:rPr lang="en-GB" altLang="en-US" sz="1400" dirty="0"/>
              <a:t>Management process/Finance………………………………………………………………….......14</a:t>
            </a:r>
          </a:p>
          <a:p>
            <a:pPr marL="0" indent="0" eaLnBrk="1" hangingPunct="1">
              <a:buNone/>
              <a:defRPr/>
            </a:pPr>
            <a:r>
              <a:rPr lang="en-GB" altLang="en-US" sz="1400" dirty="0"/>
              <a:t>Management Process/Administration……………………………..……………………………19</a:t>
            </a:r>
          </a:p>
          <a:p>
            <a:pPr marL="0" indent="0" eaLnBrk="1" hangingPunct="1">
              <a:buNone/>
              <a:defRPr/>
            </a:pPr>
            <a:r>
              <a:rPr lang="en-GB" altLang="en-US" sz="1400" dirty="0"/>
              <a:t>SWOT Analysis………………………………………………………………………………………………20</a:t>
            </a:r>
          </a:p>
          <a:p>
            <a:pPr marL="0" indent="0" eaLnBrk="1" hangingPunct="1">
              <a:buNone/>
              <a:defRPr/>
            </a:pPr>
            <a:r>
              <a:rPr lang="en-GB" altLang="en-US" sz="1400" dirty="0"/>
              <a:t>PESTLE Analysis……………………………………………………………………….……………………21</a:t>
            </a:r>
          </a:p>
          <a:p>
            <a:pPr marL="0" indent="0" eaLnBrk="1" hangingPunct="1">
              <a:buNone/>
              <a:defRPr/>
            </a:pPr>
            <a:r>
              <a:rPr lang="en-GB" altLang="en-US" sz="1400" dirty="0"/>
              <a:t>Conclusion..……………………………………………………………………………….…………………22</a:t>
            </a:r>
          </a:p>
          <a:p>
            <a:pPr marL="0" indent="0" eaLnBrk="1" hangingPunct="1">
              <a:buNone/>
              <a:defRPr/>
            </a:pPr>
            <a:r>
              <a:rPr lang="en-GB" altLang="en-US" sz="1400" dirty="0"/>
              <a:t>Learning Log…………………………………………………………………..……………………………24</a:t>
            </a:r>
          </a:p>
          <a:p>
            <a:pPr marL="0" indent="0" eaLnBrk="1" hangingPunct="1">
              <a:buNone/>
              <a:defRPr/>
            </a:pPr>
            <a:r>
              <a:rPr lang="en-GB" altLang="en-US" sz="1400" dirty="0"/>
              <a:t>Learning Log Content………………………………………………………………….………………25</a:t>
            </a:r>
          </a:p>
          <a:p>
            <a:pPr marL="0" indent="0" eaLnBrk="1" hangingPunct="1">
              <a:buNone/>
              <a:defRPr/>
            </a:pPr>
            <a:endParaRPr lang="en-GB" altLang="en-US" sz="1400" dirty="0"/>
          </a:p>
          <a:p>
            <a:pPr marL="0" indent="0" eaLnBrk="1" hangingPunct="1">
              <a:buNone/>
              <a:defRPr/>
            </a:pPr>
            <a:endParaRPr lang="en-GB" altLang="en-US" sz="1400" dirty="0"/>
          </a:p>
          <a:p>
            <a:pPr marL="0" indent="0" eaLnBrk="1" hangingPunct="1">
              <a:buNone/>
              <a:defRPr/>
            </a:pPr>
            <a:endParaRPr lang="en-GB" altLang="en-US" sz="1400" dirty="0"/>
          </a:p>
        </p:txBody>
      </p:sp>
      <p:sp>
        <p:nvSpPr>
          <p:cNvPr id="4" name="Date Placeholder 3">
            <a:extLst>
              <a:ext uri="{FF2B5EF4-FFF2-40B4-BE49-F238E27FC236}">
                <a16:creationId xmlns:a16="http://schemas.microsoft.com/office/drawing/2014/main" id="{48C9A1BC-14F5-4891-B98F-61564C1D60FC}"/>
              </a:ext>
            </a:extLst>
          </p:cNvPr>
          <p:cNvSpPr>
            <a:spLocks noGrp="1"/>
          </p:cNvSpPr>
          <p:nvPr>
            <p:ph type="dt" sz="quarter" idx="10"/>
          </p:nvPr>
        </p:nvSpPr>
        <p:spPr/>
        <p:txBody>
          <a:bodyPr/>
          <a:lstStyle/>
          <a:p>
            <a:pPr>
              <a:defRPr/>
            </a:pPr>
            <a:fld id="{9DDA86F2-BB98-47DD-A28F-2D78BC6CEF83}" type="datetime1">
              <a:rPr lang="en-GB" altLang="en-US"/>
              <a:pPr>
                <a:defRPr/>
              </a:pPr>
              <a:t>29/08/2018</a:t>
            </a:fld>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a:extLst>
              <a:ext uri="{FF2B5EF4-FFF2-40B4-BE49-F238E27FC236}">
                <a16:creationId xmlns:a16="http://schemas.microsoft.com/office/drawing/2014/main" id="{C3AC40CA-60B5-4943-B2C6-F03786217647}"/>
              </a:ext>
            </a:extLst>
          </p:cNvPr>
          <p:cNvSpPr>
            <a:spLocks noGrp="1"/>
          </p:cNvSpPr>
          <p:nvPr>
            <p:ph type="title"/>
          </p:nvPr>
        </p:nvSpPr>
        <p:spPr>
          <a:xfrm>
            <a:off x="466725" y="188913"/>
            <a:ext cx="8229600" cy="1143000"/>
          </a:xfrm>
        </p:spPr>
        <p:txBody>
          <a:bodyPr/>
          <a:lstStyle/>
          <a:p>
            <a:pPr eaLnBrk="1" hangingPunct="1"/>
            <a:r>
              <a:rPr lang="en-GB" altLang="en-US"/>
              <a:t>Introduction</a:t>
            </a:r>
          </a:p>
        </p:txBody>
      </p:sp>
      <p:sp>
        <p:nvSpPr>
          <p:cNvPr id="9219" name="Rectangle 5">
            <a:extLst>
              <a:ext uri="{FF2B5EF4-FFF2-40B4-BE49-F238E27FC236}">
                <a16:creationId xmlns:a16="http://schemas.microsoft.com/office/drawing/2014/main" id="{3F48B8A2-0D71-45AA-B211-AA69B7F453CB}"/>
              </a:ext>
            </a:extLst>
          </p:cNvPr>
          <p:cNvSpPr>
            <a:spLocks noGrp="1"/>
          </p:cNvSpPr>
          <p:nvPr>
            <p:ph idx="1"/>
          </p:nvPr>
        </p:nvSpPr>
        <p:spPr>
          <a:xfrm>
            <a:off x="457200" y="1600200"/>
            <a:ext cx="8229600" cy="3916363"/>
          </a:xfrm>
        </p:spPr>
        <p:txBody>
          <a:bodyPr/>
          <a:lstStyle/>
          <a:p>
            <a:pPr eaLnBrk="1" hangingPunct="1">
              <a:buFontTx/>
              <a:buNone/>
            </a:pPr>
            <a:r>
              <a:rPr lang="en-US" altLang="en-US" sz="1800"/>
              <a:t>	</a:t>
            </a:r>
          </a:p>
          <a:p>
            <a:pPr eaLnBrk="1" hangingPunct="1">
              <a:buFontTx/>
              <a:buNone/>
            </a:pPr>
            <a:r>
              <a:rPr lang="en-US" altLang="en-US" sz="1800"/>
              <a:t>	 “</a:t>
            </a:r>
            <a:r>
              <a:rPr lang="en-US" altLang="en-US" sz="2000"/>
              <a:t>Life and death are one thread, the same line viewed from different</a:t>
            </a:r>
          </a:p>
          <a:p>
            <a:pPr eaLnBrk="1" hangingPunct="1">
              <a:buFontTx/>
              <a:buNone/>
            </a:pPr>
            <a:r>
              <a:rPr lang="en-US" altLang="en-US" sz="2000"/>
              <a:t>sides” these were Lao Tzu beliefs, a great Chinese philosopher.</a:t>
            </a:r>
          </a:p>
          <a:p>
            <a:pPr eaLnBrk="1" hangingPunct="1">
              <a:buFontTx/>
              <a:buNone/>
            </a:pPr>
            <a:r>
              <a:rPr lang="en-US" altLang="en-US" sz="2000"/>
              <a:t>We think that both life and death are unpredictable. At death, however, </a:t>
            </a:r>
          </a:p>
          <a:p>
            <a:pPr eaLnBrk="1" hangingPunct="1">
              <a:buFontTx/>
              <a:buNone/>
            </a:pPr>
            <a:r>
              <a:rPr lang="en-US" altLang="en-US" sz="2000"/>
              <a:t>we think the least and when it comes we find it most often unprepared.</a:t>
            </a:r>
          </a:p>
          <a:p>
            <a:pPr eaLnBrk="1" hangingPunct="1">
              <a:buFontTx/>
              <a:buNone/>
            </a:pPr>
            <a:r>
              <a:rPr lang="en-US" altLang="en-US" sz="2000"/>
              <a:t>For such painful moments there is the funeral home Black Tulip.</a:t>
            </a:r>
            <a:endParaRPr lang="en-GB" altLang="en-US" sz="2000"/>
          </a:p>
        </p:txBody>
      </p:sp>
      <p:sp>
        <p:nvSpPr>
          <p:cNvPr id="4" name="Date Placeholder 3">
            <a:extLst>
              <a:ext uri="{FF2B5EF4-FFF2-40B4-BE49-F238E27FC236}">
                <a16:creationId xmlns:a16="http://schemas.microsoft.com/office/drawing/2014/main" id="{3BD715A6-BCAB-48C4-97F5-5D0DB5AA544B}"/>
              </a:ext>
            </a:extLst>
          </p:cNvPr>
          <p:cNvSpPr>
            <a:spLocks noGrp="1"/>
          </p:cNvSpPr>
          <p:nvPr>
            <p:ph type="dt" sz="quarter" idx="10"/>
          </p:nvPr>
        </p:nvSpPr>
        <p:spPr/>
        <p:txBody>
          <a:bodyPr/>
          <a:lstStyle/>
          <a:p>
            <a:pPr>
              <a:defRPr/>
            </a:pPr>
            <a:fld id="{ADC8BF00-AF8B-4CBE-AB22-6EC7D0D30CCC}" type="datetime1">
              <a:rPr lang="en-GB" altLang="en-US"/>
              <a:pPr>
                <a:defRPr/>
              </a:pPr>
              <a:t>29/08/2018</a:t>
            </a:fld>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8C5B737-36DE-413E-A914-D4E4B5B7748D}"/>
              </a:ext>
            </a:extLst>
          </p:cNvPr>
          <p:cNvSpPr>
            <a:spLocks noGrp="1"/>
          </p:cNvSpPr>
          <p:nvPr>
            <p:ph type="title"/>
          </p:nvPr>
        </p:nvSpPr>
        <p:spPr/>
        <p:txBody>
          <a:bodyPr/>
          <a:lstStyle/>
          <a:p>
            <a:pPr eaLnBrk="1" hangingPunct="1"/>
            <a:r>
              <a:rPr lang="en-GB" altLang="en-US"/>
              <a:t>Aim and Objectives </a:t>
            </a:r>
          </a:p>
        </p:txBody>
      </p:sp>
      <p:sp>
        <p:nvSpPr>
          <p:cNvPr id="11267" name="Rectangle 3">
            <a:extLst>
              <a:ext uri="{FF2B5EF4-FFF2-40B4-BE49-F238E27FC236}">
                <a16:creationId xmlns:a16="http://schemas.microsoft.com/office/drawing/2014/main" id="{FC6597B8-8D59-4551-A7FC-9A0BCCE6F6A6}"/>
              </a:ext>
            </a:extLst>
          </p:cNvPr>
          <p:cNvSpPr>
            <a:spLocks noGrp="1"/>
          </p:cNvSpPr>
          <p:nvPr>
            <p:ph idx="1"/>
          </p:nvPr>
        </p:nvSpPr>
        <p:spPr>
          <a:xfrm>
            <a:off x="457200" y="1600200"/>
            <a:ext cx="8229600" cy="3916363"/>
          </a:xfrm>
        </p:spPr>
        <p:txBody>
          <a:bodyPr/>
          <a:lstStyle/>
          <a:p>
            <a:pPr eaLnBrk="1" hangingPunct="1">
              <a:buFontTx/>
              <a:buNone/>
            </a:pPr>
            <a:r>
              <a:rPr lang="en-US" altLang="en-US" sz="2000"/>
              <a:t>Company policy aims not only to track the sale of goods, but to </a:t>
            </a:r>
          </a:p>
          <a:p>
            <a:pPr eaLnBrk="1" hangingPunct="1">
              <a:buFontTx/>
              <a:buNone/>
            </a:pPr>
            <a:r>
              <a:rPr lang="en-US" altLang="en-US" sz="2000"/>
              <a:t>persuade it and to guide the consumer to meet his rational </a:t>
            </a:r>
          </a:p>
          <a:p>
            <a:pPr eaLnBrk="1" hangingPunct="1">
              <a:buFontTx/>
              <a:buNone/>
            </a:pPr>
            <a:r>
              <a:rPr lang="en-US" altLang="en-US" sz="2000"/>
              <a:t>needs. This policy must stimulate, develop and guide consumer needs. </a:t>
            </a:r>
          </a:p>
          <a:p>
            <a:pPr eaLnBrk="1" hangingPunct="1">
              <a:buFontTx/>
              <a:buNone/>
            </a:pPr>
            <a:endParaRPr lang="en-US" altLang="en-US" sz="2000"/>
          </a:p>
          <a:p>
            <a:pPr eaLnBrk="1" hangingPunct="1">
              <a:buFontTx/>
              <a:buNone/>
            </a:pPr>
            <a:r>
              <a:rPr lang="en-US" altLang="en-US" sz="2000"/>
              <a:t>The objectives set by the firm:</a:t>
            </a:r>
          </a:p>
          <a:p>
            <a:pPr eaLnBrk="1" hangingPunct="1">
              <a:buFont typeface="Wingdings" panose="05000000000000000000" pitchFamily="2" charset="2"/>
              <a:buChar char="Ø"/>
            </a:pPr>
            <a:r>
              <a:rPr lang="en-US" altLang="en-US" sz="2000"/>
              <a:t>Establishing a company image </a:t>
            </a:r>
          </a:p>
          <a:p>
            <a:pPr eaLnBrk="1" hangingPunct="1">
              <a:buFont typeface="Wingdings" panose="05000000000000000000" pitchFamily="2" charset="2"/>
              <a:buChar char="Ø"/>
            </a:pPr>
            <a:r>
              <a:rPr lang="en-US" altLang="en-US" sz="2000"/>
              <a:t> Increased sales; </a:t>
            </a:r>
          </a:p>
          <a:p>
            <a:pPr eaLnBrk="1" hangingPunct="1">
              <a:buFont typeface="Wingdings" panose="05000000000000000000" pitchFamily="2" charset="2"/>
              <a:buChar char="Ø"/>
            </a:pPr>
            <a:r>
              <a:rPr lang="en-US" altLang="en-US" sz="2000"/>
              <a:t>Informing customers about the products and the improvements made to them.</a:t>
            </a:r>
            <a:br>
              <a:rPr lang="en-US" altLang="en-US" sz="2000"/>
            </a:br>
            <a:endParaRPr lang="en-GB" altLang="en-US" sz="2000"/>
          </a:p>
        </p:txBody>
      </p:sp>
      <p:sp>
        <p:nvSpPr>
          <p:cNvPr id="4" name="Date Placeholder 3">
            <a:extLst>
              <a:ext uri="{FF2B5EF4-FFF2-40B4-BE49-F238E27FC236}">
                <a16:creationId xmlns:a16="http://schemas.microsoft.com/office/drawing/2014/main" id="{2B3055F6-EEAF-4C9A-B00D-F00CE1AF33BB}"/>
              </a:ext>
            </a:extLst>
          </p:cNvPr>
          <p:cNvSpPr>
            <a:spLocks noGrp="1"/>
          </p:cNvSpPr>
          <p:nvPr>
            <p:ph type="dt" sz="quarter" idx="10"/>
          </p:nvPr>
        </p:nvSpPr>
        <p:spPr/>
        <p:txBody>
          <a:bodyPr/>
          <a:lstStyle/>
          <a:p>
            <a:pPr>
              <a:defRPr/>
            </a:pPr>
            <a:fld id="{48B59D20-EAD7-4385-B36E-BC1A17E9D3F4}" type="datetime1">
              <a:rPr lang="en-GB" altLang="en-US"/>
              <a:pPr>
                <a:defRPr/>
              </a:pPr>
              <a:t>29/08/2018</a:t>
            </a:fld>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B9652F4-0BC7-444B-A706-94B836BFD40D}"/>
              </a:ext>
            </a:extLst>
          </p:cNvPr>
          <p:cNvSpPr>
            <a:spLocks noGrp="1"/>
          </p:cNvSpPr>
          <p:nvPr>
            <p:ph type="title"/>
          </p:nvPr>
        </p:nvSpPr>
        <p:spPr/>
        <p:txBody>
          <a:bodyPr/>
          <a:lstStyle/>
          <a:p>
            <a:pPr eaLnBrk="1" hangingPunct="1"/>
            <a:r>
              <a:rPr lang="en-GB" altLang="en-US"/>
              <a:t>Company Description Mission and Vision</a:t>
            </a:r>
          </a:p>
        </p:txBody>
      </p:sp>
      <p:sp>
        <p:nvSpPr>
          <p:cNvPr id="13315" name="Rectangle 3">
            <a:extLst>
              <a:ext uri="{FF2B5EF4-FFF2-40B4-BE49-F238E27FC236}">
                <a16:creationId xmlns:a16="http://schemas.microsoft.com/office/drawing/2014/main" id="{D8299614-ABEB-49F7-8632-E10B64AD1BF1}"/>
              </a:ext>
            </a:extLst>
          </p:cNvPr>
          <p:cNvSpPr>
            <a:spLocks noGrp="1"/>
          </p:cNvSpPr>
          <p:nvPr>
            <p:ph idx="1"/>
          </p:nvPr>
        </p:nvSpPr>
        <p:spPr>
          <a:xfrm>
            <a:off x="457200" y="1600200"/>
            <a:ext cx="8229600" cy="4060825"/>
          </a:xfrm>
        </p:spPr>
        <p:txBody>
          <a:bodyPr/>
          <a:lstStyle/>
          <a:p>
            <a:pPr eaLnBrk="1" hangingPunct="1">
              <a:buFontTx/>
              <a:buNone/>
            </a:pPr>
            <a:br>
              <a:rPr lang="en-US" altLang="en-US" sz="1800"/>
            </a:br>
            <a:r>
              <a:rPr lang="en-US" altLang="en-US" sz="1800"/>
              <a:t>Funeral home Black Tulip ensures a staff and an open policy to fulfill </a:t>
            </a:r>
          </a:p>
          <a:p>
            <a:pPr eaLnBrk="1" hangingPunct="1">
              <a:buFontTx/>
              <a:buNone/>
            </a:pPr>
            <a:r>
              <a:rPr lang="en-US" altLang="en-US" sz="1800"/>
              <a:t>customer wishes and preferences in organizing the funeral event. </a:t>
            </a:r>
          </a:p>
          <a:p>
            <a:pPr eaLnBrk="1" hangingPunct="1">
              <a:buFontTx/>
              <a:buNone/>
            </a:pPr>
            <a:r>
              <a:rPr lang="en-US" altLang="en-US" sz="1800"/>
              <a:t>Our mission is to join customers in the most difficult moments, offering besides</a:t>
            </a:r>
          </a:p>
          <a:p>
            <a:pPr eaLnBrk="1" hangingPunct="1">
              <a:buFontTx/>
              <a:buNone/>
            </a:pPr>
            <a:r>
              <a:rPr lang="en-US" altLang="en-US" sz="1800"/>
              <a:t>our compassion, a wide range of products and services including internal and  </a:t>
            </a:r>
          </a:p>
          <a:p>
            <a:pPr eaLnBrk="1" hangingPunct="1">
              <a:buFontTx/>
              <a:buNone/>
            </a:pPr>
            <a:r>
              <a:rPr lang="en-US" altLang="en-US" sz="1800"/>
              <a:t>external transportation and a wide range of coffin models.</a:t>
            </a:r>
          </a:p>
          <a:p>
            <a:pPr eaLnBrk="1" hangingPunct="1">
              <a:buFontTx/>
              <a:buNone/>
            </a:pPr>
            <a:r>
              <a:rPr lang="en-US" altLang="en-US" sz="1800"/>
              <a:t>Realizing the need for a major change in the quality of services and the prices</a:t>
            </a:r>
          </a:p>
          <a:p>
            <a:pPr eaLnBrk="1" hangingPunct="1">
              <a:buFontTx/>
              <a:buNone/>
            </a:pPr>
            <a:r>
              <a:rPr lang="en-US" altLang="en-US" sz="1800"/>
              <a:t>in this field, the innovation we bring consists in quality services regarding </a:t>
            </a:r>
          </a:p>
          <a:p>
            <a:pPr eaLnBrk="1" hangingPunct="1">
              <a:buFontTx/>
              <a:buNone/>
            </a:pPr>
            <a:r>
              <a:rPr lang="en-US" altLang="en-US" sz="1800"/>
              <a:t>transport, embalming, sanitation, dressing, cosmetics and keeping in the </a:t>
            </a:r>
          </a:p>
          <a:p>
            <a:pPr eaLnBrk="1" hangingPunct="1">
              <a:buFontTx/>
              <a:buNone/>
            </a:pPr>
            <a:r>
              <a:rPr lang="en-US" altLang="en-US" sz="1800"/>
              <a:t>chapel of the deceased, in optimal conditions and at favorable prices. Our </a:t>
            </a:r>
          </a:p>
          <a:p>
            <a:pPr eaLnBrk="1" hangingPunct="1">
              <a:buFontTx/>
              <a:buNone/>
            </a:pPr>
            <a:r>
              <a:rPr lang="en-US" altLang="en-US" sz="1800"/>
              <a:t>vision is to guarantee quality regardless the customer’s option.</a:t>
            </a:r>
            <a:endParaRPr lang="en-GB" altLang="en-US" sz="1800"/>
          </a:p>
        </p:txBody>
      </p:sp>
      <p:sp>
        <p:nvSpPr>
          <p:cNvPr id="4" name="Date Placeholder 3">
            <a:extLst>
              <a:ext uri="{FF2B5EF4-FFF2-40B4-BE49-F238E27FC236}">
                <a16:creationId xmlns:a16="http://schemas.microsoft.com/office/drawing/2014/main" id="{AD6BA4B2-F533-4DBF-8A47-245BA0D3EB56}"/>
              </a:ext>
            </a:extLst>
          </p:cNvPr>
          <p:cNvSpPr>
            <a:spLocks noGrp="1"/>
          </p:cNvSpPr>
          <p:nvPr>
            <p:ph type="dt" sz="quarter" idx="10"/>
          </p:nvPr>
        </p:nvSpPr>
        <p:spPr/>
        <p:txBody>
          <a:bodyPr/>
          <a:lstStyle/>
          <a:p>
            <a:pPr>
              <a:defRPr/>
            </a:pPr>
            <a:fld id="{1BF7FFD3-8E83-48FE-8C0D-8E124A0E8804}" type="datetime1">
              <a:rPr lang="en-GB" altLang="en-US"/>
              <a:pPr>
                <a:defRPr/>
              </a:pPr>
              <a:t>29/08/2018</a:t>
            </a:fld>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19B94C68-6F11-4991-9ADB-D597A073D796}"/>
              </a:ext>
            </a:extLst>
          </p:cNvPr>
          <p:cNvSpPr>
            <a:spLocks noGrp="1"/>
          </p:cNvSpPr>
          <p:nvPr>
            <p:ph type="title"/>
          </p:nvPr>
        </p:nvSpPr>
        <p:spPr>
          <a:xfrm>
            <a:off x="179388" y="188913"/>
            <a:ext cx="8229600" cy="1143000"/>
          </a:xfrm>
        </p:spPr>
        <p:txBody>
          <a:bodyPr/>
          <a:lstStyle/>
          <a:p>
            <a:pPr eaLnBrk="1" hangingPunct="1"/>
            <a:r>
              <a:rPr lang="en-GB" altLang="en-US"/>
              <a:t>Legal Compliances</a:t>
            </a:r>
          </a:p>
        </p:txBody>
      </p:sp>
      <p:sp>
        <p:nvSpPr>
          <p:cNvPr id="15363" name="Rectangle 3">
            <a:extLst>
              <a:ext uri="{FF2B5EF4-FFF2-40B4-BE49-F238E27FC236}">
                <a16:creationId xmlns:a16="http://schemas.microsoft.com/office/drawing/2014/main" id="{1C5F3AB2-1C1C-4D11-A658-79AFD688D0FE}"/>
              </a:ext>
            </a:extLst>
          </p:cNvPr>
          <p:cNvSpPr>
            <a:spLocks noGrp="1"/>
          </p:cNvSpPr>
          <p:nvPr>
            <p:ph idx="1"/>
          </p:nvPr>
        </p:nvSpPr>
        <p:spPr>
          <a:xfrm>
            <a:off x="457200" y="1600200"/>
            <a:ext cx="8229600" cy="3916363"/>
          </a:xfrm>
        </p:spPr>
        <p:txBody>
          <a:bodyPr/>
          <a:lstStyle/>
          <a:p>
            <a:pPr marL="0" indent="0" eaLnBrk="1" hangingPunct="1">
              <a:buFont typeface="Arial" panose="020B0604020202020204" pitchFamily="34" charset="0"/>
              <a:buNone/>
            </a:pPr>
            <a:r>
              <a:rPr lang="en-GB" altLang="en-US" sz="2400"/>
              <a:t>F.C. Black Tulip (Funerals) LTD known as Black Tulip respects privacy and is committed to protecting personal data. Also, the company will be registered in National Funeral Director Association</a:t>
            </a:r>
          </a:p>
          <a:p>
            <a:pPr marL="0" indent="0" eaLnBrk="1" hangingPunct="1">
              <a:buFont typeface="Arial" panose="020B0604020202020204" pitchFamily="34" charset="0"/>
              <a:buNone/>
            </a:pPr>
            <a:r>
              <a:rPr lang="en-GB" altLang="en-US" sz="2400"/>
              <a:t>The organization follows the relevant laws, regulations and business rules on market. We are required to meet the environmental requirements established by state and local agencies. Requirements applicable to funeral homes include those that govern wastewater discharge and the handling, storage, and disposal of chemicals, such as those included in embalming fluids.</a:t>
            </a:r>
          </a:p>
          <a:p>
            <a:pPr marL="0" indent="0" eaLnBrk="1" hangingPunct="1">
              <a:buFont typeface="Arial" panose="020B0604020202020204" pitchFamily="34" charset="0"/>
              <a:buNone/>
            </a:pPr>
            <a:endParaRPr lang="en-GB" altLang="en-US"/>
          </a:p>
        </p:txBody>
      </p:sp>
      <p:sp>
        <p:nvSpPr>
          <p:cNvPr id="4" name="Date Placeholder 3">
            <a:extLst>
              <a:ext uri="{FF2B5EF4-FFF2-40B4-BE49-F238E27FC236}">
                <a16:creationId xmlns:a16="http://schemas.microsoft.com/office/drawing/2014/main" id="{0F39844F-CA01-4D29-AC54-932615EB968D}"/>
              </a:ext>
            </a:extLst>
          </p:cNvPr>
          <p:cNvSpPr>
            <a:spLocks noGrp="1"/>
          </p:cNvSpPr>
          <p:nvPr>
            <p:ph type="dt" sz="quarter" idx="10"/>
          </p:nvPr>
        </p:nvSpPr>
        <p:spPr/>
        <p:txBody>
          <a:bodyPr/>
          <a:lstStyle/>
          <a:p>
            <a:pPr>
              <a:defRPr/>
            </a:pPr>
            <a:fld id="{70D5FE4B-1070-4EEC-AE1F-C1C79CC10189}" type="datetime1">
              <a:rPr lang="en-GB" altLang="en-US"/>
              <a:pPr>
                <a:defRPr/>
              </a:pPr>
              <a:t>29/08/2018</a:t>
            </a:fld>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FEF257DB-9982-4A5F-8719-12D29212394D}"/>
              </a:ext>
            </a:extLst>
          </p:cNvPr>
          <p:cNvSpPr>
            <a:spLocks noGrp="1"/>
          </p:cNvSpPr>
          <p:nvPr>
            <p:ph type="title"/>
          </p:nvPr>
        </p:nvSpPr>
        <p:spPr>
          <a:xfrm>
            <a:off x="457200" y="0"/>
            <a:ext cx="8229600" cy="1196975"/>
          </a:xfrm>
        </p:spPr>
        <p:txBody>
          <a:bodyPr/>
          <a:lstStyle/>
          <a:p>
            <a:pPr eaLnBrk="1" hangingPunct="1"/>
            <a:r>
              <a:rPr lang="en-GB" altLang="en-US"/>
              <a:t>Management Process/Marketing Cont..</a:t>
            </a:r>
          </a:p>
        </p:txBody>
      </p:sp>
      <p:graphicFrame>
        <p:nvGraphicFramePr>
          <p:cNvPr id="2" name="Content Placeholder 1">
            <a:extLst>
              <a:ext uri="{FF2B5EF4-FFF2-40B4-BE49-F238E27FC236}">
                <a16:creationId xmlns:a16="http://schemas.microsoft.com/office/drawing/2014/main" id="{83B943A9-5801-4F7D-9F0E-39AE6CE74FD1}"/>
              </a:ext>
            </a:extLst>
          </p:cNvPr>
          <p:cNvGraphicFramePr>
            <a:graphicFrameLocks noGrp="1"/>
          </p:cNvGraphicFramePr>
          <p:nvPr>
            <p:ph idx="1"/>
          </p:nvPr>
        </p:nvGraphicFramePr>
        <p:xfrm>
          <a:off x="468313" y="1628775"/>
          <a:ext cx="8229600" cy="3876677"/>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901">
                <a:tc>
                  <a:txBody>
                    <a:bodyPr/>
                    <a:lstStyle/>
                    <a:p>
                      <a:endParaRPr lang="en-US" sz="1800" dirty="0"/>
                    </a:p>
                  </a:txBody>
                  <a:tcPr marT="45727" marB="45727"/>
                </a:tc>
                <a:tc>
                  <a:txBody>
                    <a:bodyPr/>
                    <a:lstStyle/>
                    <a:p>
                      <a:r>
                        <a:rPr lang="en-US" sz="1800" dirty="0"/>
                        <a:t>Year 1</a:t>
                      </a:r>
                    </a:p>
                  </a:txBody>
                  <a:tcPr marT="45727" marB="45727"/>
                </a:tc>
                <a:tc>
                  <a:txBody>
                    <a:bodyPr/>
                    <a:lstStyle/>
                    <a:p>
                      <a:r>
                        <a:rPr lang="en-US" sz="1800" dirty="0"/>
                        <a:t>Year 2</a:t>
                      </a:r>
                    </a:p>
                  </a:txBody>
                  <a:tcPr marT="45727" marB="45727"/>
                </a:tc>
                <a:tc>
                  <a:txBody>
                    <a:bodyPr/>
                    <a:lstStyle/>
                    <a:p>
                      <a:r>
                        <a:rPr lang="en-US" sz="1800" dirty="0"/>
                        <a:t>Year 3</a:t>
                      </a:r>
                    </a:p>
                  </a:txBody>
                  <a:tcPr marT="45727" marB="45727"/>
                </a:tc>
                <a:extLst>
                  <a:ext uri="{0D108BD9-81ED-4DB2-BD59-A6C34878D82A}">
                    <a16:rowId xmlns:a16="http://schemas.microsoft.com/office/drawing/2014/main" val="10000"/>
                  </a:ext>
                </a:extLst>
              </a:tr>
              <a:tr h="3709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Sales</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7" marB="45727"/>
                </a:tc>
                <a:tc>
                  <a:txBody>
                    <a:bodyPr/>
                    <a:lstStyle/>
                    <a:p>
                      <a:endParaRPr lang="en-US" sz="1800" dirty="0"/>
                    </a:p>
                  </a:txBody>
                  <a:tcPr marT="45727" marB="45727"/>
                </a:tc>
                <a:extLst>
                  <a:ext uri="{0D108BD9-81ED-4DB2-BD59-A6C34878D82A}">
                    <a16:rowId xmlns:a16="http://schemas.microsoft.com/office/drawing/2014/main" val="10001"/>
                  </a:ext>
                </a:extLst>
              </a:tr>
              <a:tr h="370901">
                <a:tc>
                  <a:txBody>
                    <a:bodyPr/>
                    <a:lstStyle/>
                    <a:p>
                      <a:r>
                        <a:rPr lang="en-US" sz="1800" dirty="0"/>
                        <a:t>Funeral Services</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171,100£</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295,000£</a:t>
                      </a:r>
                    </a:p>
                  </a:txBody>
                  <a:tcPr marT="45727" marB="45727"/>
                </a:tc>
                <a:tc>
                  <a:txBody>
                    <a:bodyPr/>
                    <a:lstStyle/>
                    <a:p>
                      <a:r>
                        <a:rPr lang="en-US" sz="1800" dirty="0"/>
                        <a:t>472,000£</a:t>
                      </a:r>
                    </a:p>
                  </a:txBody>
                  <a:tcPr marT="45727" marB="45727"/>
                </a:tc>
                <a:extLst>
                  <a:ext uri="{0D108BD9-81ED-4DB2-BD59-A6C34878D82A}">
                    <a16:rowId xmlns:a16="http://schemas.microsoft.com/office/drawing/2014/main" val="10002"/>
                  </a:ext>
                </a:extLst>
              </a:tr>
              <a:tr h="370901">
                <a:tc>
                  <a:txBody>
                    <a:bodyPr/>
                    <a:lstStyle/>
                    <a:p>
                      <a:r>
                        <a:rPr lang="en-US" sz="1800" dirty="0"/>
                        <a:t>Cremations</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13,300£</a:t>
                      </a:r>
                    </a:p>
                  </a:txBody>
                  <a:tcPr marT="45727" marB="45727"/>
                </a:tc>
                <a:tc>
                  <a:txBody>
                    <a:bodyPr/>
                    <a:lstStyle/>
                    <a:p>
                      <a:r>
                        <a:rPr lang="en-US" sz="1800" dirty="0"/>
                        <a:t>20,900£</a:t>
                      </a:r>
                    </a:p>
                  </a:txBody>
                  <a:tcPr marT="45727" marB="45727"/>
                </a:tc>
                <a:extLst>
                  <a:ext uri="{0D108BD9-81ED-4DB2-BD59-A6C34878D82A}">
                    <a16:rowId xmlns:a16="http://schemas.microsoft.com/office/drawing/2014/main" val="10003"/>
                  </a:ext>
                </a:extLst>
              </a:tr>
              <a:tr h="370901">
                <a:tc>
                  <a:txBody>
                    <a:bodyPr/>
                    <a:lstStyle/>
                    <a:p>
                      <a:r>
                        <a:rPr lang="en-US" sz="1800" dirty="0"/>
                        <a:t>TOTAL</a:t>
                      </a:r>
                      <a:r>
                        <a:rPr lang="en-US" sz="1800" baseline="0" dirty="0"/>
                        <a:t> SALES</a:t>
                      </a:r>
                      <a:endParaRPr lang="en-US" sz="1800" dirty="0"/>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171,100£</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308,300£</a:t>
                      </a:r>
                    </a:p>
                  </a:txBody>
                  <a:tcPr marT="45727" marB="45727"/>
                </a:tc>
                <a:tc>
                  <a:txBody>
                    <a:bodyPr/>
                    <a:lstStyle/>
                    <a:p>
                      <a:r>
                        <a:rPr lang="en-US" sz="1800" dirty="0"/>
                        <a:t>492,900£</a:t>
                      </a:r>
                    </a:p>
                  </a:txBody>
                  <a:tcPr marT="45727" marB="45727"/>
                </a:tc>
                <a:extLst>
                  <a:ext uri="{0D108BD9-81ED-4DB2-BD59-A6C34878D82A}">
                    <a16:rowId xmlns:a16="http://schemas.microsoft.com/office/drawing/2014/main" val="10004"/>
                  </a:ext>
                </a:extLst>
              </a:tr>
              <a:tr h="640185">
                <a:tc>
                  <a:txBody>
                    <a:bodyPr/>
                    <a:lstStyle/>
                    <a:p>
                      <a:r>
                        <a:rPr lang="en-US" sz="1800" dirty="0"/>
                        <a:t>Direct</a:t>
                      </a:r>
                      <a:r>
                        <a:rPr lang="en-US" sz="1800" baseline="0" dirty="0"/>
                        <a:t> costs of Sales</a:t>
                      </a:r>
                      <a:endParaRPr lang="en-US" sz="1800" dirty="0"/>
                    </a:p>
                  </a:txBody>
                  <a:tcPr marT="45727" marB="45727">
                    <a:solidFill>
                      <a:schemeClr val="accent1"/>
                    </a:solidFill>
                  </a:tcPr>
                </a:tc>
                <a:tc>
                  <a:txBody>
                    <a:bodyPr/>
                    <a:lstStyle/>
                    <a:p>
                      <a:r>
                        <a:rPr lang="en-US" sz="1800" dirty="0"/>
                        <a:t>Year 1</a:t>
                      </a:r>
                    </a:p>
                  </a:txBody>
                  <a:tcPr marT="45727" marB="45727">
                    <a:solidFill>
                      <a:schemeClr val="accent1"/>
                    </a:solidFill>
                  </a:tcPr>
                </a:tc>
                <a:tc>
                  <a:txBody>
                    <a:bodyPr/>
                    <a:lstStyle/>
                    <a:p>
                      <a:r>
                        <a:rPr lang="en-US" sz="1800" dirty="0"/>
                        <a:t>Year 2</a:t>
                      </a:r>
                    </a:p>
                  </a:txBody>
                  <a:tcPr marT="45727" marB="45727">
                    <a:solidFill>
                      <a:schemeClr val="accent1"/>
                    </a:solidFill>
                  </a:tcPr>
                </a:tc>
                <a:tc>
                  <a:txBody>
                    <a:bodyPr/>
                    <a:lstStyle/>
                    <a:p>
                      <a:r>
                        <a:rPr lang="en-US" sz="1800" dirty="0"/>
                        <a:t>Year 3</a:t>
                      </a:r>
                    </a:p>
                  </a:txBody>
                  <a:tcPr marT="45727" marB="45727">
                    <a:solidFill>
                      <a:schemeClr val="accent1"/>
                    </a:solidFill>
                  </a:tcPr>
                </a:tc>
                <a:extLst>
                  <a:ext uri="{0D108BD9-81ED-4DB2-BD59-A6C34878D82A}">
                    <a16:rowId xmlns:a16="http://schemas.microsoft.com/office/drawing/2014/main" val="10005"/>
                  </a:ext>
                </a:extLst>
              </a:tr>
              <a:tr h="370901">
                <a:tc>
                  <a:txBody>
                    <a:bodyPr/>
                    <a:lstStyle/>
                    <a:p>
                      <a:r>
                        <a:rPr lang="en-US" sz="1800" baseline="0" dirty="0"/>
                        <a:t>Funeral Services</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59,885£</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103,250£</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165,200£</a:t>
                      </a:r>
                    </a:p>
                  </a:txBody>
                  <a:tcPr marT="45727" marB="45727"/>
                </a:tc>
                <a:extLst>
                  <a:ext uri="{0D108BD9-81ED-4DB2-BD59-A6C34878D82A}">
                    <a16:rowId xmlns:a16="http://schemas.microsoft.com/office/drawing/2014/main" val="10006"/>
                  </a:ext>
                </a:extLst>
              </a:tr>
              <a:tr h="370901">
                <a:tc>
                  <a:txBody>
                    <a:bodyPr/>
                    <a:lstStyle/>
                    <a:p>
                      <a:r>
                        <a:rPr lang="en-US" sz="1800" baseline="0" dirty="0"/>
                        <a:t>Cremations</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8,400£</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13,200£</a:t>
                      </a:r>
                    </a:p>
                  </a:txBody>
                  <a:tcPr marT="45727" marB="45727"/>
                </a:tc>
                <a:extLst>
                  <a:ext uri="{0D108BD9-81ED-4DB2-BD59-A6C34878D82A}">
                    <a16:rowId xmlns:a16="http://schemas.microsoft.com/office/drawing/2014/main" val="10007"/>
                  </a:ext>
                </a:extLst>
              </a:tr>
              <a:tr h="640185">
                <a:tc>
                  <a:txBody>
                    <a:bodyPr/>
                    <a:lstStyle/>
                    <a:p>
                      <a:r>
                        <a:rPr lang="en-US" sz="1800" baseline="0" dirty="0"/>
                        <a:t>TOTAL Direct Cost of sales </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59,885£</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111,650£</a:t>
                      </a:r>
                    </a:p>
                  </a:txBody>
                  <a:tcPr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178,400£</a:t>
                      </a:r>
                    </a:p>
                  </a:txBody>
                  <a:tcPr marT="45727" marB="45727"/>
                </a:tc>
                <a:extLst>
                  <a:ext uri="{0D108BD9-81ED-4DB2-BD59-A6C34878D82A}">
                    <a16:rowId xmlns:a16="http://schemas.microsoft.com/office/drawing/2014/main" val="10008"/>
                  </a:ext>
                </a:extLst>
              </a:tr>
            </a:tbl>
          </a:graphicData>
        </a:graphic>
      </p:graphicFrame>
      <p:sp>
        <p:nvSpPr>
          <p:cNvPr id="4" name="Date Placeholder 3">
            <a:extLst>
              <a:ext uri="{FF2B5EF4-FFF2-40B4-BE49-F238E27FC236}">
                <a16:creationId xmlns:a16="http://schemas.microsoft.com/office/drawing/2014/main" id="{AF899A7A-AB78-40B8-AFC5-151259EA19E4}"/>
              </a:ext>
            </a:extLst>
          </p:cNvPr>
          <p:cNvSpPr>
            <a:spLocks noGrp="1"/>
          </p:cNvSpPr>
          <p:nvPr>
            <p:ph type="dt" sz="quarter" idx="10"/>
          </p:nvPr>
        </p:nvSpPr>
        <p:spPr/>
        <p:txBody>
          <a:bodyPr/>
          <a:lstStyle/>
          <a:p>
            <a:pPr>
              <a:defRPr/>
            </a:pPr>
            <a:fld id="{E64653FD-239F-4BA5-8A31-9E369774EF0A}" type="datetime1">
              <a:rPr lang="en-GB" altLang="en-US"/>
              <a:pPr>
                <a:defRPr/>
              </a:pPr>
              <a:t>29/08/2018</a:t>
            </a:fld>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E1572D3D-358A-451C-B764-99A241884469}"/>
              </a:ext>
            </a:extLst>
          </p:cNvPr>
          <p:cNvSpPr>
            <a:spLocks noGrp="1"/>
          </p:cNvSpPr>
          <p:nvPr>
            <p:ph type="title"/>
          </p:nvPr>
        </p:nvSpPr>
        <p:spPr>
          <a:xfrm>
            <a:off x="457200" y="44450"/>
            <a:ext cx="8229600" cy="1152525"/>
          </a:xfrm>
        </p:spPr>
        <p:txBody>
          <a:bodyPr/>
          <a:lstStyle/>
          <a:p>
            <a:pPr eaLnBrk="1" hangingPunct="1"/>
            <a:r>
              <a:rPr lang="en-GB" altLang="en-US"/>
              <a:t>Management Process/Marketing Cont..</a:t>
            </a:r>
          </a:p>
        </p:txBody>
      </p:sp>
      <p:sp>
        <p:nvSpPr>
          <p:cNvPr id="19459" name="Rectangle 3">
            <a:extLst>
              <a:ext uri="{FF2B5EF4-FFF2-40B4-BE49-F238E27FC236}">
                <a16:creationId xmlns:a16="http://schemas.microsoft.com/office/drawing/2014/main" id="{B9883BB9-26F2-47B5-B1AC-AD4BC99CF608}"/>
              </a:ext>
            </a:extLst>
          </p:cNvPr>
          <p:cNvSpPr>
            <a:spLocks noGrp="1"/>
          </p:cNvSpPr>
          <p:nvPr>
            <p:ph idx="1"/>
          </p:nvPr>
        </p:nvSpPr>
        <p:spPr>
          <a:xfrm>
            <a:off x="457200" y="1268413"/>
            <a:ext cx="8229600" cy="4392612"/>
          </a:xfrm>
        </p:spPr>
        <p:txBody>
          <a:bodyPr/>
          <a:lstStyle/>
          <a:p>
            <a:pPr marL="0" indent="0" algn="just" eaLnBrk="1" hangingPunct="1">
              <a:lnSpc>
                <a:spcPct val="90000"/>
              </a:lnSpc>
              <a:buFont typeface="Arial" panose="020B0604020202020204" pitchFamily="34" charset="0"/>
              <a:buNone/>
            </a:pPr>
            <a:r>
              <a:rPr lang="en-GB" altLang="en-US" sz="2800"/>
              <a:t>The average price for a funeral at Black Tulip Memorial will be 5,900, this will include professional service, staff, transportation, dressing, burial, use of reception room and remembrance items.</a:t>
            </a:r>
          </a:p>
          <a:p>
            <a:pPr marL="0" indent="0" algn="just" eaLnBrk="1" hangingPunct="1">
              <a:lnSpc>
                <a:spcPct val="90000"/>
              </a:lnSpc>
              <a:buFont typeface="Arial" panose="020B0604020202020204" pitchFamily="34" charset="0"/>
              <a:buNone/>
            </a:pPr>
            <a:r>
              <a:rPr lang="en-GB" altLang="en-US" sz="2800"/>
              <a:t>Sales forecast will start slowly with one funeral each of the first three months, after that two funerals are added each month for the first year.</a:t>
            </a:r>
          </a:p>
          <a:p>
            <a:pPr marL="0" indent="0" algn="just" eaLnBrk="1" hangingPunct="1">
              <a:lnSpc>
                <a:spcPct val="90000"/>
              </a:lnSpc>
              <a:buFont typeface="Arial" panose="020B0604020202020204" pitchFamily="34" charset="0"/>
              <a:buNone/>
            </a:pPr>
            <a:r>
              <a:rPr lang="en-US" altLang="en-US" sz="2800"/>
              <a:t>In the second year we intend to launch crematory services, priced from 1900</a:t>
            </a:r>
            <a:r>
              <a:rPr lang="en-US" altLang="en-US" sz="2800">
                <a:latin typeface="Times New Roman" panose="02020603050405020304" pitchFamily="18" charset="0"/>
                <a:cs typeface="Times New Roman" panose="02020603050405020304" pitchFamily="18" charset="0"/>
              </a:rPr>
              <a:t>£.</a:t>
            </a:r>
            <a:endParaRPr lang="en-GB" altLang="en-US" sz="2800"/>
          </a:p>
          <a:p>
            <a:pPr marL="0" indent="0" algn="just" eaLnBrk="1" hangingPunct="1">
              <a:lnSpc>
                <a:spcPct val="90000"/>
              </a:lnSpc>
              <a:buFont typeface="Arial" panose="020B0604020202020204" pitchFamily="34" charset="0"/>
              <a:buNone/>
            </a:pPr>
            <a:endParaRPr lang="en-GB" altLang="en-US"/>
          </a:p>
        </p:txBody>
      </p:sp>
      <p:sp>
        <p:nvSpPr>
          <p:cNvPr id="4" name="Date Placeholder 3">
            <a:extLst>
              <a:ext uri="{FF2B5EF4-FFF2-40B4-BE49-F238E27FC236}">
                <a16:creationId xmlns:a16="http://schemas.microsoft.com/office/drawing/2014/main" id="{18AC4679-CCEA-4081-BD87-8B2BD7198291}"/>
              </a:ext>
            </a:extLst>
          </p:cNvPr>
          <p:cNvSpPr>
            <a:spLocks noGrp="1"/>
          </p:cNvSpPr>
          <p:nvPr>
            <p:ph type="dt" sz="quarter" idx="10"/>
          </p:nvPr>
        </p:nvSpPr>
        <p:spPr/>
        <p:txBody>
          <a:bodyPr/>
          <a:lstStyle/>
          <a:p>
            <a:pPr>
              <a:defRPr/>
            </a:pPr>
            <a:fld id="{588308F9-1484-422B-BC11-F181557BDF7B}" type="datetime1">
              <a:rPr lang="en-GB" altLang="en-US"/>
              <a:pPr>
                <a:defRPr/>
              </a:pPr>
              <a:t>29/08/2018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CA80269-63FD-499D-8F74-1635FC9B5AF0}"/>
              </a:ext>
            </a:extLst>
          </p:cNvPr>
          <p:cNvSpPr>
            <a:spLocks noGrp="1"/>
          </p:cNvSpPr>
          <p:nvPr>
            <p:ph type="title"/>
          </p:nvPr>
        </p:nvSpPr>
        <p:spPr/>
        <p:txBody>
          <a:bodyPr/>
          <a:lstStyle/>
          <a:p>
            <a:r>
              <a:rPr lang="ro-RO" altLang="en-US"/>
              <a:t>Market Planning</a:t>
            </a:r>
            <a:endParaRPr lang="en-US" altLang="en-US"/>
          </a:p>
        </p:txBody>
      </p:sp>
      <p:sp>
        <p:nvSpPr>
          <p:cNvPr id="3" name="Content Placeholder 2">
            <a:extLst>
              <a:ext uri="{FF2B5EF4-FFF2-40B4-BE49-F238E27FC236}">
                <a16:creationId xmlns:a16="http://schemas.microsoft.com/office/drawing/2014/main" id="{6EAAA74E-C263-460A-BE9C-3FE7439AAF9F}"/>
              </a:ext>
            </a:extLst>
          </p:cNvPr>
          <p:cNvSpPr>
            <a:spLocks noGrp="1"/>
          </p:cNvSpPr>
          <p:nvPr>
            <p:ph idx="1"/>
          </p:nvPr>
        </p:nvSpPr>
        <p:spPr>
          <a:xfrm>
            <a:off x="457200" y="1600200"/>
            <a:ext cx="8229600" cy="3916363"/>
          </a:xfrm>
        </p:spPr>
        <p:txBody>
          <a:bodyPr/>
          <a:lstStyle/>
          <a:p>
            <a:pPr>
              <a:defRPr/>
            </a:pPr>
            <a:r>
              <a:rPr lang="ro-RO" sz="1800" dirty="0"/>
              <a:t>Develope a good website</a:t>
            </a:r>
          </a:p>
          <a:p>
            <a:pPr marL="0" indent="0">
              <a:buFont typeface="Arial" panose="020B0604020202020204" pitchFamily="34" charset="0"/>
              <a:buNone/>
              <a:defRPr/>
            </a:pPr>
            <a:r>
              <a:rPr lang="ro-RO" sz="1600" dirty="0"/>
              <a:t>An good website is important for funeral homes in wining new businesses and providing sevices to existing clients. </a:t>
            </a:r>
            <a:r>
              <a:rPr lang="en-US" sz="1600" dirty="0"/>
              <a:t>Obituary pages also become part of the memorial, where family and friends post images and share memories</a:t>
            </a:r>
            <a:r>
              <a:rPr lang="ro-RO" sz="1600" dirty="0"/>
              <a:t> </a:t>
            </a:r>
          </a:p>
          <a:p>
            <a:pPr>
              <a:defRPr/>
            </a:pPr>
            <a:r>
              <a:rPr lang="ro-RO" sz="1800" dirty="0"/>
              <a:t>Content Marketing</a:t>
            </a:r>
          </a:p>
          <a:p>
            <a:pPr marL="0" indent="0">
              <a:buFont typeface="Arial" panose="020B0604020202020204" pitchFamily="34" charset="0"/>
              <a:buNone/>
              <a:defRPr/>
            </a:pPr>
            <a:r>
              <a:rPr lang="en-US" sz="1600" dirty="0"/>
              <a:t>You can earn trust, fill information gaps, and start the sales process for your funeral home all while providing information people need as they make their arrangements. You can use your website blog, website articles, email newsletters, and downloads to inform and nurture prospective clients.</a:t>
            </a:r>
          </a:p>
        </p:txBody>
      </p:sp>
      <p:sp>
        <p:nvSpPr>
          <p:cNvPr id="4" name="Date Placeholder 3">
            <a:extLst>
              <a:ext uri="{FF2B5EF4-FFF2-40B4-BE49-F238E27FC236}">
                <a16:creationId xmlns:a16="http://schemas.microsoft.com/office/drawing/2014/main" id="{2D517174-50A2-457B-AE36-B97AA2FD04D9}"/>
              </a:ext>
            </a:extLst>
          </p:cNvPr>
          <p:cNvSpPr>
            <a:spLocks noGrp="1"/>
          </p:cNvSpPr>
          <p:nvPr>
            <p:ph type="dt" sz="quarter" idx="10"/>
          </p:nvPr>
        </p:nvSpPr>
        <p:spPr/>
        <p:txBody>
          <a:bodyPr/>
          <a:lstStyle/>
          <a:p>
            <a:pPr>
              <a:defRPr/>
            </a:pPr>
            <a:fld id="{A48EBD2A-1D75-413C-AEE9-7E78ACD058B8}" type="datetime1">
              <a:rPr lang="en-GB" altLang="en-US"/>
              <a:pPr>
                <a:defRPr/>
              </a:pPr>
              <a:t>29/08/2018</a:t>
            </a:fld>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854AE59A-A08D-4DAB-B449-F226027A8CC2}"/>
              </a:ext>
            </a:extLst>
          </p:cNvPr>
          <p:cNvSpPr>
            <a:spLocks noGrp="1"/>
          </p:cNvSpPr>
          <p:nvPr>
            <p:ph type="title"/>
          </p:nvPr>
        </p:nvSpPr>
        <p:spPr/>
        <p:txBody>
          <a:bodyPr/>
          <a:lstStyle/>
          <a:p>
            <a:r>
              <a:rPr lang="ro-RO" altLang="en-US"/>
              <a:t>Target Marketing </a:t>
            </a:r>
            <a:endParaRPr lang="en-US" altLang="en-US"/>
          </a:p>
        </p:txBody>
      </p:sp>
      <p:sp>
        <p:nvSpPr>
          <p:cNvPr id="22531" name="Content Placeholder 2">
            <a:extLst>
              <a:ext uri="{FF2B5EF4-FFF2-40B4-BE49-F238E27FC236}">
                <a16:creationId xmlns:a16="http://schemas.microsoft.com/office/drawing/2014/main" id="{9ECD5877-1BAA-45E5-BF69-FFCF55E22CEB}"/>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pPr>
            <a:r>
              <a:rPr lang="en-US" altLang="en-US" sz="1600"/>
              <a:t>Defining who the customer is for a funeral home is complicated. Relatively few people pre-arrange their funerals while they're alive, leaving most of the decisions to surviving family members.</a:t>
            </a:r>
            <a:r>
              <a:rPr lang="ro-RO" altLang="en-US" sz="1600"/>
              <a:t> There are 4 generations of people that are over the age of 30 and form the active decision-making, age 79 and older, age 58 to 78, between the age of 39 and 57, and people over 30. Our target market will be the generation between 39 and 57, this </a:t>
            </a:r>
            <a:r>
              <a:rPr lang="en-US" altLang="en-US" sz="1600"/>
              <a:t> </a:t>
            </a:r>
            <a:r>
              <a:rPr lang="ro-RO" altLang="en-US" sz="1600"/>
              <a:t>g</a:t>
            </a:r>
            <a:r>
              <a:rPr lang="en-US" altLang="en-US" sz="1600"/>
              <a:t>eneration is demonstrating a demand for more individualized funerals with more of a sense of celebration. Our strategy is to target this generation by appealing to its tastes.</a:t>
            </a:r>
          </a:p>
        </p:txBody>
      </p:sp>
      <p:sp>
        <p:nvSpPr>
          <p:cNvPr id="4" name="Date Placeholder 3">
            <a:extLst>
              <a:ext uri="{FF2B5EF4-FFF2-40B4-BE49-F238E27FC236}">
                <a16:creationId xmlns:a16="http://schemas.microsoft.com/office/drawing/2014/main" id="{AE608668-2489-4C91-A745-FCED70863667}"/>
              </a:ext>
            </a:extLst>
          </p:cNvPr>
          <p:cNvSpPr>
            <a:spLocks noGrp="1"/>
          </p:cNvSpPr>
          <p:nvPr>
            <p:ph type="dt" sz="quarter" idx="10"/>
          </p:nvPr>
        </p:nvSpPr>
        <p:spPr/>
        <p:txBody>
          <a:bodyPr/>
          <a:lstStyle/>
          <a:p>
            <a:pPr>
              <a:defRPr/>
            </a:pPr>
            <a:fld id="{A48EBD2A-1D75-413C-AEE9-7E78ACD058B8}" type="datetime1">
              <a:rPr lang="en-GB" altLang="en-US"/>
              <a:pPr>
                <a:defRPr/>
              </a:pPr>
              <a:t>29/08/2018</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7B04989A-3CE1-490B-950B-BE64930B851A}"/>
              </a:ext>
            </a:extLst>
          </p:cNvPr>
          <p:cNvSpPr>
            <a:spLocks noGrp="1"/>
          </p:cNvSpPr>
          <p:nvPr>
            <p:ph type="title"/>
          </p:nvPr>
        </p:nvSpPr>
        <p:spPr/>
        <p:txBody>
          <a:bodyPr/>
          <a:lstStyle/>
          <a:p>
            <a:r>
              <a:rPr lang="ro-RO" altLang="en-US"/>
              <a:t>Market Analysis</a:t>
            </a:r>
            <a:endParaRPr lang="en-US" altLang="en-US"/>
          </a:p>
        </p:txBody>
      </p:sp>
      <p:sp>
        <p:nvSpPr>
          <p:cNvPr id="23555" name="Content Placeholder 2">
            <a:extLst>
              <a:ext uri="{FF2B5EF4-FFF2-40B4-BE49-F238E27FC236}">
                <a16:creationId xmlns:a16="http://schemas.microsoft.com/office/drawing/2014/main" id="{255C2C41-6133-4CFA-8776-DFE0718194D1}"/>
              </a:ext>
            </a:extLst>
          </p:cNvPr>
          <p:cNvSpPr>
            <a:spLocks noGrp="1"/>
          </p:cNvSpPr>
          <p:nvPr>
            <p:ph idx="1"/>
          </p:nvPr>
        </p:nvSpPr>
        <p:spPr>
          <a:xfrm>
            <a:off x="457200" y="1600200"/>
            <a:ext cx="8229600" cy="3916363"/>
          </a:xfrm>
        </p:spPr>
        <p:txBody>
          <a:bodyPr/>
          <a:lstStyle/>
          <a:p>
            <a:r>
              <a:rPr lang="en-US" altLang="en-US" sz="1800"/>
              <a:t>A new funeral home that was like all the others could not compete effectively for the most active market, the </a:t>
            </a:r>
            <a:r>
              <a:rPr lang="ro-RO" altLang="en-US" sz="1800"/>
              <a:t>generation between 58 and 78</a:t>
            </a:r>
            <a:r>
              <a:rPr lang="en-US" altLang="en-US" sz="1800"/>
              <a:t>, against the reputations of long-established funeral homes in the area. </a:t>
            </a:r>
            <a:r>
              <a:rPr lang="ro-RO" altLang="en-US" sz="1800"/>
              <a:t>Black Tulip funeral home</a:t>
            </a:r>
            <a:r>
              <a:rPr lang="en-US" altLang="en-US" sz="1800"/>
              <a:t> will be the first to appeal specifically to the tastes of the huge</a:t>
            </a:r>
            <a:r>
              <a:rPr lang="ro-RO" altLang="en-US" sz="1800"/>
              <a:t> 39 and 57 generation </a:t>
            </a:r>
            <a:r>
              <a:rPr lang="en-US" altLang="en-US" sz="1800"/>
              <a:t> for funerals that are about celebrating life rather than feeling morbid about death.</a:t>
            </a:r>
          </a:p>
        </p:txBody>
      </p:sp>
      <p:sp>
        <p:nvSpPr>
          <p:cNvPr id="4" name="Date Placeholder 3">
            <a:extLst>
              <a:ext uri="{FF2B5EF4-FFF2-40B4-BE49-F238E27FC236}">
                <a16:creationId xmlns:a16="http://schemas.microsoft.com/office/drawing/2014/main" id="{1D77DBAC-A3DC-489C-9CF5-CF11A8022A22}"/>
              </a:ext>
            </a:extLst>
          </p:cNvPr>
          <p:cNvSpPr>
            <a:spLocks noGrp="1"/>
          </p:cNvSpPr>
          <p:nvPr>
            <p:ph type="dt" sz="quarter" idx="10"/>
          </p:nvPr>
        </p:nvSpPr>
        <p:spPr/>
        <p:txBody>
          <a:bodyPr/>
          <a:lstStyle/>
          <a:p>
            <a:pPr>
              <a:defRPr/>
            </a:pPr>
            <a:fld id="{A48EBD2A-1D75-413C-AEE9-7E78ACD058B8}" type="datetime1">
              <a:rPr lang="en-GB" altLang="en-US"/>
              <a:pPr>
                <a:defRPr/>
              </a:pPr>
              <a:t>29/08/2018</a:t>
            </a:fld>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2080A3C9-142D-4AB6-8B41-54F44821F57E}"/>
              </a:ext>
            </a:extLst>
          </p:cNvPr>
          <p:cNvSpPr>
            <a:spLocks noGrp="1"/>
          </p:cNvSpPr>
          <p:nvPr>
            <p:ph type="title"/>
          </p:nvPr>
        </p:nvSpPr>
        <p:spPr/>
        <p:txBody>
          <a:bodyPr/>
          <a:lstStyle/>
          <a:p>
            <a:r>
              <a:rPr lang="ro-RO" altLang="en-US"/>
              <a:t>Market Research</a:t>
            </a:r>
            <a:endParaRPr lang="en-US" altLang="en-US"/>
          </a:p>
        </p:txBody>
      </p:sp>
      <p:sp>
        <p:nvSpPr>
          <p:cNvPr id="3" name="Content Placeholder 2">
            <a:extLst>
              <a:ext uri="{FF2B5EF4-FFF2-40B4-BE49-F238E27FC236}">
                <a16:creationId xmlns:a16="http://schemas.microsoft.com/office/drawing/2014/main" id="{91AD219B-F0A8-4EB4-BD34-93BFD5DF6693}"/>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defRPr/>
            </a:pPr>
            <a:r>
              <a:rPr lang="en-US" sz="1800" dirty="0"/>
              <a:t>To help you to set your prices and plan the range of services that you will offer, you should find out as much as possible about the local community. For example:</a:t>
            </a:r>
          </a:p>
          <a:p>
            <a:pPr>
              <a:defRPr/>
            </a:pPr>
            <a:r>
              <a:rPr lang="en-US" sz="1800" dirty="0"/>
              <a:t>what is the ethnic, cultural and religious background of the local community</a:t>
            </a:r>
          </a:p>
          <a:p>
            <a:pPr>
              <a:defRPr/>
            </a:pPr>
            <a:r>
              <a:rPr lang="en-US" sz="1800" dirty="0"/>
              <a:t>are local people affluent? What about their social background</a:t>
            </a:r>
          </a:p>
          <a:p>
            <a:pPr>
              <a:defRPr/>
            </a:pPr>
            <a:r>
              <a:rPr lang="en-US" sz="1800" dirty="0"/>
              <a:t>what, if any, are the local traditions when it comes to funerals</a:t>
            </a:r>
          </a:p>
          <a:p>
            <a:pPr marL="0" indent="0">
              <a:buFont typeface="Arial" panose="020B0604020202020204" pitchFamily="34" charset="0"/>
              <a:buNone/>
              <a:defRPr/>
            </a:pPr>
            <a:endParaRPr lang="en-US" dirty="0"/>
          </a:p>
        </p:txBody>
      </p:sp>
      <p:sp>
        <p:nvSpPr>
          <p:cNvPr id="4" name="Date Placeholder 3">
            <a:extLst>
              <a:ext uri="{FF2B5EF4-FFF2-40B4-BE49-F238E27FC236}">
                <a16:creationId xmlns:a16="http://schemas.microsoft.com/office/drawing/2014/main" id="{A73ED591-194E-4EC3-A79F-3C4573B9AB8A}"/>
              </a:ext>
            </a:extLst>
          </p:cNvPr>
          <p:cNvSpPr>
            <a:spLocks noGrp="1"/>
          </p:cNvSpPr>
          <p:nvPr>
            <p:ph type="dt" sz="quarter" idx="10"/>
          </p:nvPr>
        </p:nvSpPr>
        <p:spPr/>
        <p:txBody>
          <a:bodyPr/>
          <a:lstStyle/>
          <a:p>
            <a:pPr>
              <a:defRPr/>
            </a:pPr>
            <a:fld id="{A48EBD2A-1D75-413C-AEE9-7E78ACD058B8}" type="datetime1">
              <a:rPr lang="en-GB" altLang="en-US"/>
              <a:pPr>
                <a:defRPr/>
              </a:pPr>
              <a:t>29/08/2018</a:t>
            </a:fld>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405FC707-EBF2-41EE-8558-3009B9C2AFDA}"/>
              </a:ext>
            </a:extLst>
          </p:cNvPr>
          <p:cNvSpPr>
            <a:spLocks noGrp="1"/>
          </p:cNvSpPr>
          <p:nvPr>
            <p:ph type="title"/>
          </p:nvPr>
        </p:nvSpPr>
        <p:spPr/>
        <p:txBody>
          <a:bodyPr/>
          <a:lstStyle/>
          <a:p>
            <a:r>
              <a:rPr lang="ro-RO" altLang="en-US"/>
              <a:t>Product, service and development</a:t>
            </a:r>
            <a:endParaRPr lang="en-US" altLang="en-US"/>
          </a:p>
        </p:txBody>
      </p:sp>
      <p:sp>
        <p:nvSpPr>
          <p:cNvPr id="25603" name="Content Placeholder 2">
            <a:extLst>
              <a:ext uri="{FF2B5EF4-FFF2-40B4-BE49-F238E27FC236}">
                <a16:creationId xmlns:a16="http://schemas.microsoft.com/office/drawing/2014/main" id="{592AE9B1-3572-4109-8ADA-96218A5E75BC}"/>
              </a:ext>
            </a:extLst>
          </p:cNvPr>
          <p:cNvSpPr>
            <a:spLocks noGrp="1"/>
          </p:cNvSpPr>
          <p:nvPr>
            <p:ph idx="1"/>
          </p:nvPr>
        </p:nvSpPr>
        <p:spPr>
          <a:xfrm>
            <a:off x="457200" y="1600200"/>
            <a:ext cx="8229600" cy="3916363"/>
          </a:xfrm>
        </p:spPr>
        <p:txBody>
          <a:bodyPr/>
          <a:lstStyle/>
          <a:p>
            <a:r>
              <a:rPr lang="en-US" altLang="en-US" sz="1800"/>
              <a:t>A reception hall where meals and refreshments may be catered.</a:t>
            </a:r>
          </a:p>
          <a:p>
            <a:r>
              <a:rPr lang="en-US" altLang="en-US" sz="1800"/>
              <a:t>Electronic presentation and projection of photos and films of the deceased, also available on our website.</a:t>
            </a:r>
          </a:p>
          <a:p>
            <a:r>
              <a:rPr lang="en-US" altLang="en-US" sz="1800"/>
              <a:t>Soft background music selected by the family, if requested.</a:t>
            </a:r>
          </a:p>
          <a:p>
            <a:r>
              <a:rPr lang="en-US" altLang="en-US" sz="1800"/>
              <a:t>Discreet areas where small groups may form for intimate discussions.</a:t>
            </a:r>
          </a:p>
          <a:p>
            <a:r>
              <a:rPr lang="en-US" altLang="en-US" sz="1800"/>
              <a:t>Two rooms with couches and chairs for private meetings.</a:t>
            </a:r>
          </a:p>
          <a:p>
            <a:r>
              <a:rPr lang="en-US" altLang="en-US" sz="1800"/>
              <a:t>A children's playroom, supervised if requested. </a:t>
            </a:r>
          </a:p>
          <a:p>
            <a:r>
              <a:rPr lang="en-US" altLang="en-US" sz="1800"/>
              <a:t>Easy wheelchair accessibility.</a:t>
            </a:r>
          </a:p>
        </p:txBody>
      </p:sp>
      <p:sp>
        <p:nvSpPr>
          <p:cNvPr id="4" name="Date Placeholder 3">
            <a:extLst>
              <a:ext uri="{FF2B5EF4-FFF2-40B4-BE49-F238E27FC236}">
                <a16:creationId xmlns:a16="http://schemas.microsoft.com/office/drawing/2014/main" id="{B6416A5D-5067-425D-AC69-C90EE796F6A9}"/>
              </a:ext>
            </a:extLst>
          </p:cNvPr>
          <p:cNvSpPr>
            <a:spLocks noGrp="1"/>
          </p:cNvSpPr>
          <p:nvPr>
            <p:ph type="dt" sz="quarter" idx="10"/>
          </p:nvPr>
        </p:nvSpPr>
        <p:spPr/>
        <p:txBody>
          <a:bodyPr/>
          <a:lstStyle/>
          <a:p>
            <a:pPr>
              <a:defRPr/>
            </a:pPr>
            <a:fld id="{A48EBD2A-1D75-413C-AEE9-7E78ACD058B8}" type="datetime1">
              <a:rPr lang="en-GB" altLang="en-US"/>
              <a:pPr>
                <a:defRPr/>
              </a:pPr>
              <a:t>29/08/2018</a:t>
            </a:fld>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39F2DA9-F32D-4A78-B825-CD1CDC2CC06A}"/>
              </a:ext>
            </a:extLst>
          </p:cNvPr>
          <p:cNvSpPr>
            <a:spLocks noGrp="1"/>
          </p:cNvSpPr>
          <p:nvPr>
            <p:ph type="title"/>
          </p:nvPr>
        </p:nvSpPr>
        <p:spPr>
          <a:xfrm>
            <a:off x="457200" y="-11113"/>
            <a:ext cx="8229600" cy="1223963"/>
          </a:xfrm>
        </p:spPr>
        <p:txBody>
          <a:bodyPr/>
          <a:lstStyle/>
          <a:p>
            <a:pPr eaLnBrk="1" hangingPunct="1"/>
            <a:r>
              <a:rPr lang="en-GB" altLang="en-US"/>
              <a:t>Management Process / Finance</a:t>
            </a:r>
          </a:p>
        </p:txBody>
      </p:sp>
      <p:sp>
        <p:nvSpPr>
          <p:cNvPr id="14339" name="Rectangle 3">
            <a:extLst>
              <a:ext uri="{FF2B5EF4-FFF2-40B4-BE49-F238E27FC236}">
                <a16:creationId xmlns:a16="http://schemas.microsoft.com/office/drawing/2014/main" id="{654ECD51-4553-4547-B04B-AD6C65A298B0}"/>
              </a:ext>
            </a:extLst>
          </p:cNvPr>
          <p:cNvSpPr>
            <a:spLocks noGrp="1"/>
          </p:cNvSpPr>
          <p:nvPr>
            <p:ph idx="1"/>
          </p:nvPr>
        </p:nvSpPr>
        <p:spPr>
          <a:xfrm>
            <a:off x="395288" y="981075"/>
            <a:ext cx="8291512" cy="4679950"/>
          </a:xfrm>
        </p:spPr>
        <p:txBody>
          <a:bodyPr/>
          <a:lstStyle/>
          <a:p>
            <a:pPr marL="0" indent="0" eaLnBrk="1" hangingPunct="1">
              <a:buFont typeface="Arial" panose="020B0604020202020204" pitchFamily="34" charset="0"/>
              <a:buNone/>
              <a:defRPr/>
            </a:pPr>
            <a:r>
              <a:rPr lang="en-GB" altLang="en-US" sz="1600" dirty="0">
                <a:latin typeface="+mj-lt"/>
              </a:rPr>
              <a:t>Financial plan starts with acquiring a loan of 130,000</a:t>
            </a:r>
            <a:r>
              <a:rPr lang="en-GB" altLang="en-US" sz="1600" dirty="0">
                <a:latin typeface="+mj-lt"/>
                <a:cs typeface="Times New Roman"/>
              </a:rPr>
              <a:t>£ and a  personal investment of 20,000</a:t>
            </a:r>
            <a:r>
              <a:rPr lang="en-GB" altLang="en-US" sz="1600" dirty="0">
                <a:cs typeface="Times New Roman"/>
              </a:rPr>
              <a:t> £ as a start-up for business.</a:t>
            </a:r>
          </a:p>
          <a:p>
            <a:pPr marL="0" indent="0" eaLnBrk="1" hangingPunct="1">
              <a:buFont typeface="Arial" panose="020B0604020202020204" pitchFamily="34" charset="0"/>
              <a:buNone/>
              <a:defRPr/>
            </a:pPr>
            <a:r>
              <a:rPr lang="en-GB" altLang="en-US" sz="1600" dirty="0">
                <a:latin typeface="+mj-lt"/>
                <a:cs typeface="Times New Roman"/>
              </a:rPr>
              <a:t>The company expect a slow market penetration because of market reputation but it will reach a full market share in year three and start achieving profitability in second year.</a:t>
            </a:r>
            <a:endParaRPr lang="en-GB" altLang="en-US" sz="1600" dirty="0">
              <a:latin typeface="+mj-lt"/>
            </a:endParaRPr>
          </a:p>
          <a:p>
            <a:pPr marL="0" indent="0" eaLnBrk="1" hangingPunct="1">
              <a:buFont typeface="Arial" panose="020B0604020202020204" pitchFamily="34" charset="0"/>
              <a:buNone/>
              <a:defRPr/>
            </a:pPr>
            <a:endParaRPr lang="en-GB" altLang="en-US" sz="2000" dirty="0">
              <a:latin typeface="+mj-lt"/>
            </a:endParaRPr>
          </a:p>
        </p:txBody>
      </p:sp>
      <p:sp>
        <p:nvSpPr>
          <p:cNvPr id="4" name="Date Placeholder 3">
            <a:extLst>
              <a:ext uri="{FF2B5EF4-FFF2-40B4-BE49-F238E27FC236}">
                <a16:creationId xmlns:a16="http://schemas.microsoft.com/office/drawing/2014/main" id="{7829B770-4E60-47A8-825A-AD039B871222}"/>
              </a:ext>
            </a:extLst>
          </p:cNvPr>
          <p:cNvSpPr>
            <a:spLocks noGrp="1"/>
          </p:cNvSpPr>
          <p:nvPr>
            <p:ph type="dt" sz="quarter" idx="10"/>
          </p:nvPr>
        </p:nvSpPr>
        <p:spPr/>
        <p:txBody>
          <a:bodyPr/>
          <a:lstStyle/>
          <a:p>
            <a:pPr>
              <a:defRPr/>
            </a:pPr>
            <a:fld id="{D8883291-BB54-4CE7-9466-24A3569016AD}" type="datetime1">
              <a:rPr lang="en-GB" altLang="en-US"/>
              <a:pPr>
                <a:defRPr/>
              </a:pPr>
              <a:t>29/08/2018</a:t>
            </a:fld>
            <a:endParaRPr lang="en-GB" altLang="en-US"/>
          </a:p>
        </p:txBody>
      </p:sp>
      <p:graphicFrame>
        <p:nvGraphicFramePr>
          <p:cNvPr id="6" name="Table 5">
            <a:extLst>
              <a:ext uri="{FF2B5EF4-FFF2-40B4-BE49-F238E27FC236}">
                <a16:creationId xmlns:a16="http://schemas.microsoft.com/office/drawing/2014/main" id="{05F9E359-918E-4BA6-8132-F3CC33BBBC4A}"/>
              </a:ext>
            </a:extLst>
          </p:cNvPr>
          <p:cNvGraphicFramePr>
            <a:graphicFrameLocks noGrp="1"/>
          </p:cNvGraphicFramePr>
          <p:nvPr/>
        </p:nvGraphicFramePr>
        <p:xfrm>
          <a:off x="539750" y="2420938"/>
          <a:ext cx="8135938" cy="3205162"/>
        </p:xfrm>
        <a:graphic>
          <a:graphicData uri="http://schemas.openxmlformats.org/drawingml/2006/table">
            <a:tbl>
              <a:tblPr firstRow="1" bandRow="1">
                <a:tableStyleId>{5940675A-B579-460E-94D1-54222C63F5DA}</a:tableStyleId>
              </a:tblPr>
              <a:tblGrid>
                <a:gridCol w="2231983">
                  <a:extLst>
                    <a:ext uri="{9D8B030D-6E8A-4147-A177-3AD203B41FA5}">
                      <a16:colId xmlns:a16="http://schemas.microsoft.com/office/drawing/2014/main" val="20000"/>
                    </a:ext>
                  </a:extLst>
                </a:gridCol>
                <a:gridCol w="2015985">
                  <a:extLst>
                    <a:ext uri="{9D8B030D-6E8A-4147-A177-3AD203B41FA5}">
                      <a16:colId xmlns:a16="http://schemas.microsoft.com/office/drawing/2014/main" val="20001"/>
                    </a:ext>
                  </a:extLst>
                </a:gridCol>
                <a:gridCol w="2951978">
                  <a:extLst>
                    <a:ext uri="{9D8B030D-6E8A-4147-A177-3AD203B41FA5}">
                      <a16:colId xmlns:a16="http://schemas.microsoft.com/office/drawing/2014/main" val="20002"/>
                    </a:ext>
                  </a:extLst>
                </a:gridCol>
                <a:gridCol w="935993">
                  <a:extLst>
                    <a:ext uri="{9D8B030D-6E8A-4147-A177-3AD203B41FA5}">
                      <a16:colId xmlns:a16="http://schemas.microsoft.com/office/drawing/2014/main" val="20003"/>
                    </a:ext>
                  </a:extLst>
                </a:gridCol>
              </a:tblGrid>
              <a:tr h="370796">
                <a:tc gridSpan="2">
                  <a:txBody>
                    <a:bodyPr/>
                    <a:lstStyle/>
                    <a:p>
                      <a:r>
                        <a:rPr lang="en-US" sz="1600" dirty="0"/>
                        <a:t>Star</a:t>
                      </a:r>
                      <a:r>
                        <a:rPr lang="en-US" sz="1600" baseline="0" dirty="0"/>
                        <a:t>t-up expenses</a:t>
                      </a:r>
                      <a:endParaRPr lang="en-US" sz="1600" dirty="0"/>
                    </a:p>
                  </a:txBody>
                  <a:tcPr marL="91429" marR="91429" marT="45714" marB="45714"/>
                </a:tc>
                <a:tc hMerge="1">
                  <a:txBody>
                    <a:bodyPr/>
                    <a:lstStyle/>
                    <a:p>
                      <a:endParaRPr lang="en-US" sz="1600" dirty="0"/>
                    </a:p>
                  </a:txBody>
                  <a:tcPr/>
                </a:tc>
                <a:tc gridSpan="2">
                  <a:txBody>
                    <a:bodyPr/>
                    <a:lstStyle/>
                    <a:p>
                      <a:r>
                        <a:rPr lang="en-US" sz="1600" dirty="0"/>
                        <a:t>Long-term assets</a:t>
                      </a:r>
                    </a:p>
                  </a:txBody>
                  <a:tcPr marL="91429" marR="91429" marT="45714" marB="45714"/>
                </a:tc>
                <a:tc hMerge="1">
                  <a:txBody>
                    <a:bodyPr/>
                    <a:lstStyle/>
                    <a:p>
                      <a:endParaRPr lang="en-US" sz="1800" dirty="0"/>
                    </a:p>
                  </a:txBody>
                  <a:tcPr/>
                </a:tc>
                <a:extLst>
                  <a:ext uri="{0D108BD9-81ED-4DB2-BD59-A6C34878D82A}">
                    <a16:rowId xmlns:a16="http://schemas.microsoft.com/office/drawing/2014/main" val="10000"/>
                  </a:ext>
                </a:extLst>
              </a:tr>
              <a:tr h="609588">
                <a:tc>
                  <a:txBody>
                    <a:bodyPr/>
                    <a:lstStyle/>
                    <a:p>
                      <a:r>
                        <a:rPr lang="en-US" sz="1600" dirty="0"/>
                        <a:t>License and permit</a:t>
                      </a:r>
                    </a:p>
                  </a:txBody>
                  <a:tcPr marL="91429" marR="91429" marT="45714" marB="45714"/>
                </a:tc>
                <a:tc>
                  <a:txBody>
                    <a:bodyPr/>
                    <a:lstStyle/>
                    <a:p>
                      <a:r>
                        <a:rPr lang="en-US" sz="1600" dirty="0"/>
                        <a:t>400</a:t>
                      </a:r>
                      <a:r>
                        <a:rPr lang="en-US" sz="1600" dirty="0">
                          <a:latin typeface="Times New Roman"/>
                          <a:cs typeface="Times New Roman"/>
                        </a:rPr>
                        <a:t>£</a:t>
                      </a:r>
                      <a:endParaRPr lang="en-US" sz="1600" dirty="0"/>
                    </a:p>
                  </a:txBody>
                  <a:tcPr marL="91429" marR="91429"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Decorating</a:t>
                      </a:r>
                      <a:r>
                        <a:rPr lang="en-US" sz="1600" baseline="0" dirty="0"/>
                        <a:t> and improvements</a:t>
                      </a:r>
                      <a:endParaRPr lang="en-US" sz="1600" dirty="0"/>
                    </a:p>
                    <a:p>
                      <a:endParaRPr lang="en-US" sz="1800" dirty="0"/>
                    </a:p>
                  </a:txBody>
                  <a:tcPr marL="91429" marR="91429" marT="45714" marB="45714"/>
                </a:tc>
                <a:tc>
                  <a:txBody>
                    <a:bodyPr/>
                    <a:lstStyle/>
                    <a:p>
                      <a:r>
                        <a:rPr lang="en-US" sz="1600" dirty="0"/>
                        <a:t>20,000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1"/>
                  </a:ext>
                </a:extLst>
              </a:tr>
              <a:tr h="370796">
                <a:tc>
                  <a:txBody>
                    <a:bodyPr/>
                    <a:lstStyle/>
                    <a:p>
                      <a:r>
                        <a:rPr lang="en-US" sz="1600" dirty="0"/>
                        <a:t>Legal</a:t>
                      </a:r>
                      <a:r>
                        <a:rPr lang="en-US" sz="1600" baseline="0" dirty="0"/>
                        <a:t> and accounting</a:t>
                      </a:r>
                      <a:endParaRPr lang="en-US" sz="1600" dirty="0"/>
                    </a:p>
                  </a:txBody>
                  <a:tcPr marL="91429" marR="91429" marT="45714" marB="45714"/>
                </a:tc>
                <a:tc>
                  <a:txBody>
                    <a:bodyPr/>
                    <a:lstStyle/>
                    <a:p>
                      <a:r>
                        <a:rPr lang="en-US" sz="1600" dirty="0"/>
                        <a:t>400</a:t>
                      </a:r>
                      <a:r>
                        <a:rPr lang="en-US" sz="1600" dirty="0">
                          <a:latin typeface="Times New Roman"/>
                          <a:cs typeface="Times New Roman"/>
                        </a:rPr>
                        <a:t>£</a:t>
                      </a:r>
                      <a:endParaRPr lang="en-US" sz="1600" dirty="0"/>
                    </a:p>
                  </a:txBody>
                  <a:tcPr marL="91429" marR="91429" marT="45714" marB="45714"/>
                </a:tc>
                <a:tc>
                  <a:txBody>
                    <a:bodyPr/>
                    <a:lstStyle/>
                    <a:p>
                      <a:r>
                        <a:rPr lang="en-US" sz="1600" dirty="0"/>
                        <a:t>Furniture</a:t>
                      </a:r>
                      <a:r>
                        <a:rPr lang="en-US" sz="1600" baseline="0" dirty="0"/>
                        <a:t> for reception room</a:t>
                      </a:r>
                      <a:endParaRPr lang="en-US" sz="1600" dirty="0"/>
                    </a:p>
                  </a:txBody>
                  <a:tcPr marL="91429" marR="91429" marT="45714" marB="45714"/>
                </a:tc>
                <a:tc>
                  <a:txBody>
                    <a:bodyPr/>
                    <a:lstStyle/>
                    <a:p>
                      <a:r>
                        <a:rPr lang="en-US" sz="1600" dirty="0"/>
                        <a:t>10,000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2"/>
                  </a:ext>
                </a:extLst>
              </a:tr>
              <a:tr h="370796">
                <a:tc>
                  <a:txBody>
                    <a:bodyPr/>
                    <a:lstStyle/>
                    <a:p>
                      <a:r>
                        <a:rPr lang="en-US" sz="1600" dirty="0"/>
                        <a:t>Insurance</a:t>
                      </a:r>
                    </a:p>
                  </a:txBody>
                  <a:tcPr marL="91429" marR="91429" marT="45714" marB="45714"/>
                </a:tc>
                <a:tc>
                  <a:txBody>
                    <a:bodyPr/>
                    <a:lstStyle/>
                    <a:p>
                      <a:r>
                        <a:rPr lang="en-US" sz="1600" dirty="0"/>
                        <a:t>800</a:t>
                      </a:r>
                      <a:r>
                        <a:rPr lang="en-US" sz="1600" dirty="0">
                          <a:latin typeface="Times New Roman"/>
                          <a:cs typeface="Times New Roman"/>
                        </a:rPr>
                        <a:t>£</a:t>
                      </a:r>
                      <a:endParaRPr lang="en-US" sz="1600" dirty="0"/>
                    </a:p>
                  </a:txBody>
                  <a:tcPr marL="91429" marR="91429" marT="45714" marB="45714"/>
                </a:tc>
                <a:tc>
                  <a:txBody>
                    <a:bodyPr/>
                    <a:lstStyle/>
                    <a:p>
                      <a:r>
                        <a:rPr lang="en-US" sz="1600" dirty="0"/>
                        <a:t>Refrigeration unit</a:t>
                      </a:r>
                    </a:p>
                  </a:txBody>
                  <a:tcPr marL="91429" marR="91429" marT="45714" marB="45714"/>
                </a:tc>
                <a:tc>
                  <a:txBody>
                    <a:bodyPr/>
                    <a:lstStyle/>
                    <a:p>
                      <a:r>
                        <a:rPr lang="en-US" sz="1600" dirty="0"/>
                        <a:t>5,000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3"/>
                  </a:ext>
                </a:extLst>
              </a:tr>
              <a:tr h="370796">
                <a:tc>
                  <a:txBody>
                    <a:bodyPr/>
                    <a:lstStyle/>
                    <a:p>
                      <a:r>
                        <a:rPr lang="en-US" sz="1600" dirty="0"/>
                        <a:t>Web</a:t>
                      </a:r>
                      <a:r>
                        <a:rPr lang="en-US" sz="1600" baseline="0" dirty="0"/>
                        <a:t>site and identity</a:t>
                      </a:r>
                      <a:endParaRPr lang="en-US" sz="1600" dirty="0"/>
                    </a:p>
                  </a:txBody>
                  <a:tcPr marL="91429" marR="91429" marT="45714" marB="45714"/>
                </a:tc>
                <a:tc>
                  <a:txBody>
                    <a:bodyPr/>
                    <a:lstStyle/>
                    <a:p>
                      <a:r>
                        <a:rPr lang="en-US" sz="1600" dirty="0"/>
                        <a:t>6000</a:t>
                      </a:r>
                      <a:r>
                        <a:rPr lang="en-US" sz="1600" dirty="0">
                          <a:latin typeface="Times New Roman"/>
                          <a:cs typeface="Times New Roman"/>
                        </a:rPr>
                        <a:t>£</a:t>
                      </a:r>
                      <a:endParaRPr lang="en-US" sz="1600" dirty="0"/>
                    </a:p>
                  </a:txBody>
                  <a:tcPr marL="91429" marR="91429" marT="45714" marB="45714"/>
                </a:tc>
                <a:tc>
                  <a:txBody>
                    <a:bodyPr/>
                    <a:lstStyle/>
                    <a:p>
                      <a:r>
                        <a:rPr lang="en-US" sz="1600" dirty="0"/>
                        <a:t>Embalming equipment</a:t>
                      </a:r>
                    </a:p>
                  </a:txBody>
                  <a:tcPr marL="91429" marR="91429" marT="45714" marB="45714"/>
                </a:tc>
                <a:tc>
                  <a:txBody>
                    <a:bodyPr/>
                    <a:lstStyle/>
                    <a:p>
                      <a:r>
                        <a:rPr lang="en-US" sz="1600" dirty="0"/>
                        <a:t>12,000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4"/>
                  </a:ext>
                </a:extLst>
              </a:tr>
              <a:tr h="370796">
                <a:tc>
                  <a:txBody>
                    <a:bodyPr/>
                    <a:lstStyle/>
                    <a:p>
                      <a:r>
                        <a:rPr lang="en-US" sz="1600" dirty="0"/>
                        <a:t>Stationery</a:t>
                      </a:r>
                    </a:p>
                  </a:txBody>
                  <a:tcPr marL="91429" marR="91429" marT="45714" marB="45714"/>
                </a:tc>
                <a:tc>
                  <a:txBody>
                    <a:bodyPr/>
                    <a:lstStyle/>
                    <a:p>
                      <a:r>
                        <a:rPr lang="en-US" sz="1600" dirty="0"/>
                        <a:t>900</a:t>
                      </a:r>
                      <a:r>
                        <a:rPr lang="en-US" sz="1600" dirty="0">
                          <a:latin typeface="Times New Roman"/>
                          <a:cs typeface="Times New Roman"/>
                        </a:rPr>
                        <a:t>£</a:t>
                      </a:r>
                      <a:endParaRPr lang="en-US" sz="1600" dirty="0"/>
                    </a:p>
                  </a:txBody>
                  <a:tcPr marL="91429" marR="91429" marT="45714" marB="45714"/>
                </a:tc>
                <a:tc>
                  <a:txBody>
                    <a:bodyPr/>
                    <a:lstStyle/>
                    <a:p>
                      <a:r>
                        <a:rPr lang="en-US" sz="1600" dirty="0"/>
                        <a:t>IT-</a:t>
                      </a:r>
                      <a:r>
                        <a:rPr lang="en-US" sz="1600" baseline="0" dirty="0"/>
                        <a:t> systems</a:t>
                      </a:r>
                      <a:endParaRPr lang="en-US" sz="1600" dirty="0"/>
                    </a:p>
                  </a:txBody>
                  <a:tcPr marL="91429" marR="91429" marT="45714" marB="45714"/>
                </a:tc>
                <a:tc>
                  <a:txBody>
                    <a:bodyPr/>
                    <a:lstStyle/>
                    <a:p>
                      <a:r>
                        <a:rPr lang="en-US" sz="1600" dirty="0"/>
                        <a:t>10,000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5"/>
                  </a:ext>
                </a:extLst>
              </a:tr>
              <a:tr h="370796">
                <a:tc>
                  <a:txBody>
                    <a:bodyPr/>
                    <a:lstStyle/>
                    <a:p>
                      <a:r>
                        <a:rPr lang="en-US" sz="1600" dirty="0"/>
                        <a:t>Other</a:t>
                      </a:r>
                    </a:p>
                  </a:txBody>
                  <a:tcPr marL="91429" marR="91429" marT="45714" marB="45714"/>
                </a:tc>
                <a:tc>
                  <a:txBody>
                    <a:bodyPr/>
                    <a:lstStyle/>
                    <a:p>
                      <a:r>
                        <a:rPr lang="en-US" sz="1600" dirty="0"/>
                        <a:t>1,000</a:t>
                      </a:r>
                      <a:r>
                        <a:rPr lang="en-US" sz="1600" dirty="0">
                          <a:latin typeface="Times New Roman"/>
                          <a:cs typeface="Times New Roman"/>
                        </a:rPr>
                        <a:t>£</a:t>
                      </a:r>
                      <a:endParaRPr lang="en-US" sz="1600" dirty="0"/>
                    </a:p>
                  </a:txBody>
                  <a:tcPr marL="91429" marR="91429" marT="45714" marB="45714"/>
                </a:tc>
                <a:tc>
                  <a:txBody>
                    <a:bodyPr/>
                    <a:lstStyle/>
                    <a:p>
                      <a:r>
                        <a:rPr lang="en-US" sz="1600" dirty="0"/>
                        <a:t>Deposit</a:t>
                      </a:r>
                    </a:p>
                  </a:txBody>
                  <a:tcPr marL="91429" marR="91429" marT="45714" marB="45714"/>
                </a:tc>
                <a:tc>
                  <a:txBody>
                    <a:bodyPr/>
                    <a:lstStyle/>
                    <a:p>
                      <a:r>
                        <a:rPr lang="en-US" sz="1600" dirty="0"/>
                        <a:t>5000</a:t>
                      </a:r>
                    </a:p>
                  </a:txBody>
                  <a:tcPr marL="91429" marR="91429" marT="45714" marB="45714"/>
                </a:tc>
                <a:extLst>
                  <a:ext uri="{0D108BD9-81ED-4DB2-BD59-A6C34878D82A}">
                    <a16:rowId xmlns:a16="http://schemas.microsoft.com/office/drawing/2014/main" val="10006"/>
                  </a:ext>
                </a:extLst>
              </a:tr>
              <a:tr h="370796">
                <a:tc>
                  <a:txBody>
                    <a:bodyPr/>
                    <a:lstStyle/>
                    <a:p>
                      <a:r>
                        <a:rPr lang="en-US" sz="1600" dirty="0"/>
                        <a:t>Total:</a:t>
                      </a:r>
                    </a:p>
                  </a:txBody>
                  <a:tcPr marL="91429" marR="91429" marT="45714" marB="45714"/>
                </a:tc>
                <a:tc>
                  <a:txBody>
                    <a:bodyPr/>
                    <a:lstStyle/>
                    <a:p>
                      <a:r>
                        <a:rPr lang="en-US" sz="1600" dirty="0"/>
                        <a:t>9,500</a:t>
                      </a:r>
                      <a:r>
                        <a:rPr lang="en-US" sz="1600" dirty="0">
                          <a:latin typeface="Times New Roman"/>
                          <a:cs typeface="Times New Roman"/>
                        </a:rPr>
                        <a:t>£</a:t>
                      </a:r>
                      <a:endParaRPr lang="en-US" sz="1600" dirty="0"/>
                    </a:p>
                  </a:txBody>
                  <a:tcPr marL="91429" marR="91429" marT="45714" marB="45714"/>
                </a:tc>
                <a:tc>
                  <a:txBody>
                    <a:bodyPr/>
                    <a:lstStyle/>
                    <a:p>
                      <a:r>
                        <a:rPr lang="en-US" sz="1600" dirty="0"/>
                        <a:t>Total:</a:t>
                      </a:r>
                    </a:p>
                  </a:txBody>
                  <a:tcPr marL="91429" marR="91429" marT="45714" marB="45714"/>
                </a:tc>
                <a:tc>
                  <a:txBody>
                    <a:bodyPr/>
                    <a:lstStyle/>
                    <a:p>
                      <a:r>
                        <a:rPr lang="en-US" sz="1600" dirty="0"/>
                        <a:t>62,000</a:t>
                      </a:r>
                      <a:r>
                        <a:rPr lang="en-US" sz="1600" dirty="0">
                          <a:latin typeface="Times New Roman"/>
                          <a:cs typeface="Times New Roman"/>
                        </a:rPr>
                        <a:t>£</a:t>
                      </a:r>
                      <a:endParaRPr lang="en-US" sz="1600" dirty="0"/>
                    </a:p>
                  </a:txBody>
                  <a:tcPr marL="91429" marR="91429" marT="45714" marB="45714"/>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8C72865-19E0-4F7A-824C-EF59A46EE879}"/>
              </a:ext>
            </a:extLst>
          </p:cNvPr>
          <p:cNvSpPr>
            <a:spLocks noGrp="1"/>
          </p:cNvSpPr>
          <p:nvPr>
            <p:ph type="title"/>
          </p:nvPr>
        </p:nvSpPr>
        <p:spPr>
          <a:xfrm>
            <a:off x="457200" y="31750"/>
            <a:ext cx="8229600" cy="1093788"/>
          </a:xfrm>
        </p:spPr>
        <p:txBody>
          <a:bodyPr/>
          <a:lstStyle/>
          <a:p>
            <a:pPr eaLnBrk="1" hangingPunct="1"/>
            <a:r>
              <a:rPr lang="en-GB" altLang="en-US"/>
              <a:t>Management Process/ Finance Cont..</a:t>
            </a:r>
          </a:p>
        </p:txBody>
      </p:sp>
      <p:sp>
        <p:nvSpPr>
          <p:cNvPr id="15363" name="Rectangle 3">
            <a:extLst>
              <a:ext uri="{FF2B5EF4-FFF2-40B4-BE49-F238E27FC236}">
                <a16:creationId xmlns:a16="http://schemas.microsoft.com/office/drawing/2014/main" id="{4C922B60-4B98-46F2-9167-E2AECF27786D}"/>
              </a:ext>
            </a:extLst>
          </p:cNvPr>
          <p:cNvSpPr>
            <a:spLocks noGrp="1"/>
          </p:cNvSpPr>
          <p:nvPr>
            <p:ph idx="1"/>
          </p:nvPr>
        </p:nvSpPr>
        <p:spPr>
          <a:xfrm>
            <a:off x="457200" y="1341438"/>
            <a:ext cx="8229600" cy="4391025"/>
          </a:xfrm>
        </p:spPr>
        <p:txBody>
          <a:bodyPr/>
          <a:lstStyle/>
          <a:p>
            <a:pPr marL="0" indent="0" algn="just" eaLnBrk="1" hangingPunct="1">
              <a:lnSpc>
                <a:spcPct val="90000"/>
              </a:lnSpc>
              <a:buFont typeface="Arial" panose="020B0604020202020204" pitchFamily="34" charset="0"/>
              <a:buNone/>
              <a:defRPr/>
            </a:pPr>
            <a:r>
              <a:rPr lang="en-GB" altLang="en-US" sz="1800" dirty="0">
                <a:latin typeface="+mj-lt"/>
              </a:rPr>
              <a:t>Total expenses: Total start-up expenses+ Total long term assets+ Cash required= 9,500+ 62,000+ 30,000= 101,500</a:t>
            </a:r>
            <a:r>
              <a:rPr lang="en-GB" altLang="en-US" sz="1800" dirty="0">
                <a:latin typeface="+mj-lt"/>
                <a:cs typeface="Times New Roman"/>
              </a:rPr>
              <a:t>£.</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Total Liabilities: 130,000£</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Total planned investment: 20,000£</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Loss at Start-up: 9,500£</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Total Capital: 10,500£</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Total capital and liabilities: 140,500£ </a:t>
            </a:r>
          </a:p>
          <a:p>
            <a:pPr marL="0" indent="0" algn="just" eaLnBrk="1" hangingPunct="1">
              <a:lnSpc>
                <a:spcPct val="90000"/>
              </a:lnSpc>
              <a:buFont typeface="Arial" panose="020B0604020202020204" pitchFamily="34" charset="0"/>
              <a:buNone/>
              <a:defRPr/>
            </a:pPr>
            <a:endParaRPr lang="en-GB" altLang="en-US" sz="1800" dirty="0">
              <a:latin typeface="+mj-lt"/>
              <a:cs typeface="Times New Roman"/>
            </a:endParaRPr>
          </a:p>
          <a:p>
            <a:pPr marL="0" indent="0" algn="just" eaLnBrk="1" hangingPunct="1">
              <a:lnSpc>
                <a:spcPct val="90000"/>
              </a:lnSpc>
              <a:buFont typeface="Arial" panose="020B0604020202020204" pitchFamily="34" charset="0"/>
              <a:buNone/>
              <a:defRPr/>
            </a:pPr>
            <a:r>
              <a:rPr lang="en-US" sz="1800" b="1" dirty="0"/>
              <a:t>Break even point = The amount of money from which the company begins to have profit. At this level the expenses are equal to the earnings. </a:t>
            </a:r>
          </a:p>
          <a:p>
            <a:pPr marL="0" indent="0" algn="just" eaLnBrk="1" hangingPunct="1">
              <a:lnSpc>
                <a:spcPct val="90000"/>
              </a:lnSpc>
              <a:buFont typeface="Arial" panose="020B0604020202020204" pitchFamily="34" charset="0"/>
              <a:buNone/>
              <a:defRPr/>
            </a:pPr>
            <a:r>
              <a:rPr lang="en-US" altLang="en-US" sz="1800" dirty="0">
                <a:latin typeface="+mj-lt"/>
                <a:cs typeface="Times New Roman"/>
              </a:rPr>
              <a:t>Average price of funeral: 5900</a:t>
            </a:r>
            <a:r>
              <a:rPr lang="en-GB" altLang="en-US" sz="1800" dirty="0">
                <a:cs typeface="Times New Roman"/>
              </a:rPr>
              <a:t>£</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Cost of goods: 1165</a:t>
            </a:r>
            <a:r>
              <a:rPr lang="en-GB" altLang="en-US" sz="1800" dirty="0">
                <a:cs typeface="Times New Roman"/>
              </a:rPr>
              <a:t>£</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Material and Labour: 900</a:t>
            </a:r>
            <a:r>
              <a:rPr lang="en-GB" altLang="en-US" sz="1800" dirty="0">
                <a:cs typeface="Times New Roman"/>
              </a:rPr>
              <a:t>£</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Unit contribution margin: 3835</a:t>
            </a:r>
            <a:r>
              <a:rPr lang="en-GB" altLang="en-US" sz="1800" dirty="0">
                <a:cs typeface="Times New Roman"/>
              </a:rPr>
              <a:t>£</a:t>
            </a:r>
          </a:p>
          <a:p>
            <a:pPr marL="0" indent="0" algn="just" eaLnBrk="1" hangingPunct="1">
              <a:lnSpc>
                <a:spcPct val="90000"/>
              </a:lnSpc>
              <a:buFont typeface="Arial" panose="020B0604020202020204" pitchFamily="34" charset="0"/>
              <a:buNone/>
              <a:defRPr/>
            </a:pPr>
            <a:r>
              <a:rPr lang="en-GB" altLang="en-US" sz="1800" dirty="0">
                <a:latin typeface="+mj-lt"/>
                <a:cs typeface="Times New Roman"/>
              </a:rPr>
              <a:t>CM: 65%</a:t>
            </a:r>
          </a:p>
          <a:p>
            <a:pPr marL="0" indent="0" algn="just" eaLnBrk="1" hangingPunct="1">
              <a:lnSpc>
                <a:spcPct val="90000"/>
              </a:lnSpc>
              <a:buFont typeface="Arial" panose="020B0604020202020204" pitchFamily="34" charset="0"/>
              <a:buNone/>
              <a:defRPr/>
            </a:pPr>
            <a:endParaRPr lang="en-GB" altLang="en-US" sz="1800" dirty="0">
              <a:latin typeface="+mj-lt"/>
              <a:cs typeface="Times New Roman"/>
            </a:endParaRPr>
          </a:p>
          <a:p>
            <a:pPr marL="0" indent="0" algn="just" eaLnBrk="1" hangingPunct="1">
              <a:lnSpc>
                <a:spcPct val="90000"/>
              </a:lnSpc>
              <a:buFont typeface="Arial" panose="020B0604020202020204" pitchFamily="34" charset="0"/>
              <a:buNone/>
              <a:defRPr/>
            </a:pPr>
            <a:endParaRPr lang="en-GB" altLang="en-US" sz="1800" dirty="0">
              <a:latin typeface="Times New Roman"/>
              <a:cs typeface="Times New Roman"/>
            </a:endParaRPr>
          </a:p>
          <a:p>
            <a:pPr marL="0" indent="0" algn="just" eaLnBrk="1" hangingPunct="1">
              <a:lnSpc>
                <a:spcPct val="90000"/>
              </a:lnSpc>
              <a:buFont typeface="Arial" panose="020B0604020202020204" pitchFamily="34" charset="0"/>
              <a:buNone/>
              <a:defRPr/>
            </a:pPr>
            <a:endParaRPr lang="en-GB" altLang="en-US" sz="1800" dirty="0"/>
          </a:p>
        </p:txBody>
      </p:sp>
      <p:sp>
        <p:nvSpPr>
          <p:cNvPr id="4" name="Date Placeholder 3">
            <a:extLst>
              <a:ext uri="{FF2B5EF4-FFF2-40B4-BE49-F238E27FC236}">
                <a16:creationId xmlns:a16="http://schemas.microsoft.com/office/drawing/2014/main" id="{936BC43F-C2A7-42B0-B788-E6F3F02319E5}"/>
              </a:ext>
            </a:extLst>
          </p:cNvPr>
          <p:cNvSpPr>
            <a:spLocks noGrp="1"/>
          </p:cNvSpPr>
          <p:nvPr>
            <p:ph type="dt" sz="quarter" idx="10"/>
          </p:nvPr>
        </p:nvSpPr>
        <p:spPr/>
        <p:txBody>
          <a:bodyPr/>
          <a:lstStyle/>
          <a:p>
            <a:pPr>
              <a:defRPr/>
            </a:pPr>
            <a:fld id="{8BA3BDB9-2633-4396-A81A-B73DDA1E3F42}" type="datetime1">
              <a:rPr lang="en-GB" altLang="en-US"/>
              <a:pPr>
                <a:defRPr/>
              </a:pPr>
              <a:t>29/08/2018</a:t>
            </a:fld>
            <a:endParaRPr lang="en-GB"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E0E5812E-75EE-4605-96BC-4AE3B2740FEB}"/>
              </a:ext>
            </a:extLst>
          </p:cNvPr>
          <p:cNvSpPr>
            <a:spLocks noGrp="1"/>
          </p:cNvSpPr>
          <p:nvPr>
            <p:ph type="title"/>
          </p:nvPr>
        </p:nvSpPr>
        <p:spPr>
          <a:xfrm>
            <a:off x="457200" y="44450"/>
            <a:ext cx="8229600" cy="1081088"/>
          </a:xfrm>
        </p:spPr>
        <p:txBody>
          <a:bodyPr/>
          <a:lstStyle/>
          <a:p>
            <a:pPr eaLnBrk="1" hangingPunct="1"/>
            <a:r>
              <a:rPr lang="en-GB" altLang="en-US"/>
              <a:t>Management Process/ Finance Cont..</a:t>
            </a:r>
          </a:p>
        </p:txBody>
      </p:sp>
      <p:sp>
        <p:nvSpPr>
          <p:cNvPr id="30723" name="Rectangle 3">
            <a:extLst>
              <a:ext uri="{FF2B5EF4-FFF2-40B4-BE49-F238E27FC236}">
                <a16:creationId xmlns:a16="http://schemas.microsoft.com/office/drawing/2014/main" id="{42554D0A-C061-4B68-B199-FD5550F85EE5}"/>
              </a:ext>
            </a:extLst>
          </p:cNvPr>
          <p:cNvSpPr>
            <a:spLocks noGrp="1"/>
          </p:cNvSpPr>
          <p:nvPr>
            <p:ph idx="1"/>
          </p:nvPr>
        </p:nvSpPr>
        <p:spPr>
          <a:xfrm>
            <a:off x="457200" y="1341438"/>
            <a:ext cx="8229600" cy="4175125"/>
          </a:xfrm>
        </p:spPr>
        <p:txBody>
          <a:bodyPr/>
          <a:lstStyle/>
          <a:p>
            <a:pPr marL="0" indent="0" eaLnBrk="1" hangingPunct="1">
              <a:buFont typeface="Arial" panose="020B0604020202020204" pitchFamily="34" charset="0"/>
              <a:buNone/>
            </a:pPr>
            <a:r>
              <a:rPr lang="en-GB" altLang="en-US" sz="1800" u="sng">
                <a:solidFill>
                  <a:srgbClr val="000000"/>
                </a:solidFill>
              </a:rPr>
              <a:t>Monthly fixed expenses:</a:t>
            </a:r>
          </a:p>
          <a:p>
            <a:pPr marL="0" indent="0" eaLnBrk="1" hangingPunct="1">
              <a:buFont typeface="Arial" panose="020B0604020202020204" pitchFamily="34" charset="0"/>
              <a:buNone/>
            </a:pPr>
            <a:r>
              <a:rPr lang="en-GB" altLang="en-US" sz="1800">
                <a:solidFill>
                  <a:srgbClr val="000000"/>
                </a:solidFill>
              </a:rPr>
              <a:t>Payroll: 6000</a:t>
            </a:r>
            <a:r>
              <a:rPr lang="en-GB" altLang="en-US" sz="1800">
                <a:cs typeface="Times New Roman" panose="02020603050405020304" pitchFamily="18" charset="0"/>
              </a:rPr>
              <a:t>£</a:t>
            </a:r>
          </a:p>
          <a:p>
            <a:pPr marL="0" indent="0" eaLnBrk="1" hangingPunct="1">
              <a:buFont typeface="Arial" panose="020B0604020202020204" pitchFamily="34" charset="0"/>
              <a:buNone/>
            </a:pPr>
            <a:r>
              <a:rPr lang="en-GB" altLang="en-US" sz="1800">
                <a:solidFill>
                  <a:srgbClr val="000000"/>
                </a:solidFill>
              </a:rPr>
              <a:t>Marketing: 2000</a:t>
            </a:r>
            <a:r>
              <a:rPr lang="en-GB" altLang="en-US" sz="1800">
                <a:cs typeface="Times New Roman" panose="02020603050405020304" pitchFamily="18" charset="0"/>
              </a:rPr>
              <a:t>£</a:t>
            </a:r>
          </a:p>
          <a:p>
            <a:pPr marL="0" indent="0" eaLnBrk="1" hangingPunct="1">
              <a:buFont typeface="Arial" panose="020B0604020202020204" pitchFamily="34" charset="0"/>
              <a:buNone/>
            </a:pPr>
            <a:r>
              <a:rPr lang="en-GB" altLang="en-US" sz="1800">
                <a:solidFill>
                  <a:srgbClr val="000000"/>
                </a:solidFill>
              </a:rPr>
              <a:t>Utilities: 300</a:t>
            </a:r>
            <a:r>
              <a:rPr lang="en-GB" altLang="en-US" sz="1800">
                <a:cs typeface="Times New Roman" panose="02020603050405020304" pitchFamily="18" charset="0"/>
              </a:rPr>
              <a:t>£</a:t>
            </a:r>
          </a:p>
          <a:p>
            <a:pPr marL="0" indent="0" eaLnBrk="1" hangingPunct="1">
              <a:buFont typeface="Arial" panose="020B0604020202020204" pitchFamily="34" charset="0"/>
              <a:buNone/>
            </a:pPr>
            <a:r>
              <a:rPr lang="en-GB" altLang="en-US" sz="1800">
                <a:solidFill>
                  <a:srgbClr val="000000"/>
                </a:solidFill>
              </a:rPr>
              <a:t>Insurance: 300</a:t>
            </a:r>
            <a:r>
              <a:rPr lang="en-GB" altLang="en-US" sz="1800">
                <a:cs typeface="Times New Roman" panose="02020603050405020304" pitchFamily="18" charset="0"/>
              </a:rPr>
              <a:t>£</a:t>
            </a:r>
          </a:p>
          <a:p>
            <a:pPr marL="0" indent="0" eaLnBrk="1" hangingPunct="1">
              <a:buFont typeface="Arial" panose="020B0604020202020204" pitchFamily="34" charset="0"/>
              <a:buNone/>
            </a:pPr>
            <a:r>
              <a:rPr lang="en-GB" altLang="en-US" sz="1800">
                <a:solidFill>
                  <a:srgbClr val="000000"/>
                </a:solidFill>
              </a:rPr>
              <a:t>Payroll taxes: 1200</a:t>
            </a:r>
            <a:r>
              <a:rPr lang="en-GB" altLang="en-US" sz="1800">
                <a:cs typeface="Times New Roman" panose="02020603050405020304" pitchFamily="18" charset="0"/>
              </a:rPr>
              <a:t>£</a:t>
            </a:r>
          </a:p>
          <a:p>
            <a:pPr marL="0" indent="0" eaLnBrk="1" hangingPunct="1">
              <a:buFont typeface="Arial" panose="020B0604020202020204" pitchFamily="34" charset="0"/>
              <a:buNone/>
            </a:pPr>
            <a:r>
              <a:rPr lang="en-GB" altLang="en-US" sz="1800">
                <a:cs typeface="Times New Roman" panose="02020603050405020304" pitchFamily="18" charset="0"/>
              </a:rPr>
              <a:t>Supplies: 500£</a:t>
            </a:r>
          </a:p>
          <a:p>
            <a:pPr marL="0" indent="0" eaLnBrk="1" hangingPunct="1">
              <a:buFont typeface="Arial" panose="020B0604020202020204" pitchFamily="34" charset="0"/>
              <a:buNone/>
            </a:pPr>
            <a:r>
              <a:rPr lang="en-GB" altLang="en-US" sz="1800">
                <a:cs typeface="Times New Roman" panose="02020603050405020304" pitchFamily="18" charset="0"/>
              </a:rPr>
              <a:t>Rent: 1000£</a:t>
            </a:r>
          </a:p>
          <a:p>
            <a:pPr marL="0" indent="0" eaLnBrk="1" hangingPunct="1">
              <a:buFont typeface="Arial" panose="020B0604020202020204" pitchFamily="34" charset="0"/>
              <a:buNone/>
            </a:pPr>
            <a:r>
              <a:rPr lang="en-GB" altLang="en-US" sz="1800">
                <a:cs typeface="Times New Roman" panose="02020603050405020304" pitchFamily="18" charset="0"/>
              </a:rPr>
              <a:t>Total fixed expenses: 11,300£</a:t>
            </a:r>
          </a:p>
          <a:p>
            <a:pPr marL="0" indent="0" eaLnBrk="1" hangingPunct="1">
              <a:buFont typeface="Arial" panose="020B0604020202020204" pitchFamily="34" charset="0"/>
              <a:buNone/>
            </a:pPr>
            <a:r>
              <a:rPr lang="en-GB" altLang="en-US" sz="1800">
                <a:cs typeface="Times New Roman" panose="02020603050405020304" pitchFamily="18" charset="0"/>
              </a:rPr>
              <a:t>Break even point= 11,300/65%</a:t>
            </a:r>
          </a:p>
          <a:p>
            <a:pPr marL="0" indent="0" eaLnBrk="1" hangingPunct="1">
              <a:buFont typeface="Arial" panose="020B0604020202020204" pitchFamily="34" charset="0"/>
              <a:buNone/>
            </a:pPr>
            <a:r>
              <a:rPr lang="en-GB" altLang="en-US" sz="1800">
                <a:cs typeface="Times New Roman" panose="02020603050405020304" pitchFamily="18" charset="0"/>
              </a:rPr>
              <a:t>Monthly B/E sales= 17,384£ =&gt; </a:t>
            </a:r>
            <a:r>
              <a:rPr lang="en-US" altLang="en-US" sz="1800"/>
              <a:t>Once it's reached, our business will start to have profit. We intend to reach it in month four of the year, with just 3 funerals per month contracted.</a:t>
            </a:r>
          </a:p>
          <a:p>
            <a:pPr marL="0" indent="0" eaLnBrk="1" hangingPunct="1">
              <a:buFont typeface="Arial" panose="020B0604020202020204" pitchFamily="34" charset="0"/>
              <a:buNone/>
            </a:pPr>
            <a:endParaRPr lang="en-GB" altLang="en-US" sz="1800">
              <a:cs typeface="Times New Roman" panose="02020603050405020304" pitchFamily="18" charset="0"/>
            </a:endParaRPr>
          </a:p>
          <a:p>
            <a:pPr marL="0" indent="0" eaLnBrk="1" hangingPunct="1">
              <a:buFont typeface="Arial" panose="020B0604020202020204" pitchFamily="34" charset="0"/>
              <a:buNone/>
            </a:pPr>
            <a:endParaRPr lang="en-GB" altLang="en-US" sz="1800">
              <a:cs typeface="Times New Roman" panose="02020603050405020304" pitchFamily="18" charset="0"/>
            </a:endParaRPr>
          </a:p>
          <a:p>
            <a:pPr marL="0" indent="0" eaLnBrk="1" hangingPunct="1">
              <a:buFont typeface="Arial" panose="020B0604020202020204" pitchFamily="34" charset="0"/>
              <a:buNone/>
            </a:pPr>
            <a:endParaRPr lang="en-GB" altLang="en-US" sz="1800">
              <a:solidFill>
                <a:srgbClr val="000000"/>
              </a:solidFill>
            </a:endParaRPr>
          </a:p>
          <a:p>
            <a:pPr marL="0" indent="0" eaLnBrk="1" hangingPunct="1">
              <a:buFont typeface="Arial" panose="020B0604020202020204" pitchFamily="34" charset="0"/>
              <a:buNone/>
            </a:pPr>
            <a:endParaRPr lang="en-GB" altLang="en-US" sz="1800">
              <a:solidFill>
                <a:srgbClr val="000000"/>
              </a:solidFill>
            </a:endParaRPr>
          </a:p>
          <a:p>
            <a:pPr marL="0" indent="0" eaLnBrk="1" hangingPunct="1">
              <a:buFont typeface="Arial" panose="020B0604020202020204" pitchFamily="34" charset="0"/>
              <a:buNone/>
            </a:pPr>
            <a:endParaRPr lang="en-GB" altLang="en-US" sz="1800">
              <a:solidFill>
                <a:srgbClr val="000000"/>
              </a:solidFill>
            </a:endParaRPr>
          </a:p>
          <a:p>
            <a:pPr marL="0" indent="0" eaLnBrk="1" hangingPunct="1">
              <a:buFont typeface="Arial" panose="020B0604020202020204" pitchFamily="34" charset="0"/>
              <a:buNone/>
            </a:pPr>
            <a:endParaRPr lang="en-GB" altLang="en-US" sz="1800">
              <a:solidFill>
                <a:srgbClr val="000000"/>
              </a:solidFill>
            </a:endParaRPr>
          </a:p>
          <a:p>
            <a:pPr marL="0" indent="0" eaLnBrk="1" hangingPunct="1">
              <a:buFont typeface="Arial" panose="020B0604020202020204" pitchFamily="34" charset="0"/>
              <a:buNone/>
            </a:pPr>
            <a:endParaRPr lang="en-GB" altLang="en-US" sz="1800">
              <a:solidFill>
                <a:srgbClr val="000000"/>
              </a:solidFill>
            </a:endParaRPr>
          </a:p>
        </p:txBody>
      </p:sp>
      <p:sp>
        <p:nvSpPr>
          <p:cNvPr id="4" name="Date Placeholder 3">
            <a:extLst>
              <a:ext uri="{FF2B5EF4-FFF2-40B4-BE49-F238E27FC236}">
                <a16:creationId xmlns:a16="http://schemas.microsoft.com/office/drawing/2014/main" id="{D338EED0-B35C-411F-BACA-22E80550B031}"/>
              </a:ext>
            </a:extLst>
          </p:cNvPr>
          <p:cNvSpPr>
            <a:spLocks noGrp="1"/>
          </p:cNvSpPr>
          <p:nvPr>
            <p:ph type="dt" sz="quarter" idx="10"/>
          </p:nvPr>
        </p:nvSpPr>
        <p:spPr/>
        <p:txBody>
          <a:bodyPr/>
          <a:lstStyle/>
          <a:p>
            <a:pPr>
              <a:defRPr/>
            </a:pPr>
            <a:fld id="{4DA63623-1D40-4CB0-BF22-7B0E430083BE}" type="datetime1">
              <a:rPr lang="en-GB" altLang="en-US"/>
              <a:pPr>
                <a:defRPr/>
              </a:pPr>
              <a:t>29/08/2018</a:t>
            </a:fld>
            <a:endParaRPr lang="en-GB"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D8B2D1F4-D1EB-486D-B9FE-D9F95C597B9E}"/>
              </a:ext>
            </a:extLst>
          </p:cNvPr>
          <p:cNvSpPr>
            <a:spLocks noGrp="1"/>
          </p:cNvSpPr>
          <p:nvPr>
            <p:ph type="title"/>
          </p:nvPr>
        </p:nvSpPr>
        <p:spPr>
          <a:xfrm>
            <a:off x="468313" y="188913"/>
            <a:ext cx="8229600" cy="1143000"/>
          </a:xfrm>
        </p:spPr>
        <p:txBody>
          <a:bodyPr/>
          <a:lstStyle/>
          <a:p>
            <a:r>
              <a:rPr lang="en-GB" altLang="en-US"/>
              <a:t>Management Process/ Finance</a:t>
            </a:r>
            <a:endParaRPr lang="en-US" altLang="en-US"/>
          </a:p>
        </p:txBody>
      </p:sp>
      <p:graphicFrame>
        <p:nvGraphicFramePr>
          <p:cNvPr id="6" name="Content Placeholder 5">
            <a:extLst>
              <a:ext uri="{FF2B5EF4-FFF2-40B4-BE49-F238E27FC236}">
                <a16:creationId xmlns:a16="http://schemas.microsoft.com/office/drawing/2014/main" id="{9EFB064B-74F3-41B8-A814-7DE6E21D9827}"/>
              </a:ext>
            </a:extLst>
          </p:cNvPr>
          <p:cNvGraphicFramePr>
            <a:graphicFrameLocks noGrp="1"/>
          </p:cNvGraphicFramePr>
          <p:nvPr>
            <p:ph idx="1"/>
          </p:nvPr>
        </p:nvGraphicFramePr>
        <p:xfrm>
          <a:off x="395288" y="1125538"/>
          <a:ext cx="7993062" cy="4391025"/>
        </p:xfrm>
        <a:graphic>
          <a:graphicData uri="http://schemas.openxmlformats.org/drawingml/2006/table">
            <a:tbl>
              <a:tblPr firstRow="1" bandRow="1">
                <a:tableStyleId>{5C22544A-7EE6-4342-B048-85BDC9FD1C3A}</a:tableStyleId>
              </a:tblPr>
              <a:tblGrid>
                <a:gridCol w="1998266">
                  <a:extLst>
                    <a:ext uri="{9D8B030D-6E8A-4147-A177-3AD203B41FA5}">
                      <a16:colId xmlns:a16="http://schemas.microsoft.com/office/drawing/2014/main" val="20000"/>
                    </a:ext>
                  </a:extLst>
                </a:gridCol>
                <a:gridCol w="1998266">
                  <a:extLst>
                    <a:ext uri="{9D8B030D-6E8A-4147-A177-3AD203B41FA5}">
                      <a16:colId xmlns:a16="http://schemas.microsoft.com/office/drawing/2014/main" val="20001"/>
                    </a:ext>
                  </a:extLst>
                </a:gridCol>
                <a:gridCol w="1998266">
                  <a:extLst>
                    <a:ext uri="{9D8B030D-6E8A-4147-A177-3AD203B41FA5}">
                      <a16:colId xmlns:a16="http://schemas.microsoft.com/office/drawing/2014/main" val="20002"/>
                    </a:ext>
                  </a:extLst>
                </a:gridCol>
                <a:gridCol w="1998266">
                  <a:extLst>
                    <a:ext uri="{9D8B030D-6E8A-4147-A177-3AD203B41FA5}">
                      <a16:colId xmlns:a16="http://schemas.microsoft.com/office/drawing/2014/main" val="20003"/>
                    </a:ext>
                  </a:extLst>
                </a:gridCol>
              </a:tblGrid>
              <a:tr h="337771">
                <a:tc>
                  <a:txBody>
                    <a:bodyPr/>
                    <a:lstStyle/>
                    <a:p>
                      <a:endParaRPr lang="en-US" sz="1600" dirty="0"/>
                    </a:p>
                  </a:txBody>
                  <a:tcPr marT="45715" marB="45715"/>
                </a:tc>
                <a:tc>
                  <a:txBody>
                    <a:bodyPr/>
                    <a:lstStyle/>
                    <a:p>
                      <a:r>
                        <a:rPr lang="en-US" sz="1600" dirty="0"/>
                        <a:t>Year 1</a:t>
                      </a:r>
                    </a:p>
                  </a:txBody>
                  <a:tcPr marT="45715" marB="45715"/>
                </a:tc>
                <a:tc>
                  <a:txBody>
                    <a:bodyPr/>
                    <a:lstStyle/>
                    <a:p>
                      <a:r>
                        <a:rPr lang="en-US" sz="1600" dirty="0"/>
                        <a:t>Year 2</a:t>
                      </a:r>
                    </a:p>
                  </a:txBody>
                  <a:tcPr marT="45715" marB="45715"/>
                </a:tc>
                <a:tc>
                  <a:txBody>
                    <a:bodyPr/>
                    <a:lstStyle/>
                    <a:p>
                      <a:r>
                        <a:rPr lang="en-US" sz="1600" dirty="0"/>
                        <a:t>Year 3</a:t>
                      </a:r>
                    </a:p>
                  </a:txBody>
                  <a:tcPr marT="45715" marB="45715"/>
                </a:tc>
                <a:extLst>
                  <a:ext uri="{0D108BD9-81ED-4DB2-BD59-A6C34878D82A}">
                    <a16:rowId xmlns:a16="http://schemas.microsoft.com/office/drawing/2014/main" val="10000"/>
                  </a:ext>
                </a:extLst>
              </a:tr>
              <a:tr h="337771">
                <a:tc>
                  <a:txBody>
                    <a:bodyPr/>
                    <a:lstStyle/>
                    <a:p>
                      <a:r>
                        <a:rPr lang="en-US" sz="1600" dirty="0"/>
                        <a:t>Sales</a:t>
                      </a:r>
                    </a:p>
                  </a:txBody>
                  <a:tcPr marT="45715" marB="45715"/>
                </a:tc>
                <a:tc>
                  <a:txBody>
                    <a:bodyPr/>
                    <a:lstStyle/>
                    <a:p>
                      <a:r>
                        <a:rPr lang="en-US" sz="1600" dirty="0"/>
                        <a:t>171,100</a:t>
                      </a:r>
                      <a:r>
                        <a:rPr lang="en-US" sz="1600" dirty="0">
                          <a:latin typeface="Times New Roman"/>
                          <a:cs typeface="Times New Roman"/>
                        </a:rPr>
                        <a:t>£</a:t>
                      </a:r>
                      <a:endParaRPr lang="en-US" sz="1600" dirty="0"/>
                    </a:p>
                  </a:txBody>
                  <a:tcPr marT="45715" marB="45715"/>
                </a:tc>
                <a:tc>
                  <a:txBody>
                    <a:bodyPr/>
                    <a:lstStyle/>
                    <a:p>
                      <a:r>
                        <a:rPr lang="en-US" sz="1600" dirty="0"/>
                        <a:t>308,300</a:t>
                      </a:r>
                      <a:r>
                        <a:rPr lang="en-US" sz="1600" dirty="0">
                          <a:latin typeface="Times New Roman"/>
                          <a:cs typeface="Times New Roman"/>
                        </a:rPr>
                        <a:t>£</a:t>
                      </a:r>
                      <a:endParaRPr lang="en-US" sz="1600" dirty="0"/>
                    </a:p>
                  </a:txBody>
                  <a:tcPr marT="45715" marB="45715"/>
                </a:tc>
                <a:tc>
                  <a:txBody>
                    <a:bodyPr/>
                    <a:lstStyle/>
                    <a:p>
                      <a:r>
                        <a:rPr lang="en-US" sz="1600" dirty="0"/>
                        <a:t>492,900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1"/>
                  </a:ext>
                </a:extLst>
              </a:tr>
              <a:tr h="337771">
                <a:tc>
                  <a:txBody>
                    <a:bodyPr/>
                    <a:lstStyle/>
                    <a:p>
                      <a:r>
                        <a:rPr lang="en-US" sz="1600" dirty="0"/>
                        <a:t>Direct cost sales</a:t>
                      </a:r>
                    </a:p>
                  </a:txBody>
                  <a:tcPr marT="45715" marB="45715"/>
                </a:tc>
                <a:tc>
                  <a:txBody>
                    <a:bodyPr/>
                    <a:lstStyle/>
                    <a:p>
                      <a:r>
                        <a:rPr lang="en-US" sz="1600" dirty="0"/>
                        <a:t>59,885</a:t>
                      </a:r>
                      <a:r>
                        <a:rPr lang="en-US" sz="1600" dirty="0">
                          <a:latin typeface="Times New Roman"/>
                          <a:cs typeface="Times New Roman"/>
                        </a:rPr>
                        <a:t>£</a:t>
                      </a:r>
                      <a:endParaRPr lang="en-US" sz="1600" dirty="0"/>
                    </a:p>
                  </a:txBody>
                  <a:tcPr marT="45715" marB="45715"/>
                </a:tc>
                <a:tc>
                  <a:txBody>
                    <a:bodyPr/>
                    <a:lstStyle/>
                    <a:p>
                      <a:r>
                        <a:rPr lang="en-US" sz="1600" dirty="0"/>
                        <a:t>111,650</a:t>
                      </a:r>
                      <a:r>
                        <a:rPr lang="en-US" sz="1600" dirty="0">
                          <a:latin typeface="Times New Roman"/>
                          <a:cs typeface="Times New Roman"/>
                        </a:rPr>
                        <a:t>£</a:t>
                      </a:r>
                      <a:endParaRPr lang="en-US" sz="1600" dirty="0"/>
                    </a:p>
                  </a:txBody>
                  <a:tcPr marT="45715" marB="45715"/>
                </a:tc>
                <a:tc>
                  <a:txBody>
                    <a:bodyPr/>
                    <a:lstStyle/>
                    <a:p>
                      <a:r>
                        <a:rPr lang="en-US" sz="1600" dirty="0"/>
                        <a:t>178,400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2"/>
                  </a:ext>
                </a:extLst>
              </a:tr>
              <a:tr h="337771">
                <a:tc>
                  <a:txBody>
                    <a:bodyPr/>
                    <a:lstStyle/>
                    <a:p>
                      <a:r>
                        <a:rPr lang="en-US" sz="1600" dirty="0"/>
                        <a:t>Payroll</a:t>
                      </a:r>
                    </a:p>
                  </a:txBody>
                  <a:tcPr marT="45715" marB="45715"/>
                </a:tc>
                <a:tc>
                  <a:txBody>
                    <a:bodyPr/>
                    <a:lstStyle/>
                    <a:p>
                      <a:r>
                        <a:rPr lang="en-US" sz="1600" dirty="0"/>
                        <a:t>72,000</a:t>
                      </a:r>
                      <a:r>
                        <a:rPr lang="en-US" sz="1600" dirty="0">
                          <a:latin typeface="Times New Roman"/>
                          <a:cs typeface="Times New Roman"/>
                        </a:rPr>
                        <a:t>£</a:t>
                      </a:r>
                      <a:endParaRPr lang="en-US" sz="1600" dirty="0"/>
                    </a:p>
                  </a:txBody>
                  <a:tcPr marT="45715" marB="45715"/>
                </a:tc>
                <a:tc>
                  <a:txBody>
                    <a:bodyPr/>
                    <a:lstStyle/>
                    <a:p>
                      <a:r>
                        <a:rPr lang="en-US" sz="1600" dirty="0"/>
                        <a:t>90,300</a:t>
                      </a:r>
                      <a:r>
                        <a:rPr lang="en-US" sz="1600" dirty="0">
                          <a:latin typeface="Times New Roman"/>
                          <a:cs typeface="Times New Roman"/>
                        </a:rPr>
                        <a:t>£</a:t>
                      </a:r>
                      <a:endParaRPr lang="en-US" sz="1600" dirty="0"/>
                    </a:p>
                  </a:txBody>
                  <a:tcPr marT="45715" marB="45715"/>
                </a:tc>
                <a:tc>
                  <a:txBody>
                    <a:bodyPr/>
                    <a:lstStyle/>
                    <a:p>
                      <a:r>
                        <a:rPr lang="en-US" sz="1600" dirty="0"/>
                        <a:t>135,900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3"/>
                  </a:ext>
                </a:extLst>
              </a:tr>
              <a:tr h="337771">
                <a:tc>
                  <a:txBody>
                    <a:bodyPr/>
                    <a:lstStyle/>
                    <a:p>
                      <a:r>
                        <a:rPr lang="en-US" sz="1600" dirty="0"/>
                        <a:t>Marketing</a:t>
                      </a:r>
                    </a:p>
                  </a:txBody>
                  <a:tcPr marT="45715" marB="45715"/>
                </a:tc>
                <a:tc>
                  <a:txBody>
                    <a:bodyPr/>
                    <a:lstStyle/>
                    <a:p>
                      <a:r>
                        <a:rPr lang="en-US" sz="1600" dirty="0"/>
                        <a:t>24,000</a:t>
                      </a:r>
                      <a:r>
                        <a:rPr lang="en-US" sz="1600" dirty="0">
                          <a:latin typeface="Times New Roman"/>
                          <a:cs typeface="Times New Roman"/>
                        </a:rPr>
                        <a:t>£</a:t>
                      </a:r>
                      <a:endParaRPr lang="en-US" sz="1600" dirty="0"/>
                    </a:p>
                  </a:txBody>
                  <a:tcPr marT="45715" marB="45715"/>
                </a:tc>
                <a:tc>
                  <a:txBody>
                    <a:bodyPr/>
                    <a:lstStyle/>
                    <a:p>
                      <a:r>
                        <a:rPr lang="en-US" sz="1600" dirty="0"/>
                        <a:t>24,000</a:t>
                      </a:r>
                      <a:r>
                        <a:rPr lang="en-US" sz="1600" dirty="0">
                          <a:latin typeface="Times New Roman"/>
                          <a:cs typeface="Times New Roman"/>
                        </a:rPr>
                        <a:t>£</a:t>
                      </a:r>
                      <a:endParaRPr lang="en-US" sz="1600" dirty="0"/>
                    </a:p>
                  </a:txBody>
                  <a:tcPr marT="45715" marB="45715"/>
                </a:tc>
                <a:tc>
                  <a:txBody>
                    <a:bodyPr/>
                    <a:lstStyle/>
                    <a:p>
                      <a:r>
                        <a:rPr lang="en-US" sz="1600" dirty="0"/>
                        <a:t>24,000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4"/>
                  </a:ext>
                </a:extLst>
              </a:tr>
              <a:tr h="337771">
                <a:tc>
                  <a:txBody>
                    <a:bodyPr/>
                    <a:lstStyle/>
                    <a:p>
                      <a:r>
                        <a:rPr lang="en-US" sz="1600" dirty="0"/>
                        <a:t>Utilities</a:t>
                      </a:r>
                    </a:p>
                  </a:txBody>
                  <a:tcPr marT="45715" marB="45715"/>
                </a:tc>
                <a:tc>
                  <a:txBody>
                    <a:bodyPr/>
                    <a:lstStyle/>
                    <a:p>
                      <a:r>
                        <a:rPr lang="en-US" sz="1600" dirty="0"/>
                        <a:t>3,600</a:t>
                      </a:r>
                      <a:r>
                        <a:rPr lang="en-US" sz="1600" dirty="0">
                          <a:latin typeface="Times New Roman"/>
                          <a:cs typeface="Times New Roman"/>
                        </a:rPr>
                        <a:t>£</a:t>
                      </a:r>
                      <a:endParaRPr lang="en-US" sz="1600" dirty="0"/>
                    </a:p>
                  </a:txBody>
                  <a:tcPr marT="45715" marB="45715"/>
                </a:tc>
                <a:tc>
                  <a:txBody>
                    <a:bodyPr/>
                    <a:lstStyle/>
                    <a:p>
                      <a:r>
                        <a:rPr lang="en-US" sz="1600" dirty="0"/>
                        <a:t>3,600</a:t>
                      </a:r>
                      <a:r>
                        <a:rPr lang="en-US" sz="1600" dirty="0">
                          <a:latin typeface="Times New Roman"/>
                          <a:cs typeface="Times New Roman"/>
                        </a:rPr>
                        <a:t>£</a:t>
                      </a:r>
                      <a:endParaRPr lang="en-US" sz="1600" dirty="0"/>
                    </a:p>
                  </a:txBody>
                  <a:tcPr marT="45715" marB="45715"/>
                </a:tc>
                <a:tc>
                  <a:txBody>
                    <a:bodyPr/>
                    <a:lstStyle/>
                    <a:p>
                      <a:r>
                        <a:rPr lang="en-US" sz="1600" dirty="0"/>
                        <a:t>3,600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5"/>
                  </a:ext>
                </a:extLst>
              </a:tr>
              <a:tr h="337771">
                <a:tc>
                  <a:txBody>
                    <a:bodyPr/>
                    <a:lstStyle/>
                    <a:p>
                      <a:r>
                        <a:rPr lang="en-US" sz="1600" dirty="0"/>
                        <a:t>Insurance</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3,600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3,600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3,600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6"/>
                  </a:ext>
                </a:extLst>
              </a:tr>
              <a:tr h="337771">
                <a:tc>
                  <a:txBody>
                    <a:bodyPr/>
                    <a:lstStyle/>
                    <a:p>
                      <a:r>
                        <a:rPr lang="en-US" sz="1600" dirty="0"/>
                        <a:t>Payroll</a:t>
                      </a:r>
                      <a:r>
                        <a:rPr lang="en-US" sz="1600" baseline="0" dirty="0"/>
                        <a:t> tax</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14,400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18,060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27,180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7"/>
                  </a:ext>
                </a:extLst>
              </a:tr>
              <a:tr h="337771">
                <a:tc>
                  <a:txBody>
                    <a:bodyPr/>
                    <a:lstStyle/>
                    <a:p>
                      <a:r>
                        <a:rPr lang="en-US" sz="1600" dirty="0"/>
                        <a:t>Rent</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12,000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17,000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mn-cs"/>
                        </a:rPr>
                        <a:t>20,000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8"/>
                  </a:ext>
                </a:extLst>
              </a:tr>
              <a:tr h="337771">
                <a:tc>
                  <a:txBody>
                    <a:bodyPr/>
                    <a:lstStyle/>
                    <a:p>
                      <a:r>
                        <a:rPr lang="en-US" sz="1600" dirty="0"/>
                        <a:t>Supplies</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6000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6000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6000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09"/>
                  </a:ext>
                </a:extLst>
              </a:tr>
              <a:tr h="337771">
                <a:tc>
                  <a:txBody>
                    <a:bodyPr/>
                    <a:lstStyle/>
                    <a:p>
                      <a:r>
                        <a:rPr lang="en-US" sz="1600" dirty="0"/>
                        <a:t>Profit before tax</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-24,385</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34,090</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mn-cs"/>
                        </a:rPr>
                        <a:t>94,220</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10"/>
                  </a:ext>
                </a:extLst>
              </a:tr>
              <a:tr h="337771">
                <a:tc>
                  <a:txBody>
                    <a:bodyPr/>
                    <a:lstStyle/>
                    <a:p>
                      <a:r>
                        <a:rPr lang="en-US" sz="1600" dirty="0"/>
                        <a:t>Tax</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0</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6,477</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17,902</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11"/>
                  </a:ext>
                </a:extLst>
              </a:tr>
              <a:tr h="337771">
                <a:tc>
                  <a:txBody>
                    <a:bodyPr/>
                    <a:lstStyle/>
                    <a:p>
                      <a:r>
                        <a:rPr lang="en-US" sz="1600" b="1" dirty="0"/>
                        <a:t>Profit net</a:t>
                      </a:r>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-24,385</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mn-cs"/>
                        </a:rPr>
                        <a:t>27,613</a:t>
                      </a:r>
                      <a:r>
                        <a:rPr lang="en-US" sz="1600" dirty="0">
                          <a:latin typeface="Times New Roman"/>
                          <a:cs typeface="Times New Roman"/>
                        </a:rPr>
                        <a:t>£</a:t>
                      </a:r>
                      <a:endParaRPr lang="en-US" sz="1600" dirty="0"/>
                    </a:p>
                  </a:txBody>
                  <a:tcPr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mn-lt"/>
                          <a:cs typeface="+mn-cs"/>
                        </a:rPr>
                        <a:t>76,318</a:t>
                      </a:r>
                      <a:r>
                        <a:rPr lang="en-US" sz="1600" dirty="0">
                          <a:latin typeface="Times New Roman"/>
                          <a:cs typeface="Times New Roman"/>
                        </a:rPr>
                        <a:t>£</a:t>
                      </a:r>
                      <a:endParaRPr lang="en-US" sz="1600" dirty="0"/>
                    </a:p>
                  </a:txBody>
                  <a:tcPr marT="45715" marB="45715"/>
                </a:tc>
                <a:extLst>
                  <a:ext uri="{0D108BD9-81ED-4DB2-BD59-A6C34878D82A}">
                    <a16:rowId xmlns:a16="http://schemas.microsoft.com/office/drawing/2014/main" val="10012"/>
                  </a:ext>
                </a:extLst>
              </a:tr>
            </a:tbl>
          </a:graphicData>
        </a:graphic>
      </p:graphicFrame>
      <p:sp>
        <p:nvSpPr>
          <p:cNvPr id="4" name="Date Placeholder 3">
            <a:extLst>
              <a:ext uri="{FF2B5EF4-FFF2-40B4-BE49-F238E27FC236}">
                <a16:creationId xmlns:a16="http://schemas.microsoft.com/office/drawing/2014/main" id="{339081E1-EA88-4EEA-A486-933222E3DE6B}"/>
              </a:ext>
            </a:extLst>
          </p:cNvPr>
          <p:cNvSpPr>
            <a:spLocks noGrp="1"/>
          </p:cNvSpPr>
          <p:nvPr>
            <p:ph type="dt" sz="quarter" idx="10"/>
          </p:nvPr>
        </p:nvSpPr>
        <p:spPr/>
        <p:txBody>
          <a:bodyPr/>
          <a:lstStyle/>
          <a:p>
            <a:pPr>
              <a:defRPr/>
            </a:pPr>
            <a:fld id="{1B422E31-CEA7-4180-81E7-3798D1DA58C2}" type="datetime1">
              <a:rPr lang="en-GB" altLang="en-US"/>
              <a:pPr>
                <a:defRPr/>
              </a:pPr>
              <a:t>29/08/2018</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BF3DA642-4DF8-471F-9DA5-3A6122FB8424}"/>
              </a:ext>
            </a:extLst>
          </p:cNvPr>
          <p:cNvSpPr>
            <a:spLocks noGrp="1"/>
          </p:cNvSpPr>
          <p:nvPr>
            <p:ph type="title"/>
          </p:nvPr>
        </p:nvSpPr>
        <p:spPr>
          <a:xfrm>
            <a:off x="457200" y="115888"/>
            <a:ext cx="8229600" cy="1081087"/>
          </a:xfrm>
        </p:spPr>
        <p:txBody>
          <a:bodyPr/>
          <a:lstStyle/>
          <a:p>
            <a:pPr eaLnBrk="1" hangingPunct="1"/>
            <a:r>
              <a:rPr lang="en-GB" altLang="en-US"/>
              <a:t>Management Process/ Finance Cont..</a:t>
            </a:r>
          </a:p>
        </p:txBody>
      </p:sp>
      <p:graphicFrame>
        <p:nvGraphicFramePr>
          <p:cNvPr id="2" name="Content Placeholder 1">
            <a:extLst>
              <a:ext uri="{FF2B5EF4-FFF2-40B4-BE49-F238E27FC236}">
                <a16:creationId xmlns:a16="http://schemas.microsoft.com/office/drawing/2014/main" id="{EF104E7B-C8EC-4375-A4A8-792478E6E0E7}"/>
              </a:ext>
            </a:extLst>
          </p:cNvPr>
          <p:cNvGraphicFramePr>
            <a:graphicFrameLocks noGrp="1"/>
          </p:cNvGraphicFramePr>
          <p:nvPr>
            <p:ph idx="1"/>
          </p:nvPr>
        </p:nvGraphicFramePr>
        <p:xfrm>
          <a:off x="395288" y="1700213"/>
          <a:ext cx="8229600" cy="2860675"/>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922">
                <a:tc>
                  <a:txBody>
                    <a:bodyPr/>
                    <a:lstStyle/>
                    <a:p>
                      <a:r>
                        <a:rPr lang="en-US" sz="1800" dirty="0"/>
                        <a:t>Owner</a:t>
                      </a:r>
                    </a:p>
                  </a:txBody>
                  <a:tcPr marT="45730" marB="45730"/>
                </a:tc>
                <a:tc>
                  <a:txBody>
                    <a:bodyPr/>
                    <a:lstStyle/>
                    <a:p>
                      <a:r>
                        <a:rPr lang="en-US" sz="1800" dirty="0"/>
                        <a:t>Year 1</a:t>
                      </a:r>
                    </a:p>
                  </a:txBody>
                  <a:tcPr marT="45730" marB="45730"/>
                </a:tc>
                <a:tc>
                  <a:txBody>
                    <a:bodyPr/>
                    <a:lstStyle/>
                    <a:p>
                      <a:r>
                        <a:rPr lang="en-US" sz="1800" dirty="0"/>
                        <a:t>Year</a:t>
                      </a:r>
                      <a:r>
                        <a:rPr lang="en-US" sz="1800" baseline="0" dirty="0"/>
                        <a:t> 2</a:t>
                      </a:r>
                      <a:endParaRPr lang="en-US" sz="1800" dirty="0"/>
                    </a:p>
                  </a:txBody>
                  <a:tcPr marT="45730" marB="45730"/>
                </a:tc>
                <a:tc>
                  <a:txBody>
                    <a:bodyPr/>
                    <a:lstStyle/>
                    <a:p>
                      <a:r>
                        <a:rPr lang="en-US" sz="1800" dirty="0"/>
                        <a:t>Year 3</a:t>
                      </a:r>
                    </a:p>
                  </a:txBody>
                  <a:tcPr marT="45730" marB="45730"/>
                </a:tc>
                <a:extLst>
                  <a:ext uri="{0D108BD9-81ED-4DB2-BD59-A6C34878D82A}">
                    <a16:rowId xmlns:a16="http://schemas.microsoft.com/office/drawing/2014/main" val="10000"/>
                  </a:ext>
                </a:extLst>
              </a:tr>
              <a:tr h="3709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Owner</a:t>
                      </a:r>
                    </a:p>
                  </a:txBody>
                  <a:tcPr marT="45730" marB="45730"/>
                </a:tc>
                <a:tc>
                  <a:txBody>
                    <a:bodyPr/>
                    <a:lstStyle/>
                    <a:p>
                      <a:r>
                        <a:rPr lang="en-US" sz="1800" dirty="0"/>
                        <a:t>50,400</a:t>
                      </a:r>
                    </a:p>
                  </a:txBody>
                  <a:tcPr marT="45730" marB="45730"/>
                </a:tc>
                <a:tc>
                  <a:txBody>
                    <a:bodyPr/>
                    <a:lstStyle/>
                    <a:p>
                      <a:r>
                        <a:rPr lang="en-US" sz="1800" dirty="0"/>
                        <a:t>51,200</a:t>
                      </a:r>
                    </a:p>
                  </a:txBody>
                  <a:tcPr marT="45730" marB="45730"/>
                </a:tc>
                <a:tc>
                  <a:txBody>
                    <a:bodyPr/>
                    <a:lstStyle/>
                    <a:p>
                      <a:r>
                        <a:rPr lang="en-US" sz="1800" dirty="0"/>
                        <a:t>53,000</a:t>
                      </a:r>
                    </a:p>
                  </a:txBody>
                  <a:tcPr marT="45730" marB="45730"/>
                </a:tc>
                <a:extLst>
                  <a:ext uri="{0D108BD9-81ED-4DB2-BD59-A6C34878D82A}">
                    <a16:rowId xmlns:a16="http://schemas.microsoft.com/office/drawing/2014/main" val="10001"/>
                  </a:ext>
                </a:extLst>
              </a:tr>
              <a:tr h="365841">
                <a:tc>
                  <a:txBody>
                    <a:bodyPr/>
                    <a:lstStyle/>
                    <a:p>
                      <a:r>
                        <a:rPr lang="en-US" sz="1800" dirty="0"/>
                        <a:t>Salesperson</a:t>
                      </a:r>
                    </a:p>
                  </a:txBody>
                  <a:tcPr marT="45730" marB="45730"/>
                </a:tc>
                <a:tc>
                  <a:txBody>
                    <a:bodyPr/>
                    <a:lstStyle/>
                    <a:p>
                      <a:r>
                        <a:rPr lang="en-US" sz="1800" dirty="0"/>
                        <a:t>0</a:t>
                      </a:r>
                    </a:p>
                  </a:txBody>
                  <a:tcPr marT="45730" marB="45730"/>
                </a:tc>
                <a:tc>
                  <a:txBody>
                    <a:bodyPr/>
                    <a:lstStyle/>
                    <a:p>
                      <a:r>
                        <a:rPr lang="en-US" sz="1800" dirty="0"/>
                        <a:t>0</a:t>
                      </a:r>
                    </a:p>
                  </a:txBody>
                  <a:tcPr marT="45730" marB="45730"/>
                </a:tc>
                <a:tc>
                  <a:txBody>
                    <a:bodyPr/>
                    <a:lstStyle/>
                    <a:p>
                      <a:r>
                        <a:rPr lang="en-US" sz="1800" dirty="0"/>
                        <a:t>28,000</a:t>
                      </a:r>
                    </a:p>
                  </a:txBody>
                  <a:tcPr marT="45730" marB="45730"/>
                </a:tc>
                <a:extLst>
                  <a:ext uri="{0D108BD9-81ED-4DB2-BD59-A6C34878D82A}">
                    <a16:rowId xmlns:a16="http://schemas.microsoft.com/office/drawing/2014/main" val="10002"/>
                  </a:ext>
                </a:extLst>
              </a:tr>
              <a:tr h="640222">
                <a:tc>
                  <a:txBody>
                    <a:bodyPr/>
                    <a:lstStyle/>
                    <a:p>
                      <a:r>
                        <a:rPr lang="en-US" sz="1800" dirty="0"/>
                        <a:t>Administrative Assistant</a:t>
                      </a:r>
                    </a:p>
                  </a:txBody>
                  <a:tcPr marT="45730" marB="45730"/>
                </a:tc>
                <a:tc>
                  <a:txBody>
                    <a:bodyPr/>
                    <a:lstStyle/>
                    <a:p>
                      <a:r>
                        <a:rPr lang="en-US" sz="1800" dirty="0"/>
                        <a:t>0</a:t>
                      </a:r>
                    </a:p>
                  </a:txBody>
                  <a:tcPr marT="45730" marB="45730"/>
                </a:tc>
                <a:tc>
                  <a:txBody>
                    <a:bodyPr/>
                    <a:lstStyle/>
                    <a:p>
                      <a:r>
                        <a:rPr lang="en-US" sz="1800" dirty="0"/>
                        <a:t>16,800</a:t>
                      </a:r>
                    </a:p>
                  </a:txBody>
                  <a:tcPr marT="45730" marB="45730"/>
                </a:tc>
                <a:tc>
                  <a:txBody>
                    <a:bodyPr/>
                    <a:lstStyle/>
                    <a:p>
                      <a:r>
                        <a:rPr lang="en-US" sz="1800" dirty="0"/>
                        <a:t>32,000</a:t>
                      </a:r>
                    </a:p>
                  </a:txBody>
                  <a:tcPr marT="45730" marB="45730"/>
                </a:tc>
                <a:extLst>
                  <a:ext uri="{0D108BD9-81ED-4DB2-BD59-A6C34878D82A}">
                    <a16:rowId xmlns:a16="http://schemas.microsoft.com/office/drawing/2014/main" val="10003"/>
                  </a:ext>
                </a:extLst>
              </a:tr>
              <a:tr h="370922">
                <a:tc>
                  <a:txBody>
                    <a:bodyPr/>
                    <a:lstStyle/>
                    <a:p>
                      <a:r>
                        <a:rPr lang="en-US" sz="1800" dirty="0"/>
                        <a:t>Driver</a:t>
                      </a:r>
                    </a:p>
                  </a:txBody>
                  <a:tcPr marT="45730" marB="45730"/>
                </a:tc>
                <a:tc>
                  <a:txBody>
                    <a:bodyPr/>
                    <a:lstStyle/>
                    <a:p>
                      <a:r>
                        <a:rPr lang="en-US" sz="1800" dirty="0"/>
                        <a:t>21,600</a:t>
                      </a:r>
                    </a:p>
                  </a:txBody>
                  <a:tcPr marT="45730" marB="45730"/>
                </a:tc>
                <a:tc>
                  <a:txBody>
                    <a:bodyPr/>
                    <a:lstStyle/>
                    <a:p>
                      <a:r>
                        <a:rPr lang="en-US" sz="1800" dirty="0"/>
                        <a:t>22,300</a:t>
                      </a:r>
                    </a:p>
                  </a:txBody>
                  <a:tcPr marT="45730" marB="45730"/>
                </a:tc>
                <a:tc>
                  <a:txBody>
                    <a:bodyPr/>
                    <a:lstStyle/>
                    <a:p>
                      <a:r>
                        <a:rPr lang="en-US" sz="1800" dirty="0"/>
                        <a:t>22,900</a:t>
                      </a:r>
                    </a:p>
                  </a:txBody>
                  <a:tcPr marT="45730" marB="45730"/>
                </a:tc>
                <a:extLst>
                  <a:ext uri="{0D108BD9-81ED-4DB2-BD59-A6C34878D82A}">
                    <a16:rowId xmlns:a16="http://schemas.microsoft.com/office/drawing/2014/main" val="10004"/>
                  </a:ext>
                </a:extLst>
              </a:tr>
              <a:tr h="370922">
                <a:tc>
                  <a:txBody>
                    <a:bodyPr/>
                    <a:lstStyle/>
                    <a:p>
                      <a:r>
                        <a:rPr lang="en-US" sz="1800" dirty="0"/>
                        <a:t>TOTAL </a:t>
                      </a:r>
                      <a:r>
                        <a:rPr lang="en-US" sz="1800" baseline="0" dirty="0"/>
                        <a:t> persons</a:t>
                      </a:r>
                      <a:endParaRPr lang="en-US" sz="1800" dirty="0"/>
                    </a:p>
                  </a:txBody>
                  <a:tcPr marT="45730" marB="45730"/>
                </a:tc>
                <a:tc>
                  <a:txBody>
                    <a:bodyPr/>
                    <a:lstStyle/>
                    <a:p>
                      <a:r>
                        <a:rPr lang="en-US" sz="1800" dirty="0"/>
                        <a:t>2</a:t>
                      </a:r>
                    </a:p>
                  </a:txBody>
                  <a:tcPr marT="45730" marB="45730"/>
                </a:tc>
                <a:tc>
                  <a:txBody>
                    <a:bodyPr/>
                    <a:lstStyle/>
                    <a:p>
                      <a:r>
                        <a:rPr lang="en-US" sz="1800" dirty="0"/>
                        <a:t>3</a:t>
                      </a:r>
                    </a:p>
                  </a:txBody>
                  <a:tcPr marT="45730" marB="45730"/>
                </a:tc>
                <a:tc>
                  <a:txBody>
                    <a:bodyPr/>
                    <a:lstStyle/>
                    <a:p>
                      <a:r>
                        <a:rPr lang="en-US" sz="1800" dirty="0"/>
                        <a:t>4</a:t>
                      </a:r>
                    </a:p>
                  </a:txBody>
                  <a:tcPr marT="45730" marB="45730"/>
                </a:tc>
                <a:extLst>
                  <a:ext uri="{0D108BD9-81ED-4DB2-BD59-A6C34878D82A}">
                    <a16:rowId xmlns:a16="http://schemas.microsoft.com/office/drawing/2014/main" val="10005"/>
                  </a:ext>
                </a:extLst>
              </a:tr>
              <a:tr h="370922">
                <a:tc>
                  <a:txBody>
                    <a:bodyPr/>
                    <a:lstStyle/>
                    <a:p>
                      <a:r>
                        <a:rPr lang="en-US" sz="1800" dirty="0"/>
                        <a:t>Total payroll</a:t>
                      </a:r>
                    </a:p>
                  </a:txBody>
                  <a:tcPr marT="45730" marB="45730"/>
                </a:tc>
                <a:tc>
                  <a:txBody>
                    <a:bodyPr/>
                    <a:lstStyle/>
                    <a:p>
                      <a:r>
                        <a:rPr lang="en-US" sz="1800" dirty="0"/>
                        <a:t>72,000</a:t>
                      </a:r>
                    </a:p>
                  </a:txBody>
                  <a:tcPr marT="45730" marB="45730"/>
                </a:tc>
                <a:tc>
                  <a:txBody>
                    <a:bodyPr/>
                    <a:lstStyle/>
                    <a:p>
                      <a:r>
                        <a:rPr lang="en-US" sz="1800" dirty="0"/>
                        <a:t>90,300</a:t>
                      </a:r>
                    </a:p>
                  </a:txBody>
                  <a:tcPr marT="45730" marB="45730"/>
                </a:tc>
                <a:tc>
                  <a:txBody>
                    <a:bodyPr/>
                    <a:lstStyle/>
                    <a:p>
                      <a:r>
                        <a:rPr lang="en-US" sz="1800" dirty="0"/>
                        <a:t>135,900</a:t>
                      </a:r>
                    </a:p>
                  </a:txBody>
                  <a:tcPr marT="45730" marB="45730"/>
                </a:tc>
                <a:extLst>
                  <a:ext uri="{0D108BD9-81ED-4DB2-BD59-A6C34878D82A}">
                    <a16:rowId xmlns:a16="http://schemas.microsoft.com/office/drawing/2014/main" val="10006"/>
                  </a:ext>
                </a:extLst>
              </a:tr>
            </a:tbl>
          </a:graphicData>
        </a:graphic>
      </p:graphicFrame>
      <p:sp>
        <p:nvSpPr>
          <p:cNvPr id="4" name="Date Placeholder 3">
            <a:extLst>
              <a:ext uri="{FF2B5EF4-FFF2-40B4-BE49-F238E27FC236}">
                <a16:creationId xmlns:a16="http://schemas.microsoft.com/office/drawing/2014/main" id="{433F3286-55D6-467F-A8BF-4218DDA6E349}"/>
              </a:ext>
            </a:extLst>
          </p:cNvPr>
          <p:cNvSpPr>
            <a:spLocks noGrp="1"/>
          </p:cNvSpPr>
          <p:nvPr>
            <p:ph type="dt" sz="quarter" idx="10"/>
          </p:nvPr>
        </p:nvSpPr>
        <p:spPr/>
        <p:txBody>
          <a:bodyPr/>
          <a:lstStyle/>
          <a:p>
            <a:pPr>
              <a:defRPr/>
            </a:pPr>
            <a:fld id="{5F391A4C-F705-441A-9DEC-95C53AAE56DA}" type="datetime1">
              <a:rPr lang="en-GB" altLang="en-US"/>
              <a:pPr>
                <a:defRPr/>
              </a:pPr>
              <a:t>29/08/2018</a:t>
            </a:fld>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9C629D3-C29A-482C-AA2C-F89EF2BE8827}"/>
              </a:ext>
            </a:extLst>
          </p:cNvPr>
          <p:cNvSpPr>
            <a:spLocks noGrp="1"/>
          </p:cNvSpPr>
          <p:nvPr>
            <p:ph type="title"/>
          </p:nvPr>
        </p:nvSpPr>
        <p:spPr>
          <a:xfrm>
            <a:off x="457200" y="109538"/>
            <a:ext cx="8229600" cy="987425"/>
          </a:xfrm>
        </p:spPr>
        <p:txBody>
          <a:bodyPr/>
          <a:lstStyle/>
          <a:p>
            <a:pPr eaLnBrk="1" hangingPunct="1"/>
            <a:r>
              <a:rPr lang="en-GB" altLang="en-US" sz="4000"/>
              <a:t>Management Process/ Administration</a:t>
            </a:r>
          </a:p>
        </p:txBody>
      </p:sp>
      <p:graphicFrame>
        <p:nvGraphicFramePr>
          <p:cNvPr id="2" name="Content Placeholder 1">
            <a:extLst>
              <a:ext uri="{FF2B5EF4-FFF2-40B4-BE49-F238E27FC236}">
                <a16:creationId xmlns:a16="http://schemas.microsoft.com/office/drawing/2014/main" id="{7AEED97C-147C-431A-8D5B-A9244A9ABAEC}"/>
              </a:ext>
            </a:extLst>
          </p:cNvPr>
          <p:cNvGraphicFramePr>
            <a:graphicFrameLocks noGrp="1"/>
          </p:cNvGraphicFramePr>
          <p:nvPr>
            <p:ph idx="1"/>
          </p:nvPr>
        </p:nvGraphicFramePr>
        <p:xfrm>
          <a:off x="420688" y="1341438"/>
          <a:ext cx="8229600" cy="2565400"/>
        </p:xfrm>
        <a:graphic>
          <a:graphicData uri="http://schemas.openxmlformats.org/drawingml/2006/table">
            <a:tbl>
              <a:tblPr firstRow="1" bandRow="1">
                <a:tableStyleId>{5940675A-B579-460E-94D1-54222C63F5DA}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r>
                        <a:rPr lang="en-US" baseline="0" dirty="0"/>
                        <a:t>Owner</a:t>
                      </a:r>
                      <a:endParaRPr lang="en-US" dirty="0"/>
                    </a:p>
                  </a:txBody>
                  <a:tcPr/>
                </a:tc>
                <a:tc>
                  <a:txBody>
                    <a:bodyPr/>
                    <a:lstStyle/>
                    <a:p>
                      <a:r>
                        <a:rPr lang="en-US" dirty="0"/>
                        <a:t>Funeral director, embalmer,</a:t>
                      </a:r>
                      <a:r>
                        <a:rPr lang="en-US" baseline="0" dirty="0"/>
                        <a:t> cremator, salesperson and administrator during the first year</a:t>
                      </a:r>
                      <a:endParaRPr lang="en-US" dirty="0"/>
                    </a:p>
                  </a:txBody>
                  <a:tcPr/>
                </a:tc>
                <a:extLst>
                  <a:ext uri="{0D108BD9-81ED-4DB2-BD59-A6C34878D82A}">
                    <a16:rowId xmlns:a16="http://schemas.microsoft.com/office/drawing/2014/main" val="10000"/>
                  </a:ext>
                </a:extLst>
              </a:tr>
              <a:tr h="370840">
                <a:tc>
                  <a:txBody>
                    <a:bodyPr/>
                    <a:lstStyle/>
                    <a:p>
                      <a:r>
                        <a:rPr lang="en-US" dirty="0"/>
                        <a:t>Salesperson </a:t>
                      </a:r>
                    </a:p>
                  </a:txBody>
                  <a:tcPr/>
                </a:tc>
                <a:tc>
                  <a:txBody>
                    <a:bodyPr/>
                    <a:lstStyle/>
                    <a:p>
                      <a:r>
                        <a:rPr lang="en-US" dirty="0"/>
                        <a:t>Marketing, sales, nonprofit</a:t>
                      </a:r>
                      <a:r>
                        <a:rPr lang="en-US" baseline="0" dirty="0"/>
                        <a:t> activities</a:t>
                      </a:r>
                      <a:endParaRPr lang="en-US" dirty="0"/>
                    </a:p>
                  </a:txBody>
                  <a:tcPr/>
                </a:tc>
                <a:extLst>
                  <a:ext uri="{0D108BD9-81ED-4DB2-BD59-A6C34878D82A}">
                    <a16:rowId xmlns:a16="http://schemas.microsoft.com/office/drawing/2014/main" val="10001"/>
                  </a:ext>
                </a:extLst>
              </a:tr>
              <a:tr h="370840">
                <a:tc>
                  <a:txBody>
                    <a:bodyPr/>
                    <a:lstStyle/>
                    <a:p>
                      <a:r>
                        <a:rPr lang="en-US" dirty="0"/>
                        <a:t>Administrative assistant</a:t>
                      </a:r>
                    </a:p>
                  </a:txBody>
                  <a:tcPr/>
                </a:tc>
                <a:tc>
                  <a:txBody>
                    <a:bodyPr/>
                    <a:lstStyle/>
                    <a:p>
                      <a:r>
                        <a:rPr lang="en-US" dirty="0"/>
                        <a:t>Invoice, bills</a:t>
                      </a:r>
                      <a:r>
                        <a:rPr lang="en-US" baseline="0" dirty="0"/>
                        <a:t>, payroll, bookkeeping</a:t>
                      </a:r>
                    </a:p>
                    <a:p>
                      <a:r>
                        <a:rPr lang="en-US" baseline="0" dirty="0"/>
                        <a:t>Part time first year</a:t>
                      </a:r>
                      <a:endParaRPr lang="en-US" dirty="0"/>
                    </a:p>
                  </a:txBody>
                  <a:tcPr/>
                </a:tc>
                <a:extLst>
                  <a:ext uri="{0D108BD9-81ED-4DB2-BD59-A6C34878D82A}">
                    <a16:rowId xmlns:a16="http://schemas.microsoft.com/office/drawing/2014/main" val="10002"/>
                  </a:ext>
                </a:extLst>
              </a:tr>
              <a:tr h="370840">
                <a:tc>
                  <a:txBody>
                    <a:bodyPr/>
                    <a:lstStyle/>
                    <a:p>
                      <a:r>
                        <a:rPr lang="en-US" dirty="0"/>
                        <a:t>Driver</a:t>
                      </a:r>
                    </a:p>
                  </a:txBody>
                  <a:tcPr/>
                </a:tc>
                <a:tc>
                  <a:txBody>
                    <a:bodyPr/>
                    <a:lstStyle/>
                    <a:p>
                      <a:r>
                        <a:rPr lang="en-US" dirty="0"/>
                        <a:t>Drive caravan,</a:t>
                      </a:r>
                      <a:r>
                        <a:rPr lang="en-US" baseline="0" dirty="0"/>
                        <a:t> pick up, assist and help the funeral director</a:t>
                      </a:r>
                      <a:endParaRPr lang="en-US" dirty="0"/>
                    </a:p>
                  </a:txBody>
                  <a:tcPr/>
                </a:tc>
                <a:extLst>
                  <a:ext uri="{0D108BD9-81ED-4DB2-BD59-A6C34878D82A}">
                    <a16:rowId xmlns:a16="http://schemas.microsoft.com/office/drawing/2014/main" val="10003"/>
                  </a:ext>
                </a:extLst>
              </a:tr>
            </a:tbl>
          </a:graphicData>
        </a:graphic>
      </p:graphicFrame>
      <p:sp>
        <p:nvSpPr>
          <p:cNvPr id="4" name="Date Placeholder 3">
            <a:extLst>
              <a:ext uri="{FF2B5EF4-FFF2-40B4-BE49-F238E27FC236}">
                <a16:creationId xmlns:a16="http://schemas.microsoft.com/office/drawing/2014/main" id="{D7522F6C-8386-4FF2-A346-FCB709897EC7}"/>
              </a:ext>
            </a:extLst>
          </p:cNvPr>
          <p:cNvSpPr>
            <a:spLocks noGrp="1"/>
          </p:cNvSpPr>
          <p:nvPr>
            <p:ph type="dt" sz="quarter" idx="10"/>
          </p:nvPr>
        </p:nvSpPr>
        <p:spPr/>
        <p:txBody>
          <a:bodyPr/>
          <a:lstStyle/>
          <a:p>
            <a:pPr>
              <a:defRPr/>
            </a:pPr>
            <a:fld id="{2C9528D5-0172-416F-B3A3-41C26891F9C5}" type="datetime1">
              <a:rPr lang="en-GB" altLang="en-US"/>
              <a:pPr>
                <a:defRPr/>
              </a:pPr>
              <a:t>29/08/2018</a:t>
            </a:fld>
            <a:endParaRPr lang="en-GB"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0A5EFD0-49B2-4202-83E4-797FBB1C68E7}"/>
              </a:ext>
            </a:extLst>
          </p:cNvPr>
          <p:cNvSpPr>
            <a:spLocks noGrp="1"/>
          </p:cNvSpPr>
          <p:nvPr>
            <p:ph type="title"/>
          </p:nvPr>
        </p:nvSpPr>
        <p:spPr>
          <a:xfrm>
            <a:off x="457200" y="44450"/>
            <a:ext cx="8229600" cy="1081088"/>
          </a:xfrm>
        </p:spPr>
        <p:txBody>
          <a:bodyPr/>
          <a:lstStyle/>
          <a:p>
            <a:pPr eaLnBrk="1" hangingPunct="1"/>
            <a:r>
              <a:rPr lang="en-GB" altLang="en-US"/>
              <a:t>SWOT Analysis</a:t>
            </a:r>
          </a:p>
        </p:txBody>
      </p:sp>
      <p:sp>
        <p:nvSpPr>
          <p:cNvPr id="37891" name="Rectangle 3">
            <a:extLst>
              <a:ext uri="{FF2B5EF4-FFF2-40B4-BE49-F238E27FC236}">
                <a16:creationId xmlns:a16="http://schemas.microsoft.com/office/drawing/2014/main" id="{CFFA4B9F-C70C-4BBE-9FB0-368D8C1D375B}"/>
              </a:ext>
            </a:extLst>
          </p:cNvPr>
          <p:cNvSpPr>
            <a:spLocks noGrp="1"/>
          </p:cNvSpPr>
          <p:nvPr>
            <p:ph idx="1"/>
          </p:nvPr>
        </p:nvSpPr>
        <p:spPr>
          <a:xfrm>
            <a:off x="457200" y="1417638"/>
            <a:ext cx="8229600" cy="4098925"/>
          </a:xfrm>
        </p:spPr>
        <p:txBody>
          <a:bodyPr/>
          <a:lstStyle/>
          <a:p>
            <a:pPr eaLnBrk="1" hangingPunct="1"/>
            <a:endParaRPr lang="en-GB" altLang="en-US"/>
          </a:p>
          <a:p>
            <a:pPr eaLnBrk="1" hangingPunct="1"/>
            <a:endParaRPr lang="en-GB" altLang="en-US"/>
          </a:p>
        </p:txBody>
      </p:sp>
      <p:sp>
        <p:nvSpPr>
          <p:cNvPr id="4" name="Date Placeholder 3">
            <a:extLst>
              <a:ext uri="{FF2B5EF4-FFF2-40B4-BE49-F238E27FC236}">
                <a16:creationId xmlns:a16="http://schemas.microsoft.com/office/drawing/2014/main" id="{CE488C5B-103F-4344-953C-6B37E26E1B72}"/>
              </a:ext>
            </a:extLst>
          </p:cNvPr>
          <p:cNvSpPr>
            <a:spLocks noGrp="1"/>
          </p:cNvSpPr>
          <p:nvPr>
            <p:ph type="dt" sz="quarter" idx="10"/>
          </p:nvPr>
        </p:nvSpPr>
        <p:spPr/>
        <p:txBody>
          <a:bodyPr/>
          <a:lstStyle/>
          <a:p>
            <a:pPr>
              <a:defRPr/>
            </a:pPr>
            <a:fld id="{7B9A7C60-CA6A-4B05-9882-DCC5273F0B79}" type="datetime1">
              <a:rPr lang="en-GB" altLang="en-US"/>
              <a:pPr>
                <a:defRPr/>
              </a:pPr>
              <a:t>29/08/2018</a:t>
            </a:fld>
            <a:endParaRPr lang="en-GB" altLang="en-US"/>
          </a:p>
        </p:txBody>
      </p:sp>
      <p:graphicFrame>
        <p:nvGraphicFramePr>
          <p:cNvPr id="2" name="Tabel 1">
            <a:extLst>
              <a:ext uri="{FF2B5EF4-FFF2-40B4-BE49-F238E27FC236}">
                <a16:creationId xmlns:a16="http://schemas.microsoft.com/office/drawing/2014/main" id="{B70EBD66-59DC-40CA-8A98-E1D12282A9B3}"/>
              </a:ext>
            </a:extLst>
          </p:cNvPr>
          <p:cNvGraphicFramePr>
            <a:graphicFrameLocks noGrp="1"/>
          </p:cNvGraphicFramePr>
          <p:nvPr/>
        </p:nvGraphicFramePr>
        <p:xfrm>
          <a:off x="250825" y="908050"/>
          <a:ext cx="8713788" cy="4541838"/>
        </p:xfrm>
        <a:graphic>
          <a:graphicData uri="http://schemas.openxmlformats.org/drawingml/2006/table">
            <a:tbl>
              <a:tblPr firstRow="1" bandRow="1">
                <a:tableStyleId>{5C22544A-7EE6-4342-B048-85BDC9FD1C3A}</a:tableStyleId>
              </a:tblPr>
              <a:tblGrid>
                <a:gridCol w="4356894">
                  <a:extLst>
                    <a:ext uri="{9D8B030D-6E8A-4147-A177-3AD203B41FA5}">
                      <a16:colId xmlns:a16="http://schemas.microsoft.com/office/drawing/2014/main" val="20000"/>
                    </a:ext>
                  </a:extLst>
                </a:gridCol>
                <a:gridCol w="4356894">
                  <a:extLst>
                    <a:ext uri="{9D8B030D-6E8A-4147-A177-3AD203B41FA5}">
                      <a16:colId xmlns:a16="http://schemas.microsoft.com/office/drawing/2014/main" val="20001"/>
                    </a:ext>
                  </a:extLst>
                </a:gridCol>
              </a:tblGrid>
              <a:tr h="2285609">
                <a:tc>
                  <a:txBody>
                    <a:bodyPr/>
                    <a:lstStyle/>
                    <a:p>
                      <a:r>
                        <a:rPr lang="en-GB" sz="1800" b="1" dirty="0"/>
                        <a:t>Strengths:</a:t>
                      </a:r>
                    </a:p>
                    <a:p>
                      <a:pPr marL="0" indent="0">
                        <a:buFontTx/>
                        <a:buNone/>
                      </a:pPr>
                      <a:r>
                        <a:rPr lang="en-GB" sz="1800" dirty="0"/>
                        <a:t> - Favourable business location </a:t>
                      </a:r>
                    </a:p>
                    <a:p>
                      <a:pPr marL="0" indent="0">
                        <a:buFontTx/>
                        <a:buNone/>
                      </a:pPr>
                      <a:r>
                        <a:rPr lang="en-GB" sz="1800" dirty="0"/>
                        <a:t> - Efficiency of the Market Strategy</a:t>
                      </a:r>
                    </a:p>
                    <a:p>
                      <a:pPr marL="0" indent="0">
                        <a:buFontTx/>
                        <a:buNone/>
                      </a:pPr>
                      <a:r>
                        <a:rPr lang="en-GB" sz="1800" dirty="0"/>
                        <a:t> - The quality of products and services</a:t>
                      </a:r>
                    </a:p>
                    <a:p>
                      <a:pPr marL="0" indent="0">
                        <a:buFontTx/>
                        <a:buNone/>
                      </a:pPr>
                      <a:r>
                        <a:rPr lang="en-GB" sz="1800" dirty="0"/>
                        <a:t> - Machines and installation performance </a:t>
                      </a:r>
                    </a:p>
                    <a:p>
                      <a:pPr marL="0" indent="0">
                        <a:buFontTx/>
                        <a:buNone/>
                      </a:pPr>
                      <a:r>
                        <a:rPr lang="en-GB" sz="1800" dirty="0"/>
                        <a:t>-Costs reduced</a:t>
                      </a:r>
                      <a:endParaRPr lang="en-GB" sz="1800" b="0" dirty="0"/>
                    </a:p>
                  </a:txBody>
                  <a:tcPr marL="91441" marR="91441" marT="45528" marB="45528"/>
                </a:tc>
                <a:tc>
                  <a:txBody>
                    <a:bodyPr/>
                    <a:lstStyle/>
                    <a:p>
                      <a:r>
                        <a:rPr lang="en-GB" sz="1800" dirty="0"/>
                        <a:t>Weaknesses:</a:t>
                      </a:r>
                    </a:p>
                    <a:p>
                      <a:r>
                        <a:rPr lang="en-GB" sz="1800" dirty="0"/>
                        <a:t>- Road traffic in the area</a:t>
                      </a:r>
                    </a:p>
                    <a:p>
                      <a:r>
                        <a:rPr lang="en-GB" sz="1800" dirty="0"/>
                        <a:t>- Low number of people</a:t>
                      </a:r>
                    </a:p>
                  </a:txBody>
                  <a:tcPr marL="91441" marR="91441" marT="45528" marB="45528"/>
                </a:tc>
                <a:extLst>
                  <a:ext uri="{0D108BD9-81ED-4DB2-BD59-A6C34878D82A}">
                    <a16:rowId xmlns:a16="http://schemas.microsoft.com/office/drawing/2014/main" val="10000"/>
                  </a:ext>
                </a:extLst>
              </a:tr>
              <a:tr h="2256229">
                <a:tc>
                  <a:txBody>
                    <a:bodyPr/>
                    <a:lstStyle/>
                    <a:p>
                      <a:r>
                        <a:rPr lang="en-GB" sz="1800" b="1" i="0" dirty="0"/>
                        <a:t>Opportunities:</a:t>
                      </a:r>
                    </a:p>
                    <a:p>
                      <a:br>
                        <a:rPr lang="en-GB" sz="1800" dirty="0"/>
                      </a:br>
                      <a:r>
                        <a:rPr lang="en-GB" sz="1800" b="0" i="0" kern="1200" dirty="0">
                          <a:solidFill>
                            <a:schemeClr val="dk1"/>
                          </a:solidFill>
                          <a:effectLst/>
                          <a:latin typeface="+mn-lt"/>
                          <a:ea typeface="+mn-ea"/>
                          <a:cs typeface="+mn-cs"/>
                        </a:rPr>
                        <a:t>-Facilities to access government funds</a:t>
                      </a:r>
                    </a:p>
                    <a:p>
                      <a:r>
                        <a:rPr lang="en-GB" sz="1800" b="0" i="0" kern="1200" dirty="0">
                          <a:solidFill>
                            <a:schemeClr val="dk1"/>
                          </a:solidFill>
                          <a:effectLst/>
                          <a:latin typeface="+mn-lt"/>
                          <a:ea typeface="+mn-ea"/>
                          <a:cs typeface="+mn-cs"/>
                        </a:rPr>
                        <a:t> - The widespread use of the Internet</a:t>
                      </a:r>
                    </a:p>
                    <a:p>
                      <a:r>
                        <a:rPr lang="en-GB" sz="1800" b="0" i="0" kern="1200" dirty="0">
                          <a:solidFill>
                            <a:schemeClr val="dk1"/>
                          </a:solidFill>
                          <a:effectLst/>
                          <a:latin typeface="+mn-lt"/>
                          <a:ea typeface="+mn-ea"/>
                          <a:cs typeface="+mn-cs"/>
                        </a:rPr>
                        <a:t> - High demand</a:t>
                      </a:r>
                    </a:p>
                    <a:p>
                      <a:r>
                        <a:rPr lang="en-GB" sz="1800" b="0" i="0" kern="1200" dirty="0">
                          <a:solidFill>
                            <a:schemeClr val="dk1"/>
                          </a:solidFill>
                          <a:effectLst/>
                          <a:latin typeface="+mn-lt"/>
                          <a:ea typeface="+mn-ea"/>
                          <a:cs typeface="+mn-cs"/>
                        </a:rPr>
                        <a:t> - good relationships with Banks</a:t>
                      </a:r>
                      <a:endParaRPr lang="en-GB" sz="1800" b="1" i="0" dirty="0"/>
                    </a:p>
                  </a:txBody>
                  <a:tcPr marL="91441" marR="91441" marT="45528" marB="45528"/>
                </a:tc>
                <a:tc>
                  <a:txBody>
                    <a:bodyPr/>
                    <a:lstStyle/>
                    <a:p>
                      <a:r>
                        <a:rPr lang="en-GB" sz="1800" b="1" dirty="0">
                          <a:solidFill>
                            <a:srgbClr val="FF0000"/>
                          </a:solidFill>
                        </a:rPr>
                        <a:t>Threats:</a:t>
                      </a:r>
                    </a:p>
                    <a:p>
                      <a:pPr marL="0" indent="0">
                        <a:buFontTx/>
                        <a:buNone/>
                      </a:pPr>
                      <a:r>
                        <a:rPr lang="en-GB" sz="1800" dirty="0"/>
                        <a:t>-  The unfair competition from import </a:t>
                      </a:r>
                    </a:p>
                    <a:p>
                      <a:pPr marL="0" indent="0">
                        <a:buFontTx/>
                        <a:buNone/>
                      </a:pPr>
                      <a:r>
                        <a:rPr lang="en-GB" sz="1800" dirty="0"/>
                        <a:t>-  Lack of product differentiation</a:t>
                      </a:r>
                      <a:endParaRPr lang="en-GB" sz="1800" b="1" dirty="0">
                        <a:solidFill>
                          <a:srgbClr val="FF0000"/>
                        </a:solidFill>
                      </a:endParaRPr>
                    </a:p>
                  </a:txBody>
                  <a:tcPr marL="91441" marR="91441" marT="45528" marB="45528"/>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B12FECC-9E1B-4CD6-A347-E6AA2DBFF032}"/>
              </a:ext>
            </a:extLst>
          </p:cNvPr>
          <p:cNvSpPr>
            <a:spLocks noGrp="1"/>
          </p:cNvSpPr>
          <p:nvPr>
            <p:ph type="title"/>
          </p:nvPr>
        </p:nvSpPr>
        <p:spPr>
          <a:xfrm>
            <a:off x="250825" y="223838"/>
            <a:ext cx="8435975" cy="828675"/>
          </a:xfrm>
        </p:spPr>
        <p:txBody>
          <a:bodyPr/>
          <a:lstStyle/>
          <a:p>
            <a:pPr eaLnBrk="1" hangingPunct="1"/>
            <a:r>
              <a:rPr lang="en-GB" altLang="en-US"/>
              <a:t>PESTLE Analysis</a:t>
            </a:r>
          </a:p>
        </p:txBody>
      </p:sp>
      <p:sp>
        <p:nvSpPr>
          <p:cNvPr id="41987" name="Rectangle 3">
            <a:extLst>
              <a:ext uri="{FF2B5EF4-FFF2-40B4-BE49-F238E27FC236}">
                <a16:creationId xmlns:a16="http://schemas.microsoft.com/office/drawing/2014/main" id="{6F01A3F4-15EA-49FE-B2D3-CD6E07B655D9}"/>
              </a:ext>
            </a:extLst>
          </p:cNvPr>
          <p:cNvSpPr>
            <a:spLocks noGrp="1"/>
          </p:cNvSpPr>
          <p:nvPr>
            <p:ph idx="1"/>
          </p:nvPr>
        </p:nvSpPr>
        <p:spPr>
          <a:xfrm>
            <a:off x="250825" y="1052513"/>
            <a:ext cx="8713788" cy="4537075"/>
          </a:xfrm>
        </p:spPr>
        <p:txBody>
          <a:bodyPr/>
          <a:lstStyle/>
          <a:p>
            <a:pPr eaLnBrk="1" hangingPunct="1">
              <a:lnSpc>
                <a:spcPct val="90000"/>
              </a:lnSpc>
              <a:buFontTx/>
              <a:buNone/>
              <a:defRPr/>
            </a:pPr>
            <a:endParaRPr lang="en-GB" altLang="en-US" dirty="0"/>
          </a:p>
          <a:p>
            <a:pPr marL="0" indent="0" eaLnBrk="1" hangingPunct="1">
              <a:lnSpc>
                <a:spcPct val="90000"/>
              </a:lnSpc>
              <a:buFont typeface="Arial" panose="020B0604020202020204" pitchFamily="34" charset="0"/>
              <a:buNone/>
              <a:defRPr/>
            </a:pPr>
            <a:r>
              <a:rPr lang="en-GB" altLang="en-US" sz="2000" dirty="0"/>
              <a:t>The Pestle analysis of Funeral Services provides a comprehensive insight into the environment of the company. It covers All political, economical, social, technological and legal environmental factors.</a:t>
            </a:r>
          </a:p>
          <a:p>
            <a:pPr eaLnBrk="1" hangingPunct="1">
              <a:lnSpc>
                <a:spcPct val="90000"/>
              </a:lnSpc>
              <a:defRPr/>
            </a:pPr>
            <a:r>
              <a:rPr lang="en-GB" altLang="en-US" sz="2000" b="1" dirty="0"/>
              <a:t>Political</a:t>
            </a:r>
            <a:r>
              <a:rPr lang="en-GB" altLang="en-US" sz="2000" dirty="0"/>
              <a:t>: positive tax policy; governmental support; Low barriers of market entry;</a:t>
            </a:r>
          </a:p>
          <a:p>
            <a:pPr eaLnBrk="1" hangingPunct="1">
              <a:lnSpc>
                <a:spcPct val="90000"/>
              </a:lnSpc>
              <a:defRPr/>
            </a:pPr>
            <a:r>
              <a:rPr lang="en-GB" altLang="en-US" sz="2000" b="1" dirty="0"/>
              <a:t>Economic</a:t>
            </a:r>
            <a:r>
              <a:rPr lang="en-GB" altLang="en-US" sz="2000" dirty="0"/>
              <a:t>: competitive market; high productivity; sustainable growth rates; investment in research and development; economic stability.</a:t>
            </a:r>
          </a:p>
          <a:p>
            <a:pPr eaLnBrk="1" hangingPunct="1">
              <a:lnSpc>
                <a:spcPct val="90000"/>
              </a:lnSpc>
              <a:defRPr/>
            </a:pPr>
            <a:r>
              <a:rPr lang="en-GB" altLang="en-US" sz="2000" b="1" dirty="0"/>
              <a:t>Social: </a:t>
            </a:r>
            <a:r>
              <a:rPr lang="en-GB" altLang="en-US" sz="2000" dirty="0"/>
              <a:t>growing demand; stable social structures.</a:t>
            </a:r>
          </a:p>
          <a:p>
            <a:pPr eaLnBrk="1" hangingPunct="1">
              <a:lnSpc>
                <a:spcPct val="90000"/>
              </a:lnSpc>
              <a:defRPr/>
            </a:pPr>
            <a:r>
              <a:rPr lang="en-GB" altLang="en-US" sz="2000" b="1" dirty="0"/>
              <a:t>Technological: </a:t>
            </a:r>
            <a:r>
              <a:rPr lang="en-GB" altLang="en-US" sz="2000" dirty="0"/>
              <a:t>increasing automation (new computers); mobile technology; </a:t>
            </a:r>
          </a:p>
          <a:p>
            <a:pPr eaLnBrk="1" hangingPunct="1">
              <a:lnSpc>
                <a:spcPct val="90000"/>
              </a:lnSpc>
              <a:defRPr/>
            </a:pPr>
            <a:r>
              <a:rPr lang="en-GB" altLang="en-US" sz="2000" b="1" dirty="0"/>
              <a:t>Environmental</a:t>
            </a:r>
            <a:r>
              <a:rPr lang="en-GB" altLang="en-US" sz="2000" dirty="0"/>
              <a:t>: Telecommunication services; green products and services sustainability; business sustainability; recycling; climate charge regulations. </a:t>
            </a:r>
          </a:p>
        </p:txBody>
      </p:sp>
      <p:sp>
        <p:nvSpPr>
          <p:cNvPr id="4" name="Date Placeholder 3">
            <a:extLst>
              <a:ext uri="{FF2B5EF4-FFF2-40B4-BE49-F238E27FC236}">
                <a16:creationId xmlns:a16="http://schemas.microsoft.com/office/drawing/2014/main" id="{0342510A-72C0-49C0-AE87-D9B5AD55B2D2}"/>
              </a:ext>
            </a:extLst>
          </p:cNvPr>
          <p:cNvSpPr>
            <a:spLocks noGrp="1"/>
          </p:cNvSpPr>
          <p:nvPr>
            <p:ph type="dt" sz="quarter" idx="10"/>
          </p:nvPr>
        </p:nvSpPr>
        <p:spPr/>
        <p:txBody>
          <a:bodyPr/>
          <a:lstStyle/>
          <a:p>
            <a:pPr>
              <a:defRPr/>
            </a:pPr>
            <a:fld id="{7D8AB489-D5EF-4CE2-9795-9B6CBDB3A9D6}" type="datetime1">
              <a:rPr lang="en-GB" altLang="en-US"/>
              <a:pPr>
                <a:defRPr/>
              </a:pPr>
              <a:t>29/08/2018</a:t>
            </a:fld>
            <a:endParaRPr lang="en-GB"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8B1C6332-DA03-46E3-BC11-F4EB4D1499A8}"/>
              </a:ext>
            </a:extLst>
          </p:cNvPr>
          <p:cNvSpPr>
            <a:spLocks noGrp="1"/>
          </p:cNvSpPr>
          <p:nvPr>
            <p:ph type="title"/>
          </p:nvPr>
        </p:nvSpPr>
        <p:spPr>
          <a:xfrm>
            <a:off x="457200" y="188913"/>
            <a:ext cx="8229600" cy="936625"/>
          </a:xfrm>
        </p:spPr>
        <p:txBody>
          <a:bodyPr/>
          <a:lstStyle/>
          <a:p>
            <a:r>
              <a:rPr lang="en-GB" altLang="en-US"/>
              <a:t>Conclusion</a:t>
            </a:r>
          </a:p>
        </p:txBody>
      </p:sp>
      <p:sp>
        <p:nvSpPr>
          <p:cNvPr id="41987" name="Content Placeholder 2">
            <a:extLst>
              <a:ext uri="{FF2B5EF4-FFF2-40B4-BE49-F238E27FC236}">
                <a16:creationId xmlns:a16="http://schemas.microsoft.com/office/drawing/2014/main" id="{8509573B-D976-401C-B5FF-E9235B87A16D}"/>
              </a:ext>
            </a:extLst>
          </p:cNvPr>
          <p:cNvSpPr>
            <a:spLocks noGrp="1"/>
          </p:cNvSpPr>
          <p:nvPr>
            <p:ph idx="1"/>
          </p:nvPr>
        </p:nvSpPr>
        <p:spPr>
          <a:xfrm>
            <a:off x="457200" y="1125538"/>
            <a:ext cx="8229600" cy="4391025"/>
          </a:xfrm>
        </p:spPr>
        <p:txBody>
          <a:bodyPr/>
          <a:lstStyle/>
          <a:p>
            <a:pPr marL="0" indent="0">
              <a:buFont typeface="Arial" panose="020B0604020202020204" pitchFamily="34" charset="0"/>
              <a:buNone/>
            </a:pPr>
            <a:br>
              <a:rPr lang="en-GB" altLang="en-US" sz="2800"/>
            </a:br>
            <a:r>
              <a:rPr lang="en-GB" altLang="en-US" sz="2800"/>
              <a:t> Due to the financial recession, many companies have suffered while a business such as Black Tulip should not suffer, with the market preserving itself in this area. Taking into account the strategies and the trend of development, the company has a leading position in the market of funeral services, both locally and externally, of course also taking into account the appearance of potential competitors.</a:t>
            </a:r>
          </a:p>
        </p:txBody>
      </p:sp>
      <p:sp>
        <p:nvSpPr>
          <p:cNvPr id="4" name="Date Placeholder 3">
            <a:extLst>
              <a:ext uri="{FF2B5EF4-FFF2-40B4-BE49-F238E27FC236}">
                <a16:creationId xmlns:a16="http://schemas.microsoft.com/office/drawing/2014/main" id="{BA9C9226-A3DC-4402-A2A8-82CBA4C8F07C}"/>
              </a:ext>
            </a:extLst>
          </p:cNvPr>
          <p:cNvSpPr>
            <a:spLocks noGrp="1"/>
          </p:cNvSpPr>
          <p:nvPr>
            <p:ph type="dt" sz="quarter" idx="10"/>
          </p:nvPr>
        </p:nvSpPr>
        <p:spPr/>
        <p:txBody>
          <a:bodyPr/>
          <a:lstStyle/>
          <a:p>
            <a:pPr>
              <a:defRPr/>
            </a:pPr>
            <a:fld id="{A5CA600B-EB17-46E4-B978-AE93035A7C29}" type="datetime1">
              <a:rPr lang="en-GB" altLang="en-US"/>
              <a:pPr>
                <a:defRPr/>
              </a:pPr>
              <a:t>29/08/2018</a:t>
            </a:fld>
            <a:endParaRPr lang="en-GB"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40EBBB98-3A88-4029-8C58-E475D231D5F8}"/>
              </a:ext>
            </a:extLst>
          </p:cNvPr>
          <p:cNvSpPr>
            <a:spLocks noGrp="1"/>
          </p:cNvSpPr>
          <p:nvPr>
            <p:ph idx="1"/>
          </p:nvPr>
        </p:nvSpPr>
        <p:spPr>
          <a:xfrm>
            <a:off x="323850" y="549275"/>
            <a:ext cx="8229600" cy="4967288"/>
          </a:xfrm>
        </p:spPr>
        <p:txBody>
          <a:bodyPr/>
          <a:lstStyle/>
          <a:p>
            <a:pPr marL="0" indent="0" algn="ctr">
              <a:buFont typeface="Arial" panose="020B0604020202020204" pitchFamily="34" charset="0"/>
              <a:buNone/>
            </a:pPr>
            <a:endParaRPr lang="en-US" altLang="en-US"/>
          </a:p>
          <a:p>
            <a:pPr marL="0" indent="0" algn="ctr">
              <a:buFont typeface="Arial" panose="020B0604020202020204" pitchFamily="34" charset="0"/>
              <a:buNone/>
            </a:pPr>
            <a:endParaRPr lang="en-US" altLang="en-US"/>
          </a:p>
          <a:p>
            <a:pPr marL="0" indent="0" algn="ctr">
              <a:buFont typeface="Arial" panose="020B0604020202020204" pitchFamily="34" charset="0"/>
              <a:buNone/>
            </a:pPr>
            <a:endParaRPr lang="en-US" altLang="en-US"/>
          </a:p>
          <a:p>
            <a:pPr marL="0" indent="0" algn="ctr">
              <a:buFont typeface="Arial" panose="020B0604020202020204" pitchFamily="34" charset="0"/>
              <a:buNone/>
            </a:pPr>
            <a:r>
              <a:rPr lang="en-US" altLang="en-US" sz="4000">
                <a:solidFill>
                  <a:srgbClr val="FF0000"/>
                </a:solidFill>
              </a:rPr>
              <a:t>Any Question? </a:t>
            </a:r>
          </a:p>
        </p:txBody>
      </p:sp>
      <p:sp>
        <p:nvSpPr>
          <p:cNvPr id="4" name="Date Placeholder 3">
            <a:extLst>
              <a:ext uri="{FF2B5EF4-FFF2-40B4-BE49-F238E27FC236}">
                <a16:creationId xmlns:a16="http://schemas.microsoft.com/office/drawing/2014/main" id="{3C689475-558D-45E2-906C-249B3546F5DA}"/>
              </a:ext>
            </a:extLst>
          </p:cNvPr>
          <p:cNvSpPr>
            <a:spLocks noGrp="1"/>
          </p:cNvSpPr>
          <p:nvPr>
            <p:ph type="dt" sz="quarter" idx="10"/>
          </p:nvPr>
        </p:nvSpPr>
        <p:spPr/>
        <p:txBody>
          <a:bodyPr/>
          <a:lstStyle/>
          <a:p>
            <a:pPr>
              <a:defRPr/>
            </a:pPr>
            <a:fld id="{5599EED7-72BA-4767-928E-118F0F6BF702}" type="datetime1">
              <a:rPr lang="en-GB" altLang="en-US"/>
              <a:pPr>
                <a:defRPr/>
              </a:pPr>
              <a:t>29/08/2018</a:t>
            </a:fld>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D8E7C20D-85CA-4D44-8950-5C7B8DDDB609}"/>
              </a:ext>
            </a:extLst>
          </p:cNvPr>
          <p:cNvSpPr>
            <a:spLocks noGrp="1"/>
          </p:cNvSpPr>
          <p:nvPr>
            <p:ph type="title"/>
          </p:nvPr>
        </p:nvSpPr>
        <p:spPr>
          <a:xfrm>
            <a:off x="457200" y="188913"/>
            <a:ext cx="8229600" cy="936625"/>
          </a:xfrm>
        </p:spPr>
        <p:txBody>
          <a:bodyPr/>
          <a:lstStyle/>
          <a:p>
            <a:r>
              <a:rPr lang="en-GB" altLang="en-US"/>
              <a:t>Learning Log</a:t>
            </a:r>
          </a:p>
        </p:txBody>
      </p:sp>
      <p:sp>
        <p:nvSpPr>
          <p:cNvPr id="44035" name="Content Placeholder 2">
            <a:extLst>
              <a:ext uri="{FF2B5EF4-FFF2-40B4-BE49-F238E27FC236}">
                <a16:creationId xmlns:a16="http://schemas.microsoft.com/office/drawing/2014/main" id="{A6D7F162-F6AD-4C9E-8D8C-CA00ECBE2205}"/>
              </a:ext>
            </a:extLst>
          </p:cNvPr>
          <p:cNvSpPr>
            <a:spLocks noGrp="1"/>
          </p:cNvSpPr>
          <p:nvPr>
            <p:ph idx="1"/>
          </p:nvPr>
        </p:nvSpPr>
        <p:spPr>
          <a:xfrm>
            <a:off x="457200" y="1341438"/>
            <a:ext cx="8229600" cy="4175125"/>
          </a:xfrm>
        </p:spPr>
        <p:txBody>
          <a:bodyPr/>
          <a:lstStyle/>
          <a:p>
            <a:pPr marL="0" indent="0">
              <a:buFont typeface="Arial" panose="020B0604020202020204" pitchFamily="34" charset="0"/>
              <a:buNone/>
            </a:pPr>
            <a:r>
              <a:rPr lang="en-US" altLang="en-US" b="1"/>
              <a:t>Students Name:</a:t>
            </a:r>
          </a:p>
          <a:p>
            <a:pPr marL="0" indent="0">
              <a:buFont typeface="Arial" panose="020B0604020202020204" pitchFamily="34" charset="0"/>
              <a:buNone/>
            </a:pPr>
            <a:r>
              <a:rPr lang="en-US" altLang="en-US"/>
              <a:t>1. Dumitru Adrian Ivan(1605757)</a:t>
            </a:r>
          </a:p>
          <a:p>
            <a:pPr marL="0" indent="0">
              <a:buFont typeface="Arial" panose="020B0604020202020204" pitchFamily="34" charset="0"/>
              <a:buNone/>
            </a:pPr>
            <a:r>
              <a:rPr lang="en-US" altLang="en-US"/>
              <a:t>2. Anca Radu(1605830)</a:t>
            </a:r>
          </a:p>
          <a:p>
            <a:pPr marL="0" indent="0">
              <a:buFont typeface="Arial" panose="020B0604020202020204" pitchFamily="34" charset="0"/>
              <a:buNone/>
            </a:pPr>
            <a:r>
              <a:rPr lang="en-US" altLang="en-US"/>
              <a:t>3. Alina-Cristina Boier (1605782)</a:t>
            </a:r>
          </a:p>
          <a:p>
            <a:pPr marL="0" indent="0">
              <a:buFont typeface="Arial" panose="020B0604020202020204" pitchFamily="34" charset="0"/>
              <a:buNone/>
            </a:pPr>
            <a:r>
              <a:rPr lang="en-US" altLang="en-US"/>
              <a:t>4. Georgian Matei(1605827)</a:t>
            </a:r>
          </a:p>
          <a:p>
            <a:pPr marL="0" indent="0">
              <a:buFont typeface="Arial" panose="020B0604020202020204" pitchFamily="34" charset="0"/>
              <a:buNone/>
            </a:pPr>
            <a:r>
              <a:rPr lang="en-US" altLang="en-US"/>
              <a:t>5. Gabriel Pancu(1605715)</a:t>
            </a:r>
          </a:p>
          <a:p>
            <a:pPr marL="0" indent="0">
              <a:buFont typeface="Arial" panose="020B0604020202020204" pitchFamily="34" charset="0"/>
              <a:buNone/>
            </a:pPr>
            <a:r>
              <a:rPr lang="en-US" altLang="en-US"/>
              <a:t>6. Olubukola Peter(1605439)</a:t>
            </a:r>
          </a:p>
        </p:txBody>
      </p:sp>
      <p:sp>
        <p:nvSpPr>
          <p:cNvPr id="4" name="Date Placeholder 3">
            <a:extLst>
              <a:ext uri="{FF2B5EF4-FFF2-40B4-BE49-F238E27FC236}">
                <a16:creationId xmlns:a16="http://schemas.microsoft.com/office/drawing/2014/main" id="{0BABB28E-4675-4B8A-86AD-988190124115}"/>
              </a:ext>
            </a:extLst>
          </p:cNvPr>
          <p:cNvSpPr>
            <a:spLocks noGrp="1"/>
          </p:cNvSpPr>
          <p:nvPr>
            <p:ph type="dt" sz="quarter" idx="10"/>
          </p:nvPr>
        </p:nvSpPr>
        <p:spPr/>
        <p:txBody>
          <a:bodyPr/>
          <a:lstStyle/>
          <a:p>
            <a:pPr>
              <a:defRPr/>
            </a:pPr>
            <a:fld id="{9194D57C-ABDF-40E7-A1B1-9F5C01220F7E}" type="datetime1">
              <a:rPr lang="en-GB" altLang="en-US"/>
              <a:pPr>
                <a:defRPr/>
              </a:pPr>
              <a:t>29/08/2018</a:t>
            </a:fld>
            <a:endParaRPr lang="en-GB"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B2E0087A-991D-41C7-8A75-EC7A0E397F50}"/>
              </a:ext>
            </a:extLst>
          </p:cNvPr>
          <p:cNvSpPr>
            <a:spLocks noGrp="1"/>
          </p:cNvSpPr>
          <p:nvPr>
            <p:ph type="title"/>
          </p:nvPr>
        </p:nvSpPr>
        <p:spPr>
          <a:xfrm>
            <a:off x="457200" y="188913"/>
            <a:ext cx="8229600" cy="936625"/>
          </a:xfrm>
        </p:spPr>
        <p:txBody>
          <a:bodyPr/>
          <a:lstStyle/>
          <a:p>
            <a:r>
              <a:rPr lang="en-GB" altLang="en-US"/>
              <a:t>Learning Log Cont….</a:t>
            </a:r>
          </a:p>
        </p:txBody>
      </p:sp>
      <p:sp>
        <p:nvSpPr>
          <p:cNvPr id="45059" name="Content Placeholder 2">
            <a:extLst>
              <a:ext uri="{FF2B5EF4-FFF2-40B4-BE49-F238E27FC236}">
                <a16:creationId xmlns:a16="http://schemas.microsoft.com/office/drawing/2014/main" id="{C1D98C0C-E6CF-44CB-B17B-D9E3D9E264A9}"/>
              </a:ext>
            </a:extLst>
          </p:cNvPr>
          <p:cNvSpPr>
            <a:spLocks noGrp="1"/>
          </p:cNvSpPr>
          <p:nvPr>
            <p:ph idx="1"/>
          </p:nvPr>
        </p:nvSpPr>
        <p:spPr>
          <a:xfrm>
            <a:off x="457200" y="1341438"/>
            <a:ext cx="8229600" cy="4391025"/>
          </a:xfrm>
        </p:spPr>
        <p:txBody>
          <a:bodyPr/>
          <a:lstStyle/>
          <a:p>
            <a:pPr marL="0" indent="0">
              <a:buFont typeface="Arial" panose="020B0604020202020204" pitchFamily="34" charset="0"/>
              <a:buNone/>
            </a:pPr>
            <a:br>
              <a:rPr lang="en-GB" altLang="en-US" sz="2000"/>
            </a:br>
            <a:r>
              <a:rPr lang="en-GB" altLang="en-US" sz="2000"/>
              <a:t>We have realized that team work is beneficial to every community because it can benefit from more ideas, opinions or analysis from each member of the team. In our group, the actions and opinions of each member of the group were of great importance in the realization and finalization of the project. working in the team, I had the opportunity to learn new things to discuss topics, and I have the opportunity to self-evaluate myself; it was a pleasant little experience speaking from my point of view. Working as a group, the ideas and opinions we have been debating have been essential to the project through effective communication as a group, in this sense, as a group leader, I created an WhatsApp network where each member of the group had the opportunity to expose his / her ideas and opinions on the proposed project.</a:t>
            </a:r>
            <a:endParaRPr lang="en-US" altLang="en-US" sz="2000"/>
          </a:p>
        </p:txBody>
      </p:sp>
      <p:sp>
        <p:nvSpPr>
          <p:cNvPr id="4" name="Date Placeholder 3">
            <a:extLst>
              <a:ext uri="{FF2B5EF4-FFF2-40B4-BE49-F238E27FC236}">
                <a16:creationId xmlns:a16="http://schemas.microsoft.com/office/drawing/2014/main" id="{F5F2E240-396F-40A6-ABE3-6264F2F94732}"/>
              </a:ext>
            </a:extLst>
          </p:cNvPr>
          <p:cNvSpPr>
            <a:spLocks noGrp="1"/>
          </p:cNvSpPr>
          <p:nvPr>
            <p:ph type="dt" sz="quarter" idx="10"/>
          </p:nvPr>
        </p:nvSpPr>
        <p:spPr/>
        <p:txBody>
          <a:bodyPr/>
          <a:lstStyle/>
          <a:p>
            <a:pPr>
              <a:defRPr/>
            </a:pPr>
            <a:fld id="{35DE6A0C-70D6-49A8-8594-776E753233BD}" type="datetime1">
              <a:rPr lang="en-GB" altLang="en-US"/>
              <a:pPr>
                <a:defRPr/>
              </a:pPr>
              <a:t>29/08/2018</a:t>
            </a:fld>
            <a:endParaRPr lang="en-GB"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ubstituent conținut 2">
            <a:extLst>
              <a:ext uri="{FF2B5EF4-FFF2-40B4-BE49-F238E27FC236}">
                <a16:creationId xmlns:a16="http://schemas.microsoft.com/office/drawing/2014/main" id="{0C9F74BE-E002-4F9A-A5BE-D5C758A8E2C8}"/>
              </a:ext>
            </a:extLst>
          </p:cNvPr>
          <p:cNvSpPr>
            <a:spLocks noGrp="1"/>
          </p:cNvSpPr>
          <p:nvPr>
            <p:ph idx="1"/>
          </p:nvPr>
        </p:nvSpPr>
        <p:spPr>
          <a:xfrm>
            <a:off x="0" y="0"/>
            <a:ext cx="9144000" cy="5949950"/>
          </a:xfrm>
        </p:spPr>
        <p:txBody>
          <a:bodyPr/>
          <a:lstStyle/>
          <a:p>
            <a:pPr marL="0" indent="0" algn="just">
              <a:buFont typeface="Arial" panose="020B0604020202020204" pitchFamily="34" charset="0"/>
              <a:buNone/>
            </a:pPr>
            <a:br>
              <a:rPr lang="en-GB" altLang="en-US" sz="800"/>
            </a:br>
            <a:r>
              <a:rPr lang="en-GB" altLang="en-US" sz="2000"/>
              <a:t>The division of the project has been successful, although the group has undergone major changes over the last period of time, but our advantages as a group have been highlighted by the fact that we have known each other for a longer period of time, and the main branch in this aspect was communication. The opportunity to communicate online has made the communication of each member of the group flexible as well as being an opportunity to cooperate on the project from any position, whether at work or at home. As a feedback from the group, the experience was also interesting by linking stronger relationships amongst group members and trust. Analysing this group activity, we realized that communication, scheduled meetings, plays an essential role in designing a project. as a conclusion in the elaboration of a group project is essential the communication and the social relation between the members from which the group is made</a:t>
            </a:r>
          </a:p>
        </p:txBody>
      </p:sp>
      <p:sp>
        <p:nvSpPr>
          <p:cNvPr id="4" name="Substituent dată 3">
            <a:extLst>
              <a:ext uri="{FF2B5EF4-FFF2-40B4-BE49-F238E27FC236}">
                <a16:creationId xmlns:a16="http://schemas.microsoft.com/office/drawing/2014/main" id="{6AD93A1D-87D6-433E-9BBB-C98694BB4084}"/>
              </a:ext>
            </a:extLst>
          </p:cNvPr>
          <p:cNvSpPr>
            <a:spLocks noGrp="1"/>
          </p:cNvSpPr>
          <p:nvPr>
            <p:ph type="dt" sz="quarter" idx="10"/>
          </p:nvPr>
        </p:nvSpPr>
        <p:spPr/>
        <p:txBody>
          <a:bodyPr/>
          <a:lstStyle/>
          <a:p>
            <a:pPr>
              <a:defRPr/>
            </a:pPr>
            <a:fld id="{D2DA5EEE-B630-49D2-B4CF-38122FB6EE67}" type="datetime1">
              <a:rPr lang="en-GB" altLang="en-US"/>
              <a:pPr>
                <a:defRPr/>
              </a:pPr>
              <a:t>29/08/2018</a:t>
            </a:fld>
            <a:endParaRPr lang="en-GB" altLang="en-US"/>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5760</TotalTime>
  <Words>1560</Words>
  <Application>Microsoft Office PowerPoint</Application>
  <PresentationFormat>Expunere pe ecran (4:3)</PresentationFormat>
  <Paragraphs>354</Paragraphs>
  <Slides>26</Slides>
  <Notes>14</Notes>
  <HiddenSlides>0</HiddenSlides>
  <MMClips>0</MMClips>
  <ScaleCrop>false</ScaleCrop>
  <HeadingPairs>
    <vt:vector size="6" baseType="variant">
      <vt:variant>
        <vt:lpstr>Fonturi utilizate</vt:lpstr>
      </vt:variant>
      <vt:variant>
        <vt:i4>4</vt:i4>
      </vt:variant>
      <vt:variant>
        <vt:lpstr>Temă</vt:lpstr>
      </vt:variant>
      <vt:variant>
        <vt:i4>1</vt:i4>
      </vt:variant>
      <vt:variant>
        <vt:lpstr>Titluri diapozitive</vt:lpstr>
      </vt:variant>
      <vt:variant>
        <vt:i4>26</vt:i4>
      </vt:variant>
    </vt:vector>
  </HeadingPairs>
  <TitlesOfParts>
    <vt:vector size="31" baseType="lpstr">
      <vt:lpstr>Arial</vt:lpstr>
      <vt:lpstr>Myriad Pro</vt:lpstr>
      <vt:lpstr>Times New Roman</vt:lpstr>
      <vt:lpstr>Wingdings</vt:lpstr>
      <vt:lpstr>20140311PresentationUWTSDTemplate</vt:lpstr>
      <vt:lpstr>Prezentare PowerPoint</vt:lpstr>
      <vt:lpstr>Contents </vt:lpstr>
      <vt:lpstr>Introduction</vt:lpstr>
      <vt:lpstr>Aim and Objectives </vt:lpstr>
      <vt:lpstr>Company Description Mission and Vision</vt:lpstr>
      <vt:lpstr>Legal Compliances</vt:lpstr>
      <vt:lpstr>Management Process/Marketing Cont..</vt:lpstr>
      <vt:lpstr>Management Process/Marketing Cont..</vt:lpstr>
      <vt:lpstr>Market Planning</vt:lpstr>
      <vt:lpstr>Target Marketing </vt:lpstr>
      <vt:lpstr>Market Analysis</vt:lpstr>
      <vt:lpstr>Market Research</vt:lpstr>
      <vt:lpstr>Product, service and development</vt:lpstr>
      <vt:lpstr>Management Process / Finance</vt:lpstr>
      <vt:lpstr>Management Process/ Finance Cont..</vt:lpstr>
      <vt:lpstr>Management Process/ Finance Cont..</vt:lpstr>
      <vt:lpstr>Management Process/ Finance</vt:lpstr>
      <vt:lpstr>Management Process/ Finance Cont..</vt:lpstr>
      <vt:lpstr>Management Process/ Administration</vt:lpstr>
      <vt:lpstr>SWOT Analysis</vt:lpstr>
      <vt:lpstr>PESTLE Analysis</vt:lpstr>
      <vt:lpstr>Conclusion</vt:lpstr>
      <vt:lpstr>Prezentare PowerPoint</vt:lpstr>
      <vt:lpstr>Learning Log</vt:lpstr>
      <vt:lpstr>Learning Log Cont….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Dumitru-adrian Ivan (1605757)</cp:lastModifiedBy>
  <cp:revision>159</cp:revision>
  <cp:lastPrinted>2018-03-20T16:28:46Z</cp:lastPrinted>
  <dcterms:created xsi:type="dcterms:W3CDTF">2004-11-12T17:24:38Z</dcterms:created>
  <dcterms:modified xsi:type="dcterms:W3CDTF">2018-08-29T21:01:22Z</dcterms:modified>
</cp:coreProperties>
</file>