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8288000" cy="10287000"/>
  <p:notesSz cx="6858000" cy="9144000"/>
  <p:embeddedFontLst>
    <p:embeddedFont>
      <p:font typeface="Canva Sans" panose="020B0604020202020204" charset="0"/>
      <p:regular r:id="rId8"/>
    </p:embeddedFont>
    <p:embeddedFont>
      <p:font typeface="Nunito Ultra-Bold" panose="020B0604020202020204" charset="0"/>
      <p:regular r:id="rId9"/>
    </p:embeddedFont>
    <p:embeddedFont>
      <p:font typeface="Sniglet" panose="020B0604020202020204" charset="0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850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svg"/><Relationship Id="rId7" Type="http://schemas.openxmlformats.org/officeDocument/2006/relationships/image" Target="../media/image10.jpe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5.pn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0.jpeg"/><Relationship Id="rId4" Type="http://schemas.openxmlformats.org/officeDocument/2006/relationships/image" Target="../media/image13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svg"/><Relationship Id="rId7" Type="http://schemas.openxmlformats.org/officeDocument/2006/relationships/image" Target="../media/image10.jpe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3.svg"/><Relationship Id="rId9" Type="http://schemas.openxmlformats.org/officeDocument/2006/relationships/image" Target="../media/image17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9.pn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0.jpeg"/><Relationship Id="rId4" Type="http://schemas.openxmlformats.org/officeDocument/2006/relationships/image" Target="../media/image13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uk/guidance/meeting-digital-and-technology-standards-in-schools-and-colleges/filtering-and-monitoring-core-standard" TargetMode="External"/><Relationship Id="rId13" Type="http://schemas.openxmlformats.org/officeDocument/2006/relationships/hyperlink" Target="https://hwb.gov.wales/keeping-safe-online/enhancing-digital-resilience-in-education-an-action-plan-to-protect-children-and-young-people-online/" TargetMode="External"/><Relationship Id="rId18" Type="http://schemas.openxmlformats.org/officeDocument/2006/relationships/hyperlink" Target="https://theblueprintbrief.com/articles/the-online-safety-act-2023-and-the-future-of-platf/" TargetMode="External"/><Relationship Id="rId3" Type="http://schemas.openxmlformats.org/officeDocument/2006/relationships/image" Target="../media/image2.svg"/><Relationship Id="rId21" Type="http://schemas.openxmlformats.org/officeDocument/2006/relationships/hyperlink" Target="https://www.unicef.org.uk/what-we-do/un-convention-child-rights/" TargetMode="External"/><Relationship Id="rId7" Type="http://schemas.openxmlformats.org/officeDocument/2006/relationships/hyperlink" Target="https://stock.adobe.com/uk/search?filters%5Bcontent_type%3Aphoto%5D=1&amp;filters%5Bcontent_type%3Aillustration%5D=1&amp;filters%5Bcontent_type%3Azip_vector%5D=1&amp;filters%5Bcontent_type%3Avideo%5D=1&amp;filters%5Bcontent_type%3Atemplate%5D=1&amp;filters%5Bcontent_type%3A3d%5D=1&amp;filters%5Bcontent_type%3Aimage%5D=1&amp;k=online+safety&amp;order=relevance&amp;limit=100&amp;search_page=1&amp;search_type=usertyped&amp;acp=&amp;aco=online+safety&amp;get_facets=0&amp;asset_id=1950910664" TargetMode="External"/><Relationship Id="rId12" Type="http://schemas.openxmlformats.org/officeDocument/2006/relationships/hyperlink" Target="https://assets.publishing.service.gov.uk/media/69c2c4ce380a2a73a7cf9df4/Working_together_to_safeguard_children_2026.pdf" TargetMode="External"/><Relationship Id="rId17" Type="http://schemas.openxmlformats.org/officeDocument/2006/relationships/hyperlink" Target="https://www.shutterstock.com/image-vector/teenage-girl-depression-crying-after-reading-2234229085" TargetMode="External"/><Relationship Id="rId2" Type="http://schemas.openxmlformats.org/officeDocument/2006/relationships/image" Target="../media/image1.svg"/><Relationship Id="rId16" Type="http://schemas.openxmlformats.org/officeDocument/2006/relationships/hyperlink" Target="https://primarysite-prod-sorted.s3.amazonaws.com/pwll-cp-school/UploadedDocument/8d11d320-402f-495e-9b53-6f0e62baf663/e-safety-v1-jun24.pdf" TargetMode="External"/><Relationship Id="rId20" Type="http://schemas.openxmlformats.org/officeDocument/2006/relationships/hyperlink" Target="https://unevoc.unesco.org/home/Digital+Competence+Frameworks/lang=en/id=1#tbar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11" Type="http://schemas.openxmlformats.org/officeDocument/2006/relationships/hyperlink" Target="https://www.gov.uk/government/collections/online-safety-act" TargetMode="External"/><Relationship Id="rId24" Type="http://schemas.openxmlformats.org/officeDocument/2006/relationships/hyperlink" Target="https://safeguarding.wales/en/chi-i/chi-i-c6/c6-p6/" TargetMode="External"/><Relationship Id="rId5" Type="http://schemas.openxmlformats.org/officeDocument/2006/relationships/image" Target="../media/image6.svg"/><Relationship Id="rId15" Type="http://schemas.openxmlformats.org/officeDocument/2006/relationships/hyperlink" Target="https://learning.nspcc.org.uk/online-safety/online-safety-for-schools" TargetMode="External"/><Relationship Id="rId23" Type="http://schemas.openxmlformats.org/officeDocument/2006/relationships/hyperlink" Target="https://www.gov.wales/sites/default/files/publications/2026-04/rights-respect-equality-guidance2.pdf" TargetMode="External"/><Relationship Id="rId10" Type="http://schemas.openxmlformats.org/officeDocument/2006/relationships/hyperlink" Target="https://www.gov.uk/government/publications/online-safety-act-explainer/online-safety-act-explainer#age-appropriate-experiences-for-children-online" TargetMode="External"/><Relationship Id="rId19" Type="http://schemas.openxmlformats.org/officeDocument/2006/relationships/hyperlink" Target="https://www.unesco.org/en" TargetMode="External"/><Relationship Id="rId4" Type="http://schemas.openxmlformats.org/officeDocument/2006/relationships/image" Target="../media/image3.svg"/><Relationship Id="rId9" Type="http://schemas.openxmlformats.org/officeDocument/2006/relationships/hyperlink" Target="https://www.gov.uk/government/publications/prevent-duty-guidance/prevent-duty-guidance-for-england-and-wales-accessible#Education" TargetMode="External"/><Relationship Id="rId14" Type="http://schemas.openxmlformats.org/officeDocument/2006/relationships/hyperlink" Target="https://www.legislation.gov.uk/ukpga/2018/12/section/2/enacted" TargetMode="External"/><Relationship Id="rId22" Type="http://schemas.openxmlformats.org/officeDocument/2006/relationships/hyperlink" Target="https://hwb.gov.wales/school-improvement-and-leadership/education-digital-standards/web-filtering-and-online-safeguardi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740843" y="4605584"/>
            <a:ext cx="12404475" cy="9830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587"/>
              </a:lnSpc>
              <a:spcBef>
                <a:spcPct val="0"/>
              </a:spcBef>
            </a:pPr>
            <a:r>
              <a:rPr lang="en-US" sz="6961" spc="-452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E-Safety Keeping our children safe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6246560" y="6070605"/>
            <a:ext cx="6228766" cy="939275"/>
            <a:chOff x="0" y="0"/>
            <a:chExt cx="4640499" cy="699770"/>
          </a:xfrm>
        </p:grpSpPr>
        <p:sp>
          <p:nvSpPr>
            <p:cNvPr id="4" name="Freeform 4"/>
            <p:cNvSpPr/>
            <p:nvPr/>
          </p:nvSpPr>
          <p:spPr>
            <a:xfrm>
              <a:off x="55409" y="45740"/>
              <a:ext cx="4529465" cy="608584"/>
            </a:xfrm>
            <a:custGeom>
              <a:avLst/>
              <a:gdLst/>
              <a:ahLst/>
              <a:cxnLst/>
              <a:rect l="l" t="t" r="r" b="b"/>
              <a:pathLst>
                <a:path w="4529465" h="608584">
                  <a:moveTo>
                    <a:pt x="0" y="220960"/>
                  </a:moveTo>
                  <a:cubicBezTo>
                    <a:pt x="470976" y="123170"/>
                    <a:pt x="746636" y="81260"/>
                    <a:pt x="962730" y="54590"/>
                  </a:cubicBezTo>
                  <a:cubicBezTo>
                    <a:pt x="1166358" y="31730"/>
                    <a:pt x="1349208" y="12680"/>
                    <a:pt x="1556991" y="5060"/>
                  </a:cubicBezTo>
                  <a:cubicBezTo>
                    <a:pt x="1784168" y="-3830"/>
                    <a:pt x="2052901" y="-20"/>
                    <a:pt x="2274537" y="8870"/>
                  </a:cubicBezTo>
                  <a:cubicBezTo>
                    <a:pt x="2467083" y="16490"/>
                    <a:pt x="2640236" y="31730"/>
                    <a:pt x="2812004" y="48240"/>
                  </a:cubicBezTo>
                  <a:cubicBezTo>
                    <a:pt x="2974075" y="63480"/>
                    <a:pt x="3100130" y="73640"/>
                    <a:pt x="3278824" y="104120"/>
                  </a:cubicBezTo>
                  <a:cubicBezTo>
                    <a:pt x="3525394" y="144760"/>
                    <a:pt x="3967280" y="242550"/>
                    <a:pt x="4148745" y="289540"/>
                  </a:cubicBezTo>
                  <a:cubicBezTo>
                    <a:pt x="4234629" y="309860"/>
                    <a:pt x="4273415" y="321290"/>
                    <a:pt x="4332979" y="342880"/>
                  </a:cubicBezTo>
                  <a:cubicBezTo>
                    <a:pt x="4392544" y="365740"/>
                    <a:pt x="4478428" y="391140"/>
                    <a:pt x="4507518" y="422890"/>
                  </a:cubicBezTo>
                  <a:cubicBezTo>
                    <a:pt x="4525526" y="440670"/>
                    <a:pt x="4532452" y="464800"/>
                    <a:pt x="4528296" y="483850"/>
                  </a:cubicBezTo>
                  <a:cubicBezTo>
                    <a:pt x="4525526" y="502900"/>
                    <a:pt x="4507518" y="524490"/>
                    <a:pt x="4485354" y="535920"/>
                  </a:cubicBezTo>
                  <a:cubicBezTo>
                    <a:pt x="4450723" y="551160"/>
                    <a:pt x="4403626" y="539730"/>
                    <a:pt x="4321897" y="535920"/>
                  </a:cubicBezTo>
                  <a:cubicBezTo>
                    <a:pt x="4058705" y="523220"/>
                    <a:pt x="3133376" y="407650"/>
                    <a:pt x="2676252" y="380980"/>
                  </a:cubicBezTo>
                  <a:cubicBezTo>
                    <a:pt x="2352110" y="361930"/>
                    <a:pt x="2047361" y="359390"/>
                    <a:pt x="1840962" y="361930"/>
                  </a:cubicBezTo>
                  <a:cubicBezTo>
                    <a:pt x="1719062" y="363200"/>
                    <a:pt x="1656727" y="367010"/>
                    <a:pt x="1550065" y="374630"/>
                  </a:cubicBezTo>
                  <a:cubicBezTo>
                    <a:pt x="1417084" y="384790"/>
                    <a:pt x="1270250" y="397490"/>
                    <a:pt x="1104023" y="421620"/>
                  </a:cubicBezTo>
                  <a:cubicBezTo>
                    <a:pt x="887928" y="452100"/>
                    <a:pt x="466820" y="572750"/>
                    <a:pt x="369855" y="557510"/>
                  </a:cubicBezTo>
                  <a:cubicBezTo>
                    <a:pt x="343535" y="553700"/>
                    <a:pt x="332454" y="546080"/>
                    <a:pt x="322757" y="533380"/>
                  </a:cubicBezTo>
                  <a:cubicBezTo>
                    <a:pt x="311675" y="521950"/>
                    <a:pt x="304749" y="501630"/>
                    <a:pt x="304749" y="486390"/>
                  </a:cubicBezTo>
                  <a:cubicBezTo>
                    <a:pt x="304749" y="474960"/>
                    <a:pt x="307520" y="464800"/>
                    <a:pt x="314446" y="454640"/>
                  </a:cubicBezTo>
                  <a:cubicBezTo>
                    <a:pt x="322757" y="443210"/>
                    <a:pt x="332454" y="431780"/>
                    <a:pt x="356002" y="422890"/>
                  </a:cubicBezTo>
                  <a:cubicBezTo>
                    <a:pt x="421108" y="397490"/>
                    <a:pt x="624736" y="384790"/>
                    <a:pt x="766029" y="374630"/>
                  </a:cubicBezTo>
                  <a:cubicBezTo>
                    <a:pt x="914248" y="365740"/>
                    <a:pt x="1073548" y="363200"/>
                    <a:pt x="1227308" y="368280"/>
                  </a:cubicBezTo>
                  <a:cubicBezTo>
                    <a:pt x="1381068" y="372090"/>
                    <a:pt x="1537598" y="386060"/>
                    <a:pt x="1685817" y="402570"/>
                  </a:cubicBezTo>
                  <a:cubicBezTo>
                    <a:pt x="1827110" y="419080"/>
                    <a:pt x="2066754" y="417810"/>
                    <a:pt x="2095843" y="464800"/>
                  </a:cubicBezTo>
                  <a:cubicBezTo>
                    <a:pt x="2111081" y="488930"/>
                    <a:pt x="2066754" y="558780"/>
                    <a:pt x="2058442" y="558780"/>
                  </a:cubicBezTo>
                  <a:cubicBezTo>
                    <a:pt x="2048746" y="557510"/>
                    <a:pt x="2027967" y="476230"/>
                    <a:pt x="2041819" y="459720"/>
                  </a:cubicBezTo>
                  <a:cubicBezTo>
                    <a:pt x="2052901" y="445750"/>
                    <a:pt x="2093073" y="445750"/>
                    <a:pt x="2112466" y="452100"/>
                  </a:cubicBezTo>
                  <a:cubicBezTo>
                    <a:pt x="2129089" y="457180"/>
                    <a:pt x="2144326" y="471150"/>
                    <a:pt x="2152637" y="485120"/>
                  </a:cubicBezTo>
                  <a:cubicBezTo>
                    <a:pt x="2159564" y="497820"/>
                    <a:pt x="2162334" y="519410"/>
                    <a:pt x="2158178" y="533380"/>
                  </a:cubicBezTo>
                  <a:cubicBezTo>
                    <a:pt x="2154023" y="548620"/>
                    <a:pt x="2141556" y="565130"/>
                    <a:pt x="2127703" y="574020"/>
                  </a:cubicBezTo>
                  <a:cubicBezTo>
                    <a:pt x="2115236" y="582910"/>
                    <a:pt x="2094458" y="593070"/>
                    <a:pt x="2084762" y="586720"/>
                  </a:cubicBezTo>
                  <a:cubicBezTo>
                    <a:pt x="2066754" y="575290"/>
                    <a:pt x="2102769" y="458450"/>
                    <a:pt x="2084762" y="447020"/>
                  </a:cubicBezTo>
                  <a:cubicBezTo>
                    <a:pt x="2075065" y="440670"/>
                    <a:pt x="2041819" y="458450"/>
                    <a:pt x="2041819" y="459720"/>
                  </a:cubicBezTo>
                  <a:cubicBezTo>
                    <a:pt x="2041819" y="460990"/>
                    <a:pt x="2091688" y="444480"/>
                    <a:pt x="2112466" y="452100"/>
                  </a:cubicBezTo>
                  <a:cubicBezTo>
                    <a:pt x="2131859" y="458450"/>
                    <a:pt x="2152637" y="485120"/>
                    <a:pt x="2158178" y="500360"/>
                  </a:cubicBezTo>
                  <a:cubicBezTo>
                    <a:pt x="2163719" y="511790"/>
                    <a:pt x="2162334" y="523220"/>
                    <a:pt x="2158178" y="533380"/>
                  </a:cubicBezTo>
                  <a:cubicBezTo>
                    <a:pt x="2154023" y="547350"/>
                    <a:pt x="2127703" y="574020"/>
                    <a:pt x="2127703" y="574020"/>
                  </a:cubicBezTo>
                  <a:cubicBezTo>
                    <a:pt x="2127703" y="575290"/>
                    <a:pt x="2188653" y="504170"/>
                    <a:pt x="2185883" y="501630"/>
                  </a:cubicBezTo>
                  <a:cubicBezTo>
                    <a:pt x="2183112" y="499090"/>
                    <a:pt x="2126318" y="586720"/>
                    <a:pt x="2070909" y="603230"/>
                  </a:cubicBezTo>
                  <a:cubicBezTo>
                    <a:pt x="1980870" y="628630"/>
                    <a:pt x="1795250" y="556240"/>
                    <a:pt x="1667809" y="541000"/>
                  </a:cubicBezTo>
                  <a:cubicBezTo>
                    <a:pt x="1551450" y="528300"/>
                    <a:pt x="1461411" y="518140"/>
                    <a:pt x="1336741" y="513060"/>
                  </a:cubicBezTo>
                  <a:cubicBezTo>
                    <a:pt x="1174670" y="505440"/>
                    <a:pt x="946108" y="504170"/>
                    <a:pt x="775725" y="514330"/>
                  </a:cubicBezTo>
                  <a:cubicBezTo>
                    <a:pt x="634432" y="523220"/>
                    <a:pt x="447427" y="558780"/>
                    <a:pt x="387862" y="558780"/>
                  </a:cubicBezTo>
                  <a:cubicBezTo>
                    <a:pt x="369855" y="558780"/>
                    <a:pt x="362928" y="558780"/>
                    <a:pt x="351847" y="553700"/>
                  </a:cubicBezTo>
                  <a:cubicBezTo>
                    <a:pt x="337994" y="547350"/>
                    <a:pt x="318601" y="534650"/>
                    <a:pt x="311675" y="519410"/>
                  </a:cubicBezTo>
                  <a:cubicBezTo>
                    <a:pt x="304749" y="502900"/>
                    <a:pt x="306134" y="471150"/>
                    <a:pt x="314446" y="454640"/>
                  </a:cubicBezTo>
                  <a:cubicBezTo>
                    <a:pt x="322757" y="440670"/>
                    <a:pt x="332454" y="434320"/>
                    <a:pt x="356002" y="422890"/>
                  </a:cubicBezTo>
                  <a:cubicBezTo>
                    <a:pt x="433575" y="387330"/>
                    <a:pt x="717546" y="341610"/>
                    <a:pt x="911477" y="311130"/>
                  </a:cubicBezTo>
                  <a:cubicBezTo>
                    <a:pt x="1122031" y="276840"/>
                    <a:pt x="1408772" y="246360"/>
                    <a:pt x="1573614" y="232390"/>
                  </a:cubicBezTo>
                  <a:cubicBezTo>
                    <a:pt x="1669194" y="224770"/>
                    <a:pt x="1701055" y="223500"/>
                    <a:pt x="1803561" y="223500"/>
                  </a:cubicBezTo>
                  <a:cubicBezTo>
                    <a:pt x="2011344" y="220960"/>
                    <a:pt x="2435223" y="227310"/>
                    <a:pt x="2739972" y="246360"/>
                  </a:cubicBezTo>
                  <a:cubicBezTo>
                    <a:pt x="3030869" y="264140"/>
                    <a:pt x="3377175" y="316210"/>
                    <a:pt x="3590499" y="332720"/>
                  </a:cubicBezTo>
                  <a:cubicBezTo>
                    <a:pt x="3717940" y="342880"/>
                    <a:pt x="3778890" y="340340"/>
                    <a:pt x="3898019" y="350500"/>
                  </a:cubicBezTo>
                  <a:cubicBezTo>
                    <a:pt x="4064246" y="363200"/>
                    <a:pt x="4425790" y="382250"/>
                    <a:pt x="4493665" y="411460"/>
                  </a:cubicBezTo>
                  <a:cubicBezTo>
                    <a:pt x="4510288" y="419080"/>
                    <a:pt x="4513058" y="425430"/>
                    <a:pt x="4518599" y="435590"/>
                  </a:cubicBezTo>
                  <a:cubicBezTo>
                    <a:pt x="4525525" y="448290"/>
                    <a:pt x="4531066" y="468610"/>
                    <a:pt x="4528296" y="483850"/>
                  </a:cubicBezTo>
                  <a:cubicBezTo>
                    <a:pt x="4525525" y="499090"/>
                    <a:pt x="4514443" y="516870"/>
                    <a:pt x="4500591" y="527030"/>
                  </a:cubicBezTo>
                  <a:cubicBezTo>
                    <a:pt x="4488125" y="535920"/>
                    <a:pt x="4474272" y="542270"/>
                    <a:pt x="4449338" y="541000"/>
                  </a:cubicBezTo>
                  <a:cubicBezTo>
                    <a:pt x="4388388" y="539730"/>
                    <a:pt x="4266489" y="468610"/>
                    <a:pt x="4133507" y="430510"/>
                  </a:cubicBezTo>
                  <a:cubicBezTo>
                    <a:pt x="3914642" y="369550"/>
                    <a:pt x="3483837" y="280650"/>
                    <a:pt x="3251120" y="241280"/>
                  </a:cubicBezTo>
                  <a:cubicBezTo>
                    <a:pt x="3101516" y="215880"/>
                    <a:pt x="3022558" y="209530"/>
                    <a:pt x="2879880" y="195560"/>
                  </a:cubicBezTo>
                  <a:cubicBezTo>
                    <a:pt x="2691489" y="176510"/>
                    <a:pt x="2435223" y="152380"/>
                    <a:pt x="2213587" y="144760"/>
                  </a:cubicBezTo>
                  <a:cubicBezTo>
                    <a:pt x="1997492" y="135870"/>
                    <a:pt x="1775857" y="135870"/>
                    <a:pt x="1565303" y="144760"/>
                  </a:cubicBezTo>
                  <a:cubicBezTo>
                    <a:pt x="1365830" y="152380"/>
                    <a:pt x="1184366" y="170160"/>
                    <a:pt x="980738" y="194290"/>
                  </a:cubicBezTo>
                  <a:cubicBezTo>
                    <a:pt x="756332" y="220960"/>
                    <a:pt x="447427" y="267950"/>
                    <a:pt x="277045" y="300970"/>
                  </a:cubicBezTo>
                  <a:cubicBezTo>
                    <a:pt x="178694" y="320020"/>
                    <a:pt x="92810" y="377170"/>
                    <a:pt x="47097" y="355580"/>
                  </a:cubicBezTo>
                  <a:cubicBezTo>
                    <a:pt x="11082" y="336530"/>
                    <a:pt x="0" y="220960"/>
                    <a:pt x="0" y="220960"/>
                  </a:cubicBezTo>
                </a:path>
              </a:pathLst>
            </a:custGeom>
            <a:solidFill>
              <a:srgbClr val="FFC700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Freeform 5"/>
          <p:cNvSpPr/>
          <p:nvPr/>
        </p:nvSpPr>
        <p:spPr>
          <a:xfrm>
            <a:off x="-1200296" y="1331401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1435647" y="-1723926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6" y="0"/>
                </a:lnTo>
                <a:lnTo>
                  <a:pt x="3062016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3112376" y="-871783"/>
            <a:ext cx="2368438" cy="2265088"/>
          </a:xfrm>
          <a:custGeom>
            <a:avLst/>
            <a:gdLst/>
            <a:ahLst/>
            <a:cxnLst/>
            <a:rect l="l" t="t" r="r" b="b"/>
            <a:pathLst>
              <a:path w="2368438" h="2265088">
                <a:moveTo>
                  <a:pt x="0" y="0"/>
                </a:moveTo>
                <a:lnTo>
                  <a:pt x="2368438" y="0"/>
                </a:lnTo>
                <a:lnTo>
                  <a:pt x="2368438" y="2265088"/>
                </a:lnTo>
                <a:lnTo>
                  <a:pt x="0" y="226508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6274347" y="-442477"/>
            <a:ext cx="3198770" cy="2919605"/>
          </a:xfrm>
          <a:custGeom>
            <a:avLst/>
            <a:gdLst/>
            <a:ahLst/>
            <a:cxnLst/>
            <a:rect l="l" t="t" r="r" b="b"/>
            <a:pathLst>
              <a:path w="3198770" h="2919605">
                <a:moveTo>
                  <a:pt x="0" y="0"/>
                </a:moveTo>
                <a:lnTo>
                  <a:pt x="3198770" y="0"/>
                </a:lnTo>
                <a:lnTo>
                  <a:pt x="3198770" y="2919605"/>
                </a:lnTo>
                <a:lnTo>
                  <a:pt x="0" y="291960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 rot="-488682" flipH="1">
            <a:off x="85695" y="4480834"/>
            <a:ext cx="3754867" cy="6705120"/>
          </a:xfrm>
          <a:custGeom>
            <a:avLst/>
            <a:gdLst/>
            <a:ahLst/>
            <a:cxnLst/>
            <a:rect l="l" t="t" r="r" b="b"/>
            <a:pathLst>
              <a:path w="3754867" h="6705120">
                <a:moveTo>
                  <a:pt x="3754867" y="0"/>
                </a:moveTo>
                <a:lnTo>
                  <a:pt x="0" y="0"/>
                </a:lnTo>
                <a:lnTo>
                  <a:pt x="0" y="6705120"/>
                </a:lnTo>
                <a:lnTo>
                  <a:pt x="3754867" y="6705120"/>
                </a:lnTo>
                <a:lnTo>
                  <a:pt x="3754867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 rot="1075988" flipH="1">
            <a:off x="13653507" y="4394488"/>
            <a:ext cx="5241680" cy="7225373"/>
          </a:xfrm>
          <a:custGeom>
            <a:avLst/>
            <a:gdLst/>
            <a:ahLst/>
            <a:cxnLst/>
            <a:rect l="l" t="t" r="r" b="b"/>
            <a:pathLst>
              <a:path w="5241680" h="7225373">
                <a:moveTo>
                  <a:pt x="5241680" y="0"/>
                </a:moveTo>
                <a:lnTo>
                  <a:pt x="0" y="0"/>
                </a:lnTo>
                <a:lnTo>
                  <a:pt x="0" y="7225373"/>
                </a:lnTo>
                <a:lnTo>
                  <a:pt x="5241680" y="7225373"/>
                </a:lnTo>
                <a:lnTo>
                  <a:pt x="524168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rot="-1309112">
            <a:off x="1038052" y="-517387"/>
            <a:ext cx="1403238" cy="1882393"/>
          </a:xfrm>
          <a:custGeom>
            <a:avLst/>
            <a:gdLst/>
            <a:ahLst/>
            <a:cxnLst/>
            <a:rect l="l" t="t" r="r" b="b"/>
            <a:pathLst>
              <a:path w="1403238" h="1882393">
                <a:moveTo>
                  <a:pt x="0" y="0"/>
                </a:moveTo>
                <a:lnTo>
                  <a:pt x="1403238" y="0"/>
                </a:lnTo>
                <a:lnTo>
                  <a:pt x="1403238" y="1882393"/>
                </a:lnTo>
                <a:lnTo>
                  <a:pt x="0" y="18823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3112376" y="2388211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1" y="0"/>
                </a:lnTo>
                <a:lnTo>
                  <a:pt x="592381" y="592381"/>
                </a:lnTo>
                <a:lnTo>
                  <a:pt x="0" y="5923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17185084" y="3520220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1" y="0"/>
                </a:lnTo>
                <a:lnTo>
                  <a:pt x="592381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6485696" y="7833394"/>
            <a:ext cx="5316608" cy="2706637"/>
          </a:xfrm>
          <a:custGeom>
            <a:avLst/>
            <a:gdLst/>
            <a:ahLst/>
            <a:cxnLst/>
            <a:rect l="l" t="t" r="r" b="b"/>
            <a:pathLst>
              <a:path w="5316608" h="2706637">
                <a:moveTo>
                  <a:pt x="0" y="0"/>
                </a:moveTo>
                <a:lnTo>
                  <a:pt x="5316608" y="0"/>
                </a:lnTo>
                <a:lnTo>
                  <a:pt x="5316608" y="2706637"/>
                </a:lnTo>
                <a:lnTo>
                  <a:pt x="0" y="270663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2966655" y="1840296"/>
            <a:ext cx="2550067" cy="1275034"/>
          </a:xfrm>
          <a:custGeom>
            <a:avLst/>
            <a:gdLst/>
            <a:ahLst/>
            <a:cxnLst/>
            <a:rect l="l" t="t" r="r" b="b"/>
            <a:pathLst>
              <a:path w="2550067" h="1275034">
                <a:moveTo>
                  <a:pt x="0" y="0"/>
                </a:moveTo>
                <a:lnTo>
                  <a:pt x="2550067" y="0"/>
                </a:lnTo>
                <a:lnTo>
                  <a:pt x="2550067" y="1275034"/>
                </a:lnTo>
                <a:lnTo>
                  <a:pt x="0" y="12750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TextBox 16"/>
          <p:cNvSpPr txBox="1"/>
          <p:nvPr/>
        </p:nvSpPr>
        <p:spPr>
          <a:xfrm>
            <a:off x="6803379" y="2274396"/>
            <a:ext cx="4720865" cy="1615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800"/>
              </a:lnSpc>
              <a:spcBef>
                <a:spcPct val="0"/>
              </a:spcBef>
            </a:pPr>
            <a:r>
              <a:rPr lang="en-US" sz="7714" b="1">
                <a:solidFill>
                  <a:srgbClr val="000000"/>
                </a:solidFill>
                <a:latin typeface="Nunito Ultra-Bold"/>
                <a:ea typeface="Nunito Ultra-Bold"/>
                <a:cs typeface="Nunito Ultra-Bold"/>
                <a:sym typeface="Nunito Ultra-Bold"/>
              </a:rPr>
              <a:t>ECIE5010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405339" y="6699255"/>
            <a:ext cx="7300198" cy="10466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59"/>
              </a:lnSpc>
            </a:pPr>
            <a:r>
              <a:rPr lang="en-US" sz="3042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Leah Jones, Gemma Thomas, Lucy Storton, </a:t>
            </a:r>
          </a:p>
          <a:p>
            <a:pPr algn="ctr">
              <a:lnSpc>
                <a:spcPts val="4259"/>
              </a:lnSpc>
            </a:pPr>
            <a:r>
              <a:rPr lang="en-US" sz="3042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Ellie Kelman, Laura Glover.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16418691" y="6033449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6" y="0"/>
                </a:lnTo>
                <a:lnTo>
                  <a:pt x="3062016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279393" y="1406843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6" y="0"/>
                </a:lnTo>
                <a:lnTo>
                  <a:pt x="3062016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10800000">
            <a:off x="3782748" y="9088776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0521217" y="-2179934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6" y="0"/>
                </a:lnTo>
                <a:lnTo>
                  <a:pt x="3062016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-10800000">
            <a:off x="12799597" y="8888811"/>
            <a:ext cx="2368438" cy="2265088"/>
          </a:xfrm>
          <a:custGeom>
            <a:avLst/>
            <a:gdLst/>
            <a:ahLst/>
            <a:cxnLst/>
            <a:rect l="l" t="t" r="r" b="b"/>
            <a:pathLst>
              <a:path w="2368438" h="2265088">
                <a:moveTo>
                  <a:pt x="0" y="0"/>
                </a:moveTo>
                <a:lnTo>
                  <a:pt x="2368438" y="0"/>
                </a:lnTo>
                <a:lnTo>
                  <a:pt x="2368438" y="2265088"/>
                </a:lnTo>
                <a:lnTo>
                  <a:pt x="0" y="226508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2782623" y="-612726"/>
            <a:ext cx="2368438" cy="2265088"/>
          </a:xfrm>
          <a:custGeom>
            <a:avLst/>
            <a:gdLst/>
            <a:ahLst/>
            <a:cxnLst/>
            <a:rect l="l" t="t" r="r" b="b"/>
            <a:pathLst>
              <a:path w="2368438" h="2265088">
                <a:moveTo>
                  <a:pt x="0" y="0"/>
                </a:moveTo>
                <a:lnTo>
                  <a:pt x="2368438" y="0"/>
                </a:lnTo>
                <a:lnTo>
                  <a:pt x="2368438" y="2265088"/>
                </a:lnTo>
                <a:lnTo>
                  <a:pt x="0" y="226508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10800000">
            <a:off x="-1192707" y="7804988"/>
            <a:ext cx="3198770" cy="2919605"/>
          </a:xfrm>
          <a:custGeom>
            <a:avLst/>
            <a:gdLst/>
            <a:ahLst/>
            <a:cxnLst/>
            <a:rect l="l" t="t" r="r" b="b"/>
            <a:pathLst>
              <a:path w="3198770" h="2919605">
                <a:moveTo>
                  <a:pt x="0" y="0"/>
                </a:moveTo>
                <a:lnTo>
                  <a:pt x="3198770" y="0"/>
                </a:lnTo>
                <a:lnTo>
                  <a:pt x="3198770" y="2919605"/>
                </a:lnTo>
                <a:lnTo>
                  <a:pt x="0" y="291960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6220909" y="-939984"/>
            <a:ext cx="3198770" cy="2919605"/>
          </a:xfrm>
          <a:custGeom>
            <a:avLst/>
            <a:gdLst/>
            <a:ahLst/>
            <a:cxnLst/>
            <a:rect l="l" t="t" r="r" b="b"/>
            <a:pathLst>
              <a:path w="3198770" h="2919605">
                <a:moveTo>
                  <a:pt x="0" y="0"/>
                </a:moveTo>
                <a:lnTo>
                  <a:pt x="3198770" y="0"/>
                </a:lnTo>
                <a:lnTo>
                  <a:pt x="3198770" y="2919605"/>
                </a:lnTo>
                <a:lnTo>
                  <a:pt x="0" y="291960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 rot="9490887">
            <a:off x="15839120" y="8917110"/>
            <a:ext cx="1403238" cy="1882393"/>
          </a:xfrm>
          <a:custGeom>
            <a:avLst/>
            <a:gdLst/>
            <a:ahLst/>
            <a:cxnLst/>
            <a:rect l="l" t="t" r="r" b="b"/>
            <a:pathLst>
              <a:path w="1403238" h="1882393">
                <a:moveTo>
                  <a:pt x="0" y="0"/>
                </a:moveTo>
                <a:lnTo>
                  <a:pt x="1403239" y="0"/>
                </a:lnTo>
                <a:lnTo>
                  <a:pt x="1403239" y="1882392"/>
                </a:lnTo>
                <a:lnTo>
                  <a:pt x="0" y="18823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rot="-1309112">
            <a:off x="926364" y="-527954"/>
            <a:ext cx="1403238" cy="1882393"/>
          </a:xfrm>
          <a:custGeom>
            <a:avLst/>
            <a:gdLst/>
            <a:ahLst/>
            <a:cxnLst/>
            <a:rect l="l" t="t" r="r" b="b"/>
            <a:pathLst>
              <a:path w="1403238" h="1882393">
                <a:moveTo>
                  <a:pt x="0" y="0"/>
                </a:moveTo>
                <a:lnTo>
                  <a:pt x="1403238" y="0"/>
                </a:lnTo>
                <a:lnTo>
                  <a:pt x="1403238" y="1882393"/>
                </a:lnTo>
                <a:lnTo>
                  <a:pt x="0" y="18823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 rot="-10800000">
            <a:off x="14575653" y="7301523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7800639" y="223627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 rot="-10800000">
            <a:off x="502945" y="6169514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1"/>
                </a:lnTo>
                <a:lnTo>
                  <a:pt x="0" y="5923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7073396" y="3509653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1" y="0"/>
                </a:lnTo>
                <a:lnTo>
                  <a:pt x="592381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1146074" y="4747577"/>
            <a:ext cx="2279672" cy="4510723"/>
            <a:chOff x="0" y="0"/>
            <a:chExt cx="2620010" cy="5184140"/>
          </a:xfrm>
        </p:grpSpPr>
        <p:sp>
          <p:nvSpPr>
            <p:cNvPr id="17" name="Freeform 17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185420" y="156210"/>
              <a:ext cx="2250453" cy="4876800"/>
            </a:xfrm>
            <a:custGeom>
              <a:avLst/>
              <a:gdLst/>
              <a:ahLst/>
              <a:cxnLst/>
              <a:rect l="l" t="t" r="r" b="b"/>
              <a:pathLst>
                <a:path w="2250453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7"/>
              <a:stretch>
                <a:fillRect l="-245588" t="-3203" r="-245531" b="-3098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1579738" y="187960"/>
              <a:ext cx="63785" cy="63501"/>
            </a:xfrm>
            <a:custGeom>
              <a:avLst/>
              <a:gdLst/>
              <a:ahLst/>
              <a:cxnLst/>
              <a:rect l="l" t="t" r="r" b="b"/>
              <a:pathLst>
                <a:path w="63785" h="63501">
                  <a:moveTo>
                    <a:pt x="31892" y="0"/>
                  </a:moveTo>
                  <a:cubicBezTo>
                    <a:pt x="20515" y="-51"/>
                    <a:pt x="9980" y="5989"/>
                    <a:pt x="4277" y="15834"/>
                  </a:cubicBezTo>
                  <a:cubicBezTo>
                    <a:pt x="-1426" y="25678"/>
                    <a:pt x="-1426" y="37822"/>
                    <a:pt x="4277" y="47666"/>
                  </a:cubicBezTo>
                  <a:cubicBezTo>
                    <a:pt x="9980" y="57511"/>
                    <a:pt x="20515" y="63551"/>
                    <a:pt x="31892" y="63500"/>
                  </a:cubicBezTo>
                  <a:cubicBezTo>
                    <a:pt x="43269" y="63551"/>
                    <a:pt x="53804" y="57511"/>
                    <a:pt x="59507" y="47666"/>
                  </a:cubicBezTo>
                  <a:cubicBezTo>
                    <a:pt x="65210" y="37822"/>
                    <a:pt x="65210" y="25678"/>
                    <a:pt x="59507" y="15834"/>
                  </a:cubicBezTo>
                  <a:cubicBezTo>
                    <a:pt x="53804" y="5989"/>
                    <a:pt x="43269" y="-51"/>
                    <a:pt x="31892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6" name="Freeform 26"/>
          <p:cNvSpPr/>
          <p:nvPr/>
        </p:nvSpPr>
        <p:spPr>
          <a:xfrm>
            <a:off x="4773964" y="1028700"/>
            <a:ext cx="9455604" cy="2568377"/>
          </a:xfrm>
          <a:custGeom>
            <a:avLst/>
            <a:gdLst/>
            <a:ahLst/>
            <a:cxnLst/>
            <a:rect l="l" t="t" r="r" b="b"/>
            <a:pathLst>
              <a:path w="9455604" h="2568377">
                <a:moveTo>
                  <a:pt x="0" y="0"/>
                </a:moveTo>
                <a:lnTo>
                  <a:pt x="9455604" y="0"/>
                </a:lnTo>
                <a:lnTo>
                  <a:pt x="9455604" y="2568377"/>
                </a:lnTo>
                <a:lnTo>
                  <a:pt x="0" y="256837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18108" b="-1810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7" name="TextBox 27"/>
          <p:cNvSpPr txBox="1"/>
          <p:nvPr/>
        </p:nvSpPr>
        <p:spPr>
          <a:xfrm>
            <a:off x="12878685" y="3607724"/>
            <a:ext cx="1350883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(Adobe stock, 2026)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782748" y="3826966"/>
            <a:ext cx="9712070" cy="13165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46"/>
              </a:lnSpc>
            </a:pPr>
            <a:r>
              <a:rPr lang="en-US" sz="7747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What is E-Safety?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837582" y="5011441"/>
            <a:ext cx="12235813" cy="38779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80"/>
              </a:lnSpc>
            </a:pPr>
            <a:r>
              <a:rPr lang="en-US" sz="2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Protecting children from potential risks, dangers and maltreatment they may encounter whilst online such as:</a:t>
            </a:r>
          </a:p>
          <a:p>
            <a:pPr marL="474986" lvl="1" indent="-237493" algn="l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sexting </a:t>
            </a:r>
          </a:p>
          <a:p>
            <a:pPr marL="474986" lvl="1" indent="-237493" algn="l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sending and receiving nude pictures</a:t>
            </a:r>
          </a:p>
          <a:p>
            <a:pPr marL="474986" lvl="1" indent="-237493" algn="l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inappropriate and explicit content</a:t>
            </a:r>
          </a:p>
          <a:p>
            <a:pPr marL="474986" lvl="1" indent="-237493" algn="l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online grooming</a:t>
            </a:r>
          </a:p>
          <a:p>
            <a:pPr marL="474986" lvl="1" indent="-237493" algn="l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cyber bullying</a:t>
            </a:r>
          </a:p>
          <a:p>
            <a:pPr marL="474986" lvl="1" indent="-237493" algn="l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radicalisation</a:t>
            </a:r>
          </a:p>
          <a:p>
            <a:pPr marL="474986" lvl="1" indent="-237493" algn="l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extremism </a:t>
            </a:r>
          </a:p>
          <a:p>
            <a:pPr algn="l">
              <a:lnSpc>
                <a:spcPts val="3080"/>
              </a:lnSpc>
            </a:pPr>
            <a:r>
              <a:rPr lang="en-US" sz="2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Facilitating digital resilience in children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7800639" y="8931665"/>
            <a:ext cx="5441156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(Government, 2026) (Welsh Government, 2026) (Welsh Government, 2024)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166505" y="9990809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7448806" y="5021152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1763401" y="8962109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1" y="0"/>
                </a:lnTo>
                <a:lnTo>
                  <a:pt x="592381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1066800" y="4676570"/>
            <a:ext cx="2279672" cy="4510723"/>
            <a:chOff x="0" y="0"/>
            <a:chExt cx="2620010" cy="5184140"/>
          </a:xfrm>
        </p:grpSpPr>
        <p:sp>
          <p:nvSpPr>
            <p:cNvPr id="6" name="Freeform 6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7"/>
            <p:cNvSpPr/>
            <p:nvPr/>
          </p:nvSpPr>
          <p:spPr>
            <a:xfrm>
              <a:off x="185420" y="156210"/>
              <a:ext cx="2250453" cy="4876800"/>
            </a:xfrm>
            <a:custGeom>
              <a:avLst/>
              <a:gdLst/>
              <a:ahLst/>
              <a:cxnLst/>
              <a:rect l="l" t="t" r="r" b="b"/>
              <a:pathLst>
                <a:path w="2250453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5"/>
              <a:stretch>
                <a:fillRect l="-245588" t="-3203" r="-245531" b="-3098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/>
            <p:cNvSpPr/>
            <p:nvPr/>
          </p:nvSpPr>
          <p:spPr>
            <a:xfrm>
              <a:off x="1579738" y="187960"/>
              <a:ext cx="63785" cy="63501"/>
            </a:xfrm>
            <a:custGeom>
              <a:avLst/>
              <a:gdLst/>
              <a:ahLst/>
              <a:cxnLst/>
              <a:rect l="l" t="t" r="r" b="b"/>
              <a:pathLst>
                <a:path w="63785" h="63501">
                  <a:moveTo>
                    <a:pt x="31892" y="0"/>
                  </a:moveTo>
                  <a:cubicBezTo>
                    <a:pt x="20515" y="-51"/>
                    <a:pt x="9980" y="5989"/>
                    <a:pt x="4277" y="15834"/>
                  </a:cubicBezTo>
                  <a:cubicBezTo>
                    <a:pt x="-1426" y="25678"/>
                    <a:pt x="-1426" y="37822"/>
                    <a:pt x="4277" y="47666"/>
                  </a:cubicBezTo>
                  <a:cubicBezTo>
                    <a:pt x="9980" y="57511"/>
                    <a:pt x="20515" y="63551"/>
                    <a:pt x="31892" y="63500"/>
                  </a:cubicBezTo>
                  <a:cubicBezTo>
                    <a:pt x="43269" y="63551"/>
                    <a:pt x="53804" y="57511"/>
                    <a:pt x="59507" y="47666"/>
                  </a:cubicBezTo>
                  <a:cubicBezTo>
                    <a:pt x="65210" y="37822"/>
                    <a:pt x="65210" y="25678"/>
                    <a:pt x="59507" y="15834"/>
                  </a:cubicBezTo>
                  <a:cubicBezTo>
                    <a:pt x="53804" y="5989"/>
                    <a:pt x="43269" y="-51"/>
                    <a:pt x="31892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5" name="Freeform 15"/>
          <p:cNvSpPr/>
          <p:nvPr/>
        </p:nvSpPr>
        <p:spPr>
          <a:xfrm>
            <a:off x="578308" y="540618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874499" y="9258300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1394317" y="2178754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>
            <a:off x="16319919" y="9554491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3081607" y="732509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Freeform 20"/>
          <p:cNvSpPr/>
          <p:nvPr/>
        </p:nvSpPr>
        <p:spPr>
          <a:xfrm>
            <a:off x="6195472" y="-296191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Freeform 21"/>
          <p:cNvSpPr/>
          <p:nvPr/>
        </p:nvSpPr>
        <p:spPr>
          <a:xfrm>
            <a:off x="-296191" y="5317343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1"/>
                </a:lnTo>
                <a:lnTo>
                  <a:pt x="0" y="5923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2" name="Freeform 22"/>
          <p:cNvSpPr/>
          <p:nvPr/>
        </p:nvSpPr>
        <p:spPr>
          <a:xfrm>
            <a:off x="16666918" y="140127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3" name="Freeform 23"/>
          <p:cNvSpPr/>
          <p:nvPr/>
        </p:nvSpPr>
        <p:spPr>
          <a:xfrm>
            <a:off x="11171019" y="-156063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1"/>
                </a:lnTo>
                <a:lnTo>
                  <a:pt x="0" y="5923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4" name="Freeform 24"/>
          <p:cNvSpPr/>
          <p:nvPr/>
        </p:nvSpPr>
        <p:spPr>
          <a:xfrm>
            <a:off x="17991809" y="6931931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5" name="Freeform 25"/>
          <p:cNvSpPr/>
          <p:nvPr/>
        </p:nvSpPr>
        <p:spPr>
          <a:xfrm>
            <a:off x="10874828" y="-296191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Freeform 26"/>
          <p:cNvSpPr/>
          <p:nvPr/>
        </p:nvSpPr>
        <p:spPr>
          <a:xfrm>
            <a:off x="17744997" y="-156063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1"/>
                </a:lnTo>
                <a:lnTo>
                  <a:pt x="0" y="5923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7" name="Freeform 27"/>
          <p:cNvSpPr/>
          <p:nvPr/>
        </p:nvSpPr>
        <p:spPr>
          <a:xfrm>
            <a:off x="4998569" y="1269498"/>
            <a:ext cx="3729714" cy="3751653"/>
          </a:xfrm>
          <a:custGeom>
            <a:avLst/>
            <a:gdLst/>
            <a:ahLst/>
            <a:cxnLst/>
            <a:rect l="l" t="t" r="r" b="b"/>
            <a:pathLst>
              <a:path w="3729714" h="3751653">
                <a:moveTo>
                  <a:pt x="0" y="0"/>
                </a:moveTo>
                <a:lnTo>
                  <a:pt x="3729714" y="0"/>
                </a:lnTo>
                <a:lnTo>
                  <a:pt x="3729714" y="3751654"/>
                </a:lnTo>
                <a:lnTo>
                  <a:pt x="0" y="375165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8" name="Freeform 28"/>
          <p:cNvSpPr/>
          <p:nvPr/>
        </p:nvSpPr>
        <p:spPr>
          <a:xfrm>
            <a:off x="4769364" y="5613534"/>
            <a:ext cx="4526490" cy="3508030"/>
          </a:xfrm>
          <a:custGeom>
            <a:avLst/>
            <a:gdLst/>
            <a:ahLst/>
            <a:cxnLst/>
            <a:rect l="l" t="t" r="r" b="b"/>
            <a:pathLst>
              <a:path w="4526490" h="3508030">
                <a:moveTo>
                  <a:pt x="0" y="0"/>
                </a:moveTo>
                <a:lnTo>
                  <a:pt x="4526490" y="0"/>
                </a:lnTo>
                <a:lnTo>
                  <a:pt x="4526490" y="3508029"/>
                </a:lnTo>
                <a:lnTo>
                  <a:pt x="0" y="350802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9" name="TextBox 29"/>
          <p:cNvSpPr txBox="1"/>
          <p:nvPr/>
        </p:nvSpPr>
        <p:spPr>
          <a:xfrm>
            <a:off x="9765427" y="1706332"/>
            <a:ext cx="7493873" cy="15181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6071"/>
              </a:lnSpc>
            </a:pPr>
            <a:r>
              <a:rPr lang="en-US" sz="4896" spc="-24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What can we do in our school setting to help our children?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9386598" y="3806675"/>
            <a:ext cx="6983254" cy="4780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Whole school approach</a:t>
            </a:r>
          </a:p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Safeguarding children</a:t>
            </a:r>
          </a:p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Protecting children</a:t>
            </a:r>
          </a:p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E-safety Policies and procedures</a:t>
            </a:r>
          </a:p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Reviewed annually</a:t>
            </a:r>
          </a:p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Risk assessments</a:t>
            </a:r>
          </a:p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The security act 2015</a:t>
            </a:r>
          </a:p>
          <a:p>
            <a:pPr algn="l">
              <a:lnSpc>
                <a:spcPts val="4759"/>
              </a:lnSpc>
            </a:pPr>
            <a:endParaRPr lang="en-US" sz="3399">
              <a:solidFill>
                <a:srgbClr val="000000"/>
              </a:solidFill>
              <a:latin typeface="Sniglet"/>
              <a:ea typeface="Sniglet"/>
              <a:cs typeface="Sniglet"/>
              <a:sym typeface="Sniglet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10387024" y="8127750"/>
            <a:ext cx="3937516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(School A, 2026) (Government, 2024) (Government, 2026b)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7332275" y="1024415"/>
            <a:ext cx="1396008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(Shutterstock, 2026)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7521394" y="9239250"/>
            <a:ext cx="1862852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(Canva stock images, 2026)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17073396" y="6179892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1311984" y="1320834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10800000">
            <a:off x="3747833" y="9529338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6" y="0"/>
                </a:lnTo>
                <a:lnTo>
                  <a:pt x="3062016" y="2917265"/>
                </a:lnTo>
                <a:lnTo>
                  <a:pt x="0" y="291726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1323959" y="-1734493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6" y="0"/>
                </a:lnTo>
                <a:lnTo>
                  <a:pt x="3062016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-10800000">
            <a:off x="12799597" y="9185001"/>
            <a:ext cx="2368438" cy="2265088"/>
          </a:xfrm>
          <a:custGeom>
            <a:avLst/>
            <a:gdLst/>
            <a:ahLst/>
            <a:cxnLst/>
            <a:rect l="l" t="t" r="r" b="b"/>
            <a:pathLst>
              <a:path w="2368438" h="2265088">
                <a:moveTo>
                  <a:pt x="0" y="0"/>
                </a:moveTo>
                <a:lnTo>
                  <a:pt x="2368438" y="0"/>
                </a:lnTo>
                <a:lnTo>
                  <a:pt x="2368438" y="2265089"/>
                </a:lnTo>
                <a:lnTo>
                  <a:pt x="0" y="226508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3000688" y="-882350"/>
            <a:ext cx="2368438" cy="2265088"/>
          </a:xfrm>
          <a:custGeom>
            <a:avLst/>
            <a:gdLst/>
            <a:ahLst/>
            <a:cxnLst/>
            <a:rect l="l" t="t" r="r" b="b"/>
            <a:pathLst>
              <a:path w="2368438" h="2265088">
                <a:moveTo>
                  <a:pt x="0" y="0"/>
                </a:moveTo>
                <a:lnTo>
                  <a:pt x="2368438" y="0"/>
                </a:lnTo>
                <a:lnTo>
                  <a:pt x="2368438" y="2265088"/>
                </a:lnTo>
                <a:lnTo>
                  <a:pt x="0" y="226508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10800000">
            <a:off x="-1192707" y="7804988"/>
            <a:ext cx="3198770" cy="2919605"/>
          </a:xfrm>
          <a:custGeom>
            <a:avLst/>
            <a:gdLst/>
            <a:ahLst/>
            <a:cxnLst/>
            <a:rect l="l" t="t" r="r" b="b"/>
            <a:pathLst>
              <a:path w="3198770" h="2919605">
                <a:moveTo>
                  <a:pt x="0" y="0"/>
                </a:moveTo>
                <a:lnTo>
                  <a:pt x="3198770" y="0"/>
                </a:lnTo>
                <a:lnTo>
                  <a:pt x="3198770" y="2919605"/>
                </a:lnTo>
                <a:lnTo>
                  <a:pt x="0" y="291960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6162659" y="-453044"/>
            <a:ext cx="3198770" cy="2919605"/>
          </a:xfrm>
          <a:custGeom>
            <a:avLst/>
            <a:gdLst/>
            <a:ahLst/>
            <a:cxnLst/>
            <a:rect l="l" t="t" r="r" b="b"/>
            <a:pathLst>
              <a:path w="3198770" h="2919605">
                <a:moveTo>
                  <a:pt x="0" y="0"/>
                </a:moveTo>
                <a:lnTo>
                  <a:pt x="3198771" y="0"/>
                </a:lnTo>
                <a:lnTo>
                  <a:pt x="3198771" y="2919605"/>
                </a:lnTo>
                <a:lnTo>
                  <a:pt x="0" y="291960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 rot="9490887">
            <a:off x="16371777" y="9282123"/>
            <a:ext cx="1403238" cy="1882393"/>
          </a:xfrm>
          <a:custGeom>
            <a:avLst/>
            <a:gdLst/>
            <a:ahLst/>
            <a:cxnLst/>
            <a:rect l="l" t="t" r="r" b="b"/>
            <a:pathLst>
              <a:path w="1403238" h="1882393">
                <a:moveTo>
                  <a:pt x="0" y="0"/>
                </a:moveTo>
                <a:lnTo>
                  <a:pt x="1403238" y="0"/>
                </a:lnTo>
                <a:lnTo>
                  <a:pt x="1403238" y="1882393"/>
                </a:lnTo>
                <a:lnTo>
                  <a:pt x="0" y="18823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rot="-1309112">
            <a:off x="926364" y="-527954"/>
            <a:ext cx="1403238" cy="1882393"/>
          </a:xfrm>
          <a:custGeom>
            <a:avLst/>
            <a:gdLst/>
            <a:ahLst/>
            <a:cxnLst/>
            <a:rect l="l" t="t" r="r" b="b"/>
            <a:pathLst>
              <a:path w="1403238" h="1882393">
                <a:moveTo>
                  <a:pt x="0" y="0"/>
                </a:moveTo>
                <a:lnTo>
                  <a:pt x="1403238" y="0"/>
                </a:lnTo>
                <a:lnTo>
                  <a:pt x="1403238" y="1882393"/>
                </a:lnTo>
                <a:lnTo>
                  <a:pt x="0" y="18823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 rot="-10800000">
            <a:off x="8551618" y="10021355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1"/>
                </a:lnTo>
                <a:lnTo>
                  <a:pt x="0" y="5923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14757450" y="414377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1" y="0"/>
                </a:lnTo>
                <a:lnTo>
                  <a:pt x="592381" y="592381"/>
                </a:lnTo>
                <a:lnTo>
                  <a:pt x="0" y="5923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 rot="-10800000">
            <a:off x="7750188" y="-275860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7482186" y="3645718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1" y="0"/>
                </a:lnTo>
                <a:lnTo>
                  <a:pt x="592381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1095327" y="4747577"/>
            <a:ext cx="2279672" cy="4510723"/>
            <a:chOff x="0" y="0"/>
            <a:chExt cx="2620010" cy="5184140"/>
          </a:xfrm>
        </p:grpSpPr>
        <p:sp>
          <p:nvSpPr>
            <p:cNvPr id="17" name="Freeform 17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185420" y="156210"/>
              <a:ext cx="2250453" cy="4876800"/>
            </a:xfrm>
            <a:custGeom>
              <a:avLst/>
              <a:gdLst/>
              <a:ahLst/>
              <a:cxnLst/>
              <a:rect l="l" t="t" r="r" b="b"/>
              <a:pathLst>
                <a:path w="2250453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7"/>
              <a:stretch>
                <a:fillRect l="-245588" t="-3203" r="-245531" b="-3098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1579738" y="187960"/>
              <a:ext cx="63785" cy="63501"/>
            </a:xfrm>
            <a:custGeom>
              <a:avLst/>
              <a:gdLst/>
              <a:ahLst/>
              <a:cxnLst/>
              <a:rect l="l" t="t" r="r" b="b"/>
              <a:pathLst>
                <a:path w="63785" h="63501">
                  <a:moveTo>
                    <a:pt x="31892" y="0"/>
                  </a:moveTo>
                  <a:cubicBezTo>
                    <a:pt x="20515" y="-51"/>
                    <a:pt x="9980" y="5989"/>
                    <a:pt x="4277" y="15834"/>
                  </a:cubicBezTo>
                  <a:cubicBezTo>
                    <a:pt x="-1426" y="25678"/>
                    <a:pt x="-1426" y="37822"/>
                    <a:pt x="4277" y="47666"/>
                  </a:cubicBezTo>
                  <a:cubicBezTo>
                    <a:pt x="9980" y="57511"/>
                    <a:pt x="20515" y="63551"/>
                    <a:pt x="31892" y="63500"/>
                  </a:cubicBezTo>
                  <a:cubicBezTo>
                    <a:pt x="43269" y="63551"/>
                    <a:pt x="53804" y="57511"/>
                    <a:pt x="59507" y="47666"/>
                  </a:cubicBezTo>
                  <a:cubicBezTo>
                    <a:pt x="65210" y="37822"/>
                    <a:pt x="65210" y="25678"/>
                    <a:pt x="59507" y="15834"/>
                  </a:cubicBezTo>
                  <a:cubicBezTo>
                    <a:pt x="53804" y="5989"/>
                    <a:pt x="43269" y="-51"/>
                    <a:pt x="31892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6" name="Freeform 26"/>
          <p:cNvSpPr/>
          <p:nvPr/>
        </p:nvSpPr>
        <p:spPr>
          <a:xfrm>
            <a:off x="3782748" y="6394173"/>
            <a:ext cx="4792311" cy="2488705"/>
          </a:xfrm>
          <a:custGeom>
            <a:avLst/>
            <a:gdLst/>
            <a:ahLst/>
            <a:cxnLst/>
            <a:rect l="l" t="t" r="r" b="b"/>
            <a:pathLst>
              <a:path w="4792311" h="2488705">
                <a:moveTo>
                  <a:pt x="0" y="0"/>
                </a:moveTo>
                <a:lnTo>
                  <a:pt x="4792311" y="0"/>
                </a:lnTo>
                <a:lnTo>
                  <a:pt x="4792311" y="2488705"/>
                </a:lnTo>
                <a:lnTo>
                  <a:pt x="0" y="248870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5393" r="-5393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7" name="Freeform 27"/>
          <p:cNvSpPr/>
          <p:nvPr/>
        </p:nvSpPr>
        <p:spPr>
          <a:xfrm>
            <a:off x="3782748" y="1728380"/>
            <a:ext cx="5065061" cy="3462660"/>
          </a:xfrm>
          <a:custGeom>
            <a:avLst/>
            <a:gdLst/>
            <a:ahLst/>
            <a:cxnLst/>
            <a:rect l="l" t="t" r="r" b="b"/>
            <a:pathLst>
              <a:path w="5065061" h="3462660">
                <a:moveTo>
                  <a:pt x="0" y="0"/>
                </a:moveTo>
                <a:lnTo>
                  <a:pt x="5065061" y="0"/>
                </a:lnTo>
                <a:lnTo>
                  <a:pt x="5065061" y="3462660"/>
                </a:lnTo>
                <a:lnTo>
                  <a:pt x="0" y="346266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8" name="TextBox 28"/>
          <p:cNvSpPr txBox="1"/>
          <p:nvPr/>
        </p:nvSpPr>
        <p:spPr>
          <a:xfrm>
            <a:off x="8845867" y="1721011"/>
            <a:ext cx="7907460" cy="17993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184"/>
              </a:lnSpc>
              <a:spcBef>
                <a:spcPct val="0"/>
              </a:spcBef>
            </a:pPr>
            <a:r>
              <a:rPr lang="en-US" sz="5793" spc="-295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Other ways </a:t>
            </a:r>
            <a:r>
              <a:rPr lang="en-US" sz="5793" u="none" strike="noStrike" spc="-295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of promoting online safety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8847809" y="4020517"/>
            <a:ext cx="8634377" cy="3948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04519" lvl="1" indent="-302260" algn="l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IT safety - firewalls, anti virus software and password protected wifi</a:t>
            </a:r>
          </a:p>
          <a:p>
            <a:pPr marL="604519" lvl="1" indent="-302260" algn="l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Data protection - Manage data in accordance to the data protection act 2018</a:t>
            </a:r>
          </a:p>
          <a:p>
            <a:pPr marL="604519" lvl="1" indent="-302260" algn="l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Filtering systems - blocks children from accessing inappropriate content</a:t>
            </a:r>
          </a:p>
          <a:p>
            <a:pPr marL="604519" lvl="1" indent="-302260" algn="l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Monotoring strategies - manual monitoring by teachers and technical monitoring by software.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7425908" y="8899038"/>
            <a:ext cx="916662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(Hwb, 2026).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9618196" y="8127750"/>
            <a:ext cx="6761440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(NSPCC, 2024) (Legislation Goverment, 2018) (Welsh Government, 2021) (Government, 2022)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6594812" y="5272128"/>
            <a:ext cx="1980248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(Canva stock images, 2026)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197646" y="537033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8049797" y="3533072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3012181" y="-296191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1028700" y="4747577"/>
            <a:ext cx="2279672" cy="4510723"/>
            <a:chOff x="0" y="0"/>
            <a:chExt cx="2620010" cy="5184140"/>
          </a:xfrm>
        </p:grpSpPr>
        <p:sp>
          <p:nvSpPr>
            <p:cNvPr id="6" name="Freeform 6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7"/>
            <p:cNvSpPr/>
            <p:nvPr/>
          </p:nvSpPr>
          <p:spPr>
            <a:xfrm>
              <a:off x="185420" y="156210"/>
              <a:ext cx="2250453" cy="4876800"/>
            </a:xfrm>
            <a:custGeom>
              <a:avLst/>
              <a:gdLst/>
              <a:ahLst/>
              <a:cxnLst/>
              <a:rect l="l" t="t" r="r" b="b"/>
              <a:pathLst>
                <a:path w="2250453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5"/>
              <a:stretch>
                <a:fillRect l="-245588" t="-3203" r="-245531" b="-3098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/>
            <p:cNvSpPr/>
            <p:nvPr/>
          </p:nvSpPr>
          <p:spPr>
            <a:xfrm>
              <a:off x="1579738" y="187960"/>
              <a:ext cx="63785" cy="63501"/>
            </a:xfrm>
            <a:custGeom>
              <a:avLst/>
              <a:gdLst/>
              <a:ahLst/>
              <a:cxnLst/>
              <a:rect l="l" t="t" r="r" b="b"/>
              <a:pathLst>
                <a:path w="63785" h="63501">
                  <a:moveTo>
                    <a:pt x="31892" y="0"/>
                  </a:moveTo>
                  <a:cubicBezTo>
                    <a:pt x="20515" y="-51"/>
                    <a:pt x="9980" y="5989"/>
                    <a:pt x="4277" y="15834"/>
                  </a:cubicBezTo>
                  <a:cubicBezTo>
                    <a:pt x="-1426" y="25678"/>
                    <a:pt x="-1426" y="37822"/>
                    <a:pt x="4277" y="47666"/>
                  </a:cubicBezTo>
                  <a:cubicBezTo>
                    <a:pt x="9980" y="57511"/>
                    <a:pt x="20515" y="63551"/>
                    <a:pt x="31892" y="63500"/>
                  </a:cubicBezTo>
                  <a:cubicBezTo>
                    <a:pt x="43269" y="63551"/>
                    <a:pt x="53804" y="57511"/>
                    <a:pt x="59507" y="47666"/>
                  </a:cubicBezTo>
                  <a:cubicBezTo>
                    <a:pt x="65210" y="37822"/>
                    <a:pt x="65210" y="25678"/>
                    <a:pt x="59507" y="15834"/>
                  </a:cubicBezTo>
                  <a:cubicBezTo>
                    <a:pt x="53804" y="5989"/>
                    <a:pt x="43269" y="-51"/>
                    <a:pt x="31892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5" name="Freeform 15"/>
          <p:cNvSpPr/>
          <p:nvPr/>
        </p:nvSpPr>
        <p:spPr>
          <a:xfrm>
            <a:off x="2715990" y="1133000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-160294" y="-51763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1" y="0"/>
                </a:lnTo>
                <a:lnTo>
                  <a:pt x="592381" y="592381"/>
                </a:lnTo>
                <a:lnTo>
                  <a:pt x="0" y="5923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4275435" y="9258300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1" y="0"/>
                </a:lnTo>
                <a:lnTo>
                  <a:pt x="592381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>
            <a:off x="10901456" y="9990809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1" y="0"/>
                </a:lnTo>
                <a:lnTo>
                  <a:pt x="592381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16305249" y="8962109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Freeform 20"/>
          <p:cNvSpPr/>
          <p:nvPr/>
        </p:nvSpPr>
        <p:spPr>
          <a:xfrm>
            <a:off x="14283322" y="-296191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Freeform 21"/>
          <p:cNvSpPr/>
          <p:nvPr/>
        </p:nvSpPr>
        <p:spPr>
          <a:xfrm>
            <a:off x="17601206" y="-296191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2" name="Freeform 22"/>
          <p:cNvSpPr/>
          <p:nvPr/>
        </p:nvSpPr>
        <p:spPr>
          <a:xfrm>
            <a:off x="17753606" y="8251263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3" name="Freeform 23"/>
          <p:cNvSpPr/>
          <p:nvPr/>
        </p:nvSpPr>
        <p:spPr>
          <a:xfrm>
            <a:off x="1028700" y="2182582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1"/>
                </a:lnTo>
                <a:lnTo>
                  <a:pt x="0" y="5923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4" name="Freeform 24"/>
          <p:cNvSpPr/>
          <p:nvPr/>
        </p:nvSpPr>
        <p:spPr>
          <a:xfrm>
            <a:off x="296191" y="9724109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5" name="Freeform 25"/>
          <p:cNvSpPr/>
          <p:nvPr/>
        </p:nvSpPr>
        <p:spPr>
          <a:xfrm>
            <a:off x="6054004" y="-296191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Freeform 26"/>
          <p:cNvSpPr/>
          <p:nvPr/>
        </p:nvSpPr>
        <p:spPr>
          <a:xfrm>
            <a:off x="-296191" y="5334561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7" name="Freeform 27"/>
          <p:cNvSpPr/>
          <p:nvPr/>
        </p:nvSpPr>
        <p:spPr>
          <a:xfrm>
            <a:off x="6693345" y="9114509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8" name="Freeform 28"/>
          <p:cNvSpPr/>
          <p:nvPr/>
        </p:nvSpPr>
        <p:spPr>
          <a:xfrm>
            <a:off x="13603352" y="9554491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9" name="Freeform 29"/>
          <p:cNvSpPr/>
          <p:nvPr/>
        </p:nvSpPr>
        <p:spPr>
          <a:xfrm>
            <a:off x="8847809" y="540618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0" name="Freeform 30"/>
          <p:cNvSpPr/>
          <p:nvPr/>
        </p:nvSpPr>
        <p:spPr>
          <a:xfrm>
            <a:off x="17609816" y="2940691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1" y="0"/>
                </a:lnTo>
                <a:lnTo>
                  <a:pt x="592381" y="592381"/>
                </a:lnTo>
                <a:lnTo>
                  <a:pt x="0" y="5923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1" name="Freeform 31"/>
          <p:cNvSpPr/>
          <p:nvPr/>
        </p:nvSpPr>
        <p:spPr>
          <a:xfrm>
            <a:off x="17897397" y="9724109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2" name="Freeform 32"/>
          <p:cNvSpPr/>
          <p:nvPr/>
        </p:nvSpPr>
        <p:spPr>
          <a:xfrm>
            <a:off x="8847809" y="9990809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3" name="Freeform 33"/>
          <p:cNvSpPr/>
          <p:nvPr/>
        </p:nvSpPr>
        <p:spPr>
          <a:xfrm>
            <a:off x="17601206" y="4791466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1"/>
                </a:lnTo>
                <a:lnTo>
                  <a:pt x="0" y="5923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4" name="Freeform 34"/>
          <p:cNvSpPr/>
          <p:nvPr/>
        </p:nvSpPr>
        <p:spPr>
          <a:xfrm>
            <a:off x="3620034" y="2831041"/>
            <a:ext cx="5063717" cy="2588825"/>
          </a:xfrm>
          <a:custGeom>
            <a:avLst/>
            <a:gdLst/>
            <a:ahLst/>
            <a:cxnLst/>
            <a:rect l="l" t="t" r="r" b="b"/>
            <a:pathLst>
              <a:path w="5063717" h="2588825">
                <a:moveTo>
                  <a:pt x="0" y="0"/>
                </a:moveTo>
                <a:lnTo>
                  <a:pt x="5063716" y="0"/>
                </a:lnTo>
                <a:lnTo>
                  <a:pt x="5063716" y="2588826"/>
                </a:lnTo>
                <a:lnTo>
                  <a:pt x="0" y="258882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5" name="Freeform 35"/>
          <p:cNvSpPr/>
          <p:nvPr/>
        </p:nvSpPr>
        <p:spPr>
          <a:xfrm>
            <a:off x="3581944" y="6741011"/>
            <a:ext cx="5139897" cy="1196144"/>
          </a:xfrm>
          <a:custGeom>
            <a:avLst/>
            <a:gdLst/>
            <a:ahLst/>
            <a:cxnLst/>
            <a:rect l="l" t="t" r="r" b="b"/>
            <a:pathLst>
              <a:path w="5139897" h="1196144">
                <a:moveTo>
                  <a:pt x="0" y="0"/>
                </a:moveTo>
                <a:lnTo>
                  <a:pt x="5139896" y="0"/>
                </a:lnTo>
                <a:lnTo>
                  <a:pt x="5139896" y="1196144"/>
                </a:lnTo>
                <a:lnTo>
                  <a:pt x="0" y="119614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r="-319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6" name="TextBox 36"/>
          <p:cNvSpPr txBox="1"/>
          <p:nvPr/>
        </p:nvSpPr>
        <p:spPr>
          <a:xfrm>
            <a:off x="8372088" y="2708288"/>
            <a:ext cx="9053111" cy="59810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Online Safety Act 2023 - enforces social media companies and search engines to take responsibilities for their users</a:t>
            </a:r>
          </a:p>
          <a:p>
            <a:pPr algn="l">
              <a:lnSpc>
                <a:spcPts val="4759"/>
              </a:lnSpc>
            </a:pPr>
            <a:endParaRPr lang="en-US" sz="3399">
              <a:solidFill>
                <a:srgbClr val="000000"/>
              </a:solidFill>
              <a:latin typeface="Sniglet"/>
              <a:ea typeface="Sniglet"/>
              <a:cs typeface="Sniglet"/>
              <a:sym typeface="Sniglet"/>
            </a:endParaRPr>
          </a:p>
          <a:p>
            <a:pPr algn="l">
              <a:lnSpc>
                <a:spcPts val="4759"/>
              </a:lnSpc>
            </a:pPr>
            <a:endParaRPr lang="en-US" sz="3399">
              <a:solidFill>
                <a:srgbClr val="000000"/>
              </a:solidFill>
              <a:latin typeface="Sniglet"/>
              <a:ea typeface="Sniglet"/>
              <a:cs typeface="Sniglet"/>
              <a:sym typeface="Sniglet"/>
            </a:endParaRPr>
          </a:p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UNESCO introduced the AI competency frameworks for students and teachers - aims to help students and teachers assess potential risks and informs them of how to be safe and ethical whilst engaging with AI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8683750" y="1258974"/>
            <a:ext cx="8741450" cy="8375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60"/>
              </a:lnSpc>
            </a:pPr>
            <a:r>
              <a:rPr lang="en-US" sz="49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Further information on E-safety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620034" y="2459723"/>
            <a:ext cx="1915954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(The BluePrint Brief, 2023)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694767" y="8232213"/>
            <a:ext cx="1161336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(UNESCO, 2021)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0199557" y="8943059"/>
            <a:ext cx="5398175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(Government, 2025) (Government, 2025b) (UNESCO, 2024) (UNICEF, 2026)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537527"/>
            <a:ext cx="5167432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Leah’s references </a:t>
            </a:r>
          </a:p>
        </p:txBody>
      </p:sp>
      <p:sp>
        <p:nvSpPr>
          <p:cNvPr id="3" name="Freeform 3"/>
          <p:cNvSpPr/>
          <p:nvPr/>
        </p:nvSpPr>
        <p:spPr>
          <a:xfrm rot="-10800000">
            <a:off x="17073396" y="5842890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2033316" y="1424623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6" y="0"/>
                </a:lnTo>
                <a:lnTo>
                  <a:pt x="3062016" y="2917265"/>
                </a:lnTo>
                <a:lnTo>
                  <a:pt x="0" y="291726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-10800000">
            <a:off x="3782748" y="9661506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1323959" y="-1734493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6" y="0"/>
                </a:lnTo>
                <a:lnTo>
                  <a:pt x="3062016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-10800000">
            <a:off x="12799597" y="9414865"/>
            <a:ext cx="2368438" cy="2265088"/>
          </a:xfrm>
          <a:custGeom>
            <a:avLst/>
            <a:gdLst/>
            <a:ahLst/>
            <a:cxnLst/>
            <a:rect l="l" t="t" r="r" b="b"/>
            <a:pathLst>
              <a:path w="2368438" h="2265088">
                <a:moveTo>
                  <a:pt x="0" y="0"/>
                </a:moveTo>
                <a:lnTo>
                  <a:pt x="2368438" y="0"/>
                </a:lnTo>
                <a:lnTo>
                  <a:pt x="2368438" y="2265088"/>
                </a:lnTo>
                <a:lnTo>
                  <a:pt x="0" y="226508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2945317" y="-1632311"/>
            <a:ext cx="2368438" cy="2265088"/>
          </a:xfrm>
          <a:custGeom>
            <a:avLst/>
            <a:gdLst/>
            <a:ahLst/>
            <a:cxnLst/>
            <a:rect l="l" t="t" r="r" b="b"/>
            <a:pathLst>
              <a:path w="2368438" h="2265088">
                <a:moveTo>
                  <a:pt x="0" y="0"/>
                </a:moveTo>
                <a:lnTo>
                  <a:pt x="2368439" y="0"/>
                </a:lnTo>
                <a:lnTo>
                  <a:pt x="2368439" y="2265088"/>
                </a:lnTo>
                <a:lnTo>
                  <a:pt x="0" y="226508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 rot="-10800000">
            <a:off x="-1785089" y="8760156"/>
            <a:ext cx="3198770" cy="2919605"/>
          </a:xfrm>
          <a:custGeom>
            <a:avLst/>
            <a:gdLst/>
            <a:ahLst/>
            <a:cxnLst/>
            <a:rect l="l" t="t" r="r" b="b"/>
            <a:pathLst>
              <a:path w="3198770" h="2919605">
                <a:moveTo>
                  <a:pt x="0" y="0"/>
                </a:moveTo>
                <a:lnTo>
                  <a:pt x="3198771" y="0"/>
                </a:lnTo>
                <a:lnTo>
                  <a:pt x="3198771" y="2919605"/>
                </a:lnTo>
                <a:lnTo>
                  <a:pt x="0" y="291960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661087" y="-1046560"/>
            <a:ext cx="3198770" cy="2919605"/>
          </a:xfrm>
          <a:custGeom>
            <a:avLst/>
            <a:gdLst/>
            <a:ahLst/>
            <a:cxnLst/>
            <a:rect l="l" t="t" r="r" b="b"/>
            <a:pathLst>
              <a:path w="3198770" h="2919605">
                <a:moveTo>
                  <a:pt x="0" y="0"/>
                </a:moveTo>
                <a:lnTo>
                  <a:pt x="3198770" y="0"/>
                </a:lnTo>
                <a:lnTo>
                  <a:pt x="3198770" y="2919605"/>
                </a:lnTo>
                <a:lnTo>
                  <a:pt x="0" y="291960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rot="9490887">
            <a:off x="16557681" y="9451648"/>
            <a:ext cx="1403238" cy="1882393"/>
          </a:xfrm>
          <a:custGeom>
            <a:avLst/>
            <a:gdLst/>
            <a:ahLst/>
            <a:cxnLst/>
            <a:rect l="l" t="t" r="r" b="b"/>
            <a:pathLst>
              <a:path w="1403238" h="1882393">
                <a:moveTo>
                  <a:pt x="0" y="0"/>
                </a:moveTo>
                <a:lnTo>
                  <a:pt x="1403238" y="0"/>
                </a:lnTo>
                <a:lnTo>
                  <a:pt x="1403238" y="1882392"/>
                </a:lnTo>
                <a:lnTo>
                  <a:pt x="0" y="18823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 rot="-1309112">
            <a:off x="-482596" y="-987193"/>
            <a:ext cx="1403238" cy="1882393"/>
          </a:xfrm>
          <a:custGeom>
            <a:avLst/>
            <a:gdLst/>
            <a:ahLst/>
            <a:cxnLst/>
            <a:rect l="l" t="t" r="r" b="b"/>
            <a:pathLst>
              <a:path w="1403238" h="1882393">
                <a:moveTo>
                  <a:pt x="0" y="0"/>
                </a:moveTo>
                <a:lnTo>
                  <a:pt x="1403239" y="0"/>
                </a:lnTo>
                <a:lnTo>
                  <a:pt x="1403239" y="1882393"/>
                </a:lnTo>
                <a:lnTo>
                  <a:pt x="0" y="18823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 rot="-10800000">
            <a:off x="18012022" y="9118674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1" y="0"/>
                </a:lnTo>
                <a:lnTo>
                  <a:pt x="592381" y="592381"/>
                </a:lnTo>
                <a:lnTo>
                  <a:pt x="0" y="5923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9543032" y="-342188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 rot="-10800000">
            <a:off x="-185703" y="6345738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1" y="0"/>
                </a:lnTo>
                <a:lnTo>
                  <a:pt x="592381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17964281" y="3645718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TextBox 17"/>
          <p:cNvSpPr txBox="1"/>
          <p:nvPr/>
        </p:nvSpPr>
        <p:spPr>
          <a:xfrm>
            <a:off x="9139238" y="4652327"/>
            <a:ext cx="9525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endParaRPr/>
          </a:p>
        </p:txBody>
      </p:sp>
      <p:sp>
        <p:nvSpPr>
          <p:cNvPr id="18" name="TextBox 18"/>
          <p:cNvSpPr txBox="1"/>
          <p:nvPr/>
        </p:nvSpPr>
        <p:spPr>
          <a:xfrm>
            <a:off x="1028700" y="1439376"/>
            <a:ext cx="16044696" cy="8651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Adobe Stock. (2026). Stock photos, royalty-free images, graphics, vectors &amp; videos. [Online].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7" tooltip="https://stock.adobe.com/uk/search?filters%5Bcontent_type%3Aphoto%5D=1&amp;filters%5Bcontent_type%3Aillustration%5D=1&amp;filters%5Bcontent_type%3Azip_vector%5D=1&amp;filters%5Bcontent_type%3Avideo%5D=1&amp;filters%5Bcontent_type%3Atemplate%5D=1&amp;filters%5Bcontent_type%3A3d%5D=1&amp;filters%5Bcontent_type%3Aimage%5D=1&amp;k=online+safety&amp;order=relevance&amp;limit=100&amp;search_page=1&amp;search_type=usertyped&amp;acp=&amp;aco=online+safety&amp;get_facets=0&amp;asset_id=1950910664"/>
              </a:rPr>
              <a:t>Online Safety Images – Browse 1,067,360 Stock Photos, Vectors, and Video | Adobe Stock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13 April 2026).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Government. (2022). Meeting digital and technology standards in schools and colleges - Filtering and monitoring - core standard - Guidance - GOV.UK. [Online].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8" tooltip="https://www.gov.uk/guidance/meeting-digital-and-technology-standards-in-schools-and-colleges/filtering-and-monitoring-core-standard"/>
              </a:rPr>
              <a:t>https://www.gov.uk/guidance/meeting-digital-and-technology-standards-in-schools-and-colleges/filtering-and-monitoring-core-standard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19 April 2026).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Government. (2024). Prevent duty guidance: for England and Wales (accessible). [Online].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9" tooltip="https://www.gov.uk/government/publications/prevent-duty-guidance/prevent-duty-guidance-for-england-and-wales-accessible#Education"/>
              </a:rPr>
              <a:t>https://www.gov.uk/government/publications/prevent-duty-guidance/prevent-duty-guidance-for-england-and-wales-accessible#Education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19 April 2026).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Government. (2025). Online Safety Act: explainer. [Online].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10" tooltip="https://www.gov.uk/government/publications/online-safety-act-explainer/online-safety-act-explainer#age-appropriate-experiences-for-children-online"/>
              </a:rPr>
              <a:t>https://www.gov.uk/government/publications/online-safety-act-explainer/online-safety-act-explainer#age-appropriate-experiences-for-children-online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18 April 2026). 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Government. (2025b). Online Safety Act. [Online].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11" tooltip="https://www.gov.uk/government/collections/online-safety-act"/>
              </a:rPr>
              <a:t>https://www.gov.uk/government/collections/online-safety-act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19 April 2026).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Government. (2026). Working Together to Safeguard Children 2026. [Online] Available at: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12" tooltip="https://assets.publishing.service.gov.uk/media/69c2c4ce380a2a73a7cf9df4/Working_together_to_safeguard_children_2026.pdf"/>
              </a:rPr>
              <a:t>https://assets.publishing.service.gov.uk/media/69c2c4ce380a2a73a7cf9df4/Working_together_to_safeguard_children_2026.pdf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18 April 2026).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Hwb. (2026). Enhancing digital resilience in education: An action plan to protect children and young people online. [Online].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13" tooltip="https://hwb.gov.wales/keeping-safe-online/enhancing-digital-resilience-in-education-an-action-plan-to-protect-children-and-young-people-online/"/>
              </a:rPr>
              <a:t>Enhancing digital resilience in education: An action plan to protect children and young people online - Hwb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21 April 2026).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Legislation Government. (2018). Data Protection Act 2018. [Online] Legislation.gov.uk.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14" tooltip="https://www.legislation.gov.uk/ukpga/2018/12/section/2/enacted"/>
              </a:rPr>
              <a:t>https://www.legislation.gov.uk/ukpga/2018/12/section/2/enacted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19 April 2026).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NSPCC. (2024). Online Safety (e-safety) and Schools. [Online]. NSPCC Learning.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15" tooltip="https://learning.nspcc.org.uk/online-safety/online-safety-for-schools"/>
              </a:rPr>
              <a:t>https://learning.nspcc.org.uk/online-safety/online-safety-for-schools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19 April 2026).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School A. (2026). Pwll Primary School E-Safety Policy. [Online]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16" tooltip="https://primarysite-prod-sorted.s3.amazonaws.com/pwll-cp-school/UploadedDocument/8d11d320-402f-495e-9b53-6f0e62baf663/e-safety-v1-jun24.pdf"/>
              </a:rPr>
              <a:t>https://primarysite-prod-sorted.s3.amazonaws.com/pwll-cp-school/UploadedDocument/8d11d320-402f-495e-9b53-6f0e62baf663/e-safety-v1-jun24.pdf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 (Accessed: 19 April 2026).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Shutterstock. (2026). Stock photos, royalty-free images, graphics, vectors &amp; videos. [Online].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17" tooltip="https://www.shutterstock.com/image-vector/teenage-girl-depression-crying-after-reading-2234229085"/>
              </a:rPr>
              <a:t>Teenage Girl Depression Crying After Reading Stock Vector (Royalty Free) 2234229085 | Shutterstock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13 April 2026).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The BluePrint Brief. (2023). The Online Safety Act 2023 and The Future of Platform Liability. [Online] Theblueprintbrief.com.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18" tooltip="https://theblueprintbrief.com/articles/the-online-safety-act-2023-and-the-future-of-platf/"/>
              </a:rPr>
              <a:t>https://theblueprintbrief.com/articles/the-online-safety-act-2023-and-the-future-of-platf/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 (Accessed: 21 Apr. 2026). 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UNESCO. (2021). UNESCO Iogo. [Online] www.unesco.org.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19" tooltip="https://www.unesco.org/en"/>
              </a:rPr>
              <a:t>https://www.unesco.org/en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21 April 2026).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UNESCO. (2024). Digital competence frameworks for teachers, learners and citizens. [Online].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20" tooltip="https://unevoc.unesco.org/home/Digital+Competence+Frameworks/lang=en/id=1#tbar"/>
              </a:rPr>
              <a:t>https://unevoc.unesco.org/home/Digital+Competence+Frameworks/lang=en/id=1#tbar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19 April 2026).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UNICEF. (2026). UN convention on the rights of the child (UNCRC). [Online] unicef.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21" tooltip="https://www.unicef.org.uk/what-we-do/un-convention-child-rights/"/>
              </a:rPr>
              <a:t>https://www.unicef.org.uk/what-we-do/un-convention-child-rights/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19 April 2026).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Welsh Government. (2021). Web filtering and online safeguarding - Hwb. [Online].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22" tooltip="https://hwb.gov.wales/school-improvement-and-leadership/education-digital-standards/web-filtering-and-online-safeguarding"/>
              </a:rPr>
              <a:t>https://hwb.gov.wales/school-improvement-and-leadership/education-digital-standards/web-filtering-and-online-safeguarding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19 April 2026).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Welsh Government. (2024). Enhancing digital resilience in education: An action plan to protect children and young people online. [Online].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13" tooltip="https://hwb.gov.wales/keeping-safe-online/enhancing-digital-resilience-in-education-an-action-plan-to-protect-children-and-young-people-online/"/>
              </a:rPr>
              <a:t>https://hwb.gov.wales/keeping-safe-online/enhancing-digital-resilience-in-education-an-action-plan-to-protect-children-and-young-people-online/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18 April 2026).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Welsh Government. (2026). Rights, respect, equality: statutory guidance for schools and settings Guidance. [Online]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23" tooltip="https://www.gov.wales/sites/default/files/publications/2026-04/rights-respect-equality-guidance2.pdf"/>
              </a:rPr>
              <a:t>https://www.gov.wales/sites/default/files/publications/2026-04/rights-respect-equality-guidance2.pdf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19 April 2026).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Welsh Government. (2026b). Safeguarding Wales. [Online] safeguarding.wales. Available at: </a:t>
            </a:r>
            <a:r>
              <a:rPr lang="en-US" sz="1399" u="sng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  <a:hlinkClick r:id="rId24" tooltip="https://safeguarding.wales/en/chi-i/chi-i-c6/c6-p6/"/>
              </a:rPr>
              <a:t>https://safeguarding.wales/en/chi-i/chi-i-c6/c6-p6/</a:t>
            </a:r>
            <a:r>
              <a:rPr lang="en-US" sz="1399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. (Accessed: 19 April 2026).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Sniglet"/>
              <a:ea typeface="Sniglet"/>
              <a:cs typeface="Sniglet"/>
              <a:sym typeface="Sniglet"/>
            </a:endParaRP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Sniglet"/>
              <a:ea typeface="Sniglet"/>
              <a:cs typeface="Sniglet"/>
              <a:sym typeface="Sniglet"/>
            </a:endParaRP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Sniglet"/>
              <a:ea typeface="Sniglet"/>
              <a:cs typeface="Sniglet"/>
              <a:sym typeface="Snigle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1211</Words>
  <Application>Microsoft Office PowerPoint</Application>
  <PresentationFormat>Custom</PresentationFormat>
  <Paragraphs>64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Canva Sans</vt:lpstr>
      <vt:lpstr>Calibri</vt:lpstr>
      <vt:lpstr>Nunito Ultra-Bold</vt:lpstr>
      <vt:lpstr>Sniglet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Student</dc:creator>
  <cp:lastModifiedBy>Leah Jones</cp:lastModifiedBy>
  <cp:revision>1</cp:revision>
  <dcterms:created xsi:type="dcterms:W3CDTF">2006-08-16T00:00:00Z</dcterms:created>
  <dcterms:modified xsi:type="dcterms:W3CDTF">2026-04-26T19:14:54Z</dcterms:modified>
  <dc:identifier>DAHH-3-6Yno</dc:identifier>
</cp:coreProperties>
</file>