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rts/chart2.xml" ContentType="application/vnd.openxmlformats-officedocument.drawingml.chart+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72" r:id="rId14"/>
    <p:sldId id="270" r:id="rId15"/>
    <p:sldId id="273" r:id="rId16"/>
    <p:sldId id="27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ADC526-95EF-3634-8E16-54424E388EC4}" v="22" dt="2026-10-25T11:43:08.738"/>
    <p1510:client id="{74009DFA-F474-BB75-A49D-E7433A4F3B48}" v="62" dt="2026-10-26T09:04:26.1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du Florin Apostoaiei (2238836)" userId="S::2238836@student.uwtsd.ac.uk::1de50905-157c-4664-bbfb-da2a7b40b21c" providerId="AD" clId="Web-{74009DFA-F474-BB75-A49D-E7433A4F3B48}"/>
    <pc:docChg chg="modSld">
      <pc:chgData name="Radu Florin Apostoaiei (2238836)" userId="S::2238836@student.uwtsd.ac.uk::1de50905-157c-4664-bbfb-da2a7b40b21c" providerId="AD" clId="Web-{74009DFA-F474-BB75-A49D-E7433A4F3B48}" dt="2026-10-26T09:04:26.181" v="64" actId="20577"/>
      <pc:docMkLst>
        <pc:docMk/>
      </pc:docMkLst>
      <pc:sldChg chg="modSp">
        <pc:chgData name="Radu Florin Apostoaiei (2238836)" userId="S::2238836@student.uwtsd.ac.uk::1de50905-157c-4664-bbfb-da2a7b40b21c" providerId="AD" clId="Web-{74009DFA-F474-BB75-A49D-E7433A4F3B48}" dt="2026-10-26T08:43:53.041" v="18" actId="20577"/>
        <pc:sldMkLst>
          <pc:docMk/>
          <pc:sldMk cId="0" sldId="258"/>
        </pc:sldMkLst>
        <pc:spChg chg="mod">
          <ac:chgData name="Radu Florin Apostoaiei (2238836)" userId="S::2238836@student.uwtsd.ac.uk::1de50905-157c-4664-bbfb-da2a7b40b21c" providerId="AD" clId="Web-{74009DFA-F474-BB75-A49D-E7433A4F3B48}" dt="2026-10-26T08:43:53.041" v="18" actId="20577"/>
          <ac:spMkLst>
            <pc:docMk/>
            <pc:sldMk cId="0" sldId="258"/>
            <ac:spMk id="3" creationId="{00000000-0000-0000-0000-000000000000}"/>
          </ac:spMkLst>
        </pc:spChg>
      </pc:sldChg>
      <pc:sldChg chg="modSp">
        <pc:chgData name="Radu Florin Apostoaiei (2238836)" userId="S::2238836@student.uwtsd.ac.uk::1de50905-157c-4664-bbfb-da2a7b40b21c" providerId="AD" clId="Web-{74009DFA-F474-BB75-A49D-E7433A4F3B48}" dt="2026-10-26T08:43:42.885" v="17" actId="20577"/>
        <pc:sldMkLst>
          <pc:docMk/>
          <pc:sldMk cId="0" sldId="259"/>
        </pc:sldMkLst>
        <pc:spChg chg="mod">
          <ac:chgData name="Radu Florin Apostoaiei (2238836)" userId="S::2238836@student.uwtsd.ac.uk::1de50905-157c-4664-bbfb-da2a7b40b21c" providerId="AD" clId="Web-{74009DFA-F474-BB75-A49D-E7433A4F3B48}" dt="2026-10-26T08:43:42.885" v="17" actId="20577"/>
          <ac:spMkLst>
            <pc:docMk/>
            <pc:sldMk cId="0" sldId="259"/>
            <ac:spMk id="3" creationId="{00000000-0000-0000-0000-000000000000}"/>
          </ac:spMkLst>
        </pc:spChg>
      </pc:sldChg>
      <pc:sldChg chg="modSp">
        <pc:chgData name="Radu Florin Apostoaiei (2238836)" userId="S::2238836@student.uwtsd.ac.uk::1de50905-157c-4664-bbfb-da2a7b40b21c" providerId="AD" clId="Web-{74009DFA-F474-BB75-A49D-E7433A4F3B48}" dt="2026-10-26T08:43:29.994" v="16" actId="20577"/>
        <pc:sldMkLst>
          <pc:docMk/>
          <pc:sldMk cId="0" sldId="260"/>
        </pc:sldMkLst>
        <pc:spChg chg="mod">
          <ac:chgData name="Radu Florin Apostoaiei (2238836)" userId="S::2238836@student.uwtsd.ac.uk::1de50905-157c-4664-bbfb-da2a7b40b21c" providerId="AD" clId="Web-{74009DFA-F474-BB75-A49D-E7433A4F3B48}" dt="2026-10-26T08:43:29.994" v="16" actId="20577"/>
          <ac:spMkLst>
            <pc:docMk/>
            <pc:sldMk cId="0" sldId="260"/>
            <ac:spMk id="3" creationId="{00000000-0000-0000-0000-000000000000}"/>
          </ac:spMkLst>
        </pc:spChg>
      </pc:sldChg>
      <pc:sldChg chg="modSp">
        <pc:chgData name="Radu Florin Apostoaiei (2238836)" userId="S::2238836@student.uwtsd.ac.uk::1de50905-157c-4664-bbfb-da2a7b40b21c" providerId="AD" clId="Web-{74009DFA-F474-BB75-A49D-E7433A4F3B48}" dt="2026-10-26T08:43:05.665" v="15" actId="20577"/>
        <pc:sldMkLst>
          <pc:docMk/>
          <pc:sldMk cId="0" sldId="265"/>
        </pc:sldMkLst>
        <pc:spChg chg="mod">
          <ac:chgData name="Radu Florin Apostoaiei (2238836)" userId="S::2238836@student.uwtsd.ac.uk::1de50905-157c-4664-bbfb-da2a7b40b21c" providerId="AD" clId="Web-{74009DFA-F474-BB75-A49D-E7433A4F3B48}" dt="2026-10-26T08:43:05.665" v="15" actId="20577"/>
          <ac:spMkLst>
            <pc:docMk/>
            <pc:sldMk cId="0" sldId="265"/>
            <ac:spMk id="3" creationId="{00000000-0000-0000-0000-000000000000}"/>
          </ac:spMkLst>
        </pc:spChg>
      </pc:sldChg>
      <pc:sldChg chg="modSp">
        <pc:chgData name="Radu Florin Apostoaiei (2238836)" userId="S::2238836@student.uwtsd.ac.uk::1de50905-157c-4664-bbfb-da2a7b40b21c" providerId="AD" clId="Web-{74009DFA-F474-BB75-A49D-E7433A4F3B48}" dt="2026-10-26T08:52:15.522" v="40" actId="20577"/>
        <pc:sldMkLst>
          <pc:docMk/>
          <pc:sldMk cId="0" sldId="266"/>
        </pc:sldMkLst>
        <pc:spChg chg="mod">
          <ac:chgData name="Radu Florin Apostoaiei (2238836)" userId="S::2238836@student.uwtsd.ac.uk::1de50905-157c-4664-bbfb-da2a7b40b21c" providerId="AD" clId="Web-{74009DFA-F474-BB75-A49D-E7433A4F3B48}" dt="2026-10-26T08:52:15.522" v="40" actId="20577"/>
          <ac:spMkLst>
            <pc:docMk/>
            <pc:sldMk cId="0" sldId="266"/>
            <ac:spMk id="3" creationId="{00000000-0000-0000-0000-000000000000}"/>
          </ac:spMkLst>
        </pc:spChg>
      </pc:sldChg>
      <pc:sldChg chg="modSp">
        <pc:chgData name="Radu Florin Apostoaiei (2238836)" userId="S::2238836@student.uwtsd.ac.uk::1de50905-157c-4664-bbfb-da2a7b40b21c" providerId="AD" clId="Web-{74009DFA-F474-BB75-A49D-E7433A4F3B48}" dt="2026-10-26T08:57:33.530" v="49" actId="20577"/>
        <pc:sldMkLst>
          <pc:docMk/>
          <pc:sldMk cId="0" sldId="267"/>
        </pc:sldMkLst>
        <pc:spChg chg="mod">
          <ac:chgData name="Radu Florin Apostoaiei (2238836)" userId="S::2238836@student.uwtsd.ac.uk::1de50905-157c-4664-bbfb-da2a7b40b21c" providerId="AD" clId="Web-{74009DFA-F474-BB75-A49D-E7433A4F3B48}" dt="2026-10-26T08:57:33.530" v="49" actId="20577"/>
          <ac:spMkLst>
            <pc:docMk/>
            <pc:sldMk cId="0" sldId="267"/>
            <ac:spMk id="3" creationId="{00000000-0000-0000-0000-000000000000}"/>
          </ac:spMkLst>
        </pc:spChg>
      </pc:sldChg>
      <pc:sldChg chg="modSp">
        <pc:chgData name="Radu Florin Apostoaiei (2238836)" userId="S::2238836@student.uwtsd.ac.uk::1de50905-157c-4664-bbfb-da2a7b40b21c" providerId="AD" clId="Web-{74009DFA-F474-BB75-A49D-E7433A4F3B48}" dt="2026-10-26T08:57:23.311" v="48" actId="20577"/>
        <pc:sldMkLst>
          <pc:docMk/>
          <pc:sldMk cId="0" sldId="268"/>
        </pc:sldMkLst>
        <pc:spChg chg="mod">
          <ac:chgData name="Radu Florin Apostoaiei (2238836)" userId="S::2238836@student.uwtsd.ac.uk::1de50905-157c-4664-bbfb-da2a7b40b21c" providerId="AD" clId="Web-{74009DFA-F474-BB75-A49D-E7433A4F3B48}" dt="2026-10-26T08:57:23.311" v="48" actId="20577"/>
          <ac:spMkLst>
            <pc:docMk/>
            <pc:sldMk cId="0" sldId="268"/>
            <ac:spMk id="3" creationId="{00000000-0000-0000-0000-000000000000}"/>
          </ac:spMkLst>
        </pc:spChg>
      </pc:sldChg>
      <pc:sldChg chg="modSp">
        <pc:chgData name="Radu Florin Apostoaiei (2238836)" userId="S::2238836@student.uwtsd.ac.uk::1de50905-157c-4664-bbfb-da2a7b40b21c" providerId="AD" clId="Web-{74009DFA-F474-BB75-A49D-E7433A4F3B48}" dt="2026-10-26T09:03:23.758" v="57" actId="20577"/>
        <pc:sldMkLst>
          <pc:docMk/>
          <pc:sldMk cId="0" sldId="270"/>
        </pc:sldMkLst>
        <pc:spChg chg="mod">
          <ac:chgData name="Radu Florin Apostoaiei (2238836)" userId="S::2238836@student.uwtsd.ac.uk::1de50905-157c-4664-bbfb-da2a7b40b21c" providerId="AD" clId="Web-{74009DFA-F474-BB75-A49D-E7433A4F3B48}" dt="2026-10-26T09:03:23.758" v="57" actId="20577"/>
          <ac:spMkLst>
            <pc:docMk/>
            <pc:sldMk cId="0" sldId="270"/>
            <ac:spMk id="3" creationId="{00000000-0000-0000-0000-000000000000}"/>
          </ac:spMkLst>
        </pc:spChg>
      </pc:sldChg>
      <pc:sldChg chg="modSp">
        <pc:chgData name="Radu Florin Apostoaiei (2238836)" userId="S::2238836@student.uwtsd.ac.uk::1de50905-157c-4664-bbfb-da2a7b40b21c" providerId="AD" clId="Web-{74009DFA-F474-BB75-A49D-E7433A4F3B48}" dt="2026-10-26T09:02:40.991" v="55" actId="20577"/>
        <pc:sldMkLst>
          <pc:docMk/>
          <pc:sldMk cId="3749886098" sldId="272"/>
        </pc:sldMkLst>
        <pc:spChg chg="mod">
          <ac:chgData name="Radu Florin Apostoaiei (2238836)" userId="S::2238836@student.uwtsd.ac.uk::1de50905-157c-4664-bbfb-da2a7b40b21c" providerId="AD" clId="Web-{74009DFA-F474-BB75-A49D-E7433A4F3B48}" dt="2026-10-26T09:02:40.991" v="55" actId="20577"/>
          <ac:spMkLst>
            <pc:docMk/>
            <pc:sldMk cId="3749886098" sldId="272"/>
            <ac:spMk id="4" creationId="{D4CB921A-91F8-5004-0040-EBCED59DA958}"/>
          </ac:spMkLst>
        </pc:spChg>
      </pc:sldChg>
      <pc:sldChg chg="modSp">
        <pc:chgData name="Radu Florin Apostoaiei (2238836)" userId="S::2238836@student.uwtsd.ac.uk::1de50905-157c-4664-bbfb-da2a7b40b21c" providerId="AD" clId="Web-{74009DFA-F474-BB75-A49D-E7433A4F3B48}" dt="2026-10-26T09:04:26.181" v="64" actId="20577"/>
        <pc:sldMkLst>
          <pc:docMk/>
          <pc:sldMk cId="1423716883" sldId="273"/>
        </pc:sldMkLst>
        <pc:spChg chg="mod">
          <ac:chgData name="Radu Florin Apostoaiei (2238836)" userId="S::2238836@student.uwtsd.ac.uk::1de50905-157c-4664-bbfb-da2a7b40b21c" providerId="AD" clId="Web-{74009DFA-F474-BB75-A49D-E7433A4F3B48}" dt="2026-10-26T09:04:26.181" v="64" actId="20577"/>
          <ac:spMkLst>
            <pc:docMk/>
            <pc:sldMk cId="1423716883" sldId="273"/>
            <ac:spMk id="2" creationId="{B077C3DA-01E8-BEC2-8AF0-EC04E2D4289D}"/>
          </ac:spMkLst>
        </pc:spChg>
      </pc:sldChg>
    </pc:docChg>
  </pc:docChgLst>
  <pc:docChgLst>
    <pc:chgData name="Radu Florin Apostoaiei (2238836)" userId="S::2238836@student.uwtsd.ac.uk::1de50905-157c-4664-bbfb-da2a7b40b21c" providerId="AD" clId="Web-{2882EC0C-A773-7DFF-3A80-21BF6C0CE8F3}"/>
    <pc:docChg chg="modSld">
      <pc:chgData name="Radu Florin Apostoaiei (2238836)" userId="S::2238836@student.uwtsd.ac.uk::1de50905-157c-4664-bbfb-da2a7b40b21c" providerId="AD" clId="Web-{2882EC0C-A773-7DFF-3A80-21BF6C0CE8F3}" dt="2026-10-24T04:53:03.808" v="9" actId="20577"/>
      <pc:docMkLst>
        <pc:docMk/>
      </pc:docMkLst>
      <pc:sldChg chg="modSp">
        <pc:chgData name="Radu Florin Apostoaiei (2238836)" userId="S::2238836@student.uwtsd.ac.uk::1de50905-157c-4664-bbfb-da2a7b40b21c" providerId="AD" clId="Web-{2882EC0C-A773-7DFF-3A80-21BF6C0CE8F3}" dt="2026-10-24T04:51:04.116" v="2" actId="20577"/>
        <pc:sldMkLst>
          <pc:docMk/>
          <pc:sldMk cId="0" sldId="259"/>
        </pc:sldMkLst>
        <pc:spChg chg="mod">
          <ac:chgData name="Radu Florin Apostoaiei (2238836)" userId="S::2238836@student.uwtsd.ac.uk::1de50905-157c-4664-bbfb-da2a7b40b21c" providerId="AD" clId="Web-{2882EC0C-A773-7DFF-3A80-21BF6C0CE8F3}" dt="2026-10-24T04:51:04.116" v="2" actId="20577"/>
          <ac:spMkLst>
            <pc:docMk/>
            <pc:sldMk cId="0" sldId="259"/>
            <ac:spMk id="3" creationId="{00000000-0000-0000-0000-000000000000}"/>
          </ac:spMkLst>
        </pc:spChg>
      </pc:sldChg>
      <pc:sldChg chg="modSp">
        <pc:chgData name="Radu Florin Apostoaiei (2238836)" userId="S::2238836@student.uwtsd.ac.uk::1de50905-157c-4664-bbfb-da2a7b40b21c" providerId="AD" clId="Web-{2882EC0C-A773-7DFF-3A80-21BF6C0CE8F3}" dt="2026-10-24T04:51:24.148" v="6" actId="20577"/>
        <pc:sldMkLst>
          <pc:docMk/>
          <pc:sldMk cId="0" sldId="260"/>
        </pc:sldMkLst>
        <pc:spChg chg="mod">
          <ac:chgData name="Radu Florin Apostoaiei (2238836)" userId="S::2238836@student.uwtsd.ac.uk::1de50905-157c-4664-bbfb-da2a7b40b21c" providerId="AD" clId="Web-{2882EC0C-A773-7DFF-3A80-21BF6C0CE8F3}" dt="2026-10-24T04:51:24.148" v="6" actId="20577"/>
          <ac:spMkLst>
            <pc:docMk/>
            <pc:sldMk cId="0" sldId="260"/>
            <ac:spMk id="3" creationId="{00000000-0000-0000-0000-000000000000}"/>
          </ac:spMkLst>
        </pc:spChg>
      </pc:sldChg>
      <pc:sldChg chg="modSp">
        <pc:chgData name="Radu Florin Apostoaiei (2238836)" userId="S::2238836@student.uwtsd.ac.uk::1de50905-157c-4664-bbfb-da2a7b40b21c" providerId="AD" clId="Web-{2882EC0C-A773-7DFF-3A80-21BF6C0CE8F3}" dt="2026-10-24T04:53:03.808" v="9" actId="20577"/>
        <pc:sldMkLst>
          <pc:docMk/>
          <pc:sldMk cId="0" sldId="266"/>
        </pc:sldMkLst>
        <pc:spChg chg="mod">
          <ac:chgData name="Radu Florin Apostoaiei (2238836)" userId="S::2238836@student.uwtsd.ac.uk::1de50905-157c-4664-bbfb-da2a7b40b21c" providerId="AD" clId="Web-{2882EC0C-A773-7DFF-3A80-21BF6C0CE8F3}" dt="2026-10-24T04:52:54.495" v="7" actId="20577"/>
          <ac:spMkLst>
            <pc:docMk/>
            <pc:sldMk cId="0" sldId="266"/>
            <ac:spMk id="2" creationId="{00000000-0000-0000-0000-000000000000}"/>
          </ac:spMkLst>
        </pc:spChg>
        <pc:spChg chg="mod">
          <ac:chgData name="Radu Florin Apostoaiei (2238836)" userId="S::2238836@student.uwtsd.ac.uk::1de50905-157c-4664-bbfb-da2a7b40b21c" providerId="AD" clId="Web-{2882EC0C-A773-7DFF-3A80-21BF6C0CE8F3}" dt="2026-10-24T04:53:03.808" v="9" actId="20577"/>
          <ac:spMkLst>
            <pc:docMk/>
            <pc:sldMk cId="0" sldId="266"/>
            <ac:spMk id="3" creationId="{00000000-0000-0000-0000-000000000000}"/>
          </ac:spMkLst>
        </pc:spChg>
      </pc:sldChg>
    </pc:docChg>
  </pc:docChgLst>
  <pc:docChgLst>
    <pc:chgData name="Radu Florin Apostoaiei (2238836)" userId="S::2238836@student.uwtsd.ac.uk::1de50905-157c-4664-bbfb-da2a7b40b21c" providerId="AD" clId="Web-{2817E1BC-E43A-8421-4564-CE1FC84D904C}"/>
    <pc:docChg chg="addSld modSld">
      <pc:chgData name="Radu Florin Apostoaiei (2238836)" userId="S::2238836@student.uwtsd.ac.uk::1de50905-157c-4664-bbfb-da2a7b40b21c" providerId="AD" clId="Web-{2817E1BC-E43A-8421-4564-CE1FC84D904C}" dt="2026-10-24T04:36:58.712" v="153" actId="14100"/>
      <pc:docMkLst>
        <pc:docMk/>
      </pc:docMkLst>
      <pc:sldChg chg="modSp">
        <pc:chgData name="Radu Florin Apostoaiei (2238836)" userId="S::2238836@student.uwtsd.ac.uk::1de50905-157c-4664-bbfb-da2a7b40b21c" providerId="AD" clId="Web-{2817E1BC-E43A-8421-4564-CE1FC84D904C}" dt="2026-10-24T04:18:19.311" v="37" actId="20577"/>
        <pc:sldMkLst>
          <pc:docMk/>
          <pc:sldMk cId="3342792261" sldId="256"/>
        </pc:sldMkLst>
        <pc:spChg chg="mod">
          <ac:chgData name="Radu Florin Apostoaiei (2238836)" userId="S::2238836@student.uwtsd.ac.uk::1de50905-157c-4664-bbfb-da2a7b40b21c" providerId="AD" clId="Web-{2817E1BC-E43A-8421-4564-CE1FC84D904C}" dt="2026-10-24T04:18:19.311" v="37" actId="20577"/>
          <ac:spMkLst>
            <pc:docMk/>
            <pc:sldMk cId="3342792261" sldId="256"/>
            <ac:spMk id="3" creationId="{BB437E8F-67EC-E0F4-111A-087530B2EA88}"/>
          </ac:spMkLst>
        </pc:spChg>
      </pc:sldChg>
      <pc:sldChg chg="modSp">
        <pc:chgData name="Radu Florin Apostoaiei (2238836)" userId="S::2238836@student.uwtsd.ac.uk::1de50905-157c-4664-bbfb-da2a7b40b21c" providerId="AD" clId="Web-{2817E1BC-E43A-8421-4564-CE1FC84D904C}" dt="2026-10-24T04:34:07.349" v="146" actId="14100"/>
        <pc:sldMkLst>
          <pc:docMk/>
          <pc:sldMk cId="0" sldId="270"/>
        </pc:sldMkLst>
        <pc:spChg chg="mod">
          <ac:chgData name="Radu Florin Apostoaiei (2238836)" userId="S::2238836@student.uwtsd.ac.uk::1de50905-157c-4664-bbfb-da2a7b40b21c" providerId="AD" clId="Web-{2817E1BC-E43A-8421-4564-CE1FC84D904C}" dt="2026-10-24T04:33:56.052" v="145" actId="20577"/>
          <ac:spMkLst>
            <pc:docMk/>
            <pc:sldMk cId="0" sldId="270"/>
            <ac:spMk id="2" creationId="{00000000-0000-0000-0000-000000000000}"/>
          </ac:spMkLst>
        </pc:spChg>
        <pc:spChg chg="mod">
          <ac:chgData name="Radu Florin Apostoaiei (2238836)" userId="S::2238836@student.uwtsd.ac.uk::1de50905-157c-4664-bbfb-da2a7b40b21c" providerId="AD" clId="Web-{2817E1BC-E43A-8421-4564-CE1FC84D904C}" dt="2026-10-24T04:34:07.349" v="146" actId="14100"/>
          <ac:spMkLst>
            <pc:docMk/>
            <pc:sldMk cId="0" sldId="270"/>
            <ac:spMk id="3" creationId="{00000000-0000-0000-0000-000000000000}"/>
          </ac:spMkLst>
        </pc:spChg>
        <pc:picChg chg="mod">
          <ac:chgData name="Radu Florin Apostoaiei (2238836)" userId="S::2238836@student.uwtsd.ac.uk::1de50905-157c-4664-bbfb-da2a7b40b21c" providerId="AD" clId="Web-{2817E1BC-E43A-8421-4564-CE1FC84D904C}" dt="2026-10-24T04:20:54.940" v="51" actId="14100"/>
          <ac:picMkLst>
            <pc:docMk/>
            <pc:sldMk cId="0" sldId="270"/>
            <ac:picMk id="27" creationId="{315F8CE0-4CD4-CD7D-9504-370187FB5927}"/>
          </ac:picMkLst>
        </pc:picChg>
      </pc:sldChg>
      <pc:sldChg chg="modSp new">
        <pc:chgData name="Radu Florin Apostoaiei (2238836)" userId="S::2238836@student.uwtsd.ac.uk::1de50905-157c-4664-bbfb-da2a7b40b21c" providerId="AD" clId="Web-{2817E1BC-E43A-8421-4564-CE1FC84D904C}" dt="2026-10-24T04:32:51.253" v="139" actId="20577"/>
        <pc:sldMkLst>
          <pc:docMk/>
          <pc:sldMk cId="1423716883" sldId="273"/>
        </pc:sldMkLst>
        <pc:spChg chg="mod">
          <ac:chgData name="Radu Florin Apostoaiei (2238836)" userId="S::2238836@student.uwtsd.ac.uk::1de50905-157c-4664-bbfb-da2a7b40b21c" providerId="AD" clId="Web-{2817E1BC-E43A-8421-4564-CE1FC84D904C}" dt="2026-10-24T04:32:51.253" v="139" actId="20577"/>
          <ac:spMkLst>
            <pc:docMk/>
            <pc:sldMk cId="1423716883" sldId="273"/>
            <ac:spMk id="2" creationId="{B077C3DA-01E8-BEC2-8AF0-EC04E2D4289D}"/>
          </ac:spMkLst>
        </pc:spChg>
      </pc:sldChg>
      <pc:sldChg chg="addSp modSp new">
        <pc:chgData name="Radu Florin Apostoaiei (2238836)" userId="S::2238836@student.uwtsd.ac.uk::1de50905-157c-4664-bbfb-da2a7b40b21c" providerId="AD" clId="Web-{2817E1BC-E43A-8421-4564-CE1FC84D904C}" dt="2026-10-24T04:36:58.712" v="153" actId="14100"/>
        <pc:sldMkLst>
          <pc:docMk/>
          <pc:sldMk cId="1891143167" sldId="274"/>
        </pc:sldMkLst>
        <pc:spChg chg="mod">
          <ac:chgData name="Radu Florin Apostoaiei (2238836)" userId="S::2238836@student.uwtsd.ac.uk::1de50905-157c-4664-bbfb-da2a7b40b21c" providerId="AD" clId="Web-{2817E1BC-E43A-8421-4564-CE1FC84D904C}" dt="2026-10-24T04:34:33.849" v="148" actId="14100"/>
          <ac:spMkLst>
            <pc:docMk/>
            <pc:sldMk cId="1891143167" sldId="274"/>
            <ac:spMk id="2" creationId="{1E554E6A-7600-4999-016D-F00694F4C50D}"/>
          </ac:spMkLst>
        </pc:spChg>
        <pc:picChg chg="add mod">
          <ac:chgData name="Radu Florin Apostoaiei (2238836)" userId="S::2238836@student.uwtsd.ac.uk::1de50905-157c-4664-bbfb-da2a7b40b21c" providerId="AD" clId="Web-{2817E1BC-E43A-8421-4564-CE1FC84D904C}" dt="2026-10-24T04:36:58.712" v="153" actId="14100"/>
          <ac:picMkLst>
            <pc:docMk/>
            <pc:sldMk cId="1891143167" sldId="274"/>
            <ac:picMk id="3" creationId="{D57B4825-17C9-0481-CEDB-9225445C71AA}"/>
          </ac:picMkLst>
        </pc:picChg>
      </pc:sldChg>
    </pc:docChg>
  </pc:docChgLst>
  <pc:docChgLst>
    <pc:chgData name="Radu Florin Apostoaiei (2238836)" userId="S::2238836@student.uwtsd.ac.uk::1de50905-157c-4664-bbfb-da2a7b40b21c" providerId="AD" clId="Web-{5DADC526-95EF-3634-8E16-54424E388EC4}"/>
    <pc:docChg chg="modSld">
      <pc:chgData name="Radu Florin Apostoaiei (2238836)" userId="S::2238836@student.uwtsd.ac.uk::1de50905-157c-4664-bbfb-da2a7b40b21c" providerId="AD" clId="Web-{5DADC526-95EF-3634-8E16-54424E388EC4}" dt="2026-10-25T11:43:08.738" v="21" actId="20577"/>
      <pc:docMkLst>
        <pc:docMk/>
      </pc:docMkLst>
      <pc:sldChg chg="modSp">
        <pc:chgData name="Radu Florin Apostoaiei (2238836)" userId="S::2238836@student.uwtsd.ac.uk::1de50905-157c-4664-bbfb-da2a7b40b21c" providerId="AD" clId="Web-{5DADC526-95EF-3634-8E16-54424E388EC4}" dt="2026-10-25T11:42:07.158" v="12" actId="20577"/>
        <pc:sldMkLst>
          <pc:docMk/>
          <pc:sldMk cId="0" sldId="270"/>
        </pc:sldMkLst>
        <pc:spChg chg="mod">
          <ac:chgData name="Radu Florin Apostoaiei (2238836)" userId="S::2238836@student.uwtsd.ac.uk::1de50905-157c-4664-bbfb-da2a7b40b21c" providerId="AD" clId="Web-{5DADC526-95EF-3634-8E16-54424E388EC4}" dt="2026-10-25T11:42:07.158" v="12" actId="20577"/>
          <ac:spMkLst>
            <pc:docMk/>
            <pc:sldMk cId="0" sldId="270"/>
            <ac:spMk id="3" creationId="{00000000-0000-0000-0000-000000000000}"/>
          </ac:spMkLst>
        </pc:spChg>
      </pc:sldChg>
      <pc:sldChg chg="modSp">
        <pc:chgData name="Radu Florin Apostoaiei (2238836)" userId="S::2238836@student.uwtsd.ac.uk::1de50905-157c-4664-bbfb-da2a7b40b21c" providerId="AD" clId="Web-{5DADC526-95EF-3634-8E16-54424E388EC4}" dt="2026-10-25T11:43:08.738" v="21" actId="20577"/>
        <pc:sldMkLst>
          <pc:docMk/>
          <pc:sldMk cId="1423716883" sldId="273"/>
        </pc:sldMkLst>
        <pc:spChg chg="mod">
          <ac:chgData name="Radu Florin Apostoaiei (2238836)" userId="S::2238836@student.uwtsd.ac.uk::1de50905-157c-4664-bbfb-da2a7b40b21c" providerId="AD" clId="Web-{5DADC526-95EF-3634-8E16-54424E388EC4}" dt="2026-10-25T11:43:08.738" v="21" actId="20577"/>
          <ac:spMkLst>
            <pc:docMk/>
            <pc:sldMk cId="1423716883" sldId="273"/>
            <ac:spMk id="2" creationId="{B077C3DA-01E8-BEC2-8AF0-EC04E2D4289D}"/>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_104_0.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_108_0.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300" b="0" i="0" u="none" strike="noStrike">
                <a:solidFill>
                  <a:srgbClr val="0B3A52"/>
                </a:solidFill>
                <a:latin typeface="+mn-lt"/>
              </a:defRPr>
            </a:pPr>
            <a:r>
              <a:rPr lang="it-IT" sz="1300" b="0" i="0" u="none" strike="noStrike">
                <a:solidFill>
                  <a:srgbClr val="0B3A52"/>
                </a:solidFill>
                <a:latin typeface="+mn-lt"/>
              </a:rPr>
              <a:t>Cultural profile  China vs UK</a:t>
            </a:r>
          </a:p>
        </c:rich>
      </c:tx>
      <c:overlay val="0"/>
    </c:title>
    <c:autoTitleDeleted val="0"/>
    <c:plotArea>
      <c:layout/>
      <c:barChart>
        <c:barDir val="bar"/>
        <c:grouping val="clustered"/>
        <c:varyColors val="0"/>
        <c:ser>
          <c:idx val="0"/>
          <c:order val="0"/>
          <c:tx>
            <c:strRef>
              <c:f>Sheet1!$B$1</c:f>
              <c:strCache>
                <c:ptCount val="1"/>
                <c:pt idx="0">
                  <c:v>China</c:v>
                </c:pt>
              </c:strCache>
            </c:strRef>
          </c:tx>
          <c:spPr>
            <a:solidFill>
              <a:srgbClr val="0E6E8C"/>
            </a:solidFill>
            <a:effectLst/>
          </c:spPr>
          <c:invertIfNegative val="0"/>
          <c:dLbls>
            <c:numFmt formatCode="#,##0" sourceLinked="0"/>
            <c:spPr>
              <a:noFill/>
              <a:ln>
                <a:noFill/>
              </a:ln>
              <a:effectLst/>
            </c:spPr>
            <c:txPr>
              <a:bodyPr/>
              <a:lstStyle/>
              <a:p>
                <a:pPr>
                  <a:defRPr sz="900" b="0" i="0" u="none" strike="noStrike">
                    <a:solidFill>
                      <a:srgbClr val="2C4049"/>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Long-term
orientation</c:v>
                </c:pt>
                <c:pt idx="1">
                  <c:v>Power
distance</c:v>
                </c:pt>
                <c:pt idx="2">
                  <c:v>Collectivism</c:v>
                </c:pt>
                <c:pt idx="3">
                  <c:v>Context
reliance</c:v>
                </c:pt>
              </c:strCache>
            </c:strRef>
          </c:cat>
          <c:val>
            <c:numRef>
              <c:f>Sheet1!$B$2:$B$5</c:f>
              <c:numCache>
                <c:formatCode>General</c:formatCode>
                <c:ptCount val="4"/>
                <c:pt idx="0">
                  <c:v>87</c:v>
                </c:pt>
                <c:pt idx="1">
                  <c:v>80</c:v>
                </c:pt>
                <c:pt idx="2">
                  <c:v>80</c:v>
                </c:pt>
                <c:pt idx="3">
                  <c:v>85</c:v>
                </c:pt>
              </c:numCache>
            </c:numRef>
          </c:val>
          <c:extLst>
            <c:ext xmlns:c16="http://schemas.microsoft.com/office/drawing/2014/chart" uri="{C3380CC4-5D6E-409C-BE32-E72D297353CC}">
              <c16:uniqueId val="{00000000-E732-4ED0-9821-8D4875D796AF}"/>
            </c:ext>
          </c:extLst>
        </c:ser>
        <c:ser>
          <c:idx val="1"/>
          <c:order val="1"/>
          <c:tx>
            <c:strRef>
              <c:f>Sheet1!$C$1</c:f>
              <c:strCache>
                <c:ptCount val="1"/>
                <c:pt idx="0">
                  <c:v>UK</c:v>
                </c:pt>
              </c:strCache>
            </c:strRef>
          </c:tx>
          <c:spPr>
            <a:solidFill>
              <a:srgbClr val="E07B39"/>
            </a:solidFill>
            <a:effectLst/>
          </c:spPr>
          <c:invertIfNegative val="0"/>
          <c:dLbls>
            <c:numFmt formatCode="#,##0" sourceLinked="0"/>
            <c:spPr>
              <a:noFill/>
              <a:ln>
                <a:noFill/>
              </a:ln>
              <a:effectLst/>
            </c:spPr>
            <c:txPr>
              <a:bodyPr/>
              <a:lstStyle/>
              <a:p>
                <a:pPr>
                  <a:defRPr sz="900" b="0" i="0" u="none" strike="noStrike">
                    <a:solidFill>
                      <a:srgbClr val="2C4049"/>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Long-term
orientation</c:v>
                </c:pt>
                <c:pt idx="1">
                  <c:v>Power
distance</c:v>
                </c:pt>
                <c:pt idx="2">
                  <c:v>Collectivism</c:v>
                </c:pt>
                <c:pt idx="3">
                  <c:v>Context
reliance</c:v>
                </c:pt>
              </c:strCache>
            </c:strRef>
          </c:cat>
          <c:val>
            <c:numRef>
              <c:f>Sheet1!$C$2:$C$5</c:f>
              <c:numCache>
                <c:formatCode>General</c:formatCode>
                <c:ptCount val="4"/>
                <c:pt idx="0">
                  <c:v>51</c:v>
                </c:pt>
                <c:pt idx="1">
                  <c:v>35</c:v>
                </c:pt>
                <c:pt idx="2">
                  <c:v>11</c:v>
                </c:pt>
                <c:pt idx="3">
                  <c:v>30</c:v>
                </c:pt>
              </c:numCache>
            </c:numRef>
          </c:val>
          <c:extLst>
            <c:ext xmlns:c16="http://schemas.microsoft.com/office/drawing/2014/chart" uri="{C3380CC4-5D6E-409C-BE32-E72D297353CC}">
              <c16:uniqueId val="{00000001-E732-4ED0-9821-8D4875D796AF}"/>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900" b="0" i="0" u="none" strike="noStrike">
                <a:solidFill>
                  <a:srgbClr val="2C4049"/>
                </a:solidFill>
                <a:latin typeface="+mn-lt"/>
              </a:defRPr>
            </a:pPr>
            <a:endParaRPr lang="en-US"/>
          </a:p>
        </c:txPr>
        <c:crossAx val="2094734552"/>
        <c:crosses val="autoZero"/>
        <c:auto val="1"/>
        <c:lblAlgn val="ctr"/>
        <c:lblOffset val="100"/>
        <c:noMultiLvlLbl val="1"/>
      </c:catAx>
      <c:valAx>
        <c:axId val="2094734552"/>
        <c:scaling>
          <c:orientation val="minMax"/>
          <c:max val="100"/>
          <c:min val="0"/>
        </c:scaling>
        <c:delete val="0"/>
        <c:axPos val="b"/>
        <c:majorGridlines>
          <c:spPr>
            <a:ln w="12700" cap="flat">
              <a:solidFill>
                <a:srgbClr val="D5E3EA"/>
              </a:solidFill>
              <a:prstDash val="solid"/>
              <a:round/>
            </a:ln>
          </c:spPr>
        </c:majorGridlines>
        <c:numFmt formatCode="General" sourceLinked="0"/>
        <c:majorTickMark val="out"/>
        <c:minorTickMark val="none"/>
        <c:tickLblPos val="low"/>
        <c:spPr>
          <a:ln w="12700" cap="flat">
            <a:solidFill>
              <a:srgbClr val="888888"/>
            </a:solidFill>
            <a:prstDash val="solid"/>
            <a:round/>
          </a:ln>
        </c:spPr>
        <c:txPr>
          <a:bodyPr/>
          <a:lstStyle/>
          <a:p>
            <a:pPr>
              <a:defRPr sz="900" b="0" i="0" u="none" strike="noStrike">
                <a:solidFill>
                  <a:srgbClr val="2C4049"/>
                </a:solidFill>
                <a:latin typeface="+mn-lt"/>
              </a:defRPr>
            </a:pPr>
            <a:endParaRPr lang="en-US"/>
          </a:p>
        </c:txPr>
        <c:crossAx val="2094734554"/>
        <c:crosses val="autoZero"/>
        <c:crossBetween val="between"/>
      </c:valAx>
      <c:spPr>
        <a:noFill/>
        <a:ln>
          <a:noFill/>
        </a:ln>
        <a:effectLst/>
      </c:spPr>
    </c:plotArea>
    <c:legend>
      <c:legendPos val="b"/>
      <c:overlay val="0"/>
      <c:txPr>
        <a:bodyPr/>
        <a:lstStyle/>
        <a:p>
          <a:pPr>
            <a:defRPr sz="1000">
              <a:solidFill>
                <a:srgbClr val="2C4049"/>
              </a:solidFill>
              <a:latin typeface="+mn-lt"/>
              <a:cs typeface="+mn-lt"/>
            </a:defRPr>
          </a:pPr>
          <a:endParaRPr lang="en-US"/>
        </a:p>
      </c:txPr>
    </c:legend>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300" b="0" i="0" u="none" strike="noStrike">
                <a:solidFill>
                  <a:srgbClr val="0B3A52"/>
                </a:solidFill>
                <a:latin typeface="+mn-lt"/>
              </a:defRPr>
            </a:pPr>
            <a:r>
              <a:rPr lang="en-US" sz="1300" b="0" i="0" u="none" strike="noStrike">
                <a:solidFill>
                  <a:srgbClr val="0B3A52"/>
                </a:solidFill>
                <a:latin typeface="+mn-lt"/>
              </a:rPr>
              <a:t>Where time goes in a deal</a:t>
            </a:r>
          </a:p>
        </c:rich>
      </c:tx>
      <c:overlay val="0"/>
    </c:title>
    <c:autoTitleDeleted val="0"/>
    <c:plotArea>
      <c:layout/>
      <c:barChart>
        <c:barDir val="bar"/>
        <c:grouping val="percentStacked"/>
        <c:varyColors val="0"/>
        <c:ser>
          <c:idx val="0"/>
          <c:order val="0"/>
          <c:tx>
            <c:strRef>
              <c:f>Sheet1!$B$1</c:f>
              <c:strCache>
                <c:ptCount val="1"/>
                <c:pt idx="0">
                  <c:v>Relationship</c:v>
                </c:pt>
              </c:strCache>
            </c:strRef>
          </c:tx>
          <c:spPr>
            <a:solidFill>
              <a:srgbClr val="0E6E8C"/>
            </a:solidFill>
            <a:effectLst/>
          </c:spPr>
          <c:invertIfNegative val="0"/>
          <c:dLbls>
            <c:numFmt formatCode="#,##0" sourceLinked="0"/>
            <c:spPr>
              <a:noFill/>
              <a:ln>
                <a:noFill/>
              </a:ln>
              <a:effectLst/>
            </c:spPr>
            <c:txPr>
              <a:bodyPr/>
              <a:lstStyle/>
              <a:p>
                <a:pPr>
                  <a:defRPr sz="900" b="0" i="0" u="none" strike="noStrike">
                    <a:solidFill>
                      <a:srgbClr val="FFFFFF"/>
                    </a:solidFill>
                    <a:latin typeface="+mn-lt"/>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UK approach</c:v>
                </c:pt>
                <c:pt idx="1">
                  <c:v>China approach</c:v>
                </c:pt>
              </c:strCache>
            </c:strRef>
          </c:cat>
          <c:val>
            <c:numRef>
              <c:f>Sheet1!$B$2:$B$3</c:f>
              <c:numCache>
                <c:formatCode>General</c:formatCode>
                <c:ptCount val="2"/>
                <c:pt idx="0">
                  <c:v>20</c:v>
                </c:pt>
                <c:pt idx="1">
                  <c:v>55</c:v>
                </c:pt>
              </c:numCache>
            </c:numRef>
          </c:val>
          <c:extLst>
            <c:ext xmlns:c16="http://schemas.microsoft.com/office/drawing/2014/chart" uri="{C3380CC4-5D6E-409C-BE32-E72D297353CC}">
              <c16:uniqueId val="{00000000-02A8-43CC-B496-8D206949D5E9}"/>
            </c:ext>
          </c:extLst>
        </c:ser>
        <c:ser>
          <c:idx val="1"/>
          <c:order val="1"/>
          <c:tx>
            <c:strRef>
              <c:f>Sheet1!$C$1</c:f>
              <c:strCache>
                <c:ptCount val="1"/>
                <c:pt idx="0">
                  <c:v>Exploration</c:v>
                </c:pt>
              </c:strCache>
            </c:strRef>
          </c:tx>
          <c:spPr>
            <a:solidFill>
              <a:srgbClr val="1C92B4"/>
            </a:solidFill>
            <a:effectLst/>
          </c:spPr>
          <c:invertIfNegative val="0"/>
          <c:dLbls>
            <c:numFmt formatCode="#,##0" sourceLinked="0"/>
            <c:spPr>
              <a:noFill/>
              <a:ln>
                <a:noFill/>
              </a:ln>
              <a:effectLst/>
            </c:spPr>
            <c:txPr>
              <a:bodyPr/>
              <a:lstStyle/>
              <a:p>
                <a:pPr>
                  <a:defRPr sz="900" b="0" i="0" u="none" strike="noStrike">
                    <a:solidFill>
                      <a:srgbClr val="FFFFFF"/>
                    </a:solidFill>
                    <a:latin typeface="+mn-lt"/>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UK approach</c:v>
                </c:pt>
                <c:pt idx="1">
                  <c:v>China approach</c:v>
                </c:pt>
              </c:strCache>
            </c:strRef>
          </c:cat>
          <c:val>
            <c:numRef>
              <c:f>Sheet1!$C$2:$C$3</c:f>
              <c:numCache>
                <c:formatCode>General</c:formatCode>
                <c:ptCount val="2"/>
                <c:pt idx="0">
                  <c:v>30</c:v>
                </c:pt>
                <c:pt idx="1">
                  <c:v>25</c:v>
                </c:pt>
              </c:numCache>
            </c:numRef>
          </c:val>
          <c:extLst>
            <c:ext xmlns:c16="http://schemas.microsoft.com/office/drawing/2014/chart" uri="{C3380CC4-5D6E-409C-BE32-E72D297353CC}">
              <c16:uniqueId val="{00000001-02A8-43CC-B496-8D206949D5E9}"/>
            </c:ext>
          </c:extLst>
        </c:ser>
        <c:ser>
          <c:idx val="2"/>
          <c:order val="2"/>
          <c:tx>
            <c:strRef>
              <c:f>Sheet1!$D$1</c:f>
              <c:strCache>
                <c:ptCount val="1"/>
                <c:pt idx="0">
                  <c:v>Bargaining</c:v>
                </c:pt>
              </c:strCache>
            </c:strRef>
          </c:tx>
          <c:spPr>
            <a:solidFill>
              <a:srgbClr val="5FB3C9"/>
            </a:solidFill>
            <a:effectLst/>
          </c:spPr>
          <c:invertIfNegative val="0"/>
          <c:dLbls>
            <c:numFmt formatCode="#,##0" sourceLinked="0"/>
            <c:spPr>
              <a:noFill/>
              <a:ln>
                <a:noFill/>
              </a:ln>
              <a:effectLst/>
            </c:spPr>
            <c:txPr>
              <a:bodyPr/>
              <a:lstStyle/>
              <a:p>
                <a:pPr>
                  <a:defRPr sz="900" b="0" i="0" u="none" strike="noStrike">
                    <a:solidFill>
                      <a:srgbClr val="FFFFFF"/>
                    </a:solidFill>
                    <a:latin typeface="+mn-lt"/>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UK approach</c:v>
                </c:pt>
                <c:pt idx="1">
                  <c:v>China approach</c:v>
                </c:pt>
              </c:strCache>
            </c:strRef>
          </c:cat>
          <c:val>
            <c:numRef>
              <c:f>Sheet1!$D$2:$D$3</c:f>
              <c:numCache>
                <c:formatCode>General</c:formatCode>
                <c:ptCount val="2"/>
                <c:pt idx="0">
                  <c:v>35</c:v>
                </c:pt>
                <c:pt idx="1">
                  <c:v>15</c:v>
                </c:pt>
              </c:numCache>
            </c:numRef>
          </c:val>
          <c:extLst>
            <c:ext xmlns:c16="http://schemas.microsoft.com/office/drawing/2014/chart" uri="{C3380CC4-5D6E-409C-BE32-E72D297353CC}">
              <c16:uniqueId val="{00000002-02A8-43CC-B496-8D206949D5E9}"/>
            </c:ext>
          </c:extLst>
        </c:ser>
        <c:ser>
          <c:idx val="3"/>
          <c:order val="3"/>
          <c:tx>
            <c:strRef>
              <c:f>Sheet1!$E$1</c:f>
              <c:strCache>
                <c:ptCount val="1"/>
                <c:pt idx="0">
                  <c:v>Closing</c:v>
                </c:pt>
              </c:strCache>
            </c:strRef>
          </c:tx>
          <c:spPr>
            <a:solidFill>
              <a:srgbClr val="E07B39"/>
            </a:solidFill>
            <a:effectLst/>
          </c:spPr>
          <c:invertIfNegative val="0"/>
          <c:dLbls>
            <c:numFmt formatCode="#,##0" sourceLinked="0"/>
            <c:spPr>
              <a:noFill/>
              <a:ln>
                <a:noFill/>
              </a:ln>
              <a:effectLst/>
            </c:spPr>
            <c:txPr>
              <a:bodyPr/>
              <a:lstStyle/>
              <a:p>
                <a:pPr>
                  <a:defRPr sz="900" b="0" i="0" u="none" strike="noStrike">
                    <a:solidFill>
                      <a:srgbClr val="FFFFFF"/>
                    </a:solidFill>
                    <a:latin typeface="+mn-lt"/>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UK approach</c:v>
                </c:pt>
                <c:pt idx="1">
                  <c:v>China approach</c:v>
                </c:pt>
              </c:strCache>
            </c:strRef>
          </c:cat>
          <c:val>
            <c:numRef>
              <c:f>Sheet1!$E$2:$E$3</c:f>
              <c:numCache>
                <c:formatCode>General</c:formatCode>
                <c:ptCount val="2"/>
                <c:pt idx="0">
                  <c:v>15</c:v>
                </c:pt>
                <c:pt idx="1">
                  <c:v>5</c:v>
                </c:pt>
              </c:numCache>
            </c:numRef>
          </c:val>
          <c:extLst>
            <c:ext xmlns:c16="http://schemas.microsoft.com/office/drawing/2014/chart" uri="{C3380CC4-5D6E-409C-BE32-E72D297353CC}">
              <c16:uniqueId val="{00000003-02A8-43CC-B496-8D206949D5E9}"/>
            </c:ext>
          </c:extLst>
        </c:ser>
        <c:dLbls>
          <c:dLblPos val="ctr"/>
          <c:showLegendKey val="0"/>
          <c:showVal val="1"/>
          <c:showCatName val="0"/>
          <c:showSerName val="0"/>
          <c:showPercent val="0"/>
          <c:showBubbleSize val="0"/>
        </c:dLbls>
        <c:gapWidth val="50"/>
        <c:overlap val="10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00" b="0" i="0" u="none" strike="noStrike">
                <a:solidFill>
                  <a:srgbClr val="2C4049"/>
                </a:solidFill>
                <a:latin typeface="+mn-lt"/>
              </a:defRPr>
            </a:pPr>
            <a:endParaRPr lang="en-US"/>
          </a:p>
        </c:txPr>
        <c:crossAx val="2094734552"/>
        <c:crosses val="autoZero"/>
        <c:auto val="1"/>
        <c:lblAlgn val="ctr"/>
        <c:lblOffset val="100"/>
        <c:noMultiLvlLbl val="1"/>
      </c:catAx>
      <c:valAx>
        <c:axId val="2094734552"/>
        <c:scaling>
          <c:orientation val="minMax"/>
        </c:scaling>
        <c:delete val="1"/>
        <c:axPos val="b"/>
        <c:numFmt formatCode="General" sourceLinked="0"/>
        <c:majorTickMark val="out"/>
        <c:minorTickMark val="none"/>
        <c:tickLblPos val="low"/>
        <c:crossAx val="2094734554"/>
        <c:crosses val="autoZero"/>
        <c:crossBetween val="between"/>
      </c:valAx>
      <c:spPr>
        <a:noFill/>
        <a:ln>
          <a:noFill/>
        </a:ln>
        <a:effectLst/>
      </c:spPr>
    </c:plotArea>
    <c:legend>
      <c:legendPos val="b"/>
      <c:overlay val="0"/>
      <c:txPr>
        <a:bodyPr/>
        <a:lstStyle/>
        <a:p>
          <a:pPr>
            <a:defRPr sz="1000">
              <a:solidFill>
                <a:srgbClr val="2C4049"/>
              </a:solidFill>
              <a:latin typeface="+mn-lt"/>
              <a:cs typeface="+mn-lt"/>
            </a:defRPr>
          </a:pPr>
          <a:endParaRPr lang="en-US"/>
        </a:p>
      </c:txPr>
    </c:legend>
    <c:plotVisOnly val="1"/>
    <c:dispBlanksAs val="span"/>
    <c:showDLblsOverMax val="1"/>
  </c:chart>
  <c:spPr>
    <a:noFill/>
    <a:ln>
      <a:noFill/>
    </a:ln>
    <a:effectLst/>
  </c:spPr>
  <c:externalData r:id="rId1">
    <c:autoUpdate val="0"/>
  </c:externalData>
</c:chartSpace>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FCFAD2-D240-4913-862E-191AD7AEE61B}"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GB"/>
        </a:p>
      </dgm:t>
    </dgm:pt>
    <dgm:pt modelId="{828CEC86-2779-4E44-8887-A10E9904B63A}">
      <dgm:prSet/>
      <dgm:spPr/>
      <dgm:t>
        <a:bodyPr/>
        <a:lstStyle/>
        <a:p>
          <a:r>
            <a:rPr lang="en-US"/>
            <a:t>China conveys much through silence and relationship, so a direct UK style seems blunt (Dai and Chen, 2023).</a:t>
          </a:r>
          <a:endParaRPr lang="en-GB"/>
        </a:p>
      </dgm:t>
    </dgm:pt>
    <dgm:pt modelId="{58461454-6697-4AE7-88A2-F92B36A60DF2}" type="parTrans" cxnId="{6D41C3D4-60D4-41E0-B2B3-952417681883}">
      <dgm:prSet/>
      <dgm:spPr/>
      <dgm:t>
        <a:bodyPr/>
        <a:lstStyle/>
        <a:p>
          <a:endParaRPr lang="en-GB"/>
        </a:p>
      </dgm:t>
    </dgm:pt>
    <dgm:pt modelId="{81B8C606-3F9C-4BB9-AA94-DCFE9F19BB79}" type="sibTrans" cxnId="{6D41C3D4-60D4-41E0-B2B3-952417681883}">
      <dgm:prSet/>
      <dgm:spPr/>
      <dgm:t>
        <a:bodyPr/>
        <a:lstStyle/>
        <a:p>
          <a:endParaRPr lang="en-GB"/>
        </a:p>
      </dgm:t>
    </dgm:pt>
    <dgm:pt modelId="{3311F91E-2BB6-4931-8294-D3ECEFAA9CC4}">
      <dgm:prSet/>
      <dgm:spPr/>
      <dgm:t>
        <a:bodyPr/>
        <a:lstStyle/>
        <a:p>
          <a:r>
            <a:rPr lang="en-US"/>
            <a:t>Shenzhen counterparts avoid an outright no, using delay to signal reservation.</a:t>
          </a:r>
          <a:endParaRPr lang="en-GB"/>
        </a:p>
      </dgm:t>
    </dgm:pt>
    <dgm:pt modelId="{9E09197D-1784-4F31-B11C-15AD05F97AA5}" type="parTrans" cxnId="{B0D3B9E5-89B5-46E2-A887-13061DC39CD2}">
      <dgm:prSet/>
      <dgm:spPr/>
      <dgm:t>
        <a:bodyPr/>
        <a:lstStyle/>
        <a:p>
          <a:endParaRPr lang="en-GB"/>
        </a:p>
      </dgm:t>
    </dgm:pt>
    <dgm:pt modelId="{E84A2FD5-690D-4A9C-BAF0-9DD7421C8C89}" type="sibTrans" cxnId="{B0D3B9E5-89B5-46E2-A887-13061DC39CD2}">
      <dgm:prSet/>
      <dgm:spPr/>
      <dgm:t>
        <a:bodyPr/>
        <a:lstStyle/>
        <a:p>
          <a:endParaRPr lang="en-GB"/>
        </a:p>
      </dgm:t>
    </dgm:pt>
    <dgm:pt modelId="{043F3F3B-CB59-4289-BB37-2B6BF97411CC}">
      <dgm:prSet/>
      <dgm:spPr/>
      <dgm:t>
        <a:bodyPr/>
        <a:lstStyle/>
        <a:p>
          <a:r>
            <a:rPr lang="en-US"/>
            <a:t>Interpreters and bicultural staff resolve stalemates through frame switching (Khakhar et al., 2023).</a:t>
          </a:r>
          <a:endParaRPr lang="en-GB"/>
        </a:p>
      </dgm:t>
    </dgm:pt>
    <dgm:pt modelId="{1C8D70E4-7455-4747-BE16-DF8510C9D891}" type="parTrans" cxnId="{C868FFE4-EF90-41E4-8C7D-266EF47B4B40}">
      <dgm:prSet/>
      <dgm:spPr/>
      <dgm:t>
        <a:bodyPr/>
        <a:lstStyle/>
        <a:p>
          <a:endParaRPr lang="en-GB"/>
        </a:p>
      </dgm:t>
    </dgm:pt>
    <dgm:pt modelId="{26FC948B-5419-4E67-AB8F-F2EBC7D178F3}" type="sibTrans" cxnId="{C868FFE4-EF90-41E4-8C7D-266EF47B4B40}">
      <dgm:prSet/>
      <dgm:spPr/>
      <dgm:t>
        <a:bodyPr/>
        <a:lstStyle/>
        <a:p>
          <a:endParaRPr lang="en-GB"/>
        </a:p>
      </dgm:t>
    </dgm:pt>
    <dgm:pt modelId="{DA877E04-CCD4-4464-82DC-93E89518BD7B}">
      <dgm:prSet/>
      <dgm:spPr/>
      <dgm:t>
        <a:bodyPr/>
        <a:lstStyle/>
        <a:p>
          <a:r>
            <a:rPr lang="en-US"/>
            <a:t>Because the relationship underwrites performance, written detail carries less finality.</a:t>
          </a:r>
          <a:endParaRPr lang="en-GB"/>
        </a:p>
      </dgm:t>
    </dgm:pt>
    <dgm:pt modelId="{5DE4137F-F967-47A8-823A-4701948DA5DA}" type="parTrans" cxnId="{03A1C90B-C200-401F-B847-63C2AB52F08A}">
      <dgm:prSet/>
      <dgm:spPr/>
      <dgm:t>
        <a:bodyPr/>
        <a:lstStyle/>
        <a:p>
          <a:endParaRPr lang="en-GB"/>
        </a:p>
      </dgm:t>
    </dgm:pt>
    <dgm:pt modelId="{C5F0F000-6DF4-4FD3-9005-6F4FC7F96CC8}" type="sibTrans" cxnId="{03A1C90B-C200-401F-B847-63C2AB52F08A}">
      <dgm:prSet/>
      <dgm:spPr/>
      <dgm:t>
        <a:bodyPr/>
        <a:lstStyle/>
        <a:p>
          <a:endParaRPr lang="en-GB"/>
        </a:p>
      </dgm:t>
    </dgm:pt>
    <dgm:pt modelId="{F9B630BF-D37E-46A3-8024-197C99AE3657}">
      <dgm:prSet/>
      <dgm:spPr/>
      <dgm:t>
        <a:bodyPr/>
        <a:lstStyle/>
        <a:p>
          <a:r>
            <a:rPr lang="en-US"/>
            <a:t>Our team paces proposals, checks understanding and never forces a public answer.</a:t>
          </a:r>
          <a:endParaRPr lang="en-GB"/>
        </a:p>
      </dgm:t>
    </dgm:pt>
    <dgm:pt modelId="{8B67859F-C48B-4AB4-8C6C-0AA8320C5143}" type="parTrans" cxnId="{167C7C40-A3F2-467A-B200-F72E81277591}">
      <dgm:prSet/>
      <dgm:spPr/>
      <dgm:t>
        <a:bodyPr/>
        <a:lstStyle/>
        <a:p>
          <a:endParaRPr lang="en-GB"/>
        </a:p>
      </dgm:t>
    </dgm:pt>
    <dgm:pt modelId="{897A9A0E-311D-452D-816E-0992C7328A83}" type="sibTrans" cxnId="{167C7C40-A3F2-467A-B200-F72E81277591}">
      <dgm:prSet/>
      <dgm:spPr/>
      <dgm:t>
        <a:bodyPr/>
        <a:lstStyle/>
        <a:p>
          <a:endParaRPr lang="en-GB"/>
        </a:p>
      </dgm:t>
    </dgm:pt>
    <dgm:pt modelId="{A52D45EC-8DBA-4CBE-ACFE-F71437494CF9}" type="pres">
      <dgm:prSet presAssocID="{52FCFAD2-D240-4913-862E-191AD7AEE61B}" presName="linear" presStyleCnt="0">
        <dgm:presLayoutVars>
          <dgm:animLvl val="lvl"/>
          <dgm:resizeHandles val="exact"/>
        </dgm:presLayoutVars>
      </dgm:prSet>
      <dgm:spPr/>
    </dgm:pt>
    <dgm:pt modelId="{0D0975F9-816F-4B94-9EF1-E08B3E41E23C}" type="pres">
      <dgm:prSet presAssocID="{828CEC86-2779-4E44-8887-A10E9904B63A}" presName="parentText" presStyleLbl="node1" presStyleIdx="0" presStyleCnt="5">
        <dgm:presLayoutVars>
          <dgm:chMax val="0"/>
          <dgm:bulletEnabled val="1"/>
        </dgm:presLayoutVars>
      </dgm:prSet>
      <dgm:spPr/>
    </dgm:pt>
    <dgm:pt modelId="{3223DB4E-C887-4FF1-94C0-D7D1F00ED300}" type="pres">
      <dgm:prSet presAssocID="{81B8C606-3F9C-4BB9-AA94-DCFE9F19BB79}" presName="spacer" presStyleCnt="0"/>
      <dgm:spPr/>
    </dgm:pt>
    <dgm:pt modelId="{EF4906B7-A43C-4BC2-A0E3-FE4E838D3D6B}" type="pres">
      <dgm:prSet presAssocID="{3311F91E-2BB6-4931-8294-D3ECEFAA9CC4}" presName="parentText" presStyleLbl="node1" presStyleIdx="1" presStyleCnt="5">
        <dgm:presLayoutVars>
          <dgm:chMax val="0"/>
          <dgm:bulletEnabled val="1"/>
        </dgm:presLayoutVars>
      </dgm:prSet>
      <dgm:spPr/>
    </dgm:pt>
    <dgm:pt modelId="{6EE57A2F-A0C8-4006-8C8E-215005BC5819}" type="pres">
      <dgm:prSet presAssocID="{E84A2FD5-690D-4A9C-BAF0-9DD7421C8C89}" presName="spacer" presStyleCnt="0"/>
      <dgm:spPr/>
    </dgm:pt>
    <dgm:pt modelId="{0317D39F-AF7F-4103-8951-D7C2AD8EA2AF}" type="pres">
      <dgm:prSet presAssocID="{043F3F3B-CB59-4289-BB37-2B6BF97411CC}" presName="parentText" presStyleLbl="node1" presStyleIdx="2" presStyleCnt="5">
        <dgm:presLayoutVars>
          <dgm:chMax val="0"/>
          <dgm:bulletEnabled val="1"/>
        </dgm:presLayoutVars>
      </dgm:prSet>
      <dgm:spPr/>
    </dgm:pt>
    <dgm:pt modelId="{C79CC0B9-0C82-4C27-80B3-A96F5F83952A}" type="pres">
      <dgm:prSet presAssocID="{26FC948B-5419-4E67-AB8F-F2EBC7D178F3}" presName="spacer" presStyleCnt="0"/>
      <dgm:spPr/>
    </dgm:pt>
    <dgm:pt modelId="{7A2B90C4-874C-45B0-A627-E3425F286F38}" type="pres">
      <dgm:prSet presAssocID="{DA877E04-CCD4-4464-82DC-93E89518BD7B}" presName="parentText" presStyleLbl="node1" presStyleIdx="3" presStyleCnt="5">
        <dgm:presLayoutVars>
          <dgm:chMax val="0"/>
          <dgm:bulletEnabled val="1"/>
        </dgm:presLayoutVars>
      </dgm:prSet>
      <dgm:spPr/>
    </dgm:pt>
    <dgm:pt modelId="{4287E86F-AF12-443D-A495-143080D9E346}" type="pres">
      <dgm:prSet presAssocID="{C5F0F000-6DF4-4FD3-9005-6F4FC7F96CC8}" presName="spacer" presStyleCnt="0"/>
      <dgm:spPr/>
    </dgm:pt>
    <dgm:pt modelId="{BBFDB84C-56EF-44F7-A33C-3051A006A23F}" type="pres">
      <dgm:prSet presAssocID="{F9B630BF-D37E-46A3-8024-197C99AE3657}" presName="parentText" presStyleLbl="node1" presStyleIdx="4" presStyleCnt="5">
        <dgm:presLayoutVars>
          <dgm:chMax val="0"/>
          <dgm:bulletEnabled val="1"/>
        </dgm:presLayoutVars>
      </dgm:prSet>
      <dgm:spPr/>
    </dgm:pt>
  </dgm:ptLst>
  <dgm:cxnLst>
    <dgm:cxn modelId="{03A1C90B-C200-401F-B847-63C2AB52F08A}" srcId="{52FCFAD2-D240-4913-862E-191AD7AEE61B}" destId="{DA877E04-CCD4-4464-82DC-93E89518BD7B}" srcOrd="3" destOrd="0" parTransId="{5DE4137F-F967-47A8-823A-4701948DA5DA}" sibTransId="{C5F0F000-6DF4-4FD3-9005-6F4FC7F96CC8}"/>
    <dgm:cxn modelId="{6CDD8A1D-FBCD-4C7A-ABC8-8E430816FA07}" type="presOf" srcId="{828CEC86-2779-4E44-8887-A10E9904B63A}" destId="{0D0975F9-816F-4B94-9EF1-E08B3E41E23C}" srcOrd="0" destOrd="0" presId="urn:microsoft.com/office/officeart/2005/8/layout/vList2"/>
    <dgm:cxn modelId="{5A469B38-4796-43EB-87EC-63C4A92CCEFD}" type="presOf" srcId="{3311F91E-2BB6-4931-8294-D3ECEFAA9CC4}" destId="{EF4906B7-A43C-4BC2-A0E3-FE4E838D3D6B}" srcOrd="0" destOrd="0" presId="urn:microsoft.com/office/officeart/2005/8/layout/vList2"/>
    <dgm:cxn modelId="{167C7C40-A3F2-467A-B200-F72E81277591}" srcId="{52FCFAD2-D240-4913-862E-191AD7AEE61B}" destId="{F9B630BF-D37E-46A3-8024-197C99AE3657}" srcOrd="4" destOrd="0" parTransId="{8B67859F-C48B-4AB4-8C6C-0AA8320C5143}" sibTransId="{897A9A0E-311D-452D-816E-0992C7328A83}"/>
    <dgm:cxn modelId="{D89DC46A-C1F0-4218-8D3C-DA886107C812}" type="presOf" srcId="{F9B630BF-D37E-46A3-8024-197C99AE3657}" destId="{BBFDB84C-56EF-44F7-A33C-3051A006A23F}" srcOrd="0" destOrd="0" presId="urn:microsoft.com/office/officeart/2005/8/layout/vList2"/>
    <dgm:cxn modelId="{5049779C-F9B2-41D8-8EF7-7561F4CBFE2D}" type="presOf" srcId="{043F3F3B-CB59-4289-BB37-2B6BF97411CC}" destId="{0317D39F-AF7F-4103-8951-D7C2AD8EA2AF}" srcOrd="0" destOrd="0" presId="urn:microsoft.com/office/officeart/2005/8/layout/vList2"/>
    <dgm:cxn modelId="{813388BA-F8BF-471C-BE63-1349D5CE4B7C}" type="presOf" srcId="{DA877E04-CCD4-4464-82DC-93E89518BD7B}" destId="{7A2B90C4-874C-45B0-A627-E3425F286F38}" srcOrd="0" destOrd="0" presId="urn:microsoft.com/office/officeart/2005/8/layout/vList2"/>
    <dgm:cxn modelId="{6D41C3D4-60D4-41E0-B2B3-952417681883}" srcId="{52FCFAD2-D240-4913-862E-191AD7AEE61B}" destId="{828CEC86-2779-4E44-8887-A10E9904B63A}" srcOrd="0" destOrd="0" parTransId="{58461454-6697-4AE7-88A2-F92B36A60DF2}" sibTransId="{81B8C606-3F9C-4BB9-AA94-DCFE9F19BB79}"/>
    <dgm:cxn modelId="{4E1732D5-1E6F-4902-8B92-A9B79E2DF297}" type="presOf" srcId="{52FCFAD2-D240-4913-862E-191AD7AEE61B}" destId="{A52D45EC-8DBA-4CBE-ACFE-F71437494CF9}" srcOrd="0" destOrd="0" presId="urn:microsoft.com/office/officeart/2005/8/layout/vList2"/>
    <dgm:cxn modelId="{C868FFE4-EF90-41E4-8C7D-266EF47B4B40}" srcId="{52FCFAD2-D240-4913-862E-191AD7AEE61B}" destId="{043F3F3B-CB59-4289-BB37-2B6BF97411CC}" srcOrd="2" destOrd="0" parTransId="{1C8D70E4-7455-4747-BE16-DF8510C9D891}" sibTransId="{26FC948B-5419-4E67-AB8F-F2EBC7D178F3}"/>
    <dgm:cxn modelId="{B0D3B9E5-89B5-46E2-A887-13061DC39CD2}" srcId="{52FCFAD2-D240-4913-862E-191AD7AEE61B}" destId="{3311F91E-2BB6-4931-8294-D3ECEFAA9CC4}" srcOrd="1" destOrd="0" parTransId="{9E09197D-1784-4F31-B11C-15AD05F97AA5}" sibTransId="{E84A2FD5-690D-4A9C-BAF0-9DD7421C8C89}"/>
    <dgm:cxn modelId="{882DAF04-1C71-4A2D-9F71-8FCC6F4EA5B0}" type="presParOf" srcId="{A52D45EC-8DBA-4CBE-ACFE-F71437494CF9}" destId="{0D0975F9-816F-4B94-9EF1-E08B3E41E23C}" srcOrd="0" destOrd="0" presId="urn:microsoft.com/office/officeart/2005/8/layout/vList2"/>
    <dgm:cxn modelId="{B04C06DF-82B8-4D1C-A49C-64D871100E3C}" type="presParOf" srcId="{A52D45EC-8DBA-4CBE-ACFE-F71437494CF9}" destId="{3223DB4E-C887-4FF1-94C0-D7D1F00ED300}" srcOrd="1" destOrd="0" presId="urn:microsoft.com/office/officeart/2005/8/layout/vList2"/>
    <dgm:cxn modelId="{3C0EB40C-350A-4FE3-ADED-2DEAD91F5B03}" type="presParOf" srcId="{A52D45EC-8DBA-4CBE-ACFE-F71437494CF9}" destId="{EF4906B7-A43C-4BC2-A0E3-FE4E838D3D6B}" srcOrd="2" destOrd="0" presId="urn:microsoft.com/office/officeart/2005/8/layout/vList2"/>
    <dgm:cxn modelId="{5A3E071E-5C1A-4BFD-B1C1-2091D633286F}" type="presParOf" srcId="{A52D45EC-8DBA-4CBE-ACFE-F71437494CF9}" destId="{6EE57A2F-A0C8-4006-8C8E-215005BC5819}" srcOrd="3" destOrd="0" presId="urn:microsoft.com/office/officeart/2005/8/layout/vList2"/>
    <dgm:cxn modelId="{3039031C-AE51-47D5-989C-01BBFA5C5430}" type="presParOf" srcId="{A52D45EC-8DBA-4CBE-ACFE-F71437494CF9}" destId="{0317D39F-AF7F-4103-8951-D7C2AD8EA2AF}" srcOrd="4" destOrd="0" presId="urn:microsoft.com/office/officeart/2005/8/layout/vList2"/>
    <dgm:cxn modelId="{6A8DEF56-884D-4739-A263-0F77E309F63C}" type="presParOf" srcId="{A52D45EC-8DBA-4CBE-ACFE-F71437494CF9}" destId="{C79CC0B9-0C82-4C27-80B3-A96F5F83952A}" srcOrd="5" destOrd="0" presId="urn:microsoft.com/office/officeart/2005/8/layout/vList2"/>
    <dgm:cxn modelId="{404401AF-F2C6-49BC-A924-3969C761889C}" type="presParOf" srcId="{A52D45EC-8DBA-4CBE-ACFE-F71437494CF9}" destId="{7A2B90C4-874C-45B0-A627-E3425F286F38}" srcOrd="6" destOrd="0" presId="urn:microsoft.com/office/officeart/2005/8/layout/vList2"/>
    <dgm:cxn modelId="{5DCAB5DF-EE88-438F-A01D-F3BD715E314D}" type="presParOf" srcId="{A52D45EC-8DBA-4CBE-ACFE-F71437494CF9}" destId="{4287E86F-AF12-443D-A495-143080D9E346}" srcOrd="7" destOrd="0" presId="urn:microsoft.com/office/officeart/2005/8/layout/vList2"/>
    <dgm:cxn modelId="{0C3D789E-4FA1-446F-9410-9CAA4745B87B}" type="presParOf" srcId="{A52D45EC-8DBA-4CBE-ACFE-F71437494CF9}" destId="{BBFDB84C-56EF-44F7-A33C-3051A006A23F}"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AF3A85-7531-4F5B-842E-4C9C71BFC1CD}"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GB"/>
        </a:p>
      </dgm:t>
    </dgm:pt>
    <dgm:pt modelId="{53C677CA-9B38-4B6E-88D2-0042D0F3CB06}">
      <dgm:prSet/>
      <dgm:spPr/>
      <dgm:t>
        <a:bodyPr/>
        <a:lstStyle/>
        <a:p>
          <a:r>
            <a:rPr lang="en-US"/>
            <a:t>High power distance means seniors hold decision rights, so junior staff seldom commit (IJOE, 2023).</a:t>
          </a:r>
          <a:endParaRPr lang="en-GB"/>
        </a:p>
      </dgm:t>
    </dgm:pt>
    <dgm:pt modelId="{499EFCC1-6D6E-4DC2-A4A5-FA5CBE3424C3}" type="parTrans" cxnId="{5B1E9B10-DC5B-477D-B0C0-2465448E6658}">
      <dgm:prSet/>
      <dgm:spPr/>
      <dgm:t>
        <a:bodyPr/>
        <a:lstStyle/>
        <a:p>
          <a:endParaRPr lang="en-GB"/>
        </a:p>
      </dgm:t>
    </dgm:pt>
    <dgm:pt modelId="{EC69B4B0-6B74-40C8-BCF6-14E6F4E4D264}" type="sibTrans" cxnId="{5B1E9B10-DC5B-477D-B0C0-2465448E6658}">
      <dgm:prSet/>
      <dgm:spPr/>
      <dgm:t>
        <a:bodyPr/>
        <a:lstStyle/>
        <a:p>
          <a:endParaRPr lang="en-GB"/>
        </a:p>
      </dgm:t>
    </dgm:pt>
    <dgm:pt modelId="{11FE26DA-8502-4893-A5D5-46ECFCB9B356}">
      <dgm:prSet/>
      <dgm:spPr/>
      <dgm:t>
        <a:bodyPr/>
        <a:lstStyle/>
        <a:p>
          <a:r>
            <a:rPr lang="en-US"/>
            <a:t>Decisions emerge slowly through consultation, so GreenTech plans for several rounds.</a:t>
          </a:r>
          <a:endParaRPr lang="en-GB"/>
        </a:p>
      </dgm:t>
    </dgm:pt>
    <dgm:pt modelId="{07E09BCA-ADD5-4FE3-B6F2-6D8ECBC0E176}" type="parTrans" cxnId="{D866A68F-8288-4C90-B34E-0740424070CB}">
      <dgm:prSet/>
      <dgm:spPr/>
      <dgm:t>
        <a:bodyPr/>
        <a:lstStyle/>
        <a:p>
          <a:endParaRPr lang="en-GB"/>
        </a:p>
      </dgm:t>
    </dgm:pt>
    <dgm:pt modelId="{C227BACE-F793-40EE-AE6D-99A0AD3DBA6A}" type="sibTrans" cxnId="{D866A68F-8288-4C90-B34E-0740424070CB}">
      <dgm:prSet/>
      <dgm:spPr/>
      <dgm:t>
        <a:bodyPr/>
        <a:lstStyle/>
        <a:p>
          <a:endParaRPr lang="en-GB"/>
        </a:p>
      </dgm:t>
    </dgm:pt>
    <dgm:pt modelId="{065E414E-0291-44C4-8A66-72446E0E2B01}">
      <dgm:prSet/>
      <dgm:spPr/>
      <dgm:t>
        <a:bodyPr/>
        <a:lstStyle/>
        <a:p>
          <a:r>
            <a:rPr lang="en-US"/>
            <a:t>Protocol expects seniority to be matched on both sides (Trendinomics, 2024).</a:t>
          </a:r>
          <a:endParaRPr lang="en-GB"/>
        </a:p>
      </dgm:t>
    </dgm:pt>
    <dgm:pt modelId="{7B684815-5058-4BEA-A140-C44EF9A7E2C2}" type="parTrans" cxnId="{651317EF-C31A-49A5-99D1-331BB3E8F693}">
      <dgm:prSet/>
      <dgm:spPr/>
      <dgm:t>
        <a:bodyPr/>
        <a:lstStyle/>
        <a:p>
          <a:endParaRPr lang="en-GB"/>
        </a:p>
      </dgm:t>
    </dgm:pt>
    <dgm:pt modelId="{ADD4EF1B-4436-4989-AD82-02C27BA2F822}" type="sibTrans" cxnId="{651317EF-C31A-49A5-99D1-331BB3E8F693}">
      <dgm:prSet/>
      <dgm:spPr/>
      <dgm:t>
        <a:bodyPr/>
        <a:lstStyle/>
        <a:p>
          <a:endParaRPr lang="en-GB"/>
        </a:p>
      </dgm:t>
    </dgm:pt>
    <dgm:pt modelId="{934BF50A-6488-4494-867A-8A278AACA210}">
      <dgm:prSet/>
      <dgm:spPr/>
      <dgm:t>
        <a:bodyPr/>
        <a:lstStyle/>
        <a:p>
          <a:r>
            <a:rPr lang="en-US"/>
            <a:t>Challenging a senior manager in public causes loss of face, so reservations go privately.</a:t>
          </a:r>
          <a:endParaRPr lang="en-GB"/>
        </a:p>
      </dgm:t>
    </dgm:pt>
    <dgm:pt modelId="{239B0046-5A32-4D8E-84F9-6C925B830B77}" type="parTrans" cxnId="{8A388B74-7492-490F-A026-544D2487EC02}">
      <dgm:prSet/>
      <dgm:spPr/>
      <dgm:t>
        <a:bodyPr/>
        <a:lstStyle/>
        <a:p>
          <a:endParaRPr lang="en-GB"/>
        </a:p>
      </dgm:t>
    </dgm:pt>
    <dgm:pt modelId="{251F9361-2CE3-4CEE-B07B-26251B51BBA2}" type="sibTrans" cxnId="{8A388B74-7492-490F-A026-544D2487EC02}">
      <dgm:prSet/>
      <dgm:spPr/>
      <dgm:t>
        <a:bodyPr/>
        <a:lstStyle/>
        <a:p>
          <a:endParaRPr lang="en-GB"/>
        </a:p>
      </dgm:t>
    </dgm:pt>
    <dgm:pt modelId="{A4D44A98-B046-4305-88BE-F6BE76A0DD28}">
      <dgm:prSet/>
      <dgm:spPr/>
      <dgm:t>
        <a:bodyPr/>
        <a:lstStyle/>
        <a:p>
          <a:r>
            <a:rPr lang="en-US"/>
            <a:t>Mapping the structure lets GreenTech route proposals to the real decision maker.</a:t>
          </a:r>
          <a:endParaRPr lang="en-GB"/>
        </a:p>
      </dgm:t>
    </dgm:pt>
    <dgm:pt modelId="{77DA0EC5-80FE-4F92-8214-3EC3FF2D5F5C}" type="parTrans" cxnId="{8A7A75FF-8D5A-4A9E-B0EC-31D0D31A05D7}">
      <dgm:prSet/>
      <dgm:spPr/>
      <dgm:t>
        <a:bodyPr/>
        <a:lstStyle/>
        <a:p>
          <a:endParaRPr lang="en-GB"/>
        </a:p>
      </dgm:t>
    </dgm:pt>
    <dgm:pt modelId="{AD437574-8819-41E1-BACB-AD5BF93E8B79}" type="sibTrans" cxnId="{8A7A75FF-8D5A-4A9E-B0EC-31D0D31A05D7}">
      <dgm:prSet/>
      <dgm:spPr/>
      <dgm:t>
        <a:bodyPr/>
        <a:lstStyle/>
        <a:p>
          <a:endParaRPr lang="en-GB"/>
        </a:p>
      </dgm:t>
    </dgm:pt>
    <dgm:pt modelId="{89607780-E082-4A6E-ACE4-CFF40BA84432}" type="pres">
      <dgm:prSet presAssocID="{B0AF3A85-7531-4F5B-842E-4C9C71BFC1CD}" presName="Name0" presStyleCnt="0">
        <dgm:presLayoutVars>
          <dgm:dir/>
          <dgm:animLvl val="lvl"/>
          <dgm:resizeHandles val="exact"/>
        </dgm:presLayoutVars>
      </dgm:prSet>
      <dgm:spPr/>
    </dgm:pt>
    <dgm:pt modelId="{FD639233-E12A-4395-A262-1D11A8CE49E7}" type="pres">
      <dgm:prSet presAssocID="{A4D44A98-B046-4305-88BE-F6BE76A0DD28}" presName="boxAndChildren" presStyleCnt="0"/>
      <dgm:spPr/>
    </dgm:pt>
    <dgm:pt modelId="{A5C222E7-8D9C-46A1-B44F-4DD49DB75003}" type="pres">
      <dgm:prSet presAssocID="{A4D44A98-B046-4305-88BE-F6BE76A0DD28}" presName="parentTextBox" presStyleLbl="node1" presStyleIdx="0" presStyleCnt="5"/>
      <dgm:spPr/>
    </dgm:pt>
    <dgm:pt modelId="{7AD9D1E6-81B4-4545-8D12-952E6D761813}" type="pres">
      <dgm:prSet presAssocID="{251F9361-2CE3-4CEE-B07B-26251B51BBA2}" presName="sp" presStyleCnt="0"/>
      <dgm:spPr/>
    </dgm:pt>
    <dgm:pt modelId="{FC999F43-9701-4561-B21D-B38714FFB59D}" type="pres">
      <dgm:prSet presAssocID="{934BF50A-6488-4494-867A-8A278AACA210}" presName="arrowAndChildren" presStyleCnt="0"/>
      <dgm:spPr/>
    </dgm:pt>
    <dgm:pt modelId="{0DC418A5-D0A8-4C39-80AB-24A4F44BEA66}" type="pres">
      <dgm:prSet presAssocID="{934BF50A-6488-4494-867A-8A278AACA210}" presName="parentTextArrow" presStyleLbl="node1" presStyleIdx="1" presStyleCnt="5"/>
      <dgm:spPr/>
    </dgm:pt>
    <dgm:pt modelId="{EAF35B3D-6DDE-43FC-91B8-B880FC157F3A}" type="pres">
      <dgm:prSet presAssocID="{ADD4EF1B-4436-4989-AD82-02C27BA2F822}" presName="sp" presStyleCnt="0"/>
      <dgm:spPr/>
    </dgm:pt>
    <dgm:pt modelId="{D545E744-5D32-4D60-8F66-847792E99A07}" type="pres">
      <dgm:prSet presAssocID="{065E414E-0291-44C4-8A66-72446E0E2B01}" presName="arrowAndChildren" presStyleCnt="0"/>
      <dgm:spPr/>
    </dgm:pt>
    <dgm:pt modelId="{64AC180F-37AA-4634-B788-4921B498AF64}" type="pres">
      <dgm:prSet presAssocID="{065E414E-0291-44C4-8A66-72446E0E2B01}" presName="parentTextArrow" presStyleLbl="node1" presStyleIdx="2" presStyleCnt="5"/>
      <dgm:spPr/>
    </dgm:pt>
    <dgm:pt modelId="{6FB7637C-619F-401F-A599-5B9394BB5734}" type="pres">
      <dgm:prSet presAssocID="{C227BACE-F793-40EE-AE6D-99A0AD3DBA6A}" presName="sp" presStyleCnt="0"/>
      <dgm:spPr/>
    </dgm:pt>
    <dgm:pt modelId="{A9636E3B-F9D3-4876-A098-213627E8F574}" type="pres">
      <dgm:prSet presAssocID="{11FE26DA-8502-4893-A5D5-46ECFCB9B356}" presName="arrowAndChildren" presStyleCnt="0"/>
      <dgm:spPr/>
    </dgm:pt>
    <dgm:pt modelId="{6E2BA654-B4AB-43D6-AF0A-4C767B453566}" type="pres">
      <dgm:prSet presAssocID="{11FE26DA-8502-4893-A5D5-46ECFCB9B356}" presName="parentTextArrow" presStyleLbl="node1" presStyleIdx="3" presStyleCnt="5"/>
      <dgm:spPr/>
    </dgm:pt>
    <dgm:pt modelId="{0F90A93D-F343-4B53-B1C8-50C405451C6C}" type="pres">
      <dgm:prSet presAssocID="{EC69B4B0-6B74-40C8-BCF6-14E6F4E4D264}" presName="sp" presStyleCnt="0"/>
      <dgm:spPr/>
    </dgm:pt>
    <dgm:pt modelId="{E8F2F30D-64EE-438F-B6AF-F77C1313AB74}" type="pres">
      <dgm:prSet presAssocID="{53C677CA-9B38-4B6E-88D2-0042D0F3CB06}" presName="arrowAndChildren" presStyleCnt="0"/>
      <dgm:spPr/>
    </dgm:pt>
    <dgm:pt modelId="{2A3ED3CB-6726-4094-A6CE-632BBD0F511B}" type="pres">
      <dgm:prSet presAssocID="{53C677CA-9B38-4B6E-88D2-0042D0F3CB06}" presName="parentTextArrow" presStyleLbl="node1" presStyleIdx="4" presStyleCnt="5"/>
      <dgm:spPr/>
    </dgm:pt>
  </dgm:ptLst>
  <dgm:cxnLst>
    <dgm:cxn modelId="{5B1E9B10-DC5B-477D-B0C0-2465448E6658}" srcId="{B0AF3A85-7531-4F5B-842E-4C9C71BFC1CD}" destId="{53C677CA-9B38-4B6E-88D2-0042D0F3CB06}" srcOrd="0" destOrd="0" parTransId="{499EFCC1-6D6E-4DC2-A4A5-FA5CBE3424C3}" sibTransId="{EC69B4B0-6B74-40C8-BCF6-14E6F4E4D264}"/>
    <dgm:cxn modelId="{DB97C415-75E0-45FD-96A3-80D4C2CB7505}" type="presOf" srcId="{A4D44A98-B046-4305-88BE-F6BE76A0DD28}" destId="{A5C222E7-8D9C-46A1-B44F-4DD49DB75003}" srcOrd="0" destOrd="0" presId="urn:microsoft.com/office/officeart/2005/8/layout/process4"/>
    <dgm:cxn modelId="{C8EE9660-05A0-4E47-8205-181C3F4738AA}" type="presOf" srcId="{934BF50A-6488-4494-867A-8A278AACA210}" destId="{0DC418A5-D0A8-4C39-80AB-24A4F44BEA66}" srcOrd="0" destOrd="0" presId="urn:microsoft.com/office/officeart/2005/8/layout/process4"/>
    <dgm:cxn modelId="{8A388B74-7492-490F-A026-544D2487EC02}" srcId="{B0AF3A85-7531-4F5B-842E-4C9C71BFC1CD}" destId="{934BF50A-6488-4494-867A-8A278AACA210}" srcOrd="3" destOrd="0" parTransId="{239B0046-5A32-4D8E-84F9-6C925B830B77}" sibTransId="{251F9361-2CE3-4CEE-B07B-26251B51BBA2}"/>
    <dgm:cxn modelId="{C0057089-F3FF-43F3-9836-B692B0664E5D}" type="presOf" srcId="{065E414E-0291-44C4-8A66-72446E0E2B01}" destId="{64AC180F-37AA-4634-B788-4921B498AF64}" srcOrd="0" destOrd="0" presId="urn:microsoft.com/office/officeart/2005/8/layout/process4"/>
    <dgm:cxn modelId="{D866A68F-8288-4C90-B34E-0740424070CB}" srcId="{B0AF3A85-7531-4F5B-842E-4C9C71BFC1CD}" destId="{11FE26DA-8502-4893-A5D5-46ECFCB9B356}" srcOrd="1" destOrd="0" parTransId="{07E09BCA-ADD5-4FE3-B6F2-6D8ECBC0E176}" sibTransId="{C227BACE-F793-40EE-AE6D-99A0AD3DBA6A}"/>
    <dgm:cxn modelId="{A7220EB3-AF5E-4389-BBA5-AB643F43AA7F}" type="presOf" srcId="{53C677CA-9B38-4B6E-88D2-0042D0F3CB06}" destId="{2A3ED3CB-6726-4094-A6CE-632BBD0F511B}" srcOrd="0" destOrd="0" presId="urn:microsoft.com/office/officeart/2005/8/layout/process4"/>
    <dgm:cxn modelId="{FC3960B9-0AA6-422A-85D2-CAE9D7941542}" type="presOf" srcId="{B0AF3A85-7531-4F5B-842E-4C9C71BFC1CD}" destId="{89607780-E082-4A6E-ACE4-CFF40BA84432}" srcOrd="0" destOrd="0" presId="urn:microsoft.com/office/officeart/2005/8/layout/process4"/>
    <dgm:cxn modelId="{E023B4E7-B2AB-4CFD-AC5F-45D4CF022429}" type="presOf" srcId="{11FE26DA-8502-4893-A5D5-46ECFCB9B356}" destId="{6E2BA654-B4AB-43D6-AF0A-4C767B453566}" srcOrd="0" destOrd="0" presId="urn:microsoft.com/office/officeart/2005/8/layout/process4"/>
    <dgm:cxn modelId="{651317EF-C31A-49A5-99D1-331BB3E8F693}" srcId="{B0AF3A85-7531-4F5B-842E-4C9C71BFC1CD}" destId="{065E414E-0291-44C4-8A66-72446E0E2B01}" srcOrd="2" destOrd="0" parTransId="{7B684815-5058-4BEA-A140-C44EF9A7E2C2}" sibTransId="{ADD4EF1B-4436-4989-AD82-02C27BA2F822}"/>
    <dgm:cxn modelId="{8A7A75FF-8D5A-4A9E-B0EC-31D0D31A05D7}" srcId="{B0AF3A85-7531-4F5B-842E-4C9C71BFC1CD}" destId="{A4D44A98-B046-4305-88BE-F6BE76A0DD28}" srcOrd="4" destOrd="0" parTransId="{77DA0EC5-80FE-4F92-8214-3EC3FF2D5F5C}" sibTransId="{AD437574-8819-41E1-BACB-AD5BF93E8B79}"/>
    <dgm:cxn modelId="{0745ACD4-C098-456C-9048-39299CEAE8E1}" type="presParOf" srcId="{89607780-E082-4A6E-ACE4-CFF40BA84432}" destId="{FD639233-E12A-4395-A262-1D11A8CE49E7}" srcOrd="0" destOrd="0" presId="urn:microsoft.com/office/officeart/2005/8/layout/process4"/>
    <dgm:cxn modelId="{D488F109-0C5B-4B1E-9F35-EBF492325EF2}" type="presParOf" srcId="{FD639233-E12A-4395-A262-1D11A8CE49E7}" destId="{A5C222E7-8D9C-46A1-B44F-4DD49DB75003}" srcOrd="0" destOrd="0" presId="urn:microsoft.com/office/officeart/2005/8/layout/process4"/>
    <dgm:cxn modelId="{30D2C973-4641-4EF8-945F-D03C6EE22AC3}" type="presParOf" srcId="{89607780-E082-4A6E-ACE4-CFF40BA84432}" destId="{7AD9D1E6-81B4-4545-8D12-952E6D761813}" srcOrd="1" destOrd="0" presId="urn:microsoft.com/office/officeart/2005/8/layout/process4"/>
    <dgm:cxn modelId="{E685D8F1-65C1-4549-9D58-BF2380C20F83}" type="presParOf" srcId="{89607780-E082-4A6E-ACE4-CFF40BA84432}" destId="{FC999F43-9701-4561-B21D-B38714FFB59D}" srcOrd="2" destOrd="0" presId="urn:microsoft.com/office/officeart/2005/8/layout/process4"/>
    <dgm:cxn modelId="{2442F912-7C28-4F7D-8307-D7BDCED7411F}" type="presParOf" srcId="{FC999F43-9701-4561-B21D-B38714FFB59D}" destId="{0DC418A5-D0A8-4C39-80AB-24A4F44BEA66}" srcOrd="0" destOrd="0" presId="urn:microsoft.com/office/officeart/2005/8/layout/process4"/>
    <dgm:cxn modelId="{67D9056A-CA4A-40EA-A88F-1CB81BEC08C2}" type="presParOf" srcId="{89607780-E082-4A6E-ACE4-CFF40BA84432}" destId="{EAF35B3D-6DDE-43FC-91B8-B880FC157F3A}" srcOrd="3" destOrd="0" presId="urn:microsoft.com/office/officeart/2005/8/layout/process4"/>
    <dgm:cxn modelId="{1A128860-2A10-4340-948F-D714EFC3DF75}" type="presParOf" srcId="{89607780-E082-4A6E-ACE4-CFF40BA84432}" destId="{D545E744-5D32-4D60-8F66-847792E99A07}" srcOrd="4" destOrd="0" presId="urn:microsoft.com/office/officeart/2005/8/layout/process4"/>
    <dgm:cxn modelId="{DC1DFE88-1C2A-479B-AAA8-801B30E50EAB}" type="presParOf" srcId="{D545E744-5D32-4D60-8F66-847792E99A07}" destId="{64AC180F-37AA-4634-B788-4921B498AF64}" srcOrd="0" destOrd="0" presId="urn:microsoft.com/office/officeart/2005/8/layout/process4"/>
    <dgm:cxn modelId="{18BE047A-679C-442D-AC15-9BF81098DAEB}" type="presParOf" srcId="{89607780-E082-4A6E-ACE4-CFF40BA84432}" destId="{6FB7637C-619F-401F-A599-5B9394BB5734}" srcOrd="5" destOrd="0" presId="urn:microsoft.com/office/officeart/2005/8/layout/process4"/>
    <dgm:cxn modelId="{67E886DB-D2A4-4576-8C64-2726248B5524}" type="presParOf" srcId="{89607780-E082-4A6E-ACE4-CFF40BA84432}" destId="{A9636E3B-F9D3-4876-A098-213627E8F574}" srcOrd="6" destOrd="0" presId="urn:microsoft.com/office/officeart/2005/8/layout/process4"/>
    <dgm:cxn modelId="{94970134-DC0B-4465-9969-3A21F68DAE89}" type="presParOf" srcId="{A9636E3B-F9D3-4876-A098-213627E8F574}" destId="{6E2BA654-B4AB-43D6-AF0A-4C767B453566}" srcOrd="0" destOrd="0" presId="urn:microsoft.com/office/officeart/2005/8/layout/process4"/>
    <dgm:cxn modelId="{43AB8A6D-3838-4AF5-8437-9BA6677E0F1A}" type="presParOf" srcId="{89607780-E082-4A6E-ACE4-CFF40BA84432}" destId="{0F90A93D-F343-4B53-B1C8-50C405451C6C}" srcOrd="7" destOrd="0" presId="urn:microsoft.com/office/officeart/2005/8/layout/process4"/>
    <dgm:cxn modelId="{6A7897AE-240A-4008-89DE-A93CE958968C}" type="presParOf" srcId="{89607780-E082-4A6E-ACE4-CFF40BA84432}" destId="{E8F2F30D-64EE-438F-B6AF-F77C1313AB74}" srcOrd="8" destOrd="0" presId="urn:microsoft.com/office/officeart/2005/8/layout/process4"/>
    <dgm:cxn modelId="{BA2654FE-850C-4851-8E50-9D7FAF2261D5}" type="presParOf" srcId="{E8F2F30D-64EE-438F-B6AF-F77C1313AB74}" destId="{2A3ED3CB-6726-4094-A6CE-632BBD0F511B}"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C382A3E-52F7-46BF-93C7-D99343F2782E}" type="doc">
      <dgm:prSet loTypeId="urn:microsoft.com/office/officeart/2005/8/layout/rings+Icon" loCatId="relationship" qsTypeId="urn:microsoft.com/office/officeart/2005/8/quickstyle/simple1" qsCatId="simple" csTypeId="urn:microsoft.com/office/officeart/2005/8/colors/colorful1" csCatId="colorful"/>
      <dgm:spPr/>
      <dgm:t>
        <a:bodyPr/>
        <a:lstStyle/>
        <a:p>
          <a:endParaRPr lang="en-GB"/>
        </a:p>
      </dgm:t>
    </dgm:pt>
    <dgm:pt modelId="{439C5396-8477-41C6-A4E5-5BB75D787EA6}">
      <dgm:prSet/>
      <dgm:spPr/>
      <dgm:t>
        <a:bodyPr/>
        <a:lstStyle/>
        <a:p>
          <a:r>
            <a:rPr lang="en-US"/>
            <a:t>Guanxi, the network of reciprocal obligations, is a strategic asset for foreign firms (Horak and Paik, 2025).</a:t>
          </a:r>
          <a:endParaRPr lang="en-GB"/>
        </a:p>
      </dgm:t>
    </dgm:pt>
    <dgm:pt modelId="{6CCF4564-BFBC-4AAA-86F9-A5D53238AAD8}" type="parTrans" cxnId="{F4326BC1-43AF-4B4B-93EB-1BC466C025B9}">
      <dgm:prSet/>
      <dgm:spPr/>
      <dgm:t>
        <a:bodyPr/>
        <a:lstStyle/>
        <a:p>
          <a:endParaRPr lang="en-GB"/>
        </a:p>
      </dgm:t>
    </dgm:pt>
    <dgm:pt modelId="{4D4EF666-4883-4E56-801D-060B008BF2F2}" type="sibTrans" cxnId="{F4326BC1-43AF-4B4B-93EB-1BC466C025B9}">
      <dgm:prSet/>
      <dgm:spPr/>
      <dgm:t>
        <a:bodyPr/>
        <a:lstStyle/>
        <a:p>
          <a:endParaRPr lang="en-GB"/>
        </a:p>
      </dgm:t>
    </dgm:pt>
    <dgm:pt modelId="{47A5A88D-ECDC-4C40-8343-5E067F16A13E}">
      <dgm:prSet/>
      <dgm:spPr/>
      <dgm:t>
        <a:bodyPr/>
        <a:lstStyle/>
        <a:p>
          <a:r>
            <a:rPr lang="en-US"/>
            <a:t>Chinese trust is personal and affective, growing through contact and reciprocal favours.</a:t>
          </a:r>
          <a:endParaRPr lang="en-GB"/>
        </a:p>
      </dgm:t>
    </dgm:pt>
    <dgm:pt modelId="{6A03D1B8-586C-43F2-884F-F8209B30534E}" type="parTrans" cxnId="{D9BA6988-F786-46C7-823D-468E02A4547C}">
      <dgm:prSet/>
      <dgm:spPr/>
      <dgm:t>
        <a:bodyPr/>
        <a:lstStyle/>
        <a:p>
          <a:endParaRPr lang="en-GB"/>
        </a:p>
      </dgm:t>
    </dgm:pt>
    <dgm:pt modelId="{E3322F6D-9C34-4987-A7AA-A24F096057B4}" type="sibTrans" cxnId="{D9BA6988-F786-46C7-823D-468E02A4547C}">
      <dgm:prSet/>
      <dgm:spPr/>
      <dgm:t>
        <a:bodyPr/>
        <a:lstStyle/>
        <a:p>
          <a:endParaRPr lang="en-GB"/>
        </a:p>
      </dgm:t>
    </dgm:pt>
    <dgm:pt modelId="{BF71A4BD-E440-4A19-890B-B2367FA0B22F}">
      <dgm:prSet/>
      <dgm:spPr/>
      <dgm:t>
        <a:bodyPr/>
        <a:lstStyle/>
        <a:p>
          <a:r>
            <a:rPr lang="en-US"/>
            <a:t>Relationships precede business, so GreenTech invests in rapport before any terms.</a:t>
          </a:r>
          <a:endParaRPr lang="en-GB"/>
        </a:p>
      </dgm:t>
    </dgm:pt>
    <dgm:pt modelId="{6C6851EF-F0B9-44B8-9B81-0C8C518104AE}" type="parTrans" cxnId="{124C2379-1382-4818-B486-78220CF6310A}">
      <dgm:prSet/>
      <dgm:spPr/>
      <dgm:t>
        <a:bodyPr/>
        <a:lstStyle/>
        <a:p>
          <a:endParaRPr lang="en-GB"/>
        </a:p>
      </dgm:t>
    </dgm:pt>
    <dgm:pt modelId="{188C9447-3D31-40E8-A0F4-79725D6E9680}" type="sibTrans" cxnId="{124C2379-1382-4818-B486-78220CF6310A}">
      <dgm:prSet/>
      <dgm:spPr/>
      <dgm:t>
        <a:bodyPr/>
        <a:lstStyle/>
        <a:p>
          <a:endParaRPr lang="en-GB"/>
        </a:p>
      </dgm:t>
    </dgm:pt>
    <dgm:pt modelId="{A4535871-ACE9-457D-88FE-2595E12BBB58}">
      <dgm:prSet/>
      <dgm:spPr/>
      <dgm:t>
        <a:bodyPr/>
        <a:lstStyle/>
        <a:p>
          <a:r>
            <a:rPr lang="en-US"/>
            <a:t>Cultural intelligence is central to mutually beneficial agreements (JICC, 2024).</a:t>
          </a:r>
          <a:endParaRPr lang="en-GB"/>
        </a:p>
      </dgm:t>
    </dgm:pt>
    <dgm:pt modelId="{66DD81C8-F10F-45F4-B540-759F7C5BC474}" type="parTrans" cxnId="{84807494-4F72-4EF8-800C-753504919DFD}">
      <dgm:prSet/>
      <dgm:spPr/>
      <dgm:t>
        <a:bodyPr/>
        <a:lstStyle/>
        <a:p>
          <a:endParaRPr lang="en-GB"/>
        </a:p>
      </dgm:t>
    </dgm:pt>
    <dgm:pt modelId="{B462973F-7172-4005-AE33-7DB041367E92}" type="sibTrans" cxnId="{84807494-4F72-4EF8-800C-753504919DFD}">
      <dgm:prSet/>
      <dgm:spPr/>
      <dgm:t>
        <a:bodyPr/>
        <a:lstStyle/>
        <a:p>
          <a:endParaRPr lang="en-GB"/>
        </a:p>
      </dgm:t>
    </dgm:pt>
    <dgm:pt modelId="{9A9BBA77-FC9C-430E-A890-8B87875DD651}">
      <dgm:prSet/>
      <dgm:spPr/>
      <dgm:t>
        <a:bodyPr/>
        <a:lstStyle/>
        <a:p>
          <a:r>
            <a:rPr lang="en-US"/>
            <a:t>Until guanxi exists, the proposal stays abstract, so relationship capital comes first.</a:t>
          </a:r>
          <a:endParaRPr lang="en-GB"/>
        </a:p>
      </dgm:t>
    </dgm:pt>
    <dgm:pt modelId="{78B3F886-F48A-4161-87E3-CD1606483D3F}" type="parTrans" cxnId="{958BC947-DF06-498D-B327-51C841C7A88A}">
      <dgm:prSet/>
      <dgm:spPr/>
      <dgm:t>
        <a:bodyPr/>
        <a:lstStyle/>
        <a:p>
          <a:endParaRPr lang="en-GB"/>
        </a:p>
      </dgm:t>
    </dgm:pt>
    <dgm:pt modelId="{1F8E4954-D7E7-4CF5-B4A6-A03B5BC04982}" type="sibTrans" cxnId="{958BC947-DF06-498D-B327-51C841C7A88A}">
      <dgm:prSet/>
      <dgm:spPr/>
      <dgm:t>
        <a:bodyPr/>
        <a:lstStyle/>
        <a:p>
          <a:endParaRPr lang="en-GB"/>
        </a:p>
      </dgm:t>
    </dgm:pt>
    <dgm:pt modelId="{56343339-DA37-495F-89CD-3991ED8992DC}" type="pres">
      <dgm:prSet presAssocID="{6C382A3E-52F7-46BF-93C7-D99343F2782E}" presName="Name0" presStyleCnt="0">
        <dgm:presLayoutVars>
          <dgm:chMax val="7"/>
          <dgm:dir/>
          <dgm:resizeHandles val="exact"/>
        </dgm:presLayoutVars>
      </dgm:prSet>
      <dgm:spPr/>
    </dgm:pt>
    <dgm:pt modelId="{8FCF0184-5903-4F5F-B397-967626030681}" type="pres">
      <dgm:prSet presAssocID="{6C382A3E-52F7-46BF-93C7-D99343F2782E}" presName="ellipse1" presStyleLbl="vennNode1" presStyleIdx="0" presStyleCnt="5">
        <dgm:presLayoutVars>
          <dgm:bulletEnabled val="1"/>
        </dgm:presLayoutVars>
      </dgm:prSet>
      <dgm:spPr/>
    </dgm:pt>
    <dgm:pt modelId="{52918E1F-B0FC-4CDF-9E3D-841AB319EE7B}" type="pres">
      <dgm:prSet presAssocID="{6C382A3E-52F7-46BF-93C7-D99343F2782E}" presName="ellipse2" presStyleLbl="vennNode1" presStyleIdx="1" presStyleCnt="5">
        <dgm:presLayoutVars>
          <dgm:bulletEnabled val="1"/>
        </dgm:presLayoutVars>
      </dgm:prSet>
      <dgm:spPr/>
    </dgm:pt>
    <dgm:pt modelId="{73483942-D9D3-41AA-8C29-58E384F1E8C9}" type="pres">
      <dgm:prSet presAssocID="{6C382A3E-52F7-46BF-93C7-D99343F2782E}" presName="ellipse3" presStyleLbl="vennNode1" presStyleIdx="2" presStyleCnt="5">
        <dgm:presLayoutVars>
          <dgm:bulletEnabled val="1"/>
        </dgm:presLayoutVars>
      </dgm:prSet>
      <dgm:spPr/>
    </dgm:pt>
    <dgm:pt modelId="{A7E51DF3-6C39-488A-8A2F-A9FC32A7FABE}" type="pres">
      <dgm:prSet presAssocID="{6C382A3E-52F7-46BF-93C7-D99343F2782E}" presName="ellipse4" presStyleLbl="vennNode1" presStyleIdx="3" presStyleCnt="5">
        <dgm:presLayoutVars>
          <dgm:bulletEnabled val="1"/>
        </dgm:presLayoutVars>
      </dgm:prSet>
      <dgm:spPr/>
    </dgm:pt>
    <dgm:pt modelId="{A4DABA69-1FFC-4F44-B740-913B6B9FC4E1}" type="pres">
      <dgm:prSet presAssocID="{6C382A3E-52F7-46BF-93C7-D99343F2782E}" presName="ellipse5" presStyleLbl="vennNode1" presStyleIdx="4" presStyleCnt="5">
        <dgm:presLayoutVars>
          <dgm:bulletEnabled val="1"/>
        </dgm:presLayoutVars>
      </dgm:prSet>
      <dgm:spPr/>
    </dgm:pt>
  </dgm:ptLst>
  <dgm:cxnLst>
    <dgm:cxn modelId="{C75FEE08-6DEC-4522-ABA7-C684B26ED241}" type="presOf" srcId="{47A5A88D-ECDC-4C40-8343-5E067F16A13E}" destId="{52918E1F-B0FC-4CDF-9E3D-841AB319EE7B}" srcOrd="0" destOrd="0" presId="urn:microsoft.com/office/officeart/2005/8/layout/rings+Icon"/>
    <dgm:cxn modelId="{FDEE9E1B-E4D0-4C74-A8FB-A1AFCA0DD198}" type="presOf" srcId="{A4535871-ACE9-457D-88FE-2595E12BBB58}" destId="{A7E51DF3-6C39-488A-8A2F-A9FC32A7FABE}" srcOrd="0" destOrd="0" presId="urn:microsoft.com/office/officeart/2005/8/layout/rings+Icon"/>
    <dgm:cxn modelId="{D00FBA43-DB2B-4792-B28C-11783AE480A2}" type="presOf" srcId="{BF71A4BD-E440-4A19-890B-B2367FA0B22F}" destId="{73483942-D9D3-41AA-8C29-58E384F1E8C9}" srcOrd="0" destOrd="0" presId="urn:microsoft.com/office/officeart/2005/8/layout/rings+Icon"/>
    <dgm:cxn modelId="{958BC947-DF06-498D-B327-51C841C7A88A}" srcId="{6C382A3E-52F7-46BF-93C7-D99343F2782E}" destId="{9A9BBA77-FC9C-430E-A890-8B87875DD651}" srcOrd="4" destOrd="0" parTransId="{78B3F886-F48A-4161-87E3-CD1606483D3F}" sibTransId="{1F8E4954-D7E7-4CF5-B4A6-A03B5BC04982}"/>
    <dgm:cxn modelId="{124C2379-1382-4818-B486-78220CF6310A}" srcId="{6C382A3E-52F7-46BF-93C7-D99343F2782E}" destId="{BF71A4BD-E440-4A19-890B-B2367FA0B22F}" srcOrd="2" destOrd="0" parTransId="{6C6851EF-F0B9-44B8-9B81-0C8C518104AE}" sibTransId="{188C9447-3D31-40E8-A0F4-79725D6E9680}"/>
    <dgm:cxn modelId="{CAE44B7A-B71A-40A3-9CCD-75F6DCB61E69}" type="presOf" srcId="{9A9BBA77-FC9C-430E-A890-8B87875DD651}" destId="{A4DABA69-1FFC-4F44-B740-913B6B9FC4E1}" srcOrd="0" destOrd="0" presId="urn:microsoft.com/office/officeart/2005/8/layout/rings+Icon"/>
    <dgm:cxn modelId="{BC95775A-F83E-491C-9E32-436FFE965C31}" type="presOf" srcId="{439C5396-8477-41C6-A4E5-5BB75D787EA6}" destId="{8FCF0184-5903-4F5F-B397-967626030681}" srcOrd="0" destOrd="0" presId="urn:microsoft.com/office/officeart/2005/8/layout/rings+Icon"/>
    <dgm:cxn modelId="{D9BA6988-F786-46C7-823D-468E02A4547C}" srcId="{6C382A3E-52F7-46BF-93C7-D99343F2782E}" destId="{47A5A88D-ECDC-4C40-8343-5E067F16A13E}" srcOrd="1" destOrd="0" parTransId="{6A03D1B8-586C-43F2-884F-F8209B30534E}" sibTransId="{E3322F6D-9C34-4987-A7AA-A24F096057B4}"/>
    <dgm:cxn modelId="{84807494-4F72-4EF8-800C-753504919DFD}" srcId="{6C382A3E-52F7-46BF-93C7-D99343F2782E}" destId="{A4535871-ACE9-457D-88FE-2595E12BBB58}" srcOrd="3" destOrd="0" parTransId="{66DD81C8-F10F-45F4-B540-759F7C5BC474}" sibTransId="{B462973F-7172-4005-AE33-7DB041367E92}"/>
    <dgm:cxn modelId="{BDBAF09A-3E7D-45C8-82F4-C0C22A33664A}" type="presOf" srcId="{6C382A3E-52F7-46BF-93C7-D99343F2782E}" destId="{56343339-DA37-495F-89CD-3991ED8992DC}" srcOrd="0" destOrd="0" presId="urn:microsoft.com/office/officeart/2005/8/layout/rings+Icon"/>
    <dgm:cxn modelId="{F4326BC1-43AF-4B4B-93EB-1BC466C025B9}" srcId="{6C382A3E-52F7-46BF-93C7-D99343F2782E}" destId="{439C5396-8477-41C6-A4E5-5BB75D787EA6}" srcOrd="0" destOrd="0" parTransId="{6CCF4564-BFBC-4AAA-86F9-A5D53238AAD8}" sibTransId="{4D4EF666-4883-4E56-801D-060B008BF2F2}"/>
    <dgm:cxn modelId="{03FFA133-6A96-46E2-A8C7-1B81793ED977}" type="presParOf" srcId="{56343339-DA37-495F-89CD-3991ED8992DC}" destId="{8FCF0184-5903-4F5F-B397-967626030681}" srcOrd="0" destOrd="0" presId="urn:microsoft.com/office/officeart/2005/8/layout/rings+Icon"/>
    <dgm:cxn modelId="{177A32C1-CE3C-463B-A946-BF88BF0DF8DE}" type="presParOf" srcId="{56343339-DA37-495F-89CD-3991ED8992DC}" destId="{52918E1F-B0FC-4CDF-9E3D-841AB319EE7B}" srcOrd="1" destOrd="0" presId="urn:microsoft.com/office/officeart/2005/8/layout/rings+Icon"/>
    <dgm:cxn modelId="{1E828553-854D-422C-92F5-5749F8EFEFC1}" type="presParOf" srcId="{56343339-DA37-495F-89CD-3991ED8992DC}" destId="{73483942-D9D3-41AA-8C29-58E384F1E8C9}" srcOrd="2" destOrd="0" presId="urn:microsoft.com/office/officeart/2005/8/layout/rings+Icon"/>
    <dgm:cxn modelId="{8F0B4FD8-C627-4776-B647-93AF3E50AD5C}" type="presParOf" srcId="{56343339-DA37-495F-89CD-3991ED8992DC}" destId="{A7E51DF3-6C39-488A-8A2F-A9FC32A7FABE}" srcOrd="3" destOrd="0" presId="urn:microsoft.com/office/officeart/2005/8/layout/rings+Icon"/>
    <dgm:cxn modelId="{7AFC4DD0-0E77-4DFF-B25B-9B780004E172}" type="presParOf" srcId="{56343339-DA37-495F-89CD-3991ED8992DC}" destId="{A4DABA69-1FFC-4F44-B740-913B6B9FC4E1}" srcOrd="4"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EE55F2A-305F-4F65-9167-9E792B2ACE44}" type="doc">
      <dgm:prSet loTypeId="urn:microsoft.com/office/officeart/2005/8/layout/rings+Icon" loCatId="relationship" qsTypeId="urn:microsoft.com/office/officeart/2005/8/quickstyle/simple1" qsCatId="simple" csTypeId="urn:microsoft.com/office/officeart/2005/8/colors/colorful1" csCatId="colorful"/>
      <dgm:spPr/>
      <dgm:t>
        <a:bodyPr/>
        <a:lstStyle/>
        <a:p>
          <a:endParaRPr lang="en-GB"/>
        </a:p>
      </dgm:t>
    </dgm:pt>
    <dgm:pt modelId="{9B69E2F8-2622-4E69-AD9B-CC2126C0158E}">
      <dgm:prSet/>
      <dgm:spPr/>
      <dgm:t>
        <a:bodyPr/>
        <a:lstStyle/>
        <a:p>
          <a:r>
            <a:rPr lang="en-US"/>
            <a:t>China long term orientation makes negotiation patient, so GreenTech avoids tight deadlines.</a:t>
          </a:r>
          <a:endParaRPr lang="en-GB"/>
        </a:p>
      </dgm:t>
    </dgm:pt>
    <dgm:pt modelId="{3DCAAD27-582D-457F-A8C8-B560F0FB8076}" type="parTrans" cxnId="{6E73BFE0-4390-4257-818A-99F0B18E111F}">
      <dgm:prSet/>
      <dgm:spPr/>
      <dgm:t>
        <a:bodyPr/>
        <a:lstStyle/>
        <a:p>
          <a:endParaRPr lang="en-GB"/>
        </a:p>
      </dgm:t>
    </dgm:pt>
    <dgm:pt modelId="{C4CF655F-E68A-45CB-8E27-373C5B6598BD}" type="sibTrans" cxnId="{6E73BFE0-4390-4257-818A-99F0B18E111F}">
      <dgm:prSet/>
      <dgm:spPr/>
      <dgm:t>
        <a:bodyPr/>
        <a:lstStyle/>
        <a:p>
          <a:endParaRPr lang="en-GB"/>
        </a:p>
      </dgm:t>
    </dgm:pt>
    <dgm:pt modelId="{BFD05296-1A7A-49F7-90AE-2C89C9A8EFF4}">
      <dgm:prSet/>
      <dgm:spPr/>
      <dgm:t>
        <a:bodyPr/>
        <a:lstStyle/>
        <a:p>
          <a:r>
            <a:rPr lang="en-US"/>
            <a:t>Disagreement is managed to preserve harmony, favouring integrative routes (WSEAS, 2024).</a:t>
          </a:r>
          <a:endParaRPr lang="en-GB"/>
        </a:p>
      </dgm:t>
    </dgm:pt>
    <dgm:pt modelId="{9B11E639-5FFC-4612-939C-B0FBED0AB270}" type="parTrans" cxnId="{0B8C9750-77BA-4369-837A-2260BA33A5C5}">
      <dgm:prSet/>
      <dgm:spPr/>
      <dgm:t>
        <a:bodyPr/>
        <a:lstStyle/>
        <a:p>
          <a:endParaRPr lang="en-GB"/>
        </a:p>
      </dgm:t>
    </dgm:pt>
    <dgm:pt modelId="{385924AB-CE4E-4D3A-9089-63BF3BE7C5C5}" type="sibTrans" cxnId="{0B8C9750-77BA-4369-837A-2260BA33A5C5}">
      <dgm:prSet/>
      <dgm:spPr/>
      <dgm:t>
        <a:bodyPr/>
        <a:lstStyle/>
        <a:p>
          <a:endParaRPr lang="en-GB"/>
        </a:p>
      </dgm:t>
    </dgm:pt>
    <dgm:pt modelId="{51EBE647-9147-40F2-B600-0EB4DBCAB279}">
      <dgm:prSet/>
      <dgm:spPr/>
      <dgm:t>
        <a:bodyPr/>
        <a:lstStyle/>
        <a:p>
          <a:r>
            <a:rPr lang="en-US"/>
            <a:t>Face protection governs every objection, so concerns are softened or raised privately.</a:t>
          </a:r>
          <a:endParaRPr lang="en-GB"/>
        </a:p>
      </dgm:t>
    </dgm:pt>
    <dgm:pt modelId="{49357FF7-0A59-4C13-A4F8-E621FEB87114}" type="parTrans" cxnId="{A9662EEE-BC04-407E-95F6-8D76BF3EC2B0}">
      <dgm:prSet/>
      <dgm:spPr/>
      <dgm:t>
        <a:bodyPr/>
        <a:lstStyle/>
        <a:p>
          <a:endParaRPr lang="en-GB"/>
        </a:p>
      </dgm:t>
    </dgm:pt>
    <dgm:pt modelId="{60854E3C-CFD1-4FDB-B641-4AF06D35CF48}" type="sibTrans" cxnId="{A9662EEE-BC04-407E-95F6-8D76BF3EC2B0}">
      <dgm:prSet/>
      <dgm:spPr/>
      <dgm:t>
        <a:bodyPr/>
        <a:lstStyle/>
        <a:p>
          <a:endParaRPr lang="en-GB"/>
        </a:p>
      </dgm:t>
    </dgm:pt>
    <dgm:pt modelId="{1BB04FC2-8291-4A38-A41F-0EBF8205197A}">
      <dgm:prSet/>
      <dgm:spPr/>
      <dgm:t>
        <a:bodyPr/>
        <a:lstStyle/>
        <a:p>
          <a:r>
            <a:rPr lang="en-US"/>
            <a:t>Emotional climate and non verbal cues shape outcomes (Palgrave, 2025).</a:t>
          </a:r>
          <a:endParaRPr lang="en-GB"/>
        </a:p>
      </dgm:t>
    </dgm:pt>
    <dgm:pt modelId="{CB589036-2968-4302-8CBE-C751C5F60350}" type="parTrans" cxnId="{FB029B5F-A16F-4A11-A2F8-322B4EA43651}">
      <dgm:prSet/>
      <dgm:spPr/>
      <dgm:t>
        <a:bodyPr/>
        <a:lstStyle/>
        <a:p>
          <a:endParaRPr lang="en-GB"/>
        </a:p>
      </dgm:t>
    </dgm:pt>
    <dgm:pt modelId="{8BE91B6E-FD2C-4DA8-87CE-B40BC1891E49}" type="sibTrans" cxnId="{FB029B5F-A16F-4A11-A2F8-322B4EA43651}">
      <dgm:prSet/>
      <dgm:spPr/>
      <dgm:t>
        <a:bodyPr/>
        <a:lstStyle/>
        <a:p>
          <a:endParaRPr lang="en-GB"/>
        </a:p>
      </dgm:t>
    </dgm:pt>
    <dgm:pt modelId="{D4971FFC-CCB6-4756-8C91-FA472DD78922}">
      <dgm:prSet/>
      <dgm:spPr/>
      <dgm:t>
        <a:bodyPr/>
        <a:lstStyle/>
        <a:p>
          <a:r>
            <a:rPr lang="en-US"/>
            <a:t>A collaborative, interests based stance that protects dignity advances the talks.</a:t>
          </a:r>
          <a:endParaRPr lang="en-GB"/>
        </a:p>
      </dgm:t>
    </dgm:pt>
    <dgm:pt modelId="{66A9F292-B9C2-4106-8233-658957F27276}" type="parTrans" cxnId="{1BC39495-26A9-4CB7-A3DC-71E74ABD81B0}">
      <dgm:prSet/>
      <dgm:spPr/>
      <dgm:t>
        <a:bodyPr/>
        <a:lstStyle/>
        <a:p>
          <a:endParaRPr lang="en-GB"/>
        </a:p>
      </dgm:t>
    </dgm:pt>
    <dgm:pt modelId="{6749BD52-AB0A-4E5D-9079-5E24C877B74E}" type="sibTrans" cxnId="{1BC39495-26A9-4CB7-A3DC-71E74ABD81B0}">
      <dgm:prSet/>
      <dgm:spPr/>
      <dgm:t>
        <a:bodyPr/>
        <a:lstStyle/>
        <a:p>
          <a:endParaRPr lang="en-GB"/>
        </a:p>
      </dgm:t>
    </dgm:pt>
    <dgm:pt modelId="{EEA4E68C-252E-43B2-834B-7DD365E0BD57}" type="pres">
      <dgm:prSet presAssocID="{7EE55F2A-305F-4F65-9167-9E792B2ACE44}" presName="Name0" presStyleCnt="0">
        <dgm:presLayoutVars>
          <dgm:chMax val="7"/>
          <dgm:dir/>
          <dgm:resizeHandles val="exact"/>
        </dgm:presLayoutVars>
      </dgm:prSet>
      <dgm:spPr/>
    </dgm:pt>
    <dgm:pt modelId="{EBAC442D-054D-46EB-94ED-59DF0E685F8F}" type="pres">
      <dgm:prSet presAssocID="{7EE55F2A-305F-4F65-9167-9E792B2ACE44}" presName="ellipse1" presStyleLbl="vennNode1" presStyleIdx="0" presStyleCnt="5">
        <dgm:presLayoutVars>
          <dgm:bulletEnabled val="1"/>
        </dgm:presLayoutVars>
      </dgm:prSet>
      <dgm:spPr/>
    </dgm:pt>
    <dgm:pt modelId="{9BA8961F-25E0-4842-9E1D-6DE5F0D98E6D}" type="pres">
      <dgm:prSet presAssocID="{7EE55F2A-305F-4F65-9167-9E792B2ACE44}" presName="ellipse2" presStyleLbl="vennNode1" presStyleIdx="1" presStyleCnt="5">
        <dgm:presLayoutVars>
          <dgm:bulletEnabled val="1"/>
        </dgm:presLayoutVars>
      </dgm:prSet>
      <dgm:spPr/>
    </dgm:pt>
    <dgm:pt modelId="{98A295CD-A050-4A36-8A80-C508073DF8BF}" type="pres">
      <dgm:prSet presAssocID="{7EE55F2A-305F-4F65-9167-9E792B2ACE44}" presName="ellipse3" presStyleLbl="vennNode1" presStyleIdx="2" presStyleCnt="5">
        <dgm:presLayoutVars>
          <dgm:bulletEnabled val="1"/>
        </dgm:presLayoutVars>
      </dgm:prSet>
      <dgm:spPr/>
    </dgm:pt>
    <dgm:pt modelId="{697A2DE5-1D4B-4F99-A0CF-FBE7D0B76D4F}" type="pres">
      <dgm:prSet presAssocID="{7EE55F2A-305F-4F65-9167-9E792B2ACE44}" presName="ellipse4" presStyleLbl="vennNode1" presStyleIdx="3" presStyleCnt="5">
        <dgm:presLayoutVars>
          <dgm:bulletEnabled val="1"/>
        </dgm:presLayoutVars>
      </dgm:prSet>
      <dgm:spPr/>
    </dgm:pt>
    <dgm:pt modelId="{972A76D6-8896-45A9-933A-AFB04978BA50}" type="pres">
      <dgm:prSet presAssocID="{7EE55F2A-305F-4F65-9167-9E792B2ACE44}" presName="ellipse5" presStyleLbl="vennNode1" presStyleIdx="4" presStyleCnt="5">
        <dgm:presLayoutVars>
          <dgm:bulletEnabled val="1"/>
        </dgm:presLayoutVars>
      </dgm:prSet>
      <dgm:spPr/>
    </dgm:pt>
  </dgm:ptLst>
  <dgm:cxnLst>
    <dgm:cxn modelId="{95A49314-0467-4690-AA03-7F385DD05BC7}" type="presOf" srcId="{BFD05296-1A7A-49F7-90AE-2C89C9A8EFF4}" destId="{9BA8961F-25E0-4842-9E1D-6DE5F0D98E6D}" srcOrd="0" destOrd="0" presId="urn:microsoft.com/office/officeart/2005/8/layout/rings+Icon"/>
    <dgm:cxn modelId="{BA4BA63C-841F-47AC-B896-5FE2A6E327B7}" type="presOf" srcId="{D4971FFC-CCB6-4756-8C91-FA472DD78922}" destId="{972A76D6-8896-45A9-933A-AFB04978BA50}" srcOrd="0" destOrd="0" presId="urn:microsoft.com/office/officeart/2005/8/layout/rings+Icon"/>
    <dgm:cxn modelId="{FB029B5F-A16F-4A11-A2F8-322B4EA43651}" srcId="{7EE55F2A-305F-4F65-9167-9E792B2ACE44}" destId="{1BB04FC2-8291-4A38-A41F-0EBF8205197A}" srcOrd="3" destOrd="0" parTransId="{CB589036-2968-4302-8CBE-C751C5F60350}" sibTransId="{8BE91B6E-FD2C-4DA8-87CE-B40BC1891E49}"/>
    <dgm:cxn modelId="{AB6B5742-1A6F-49E7-8013-D00183F69E59}" type="presOf" srcId="{1BB04FC2-8291-4A38-A41F-0EBF8205197A}" destId="{697A2DE5-1D4B-4F99-A0CF-FBE7D0B76D4F}" srcOrd="0" destOrd="0" presId="urn:microsoft.com/office/officeart/2005/8/layout/rings+Icon"/>
    <dgm:cxn modelId="{DB87D66C-5D0B-4AAD-819E-0C4A3895E2CA}" type="presOf" srcId="{9B69E2F8-2622-4E69-AD9B-CC2126C0158E}" destId="{EBAC442D-054D-46EB-94ED-59DF0E685F8F}" srcOrd="0" destOrd="0" presId="urn:microsoft.com/office/officeart/2005/8/layout/rings+Icon"/>
    <dgm:cxn modelId="{0B8C9750-77BA-4369-837A-2260BA33A5C5}" srcId="{7EE55F2A-305F-4F65-9167-9E792B2ACE44}" destId="{BFD05296-1A7A-49F7-90AE-2C89C9A8EFF4}" srcOrd="1" destOrd="0" parTransId="{9B11E639-5FFC-4612-939C-B0FBED0AB270}" sibTransId="{385924AB-CE4E-4D3A-9089-63BF3BE7C5C5}"/>
    <dgm:cxn modelId="{6ABF8488-1CFF-4E16-AD59-B91BB6DF4036}" type="presOf" srcId="{7EE55F2A-305F-4F65-9167-9E792B2ACE44}" destId="{EEA4E68C-252E-43B2-834B-7DD365E0BD57}" srcOrd="0" destOrd="0" presId="urn:microsoft.com/office/officeart/2005/8/layout/rings+Icon"/>
    <dgm:cxn modelId="{1BC39495-26A9-4CB7-A3DC-71E74ABD81B0}" srcId="{7EE55F2A-305F-4F65-9167-9E792B2ACE44}" destId="{D4971FFC-CCB6-4756-8C91-FA472DD78922}" srcOrd="4" destOrd="0" parTransId="{66A9F292-B9C2-4106-8233-658957F27276}" sibTransId="{6749BD52-AB0A-4E5D-9079-5E24C877B74E}"/>
    <dgm:cxn modelId="{7F015ED1-ED1D-45F9-BE99-25CA078B2620}" type="presOf" srcId="{51EBE647-9147-40F2-B600-0EB4DBCAB279}" destId="{98A295CD-A050-4A36-8A80-C508073DF8BF}" srcOrd="0" destOrd="0" presId="urn:microsoft.com/office/officeart/2005/8/layout/rings+Icon"/>
    <dgm:cxn modelId="{6E73BFE0-4390-4257-818A-99F0B18E111F}" srcId="{7EE55F2A-305F-4F65-9167-9E792B2ACE44}" destId="{9B69E2F8-2622-4E69-AD9B-CC2126C0158E}" srcOrd="0" destOrd="0" parTransId="{3DCAAD27-582D-457F-A8C8-B560F0FB8076}" sibTransId="{C4CF655F-E68A-45CB-8E27-373C5B6598BD}"/>
    <dgm:cxn modelId="{A9662EEE-BC04-407E-95F6-8D76BF3EC2B0}" srcId="{7EE55F2A-305F-4F65-9167-9E792B2ACE44}" destId="{51EBE647-9147-40F2-B600-0EB4DBCAB279}" srcOrd="2" destOrd="0" parTransId="{49357FF7-0A59-4C13-A4F8-E621FEB87114}" sibTransId="{60854E3C-CFD1-4FDB-B641-4AF06D35CF48}"/>
    <dgm:cxn modelId="{6CFB286E-653B-45EA-A4BD-407B7B5D59A5}" type="presParOf" srcId="{EEA4E68C-252E-43B2-834B-7DD365E0BD57}" destId="{EBAC442D-054D-46EB-94ED-59DF0E685F8F}" srcOrd="0" destOrd="0" presId="urn:microsoft.com/office/officeart/2005/8/layout/rings+Icon"/>
    <dgm:cxn modelId="{8B48DE49-45AC-4515-A55B-B6DF6382E3A9}" type="presParOf" srcId="{EEA4E68C-252E-43B2-834B-7DD365E0BD57}" destId="{9BA8961F-25E0-4842-9E1D-6DE5F0D98E6D}" srcOrd="1" destOrd="0" presId="urn:microsoft.com/office/officeart/2005/8/layout/rings+Icon"/>
    <dgm:cxn modelId="{F6E92A8E-6E55-43D8-9EE3-9511EC4AFC24}" type="presParOf" srcId="{EEA4E68C-252E-43B2-834B-7DD365E0BD57}" destId="{98A295CD-A050-4A36-8A80-C508073DF8BF}" srcOrd="2" destOrd="0" presId="urn:microsoft.com/office/officeart/2005/8/layout/rings+Icon"/>
    <dgm:cxn modelId="{90D31850-4BEC-4B34-8E60-111E811ECD58}" type="presParOf" srcId="{EEA4E68C-252E-43B2-834B-7DD365E0BD57}" destId="{697A2DE5-1D4B-4F99-A0CF-FBE7D0B76D4F}" srcOrd="3" destOrd="0" presId="urn:microsoft.com/office/officeart/2005/8/layout/rings+Icon"/>
    <dgm:cxn modelId="{3F3E32F5-96BB-4DBF-BC8F-9ED4C6B54370}" type="presParOf" srcId="{EEA4E68C-252E-43B2-834B-7DD365E0BD57}" destId="{972A76D6-8896-45A9-933A-AFB04978BA50}" srcOrd="4"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0975F9-816F-4B94-9EF1-E08B3E41E23C}">
      <dsp:nvSpPr>
        <dsp:cNvPr id="0" name=""/>
        <dsp:cNvSpPr/>
      </dsp:nvSpPr>
      <dsp:spPr>
        <a:xfrm>
          <a:off x="0" y="259469"/>
          <a:ext cx="6675119" cy="83537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China conveys much through silence and relationship, so a direct UK style seems blunt (Dai and Chen, 2023).</a:t>
          </a:r>
          <a:endParaRPr lang="en-GB" sz="2100" kern="1200"/>
        </a:p>
      </dsp:txBody>
      <dsp:txXfrm>
        <a:off x="40780" y="300249"/>
        <a:ext cx="6593559" cy="753819"/>
      </dsp:txXfrm>
    </dsp:sp>
    <dsp:sp modelId="{EF4906B7-A43C-4BC2-A0E3-FE4E838D3D6B}">
      <dsp:nvSpPr>
        <dsp:cNvPr id="0" name=""/>
        <dsp:cNvSpPr/>
      </dsp:nvSpPr>
      <dsp:spPr>
        <a:xfrm>
          <a:off x="0" y="1155329"/>
          <a:ext cx="6675119" cy="835379"/>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Shenzhen counterparts avoid an outright no, using delay to signal reservation.</a:t>
          </a:r>
          <a:endParaRPr lang="en-GB" sz="2100" kern="1200"/>
        </a:p>
      </dsp:txBody>
      <dsp:txXfrm>
        <a:off x="40780" y="1196109"/>
        <a:ext cx="6593559" cy="753819"/>
      </dsp:txXfrm>
    </dsp:sp>
    <dsp:sp modelId="{0317D39F-AF7F-4103-8951-D7C2AD8EA2AF}">
      <dsp:nvSpPr>
        <dsp:cNvPr id="0" name=""/>
        <dsp:cNvSpPr/>
      </dsp:nvSpPr>
      <dsp:spPr>
        <a:xfrm>
          <a:off x="0" y="2051189"/>
          <a:ext cx="6675119" cy="835379"/>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Interpreters and bicultural staff resolve stalemates through frame switching (Khakhar et al., 2023).</a:t>
          </a:r>
          <a:endParaRPr lang="en-GB" sz="2100" kern="1200"/>
        </a:p>
      </dsp:txBody>
      <dsp:txXfrm>
        <a:off x="40780" y="2091969"/>
        <a:ext cx="6593559" cy="753819"/>
      </dsp:txXfrm>
    </dsp:sp>
    <dsp:sp modelId="{7A2B90C4-874C-45B0-A627-E3425F286F38}">
      <dsp:nvSpPr>
        <dsp:cNvPr id="0" name=""/>
        <dsp:cNvSpPr/>
      </dsp:nvSpPr>
      <dsp:spPr>
        <a:xfrm>
          <a:off x="0" y="2947050"/>
          <a:ext cx="6675119" cy="83537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Because the relationship underwrites performance, written detail carries less finality.</a:t>
          </a:r>
          <a:endParaRPr lang="en-GB" sz="2100" kern="1200"/>
        </a:p>
      </dsp:txBody>
      <dsp:txXfrm>
        <a:off x="40780" y="2987830"/>
        <a:ext cx="6593559" cy="753819"/>
      </dsp:txXfrm>
    </dsp:sp>
    <dsp:sp modelId="{BBFDB84C-56EF-44F7-A33C-3051A006A23F}">
      <dsp:nvSpPr>
        <dsp:cNvPr id="0" name=""/>
        <dsp:cNvSpPr/>
      </dsp:nvSpPr>
      <dsp:spPr>
        <a:xfrm>
          <a:off x="0" y="3842910"/>
          <a:ext cx="6675119" cy="835379"/>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Our team paces proposals, checks understanding and never forces a public answer.</a:t>
          </a:r>
          <a:endParaRPr lang="en-GB" sz="2100" kern="1200"/>
        </a:p>
      </dsp:txBody>
      <dsp:txXfrm>
        <a:off x="40780" y="3883690"/>
        <a:ext cx="6593559" cy="7538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C222E7-8D9C-46A1-B44F-4DD49DB75003}">
      <dsp:nvSpPr>
        <dsp:cNvPr id="0" name=""/>
        <dsp:cNvSpPr/>
      </dsp:nvSpPr>
      <dsp:spPr>
        <a:xfrm>
          <a:off x="0" y="4239821"/>
          <a:ext cx="6675119" cy="69557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a:t>Mapping the structure lets GreenTech route proposals to the real decision maker.</a:t>
          </a:r>
          <a:endParaRPr lang="en-GB" sz="1600" kern="1200"/>
        </a:p>
      </dsp:txBody>
      <dsp:txXfrm>
        <a:off x="0" y="4239821"/>
        <a:ext cx="6675119" cy="695578"/>
      </dsp:txXfrm>
    </dsp:sp>
    <dsp:sp modelId="{0DC418A5-D0A8-4C39-80AB-24A4F44BEA66}">
      <dsp:nvSpPr>
        <dsp:cNvPr id="0" name=""/>
        <dsp:cNvSpPr/>
      </dsp:nvSpPr>
      <dsp:spPr>
        <a:xfrm rot="10800000">
          <a:off x="0" y="3180456"/>
          <a:ext cx="6675119" cy="1069798"/>
        </a:xfrm>
        <a:prstGeom prst="upArrowCallou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a:t>Challenging a senior manager in public causes loss of face, so reservations go privately.</a:t>
          </a:r>
          <a:endParaRPr lang="en-GB" sz="1600" kern="1200"/>
        </a:p>
      </dsp:txBody>
      <dsp:txXfrm rot="10800000">
        <a:off x="0" y="3180456"/>
        <a:ext cx="6675119" cy="695123"/>
      </dsp:txXfrm>
    </dsp:sp>
    <dsp:sp modelId="{64AC180F-37AA-4634-B788-4921B498AF64}">
      <dsp:nvSpPr>
        <dsp:cNvPr id="0" name=""/>
        <dsp:cNvSpPr/>
      </dsp:nvSpPr>
      <dsp:spPr>
        <a:xfrm rot="10800000">
          <a:off x="0" y="2121090"/>
          <a:ext cx="6675119" cy="1069798"/>
        </a:xfrm>
        <a:prstGeom prst="upArrowCallou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a:t>Protocol expects seniority to be matched on both sides (Trendinomics, 2024).</a:t>
          </a:r>
          <a:endParaRPr lang="en-GB" sz="1600" kern="1200"/>
        </a:p>
      </dsp:txBody>
      <dsp:txXfrm rot="10800000">
        <a:off x="0" y="2121090"/>
        <a:ext cx="6675119" cy="695123"/>
      </dsp:txXfrm>
    </dsp:sp>
    <dsp:sp modelId="{6E2BA654-B4AB-43D6-AF0A-4C767B453566}">
      <dsp:nvSpPr>
        <dsp:cNvPr id="0" name=""/>
        <dsp:cNvSpPr/>
      </dsp:nvSpPr>
      <dsp:spPr>
        <a:xfrm rot="10800000">
          <a:off x="0" y="1061725"/>
          <a:ext cx="6675119" cy="1069798"/>
        </a:xfrm>
        <a:prstGeom prst="upArrowCallou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a:t>Decisions emerge slowly through consultation, so GreenTech plans for several rounds.</a:t>
          </a:r>
          <a:endParaRPr lang="en-GB" sz="1600" kern="1200"/>
        </a:p>
      </dsp:txBody>
      <dsp:txXfrm rot="10800000">
        <a:off x="0" y="1061725"/>
        <a:ext cx="6675119" cy="695123"/>
      </dsp:txXfrm>
    </dsp:sp>
    <dsp:sp modelId="{2A3ED3CB-6726-4094-A6CE-632BBD0F511B}">
      <dsp:nvSpPr>
        <dsp:cNvPr id="0" name=""/>
        <dsp:cNvSpPr/>
      </dsp:nvSpPr>
      <dsp:spPr>
        <a:xfrm rot="10800000">
          <a:off x="0" y="2360"/>
          <a:ext cx="6675119" cy="1069798"/>
        </a:xfrm>
        <a:prstGeom prst="upArrowCallou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a:t>High power distance means seniors hold decision rights, so junior staff seldom commit (IJOE, 2023).</a:t>
          </a:r>
          <a:endParaRPr lang="en-GB" sz="1600" kern="1200"/>
        </a:p>
      </dsp:txBody>
      <dsp:txXfrm rot="10800000">
        <a:off x="0" y="2360"/>
        <a:ext cx="6675119" cy="6951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CF0184-5903-4F5F-B397-967626030681}">
      <dsp:nvSpPr>
        <dsp:cNvPr id="0" name=""/>
        <dsp:cNvSpPr/>
      </dsp:nvSpPr>
      <dsp:spPr>
        <a:xfrm>
          <a:off x="0" y="649054"/>
          <a:ext cx="2183431" cy="2183426"/>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Guanxi, the network of reciprocal obligations, is a strategic asset for foreign firms (Horak and Paik, 2025).</a:t>
          </a:r>
          <a:endParaRPr lang="en-GB" sz="1300" kern="1200"/>
        </a:p>
      </dsp:txBody>
      <dsp:txXfrm>
        <a:off x="319756" y="968809"/>
        <a:ext cx="1543919" cy="1543916"/>
      </dsp:txXfrm>
    </dsp:sp>
    <dsp:sp modelId="{52918E1F-B0FC-4CDF-9E3D-841AB319EE7B}">
      <dsp:nvSpPr>
        <dsp:cNvPr id="0" name=""/>
        <dsp:cNvSpPr/>
      </dsp:nvSpPr>
      <dsp:spPr>
        <a:xfrm>
          <a:off x="1122755" y="2105278"/>
          <a:ext cx="2183431" cy="2183426"/>
        </a:xfrm>
        <a:prstGeom prst="ellipse">
          <a:avLst/>
        </a:prstGeom>
        <a:solidFill>
          <a:schemeClr val="accent3">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Chinese trust is personal and affective, growing through contact and reciprocal favours.</a:t>
          </a:r>
          <a:endParaRPr lang="en-GB" sz="1300" kern="1200"/>
        </a:p>
      </dsp:txBody>
      <dsp:txXfrm>
        <a:off x="1442511" y="2425033"/>
        <a:ext cx="1543919" cy="1543916"/>
      </dsp:txXfrm>
    </dsp:sp>
    <dsp:sp modelId="{73483942-D9D3-41AA-8C29-58E384F1E8C9}">
      <dsp:nvSpPr>
        <dsp:cNvPr id="0" name=""/>
        <dsp:cNvSpPr/>
      </dsp:nvSpPr>
      <dsp:spPr>
        <a:xfrm>
          <a:off x="2246177" y="649054"/>
          <a:ext cx="2183431" cy="2183426"/>
        </a:xfrm>
        <a:prstGeom prst="ellipse">
          <a:avLst/>
        </a:prstGeom>
        <a:solidFill>
          <a:schemeClr val="accent4">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Relationships precede business, so GreenTech invests in rapport before any terms.</a:t>
          </a:r>
          <a:endParaRPr lang="en-GB" sz="1300" kern="1200"/>
        </a:p>
      </dsp:txBody>
      <dsp:txXfrm>
        <a:off x="2565933" y="968809"/>
        <a:ext cx="1543919" cy="1543916"/>
      </dsp:txXfrm>
    </dsp:sp>
    <dsp:sp modelId="{A7E51DF3-6C39-488A-8A2F-A9FC32A7FABE}">
      <dsp:nvSpPr>
        <dsp:cNvPr id="0" name=""/>
        <dsp:cNvSpPr/>
      </dsp:nvSpPr>
      <dsp:spPr>
        <a:xfrm>
          <a:off x="3368933" y="2105278"/>
          <a:ext cx="2183431" cy="2183426"/>
        </a:xfrm>
        <a:prstGeom prst="ellipse">
          <a:avLst/>
        </a:prstGeom>
        <a:solidFill>
          <a:schemeClr val="accent5">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Cultural intelligence is central to mutually beneficial agreements (JICC, 2024).</a:t>
          </a:r>
          <a:endParaRPr lang="en-GB" sz="1300" kern="1200"/>
        </a:p>
      </dsp:txBody>
      <dsp:txXfrm>
        <a:off x="3688689" y="2425033"/>
        <a:ext cx="1543919" cy="1543916"/>
      </dsp:txXfrm>
    </dsp:sp>
    <dsp:sp modelId="{A4DABA69-1FFC-4F44-B740-913B6B9FC4E1}">
      <dsp:nvSpPr>
        <dsp:cNvPr id="0" name=""/>
        <dsp:cNvSpPr/>
      </dsp:nvSpPr>
      <dsp:spPr>
        <a:xfrm>
          <a:off x="4491688" y="649054"/>
          <a:ext cx="2183431" cy="2183426"/>
        </a:xfrm>
        <a:prstGeom prst="ellipse">
          <a:avLst/>
        </a:prstGeom>
        <a:solidFill>
          <a:schemeClr val="accent6">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Until guanxi exists, the proposal stays abstract, so relationship capital comes first.</a:t>
          </a:r>
          <a:endParaRPr lang="en-GB" sz="1300" kern="1200"/>
        </a:p>
      </dsp:txBody>
      <dsp:txXfrm>
        <a:off x="4811444" y="968809"/>
        <a:ext cx="1543919" cy="15439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AC442D-054D-46EB-94ED-59DF0E685F8F}">
      <dsp:nvSpPr>
        <dsp:cNvPr id="0" name=""/>
        <dsp:cNvSpPr/>
      </dsp:nvSpPr>
      <dsp:spPr>
        <a:xfrm>
          <a:off x="0" y="649054"/>
          <a:ext cx="2183431" cy="2183426"/>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China long term orientation makes negotiation patient, so GreenTech avoids tight deadlines.</a:t>
          </a:r>
          <a:endParaRPr lang="en-GB" sz="1400" kern="1200"/>
        </a:p>
      </dsp:txBody>
      <dsp:txXfrm>
        <a:off x="319756" y="968809"/>
        <a:ext cx="1543919" cy="1543916"/>
      </dsp:txXfrm>
    </dsp:sp>
    <dsp:sp modelId="{9BA8961F-25E0-4842-9E1D-6DE5F0D98E6D}">
      <dsp:nvSpPr>
        <dsp:cNvPr id="0" name=""/>
        <dsp:cNvSpPr/>
      </dsp:nvSpPr>
      <dsp:spPr>
        <a:xfrm>
          <a:off x="1122755" y="2105278"/>
          <a:ext cx="2183431" cy="2183426"/>
        </a:xfrm>
        <a:prstGeom prst="ellipse">
          <a:avLst/>
        </a:prstGeom>
        <a:solidFill>
          <a:schemeClr val="accent3">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Disagreement is managed to preserve harmony, favouring integrative routes (WSEAS, 2024).</a:t>
          </a:r>
          <a:endParaRPr lang="en-GB" sz="1400" kern="1200"/>
        </a:p>
      </dsp:txBody>
      <dsp:txXfrm>
        <a:off x="1442511" y="2425033"/>
        <a:ext cx="1543919" cy="1543916"/>
      </dsp:txXfrm>
    </dsp:sp>
    <dsp:sp modelId="{98A295CD-A050-4A36-8A80-C508073DF8BF}">
      <dsp:nvSpPr>
        <dsp:cNvPr id="0" name=""/>
        <dsp:cNvSpPr/>
      </dsp:nvSpPr>
      <dsp:spPr>
        <a:xfrm>
          <a:off x="2246177" y="649054"/>
          <a:ext cx="2183431" cy="2183426"/>
        </a:xfrm>
        <a:prstGeom prst="ellipse">
          <a:avLst/>
        </a:prstGeom>
        <a:solidFill>
          <a:schemeClr val="accent4">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Face protection governs every objection, so concerns are softened or raised privately.</a:t>
          </a:r>
          <a:endParaRPr lang="en-GB" sz="1400" kern="1200"/>
        </a:p>
      </dsp:txBody>
      <dsp:txXfrm>
        <a:off x="2565933" y="968809"/>
        <a:ext cx="1543919" cy="1543916"/>
      </dsp:txXfrm>
    </dsp:sp>
    <dsp:sp modelId="{697A2DE5-1D4B-4F99-A0CF-FBE7D0B76D4F}">
      <dsp:nvSpPr>
        <dsp:cNvPr id="0" name=""/>
        <dsp:cNvSpPr/>
      </dsp:nvSpPr>
      <dsp:spPr>
        <a:xfrm>
          <a:off x="3368933" y="2105278"/>
          <a:ext cx="2183431" cy="2183426"/>
        </a:xfrm>
        <a:prstGeom prst="ellipse">
          <a:avLst/>
        </a:prstGeom>
        <a:solidFill>
          <a:schemeClr val="accent5">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Emotional climate and non verbal cues shape outcomes (Palgrave, 2025).</a:t>
          </a:r>
          <a:endParaRPr lang="en-GB" sz="1400" kern="1200"/>
        </a:p>
      </dsp:txBody>
      <dsp:txXfrm>
        <a:off x="3688689" y="2425033"/>
        <a:ext cx="1543919" cy="1543916"/>
      </dsp:txXfrm>
    </dsp:sp>
    <dsp:sp modelId="{972A76D6-8896-45A9-933A-AFB04978BA50}">
      <dsp:nvSpPr>
        <dsp:cNvPr id="0" name=""/>
        <dsp:cNvSpPr/>
      </dsp:nvSpPr>
      <dsp:spPr>
        <a:xfrm>
          <a:off x="4491688" y="649054"/>
          <a:ext cx="2183431" cy="2183426"/>
        </a:xfrm>
        <a:prstGeom prst="ellipse">
          <a:avLst/>
        </a:prstGeom>
        <a:solidFill>
          <a:schemeClr val="accent6">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A collaborative, interests based stance that protects dignity advances the talks.</a:t>
          </a:r>
          <a:endParaRPr lang="en-GB" sz="1400" kern="1200"/>
        </a:p>
      </dsp:txBody>
      <dsp:txXfrm>
        <a:off x="4811444" y="968809"/>
        <a:ext cx="1543919" cy="154391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4.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7D2255-00F7-43CD-8F94-211A15DC6454}" type="datetimeFigureOut">
              <a:rPr lang="en-GB" smtClean="0"/>
              <a:t>26/10/2026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CDC3CD-8236-4077-9324-3A9636D93C7E}" type="slidenum">
              <a:rPr lang="en-GB" smtClean="0"/>
              <a:t>‹#›</a:t>
            </a:fld>
            <a:endParaRPr lang="en-GB"/>
          </a:p>
        </p:txBody>
      </p:sp>
    </p:spTree>
    <p:extLst>
      <p:ext uri="{BB962C8B-B14F-4D97-AF65-F5344CB8AC3E}">
        <p14:creationId xmlns:p14="http://schemas.microsoft.com/office/powerpoint/2010/main" val="4311371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Good morning Board. As International Business Development Director I will explain how we win a lasting partnership with Shenzhen Smart Energy to co develop smart energy storage for Europe and Asia. The prize is large. We gain Asian demand and a clean technology partner, and they gain European access and our storage expertise. Yet the two firms communicate, decide and build trust in very different ways. Over ten minutes I will define culture, apply a cultural theory, set out the Chinese factors we must handle, and present practical negotiation strategies grounded in recent research. My message is that cultural preparation, not technical merit alone, secures the deal. Five minutes of questions will follow.</a:t>
            </a:r>
          </a:p>
          <a:p>
            <a:endParaRPr lang="en-GB"/>
          </a:p>
        </p:txBody>
      </p:sp>
      <p:sp>
        <p:nvSpPr>
          <p:cNvPr id="4" name="Slide Number Placeholder 3"/>
          <p:cNvSpPr>
            <a:spLocks noGrp="1"/>
          </p:cNvSpPr>
          <p:nvPr>
            <p:ph type="sldNum" sz="quarter" idx="5"/>
          </p:nvPr>
        </p:nvSpPr>
        <p:spPr/>
        <p:txBody>
          <a:bodyPr/>
          <a:lstStyle/>
          <a:p>
            <a:fld id="{62CDC3CD-8236-4077-9324-3A9636D93C7E}" type="slidenum">
              <a:rPr lang="en-GB" smtClean="0"/>
              <a:t>1</a:t>
            </a:fld>
            <a:endParaRPr lang="en-GB"/>
          </a:p>
        </p:txBody>
      </p:sp>
    </p:spTree>
    <p:extLst>
      <p:ext uri="{BB962C8B-B14F-4D97-AF65-F5344CB8AC3E}">
        <p14:creationId xmlns:p14="http://schemas.microsoft.com/office/powerpoint/2010/main" val="13796353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 start with why this matters. The alliance joins our storage technology with Shenzhen's manufacturing scale and Asian reach, so the commercial case is strong on both sides. What decides success is how well we manage cultural distance in communication, decision making and trust. Chinese business rests on relationships, seniority and indirect signalling, very different from the direct, contract led UK style the Board is used to. The roadmap on the right shows my five parts. I will define culture and its elements, apply a recognised theory, examine the Chinese factors we must overcome, present our negotiation strategy, and close on cultural intelligence and adaptability. Throughout, my central claim is that cultural preparation is what secures this deal.</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Culture is the collective set of values, norms and shared meanings that guide how a group behaves, and it forms the backdrop against which all international business is read. I use the onion image on the right. The outer ring is visible behaviour, greetings, titles, gift exchange and seating, which we notice at once. Moving inward we reach norms, then values, then the core assumptions that actually drive decisions. Chinese organisations show collectivist, hierarchical and long term traits, confirmed by case research on a Chinese factory. The lesson for GreenTech is that both layers must be read together. A correct surface gesture built on a wrong value assumption still damages the relationship, so we study the core, not only the courtesies.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For theory I combine two lenses. The Hofstede framework compares nations on dimensions such as power distance and long term orientation, recently applied to Chinese business respondents. The horizontal bars show the gap. China ranks high on long term orientation, power distance and collectivism, while the UK is lower on each and far more individualist. I add Hall's context theory. China is high context, so meaning lives in relationship and tone, whereas the UK is low context and relies on explicit words, shown on the bottom bar. Confucian roots reinforce hierarchy and harmony. Together these lenses tell us exactly where UK assumptions will clash with Chinese expectations, so we can prepare for each friction point before the Shenzhen talks begin.</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first barrier is communication style. As a high context culture, China conveys much through silence, pause and relationship, so our direct UK style can appear blunt. The two cards contrast the approaches. Shenzhen counterparts often avoid an outright no, using delay or vague agreement to signal reservation while protecting face. This is why skilled interpreters and bicultural staff matter. They translate intent, not only words, and research shows such mediators resolve stalemates through cultural frame switching. Because the relationship underwrites performance, written detail carries less finality than we expect from UK contracts. Our team must pace proposals carefully, check understanding and never force a public yes or no across the table.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second barrier is hierarchy and decision making. High power distance means senior figures hold decision rights, so junior Shenzhen staff seldom commit, consistent with China's elevated power distance score. The funnel on the right shows how a proposal moves from first receipt, through internal consultation, to consensus, and finally senior approval. Decisions emerge slowly, so we must plan for several rounds rather than one decisive meeting. Protocol expects seniority to be matched, so our most senior person engages their most senior figure. We never challenge a senior manager in public, because that causes loss of face and can freeze progress, so reservations go privately. Mapping their structure lets us route each proposal to the person who can actually agree.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third and most important barrier is relationship building through guanxi. Guanxi is the network of reciprocal obligations, and recent reviews treat it as a strategic asset for any foreign firm in China. Chinese trust is personal and affective before it is contractual, so it grows through repeated contact, shared meals and reciprocal favours rather than through signatures. The ascending steps show the progression from acquaintance to a full partnership. Relationships usually precede business, so we must invest in rapport well before any terms are tabled. Cultural intelligence speeds this, and research ties it to mutually beneficial agreements. Until guanxi exists, our technical proposal stays abstract, which is why earning relationship capital is the true first deliverable of this project.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fourth barrier covers time, pace and conflict. China's long term orientation makes negotiation patient and iterative, so we avoid imposing tight UK deadlines that can read as disrespect. The stacked bars contrast where time goes. The Chinese approach front loads relationship building, while the UK approach rushes to bargaining and closing. Disagreement is managed to preserve harmony, and research recommends integrative, rapport based routes over confrontation. Face protection governs every objection, so concerns are softened, raised privately or passed through an intermediary. Emotional climate and non verbal cues shape outcomes. A collaborative, interests based stance that safeguards both sides dignity will advance the Shenzhen talks far more reliably than hard positional bargaining.</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Now strategy. The first set is relationships, respect and protocol. We will build the relationship before any formal bargaining, because evidence shows early rapport shifts Chinese partners toward collaborative terms. That means an opening visit to Shenzhen, hosted meals and reciprocal hospitality to lay the personal foundation they expect. We signal respect for hierarchy by matching seniority, using correct titles and letting senior figures open and close each session. Affect based trust is cultivated deliberately through patience, warmth and reliability, and research links stronger cultural intelligence to greater negotiation confidence. The four cards summarise these moves. Together they reposition GreenTech from an outside supplier into a trusted insider worthy of a long term commitment.</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second set of strategies covers adaptation and win win design. We will adapt to a high context style, softening directness and reading indirect cues, the frame switching that effective cross cultural negotiators use. A culturally sensitive team supported by professional interpreters prevents the costly misreadings that occur when implicit meaning is lost. The diagram shows the win win. GreenTech brings storage technology and European access, Shenzhen brings Asian reach and clean technology scale, and together they create joint smart energy storage for both markets. Integrative bargaining that protects face sustains durable deals, tied by research to interests based outcomes. Flexibility on sequence, pace and structure signals respect and keeps both sides moving toward a balanced, lasting agreement.</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slide explains cultural intelligence, our core capability. It is the capacity to function effectively across cultures, named in recent research a critical competence for successful international negotiation. It spans four capabilities shown in the quadrants. Cognitive is cultural knowledge, metacognitive is strategy and awareness, motivational is the drive to engage, and behavioural is adapting our actions. Studies of German and Chinese counterparts show greater cultural intelligence raises negotiation confidence. A culturally intelligent team anticipates indirect cues, avoids threats to face and recovers quickly when misunderstanding arises. Developing this capability before the Shenzhen talks lowers the probability of breakdown and shortens the route to agreement, which is why I recommend the Board fund dedicated cultural preparation for the team.</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Adaptability holds the strategy together. It lets us adjust tone, pace and structure in real time, and research shows adaptable negotiators bridge the parties and outperform rigid rivals. The timeline sets out how the partnership should unfold, from the first rapport building visit, through trust and agreed terms, to a live alliance and joint growth. Sustained cultural awareness converts a single agreement into a lasting alliance, because trust compounds across years of respectful dealing. Flexible firms absorb the ambiguity of cross border work, a strength linked to confident international performance. Ongoing learning about Chinese norms protects the venture as markets and regulations change. Treating adaptation as continuous, not a one off courtesy, is what keeps this partnership durable and profitable.</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To conclude, securing the Shenzhen agreement depends far more on cultural fluency than on technical strength, because in China relationships and trust gate every commitment. We must manage four barriers, high context communication, steep hierarchy, guanxi expectations and patient conflict norms, all examined through Hofstede based evidence. Our response is clear. Build rapport first, match seniority, deploy skilled interpreters and design genuine win </a:t>
            </a:r>
            <a:r>
              <a:rPr lang="en-US" err="1"/>
              <a:t>win</a:t>
            </a:r>
            <a:r>
              <a:rPr lang="en-US"/>
              <a:t> terms. Done well, these turn cultural barriers into partnership strengths. Cultural intelligence and continuous adaptability are the capabilities that will deliver a durable, mutually beneficial deal. With disciplined cultural preparation, the Board can expect a lasting alliance that opens European and Asian markets for our smart energy storage systems. Thank you, I welcome your questions.</a:t>
            </a:r>
          </a:p>
          <a:p>
            <a:endParaRPr lang="en-GB"/>
          </a:p>
        </p:txBody>
      </p:sp>
      <p:sp>
        <p:nvSpPr>
          <p:cNvPr id="4" name="Slide Number Placeholder 3"/>
          <p:cNvSpPr>
            <a:spLocks noGrp="1"/>
          </p:cNvSpPr>
          <p:nvPr>
            <p:ph type="sldNum" sz="quarter" idx="5"/>
          </p:nvPr>
        </p:nvSpPr>
        <p:spPr/>
        <p:txBody>
          <a:bodyPr/>
          <a:lstStyle/>
          <a:p>
            <a:fld id="{62CDC3CD-8236-4077-9324-3A9636D93C7E}" type="slidenum">
              <a:rPr lang="en-GB" smtClean="0"/>
              <a:t>13</a:t>
            </a:fld>
            <a:endParaRPr lang="en-GB"/>
          </a:p>
        </p:txBody>
      </p:sp>
    </p:spTree>
    <p:extLst>
      <p:ext uri="{BB962C8B-B14F-4D97-AF65-F5344CB8AC3E}">
        <p14:creationId xmlns:p14="http://schemas.microsoft.com/office/powerpoint/2010/main" val="15630663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7AF34-3984-44E8-3F54-150342A3F4D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B00ED45-C715-2108-AC57-3FE43A7EF3B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88388C9-47BF-7F39-47D7-86617BBA3A3D}"/>
              </a:ext>
            </a:extLst>
          </p:cNvPr>
          <p:cNvSpPr>
            <a:spLocks noGrp="1"/>
          </p:cNvSpPr>
          <p:nvPr>
            <p:ph type="dt" sz="half" idx="10"/>
          </p:nvPr>
        </p:nvSpPr>
        <p:spPr/>
        <p:txBody>
          <a:bodyPr/>
          <a:lstStyle/>
          <a:p>
            <a:fld id="{FF1A01D2-C93F-401E-B45F-CAF149238F09}" type="datetimeFigureOut">
              <a:rPr lang="en-GB" smtClean="0"/>
              <a:t>26/10/2026</a:t>
            </a:fld>
            <a:endParaRPr lang="en-GB"/>
          </a:p>
        </p:txBody>
      </p:sp>
      <p:sp>
        <p:nvSpPr>
          <p:cNvPr id="5" name="Footer Placeholder 4">
            <a:extLst>
              <a:ext uri="{FF2B5EF4-FFF2-40B4-BE49-F238E27FC236}">
                <a16:creationId xmlns:a16="http://schemas.microsoft.com/office/drawing/2014/main" id="{05242263-7C9B-B3AE-6D23-AF12B0D3C2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EA4D06-949C-AA58-2F16-F4F742B54700}"/>
              </a:ext>
            </a:extLst>
          </p:cNvPr>
          <p:cNvSpPr>
            <a:spLocks noGrp="1"/>
          </p:cNvSpPr>
          <p:nvPr>
            <p:ph type="sldNum" sz="quarter" idx="12"/>
          </p:nvPr>
        </p:nvSpPr>
        <p:spPr/>
        <p:txBody>
          <a:bodyPr/>
          <a:lstStyle/>
          <a:p>
            <a:fld id="{12A01D5D-9E4F-4A92-94B5-EF503128F4FB}" type="slidenum">
              <a:rPr lang="en-GB" smtClean="0"/>
              <a:t>‹#›</a:t>
            </a:fld>
            <a:endParaRPr lang="en-GB"/>
          </a:p>
        </p:txBody>
      </p:sp>
    </p:spTree>
    <p:extLst>
      <p:ext uri="{BB962C8B-B14F-4D97-AF65-F5344CB8AC3E}">
        <p14:creationId xmlns:p14="http://schemas.microsoft.com/office/powerpoint/2010/main" val="20914917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47945-8223-CBC1-EF09-323ED39A45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53C455-781B-33A6-879D-E305BA7860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58F5C0-14EB-A0B4-48C9-C820B55C0E5A}"/>
              </a:ext>
            </a:extLst>
          </p:cNvPr>
          <p:cNvSpPr>
            <a:spLocks noGrp="1"/>
          </p:cNvSpPr>
          <p:nvPr>
            <p:ph type="dt" sz="half" idx="10"/>
          </p:nvPr>
        </p:nvSpPr>
        <p:spPr/>
        <p:txBody>
          <a:bodyPr/>
          <a:lstStyle/>
          <a:p>
            <a:fld id="{FF1A01D2-C93F-401E-B45F-CAF149238F09}" type="datetimeFigureOut">
              <a:rPr lang="en-GB" smtClean="0"/>
              <a:t>26/10/2026</a:t>
            </a:fld>
            <a:endParaRPr lang="en-GB"/>
          </a:p>
        </p:txBody>
      </p:sp>
      <p:sp>
        <p:nvSpPr>
          <p:cNvPr id="5" name="Footer Placeholder 4">
            <a:extLst>
              <a:ext uri="{FF2B5EF4-FFF2-40B4-BE49-F238E27FC236}">
                <a16:creationId xmlns:a16="http://schemas.microsoft.com/office/drawing/2014/main" id="{75653BE0-FF96-2C0C-0255-575AD16530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99BB95-DDBA-3B9F-E270-C1F1ADB10FFA}"/>
              </a:ext>
            </a:extLst>
          </p:cNvPr>
          <p:cNvSpPr>
            <a:spLocks noGrp="1"/>
          </p:cNvSpPr>
          <p:nvPr>
            <p:ph type="sldNum" sz="quarter" idx="12"/>
          </p:nvPr>
        </p:nvSpPr>
        <p:spPr/>
        <p:txBody>
          <a:bodyPr/>
          <a:lstStyle/>
          <a:p>
            <a:fld id="{12A01D5D-9E4F-4A92-94B5-EF503128F4FB}" type="slidenum">
              <a:rPr lang="en-GB" smtClean="0"/>
              <a:t>‹#›</a:t>
            </a:fld>
            <a:endParaRPr lang="en-GB"/>
          </a:p>
        </p:txBody>
      </p:sp>
    </p:spTree>
    <p:extLst>
      <p:ext uri="{BB962C8B-B14F-4D97-AF65-F5344CB8AC3E}">
        <p14:creationId xmlns:p14="http://schemas.microsoft.com/office/powerpoint/2010/main" val="36164500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E3242-DA36-D377-2C07-81D221ABA55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DFB7A7C-547B-F133-8271-4FA393C0802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C3E6CDF-7B97-726F-89BE-15F407BA2B1B}"/>
              </a:ext>
            </a:extLst>
          </p:cNvPr>
          <p:cNvSpPr>
            <a:spLocks noGrp="1"/>
          </p:cNvSpPr>
          <p:nvPr>
            <p:ph type="dt" sz="half" idx="10"/>
          </p:nvPr>
        </p:nvSpPr>
        <p:spPr/>
        <p:txBody>
          <a:bodyPr/>
          <a:lstStyle/>
          <a:p>
            <a:fld id="{FF1A01D2-C93F-401E-B45F-CAF149238F09}" type="datetimeFigureOut">
              <a:rPr lang="en-GB" smtClean="0"/>
              <a:t>26/10/2026</a:t>
            </a:fld>
            <a:endParaRPr lang="en-GB"/>
          </a:p>
        </p:txBody>
      </p:sp>
      <p:sp>
        <p:nvSpPr>
          <p:cNvPr id="5" name="Footer Placeholder 4">
            <a:extLst>
              <a:ext uri="{FF2B5EF4-FFF2-40B4-BE49-F238E27FC236}">
                <a16:creationId xmlns:a16="http://schemas.microsoft.com/office/drawing/2014/main" id="{D06A0C54-CC5C-6F36-88FF-73F0FDCE26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A04FF7-AF53-6A33-8243-F61B6D54ECC8}"/>
              </a:ext>
            </a:extLst>
          </p:cNvPr>
          <p:cNvSpPr>
            <a:spLocks noGrp="1"/>
          </p:cNvSpPr>
          <p:nvPr>
            <p:ph type="sldNum" sz="quarter" idx="12"/>
          </p:nvPr>
        </p:nvSpPr>
        <p:spPr/>
        <p:txBody>
          <a:bodyPr/>
          <a:lstStyle/>
          <a:p>
            <a:fld id="{12A01D5D-9E4F-4A92-94B5-EF503128F4FB}" type="slidenum">
              <a:rPr lang="en-GB" smtClean="0"/>
              <a:t>‹#›</a:t>
            </a:fld>
            <a:endParaRPr lang="en-GB"/>
          </a:p>
        </p:txBody>
      </p:sp>
    </p:spTree>
    <p:extLst>
      <p:ext uri="{BB962C8B-B14F-4D97-AF65-F5344CB8AC3E}">
        <p14:creationId xmlns:p14="http://schemas.microsoft.com/office/powerpoint/2010/main" val="19656328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8F3FB-58C7-F352-5FB4-ED5148E8306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653EE6-EAA1-99ED-87AC-2153B259436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40B758D-437C-D253-8305-8C7B0956BFC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C9C1816-C7F2-CE8D-2BCB-C804A62ECC35}"/>
              </a:ext>
            </a:extLst>
          </p:cNvPr>
          <p:cNvSpPr>
            <a:spLocks noGrp="1"/>
          </p:cNvSpPr>
          <p:nvPr>
            <p:ph type="dt" sz="half" idx="10"/>
          </p:nvPr>
        </p:nvSpPr>
        <p:spPr/>
        <p:txBody>
          <a:bodyPr/>
          <a:lstStyle/>
          <a:p>
            <a:fld id="{FF1A01D2-C93F-401E-B45F-CAF149238F09}" type="datetimeFigureOut">
              <a:rPr lang="en-GB" smtClean="0"/>
              <a:t>26/10/2026</a:t>
            </a:fld>
            <a:endParaRPr lang="en-GB"/>
          </a:p>
        </p:txBody>
      </p:sp>
      <p:sp>
        <p:nvSpPr>
          <p:cNvPr id="6" name="Footer Placeholder 5">
            <a:extLst>
              <a:ext uri="{FF2B5EF4-FFF2-40B4-BE49-F238E27FC236}">
                <a16:creationId xmlns:a16="http://schemas.microsoft.com/office/drawing/2014/main" id="{50ECBDC9-DB69-4F9C-F6F2-D594B02618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7736D4-78F2-4EF2-9061-1881A2799995}"/>
              </a:ext>
            </a:extLst>
          </p:cNvPr>
          <p:cNvSpPr>
            <a:spLocks noGrp="1"/>
          </p:cNvSpPr>
          <p:nvPr>
            <p:ph type="sldNum" sz="quarter" idx="12"/>
          </p:nvPr>
        </p:nvSpPr>
        <p:spPr/>
        <p:txBody>
          <a:bodyPr/>
          <a:lstStyle/>
          <a:p>
            <a:fld id="{12A01D5D-9E4F-4A92-94B5-EF503128F4FB}" type="slidenum">
              <a:rPr lang="en-GB" smtClean="0"/>
              <a:t>‹#›</a:t>
            </a:fld>
            <a:endParaRPr lang="en-GB"/>
          </a:p>
        </p:txBody>
      </p:sp>
    </p:spTree>
    <p:extLst>
      <p:ext uri="{BB962C8B-B14F-4D97-AF65-F5344CB8AC3E}">
        <p14:creationId xmlns:p14="http://schemas.microsoft.com/office/powerpoint/2010/main" val="894772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DCF23-9382-EE35-6323-47E48CF1C7D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85F69-2CC3-16FF-7D91-3F2E29F1E0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F638A2-8F0E-CC66-1D86-5F4DEAB8EAC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D7C6391-7873-7392-BA3F-F65C7D931E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2B7D57F-0923-C60D-0572-D7472D66638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744638F-0712-FCBA-81A5-CE21706C29E8}"/>
              </a:ext>
            </a:extLst>
          </p:cNvPr>
          <p:cNvSpPr>
            <a:spLocks noGrp="1"/>
          </p:cNvSpPr>
          <p:nvPr>
            <p:ph type="dt" sz="half" idx="10"/>
          </p:nvPr>
        </p:nvSpPr>
        <p:spPr/>
        <p:txBody>
          <a:bodyPr/>
          <a:lstStyle/>
          <a:p>
            <a:fld id="{FF1A01D2-C93F-401E-B45F-CAF149238F09}" type="datetimeFigureOut">
              <a:rPr lang="en-GB" smtClean="0"/>
              <a:t>26/10/2026</a:t>
            </a:fld>
            <a:endParaRPr lang="en-GB"/>
          </a:p>
        </p:txBody>
      </p:sp>
      <p:sp>
        <p:nvSpPr>
          <p:cNvPr id="8" name="Footer Placeholder 7">
            <a:extLst>
              <a:ext uri="{FF2B5EF4-FFF2-40B4-BE49-F238E27FC236}">
                <a16:creationId xmlns:a16="http://schemas.microsoft.com/office/drawing/2014/main" id="{8037734B-FFA3-40EE-4A6A-1E4BFCA3A1D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898F6FE-7B23-C3F5-F1C1-0CFC28FDD526}"/>
              </a:ext>
            </a:extLst>
          </p:cNvPr>
          <p:cNvSpPr>
            <a:spLocks noGrp="1"/>
          </p:cNvSpPr>
          <p:nvPr>
            <p:ph type="sldNum" sz="quarter" idx="12"/>
          </p:nvPr>
        </p:nvSpPr>
        <p:spPr/>
        <p:txBody>
          <a:bodyPr/>
          <a:lstStyle/>
          <a:p>
            <a:fld id="{12A01D5D-9E4F-4A92-94B5-EF503128F4FB}" type="slidenum">
              <a:rPr lang="en-GB" smtClean="0"/>
              <a:t>‹#›</a:t>
            </a:fld>
            <a:endParaRPr lang="en-GB"/>
          </a:p>
        </p:txBody>
      </p:sp>
    </p:spTree>
    <p:extLst>
      <p:ext uri="{BB962C8B-B14F-4D97-AF65-F5344CB8AC3E}">
        <p14:creationId xmlns:p14="http://schemas.microsoft.com/office/powerpoint/2010/main" val="21467820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7A011-FADC-5697-C2AD-5982F66EE3E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0D371B2-A601-3702-0A59-BCE2BACE59C8}"/>
              </a:ext>
            </a:extLst>
          </p:cNvPr>
          <p:cNvSpPr>
            <a:spLocks noGrp="1"/>
          </p:cNvSpPr>
          <p:nvPr>
            <p:ph type="dt" sz="half" idx="10"/>
          </p:nvPr>
        </p:nvSpPr>
        <p:spPr/>
        <p:txBody>
          <a:bodyPr/>
          <a:lstStyle/>
          <a:p>
            <a:fld id="{FF1A01D2-C93F-401E-B45F-CAF149238F09}" type="datetimeFigureOut">
              <a:rPr lang="en-GB" smtClean="0"/>
              <a:t>26/10/2026</a:t>
            </a:fld>
            <a:endParaRPr lang="en-GB"/>
          </a:p>
        </p:txBody>
      </p:sp>
      <p:sp>
        <p:nvSpPr>
          <p:cNvPr id="4" name="Footer Placeholder 3">
            <a:extLst>
              <a:ext uri="{FF2B5EF4-FFF2-40B4-BE49-F238E27FC236}">
                <a16:creationId xmlns:a16="http://schemas.microsoft.com/office/drawing/2014/main" id="{A15BFD75-731E-9060-BBCD-FA9E5B416BA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C7A4C5B-6AF3-02D2-800C-E22661069C01}"/>
              </a:ext>
            </a:extLst>
          </p:cNvPr>
          <p:cNvSpPr>
            <a:spLocks noGrp="1"/>
          </p:cNvSpPr>
          <p:nvPr>
            <p:ph type="sldNum" sz="quarter" idx="12"/>
          </p:nvPr>
        </p:nvSpPr>
        <p:spPr/>
        <p:txBody>
          <a:bodyPr/>
          <a:lstStyle/>
          <a:p>
            <a:fld id="{12A01D5D-9E4F-4A92-94B5-EF503128F4FB}" type="slidenum">
              <a:rPr lang="en-GB" smtClean="0"/>
              <a:t>‹#›</a:t>
            </a:fld>
            <a:endParaRPr lang="en-GB"/>
          </a:p>
        </p:txBody>
      </p:sp>
    </p:spTree>
    <p:extLst>
      <p:ext uri="{BB962C8B-B14F-4D97-AF65-F5344CB8AC3E}">
        <p14:creationId xmlns:p14="http://schemas.microsoft.com/office/powerpoint/2010/main" val="59615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48A065-7CCA-1DC6-6672-C1E5E94F4F95}"/>
              </a:ext>
            </a:extLst>
          </p:cNvPr>
          <p:cNvSpPr>
            <a:spLocks noGrp="1"/>
          </p:cNvSpPr>
          <p:nvPr>
            <p:ph type="dt" sz="half" idx="10"/>
          </p:nvPr>
        </p:nvSpPr>
        <p:spPr/>
        <p:txBody>
          <a:bodyPr/>
          <a:lstStyle/>
          <a:p>
            <a:fld id="{FF1A01D2-C93F-401E-B45F-CAF149238F09}" type="datetimeFigureOut">
              <a:rPr lang="en-GB" smtClean="0"/>
              <a:t>26/10/2026</a:t>
            </a:fld>
            <a:endParaRPr lang="en-GB"/>
          </a:p>
        </p:txBody>
      </p:sp>
      <p:sp>
        <p:nvSpPr>
          <p:cNvPr id="3" name="Footer Placeholder 2">
            <a:extLst>
              <a:ext uri="{FF2B5EF4-FFF2-40B4-BE49-F238E27FC236}">
                <a16:creationId xmlns:a16="http://schemas.microsoft.com/office/drawing/2014/main" id="{E69DC744-7ADD-1E44-3283-A1A07A17FCA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44ADB29-B29A-F49F-14B7-5C3E027DC5E0}"/>
              </a:ext>
            </a:extLst>
          </p:cNvPr>
          <p:cNvSpPr>
            <a:spLocks noGrp="1"/>
          </p:cNvSpPr>
          <p:nvPr>
            <p:ph type="sldNum" sz="quarter" idx="12"/>
          </p:nvPr>
        </p:nvSpPr>
        <p:spPr/>
        <p:txBody>
          <a:bodyPr/>
          <a:lstStyle/>
          <a:p>
            <a:fld id="{12A01D5D-9E4F-4A92-94B5-EF503128F4FB}" type="slidenum">
              <a:rPr lang="en-GB" smtClean="0"/>
              <a:t>‹#›</a:t>
            </a:fld>
            <a:endParaRPr lang="en-GB"/>
          </a:p>
        </p:txBody>
      </p:sp>
    </p:spTree>
    <p:extLst>
      <p:ext uri="{BB962C8B-B14F-4D97-AF65-F5344CB8AC3E}">
        <p14:creationId xmlns:p14="http://schemas.microsoft.com/office/powerpoint/2010/main" val="4880688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92C5E-36F3-52BA-D545-FEBDADB483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5F87872-0E74-3C9A-91EF-86CE3B46A83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23E4D1-CDC9-6266-AB45-91AA87D6AB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CAF8D5-CDCE-B606-9141-A0047F59FCEF}"/>
              </a:ext>
            </a:extLst>
          </p:cNvPr>
          <p:cNvSpPr>
            <a:spLocks noGrp="1"/>
          </p:cNvSpPr>
          <p:nvPr>
            <p:ph type="dt" sz="half" idx="10"/>
          </p:nvPr>
        </p:nvSpPr>
        <p:spPr/>
        <p:txBody>
          <a:bodyPr/>
          <a:lstStyle/>
          <a:p>
            <a:fld id="{FF1A01D2-C93F-401E-B45F-CAF149238F09}" type="datetimeFigureOut">
              <a:rPr lang="en-GB" smtClean="0"/>
              <a:t>26/10/2026</a:t>
            </a:fld>
            <a:endParaRPr lang="en-GB"/>
          </a:p>
        </p:txBody>
      </p:sp>
      <p:sp>
        <p:nvSpPr>
          <p:cNvPr id="6" name="Footer Placeholder 5">
            <a:extLst>
              <a:ext uri="{FF2B5EF4-FFF2-40B4-BE49-F238E27FC236}">
                <a16:creationId xmlns:a16="http://schemas.microsoft.com/office/drawing/2014/main" id="{88CA32EF-5D18-85B6-F4E2-58081C280D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3C0979-4EAF-C1C2-5524-919618A9D979}"/>
              </a:ext>
            </a:extLst>
          </p:cNvPr>
          <p:cNvSpPr>
            <a:spLocks noGrp="1"/>
          </p:cNvSpPr>
          <p:nvPr>
            <p:ph type="sldNum" sz="quarter" idx="12"/>
          </p:nvPr>
        </p:nvSpPr>
        <p:spPr/>
        <p:txBody>
          <a:bodyPr/>
          <a:lstStyle/>
          <a:p>
            <a:fld id="{12A01D5D-9E4F-4A92-94B5-EF503128F4FB}" type="slidenum">
              <a:rPr lang="en-GB" smtClean="0"/>
              <a:t>‹#›</a:t>
            </a:fld>
            <a:endParaRPr lang="en-GB"/>
          </a:p>
        </p:txBody>
      </p:sp>
    </p:spTree>
    <p:extLst>
      <p:ext uri="{BB962C8B-B14F-4D97-AF65-F5344CB8AC3E}">
        <p14:creationId xmlns:p14="http://schemas.microsoft.com/office/powerpoint/2010/main" val="31176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2623D-0DAE-26F1-C65D-0254D67FC6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6D306B0-0820-71C8-6FB0-2AAC3191102F}"/>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E115324-FC62-4B31-2415-F28C1E9196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DEE198-0018-4B03-9B6C-EA4EA909E5F3}"/>
              </a:ext>
            </a:extLst>
          </p:cNvPr>
          <p:cNvSpPr>
            <a:spLocks noGrp="1"/>
          </p:cNvSpPr>
          <p:nvPr>
            <p:ph type="dt" sz="half" idx="10"/>
          </p:nvPr>
        </p:nvSpPr>
        <p:spPr/>
        <p:txBody>
          <a:bodyPr/>
          <a:lstStyle/>
          <a:p>
            <a:fld id="{FF1A01D2-C93F-401E-B45F-CAF149238F09}" type="datetimeFigureOut">
              <a:rPr lang="en-GB" smtClean="0"/>
              <a:t>26/10/2026</a:t>
            </a:fld>
            <a:endParaRPr lang="en-GB"/>
          </a:p>
        </p:txBody>
      </p:sp>
      <p:sp>
        <p:nvSpPr>
          <p:cNvPr id="6" name="Footer Placeholder 5">
            <a:extLst>
              <a:ext uri="{FF2B5EF4-FFF2-40B4-BE49-F238E27FC236}">
                <a16:creationId xmlns:a16="http://schemas.microsoft.com/office/drawing/2014/main" id="{152DB4A0-F26E-2AF8-6A0C-DD227C32D5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A95919-0CCC-1B33-00B5-0A732DB1CFE3}"/>
              </a:ext>
            </a:extLst>
          </p:cNvPr>
          <p:cNvSpPr>
            <a:spLocks noGrp="1"/>
          </p:cNvSpPr>
          <p:nvPr>
            <p:ph type="sldNum" sz="quarter" idx="12"/>
          </p:nvPr>
        </p:nvSpPr>
        <p:spPr/>
        <p:txBody>
          <a:bodyPr/>
          <a:lstStyle/>
          <a:p>
            <a:fld id="{12A01D5D-9E4F-4A92-94B5-EF503128F4FB}" type="slidenum">
              <a:rPr lang="en-GB" smtClean="0"/>
              <a:t>‹#›</a:t>
            </a:fld>
            <a:endParaRPr lang="en-GB"/>
          </a:p>
        </p:txBody>
      </p:sp>
    </p:spTree>
    <p:extLst>
      <p:ext uri="{BB962C8B-B14F-4D97-AF65-F5344CB8AC3E}">
        <p14:creationId xmlns:p14="http://schemas.microsoft.com/office/powerpoint/2010/main" val="26758888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EE7AE-4DCC-1F46-F5D8-E5CD80FE83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B613CC-A915-68D9-BAEC-B211A3B74DA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91C182-0E8C-6723-24D2-3D603ADF60B3}"/>
              </a:ext>
            </a:extLst>
          </p:cNvPr>
          <p:cNvSpPr>
            <a:spLocks noGrp="1"/>
          </p:cNvSpPr>
          <p:nvPr>
            <p:ph type="dt" sz="half" idx="10"/>
          </p:nvPr>
        </p:nvSpPr>
        <p:spPr/>
        <p:txBody>
          <a:bodyPr/>
          <a:lstStyle/>
          <a:p>
            <a:fld id="{FF1A01D2-C93F-401E-B45F-CAF149238F09}" type="datetimeFigureOut">
              <a:rPr lang="en-GB" smtClean="0"/>
              <a:t>26/10/2026</a:t>
            </a:fld>
            <a:endParaRPr lang="en-GB"/>
          </a:p>
        </p:txBody>
      </p:sp>
      <p:sp>
        <p:nvSpPr>
          <p:cNvPr id="5" name="Footer Placeholder 4">
            <a:extLst>
              <a:ext uri="{FF2B5EF4-FFF2-40B4-BE49-F238E27FC236}">
                <a16:creationId xmlns:a16="http://schemas.microsoft.com/office/drawing/2014/main" id="{ECBDCE9B-C432-0E8C-0A04-D2D180710D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B8DDEF-6D7F-B02E-C762-C644973AE672}"/>
              </a:ext>
            </a:extLst>
          </p:cNvPr>
          <p:cNvSpPr>
            <a:spLocks noGrp="1"/>
          </p:cNvSpPr>
          <p:nvPr>
            <p:ph type="sldNum" sz="quarter" idx="12"/>
          </p:nvPr>
        </p:nvSpPr>
        <p:spPr/>
        <p:txBody>
          <a:bodyPr/>
          <a:lstStyle/>
          <a:p>
            <a:fld id="{12A01D5D-9E4F-4A92-94B5-EF503128F4FB}" type="slidenum">
              <a:rPr lang="en-GB" smtClean="0"/>
              <a:t>‹#›</a:t>
            </a:fld>
            <a:endParaRPr lang="en-GB"/>
          </a:p>
        </p:txBody>
      </p:sp>
    </p:spTree>
    <p:extLst>
      <p:ext uri="{BB962C8B-B14F-4D97-AF65-F5344CB8AC3E}">
        <p14:creationId xmlns:p14="http://schemas.microsoft.com/office/powerpoint/2010/main" val="1959505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85C033-18FA-02B4-ED76-0250692B0D7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244421-1DD8-1F7D-7A76-2A6830B7DDA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C0023A-4B13-A7AE-6565-31EC9E78137B}"/>
              </a:ext>
            </a:extLst>
          </p:cNvPr>
          <p:cNvSpPr>
            <a:spLocks noGrp="1"/>
          </p:cNvSpPr>
          <p:nvPr>
            <p:ph type="dt" sz="half" idx="10"/>
          </p:nvPr>
        </p:nvSpPr>
        <p:spPr/>
        <p:txBody>
          <a:bodyPr/>
          <a:lstStyle/>
          <a:p>
            <a:fld id="{FF1A01D2-C93F-401E-B45F-CAF149238F09}" type="datetimeFigureOut">
              <a:rPr lang="en-GB" smtClean="0"/>
              <a:t>26/10/2026</a:t>
            </a:fld>
            <a:endParaRPr lang="en-GB"/>
          </a:p>
        </p:txBody>
      </p:sp>
      <p:sp>
        <p:nvSpPr>
          <p:cNvPr id="5" name="Footer Placeholder 4">
            <a:extLst>
              <a:ext uri="{FF2B5EF4-FFF2-40B4-BE49-F238E27FC236}">
                <a16:creationId xmlns:a16="http://schemas.microsoft.com/office/drawing/2014/main" id="{973EC446-FC2A-1CB4-3D1B-265BD9B395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D2B109-D3F1-BB6A-345A-389031AA6EE4}"/>
              </a:ext>
            </a:extLst>
          </p:cNvPr>
          <p:cNvSpPr>
            <a:spLocks noGrp="1"/>
          </p:cNvSpPr>
          <p:nvPr>
            <p:ph type="sldNum" sz="quarter" idx="12"/>
          </p:nvPr>
        </p:nvSpPr>
        <p:spPr/>
        <p:txBody>
          <a:bodyPr/>
          <a:lstStyle/>
          <a:p>
            <a:fld id="{12A01D5D-9E4F-4A92-94B5-EF503128F4FB}" type="slidenum">
              <a:rPr lang="en-GB" smtClean="0"/>
              <a:t>‹#›</a:t>
            </a:fld>
            <a:endParaRPr lang="en-GB"/>
          </a:p>
        </p:txBody>
      </p:sp>
    </p:spTree>
    <p:extLst>
      <p:ext uri="{BB962C8B-B14F-4D97-AF65-F5344CB8AC3E}">
        <p14:creationId xmlns:p14="http://schemas.microsoft.com/office/powerpoint/2010/main" val="6299739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NTENT">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11064240" cy="822960"/>
          </a:xfrm>
          <a:prstGeom prst="rect">
            <a:avLst/>
          </a:prstGeom>
          <a:noFill/>
          <a:ln/>
        </p:spPr>
        <p:txBody>
          <a:bodyPr wrap="square" rtlCol="0"/>
          <a:lstStyle>
            <a:lvl1pPr marL="0" indent="0" algn="l">
              <a:buNone/>
              <a:defRPr lang="en-US" sz="2900" b="1" dirty="0">
                <a:solidFill>
                  <a:srgbClr val="0B3A52"/>
                </a:solidFill>
                <a:latin typeface="Bookman Old Style" pitchFamily="34" charset="0"/>
                <a:ea typeface="Bookman Old Style" pitchFamily="34" charset="-122"/>
                <a:cs typeface="Bookman Old Style" pitchFamily="34" charset="-120"/>
              </a:defRPr>
            </a:lvl1pPr>
          </a:lstStyle>
          <a:p>
            <a:pPr marL="0" indent="0" algn="l">
              <a:buNone/>
            </a:pPr>
            <a:endParaRPr lang="en-US" sz="2900"/>
          </a:p>
        </p:txBody>
      </p:sp>
      <p:sp>
        <p:nvSpPr>
          <p:cNvPr id="25" name="Slide Number Placeholder 0"/>
          <p:cNvSpPr>
            <a:spLocks noGrp="1"/>
          </p:cNvSpPr>
          <p:nvPr>
            <p:ph type="sldNum" sz="quarter" idx="4294967295"/>
          </p:nvPr>
        </p:nvSpPr>
        <p:spPr>
          <a:xfrm>
            <a:off x="11430000" y="6446520"/>
            <a:ext cx="54864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16B78"/>
                </a:solidFill>
                <a:latin typeface="Calibri"/>
                <a:ea typeface="Calibri"/>
                <a:cs typeface="Calibri"/>
              </a:defRPr>
            </a:lvl1pPr>
          </a:lstStyle>
          <a:p>
            <a:pPr algn="l"/>
            <a:fld id="{F7021451-1387-4CA6-816F-3879F97B5CBC}" type="slidenum">
              <a:rPr lang="en-US" b="0"/>
              <a:t>‹#›</a:t>
            </a:fld>
            <a:endParaRPr lang="en-US"/>
          </a:p>
        </p:txBody>
      </p:sp>
    </p:spTree>
    <p:extLst>
      <p:ext uri="{BB962C8B-B14F-4D97-AF65-F5344CB8AC3E}">
        <p14:creationId xmlns:p14="http://schemas.microsoft.com/office/powerpoint/2010/main" val="2021510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799764-577C-39FA-54CB-0A593554826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D0AA86-E818-E118-7E45-92308B447DC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74051F-6F3B-1458-036C-72CCEC24E5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F1A01D2-C93F-401E-B45F-CAF149238F09}" type="datetimeFigureOut">
              <a:rPr lang="en-GB" smtClean="0"/>
              <a:t>26/10/2026</a:t>
            </a:fld>
            <a:endParaRPr lang="en-GB"/>
          </a:p>
        </p:txBody>
      </p:sp>
      <p:sp>
        <p:nvSpPr>
          <p:cNvPr id="5" name="Footer Placeholder 4">
            <a:extLst>
              <a:ext uri="{FF2B5EF4-FFF2-40B4-BE49-F238E27FC236}">
                <a16:creationId xmlns:a16="http://schemas.microsoft.com/office/drawing/2014/main" id="{7BA99768-D4D4-2613-3A93-A798969C6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5A64634-3A60-BB9D-4C6E-316ECD06D3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2A01D5D-9E4F-4A92-94B5-EF503128F4FB}" type="slidenum">
              <a:rPr lang="en-GB" smtClean="0"/>
              <a:t>‹#›</a:t>
            </a:fld>
            <a:endParaRPr lang="en-GB"/>
          </a:p>
        </p:txBody>
      </p:sp>
    </p:spTree>
    <p:extLst>
      <p:ext uri="{BB962C8B-B14F-4D97-AF65-F5344CB8AC3E}">
        <p14:creationId xmlns:p14="http://schemas.microsoft.com/office/powerpoint/2010/main" val="12357195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8" Type="http://schemas.openxmlformats.org/officeDocument/2006/relationships/chart" Target="../charts/chart2.xml"/><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1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hyperlink" Target="https://immi.se/index.php/intercultural/article/download/10.36923.jicc.v25i3.1162/1127" TargetMode="External"/><Relationship Id="rId7" Type="http://schemas.openxmlformats.org/officeDocument/2006/relationships/hyperlink" Target="https://trendinomics.uanl.mx/index.php/revista/article/download/10/10" TargetMode="External"/><Relationship Id="rId2" Type="http://schemas.openxmlformats.org/officeDocument/2006/relationships/notesSlide" Target="../notesSlides/notesSlide14.xml"/><Relationship Id="rId1" Type="http://schemas.openxmlformats.org/officeDocument/2006/relationships/slideLayout" Target="../slideLayouts/slideLayout12.xml"/><Relationship Id="rId6" Type="http://schemas.openxmlformats.org/officeDocument/2006/relationships/hyperlink" Target="https://ideas.repec.org/a/pal/palcom/v12y2025i1d10.1057_s41599-025-04391-0.html" TargetMode="External"/><Relationship Id="rId5" Type="http://schemas.openxmlformats.org/officeDocument/2006/relationships/hyperlink" Target="https://wseas.com/journals/articles.php?id=9915" TargetMode="External"/><Relationship Id="rId4" Type="http://schemas.openxmlformats.org/officeDocument/2006/relationships/hyperlink" Target="https://cebr.vse.cz/artkey/cbr-201802-0002_navigating-ambiguity.php"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conferences.ase.ro/wp-content/uploads/2026/05/35_VASILACHI_RUSU_Proceeding_2025_08.12_pp-282-290.pdf" TargetMode="External"/><Relationship Id="rId3" Type="http://schemas.openxmlformats.org/officeDocument/2006/relationships/hyperlink" Target="https://journals.innovareacademics.in/index.php/ijoe/article/download/50259/29613" TargetMode="External"/><Relationship Id="rId7" Type="http://schemas.openxmlformats.org/officeDocument/2006/relationships/hyperlink" Target="https://www.abacademies.org/articles/navigating-world-business-cultures-a-crosscultural-perspective-16375.html" TargetMode="External"/><Relationship Id="rId2" Type="http://schemas.openxmlformats.org/officeDocument/2006/relationships/hyperlink" Target="https://www.taylorfrancis.com/books/9781003252955" TargetMode="External"/><Relationship Id="rId1" Type="http://schemas.openxmlformats.org/officeDocument/2006/relationships/slideLayout" Target="../slideLayouts/slideLayout6.xml"/><Relationship Id="rId6" Type="http://schemas.openxmlformats.org/officeDocument/2006/relationships/hyperlink" Target="https://web4.library.adelaide.edu.au/dspace/handle/2440/137729" TargetMode="External"/><Relationship Id="rId5" Type="http://schemas.openxmlformats.org/officeDocument/2006/relationships/hyperlink" Target="https://digital.library.adelaide.edu.au/items/721e248f-e85a-4280-8b10-bb5f28f07b85" TargetMode="External"/><Relationship Id="rId4" Type="http://schemas.openxmlformats.org/officeDocument/2006/relationships/hyperlink" Target="https://scholar.xjtlu.edu.cn/en/publications/"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0553D59-ECD2-DF52-4E1F-71D585EE2740}"/>
              </a:ext>
            </a:extLst>
          </p:cNvPr>
          <p:cNvSpPr>
            <a:spLocks noGrp="1"/>
          </p:cNvSpPr>
          <p:nvPr>
            <p:ph type="ctrTitle"/>
          </p:nvPr>
        </p:nvSpPr>
        <p:spPr>
          <a:xfrm>
            <a:off x="1524003" y="1999615"/>
            <a:ext cx="9144000" cy="2764028"/>
          </a:xfrm>
        </p:spPr>
        <p:txBody>
          <a:bodyPr anchor="ctr">
            <a:normAutofit/>
          </a:bodyPr>
          <a:lstStyle/>
          <a:p>
            <a:r>
              <a:rPr lang="en-US" sz="4000">
                <a:latin typeface="Calibri" pitchFamily="34" charset="0"/>
                <a:ea typeface="Calibri" pitchFamily="34" charset="-122"/>
                <a:cs typeface="Calibri" pitchFamily="34" charset="-120"/>
              </a:rPr>
              <a:t>LCBB6023  International Business Communications</a:t>
            </a:r>
            <a:br>
              <a:rPr lang="en-US" sz="4000"/>
            </a:br>
            <a:r>
              <a:rPr lang="en-US" sz="4000" b="1">
                <a:latin typeface="Bookman Old Style" pitchFamily="34" charset="0"/>
                <a:ea typeface="Bookman Old Style" pitchFamily="34" charset="-122"/>
                <a:cs typeface="Bookman Old Style" pitchFamily="34" charset="-120"/>
              </a:rPr>
              <a:t>Negotiating Across Cultures  A UK China Energy Partnership</a:t>
            </a:r>
            <a:endParaRPr lang="en-GB" sz="4000"/>
          </a:p>
        </p:txBody>
      </p:sp>
      <p:sp>
        <p:nvSpPr>
          <p:cNvPr id="3" name="Subtitle 2">
            <a:extLst>
              <a:ext uri="{FF2B5EF4-FFF2-40B4-BE49-F238E27FC236}">
                <a16:creationId xmlns:a16="http://schemas.microsoft.com/office/drawing/2014/main" id="{BB437E8F-67EC-E0F4-111A-087530B2EA88}"/>
              </a:ext>
            </a:extLst>
          </p:cNvPr>
          <p:cNvSpPr>
            <a:spLocks noGrp="1"/>
          </p:cNvSpPr>
          <p:nvPr>
            <p:ph type="subTitle" idx="1"/>
          </p:nvPr>
        </p:nvSpPr>
        <p:spPr>
          <a:xfrm>
            <a:off x="1966912" y="5645150"/>
            <a:ext cx="8258176" cy="1025525"/>
          </a:xfrm>
        </p:spPr>
        <p:txBody>
          <a:bodyPr anchor="ctr">
            <a:normAutofit/>
          </a:bodyPr>
          <a:lstStyle/>
          <a:p>
            <a:r>
              <a:rPr lang="en-US" sz="1500">
                <a:latin typeface="Calibri"/>
                <a:ea typeface="Calibri"/>
                <a:cs typeface="Calibri"/>
              </a:rPr>
              <a:t>Student name: Radu </a:t>
            </a:r>
            <a:r>
              <a:rPr lang="en-US" sz="1500" err="1">
                <a:latin typeface="Calibri"/>
                <a:ea typeface="Calibri"/>
                <a:cs typeface="Calibri"/>
              </a:rPr>
              <a:t>Apostoaiei</a:t>
            </a:r>
            <a:endParaRPr lang="en-US" sz="1500" err="1">
              <a:latin typeface="Calibri" pitchFamily="34" charset="0"/>
              <a:ea typeface="Calibri" pitchFamily="34" charset="-122"/>
              <a:cs typeface="Calibri" pitchFamily="34" charset="-120"/>
            </a:endParaRPr>
          </a:p>
          <a:p>
            <a:r>
              <a:rPr lang="en-US" sz="1500">
                <a:latin typeface="Calibri"/>
                <a:ea typeface="Calibri"/>
                <a:cs typeface="Calibri"/>
              </a:rPr>
              <a:t>Student Number: 2238836</a:t>
            </a:r>
          </a:p>
          <a:p>
            <a:r>
              <a:rPr lang="en-US" sz="1500">
                <a:latin typeface="Calibri"/>
                <a:ea typeface="Calibri"/>
                <a:cs typeface="Calibri"/>
              </a:rPr>
              <a:t>Lecture name: Roopa </a:t>
            </a:r>
            <a:r>
              <a:rPr lang="en-US" sz="1500" err="1">
                <a:latin typeface="Calibri"/>
                <a:ea typeface="Calibri"/>
                <a:cs typeface="Calibri"/>
              </a:rPr>
              <a:t>Nagajaru</a:t>
            </a: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427922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645064" y="525982"/>
            <a:ext cx="4282983" cy="1200361"/>
          </a:xfrm>
          <a:prstGeom prst="rect">
            <a:avLst/>
          </a:prstGeom>
        </p:spPr>
        <p:txBody>
          <a:bodyPr vert="horz" lIns="91440" tIns="45720" rIns="91440" bIns="45720" rtlCol="0" anchor="b">
            <a:normAutofit/>
          </a:bodyPr>
          <a:lstStyle/>
          <a:p>
            <a:pPr marL="0" indent="0"/>
            <a:r>
              <a:rPr lang="en-US" sz="3600" b="1" kern="1200">
                <a:solidFill>
                  <a:schemeClr val="tx1"/>
                </a:solidFill>
                <a:latin typeface="+mj-lt"/>
                <a:ea typeface="+mj-ea"/>
                <a:cs typeface="+mj-cs"/>
              </a:rPr>
              <a:t>Introduction and Roadmap</a:t>
            </a:r>
            <a:endParaRPr lang="en-US" sz="3600" kern="1200">
              <a:solidFill>
                <a:schemeClr val="tx1"/>
              </a:solidFill>
              <a:latin typeface="+mj-lt"/>
              <a:ea typeface="+mj-ea"/>
              <a:cs typeface="+mj-cs"/>
            </a:endParaRPr>
          </a:p>
        </p:txBody>
      </p:sp>
      <p:sp>
        <p:nvSpPr>
          <p:cNvPr id="33" name="Rectangle 3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645066" y="2031101"/>
            <a:ext cx="4282984" cy="3511943"/>
          </a:xfrm>
          <a:prstGeom prst="rect">
            <a:avLst/>
          </a:prstGeom>
        </p:spPr>
        <p:txBody>
          <a:bodyPr vert="horz" lIns="91440" tIns="45720" rIns="91440" bIns="45720" rtlCol="0" anchor="ctr">
            <a:normAutofit/>
          </a:bodyPr>
          <a:lstStyle/>
          <a:p>
            <a:pPr marL="228600" indent="-228600" algn="just">
              <a:lnSpc>
                <a:spcPct val="90000"/>
              </a:lnSpc>
              <a:spcAft>
                <a:spcPts val="1000"/>
              </a:spcAft>
              <a:buSzPct val="100000"/>
              <a:buFont typeface="Arial" panose="020B0604020202020204" pitchFamily="34" charset="0"/>
              <a:buChar char="•"/>
            </a:pPr>
            <a:r>
              <a:rPr lang="en-US">
                <a:latin typeface="Arial"/>
                <a:cs typeface="Arial"/>
              </a:rPr>
              <a:t>The alliance joins GreenTech storage technology with Shenzhen scale and Asian reach.</a:t>
            </a:r>
            <a:endParaRPr lang="en-US" dirty="0">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Success depends on managing cultural distance in communication, decisions and trust.</a:t>
            </a:r>
            <a:endParaRPr lang="en-US" dirty="0">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dirty="0">
                <a:latin typeface="Arial"/>
                <a:cs typeface="Arial"/>
              </a:rPr>
              <a:t>Chinese practice rests on relationships, seniority and indirect </a:t>
            </a:r>
            <a:r>
              <a:rPr lang="en-US" dirty="0" err="1">
                <a:latin typeface="Arial"/>
                <a:cs typeface="Arial"/>
              </a:rPr>
              <a:t>signalling</a:t>
            </a:r>
            <a:r>
              <a:rPr lang="en-US" dirty="0">
                <a:latin typeface="Arial"/>
                <a:cs typeface="Arial"/>
              </a:rPr>
              <a:t>, unlike the UK.</a:t>
            </a:r>
          </a:p>
          <a:p>
            <a:pPr marL="228600" indent="-228600" algn="just">
              <a:lnSpc>
                <a:spcPct val="90000"/>
              </a:lnSpc>
              <a:spcAft>
                <a:spcPts val="1000"/>
              </a:spcAft>
              <a:buSzPct val="100000"/>
              <a:buFont typeface="Arial" panose="020B0604020202020204" pitchFamily="34" charset="0"/>
              <a:buChar char="•"/>
            </a:pPr>
            <a:r>
              <a:rPr lang="en-US">
                <a:latin typeface="Arial"/>
                <a:cs typeface="Arial"/>
              </a:rPr>
              <a:t>The briefing covers culture, theory, Chinese factors, strategy and cultural intelligence.</a:t>
            </a:r>
            <a:endParaRPr lang="en-US" dirty="0">
              <a:latin typeface="Arial"/>
              <a:cs typeface="Arial"/>
            </a:endParaRPr>
          </a:p>
        </p:txBody>
      </p:sp>
      <p:sp>
        <p:nvSpPr>
          <p:cNvPr id="35" name="Rectangle 3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descr="The diagram outlines a structured approach to understanding and leveraging cultural elements in business negotiations, focusing on Chinese cultural factors for achieving a win-win outcome through enhanced cultural intelligence and adaptability.&#10;&#10;AI-generated content may be incorrect.">
            <a:extLst>
              <a:ext uri="{FF2B5EF4-FFF2-40B4-BE49-F238E27FC236}">
                <a16:creationId xmlns:a16="http://schemas.microsoft.com/office/drawing/2014/main" id="{D64CC3E5-53FD-7463-EB41-6D4D93A89DF1}"/>
              </a:ext>
            </a:extLst>
          </p:cNvPr>
          <p:cNvPicPr>
            <a:picLocks noChangeAspect="1"/>
          </p:cNvPicPr>
          <p:nvPr/>
        </p:nvPicPr>
        <p:blipFill>
          <a:blip r:embed="rId3"/>
          <a:stretch>
            <a:fillRect/>
          </a:stretch>
        </p:blipFill>
        <p:spPr>
          <a:xfrm>
            <a:off x="5987738" y="744782"/>
            <a:ext cx="5628018" cy="513556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630936" y="640080"/>
            <a:ext cx="4818888" cy="1481328"/>
          </a:xfrm>
          <a:prstGeom prst="rect">
            <a:avLst/>
          </a:prstGeom>
        </p:spPr>
        <p:txBody>
          <a:bodyPr vert="horz" lIns="91440" tIns="45720" rIns="91440" bIns="45720" rtlCol="0" anchor="b">
            <a:normAutofit/>
          </a:bodyPr>
          <a:lstStyle/>
          <a:p>
            <a:pPr marL="0" indent="0"/>
            <a:r>
              <a:rPr lang="en-US" sz="3800" b="1" kern="1200">
                <a:solidFill>
                  <a:schemeClr val="tx1"/>
                </a:solidFill>
                <a:latin typeface="+mj-lt"/>
                <a:ea typeface="+mj-ea"/>
                <a:cs typeface="+mj-cs"/>
              </a:rPr>
              <a:t>What Culture Is and the Layers It Contains</a:t>
            </a:r>
            <a:endParaRPr lang="en-US" sz="3800" kern="1200">
              <a:solidFill>
                <a:schemeClr val="tx1"/>
              </a:solidFill>
              <a:latin typeface="+mj-lt"/>
              <a:ea typeface="+mj-ea"/>
              <a:cs typeface="+mj-cs"/>
            </a:endParaRPr>
          </a:p>
        </p:txBody>
      </p:sp>
      <p:sp>
        <p:nvSpPr>
          <p:cNvPr id="2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630936" y="2660904"/>
            <a:ext cx="4818888" cy="3547872"/>
          </a:xfrm>
          <a:prstGeom prst="rect">
            <a:avLst/>
          </a:prstGeom>
        </p:spPr>
        <p:txBody>
          <a:bodyPr vert="horz" lIns="91440" tIns="45720" rIns="91440" bIns="45720" rtlCol="0" anchor="t">
            <a:normAutofit/>
          </a:bodyPr>
          <a:lstStyle/>
          <a:p>
            <a:pPr marL="228600" indent="-228600" algn="just">
              <a:lnSpc>
                <a:spcPct val="90000"/>
              </a:lnSpc>
              <a:spcAft>
                <a:spcPts val="1000"/>
              </a:spcAft>
              <a:buSzPct val="100000"/>
              <a:buFont typeface="Arial" panose="020B0604020202020204" pitchFamily="34" charset="0"/>
              <a:buChar char="•"/>
            </a:pPr>
            <a:r>
              <a:rPr lang="en-US" sz="1700" dirty="0">
                <a:latin typeface="Arial"/>
                <a:cs typeface="Arial"/>
              </a:rPr>
              <a:t>Culture is the collective set of values, norms and shared meanings guiding a group (</a:t>
            </a:r>
            <a:r>
              <a:rPr lang="en-US" sz="1700" dirty="0" err="1">
                <a:latin typeface="Arial"/>
                <a:cs typeface="Arial"/>
              </a:rPr>
              <a:t>Vasilachi</a:t>
            </a:r>
            <a:r>
              <a:rPr lang="en-US" sz="1700" dirty="0">
                <a:latin typeface="Arial"/>
                <a:cs typeface="Arial"/>
              </a:rPr>
              <a:t> and Rusu, 2025).</a:t>
            </a:r>
          </a:p>
          <a:p>
            <a:pPr marL="228600" indent="-228600" algn="just">
              <a:lnSpc>
                <a:spcPct val="90000"/>
              </a:lnSpc>
              <a:spcAft>
                <a:spcPts val="1000"/>
              </a:spcAft>
              <a:buSzPct val="100000"/>
              <a:buFont typeface="Arial" panose="020B0604020202020204" pitchFamily="34" charset="0"/>
              <a:buChar char="•"/>
            </a:pPr>
            <a:r>
              <a:rPr lang="en-US" sz="1700" dirty="0">
                <a:latin typeface="Arial"/>
                <a:cs typeface="Arial"/>
              </a:rPr>
              <a:t>Surface layers cover observable </a:t>
            </a:r>
            <a:r>
              <a:rPr lang="en-US" sz="1700" dirty="0" err="1">
                <a:latin typeface="Arial"/>
                <a:cs typeface="Arial"/>
              </a:rPr>
              <a:t>behaviour</a:t>
            </a:r>
            <a:r>
              <a:rPr lang="en-US" sz="1700" dirty="0">
                <a:latin typeface="Arial"/>
                <a:cs typeface="Arial"/>
              </a:rPr>
              <a:t> such as greetings, titles and gift exchange.</a:t>
            </a:r>
          </a:p>
          <a:p>
            <a:pPr marL="228600" indent="-228600" algn="just">
              <a:lnSpc>
                <a:spcPct val="90000"/>
              </a:lnSpc>
              <a:spcAft>
                <a:spcPts val="1000"/>
              </a:spcAft>
              <a:buSzPct val="100000"/>
              <a:buFont typeface="Arial" panose="020B0604020202020204" pitchFamily="34" charset="0"/>
              <a:buChar char="•"/>
            </a:pPr>
            <a:r>
              <a:rPr lang="en-US" sz="1700">
                <a:latin typeface="Arial"/>
                <a:cs typeface="Arial"/>
              </a:rPr>
              <a:t>Deep layers hold values, attitudes to authority and the weight given to harmony.</a:t>
            </a:r>
            <a:endParaRPr lang="en-US" sz="1700" dirty="0">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sz="1700" dirty="0">
                <a:latin typeface="Arial"/>
                <a:cs typeface="Arial"/>
              </a:rPr>
              <a:t>Chinese </a:t>
            </a:r>
            <a:r>
              <a:rPr lang="en-US" sz="1700" dirty="0" err="1">
                <a:latin typeface="Arial"/>
                <a:cs typeface="Arial"/>
              </a:rPr>
              <a:t>organisations</a:t>
            </a:r>
            <a:r>
              <a:rPr lang="en-US" sz="1700" dirty="0">
                <a:latin typeface="Arial"/>
                <a:cs typeface="Arial"/>
              </a:rPr>
              <a:t> display collectivist, hierarchical and long-term traits (</a:t>
            </a:r>
            <a:r>
              <a:rPr lang="en-US" sz="1700" dirty="0" err="1">
                <a:latin typeface="Arial"/>
                <a:cs typeface="Arial"/>
              </a:rPr>
              <a:t>Trendinomics</a:t>
            </a:r>
            <a:r>
              <a:rPr lang="en-US" sz="1700" dirty="0">
                <a:latin typeface="Arial"/>
                <a:cs typeface="Arial"/>
              </a:rPr>
              <a:t>, 2024).</a:t>
            </a:r>
          </a:p>
          <a:p>
            <a:pPr marL="228600" indent="-228600" algn="just">
              <a:lnSpc>
                <a:spcPct val="90000"/>
              </a:lnSpc>
              <a:spcAft>
                <a:spcPts val="1000"/>
              </a:spcAft>
              <a:buSzPct val="100000"/>
              <a:buFont typeface="Arial" panose="020B0604020202020204" pitchFamily="34" charset="0"/>
              <a:buChar char="•"/>
            </a:pPr>
            <a:r>
              <a:rPr lang="en-US" sz="1700">
                <a:latin typeface="Arial"/>
                <a:cs typeface="Arial"/>
              </a:rPr>
              <a:t>GreenTech reads both layers, since a right gesture on a wrong value still fails.</a:t>
            </a:r>
            <a:endParaRPr lang="en-US" sz="1700" dirty="0">
              <a:latin typeface="Arial"/>
              <a:cs typeface="Arial"/>
            </a:endParaRPr>
          </a:p>
        </p:txBody>
      </p:sp>
      <p:pic>
        <p:nvPicPr>
          <p:cNvPr id="14" name="Picture 13" descr="Visible Behavior.&#10;&#10;AI-generated content may be incorrect.">
            <a:extLst>
              <a:ext uri="{FF2B5EF4-FFF2-40B4-BE49-F238E27FC236}">
                <a16:creationId xmlns:a16="http://schemas.microsoft.com/office/drawing/2014/main" id="{31846D08-A8FE-41CB-F17A-3668D7780354}"/>
              </a:ext>
            </a:extLst>
          </p:cNvPr>
          <p:cNvPicPr>
            <a:picLocks noChangeAspect="1"/>
          </p:cNvPicPr>
          <p:nvPr/>
        </p:nvPicPr>
        <p:blipFill>
          <a:blip r:embed="rId3"/>
          <a:stretch>
            <a:fillRect/>
          </a:stretch>
        </p:blipFill>
        <p:spPr>
          <a:xfrm>
            <a:off x="6374283" y="640080"/>
            <a:ext cx="4908498" cy="557784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645064" y="525982"/>
            <a:ext cx="4282983" cy="1200361"/>
          </a:xfrm>
          <a:prstGeom prst="rect">
            <a:avLst/>
          </a:prstGeom>
        </p:spPr>
        <p:txBody>
          <a:bodyPr vert="horz" lIns="91440" tIns="45720" rIns="91440" bIns="45720" rtlCol="0" anchor="b">
            <a:normAutofit/>
          </a:bodyPr>
          <a:lstStyle/>
          <a:p>
            <a:pPr marL="0" indent="0"/>
            <a:r>
              <a:rPr lang="en-US" sz="2500" b="1" kern="1200">
                <a:solidFill>
                  <a:schemeClr val="tx1"/>
                </a:solidFill>
                <a:latin typeface="+mj-lt"/>
                <a:ea typeface="+mj-ea"/>
                <a:cs typeface="+mj-cs"/>
              </a:rPr>
              <a:t>Theory  Hofstede Dimensions and Context Styles</a:t>
            </a:r>
            <a:endParaRPr lang="en-US" sz="2500" kern="1200">
              <a:solidFill>
                <a:schemeClr val="tx1"/>
              </a:solidFill>
              <a:latin typeface="+mj-lt"/>
              <a:ea typeface="+mj-ea"/>
              <a:cs typeface="+mj-cs"/>
            </a:endParaRPr>
          </a:p>
        </p:txBody>
      </p:sp>
      <p:sp>
        <p:nvSpPr>
          <p:cNvPr id="32" name="Rectangle 3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645066" y="2031101"/>
            <a:ext cx="4282984" cy="3511943"/>
          </a:xfrm>
          <a:prstGeom prst="rect">
            <a:avLst/>
          </a:prstGeom>
        </p:spPr>
        <p:txBody>
          <a:bodyPr vert="horz" lIns="91440" tIns="45720" rIns="91440" bIns="45720" rtlCol="0" anchor="ctr">
            <a:normAutofit lnSpcReduction="10000"/>
          </a:bodyPr>
          <a:lstStyle/>
          <a:p>
            <a:pPr marL="228600" indent="-228600" algn="just">
              <a:lnSpc>
                <a:spcPct val="90000"/>
              </a:lnSpc>
              <a:spcAft>
                <a:spcPts val="1000"/>
              </a:spcAft>
              <a:buSzPct val="100000"/>
              <a:buFont typeface="Arial" panose="020B0604020202020204" pitchFamily="34" charset="0"/>
              <a:buChar char="•"/>
            </a:pPr>
            <a:r>
              <a:rPr lang="en-US" sz="1700">
                <a:latin typeface="Arial"/>
                <a:cs typeface="Arial"/>
              </a:rPr>
              <a:t>Hofstede compares nations on power distance and long-term orientation (IJOE, 2023).</a:t>
            </a:r>
            <a:endParaRPr lang="en-US" sz="1700" dirty="0">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sz="1700">
                <a:latin typeface="Arial"/>
                <a:ea typeface="+mn-lt"/>
                <a:cs typeface="Arial"/>
              </a:rPr>
              <a:t>China values patience and ranks highly in terms of power distance and long-term focus</a:t>
            </a:r>
            <a:endParaRPr lang="en-US">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sz="1700">
                <a:latin typeface="Arial"/>
                <a:cs typeface="Arial"/>
              </a:rPr>
              <a:t>Hall context theory adds that China is high context while the UK is low context.</a:t>
            </a:r>
            <a:endParaRPr lang="en-US" sz="1700" dirty="0">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sz="1700" dirty="0">
                <a:latin typeface="Arial"/>
                <a:cs typeface="Arial"/>
              </a:rPr>
              <a:t>Confucian roots reinforce hierarchy and collective harmony (</a:t>
            </a:r>
            <a:r>
              <a:rPr lang="en-US" sz="1700" dirty="0" err="1">
                <a:latin typeface="Arial"/>
                <a:cs typeface="Arial"/>
              </a:rPr>
              <a:t>Trendinomics</a:t>
            </a:r>
            <a:r>
              <a:rPr lang="en-US" sz="1700" dirty="0">
                <a:latin typeface="Arial"/>
                <a:cs typeface="Arial"/>
              </a:rPr>
              <a:t>, 2024).</a:t>
            </a:r>
          </a:p>
          <a:p>
            <a:pPr marL="228600" indent="-228600" algn="just">
              <a:lnSpc>
                <a:spcPct val="90000"/>
              </a:lnSpc>
              <a:spcAft>
                <a:spcPts val="1000"/>
              </a:spcAft>
              <a:buSzPct val="100000"/>
              <a:buFont typeface="Arial" panose="020B0604020202020204" pitchFamily="34" charset="0"/>
              <a:buChar char="•"/>
            </a:pPr>
            <a:r>
              <a:rPr lang="en-US" sz="1700" dirty="0">
                <a:latin typeface="Arial"/>
                <a:cs typeface="Arial"/>
              </a:rPr>
              <a:t>Combining both lenses shows where UK assumptions clash with Chinese expectations.</a:t>
            </a:r>
          </a:p>
        </p:txBody>
      </p:sp>
      <p:sp>
        <p:nvSpPr>
          <p:cNvPr id="34" name="Rectangle 3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Slide Number Placeholder 0"/>
          <p:cNvSpPr>
            <a:spLocks noGrp="1"/>
          </p:cNvSpPr>
          <p:nvPr>
            <p:ph type="sldNum" sz="quarter" idx="4294967295"/>
          </p:nvPr>
        </p:nvSpPr>
        <p:spPr>
          <a:xfrm>
            <a:off x="8610600" y="6492240"/>
            <a:ext cx="2743200" cy="365125"/>
          </a:xfrm>
          <a:prstGeom prst="rect">
            <a:avLst/>
          </a:prstGeom>
          <a:extLst>
            <a:ext uri="{C572A759-6A51-4108-AA02-DFA0A04FC94B}">
              <ma14:wrappingTextBoxFlag xmlns:ma14="http://schemas.microsoft.com/office/mac/drawingml/2011/main" xmlns="" val="0"/>
            </a:ext>
          </a:extLst>
        </p:spPr>
        <p:txBody>
          <a:bodyPr vert="horz" lIns="91440" tIns="45720" rIns="91440" bIns="45720" rtlCol="0" anchor="ctr">
            <a:normAutofit/>
          </a:bodyPr>
          <a:lstStyle>
            <a:lvl1pPr>
              <a:defRPr sz="1000">
                <a:solidFill>
                  <a:srgbClr val="516B78"/>
                </a:solidFill>
                <a:latin typeface="Calibri"/>
                <a:ea typeface="Calibri"/>
                <a:cs typeface="Calibri"/>
              </a:defRPr>
            </a:lvl1pPr>
          </a:lstStyle>
          <a:p>
            <a:pPr>
              <a:spcAft>
                <a:spcPts val="600"/>
              </a:spcAft>
            </a:pPr>
            <a:fld id="{F7021451-1387-4CA6-816F-3879F97B5CBC}" type="slidenum">
              <a:rPr lang="en-US" sz="1200" b="0">
                <a:solidFill>
                  <a:schemeClr val="tx1">
                    <a:tint val="75000"/>
                  </a:schemeClr>
                </a:solidFill>
                <a:latin typeface="+mn-lt"/>
                <a:ea typeface="+mn-ea"/>
                <a:cs typeface="+mn-cs"/>
              </a:rPr>
              <a:pPr>
                <a:spcAft>
                  <a:spcPts val="600"/>
                </a:spcAft>
              </a:pPr>
              <a:t>4</a:t>
            </a:fld>
            <a:endParaRPr lang="en-US" sz="1200">
              <a:solidFill>
                <a:schemeClr val="tx1">
                  <a:tint val="75000"/>
                </a:schemeClr>
              </a:solidFill>
              <a:latin typeface="+mn-lt"/>
              <a:ea typeface="+mn-ea"/>
              <a:cs typeface="+mn-cs"/>
            </a:endParaRPr>
          </a:p>
        </p:txBody>
      </p:sp>
      <p:graphicFrame>
        <p:nvGraphicFramePr>
          <p:cNvPr id="4" name="Chart 0"/>
          <p:cNvGraphicFramePr/>
          <p:nvPr>
            <p:extLst>
              <p:ext uri="{D42A27DB-BD31-4B8C-83A1-F6EECF244321}">
                <p14:modId xmlns:p14="http://schemas.microsoft.com/office/powerpoint/2010/main" val="743637735"/>
              </p:ext>
            </p:extLst>
          </p:nvPr>
        </p:nvGraphicFramePr>
        <p:xfrm>
          <a:off x="5987738" y="650494"/>
          <a:ext cx="5628018" cy="5324142"/>
        </p:xfrm>
        <a:graphic>
          <a:graphicData uri="http://schemas.openxmlformats.org/drawingml/2006/chart">
            <c:chart xmlns:c="http://schemas.openxmlformats.org/drawingml/2006/chart" xmlns:r="http://schemas.openxmlformats.org/officeDocument/2006/relationships" r:id="rId3"/>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11064240" cy="822960"/>
          </a:xfrm>
          <a:prstGeom prst="rect">
            <a:avLst/>
          </a:prstGeom>
          <a:noFill/>
          <a:ln/>
        </p:spPr>
        <p:txBody>
          <a:bodyPr wrap="square" rtlCol="0" anchor="ctr"/>
          <a:lstStyle/>
          <a:p>
            <a:pPr marL="0" indent="0" algn="l">
              <a:buNone/>
            </a:pPr>
            <a:r>
              <a:rPr lang="en-US" sz="2900" b="1">
                <a:solidFill>
                  <a:srgbClr val="0B3A52"/>
                </a:solidFill>
                <a:latin typeface="Bookman Old Style" pitchFamily="34" charset="0"/>
                <a:ea typeface="Bookman Old Style" pitchFamily="34" charset="-122"/>
                <a:cs typeface="Bookman Old Style" pitchFamily="34" charset="-120"/>
              </a:rPr>
              <a:t>Communication Styles  Reading the Unspoken</a:t>
            </a:r>
            <a:endParaRPr lang="en-US" sz="2900"/>
          </a:p>
        </p:txBody>
      </p:sp>
      <p:graphicFrame>
        <p:nvGraphicFramePr>
          <p:cNvPr id="10" name="Diagram 9">
            <a:extLst>
              <a:ext uri="{FF2B5EF4-FFF2-40B4-BE49-F238E27FC236}">
                <a16:creationId xmlns:a16="http://schemas.microsoft.com/office/drawing/2014/main" id="{235667A4-2C57-954C-B160-4A00620241EA}"/>
              </a:ext>
            </a:extLst>
          </p:cNvPr>
          <p:cNvGraphicFramePr/>
          <p:nvPr>
            <p:extLst>
              <p:ext uri="{D42A27DB-BD31-4B8C-83A1-F6EECF244321}">
                <p14:modId xmlns:p14="http://schemas.microsoft.com/office/powerpoint/2010/main" val="2710689859"/>
              </p:ext>
            </p:extLst>
          </p:nvPr>
        </p:nvGraphicFramePr>
        <p:xfrm>
          <a:off x="548640" y="1325880"/>
          <a:ext cx="6675120" cy="49377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hape 2"/>
          <p:cNvSpPr/>
          <p:nvPr/>
        </p:nvSpPr>
        <p:spPr>
          <a:xfrm>
            <a:off x="7406640" y="1508760"/>
            <a:ext cx="4389120" cy="1965960"/>
          </a:xfrm>
          <a:prstGeom prst="roundRect">
            <a:avLst>
              <a:gd name="adj" fmla="val 3721"/>
            </a:avLst>
          </a:prstGeom>
          <a:solidFill>
            <a:schemeClr val="accent2">
              <a:lumMod val="40000"/>
              <a:lumOff val="60000"/>
            </a:schemeClr>
          </a:solidFill>
          <a:ln/>
          <a:effectLst>
            <a:outerShdw blurRad="76200" dist="25400" dir="5400000" algn="bl" rotWithShape="0">
              <a:srgbClr val="99AEB8">
                <a:alpha val="25000"/>
              </a:srgbClr>
            </a:outerShdw>
          </a:effectLst>
        </p:spPr>
        <p:txBody>
          <a:bodyPr/>
          <a:lstStyle/>
          <a:p>
            <a:endParaRPr lang="en-GB"/>
          </a:p>
        </p:txBody>
      </p:sp>
      <p:sp>
        <p:nvSpPr>
          <p:cNvPr id="5" name="Shape 3"/>
          <p:cNvSpPr/>
          <p:nvPr/>
        </p:nvSpPr>
        <p:spPr>
          <a:xfrm>
            <a:off x="7406640" y="3703320"/>
            <a:ext cx="4389120" cy="1965960"/>
          </a:xfrm>
          <a:prstGeom prst="roundRect">
            <a:avLst>
              <a:gd name="adj" fmla="val 3721"/>
            </a:avLst>
          </a:prstGeom>
          <a:solidFill>
            <a:srgbClr val="92D050"/>
          </a:solidFill>
          <a:ln/>
          <a:effectLst>
            <a:outerShdw blurRad="76200" dist="25400" dir="5400000" algn="bl" rotWithShape="0">
              <a:srgbClr val="99AEB8">
                <a:alpha val="25000"/>
              </a:srgbClr>
            </a:outerShdw>
          </a:effectLst>
        </p:spPr>
        <p:txBody>
          <a:bodyPr/>
          <a:lstStyle/>
          <a:p>
            <a:endParaRPr lang="en-GB"/>
          </a:p>
        </p:txBody>
      </p:sp>
      <p:sp>
        <p:nvSpPr>
          <p:cNvPr id="6" name="Text 4"/>
          <p:cNvSpPr txBox="1"/>
          <p:nvPr/>
        </p:nvSpPr>
        <p:spPr>
          <a:xfrm>
            <a:off x="7589520" y="1645920"/>
            <a:ext cx="4023360" cy="411480"/>
          </a:xfrm>
          <a:prstGeom prst="rect">
            <a:avLst/>
          </a:prstGeom>
          <a:noFill/>
          <a:ln/>
        </p:spPr>
        <p:txBody>
          <a:bodyPr wrap="square" lIns="0" tIns="0" rIns="0" bIns="0" rtlCol="0" anchor="ctr"/>
          <a:lstStyle/>
          <a:p>
            <a:pPr marL="0" indent="0">
              <a:buNone/>
            </a:pPr>
            <a:r>
              <a:rPr lang="en-US" sz="1400" b="1">
                <a:solidFill>
                  <a:srgbClr val="0B3A52"/>
                </a:solidFill>
              </a:rPr>
              <a:t>China  high context</a:t>
            </a:r>
            <a:endParaRPr lang="en-US" sz="1400"/>
          </a:p>
        </p:txBody>
      </p:sp>
      <p:sp>
        <p:nvSpPr>
          <p:cNvPr id="7" name="Text 5"/>
          <p:cNvSpPr txBox="1"/>
          <p:nvPr/>
        </p:nvSpPr>
        <p:spPr>
          <a:xfrm>
            <a:off x="7635240" y="2103120"/>
            <a:ext cx="4023360" cy="1280160"/>
          </a:xfrm>
          <a:prstGeom prst="rect">
            <a:avLst/>
          </a:prstGeom>
          <a:noFill/>
          <a:ln/>
        </p:spPr>
        <p:txBody>
          <a:bodyPr wrap="square" lIns="0" tIns="0" rIns="0" bIns="0" rtlCol="0" anchor="t"/>
          <a:lstStyle/>
          <a:p>
            <a:pPr marL="342900" indent="-342900">
              <a:spcAft>
                <a:spcPts val="400"/>
              </a:spcAft>
              <a:buSzPct val="100000"/>
              <a:buChar char="•"/>
            </a:pPr>
            <a:r>
              <a:rPr lang="en-US" sz="1150">
                <a:solidFill>
                  <a:srgbClr val="2C4049"/>
                </a:solidFill>
              </a:rPr>
              <a:t>Meaning in tone and relationship</a:t>
            </a:r>
            <a:endParaRPr lang="en-US" sz="1150"/>
          </a:p>
          <a:p>
            <a:pPr marL="342900" indent="-342900">
              <a:spcAft>
                <a:spcPts val="400"/>
              </a:spcAft>
              <a:buSzPct val="100000"/>
              <a:buChar char="•"/>
            </a:pPr>
            <a:r>
              <a:rPr lang="en-US" sz="1150">
                <a:solidFill>
                  <a:srgbClr val="2C4049"/>
                </a:solidFill>
              </a:rPr>
              <a:t>Indirect refusal, saves face</a:t>
            </a:r>
            <a:endParaRPr lang="en-US" sz="1150"/>
          </a:p>
          <a:p>
            <a:pPr marL="342900" indent="-342900">
              <a:buSzPct val="100000"/>
              <a:buChar char="•"/>
            </a:pPr>
            <a:r>
              <a:rPr lang="en-US" sz="1150">
                <a:solidFill>
                  <a:srgbClr val="2C4049"/>
                </a:solidFill>
              </a:rPr>
              <a:t>Silence signals thought, not failure</a:t>
            </a:r>
            <a:endParaRPr lang="en-US" sz="1150"/>
          </a:p>
        </p:txBody>
      </p:sp>
      <p:sp>
        <p:nvSpPr>
          <p:cNvPr id="8" name="Text 6"/>
          <p:cNvSpPr txBox="1"/>
          <p:nvPr/>
        </p:nvSpPr>
        <p:spPr>
          <a:xfrm>
            <a:off x="7589520" y="3840480"/>
            <a:ext cx="4023360" cy="411480"/>
          </a:xfrm>
          <a:prstGeom prst="rect">
            <a:avLst/>
          </a:prstGeom>
          <a:noFill/>
          <a:ln/>
        </p:spPr>
        <p:txBody>
          <a:bodyPr wrap="square" lIns="0" tIns="0" rIns="0" bIns="0" rtlCol="0" anchor="ctr"/>
          <a:lstStyle/>
          <a:p>
            <a:pPr marL="0" indent="0">
              <a:buNone/>
            </a:pPr>
            <a:r>
              <a:rPr lang="en-US" sz="1400" b="1">
                <a:solidFill>
                  <a:srgbClr val="B35A1E"/>
                </a:solidFill>
              </a:rPr>
              <a:t>UK  low context</a:t>
            </a:r>
            <a:endParaRPr lang="en-US" sz="1400"/>
          </a:p>
        </p:txBody>
      </p:sp>
      <p:sp>
        <p:nvSpPr>
          <p:cNvPr id="9" name="Text 7"/>
          <p:cNvSpPr txBox="1"/>
          <p:nvPr/>
        </p:nvSpPr>
        <p:spPr>
          <a:xfrm>
            <a:off x="7635240" y="4297680"/>
            <a:ext cx="4023360" cy="1280160"/>
          </a:xfrm>
          <a:prstGeom prst="rect">
            <a:avLst/>
          </a:prstGeom>
          <a:noFill/>
          <a:ln/>
        </p:spPr>
        <p:txBody>
          <a:bodyPr wrap="square" lIns="0" tIns="0" rIns="0" bIns="0" rtlCol="0" anchor="t"/>
          <a:lstStyle/>
          <a:p>
            <a:pPr marL="342900" indent="-342900">
              <a:spcAft>
                <a:spcPts val="400"/>
              </a:spcAft>
              <a:buSzPct val="100000"/>
              <a:buChar char="•"/>
            </a:pPr>
            <a:r>
              <a:rPr lang="en-US" sz="1150">
                <a:solidFill>
                  <a:srgbClr val="2C4049"/>
                </a:solidFill>
              </a:rPr>
              <a:t>Meaning in explicit words</a:t>
            </a:r>
            <a:endParaRPr lang="en-US" sz="1150"/>
          </a:p>
          <a:p>
            <a:pPr marL="342900" indent="-342900">
              <a:spcAft>
                <a:spcPts val="400"/>
              </a:spcAft>
              <a:buSzPct val="100000"/>
              <a:buChar char="•"/>
            </a:pPr>
            <a:r>
              <a:rPr lang="en-US" sz="1150">
                <a:solidFill>
                  <a:srgbClr val="2C4049"/>
                </a:solidFill>
              </a:rPr>
              <a:t>Direct yes or no expected</a:t>
            </a:r>
            <a:endParaRPr lang="en-US" sz="1150"/>
          </a:p>
          <a:p>
            <a:pPr marL="342900" indent="-342900">
              <a:buSzPct val="100000"/>
              <a:buChar char="•"/>
            </a:pPr>
            <a:r>
              <a:rPr lang="en-US" sz="1150">
                <a:solidFill>
                  <a:srgbClr val="2C4049"/>
                </a:solidFill>
              </a:rPr>
              <a:t>Contract is the binding record</a:t>
            </a:r>
            <a:endParaRPr lang="en-US" sz="1150"/>
          </a:p>
        </p:txBody>
      </p:sp>
      <p:sp>
        <p:nvSpPr>
          <p:cNvPr id="25" name="Slide Number Placeholder 0"/>
          <p:cNvSpPr>
            <a:spLocks noGrp="1"/>
          </p:cNvSpPr>
          <p:nvPr>
            <p:ph type="sldNum" sz="quarter" idx="4294967295"/>
          </p:nvPr>
        </p:nvSpPr>
        <p:spPr>
          <a:xfrm>
            <a:off x="11430000" y="6446520"/>
            <a:ext cx="54864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16B78"/>
                </a:solidFill>
                <a:latin typeface="Calibri"/>
                <a:ea typeface="Calibri"/>
                <a:cs typeface="Calibri"/>
              </a:defRPr>
            </a:lvl1pPr>
          </a:lstStyle>
          <a:p>
            <a:pPr algn="l"/>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11064240" cy="822960"/>
          </a:xfrm>
          <a:prstGeom prst="rect">
            <a:avLst/>
          </a:prstGeom>
          <a:noFill/>
          <a:ln/>
        </p:spPr>
        <p:txBody>
          <a:bodyPr wrap="square" rtlCol="0" anchor="ctr"/>
          <a:lstStyle/>
          <a:p>
            <a:pPr marL="0" indent="0" algn="l">
              <a:buNone/>
            </a:pPr>
            <a:r>
              <a:rPr lang="en-US" sz="2900" b="1">
                <a:solidFill>
                  <a:srgbClr val="0B3A52"/>
                </a:solidFill>
                <a:latin typeface="Bookman Old Style" pitchFamily="34" charset="0"/>
                <a:ea typeface="Bookman Old Style" pitchFamily="34" charset="-122"/>
                <a:cs typeface="Bookman Old Style" pitchFamily="34" charset="-120"/>
              </a:rPr>
              <a:t>Hierarchy and How Decisions Are Made</a:t>
            </a:r>
            <a:endParaRPr lang="en-US" sz="2900"/>
          </a:p>
        </p:txBody>
      </p:sp>
      <p:graphicFrame>
        <p:nvGraphicFramePr>
          <p:cNvPr id="14" name="Diagram 13">
            <a:extLst>
              <a:ext uri="{FF2B5EF4-FFF2-40B4-BE49-F238E27FC236}">
                <a16:creationId xmlns:a16="http://schemas.microsoft.com/office/drawing/2014/main" id="{A22D1AAD-9B5F-95D9-0509-F42C29CD6302}"/>
              </a:ext>
            </a:extLst>
          </p:cNvPr>
          <p:cNvGraphicFramePr/>
          <p:nvPr>
            <p:extLst>
              <p:ext uri="{D42A27DB-BD31-4B8C-83A1-F6EECF244321}">
                <p14:modId xmlns:p14="http://schemas.microsoft.com/office/powerpoint/2010/main" val="780028511"/>
              </p:ext>
            </p:extLst>
          </p:nvPr>
        </p:nvGraphicFramePr>
        <p:xfrm>
          <a:off x="548640" y="1325880"/>
          <a:ext cx="6675120" cy="49377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hape 2"/>
          <p:cNvSpPr/>
          <p:nvPr/>
        </p:nvSpPr>
        <p:spPr>
          <a:xfrm>
            <a:off x="7772400" y="1600200"/>
            <a:ext cx="3566160" cy="749808"/>
          </a:xfrm>
          <a:prstGeom prst="roundRect">
            <a:avLst>
              <a:gd name="adj" fmla="val 6098"/>
            </a:avLst>
          </a:prstGeom>
          <a:solidFill>
            <a:srgbClr val="5FB3C9"/>
          </a:solidFill>
          <a:ln/>
        </p:spPr>
        <p:txBody>
          <a:bodyPr/>
          <a:lstStyle/>
          <a:p>
            <a:endParaRPr lang="en-GB"/>
          </a:p>
        </p:txBody>
      </p:sp>
      <p:sp>
        <p:nvSpPr>
          <p:cNvPr id="5" name="Text 3"/>
          <p:cNvSpPr txBox="1"/>
          <p:nvPr/>
        </p:nvSpPr>
        <p:spPr>
          <a:xfrm>
            <a:off x="7772400" y="1600200"/>
            <a:ext cx="3566160" cy="749808"/>
          </a:xfrm>
          <a:prstGeom prst="rect">
            <a:avLst/>
          </a:prstGeom>
          <a:noFill/>
          <a:ln/>
        </p:spPr>
        <p:txBody>
          <a:bodyPr wrap="square" lIns="0" tIns="0" rIns="0" bIns="0" rtlCol="0" anchor="ctr"/>
          <a:lstStyle/>
          <a:p>
            <a:pPr marL="0" indent="0" algn="ctr">
              <a:buNone/>
            </a:pPr>
            <a:r>
              <a:rPr lang="en-US" sz="1200" b="1">
                <a:solidFill>
                  <a:srgbClr val="FFFFFF"/>
                </a:solidFill>
              </a:rPr>
              <a:t>Proposal received</a:t>
            </a:r>
            <a:endParaRPr lang="en-US" sz="1200"/>
          </a:p>
        </p:txBody>
      </p:sp>
      <p:sp>
        <p:nvSpPr>
          <p:cNvPr id="6" name="Shape 4"/>
          <p:cNvSpPr/>
          <p:nvPr/>
        </p:nvSpPr>
        <p:spPr>
          <a:xfrm>
            <a:off x="8046720" y="2560320"/>
            <a:ext cx="3017520" cy="749808"/>
          </a:xfrm>
          <a:prstGeom prst="roundRect">
            <a:avLst>
              <a:gd name="adj" fmla="val 6098"/>
            </a:avLst>
          </a:prstGeom>
          <a:solidFill>
            <a:srgbClr val="1C92B4"/>
          </a:solidFill>
          <a:ln/>
        </p:spPr>
        <p:txBody>
          <a:bodyPr/>
          <a:lstStyle/>
          <a:p>
            <a:endParaRPr lang="en-GB"/>
          </a:p>
        </p:txBody>
      </p:sp>
      <p:sp>
        <p:nvSpPr>
          <p:cNvPr id="7" name="Text 5"/>
          <p:cNvSpPr txBox="1"/>
          <p:nvPr/>
        </p:nvSpPr>
        <p:spPr>
          <a:xfrm>
            <a:off x="8046720" y="2560320"/>
            <a:ext cx="3017520" cy="749808"/>
          </a:xfrm>
          <a:prstGeom prst="rect">
            <a:avLst/>
          </a:prstGeom>
          <a:noFill/>
          <a:ln/>
        </p:spPr>
        <p:txBody>
          <a:bodyPr wrap="square" lIns="0" tIns="0" rIns="0" bIns="0" rtlCol="0" anchor="ctr"/>
          <a:lstStyle/>
          <a:p>
            <a:pPr marL="0" indent="0" algn="ctr">
              <a:buNone/>
            </a:pPr>
            <a:r>
              <a:rPr lang="en-US" sz="1200" b="1">
                <a:solidFill>
                  <a:srgbClr val="FFFFFF"/>
                </a:solidFill>
              </a:rPr>
              <a:t>Internal consultation</a:t>
            </a:r>
            <a:endParaRPr lang="en-US" sz="1200"/>
          </a:p>
        </p:txBody>
      </p:sp>
      <p:sp>
        <p:nvSpPr>
          <p:cNvPr id="8" name="Shape 6"/>
          <p:cNvSpPr/>
          <p:nvPr/>
        </p:nvSpPr>
        <p:spPr>
          <a:xfrm>
            <a:off x="8321040" y="3520440"/>
            <a:ext cx="2468880" cy="749808"/>
          </a:xfrm>
          <a:prstGeom prst="roundRect">
            <a:avLst>
              <a:gd name="adj" fmla="val 6098"/>
            </a:avLst>
          </a:prstGeom>
          <a:solidFill>
            <a:srgbClr val="0E6E8C"/>
          </a:solidFill>
          <a:ln/>
        </p:spPr>
        <p:txBody>
          <a:bodyPr/>
          <a:lstStyle/>
          <a:p>
            <a:endParaRPr lang="en-GB"/>
          </a:p>
        </p:txBody>
      </p:sp>
      <p:sp>
        <p:nvSpPr>
          <p:cNvPr id="9" name="Text 7"/>
          <p:cNvSpPr txBox="1"/>
          <p:nvPr/>
        </p:nvSpPr>
        <p:spPr>
          <a:xfrm>
            <a:off x="8321040" y="3520440"/>
            <a:ext cx="2468880" cy="749808"/>
          </a:xfrm>
          <a:prstGeom prst="rect">
            <a:avLst/>
          </a:prstGeom>
          <a:noFill/>
          <a:ln/>
        </p:spPr>
        <p:txBody>
          <a:bodyPr wrap="square" lIns="0" tIns="0" rIns="0" bIns="0" rtlCol="0" anchor="ctr"/>
          <a:lstStyle/>
          <a:p>
            <a:pPr marL="0" indent="0" algn="ctr">
              <a:buNone/>
            </a:pPr>
            <a:r>
              <a:rPr lang="en-US" sz="1200" b="1">
                <a:solidFill>
                  <a:srgbClr val="FFFFFF"/>
                </a:solidFill>
              </a:rPr>
              <a:t>Consensus formed</a:t>
            </a:r>
            <a:endParaRPr lang="en-US" sz="1200"/>
          </a:p>
        </p:txBody>
      </p:sp>
      <p:sp>
        <p:nvSpPr>
          <p:cNvPr id="10" name="Shape 8"/>
          <p:cNvSpPr/>
          <p:nvPr/>
        </p:nvSpPr>
        <p:spPr>
          <a:xfrm>
            <a:off x="8595360" y="4480560"/>
            <a:ext cx="1920240" cy="749808"/>
          </a:xfrm>
          <a:prstGeom prst="roundRect">
            <a:avLst>
              <a:gd name="adj" fmla="val 6098"/>
            </a:avLst>
          </a:prstGeom>
          <a:solidFill>
            <a:srgbClr val="0B3A52"/>
          </a:solidFill>
          <a:ln/>
        </p:spPr>
        <p:txBody>
          <a:bodyPr/>
          <a:lstStyle/>
          <a:p>
            <a:endParaRPr lang="en-GB"/>
          </a:p>
        </p:txBody>
      </p:sp>
      <p:sp>
        <p:nvSpPr>
          <p:cNvPr id="11" name="Text 9"/>
          <p:cNvSpPr txBox="1"/>
          <p:nvPr/>
        </p:nvSpPr>
        <p:spPr>
          <a:xfrm>
            <a:off x="8595360" y="4480560"/>
            <a:ext cx="1920240" cy="749808"/>
          </a:xfrm>
          <a:prstGeom prst="rect">
            <a:avLst/>
          </a:prstGeom>
          <a:noFill/>
          <a:ln/>
        </p:spPr>
        <p:txBody>
          <a:bodyPr wrap="square" lIns="0" tIns="0" rIns="0" bIns="0" rtlCol="0" anchor="ctr"/>
          <a:lstStyle/>
          <a:p>
            <a:pPr marL="0" indent="0" algn="ctr">
              <a:buNone/>
            </a:pPr>
            <a:r>
              <a:rPr lang="en-US" sz="1200" b="1">
                <a:solidFill>
                  <a:srgbClr val="FFFFFF"/>
                </a:solidFill>
              </a:rPr>
              <a:t>Senior approval</a:t>
            </a:r>
            <a:endParaRPr lang="en-US" sz="1200"/>
          </a:p>
        </p:txBody>
      </p:sp>
      <p:sp>
        <p:nvSpPr>
          <p:cNvPr id="12" name="Shape 10"/>
          <p:cNvSpPr/>
          <p:nvPr/>
        </p:nvSpPr>
        <p:spPr>
          <a:xfrm>
            <a:off x="9372600" y="5440680"/>
            <a:ext cx="365760" cy="457200"/>
          </a:xfrm>
          <a:prstGeom prst="downArrow">
            <a:avLst/>
          </a:prstGeom>
          <a:solidFill>
            <a:srgbClr val="E07B39"/>
          </a:solidFill>
          <a:ln/>
        </p:spPr>
        <p:txBody>
          <a:bodyPr/>
          <a:lstStyle/>
          <a:p>
            <a:endParaRPr lang="en-GB"/>
          </a:p>
        </p:txBody>
      </p:sp>
      <p:sp>
        <p:nvSpPr>
          <p:cNvPr id="13" name="Text 11"/>
          <p:cNvSpPr txBox="1"/>
          <p:nvPr/>
        </p:nvSpPr>
        <p:spPr>
          <a:xfrm>
            <a:off x="7589520" y="5943600"/>
            <a:ext cx="3931920" cy="365760"/>
          </a:xfrm>
          <a:prstGeom prst="rect">
            <a:avLst/>
          </a:prstGeom>
          <a:noFill/>
          <a:ln/>
        </p:spPr>
        <p:txBody>
          <a:bodyPr wrap="square" lIns="0" tIns="0" rIns="0" bIns="0" rtlCol="0" anchor="ctr"/>
          <a:lstStyle/>
          <a:p>
            <a:pPr marL="0" indent="0" algn="ctr">
              <a:buNone/>
            </a:pPr>
            <a:r>
              <a:rPr lang="en-US" sz="1050" i="1">
                <a:solidFill>
                  <a:srgbClr val="0E6E8C"/>
                </a:solidFill>
              </a:rPr>
              <a:t>Patience is required at every stage</a:t>
            </a:r>
            <a:endParaRPr lang="en-US" sz="1050"/>
          </a:p>
        </p:txBody>
      </p:sp>
      <p:sp>
        <p:nvSpPr>
          <p:cNvPr id="25" name="Slide Number Placeholder 0"/>
          <p:cNvSpPr>
            <a:spLocks noGrp="1"/>
          </p:cNvSpPr>
          <p:nvPr>
            <p:ph type="sldNum" sz="quarter" idx="4294967295"/>
          </p:nvPr>
        </p:nvSpPr>
        <p:spPr>
          <a:xfrm>
            <a:off x="11430000" y="6446520"/>
            <a:ext cx="54864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16B78"/>
                </a:solidFill>
                <a:latin typeface="Calibri"/>
                <a:ea typeface="Calibri"/>
                <a:cs typeface="Calibri"/>
              </a:defRPr>
            </a:lvl1pPr>
          </a:lstStyle>
          <a:p>
            <a:pPr algn="l"/>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11064240" cy="822960"/>
          </a:xfrm>
          <a:prstGeom prst="rect">
            <a:avLst/>
          </a:prstGeom>
          <a:noFill/>
          <a:ln/>
        </p:spPr>
        <p:txBody>
          <a:bodyPr wrap="square" rtlCol="0" anchor="ctr"/>
          <a:lstStyle/>
          <a:p>
            <a:pPr marL="0" indent="0" algn="l">
              <a:buNone/>
            </a:pPr>
            <a:r>
              <a:rPr lang="en-US" sz="2900" b="1">
                <a:solidFill>
                  <a:srgbClr val="0B3A52"/>
                </a:solidFill>
                <a:latin typeface="Bookman Old Style" pitchFamily="34" charset="0"/>
                <a:ea typeface="Bookman Old Style" pitchFamily="34" charset="-122"/>
                <a:cs typeface="Bookman Old Style" pitchFamily="34" charset="-120"/>
              </a:rPr>
              <a:t>Guanxi and the Slow Earning of Trust</a:t>
            </a:r>
            <a:endParaRPr lang="en-US" sz="2900"/>
          </a:p>
        </p:txBody>
      </p:sp>
      <p:graphicFrame>
        <p:nvGraphicFramePr>
          <p:cNvPr id="15" name="Diagram 14">
            <a:extLst>
              <a:ext uri="{FF2B5EF4-FFF2-40B4-BE49-F238E27FC236}">
                <a16:creationId xmlns:a16="http://schemas.microsoft.com/office/drawing/2014/main" id="{1A17980A-EA5D-FB36-8DCA-2D399DCAE34E}"/>
              </a:ext>
            </a:extLst>
          </p:cNvPr>
          <p:cNvGraphicFramePr/>
          <p:nvPr>
            <p:extLst>
              <p:ext uri="{D42A27DB-BD31-4B8C-83A1-F6EECF244321}">
                <p14:modId xmlns:p14="http://schemas.microsoft.com/office/powerpoint/2010/main" val="1977026657"/>
              </p:ext>
            </p:extLst>
          </p:nvPr>
        </p:nvGraphicFramePr>
        <p:xfrm>
          <a:off x="548640" y="1325880"/>
          <a:ext cx="6675120" cy="49377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hape 2"/>
          <p:cNvSpPr/>
          <p:nvPr/>
        </p:nvSpPr>
        <p:spPr>
          <a:xfrm>
            <a:off x="7498080" y="4919472"/>
            <a:ext cx="822960" cy="658368"/>
          </a:xfrm>
          <a:prstGeom prst="rect">
            <a:avLst/>
          </a:prstGeom>
          <a:solidFill>
            <a:srgbClr val="5FB3C9"/>
          </a:solidFill>
          <a:ln/>
        </p:spPr>
        <p:txBody>
          <a:bodyPr/>
          <a:lstStyle/>
          <a:p>
            <a:endParaRPr lang="en-GB"/>
          </a:p>
        </p:txBody>
      </p:sp>
      <p:sp>
        <p:nvSpPr>
          <p:cNvPr id="5" name="Text 3"/>
          <p:cNvSpPr txBox="1"/>
          <p:nvPr/>
        </p:nvSpPr>
        <p:spPr>
          <a:xfrm>
            <a:off x="7360920" y="4507992"/>
            <a:ext cx="1097280" cy="365760"/>
          </a:xfrm>
          <a:prstGeom prst="rect">
            <a:avLst/>
          </a:prstGeom>
          <a:noFill/>
          <a:ln/>
        </p:spPr>
        <p:txBody>
          <a:bodyPr wrap="square" lIns="0" tIns="0" rIns="0" bIns="0" rtlCol="0" anchor="ctr"/>
          <a:lstStyle/>
          <a:p>
            <a:pPr marL="0" indent="0" algn="ctr">
              <a:buNone/>
            </a:pPr>
            <a:r>
              <a:rPr lang="en-US" sz="900" b="1">
                <a:solidFill>
                  <a:srgbClr val="0B3A52"/>
                </a:solidFill>
              </a:rPr>
              <a:t>Acquaintance</a:t>
            </a:r>
            <a:endParaRPr lang="en-US" sz="900"/>
          </a:p>
        </p:txBody>
      </p:sp>
      <p:sp>
        <p:nvSpPr>
          <p:cNvPr id="6" name="Shape 4"/>
          <p:cNvSpPr/>
          <p:nvPr/>
        </p:nvSpPr>
        <p:spPr>
          <a:xfrm>
            <a:off x="8339328" y="4261104"/>
            <a:ext cx="822960" cy="1316736"/>
          </a:xfrm>
          <a:prstGeom prst="rect">
            <a:avLst/>
          </a:prstGeom>
          <a:solidFill>
            <a:srgbClr val="1C92B4"/>
          </a:solidFill>
          <a:ln/>
        </p:spPr>
        <p:txBody>
          <a:bodyPr/>
          <a:lstStyle/>
          <a:p>
            <a:endParaRPr lang="en-GB"/>
          </a:p>
        </p:txBody>
      </p:sp>
      <p:sp>
        <p:nvSpPr>
          <p:cNvPr id="7" name="Text 5"/>
          <p:cNvSpPr txBox="1"/>
          <p:nvPr/>
        </p:nvSpPr>
        <p:spPr>
          <a:xfrm>
            <a:off x="8202168" y="3849624"/>
            <a:ext cx="1097280" cy="365760"/>
          </a:xfrm>
          <a:prstGeom prst="rect">
            <a:avLst/>
          </a:prstGeom>
          <a:noFill/>
          <a:ln/>
        </p:spPr>
        <p:txBody>
          <a:bodyPr wrap="square" lIns="0" tIns="0" rIns="0" bIns="0" rtlCol="0" anchor="ctr"/>
          <a:lstStyle/>
          <a:p>
            <a:pPr marL="0" indent="0" algn="ctr">
              <a:buNone/>
            </a:pPr>
            <a:r>
              <a:rPr lang="en-US" sz="900" b="1">
                <a:solidFill>
                  <a:srgbClr val="0B3A52"/>
                </a:solidFill>
              </a:rPr>
              <a:t>Familiarity</a:t>
            </a:r>
            <a:endParaRPr lang="en-US" sz="900"/>
          </a:p>
        </p:txBody>
      </p:sp>
      <p:sp>
        <p:nvSpPr>
          <p:cNvPr id="8" name="Shape 6"/>
          <p:cNvSpPr/>
          <p:nvPr/>
        </p:nvSpPr>
        <p:spPr>
          <a:xfrm>
            <a:off x="9180576" y="3602736"/>
            <a:ext cx="822960" cy="1975104"/>
          </a:xfrm>
          <a:prstGeom prst="rect">
            <a:avLst/>
          </a:prstGeom>
          <a:solidFill>
            <a:srgbClr val="0E6E8C"/>
          </a:solidFill>
          <a:ln/>
        </p:spPr>
        <p:txBody>
          <a:bodyPr/>
          <a:lstStyle/>
          <a:p>
            <a:endParaRPr lang="en-GB"/>
          </a:p>
        </p:txBody>
      </p:sp>
      <p:sp>
        <p:nvSpPr>
          <p:cNvPr id="9" name="Text 7"/>
          <p:cNvSpPr txBox="1"/>
          <p:nvPr/>
        </p:nvSpPr>
        <p:spPr>
          <a:xfrm>
            <a:off x="9043416" y="3191256"/>
            <a:ext cx="1097280" cy="365760"/>
          </a:xfrm>
          <a:prstGeom prst="rect">
            <a:avLst/>
          </a:prstGeom>
          <a:noFill/>
          <a:ln/>
        </p:spPr>
        <p:txBody>
          <a:bodyPr wrap="square" lIns="0" tIns="0" rIns="0" bIns="0" rtlCol="0" anchor="ctr"/>
          <a:lstStyle/>
          <a:p>
            <a:pPr marL="0" indent="0" algn="ctr">
              <a:buNone/>
            </a:pPr>
            <a:r>
              <a:rPr lang="en-US" sz="900" b="1">
                <a:solidFill>
                  <a:srgbClr val="0B3A52"/>
                </a:solidFill>
              </a:rPr>
              <a:t>Reciprocity</a:t>
            </a:r>
            <a:endParaRPr lang="en-US" sz="900"/>
          </a:p>
        </p:txBody>
      </p:sp>
      <p:sp>
        <p:nvSpPr>
          <p:cNvPr id="10" name="Shape 8"/>
          <p:cNvSpPr/>
          <p:nvPr/>
        </p:nvSpPr>
        <p:spPr>
          <a:xfrm>
            <a:off x="10021824" y="2944368"/>
            <a:ext cx="822960" cy="2633472"/>
          </a:xfrm>
          <a:prstGeom prst="rect">
            <a:avLst/>
          </a:prstGeom>
          <a:solidFill>
            <a:srgbClr val="0B3A52"/>
          </a:solidFill>
          <a:ln/>
        </p:spPr>
        <p:txBody>
          <a:bodyPr/>
          <a:lstStyle/>
          <a:p>
            <a:endParaRPr lang="en-GB"/>
          </a:p>
        </p:txBody>
      </p:sp>
      <p:sp>
        <p:nvSpPr>
          <p:cNvPr id="11" name="Text 9"/>
          <p:cNvSpPr txBox="1"/>
          <p:nvPr/>
        </p:nvSpPr>
        <p:spPr>
          <a:xfrm>
            <a:off x="9884664" y="2532888"/>
            <a:ext cx="1097280" cy="365760"/>
          </a:xfrm>
          <a:prstGeom prst="rect">
            <a:avLst/>
          </a:prstGeom>
          <a:noFill/>
          <a:ln/>
        </p:spPr>
        <p:txBody>
          <a:bodyPr wrap="square" lIns="0" tIns="0" rIns="0" bIns="0" rtlCol="0" anchor="ctr"/>
          <a:lstStyle/>
          <a:p>
            <a:pPr marL="0" indent="0" algn="ctr">
              <a:buNone/>
            </a:pPr>
            <a:r>
              <a:rPr lang="en-US" sz="900" b="1">
                <a:solidFill>
                  <a:srgbClr val="0B3A52"/>
                </a:solidFill>
              </a:rPr>
              <a:t>Deep trust</a:t>
            </a:r>
            <a:endParaRPr lang="en-US" sz="900"/>
          </a:p>
        </p:txBody>
      </p:sp>
      <p:sp>
        <p:nvSpPr>
          <p:cNvPr id="12" name="Shape 10"/>
          <p:cNvSpPr/>
          <p:nvPr/>
        </p:nvSpPr>
        <p:spPr>
          <a:xfrm>
            <a:off x="10863072" y="2286000"/>
            <a:ext cx="822960" cy="3291840"/>
          </a:xfrm>
          <a:prstGeom prst="rect">
            <a:avLst/>
          </a:prstGeom>
          <a:solidFill>
            <a:srgbClr val="E07B39"/>
          </a:solidFill>
          <a:ln/>
        </p:spPr>
        <p:txBody>
          <a:bodyPr/>
          <a:lstStyle/>
          <a:p>
            <a:endParaRPr lang="en-GB"/>
          </a:p>
        </p:txBody>
      </p:sp>
      <p:sp>
        <p:nvSpPr>
          <p:cNvPr id="13" name="Text 11"/>
          <p:cNvSpPr txBox="1"/>
          <p:nvPr/>
        </p:nvSpPr>
        <p:spPr>
          <a:xfrm>
            <a:off x="10725912" y="1874520"/>
            <a:ext cx="1097280" cy="365760"/>
          </a:xfrm>
          <a:prstGeom prst="rect">
            <a:avLst/>
          </a:prstGeom>
          <a:noFill/>
          <a:ln/>
        </p:spPr>
        <p:txBody>
          <a:bodyPr wrap="square" lIns="0" tIns="0" rIns="0" bIns="0" rtlCol="0" anchor="ctr"/>
          <a:lstStyle/>
          <a:p>
            <a:pPr marL="0" indent="0" algn="ctr">
              <a:buNone/>
            </a:pPr>
            <a:r>
              <a:rPr lang="en-US" sz="900" b="1">
                <a:solidFill>
                  <a:srgbClr val="0B3A52"/>
                </a:solidFill>
              </a:rPr>
              <a:t>Partnership</a:t>
            </a:r>
            <a:endParaRPr lang="en-US" sz="900"/>
          </a:p>
        </p:txBody>
      </p:sp>
      <p:sp>
        <p:nvSpPr>
          <p:cNvPr id="14" name="Text 12"/>
          <p:cNvSpPr txBox="1"/>
          <p:nvPr/>
        </p:nvSpPr>
        <p:spPr>
          <a:xfrm>
            <a:off x="7406640" y="5669280"/>
            <a:ext cx="4389120" cy="365760"/>
          </a:xfrm>
          <a:prstGeom prst="rect">
            <a:avLst/>
          </a:prstGeom>
          <a:noFill/>
          <a:ln/>
        </p:spPr>
        <p:txBody>
          <a:bodyPr wrap="square" lIns="0" tIns="0" rIns="0" bIns="0" rtlCol="0" anchor="ctr"/>
          <a:lstStyle/>
          <a:p>
            <a:pPr marL="0" indent="0" algn="ctr">
              <a:buNone/>
            </a:pPr>
            <a:r>
              <a:rPr lang="en-US" sz="1050" i="1">
                <a:solidFill>
                  <a:srgbClr val="0E6E8C"/>
                </a:solidFill>
              </a:rPr>
              <a:t>Each interaction raises the relationship</a:t>
            </a:r>
            <a:endParaRPr lang="en-US" sz="1050"/>
          </a:p>
        </p:txBody>
      </p:sp>
      <p:sp>
        <p:nvSpPr>
          <p:cNvPr id="25" name="Slide Number Placeholder 0"/>
          <p:cNvSpPr>
            <a:spLocks noGrp="1"/>
          </p:cNvSpPr>
          <p:nvPr>
            <p:ph type="sldNum" sz="quarter" idx="4294967295"/>
          </p:nvPr>
        </p:nvSpPr>
        <p:spPr>
          <a:xfrm>
            <a:off x="11430000" y="6446520"/>
            <a:ext cx="54864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16B78"/>
                </a:solidFill>
                <a:latin typeface="Calibri"/>
                <a:ea typeface="Calibri"/>
                <a:cs typeface="Calibri"/>
              </a:defRPr>
            </a:lvl1pPr>
          </a:lstStyle>
          <a:p>
            <a:pPr algn="l"/>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65760"/>
            <a:ext cx="11064240" cy="822960"/>
          </a:xfrm>
          <a:prstGeom prst="rect">
            <a:avLst/>
          </a:prstGeom>
          <a:noFill/>
          <a:ln/>
        </p:spPr>
        <p:txBody>
          <a:bodyPr wrap="square" rtlCol="0" anchor="ctr"/>
          <a:lstStyle/>
          <a:p>
            <a:pPr marL="0" indent="0" algn="l">
              <a:buNone/>
            </a:pPr>
            <a:r>
              <a:rPr lang="en-US" sz="2900" b="1">
                <a:solidFill>
                  <a:srgbClr val="0B3A52"/>
                </a:solidFill>
                <a:latin typeface="Bookman Old Style" pitchFamily="34" charset="0"/>
                <a:ea typeface="Bookman Old Style" pitchFamily="34" charset="-122"/>
                <a:cs typeface="Bookman Old Style" pitchFamily="34" charset="-120"/>
              </a:rPr>
              <a:t>Time, Pace and Handling Disagreement</a:t>
            </a:r>
            <a:endParaRPr lang="en-US" sz="2900"/>
          </a:p>
        </p:txBody>
      </p:sp>
      <p:graphicFrame>
        <p:nvGraphicFramePr>
          <p:cNvPr id="6" name="Diagram 5">
            <a:extLst>
              <a:ext uri="{FF2B5EF4-FFF2-40B4-BE49-F238E27FC236}">
                <a16:creationId xmlns:a16="http://schemas.microsoft.com/office/drawing/2014/main" id="{EB3FD362-B9AC-36C6-0207-76E6805D6417}"/>
              </a:ext>
            </a:extLst>
          </p:cNvPr>
          <p:cNvGraphicFramePr/>
          <p:nvPr>
            <p:extLst>
              <p:ext uri="{D42A27DB-BD31-4B8C-83A1-F6EECF244321}">
                <p14:modId xmlns:p14="http://schemas.microsoft.com/office/powerpoint/2010/main" val="587694711"/>
              </p:ext>
            </p:extLst>
          </p:nvPr>
        </p:nvGraphicFramePr>
        <p:xfrm>
          <a:off x="548640" y="1325880"/>
          <a:ext cx="6675120" cy="49377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Chart 0"/>
          <p:cNvGraphicFramePr/>
          <p:nvPr/>
        </p:nvGraphicFramePr>
        <p:xfrm>
          <a:off x="7223760" y="1508760"/>
          <a:ext cx="4572000" cy="4114800"/>
        </p:xfrm>
        <a:graphic>
          <a:graphicData uri="http://schemas.openxmlformats.org/drawingml/2006/chart">
            <c:chart xmlns:c="http://schemas.openxmlformats.org/drawingml/2006/chart" xmlns:r="http://schemas.openxmlformats.org/officeDocument/2006/relationships" r:id="rId8"/>
          </a:graphicData>
        </a:graphic>
      </p:graphicFrame>
      <p:sp>
        <p:nvSpPr>
          <p:cNvPr id="5" name="Text 2"/>
          <p:cNvSpPr txBox="1"/>
          <p:nvPr/>
        </p:nvSpPr>
        <p:spPr>
          <a:xfrm>
            <a:off x="7223760" y="5715000"/>
            <a:ext cx="4572000" cy="365760"/>
          </a:xfrm>
          <a:prstGeom prst="rect">
            <a:avLst/>
          </a:prstGeom>
          <a:noFill/>
          <a:ln/>
        </p:spPr>
        <p:txBody>
          <a:bodyPr wrap="square" lIns="0" tIns="0" rIns="0" bIns="0" rtlCol="0" anchor="ctr"/>
          <a:lstStyle/>
          <a:p>
            <a:pPr marL="0" indent="0" algn="ctr">
              <a:buNone/>
            </a:pPr>
            <a:r>
              <a:rPr lang="en-US" sz="1050" i="1">
                <a:solidFill>
                  <a:srgbClr val="0E6E8C"/>
                </a:solidFill>
              </a:rPr>
              <a:t>China front loads relationship time</a:t>
            </a:r>
            <a:endParaRPr lang="en-US" sz="1050"/>
          </a:p>
        </p:txBody>
      </p:sp>
      <p:sp>
        <p:nvSpPr>
          <p:cNvPr id="25" name="Slide Number Placeholder 0"/>
          <p:cNvSpPr>
            <a:spLocks noGrp="1"/>
          </p:cNvSpPr>
          <p:nvPr>
            <p:ph type="sldNum" sz="quarter" idx="4294967295"/>
          </p:nvPr>
        </p:nvSpPr>
        <p:spPr>
          <a:xfrm>
            <a:off x="11430000" y="6446520"/>
            <a:ext cx="548640" cy="27432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16B78"/>
                </a:solidFill>
                <a:latin typeface="Calibri"/>
                <a:ea typeface="Calibri"/>
                <a:cs typeface="Calibri"/>
              </a:defRPr>
            </a:lvl1pPr>
          </a:lstStyle>
          <a:p>
            <a:pPr algn="l"/>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F687420-BEB4-45CD-8226-339BE553B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645064" y="525982"/>
            <a:ext cx="4282983" cy="1200361"/>
          </a:xfrm>
          <a:prstGeom prst="rect">
            <a:avLst/>
          </a:prstGeom>
        </p:spPr>
        <p:txBody>
          <a:bodyPr vert="horz" lIns="91440" tIns="45720" rIns="91440" bIns="45720" rtlCol="0" anchor="b">
            <a:normAutofit/>
          </a:bodyPr>
          <a:lstStyle/>
          <a:p>
            <a:pPr marL="0" indent="0"/>
            <a:r>
              <a:rPr lang="en-US" sz="2500" b="1">
                <a:solidFill>
                  <a:schemeClr val="tx1"/>
                </a:solidFill>
                <a:latin typeface="+mj-lt"/>
                <a:ea typeface="+mj-ea"/>
                <a:cs typeface="+mj-cs"/>
              </a:rPr>
              <a:t>Strategy One  Relationships Respect and Protocol</a:t>
            </a:r>
            <a:endParaRPr lang="en-US" sz="2500">
              <a:solidFill>
                <a:schemeClr val="tx1"/>
              </a:solidFill>
              <a:latin typeface="+mj-lt"/>
              <a:ea typeface="+mj-ea"/>
              <a:cs typeface="+mj-cs"/>
            </a:endParaRPr>
          </a:p>
        </p:txBody>
      </p:sp>
      <p:sp>
        <p:nvSpPr>
          <p:cNvPr id="28" name="Rectangle 2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645066" y="2031101"/>
            <a:ext cx="4282984" cy="3511943"/>
          </a:xfrm>
          <a:prstGeom prst="rect">
            <a:avLst/>
          </a:prstGeom>
        </p:spPr>
        <p:txBody>
          <a:bodyPr vert="horz" lIns="91440" tIns="45720" rIns="91440" bIns="45720" rtlCol="0" anchor="ctr">
            <a:normAutofit lnSpcReduction="10000"/>
          </a:bodyPr>
          <a:lstStyle/>
          <a:p>
            <a:pPr marL="228600" indent="-228600" algn="just">
              <a:lnSpc>
                <a:spcPct val="90000"/>
              </a:lnSpc>
              <a:spcAft>
                <a:spcPts val="1000"/>
              </a:spcAft>
              <a:buSzPct val="100000"/>
              <a:buFont typeface="Arial" panose="020B0604020202020204" pitchFamily="34" charset="0"/>
              <a:buChar char="•"/>
            </a:pPr>
            <a:r>
              <a:rPr lang="en-US" sz="1700">
                <a:latin typeface="Arial"/>
                <a:cs typeface="Arial"/>
              </a:rPr>
              <a:t>GreenTech builds the relationship first, since early rapport shifts partners to collaboration (Horak and Paik, 2025).</a:t>
            </a:r>
            <a:endParaRPr lang="en-US" sz="1700" dirty="0">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sz="1700">
                <a:latin typeface="Arial"/>
                <a:ea typeface="+mn-lt"/>
                <a:cs typeface="Arial"/>
              </a:rPr>
              <a:t>The personal foundation is laid during an initial visit that includes hosted meals and hospitality.</a:t>
            </a:r>
            <a:endParaRPr lang="en-US">
              <a:latin typeface="Arial"/>
              <a:ea typeface="+mn-lt"/>
              <a:cs typeface="Arial"/>
            </a:endParaRPr>
          </a:p>
          <a:p>
            <a:pPr marL="228600" indent="-228600" algn="just">
              <a:lnSpc>
                <a:spcPct val="90000"/>
              </a:lnSpc>
              <a:spcAft>
                <a:spcPts val="1000"/>
              </a:spcAft>
              <a:buSzPct val="100000"/>
              <a:buFont typeface="Arial" panose="020B0604020202020204" pitchFamily="34" charset="0"/>
              <a:buChar char="•"/>
            </a:pPr>
            <a:r>
              <a:rPr lang="en-US" sz="1700">
                <a:latin typeface="Arial"/>
                <a:cs typeface="Arial"/>
              </a:rPr>
              <a:t>We signal respect by matching seniority and using correct titles throughout.</a:t>
            </a:r>
            <a:endParaRPr lang="en-US" sz="1700" dirty="0">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sz="1700" dirty="0">
                <a:latin typeface="Arial"/>
                <a:cs typeface="Arial"/>
              </a:rPr>
              <a:t>Stronger cultural intelligence lifts negotiation confidence with Chinese partners (</a:t>
            </a:r>
            <a:r>
              <a:rPr lang="en-US" sz="1700" dirty="0" err="1">
                <a:latin typeface="Arial"/>
                <a:cs typeface="Arial"/>
              </a:rPr>
              <a:t>Štefko</a:t>
            </a:r>
            <a:r>
              <a:rPr lang="en-US" sz="1700" dirty="0">
                <a:latin typeface="Arial"/>
                <a:cs typeface="Arial"/>
              </a:rPr>
              <a:t> et al., 2025).</a:t>
            </a:r>
          </a:p>
          <a:p>
            <a:pPr marL="228600" indent="-228600" algn="just">
              <a:lnSpc>
                <a:spcPct val="90000"/>
              </a:lnSpc>
              <a:spcAft>
                <a:spcPts val="1000"/>
              </a:spcAft>
              <a:buSzPct val="100000"/>
              <a:buFont typeface="Arial" panose="020B0604020202020204" pitchFamily="34" charset="0"/>
              <a:buChar char="•"/>
            </a:pPr>
            <a:r>
              <a:rPr lang="en-US" sz="1700">
                <a:latin typeface="Arial"/>
                <a:cs typeface="Arial"/>
              </a:rPr>
              <a:t>These investments reposition GreenTech from a supplier into a trusted insider.</a:t>
            </a:r>
            <a:endParaRPr lang="en-US" sz="1700" dirty="0">
              <a:latin typeface="Arial"/>
              <a:cs typeface="Arial"/>
            </a:endParaRPr>
          </a:p>
        </p:txBody>
      </p:sp>
      <p:sp>
        <p:nvSpPr>
          <p:cNvPr id="30" name="Rectangle 29">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The image illustrates a four-step guide for establishing a professional relationship: initiate contact, exchange mutual benefits, show respect for hierarchy, and foster trust to evolve into a partner.&#10;&#10;AI-generated content may be incorrect.">
            <a:extLst>
              <a:ext uri="{FF2B5EF4-FFF2-40B4-BE49-F238E27FC236}">
                <a16:creationId xmlns:a16="http://schemas.microsoft.com/office/drawing/2014/main" id="{6E5F78A5-33E4-ADB2-8AC7-A59E6775AE4C}"/>
              </a:ext>
            </a:extLst>
          </p:cNvPr>
          <p:cNvPicPr>
            <a:picLocks noChangeAspect="1"/>
          </p:cNvPicPr>
          <p:nvPr/>
        </p:nvPicPr>
        <p:blipFill>
          <a:blip r:embed="rId3"/>
          <a:srcRect r="-2" b="6816"/>
          <a:stretch>
            <a:fillRect/>
          </a:stretch>
        </p:blipFill>
        <p:spPr>
          <a:xfrm>
            <a:off x="5987738" y="650494"/>
            <a:ext cx="5628018" cy="5324142"/>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589560" y="856180"/>
            <a:ext cx="4560584" cy="1128068"/>
          </a:xfrm>
          <a:prstGeom prst="rect">
            <a:avLst/>
          </a:prstGeom>
        </p:spPr>
        <p:txBody>
          <a:bodyPr vert="horz" lIns="91440" tIns="45720" rIns="91440" bIns="45720" rtlCol="0" anchor="ctr">
            <a:normAutofit/>
          </a:bodyPr>
          <a:lstStyle/>
          <a:p>
            <a:pPr marL="0" indent="0"/>
            <a:r>
              <a:rPr lang="en-US" sz="2800" b="1">
                <a:solidFill>
                  <a:schemeClr val="tx1"/>
                </a:solidFill>
                <a:latin typeface="+mj-lt"/>
                <a:ea typeface="+mj-ea"/>
                <a:cs typeface="+mj-cs"/>
              </a:rPr>
              <a:t>Strategy Two  Adapt Interpret and Design </a:t>
            </a:r>
            <a:r>
              <a:rPr lang="en-US" sz="2800">
                <a:solidFill>
                  <a:schemeClr val="tx1"/>
                </a:solidFill>
                <a:latin typeface="+mj-lt"/>
                <a:ea typeface="+mj-ea"/>
                <a:cs typeface="+mj-cs"/>
              </a:rPr>
              <a:t>Win-Win</a:t>
            </a:r>
          </a:p>
        </p:txBody>
      </p:sp>
      <p:grpSp>
        <p:nvGrpSpPr>
          <p:cNvPr id="21" name="Group 2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2" name="Rectangle 2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590719" y="2330505"/>
            <a:ext cx="4559425" cy="3979585"/>
          </a:xfrm>
          <a:prstGeom prst="rect">
            <a:avLst/>
          </a:prstGeom>
        </p:spPr>
        <p:txBody>
          <a:bodyPr vert="horz" lIns="91440" tIns="45720" rIns="91440" bIns="45720" rtlCol="0" anchor="ctr">
            <a:normAutofit/>
          </a:bodyPr>
          <a:lstStyle/>
          <a:p>
            <a:pPr marL="285750" indent="-285750" algn="just">
              <a:lnSpc>
                <a:spcPct val="90000"/>
              </a:lnSpc>
              <a:spcAft>
                <a:spcPts val="1000"/>
              </a:spcAft>
              <a:buSzPct val="100000"/>
              <a:buFont typeface="Arial" panose="020B0604020202020204" pitchFamily="34" charset="0"/>
              <a:buChar char="•"/>
            </a:pPr>
            <a:r>
              <a:rPr lang="en-US" sz="1600">
                <a:solidFill>
                  <a:srgbClr val="1F243C"/>
                </a:solidFill>
                <a:highlight>
                  <a:srgbClr val="FFFFFF"/>
                </a:highlight>
                <a:latin typeface="Arial"/>
                <a:ea typeface="+mn-lt"/>
                <a:cs typeface="Arial"/>
              </a:rPr>
              <a:t>GreenTech embraces a high-context communication style, minimizing bluntness and interpreting subtle signals.</a:t>
            </a:r>
            <a:r>
              <a:rPr lang="en-US" sz="1600">
                <a:solidFill>
                  <a:srgbClr val="000000"/>
                </a:solidFill>
                <a:highlight>
                  <a:srgbClr val="FFFFFF"/>
                </a:highlight>
                <a:latin typeface="Arial"/>
                <a:ea typeface="Open Sans"/>
                <a:cs typeface="Arial"/>
              </a:rPr>
              <a:t> (Khakhar et al., 2023).</a:t>
            </a:r>
            <a:endParaRPr lang="en-US">
              <a:latin typeface="Arial"/>
              <a:ea typeface="Open Sans"/>
              <a:cs typeface="Arial"/>
            </a:endParaRPr>
          </a:p>
          <a:p>
            <a:pPr marL="228600" indent="-228600" algn="just">
              <a:lnSpc>
                <a:spcPct val="90000"/>
              </a:lnSpc>
              <a:spcAft>
                <a:spcPts val="1000"/>
              </a:spcAft>
              <a:buSzPct val="100000"/>
              <a:buFont typeface="Arial" panose="020B0604020202020204" pitchFamily="34" charset="0"/>
              <a:buChar char="•"/>
            </a:pPr>
            <a:r>
              <a:rPr lang="en-US" sz="1600">
                <a:solidFill>
                  <a:srgbClr val="8337FB"/>
                </a:solidFill>
                <a:highlight>
                  <a:srgbClr val="FFFFFF"/>
                </a:highlight>
                <a:latin typeface="Arial"/>
                <a:ea typeface="Open Sans"/>
                <a:cs typeface="Arial"/>
              </a:rPr>
              <a:t>Expensive</a:t>
            </a:r>
            <a:r>
              <a:rPr lang="en-US" sz="1600" dirty="0">
                <a:solidFill>
                  <a:srgbClr val="8337FB"/>
                </a:solidFill>
                <a:highlight>
                  <a:srgbClr val="FFFFFF"/>
                </a:highlight>
                <a:latin typeface="Arial"/>
                <a:ea typeface="Open Sans"/>
                <a:cs typeface="Arial"/>
              </a:rPr>
              <a:t> </a:t>
            </a:r>
            <a:r>
              <a:rPr lang="en-US" sz="1600" dirty="0">
                <a:solidFill>
                  <a:srgbClr val="E34935"/>
                </a:solidFill>
                <a:highlight>
                  <a:srgbClr val="FFFFFF"/>
                </a:highlight>
                <a:latin typeface="Arial"/>
                <a:ea typeface="Open Sans"/>
                <a:cs typeface="Arial"/>
              </a:rPr>
              <a:t>misinterpretations </a:t>
            </a:r>
            <a:r>
              <a:rPr lang="en-US" sz="1600" dirty="0">
                <a:highlight>
                  <a:srgbClr val="FFFFFF"/>
                </a:highlight>
                <a:latin typeface="Arial"/>
                <a:ea typeface="Open Sans"/>
                <a:cs typeface="Arial"/>
              </a:rPr>
              <a:t>of implicit meaning </a:t>
            </a:r>
            <a:r>
              <a:rPr lang="en-US" sz="1600" dirty="0">
                <a:solidFill>
                  <a:srgbClr val="E34935"/>
                </a:solidFill>
                <a:highlight>
                  <a:srgbClr val="FFFFFF"/>
                </a:highlight>
                <a:latin typeface="Arial"/>
                <a:ea typeface="Open Sans"/>
                <a:cs typeface="Arial"/>
              </a:rPr>
              <a:t>are avoided by </a:t>
            </a:r>
            <a:r>
              <a:rPr lang="en-US" sz="1600" dirty="0">
                <a:highlight>
                  <a:srgbClr val="FFFFFF"/>
                </a:highlight>
                <a:latin typeface="Arial"/>
                <a:ea typeface="Open Sans"/>
                <a:cs typeface="Arial"/>
              </a:rPr>
              <a:t>a </a:t>
            </a:r>
            <a:r>
              <a:rPr lang="en-US" sz="1600" dirty="0">
                <a:solidFill>
                  <a:srgbClr val="E34935"/>
                </a:solidFill>
                <a:highlight>
                  <a:srgbClr val="FFFFFF"/>
                </a:highlight>
                <a:latin typeface="Arial"/>
                <a:ea typeface="Open Sans"/>
                <a:cs typeface="Arial"/>
              </a:rPr>
              <a:t>careful </a:t>
            </a:r>
            <a:r>
              <a:rPr lang="en-US" sz="1600" dirty="0">
                <a:highlight>
                  <a:srgbClr val="FFFFFF"/>
                </a:highlight>
                <a:latin typeface="Arial"/>
                <a:ea typeface="Open Sans"/>
                <a:cs typeface="Arial"/>
              </a:rPr>
              <a:t>team with interpreters.</a:t>
            </a:r>
            <a:endParaRPr lang="en-US" dirty="0">
              <a:latin typeface="Arial"/>
              <a:ea typeface="Open Sans"/>
              <a:cs typeface="Arial"/>
            </a:endParaRPr>
          </a:p>
          <a:p>
            <a:pPr marL="228600" indent="-228600" algn="just">
              <a:lnSpc>
                <a:spcPct val="90000"/>
              </a:lnSpc>
              <a:spcAft>
                <a:spcPts val="1000"/>
              </a:spcAft>
              <a:buSzPct val="100000"/>
              <a:buFont typeface="Arial" panose="020B0604020202020204" pitchFamily="34" charset="0"/>
              <a:buChar char="•"/>
            </a:pPr>
            <a:r>
              <a:rPr lang="en-US" sz="1600">
                <a:solidFill>
                  <a:srgbClr val="8337FB"/>
                </a:solidFill>
                <a:highlight>
                  <a:srgbClr val="FFFFFF"/>
                </a:highlight>
                <a:latin typeface="Arial"/>
                <a:ea typeface="Open Sans"/>
                <a:cs typeface="Arial"/>
              </a:rPr>
              <a:t>Win-win </a:t>
            </a:r>
            <a:r>
              <a:rPr lang="en-US" sz="1600">
                <a:highlight>
                  <a:srgbClr val="FFFFFF"/>
                </a:highlight>
                <a:latin typeface="Arial"/>
                <a:ea typeface="Open Sans"/>
                <a:cs typeface="Arial"/>
              </a:rPr>
              <a:t>framing </a:t>
            </a:r>
            <a:r>
              <a:rPr lang="en-US" sz="1600">
                <a:solidFill>
                  <a:srgbClr val="E34935"/>
                </a:solidFill>
                <a:highlight>
                  <a:srgbClr val="FFFFFF"/>
                </a:highlight>
                <a:latin typeface="Arial"/>
                <a:ea typeface="Open Sans"/>
                <a:cs typeface="Arial"/>
              </a:rPr>
              <a:t>exchanges </a:t>
            </a:r>
            <a:r>
              <a:rPr lang="en-US" sz="1600">
                <a:highlight>
                  <a:srgbClr val="FFFFFF"/>
                </a:highlight>
                <a:latin typeface="Arial"/>
                <a:ea typeface="Open Sans"/>
                <a:cs typeface="Arial"/>
              </a:rPr>
              <a:t>Asian reach and </a:t>
            </a:r>
            <a:r>
              <a:rPr lang="en-US" sz="1600">
                <a:solidFill>
                  <a:srgbClr val="E34935"/>
                </a:solidFill>
                <a:highlight>
                  <a:srgbClr val="FFFFFF"/>
                </a:highlight>
                <a:latin typeface="Arial"/>
                <a:ea typeface="Open Sans"/>
                <a:cs typeface="Arial"/>
              </a:rPr>
              <a:t>cooperative </a:t>
            </a:r>
            <a:r>
              <a:rPr lang="en-US" sz="1600">
                <a:highlight>
                  <a:srgbClr val="FFFFFF"/>
                </a:highlight>
                <a:latin typeface="Arial"/>
                <a:ea typeface="Open Sans"/>
                <a:cs typeface="Arial"/>
              </a:rPr>
              <a:t>innovation for European access.</a:t>
            </a:r>
            <a:endParaRPr lang="en-US">
              <a:latin typeface="Arial"/>
              <a:ea typeface="Open Sans"/>
              <a:cs typeface="Arial"/>
            </a:endParaRPr>
          </a:p>
          <a:p>
            <a:pPr marL="228600" indent="-228600" algn="just">
              <a:lnSpc>
                <a:spcPct val="90000"/>
              </a:lnSpc>
              <a:spcAft>
                <a:spcPts val="1000"/>
              </a:spcAft>
              <a:buSzPct val="100000"/>
              <a:buFont typeface="Arial" panose="020B0604020202020204" pitchFamily="34" charset="0"/>
              <a:buChar char="•"/>
            </a:pPr>
            <a:r>
              <a:rPr lang="en-US" sz="1600">
                <a:solidFill>
                  <a:srgbClr val="8337FB"/>
                </a:solidFill>
                <a:highlight>
                  <a:srgbClr val="FFFFFF"/>
                </a:highlight>
                <a:latin typeface="Arial"/>
                <a:ea typeface="Open Sans"/>
                <a:cs typeface="Arial"/>
              </a:rPr>
              <a:t>Long-lasting </a:t>
            </a:r>
            <a:r>
              <a:rPr lang="en-US" sz="1600">
                <a:solidFill>
                  <a:srgbClr val="E34935"/>
                </a:solidFill>
                <a:highlight>
                  <a:srgbClr val="FFFFFF"/>
                </a:highlight>
                <a:latin typeface="Arial"/>
                <a:ea typeface="Open Sans"/>
                <a:cs typeface="Arial"/>
              </a:rPr>
              <a:t>agreements are maintained by </a:t>
            </a:r>
            <a:r>
              <a:rPr lang="en-US" sz="1600">
                <a:highlight>
                  <a:srgbClr val="FFFFFF"/>
                </a:highlight>
                <a:latin typeface="Arial"/>
                <a:ea typeface="Open Sans"/>
                <a:cs typeface="Arial"/>
              </a:rPr>
              <a:t>integrative bargaining that </a:t>
            </a:r>
            <a:r>
              <a:rPr lang="en-US" sz="1600">
                <a:solidFill>
                  <a:srgbClr val="E34935"/>
                </a:solidFill>
                <a:highlight>
                  <a:srgbClr val="FFFFFF"/>
                </a:highlight>
                <a:latin typeface="Arial"/>
                <a:ea typeface="Open Sans"/>
                <a:cs typeface="Arial"/>
              </a:rPr>
              <a:t>safeguards </a:t>
            </a:r>
            <a:r>
              <a:rPr lang="en-US" sz="1600">
                <a:highlight>
                  <a:srgbClr val="FFFFFF"/>
                </a:highlight>
                <a:latin typeface="Arial"/>
                <a:ea typeface="Open Sans"/>
                <a:cs typeface="Arial"/>
              </a:rPr>
              <a:t>faces. (WSEAS, 2024).</a:t>
            </a:r>
            <a:endParaRPr lang="en-US" sz="1600">
              <a:latin typeface="Arial"/>
              <a:ea typeface="Open Sans"/>
              <a:cs typeface="Arial"/>
            </a:endParaRPr>
          </a:p>
          <a:p>
            <a:pPr marL="228600" indent="-228600" algn="just">
              <a:lnSpc>
                <a:spcPct val="90000"/>
              </a:lnSpc>
              <a:spcAft>
                <a:spcPts val="1000"/>
              </a:spcAft>
              <a:buSzPct val="100000"/>
              <a:buFont typeface="Arial" panose="020B0604020202020204" pitchFamily="34" charset="0"/>
              <a:buChar char="•"/>
            </a:pPr>
            <a:r>
              <a:rPr lang="en-US" sz="1600">
                <a:solidFill>
                  <a:srgbClr val="8337FB"/>
                </a:solidFill>
                <a:highlight>
                  <a:srgbClr val="FFFFFF"/>
                </a:highlight>
                <a:latin typeface="Arial"/>
                <a:ea typeface="Open Sans"/>
                <a:cs typeface="Arial"/>
              </a:rPr>
              <a:t>Sequence </a:t>
            </a:r>
            <a:r>
              <a:rPr lang="en-US" sz="1600">
                <a:highlight>
                  <a:srgbClr val="FFFFFF"/>
                </a:highlight>
                <a:latin typeface="Arial"/>
                <a:ea typeface="Open Sans"/>
                <a:cs typeface="Arial"/>
              </a:rPr>
              <a:t>and </a:t>
            </a:r>
            <a:r>
              <a:rPr lang="en-US" sz="1600">
                <a:solidFill>
                  <a:srgbClr val="E34935"/>
                </a:solidFill>
                <a:highlight>
                  <a:srgbClr val="FFFFFF"/>
                </a:highlight>
                <a:latin typeface="Arial"/>
                <a:ea typeface="Open Sans"/>
                <a:cs typeface="Arial"/>
              </a:rPr>
              <a:t>tempo </a:t>
            </a:r>
            <a:r>
              <a:rPr lang="en-US" sz="1600">
                <a:highlight>
                  <a:srgbClr val="FFFFFF"/>
                </a:highlight>
                <a:latin typeface="Arial"/>
                <a:ea typeface="Open Sans"/>
                <a:cs typeface="Arial"/>
              </a:rPr>
              <a:t>flexibility </a:t>
            </a:r>
            <a:r>
              <a:rPr lang="en-US" sz="1600">
                <a:solidFill>
                  <a:srgbClr val="E34935"/>
                </a:solidFill>
                <a:highlight>
                  <a:srgbClr val="FFFFFF"/>
                </a:highlight>
                <a:latin typeface="Arial"/>
                <a:ea typeface="Open Sans"/>
                <a:cs typeface="Arial"/>
              </a:rPr>
              <a:t>maintains </a:t>
            </a:r>
            <a:r>
              <a:rPr lang="en-US" sz="1600">
                <a:highlight>
                  <a:srgbClr val="FFFFFF"/>
                </a:highlight>
                <a:latin typeface="Arial"/>
                <a:ea typeface="Open Sans"/>
                <a:cs typeface="Arial"/>
              </a:rPr>
              <a:t>both </a:t>
            </a:r>
            <a:r>
              <a:rPr lang="en-US" sz="1600">
                <a:solidFill>
                  <a:srgbClr val="E34935"/>
                </a:solidFill>
                <a:highlight>
                  <a:srgbClr val="FFFFFF"/>
                </a:highlight>
                <a:latin typeface="Arial"/>
                <a:ea typeface="Open Sans"/>
                <a:cs typeface="Arial"/>
              </a:rPr>
              <a:t>parties' momentum </a:t>
            </a:r>
            <a:r>
              <a:rPr lang="en-US" sz="1600">
                <a:highlight>
                  <a:srgbClr val="FFFFFF"/>
                </a:highlight>
                <a:latin typeface="Arial"/>
                <a:ea typeface="Open Sans"/>
                <a:cs typeface="Arial"/>
              </a:rPr>
              <a:t>and </a:t>
            </a:r>
            <a:r>
              <a:rPr lang="en-US" sz="1600">
                <a:solidFill>
                  <a:srgbClr val="E34935"/>
                </a:solidFill>
                <a:highlight>
                  <a:srgbClr val="FFFFFF"/>
                </a:highlight>
                <a:latin typeface="Arial"/>
                <a:ea typeface="Open Sans"/>
                <a:cs typeface="Arial"/>
              </a:rPr>
              <a:t>conveys </a:t>
            </a:r>
            <a:r>
              <a:rPr lang="en-US" sz="1600">
                <a:highlight>
                  <a:srgbClr val="FFFFFF"/>
                </a:highlight>
                <a:latin typeface="Arial"/>
                <a:ea typeface="Open Sans"/>
                <a:cs typeface="Arial"/>
              </a:rPr>
              <a:t>respect.</a:t>
            </a:r>
            <a:endParaRPr lang="en-US">
              <a:latin typeface="Arial"/>
              <a:ea typeface="Open Sans"/>
              <a:cs typeface="Arial"/>
            </a:endParaRPr>
          </a:p>
        </p:txBody>
      </p:sp>
      <p:sp>
        <p:nvSpPr>
          <p:cNvPr id="27" name="Rectangle 2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The image depicts a diagram illustrating a partnership between GreenTech and Shenzhen, focusing on shared smart energy storage technologies to provide European and Asian markets with scaled, value-driven solutions.&#10;&#10;AI-generated content may be incorrect.">
            <a:extLst>
              <a:ext uri="{FF2B5EF4-FFF2-40B4-BE49-F238E27FC236}">
                <a16:creationId xmlns:a16="http://schemas.microsoft.com/office/drawing/2014/main" id="{45C71102-2D52-FC10-1F32-617E980348BC}"/>
              </a:ext>
            </a:extLst>
          </p:cNvPr>
          <p:cNvPicPr>
            <a:picLocks noChangeAspect="1"/>
          </p:cNvPicPr>
          <p:nvPr/>
        </p:nvPicPr>
        <p:blipFill>
          <a:blip r:embed="rId3"/>
          <a:srcRect r="451" b="-1"/>
          <a:stretch>
            <a:fillRect/>
          </a:stretch>
        </p:blipFill>
        <p:spPr>
          <a:xfrm>
            <a:off x="5977788" y="799352"/>
            <a:ext cx="5425410" cy="5259296"/>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645064" y="525982"/>
            <a:ext cx="4282983" cy="1200361"/>
          </a:xfrm>
          <a:prstGeom prst="rect">
            <a:avLst/>
          </a:prstGeom>
        </p:spPr>
        <p:txBody>
          <a:bodyPr vert="horz" lIns="91440" tIns="45720" rIns="91440" bIns="45720" rtlCol="0" anchor="b">
            <a:normAutofit/>
          </a:bodyPr>
          <a:lstStyle/>
          <a:p>
            <a:pPr marL="0" indent="0"/>
            <a:r>
              <a:rPr lang="en-US" sz="3100" b="1" kern="1200">
                <a:solidFill>
                  <a:schemeClr val="tx1"/>
                </a:solidFill>
                <a:latin typeface="+mj-lt"/>
                <a:ea typeface="+mj-ea"/>
                <a:cs typeface="+mj-cs"/>
              </a:rPr>
              <a:t>Cultural Intelligence Lowers Negotiation Risk</a:t>
            </a:r>
            <a:endParaRPr lang="en-US" sz="3100" kern="1200">
              <a:solidFill>
                <a:schemeClr val="tx1"/>
              </a:solidFill>
              <a:latin typeface="+mj-lt"/>
              <a:ea typeface="+mj-ea"/>
              <a:cs typeface="+mj-cs"/>
            </a:endParaRPr>
          </a:p>
        </p:txBody>
      </p:sp>
      <p:sp>
        <p:nvSpPr>
          <p:cNvPr id="29" name="Rectangle 28">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645066" y="2031101"/>
            <a:ext cx="4282984" cy="3511943"/>
          </a:xfrm>
          <a:prstGeom prst="rect">
            <a:avLst/>
          </a:prstGeom>
        </p:spPr>
        <p:txBody>
          <a:bodyPr vert="horz" lIns="91440" tIns="45720" rIns="91440" bIns="45720" rtlCol="0" anchor="ctr">
            <a:normAutofit/>
          </a:bodyPr>
          <a:lstStyle/>
          <a:p>
            <a:pPr marL="228600" indent="-228600" algn="just">
              <a:lnSpc>
                <a:spcPct val="90000"/>
              </a:lnSpc>
              <a:spcAft>
                <a:spcPts val="1000"/>
              </a:spcAft>
              <a:buSzPct val="100000"/>
              <a:buFont typeface="Arial" panose="020B0604020202020204" pitchFamily="34" charset="0"/>
              <a:buChar char="•"/>
            </a:pPr>
            <a:r>
              <a:rPr lang="en-US" sz="1500">
                <a:latin typeface="Arial"/>
                <a:cs typeface="Arial"/>
              </a:rPr>
              <a:t>The capacity to work well across cultural boundaries is known as cultural intelligence. (JICC, 2024).</a:t>
            </a:r>
            <a:endParaRPr lang="en-US" sz="1500" dirty="0">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sz="1500" dirty="0">
                <a:latin typeface="Arial"/>
                <a:cs typeface="Arial"/>
              </a:rPr>
              <a:t>It spans knowledge, strategy, motivation and </a:t>
            </a:r>
            <a:r>
              <a:rPr lang="en-US" sz="1500" dirty="0" err="1">
                <a:latin typeface="Arial"/>
                <a:cs typeface="Arial"/>
              </a:rPr>
              <a:t>behaviour</a:t>
            </a:r>
            <a:r>
              <a:rPr lang="en-US" sz="1500" dirty="0">
                <a:latin typeface="Arial"/>
                <a:cs typeface="Arial"/>
              </a:rPr>
              <a:t>, structuring team preparation.</a:t>
            </a:r>
          </a:p>
          <a:p>
            <a:pPr marL="228600" indent="-228600" algn="just">
              <a:lnSpc>
                <a:spcPct val="90000"/>
              </a:lnSpc>
              <a:spcAft>
                <a:spcPts val="1000"/>
              </a:spcAft>
              <a:buSzPct val="100000"/>
              <a:buFont typeface="Arial" panose="020B0604020202020204" pitchFamily="34" charset="0"/>
              <a:buChar char="•"/>
            </a:pPr>
            <a:r>
              <a:rPr lang="en-US" sz="1500">
                <a:latin typeface="Arial"/>
                <a:ea typeface="+mn-lt"/>
                <a:cs typeface="Arial"/>
              </a:rPr>
              <a:t>Increased cultural intelligence boosts confidence while negotiating with Chinese partners.</a:t>
            </a:r>
            <a:r>
              <a:rPr lang="en-US" sz="1500">
                <a:latin typeface="Arial"/>
                <a:cs typeface="Arial"/>
              </a:rPr>
              <a:t>(Štefko</a:t>
            </a:r>
            <a:r>
              <a:rPr lang="en-US" sz="1500" dirty="0">
                <a:latin typeface="Arial"/>
                <a:cs typeface="Arial"/>
              </a:rPr>
              <a:t> et al., 2025).</a:t>
            </a:r>
          </a:p>
          <a:p>
            <a:pPr marL="228600" indent="-228600" algn="just">
              <a:lnSpc>
                <a:spcPct val="90000"/>
              </a:lnSpc>
              <a:spcAft>
                <a:spcPts val="1000"/>
              </a:spcAft>
              <a:buSzPct val="100000"/>
              <a:buFont typeface="Arial" panose="020B0604020202020204" pitchFamily="34" charset="0"/>
              <a:buChar char="•"/>
            </a:pPr>
            <a:r>
              <a:rPr lang="en-US" sz="1500">
                <a:latin typeface="Arial"/>
                <a:ea typeface="+mn-lt"/>
                <a:cs typeface="Arial"/>
              </a:rPr>
              <a:t>A team with cultural intelligence anticipates indications and steers clear of dangers. </a:t>
            </a:r>
            <a:endParaRPr lang="en-US">
              <a:latin typeface="Arial"/>
              <a:ea typeface="+mn-lt"/>
              <a:cs typeface="Arial"/>
            </a:endParaRPr>
          </a:p>
          <a:p>
            <a:pPr marL="228600" indent="-228600" algn="just">
              <a:lnSpc>
                <a:spcPct val="90000"/>
              </a:lnSpc>
              <a:spcAft>
                <a:spcPts val="1000"/>
              </a:spcAft>
              <a:buSzPct val="100000"/>
              <a:buFont typeface="Arial" panose="020B0604020202020204" pitchFamily="34" charset="0"/>
              <a:buChar char="•"/>
            </a:pPr>
            <a:r>
              <a:rPr lang="en-US" sz="1500">
                <a:latin typeface="Arial"/>
                <a:ea typeface="+mn-lt"/>
                <a:cs typeface="Arial"/>
              </a:rPr>
              <a:t>The likelihood of a breakdown is reduced by developing it before to the discussions. </a:t>
            </a:r>
            <a:endParaRPr lang="en-US">
              <a:latin typeface="Arial"/>
              <a:cs typeface="Arial"/>
            </a:endParaRPr>
          </a:p>
        </p:txBody>
      </p:sp>
      <p:sp>
        <p:nvSpPr>
          <p:cNvPr id="31" name="Rectangle 30">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The image presents a diagram with four columns, each containing a numbered list of concepts related to learning and personal development: Cognitive, Metacognitive, Cultural Knowledge, Strategy and Awareness, Motivational, Behavioral, and Drive to Engage, Adapt Actions.&#10;&#10;AI-generated content may be incorrect.">
            <a:extLst>
              <a:ext uri="{FF2B5EF4-FFF2-40B4-BE49-F238E27FC236}">
                <a16:creationId xmlns:a16="http://schemas.microsoft.com/office/drawing/2014/main" id="{513FC279-F35F-6D2D-BEFA-42345A7F6218}"/>
              </a:ext>
            </a:extLst>
          </p:cNvPr>
          <p:cNvPicPr>
            <a:picLocks noChangeAspect="1"/>
          </p:cNvPicPr>
          <p:nvPr/>
        </p:nvPicPr>
        <p:blipFill>
          <a:blip r:embed="rId3"/>
          <a:stretch>
            <a:fillRect/>
          </a:stretch>
        </p:blipFill>
        <p:spPr>
          <a:xfrm>
            <a:off x="5987738" y="815132"/>
            <a:ext cx="5628018" cy="4994865"/>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645064" y="525982"/>
            <a:ext cx="4282983" cy="1200361"/>
          </a:xfrm>
          <a:prstGeom prst="rect">
            <a:avLst/>
          </a:prstGeom>
        </p:spPr>
        <p:txBody>
          <a:bodyPr vert="horz" lIns="91440" tIns="45720" rIns="91440" bIns="45720" rtlCol="0" anchor="b">
            <a:normAutofit/>
          </a:bodyPr>
          <a:lstStyle/>
          <a:p>
            <a:pPr marL="0" indent="0"/>
            <a:r>
              <a:rPr lang="en-US" sz="3300" b="1" kern="1200">
                <a:solidFill>
                  <a:schemeClr val="tx1"/>
                </a:solidFill>
                <a:latin typeface="+mj-lt"/>
                <a:ea typeface="+mj-ea"/>
                <a:cs typeface="+mj-cs"/>
              </a:rPr>
              <a:t>Adaptability and Durable Collaboration</a:t>
            </a:r>
            <a:endParaRPr lang="en-US" sz="3300" kern="1200">
              <a:solidFill>
                <a:schemeClr val="tx1"/>
              </a:solidFill>
              <a:latin typeface="+mj-lt"/>
              <a:ea typeface="+mj-ea"/>
              <a:cs typeface="+mj-cs"/>
            </a:endParaRPr>
          </a:p>
        </p:txBody>
      </p:sp>
      <p:sp>
        <p:nvSpPr>
          <p:cNvPr id="29" name="Rectangle 28">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1"/>
          <p:cNvSpPr/>
          <p:nvPr/>
        </p:nvSpPr>
        <p:spPr>
          <a:xfrm>
            <a:off x="645066" y="2031101"/>
            <a:ext cx="4282984" cy="3511943"/>
          </a:xfrm>
          <a:prstGeom prst="rect">
            <a:avLst/>
          </a:prstGeom>
        </p:spPr>
        <p:txBody>
          <a:bodyPr vert="horz" lIns="91440" tIns="45720" rIns="91440" bIns="45720" rtlCol="0" anchor="ctr">
            <a:normAutofit lnSpcReduction="10000"/>
          </a:bodyPr>
          <a:lstStyle/>
          <a:p>
            <a:pPr marL="228600" indent="-228600">
              <a:lnSpc>
                <a:spcPct val="90000"/>
              </a:lnSpc>
              <a:spcAft>
                <a:spcPts val="1000"/>
              </a:spcAft>
              <a:buSzPct val="100000"/>
              <a:buFont typeface="Arial" panose="020B0604020202020204" pitchFamily="34" charset="0"/>
              <a:buChar char="•"/>
            </a:pPr>
            <a:r>
              <a:rPr lang="en-US" sz="1500">
                <a:latin typeface="Arial"/>
                <a:ea typeface="+mn-lt"/>
                <a:cs typeface="Arial"/>
              </a:rPr>
              <a:t>GreenTech can instantly modify tone, tempo, and structure because to its adaptability.</a:t>
            </a:r>
            <a:r>
              <a:rPr lang="en-US" sz="1500">
                <a:latin typeface="Arial"/>
                <a:cs typeface="Arial"/>
              </a:rPr>
              <a:t> (Khakhar et al., 2023).</a:t>
            </a:r>
            <a:endParaRPr lang="en-US" sz="1500" dirty="0">
              <a:latin typeface="Arial"/>
              <a:cs typeface="Arial"/>
            </a:endParaRPr>
          </a:p>
          <a:p>
            <a:pPr marL="228600" indent="-228600">
              <a:lnSpc>
                <a:spcPct val="90000"/>
              </a:lnSpc>
              <a:spcAft>
                <a:spcPts val="1000"/>
              </a:spcAft>
              <a:buSzPct val="100000"/>
              <a:buFont typeface="Arial" panose="020B0604020202020204" pitchFamily="34" charset="0"/>
              <a:buChar char="•"/>
            </a:pPr>
            <a:r>
              <a:rPr lang="en-US" sz="1500">
                <a:latin typeface="Arial"/>
                <a:ea typeface="+mn-lt"/>
                <a:cs typeface="Arial"/>
              </a:rPr>
              <a:t>A single agreement becomes a long-lasting partnership when cultural awareness is maintained.</a:t>
            </a:r>
            <a:endParaRPr lang="en-US">
              <a:latin typeface="Arial"/>
              <a:ea typeface="+mn-lt"/>
              <a:cs typeface="Arial"/>
            </a:endParaRPr>
          </a:p>
          <a:p>
            <a:pPr marL="228600" indent="-228600">
              <a:lnSpc>
                <a:spcPct val="90000"/>
              </a:lnSpc>
              <a:spcAft>
                <a:spcPts val="1000"/>
              </a:spcAft>
              <a:buSzPct val="100000"/>
              <a:buFont typeface="Arial" panose="020B0604020202020204" pitchFamily="34" charset="0"/>
              <a:buChar char="•"/>
            </a:pPr>
            <a:r>
              <a:rPr lang="en-US" sz="1500" dirty="0">
                <a:latin typeface="Arial"/>
                <a:ea typeface="+mn-lt"/>
                <a:cs typeface="Arial"/>
              </a:rPr>
              <a:t>The uncertainty of cross-border work is absorbed by adaptable businesses.</a:t>
            </a:r>
            <a:r>
              <a:rPr lang="en-US" sz="1500" dirty="0">
                <a:latin typeface="Arial"/>
                <a:cs typeface="Arial"/>
              </a:rPr>
              <a:t> (</a:t>
            </a:r>
            <a:r>
              <a:rPr lang="en-US" sz="1500" dirty="0" err="1">
                <a:latin typeface="Arial"/>
                <a:cs typeface="Arial"/>
              </a:rPr>
              <a:t>Vasilachi</a:t>
            </a:r>
            <a:r>
              <a:rPr lang="en-US" sz="1500" dirty="0">
                <a:latin typeface="Arial"/>
                <a:cs typeface="Arial"/>
              </a:rPr>
              <a:t> and Rusu, 2025).</a:t>
            </a:r>
          </a:p>
          <a:p>
            <a:pPr marL="228600" indent="-228600">
              <a:lnSpc>
                <a:spcPct val="90000"/>
              </a:lnSpc>
              <a:spcAft>
                <a:spcPts val="1000"/>
              </a:spcAft>
              <a:buSzPct val="100000"/>
              <a:buFont typeface="Arial" panose="020B0604020202020204" pitchFamily="34" charset="0"/>
              <a:buChar char="•"/>
            </a:pPr>
            <a:r>
              <a:rPr lang="en-US" sz="1500">
                <a:latin typeface="Arial"/>
                <a:ea typeface="+mn-lt"/>
                <a:cs typeface="Arial"/>
              </a:rPr>
              <a:t>As circumstances change, the enterprise is protected by ongoing education about Chinese customs. </a:t>
            </a:r>
            <a:endParaRPr lang="en-US" sz="1500" dirty="0">
              <a:latin typeface="Arial"/>
              <a:ea typeface="+mn-lt"/>
              <a:cs typeface="Arial"/>
            </a:endParaRPr>
          </a:p>
          <a:p>
            <a:pPr marL="228600" indent="-228600">
              <a:lnSpc>
                <a:spcPct val="90000"/>
              </a:lnSpc>
              <a:spcAft>
                <a:spcPts val="1000"/>
              </a:spcAft>
              <a:buSzPct val="100000"/>
              <a:buFont typeface="Arial" panose="020B0604020202020204" pitchFamily="34" charset="0"/>
              <a:buChar char="•"/>
            </a:pPr>
            <a:r>
              <a:rPr lang="en-US" sz="1500">
                <a:latin typeface="Arial"/>
                <a:ea typeface="+mn-lt"/>
                <a:cs typeface="Arial"/>
              </a:rPr>
              <a:t>Maintaining the partnership's durability and profitability requires treating adaptation as ongoing.</a:t>
            </a:r>
            <a:endParaRPr lang="en-US">
              <a:latin typeface="Arial"/>
              <a:ea typeface="+mn-lt"/>
              <a:cs typeface="Arial"/>
            </a:endParaRPr>
          </a:p>
        </p:txBody>
      </p:sp>
      <p:sp>
        <p:nvSpPr>
          <p:cNvPr id="31" name="Rectangle 30">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The image depicts a timeline from the first visit to the second month, showing key milestones such as the establishment of terms, joint agreement, growth, building of trust, and cultural adaptation sustaining a partnership over time.&#10;&#10;AI-generated content may be incorrect.">
            <a:extLst>
              <a:ext uri="{FF2B5EF4-FFF2-40B4-BE49-F238E27FC236}">
                <a16:creationId xmlns:a16="http://schemas.microsoft.com/office/drawing/2014/main" id="{606342E7-1519-6DC8-DCF2-00362224CB21}"/>
              </a:ext>
            </a:extLst>
          </p:cNvPr>
          <p:cNvPicPr>
            <a:picLocks noChangeAspect="1"/>
          </p:cNvPicPr>
          <p:nvPr/>
        </p:nvPicPr>
        <p:blipFill>
          <a:blip r:embed="rId3"/>
          <a:stretch>
            <a:fillRect/>
          </a:stretch>
        </p:blipFill>
        <p:spPr>
          <a:xfrm>
            <a:off x="5987738" y="1026183"/>
            <a:ext cx="5628018" cy="4572763"/>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942C70-0868-2A06-7913-B4466C6233FE}"/>
              </a:ext>
            </a:extLst>
          </p:cNvPr>
          <p:cNvSpPr>
            <a:spLocks noGrp="1"/>
          </p:cNvSpPr>
          <p:nvPr>
            <p:ph type="title" idx="100"/>
          </p:nvPr>
        </p:nvSpPr>
        <p:spPr>
          <a:xfrm>
            <a:off x="645064" y="525982"/>
            <a:ext cx="4282983" cy="1200361"/>
          </a:xfrm>
        </p:spPr>
        <p:txBody>
          <a:bodyPr vert="horz" lIns="91440" tIns="45720" rIns="91440" bIns="45720" rtlCol="0" anchor="b">
            <a:normAutofit/>
          </a:bodyPr>
          <a:lstStyle/>
          <a:p>
            <a:r>
              <a:rPr lang="en-US" sz="3600" kern="1200">
                <a:solidFill>
                  <a:schemeClr val="tx1"/>
                </a:solidFill>
                <a:latin typeface="+mj-lt"/>
                <a:ea typeface="+mj-ea"/>
                <a:cs typeface="+mj-cs"/>
              </a:rPr>
              <a:t>Conclusion</a:t>
            </a:r>
          </a:p>
        </p:txBody>
      </p:sp>
      <p:sp>
        <p:nvSpPr>
          <p:cNvPr id="13" name="Rectangle 1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4CB921A-91F8-5004-0040-EBCED59DA958}"/>
              </a:ext>
            </a:extLst>
          </p:cNvPr>
          <p:cNvSpPr txBox="1"/>
          <p:nvPr/>
        </p:nvSpPr>
        <p:spPr>
          <a:xfrm>
            <a:off x="645066" y="2031101"/>
            <a:ext cx="4282984" cy="3511943"/>
          </a:xfrm>
          <a:prstGeom prst="rect">
            <a:avLst/>
          </a:prstGeom>
        </p:spPr>
        <p:txBody>
          <a:bodyPr vert="horz" lIns="91440" tIns="45720" rIns="91440" bIns="45720" rtlCol="0" anchor="ctr">
            <a:normAutofit/>
          </a:bodyPr>
          <a:lstStyle/>
          <a:p>
            <a:pPr marL="228600" indent="-228600" algn="just">
              <a:lnSpc>
                <a:spcPct val="90000"/>
              </a:lnSpc>
              <a:spcAft>
                <a:spcPts val="1000"/>
              </a:spcAft>
              <a:buSzPct val="100000"/>
              <a:buFont typeface="Arial" panose="020B0604020202020204" pitchFamily="34" charset="0"/>
              <a:buChar char="•"/>
            </a:pPr>
            <a:r>
              <a:rPr lang="en-US" sz="1500">
                <a:latin typeface="Arial"/>
                <a:ea typeface="+mn-lt"/>
                <a:cs typeface="Arial"/>
              </a:rPr>
              <a:t>Technical prowess is less important in securing the agreement than cultural fluency. </a:t>
            </a:r>
            <a:endParaRPr lang="en-US">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sz="1500">
                <a:latin typeface="Arial"/>
                <a:ea typeface="+mn-lt"/>
                <a:cs typeface="Arial"/>
              </a:rPr>
              <a:t>GreenTech needs to handle conflict norms, guanxi, hierarchy, and high context communication.</a:t>
            </a:r>
            <a:r>
              <a:rPr lang="en-US" sz="1500">
                <a:latin typeface="Arial"/>
                <a:cs typeface="Arial"/>
              </a:rPr>
              <a:t> (IJOE, 2023).</a:t>
            </a:r>
          </a:p>
          <a:p>
            <a:pPr marL="228600" indent="-228600" algn="just">
              <a:lnSpc>
                <a:spcPct val="90000"/>
              </a:lnSpc>
              <a:spcAft>
                <a:spcPts val="1000"/>
              </a:spcAft>
              <a:buSzPct val="100000"/>
              <a:buFont typeface="Arial" panose="020B0604020202020204" pitchFamily="34" charset="0"/>
              <a:buChar char="•"/>
            </a:pPr>
            <a:r>
              <a:rPr lang="en-US" sz="1500">
                <a:latin typeface="Arial"/>
                <a:ea typeface="+mn-lt"/>
                <a:cs typeface="Arial"/>
              </a:rPr>
              <a:t>Barriers are transformed into strengths through win-win terms, interpreters, seniority matching, and rapport-building. </a:t>
            </a:r>
            <a:endParaRPr lang="en-US">
              <a:latin typeface="Arial"/>
              <a:cs typeface="Arial"/>
            </a:endParaRPr>
          </a:p>
          <a:p>
            <a:pPr marL="228600" indent="-228600" algn="just">
              <a:lnSpc>
                <a:spcPct val="90000"/>
              </a:lnSpc>
              <a:spcAft>
                <a:spcPts val="1000"/>
              </a:spcAft>
              <a:buSzPct val="100000"/>
              <a:buFont typeface="Arial" panose="020B0604020202020204" pitchFamily="34" charset="0"/>
              <a:buChar char="•"/>
            </a:pPr>
            <a:r>
              <a:rPr lang="en-US" sz="1500">
                <a:latin typeface="Arial"/>
                <a:ea typeface="+mn-lt"/>
                <a:cs typeface="Arial"/>
              </a:rPr>
              <a:t>Cultural knowledge and flexibility result in a long-lasting, win-win agreement. </a:t>
            </a:r>
            <a:r>
              <a:rPr lang="en-US" sz="1500">
                <a:latin typeface="Arial"/>
                <a:cs typeface="Arial"/>
              </a:rPr>
              <a:t> (JICC, 2024).</a:t>
            </a:r>
          </a:p>
          <a:p>
            <a:pPr marL="228600" indent="-228600" algn="just">
              <a:lnSpc>
                <a:spcPct val="90000"/>
              </a:lnSpc>
              <a:spcAft>
                <a:spcPts val="1000"/>
              </a:spcAft>
              <a:buSzPct val="100000"/>
              <a:buFont typeface="Arial" panose="020B0604020202020204" pitchFamily="34" charset="0"/>
              <a:buChar char="•"/>
            </a:pPr>
            <a:r>
              <a:rPr lang="en-US" sz="1500">
                <a:latin typeface="Arial"/>
                <a:ea typeface="+mn-lt"/>
                <a:cs typeface="Arial"/>
              </a:rPr>
              <a:t>The Board can anticipate a long-lasting partnership in both areas with careful planning.</a:t>
            </a:r>
            <a:endParaRPr lang="en-US">
              <a:latin typeface="Arial"/>
              <a:ea typeface="+mn-lt"/>
              <a:cs typeface="Arial"/>
            </a:endParaRPr>
          </a:p>
        </p:txBody>
      </p:sp>
      <p:sp>
        <p:nvSpPr>
          <p:cNvPr id="15" name="Rectangle 1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descr="Onboarding">
            <a:extLst>
              <a:ext uri="{FF2B5EF4-FFF2-40B4-BE49-F238E27FC236}">
                <a16:creationId xmlns:a16="http://schemas.microsoft.com/office/drawing/2014/main" id="{0466BF4F-AF17-6CC7-C564-B2771555D5F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39676" y="650494"/>
            <a:ext cx="5324142" cy="5324142"/>
          </a:xfrm>
          <a:prstGeom prst="rect">
            <a:avLst/>
          </a:prstGeom>
        </p:spPr>
      </p:pic>
    </p:spTree>
    <p:extLst>
      <p:ext uri="{BB962C8B-B14F-4D97-AF65-F5344CB8AC3E}">
        <p14:creationId xmlns:p14="http://schemas.microsoft.com/office/powerpoint/2010/main" val="37498860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3" name="Rectangle 3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761803" y="350196"/>
            <a:ext cx="4646904" cy="824420"/>
          </a:xfrm>
          <a:prstGeom prst="rect">
            <a:avLst/>
          </a:prstGeom>
        </p:spPr>
        <p:txBody>
          <a:bodyPr vert="horz" lIns="91440" tIns="45720" rIns="91440" bIns="45720" rtlCol="0" anchor="ctr">
            <a:normAutofit/>
          </a:bodyPr>
          <a:lstStyle/>
          <a:p>
            <a:pPr marL="0" indent="0"/>
            <a:r>
              <a:rPr lang="en-US" sz="2800" b="1">
                <a:solidFill>
                  <a:schemeClr val="tx1"/>
                </a:solidFill>
                <a:latin typeface="Arial"/>
                <a:ea typeface="+mj-ea"/>
                <a:cs typeface="Arial"/>
              </a:rPr>
              <a:t>References</a:t>
            </a:r>
            <a:endParaRPr lang="en-US" sz="2800">
              <a:solidFill>
                <a:schemeClr val="tx1"/>
              </a:solidFill>
              <a:latin typeface="Arial"/>
              <a:ea typeface="+mj-ea"/>
              <a:cs typeface="Arial"/>
            </a:endParaRPr>
          </a:p>
        </p:txBody>
      </p:sp>
      <p:sp>
        <p:nvSpPr>
          <p:cNvPr id="3" name="Text 1"/>
          <p:cNvSpPr/>
          <p:nvPr/>
        </p:nvSpPr>
        <p:spPr>
          <a:xfrm>
            <a:off x="137786" y="952500"/>
            <a:ext cx="7913318" cy="5416549"/>
          </a:xfrm>
          <a:prstGeom prst="rect">
            <a:avLst/>
          </a:prstGeom>
        </p:spPr>
        <p:txBody>
          <a:bodyPr vert="horz" lIns="91440" tIns="45720" rIns="91440" bIns="45720" rtlCol="0" anchor="ctr">
            <a:noAutofit/>
          </a:bodyPr>
          <a:lstStyle/>
          <a:p>
            <a:pPr algn="just">
              <a:lnSpc>
                <a:spcPct val="90000"/>
              </a:lnSpc>
              <a:spcAft>
                <a:spcPts val="600"/>
              </a:spcAft>
            </a:pPr>
            <a:r>
              <a:rPr lang="en-US" sz="1400" dirty="0">
                <a:latin typeface="Arial"/>
                <a:cs typeface="Arial"/>
              </a:rPr>
              <a:t>Ang, S. and Van Dyne, L. (2024) Intercultural competencies and cultural intelligence in negotiation. Journal of Intercultural Communication, 25(3). Available at </a:t>
            </a:r>
            <a:r>
              <a:rPr lang="en-US" sz="1400" dirty="0">
                <a:latin typeface="Arial"/>
                <a:cs typeface="Arial"/>
                <a:hlinkClick r:id="rId3"/>
              </a:rPr>
              <a:t>https://immi.se/index.php/intercultural/article/download/10.36923.jicc.v25i3.1162/1127</a:t>
            </a:r>
            <a:r>
              <a:rPr lang="en-US" sz="1400">
                <a:latin typeface="Arial"/>
                <a:cs typeface="Arial"/>
              </a:rPr>
              <a:t> (Accessed 17 October 2026).</a:t>
            </a:r>
          </a:p>
          <a:p>
            <a:pPr algn="just">
              <a:lnSpc>
                <a:spcPct val="90000"/>
              </a:lnSpc>
              <a:spcAft>
                <a:spcPts val="600"/>
              </a:spcAft>
            </a:pPr>
            <a:r>
              <a:rPr lang="en-US" sz="1400" dirty="0">
                <a:latin typeface="Arial"/>
                <a:cs typeface="Arial"/>
              </a:rPr>
              <a:t>Barthelmess, P., Enzmann, P. and </a:t>
            </a:r>
            <a:r>
              <a:rPr lang="en-US" sz="1400" dirty="0" err="1">
                <a:latin typeface="Arial"/>
                <a:cs typeface="Arial"/>
              </a:rPr>
              <a:t>Settelen</a:t>
            </a:r>
            <a:r>
              <a:rPr lang="en-US" sz="1400" dirty="0">
                <a:latin typeface="Arial"/>
                <a:cs typeface="Arial"/>
              </a:rPr>
              <a:t>, M. (2023) Distributive and integrative negotiation tactics in China. Central European Business Review. Available at </a:t>
            </a:r>
            <a:r>
              <a:rPr lang="en-US" sz="1400" dirty="0">
                <a:latin typeface="Arial"/>
                <a:cs typeface="Arial"/>
                <a:hlinkClick r:id="rId4"/>
              </a:rPr>
              <a:t>https://cebr.vse.cz/artkey/cbr-201802-0002_navigating-ambiguity.php</a:t>
            </a:r>
            <a:r>
              <a:rPr lang="en-US" sz="1400" dirty="0">
                <a:latin typeface="Arial"/>
                <a:cs typeface="Arial"/>
              </a:rPr>
              <a:t> (Accessed 25 October 2026).</a:t>
            </a:r>
          </a:p>
          <a:p>
            <a:pPr algn="just">
              <a:lnSpc>
                <a:spcPct val="90000"/>
              </a:lnSpc>
              <a:spcAft>
                <a:spcPts val="600"/>
              </a:spcAft>
            </a:pPr>
            <a:r>
              <a:rPr lang="en-US" sz="1400" dirty="0">
                <a:latin typeface="Arial"/>
                <a:cs typeface="Arial"/>
              </a:rPr>
              <a:t>Conflict resolution in intercultural business contexts an interdisciplinary framework. (2024) WSEAS Transactions on Business and Economics, 21, pp. 2399 to 2409. Available at </a:t>
            </a:r>
            <a:r>
              <a:rPr lang="en-US" sz="1400" dirty="0">
                <a:latin typeface="Arial"/>
                <a:cs typeface="Arial"/>
                <a:hlinkClick r:id="rId5"/>
              </a:rPr>
              <a:t>https://wseas.com/journals/articles.php?id=9915</a:t>
            </a:r>
            <a:r>
              <a:rPr lang="en-US" sz="1400">
                <a:latin typeface="Arial"/>
                <a:cs typeface="Arial"/>
              </a:rPr>
              <a:t> (Accessed 18 October 2026).</a:t>
            </a:r>
          </a:p>
          <a:p>
            <a:pPr algn="just">
              <a:lnSpc>
                <a:spcPct val="90000"/>
              </a:lnSpc>
              <a:spcAft>
                <a:spcPts val="600"/>
              </a:spcAft>
            </a:pPr>
            <a:r>
              <a:rPr lang="en-US" sz="1400" dirty="0">
                <a:latin typeface="Arial"/>
                <a:cs typeface="Arial"/>
              </a:rPr>
              <a:t>Conflict resolution in intercultural communication strategies for managing cultural conflicts. (2025) Humanities and Social Sciences Communications, 12(1). Available at </a:t>
            </a:r>
            <a:r>
              <a:rPr lang="en-US" sz="1400" dirty="0">
                <a:latin typeface="Arial"/>
                <a:cs typeface="Arial"/>
                <a:hlinkClick r:id="rId6"/>
              </a:rPr>
              <a:t>https://ideas.repec.org/a/pal/palcom/v12y2025i1d10.1057_s41599-025-04391-0.html</a:t>
            </a:r>
            <a:r>
              <a:rPr lang="en-US" sz="1400">
                <a:latin typeface="Arial"/>
                <a:cs typeface="Arial"/>
              </a:rPr>
              <a:t> (Accessed 24 October 2026).</a:t>
            </a:r>
          </a:p>
          <a:p>
            <a:pPr algn="just">
              <a:lnSpc>
                <a:spcPct val="90000"/>
              </a:lnSpc>
              <a:spcAft>
                <a:spcPts val="600"/>
              </a:spcAft>
            </a:pPr>
            <a:r>
              <a:rPr lang="en-US" sz="1400" dirty="0">
                <a:latin typeface="Arial"/>
                <a:cs typeface="Arial"/>
              </a:rPr>
              <a:t>Cultural analysis of the Chinese company </a:t>
            </a:r>
            <a:r>
              <a:rPr lang="en-US" sz="1400" dirty="0" err="1">
                <a:latin typeface="Arial"/>
                <a:cs typeface="Arial"/>
              </a:rPr>
              <a:t>Liaocheng</a:t>
            </a:r>
            <a:r>
              <a:rPr lang="en-US" sz="1400" dirty="0">
                <a:latin typeface="Arial"/>
                <a:cs typeface="Arial"/>
              </a:rPr>
              <a:t> Haoyu through the Hofstede model. (2024) </a:t>
            </a:r>
            <a:r>
              <a:rPr lang="en-US" sz="1400" dirty="0" err="1">
                <a:latin typeface="Arial"/>
                <a:cs typeface="Arial"/>
              </a:rPr>
              <a:t>Trendinomics</a:t>
            </a:r>
            <a:r>
              <a:rPr lang="en-US" sz="1400" dirty="0">
                <a:latin typeface="Arial"/>
                <a:cs typeface="Arial"/>
              </a:rPr>
              <a:t>. Available at </a:t>
            </a:r>
            <a:r>
              <a:rPr lang="en-US" sz="1400" dirty="0">
                <a:latin typeface="Arial"/>
                <a:cs typeface="Arial"/>
                <a:hlinkClick r:id="rId7"/>
              </a:rPr>
              <a:t>https://trendinomics.uanl.mx/index.php/revista/article/download/10/10</a:t>
            </a:r>
            <a:r>
              <a:rPr lang="en-US" sz="1400" dirty="0">
                <a:latin typeface="Arial"/>
                <a:cs typeface="Arial"/>
              </a:rPr>
              <a:t> (Accessed 24 October 2026).</a:t>
            </a:r>
          </a:p>
          <a:p>
            <a:pPr algn="just">
              <a:lnSpc>
                <a:spcPct val="90000"/>
              </a:lnSpc>
              <a:spcAft>
                <a:spcPts val="600"/>
              </a:spcAft>
            </a:pPr>
            <a:r>
              <a:rPr lang="en-US" sz="1400">
                <a:latin typeface="Arial"/>
                <a:cs typeface="Arial"/>
              </a:rPr>
              <a:t>Cultural intelligence in international B2B negotiations an exploratory study. (2024) Journal of Intercultural Communication, 25(3). Available at https://immi.se/index.php/intercultural/article/view/10.36923.jicc.v25i3.1162 (Accessed 25 October 2026).</a:t>
            </a:r>
          </a:p>
        </p:txBody>
      </p:sp>
      <p:pic>
        <p:nvPicPr>
          <p:cNvPr id="27" name="Picture 26" descr="Files in folders">
            <a:extLst>
              <a:ext uri="{FF2B5EF4-FFF2-40B4-BE49-F238E27FC236}">
                <a16:creationId xmlns:a16="http://schemas.microsoft.com/office/drawing/2014/main" id="{315F8CE0-4CD4-CD7D-9504-370187FB5927}"/>
              </a:ext>
            </a:extLst>
          </p:cNvPr>
          <p:cNvPicPr>
            <a:picLocks noChangeAspect="1"/>
          </p:cNvPicPr>
          <p:nvPr/>
        </p:nvPicPr>
        <p:blipFill>
          <a:blip r:embed="rId8"/>
          <a:srcRect l="21120" r="19479" b="-2"/>
          <a:stretch>
            <a:fillRect/>
          </a:stretch>
        </p:blipFill>
        <p:spPr>
          <a:xfrm>
            <a:off x="8229600" y="1"/>
            <a:ext cx="3956525" cy="6858000"/>
          </a:xfrm>
          <a:prstGeom prst="rect">
            <a:avLst/>
          </a:prstGeom>
        </p:spPr>
      </p:pic>
      <p:sp>
        <p:nvSpPr>
          <p:cNvPr id="25" name="Slide Number Placeholder 0"/>
          <p:cNvSpPr>
            <a:spLocks noGrp="1"/>
          </p:cNvSpPr>
          <p:nvPr>
            <p:ph type="sldNum" sz="quarter" idx="4294967295"/>
          </p:nvPr>
        </p:nvSpPr>
        <p:spPr>
          <a:xfrm>
            <a:off x="8732520" y="6356350"/>
            <a:ext cx="3200400" cy="365125"/>
          </a:xfrm>
          <a:prstGeom prst="rect">
            <a:avLst/>
          </a:prstGeom>
          <a:extLst>
            <a:ext uri="{C572A759-6A51-4108-AA02-DFA0A04FC94B}">
              <ma14:wrappingTextBoxFlag xmlns:ma14="http://schemas.microsoft.com/office/mac/drawingml/2011/main" xmlns="" val="0"/>
            </a:ext>
          </a:extLst>
        </p:spPr>
        <p:txBody>
          <a:bodyPr vert="horz" lIns="91440" tIns="45720" rIns="91440" bIns="45720" rtlCol="0" anchor="ctr">
            <a:normAutofit/>
          </a:bodyPr>
          <a:lstStyle>
            <a:lvl1pPr>
              <a:defRPr sz="1000">
                <a:solidFill>
                  <a:srgbClr val="516B78"/>
                </a:solidFill>
                <a:latin typeface="Calibri"/>
                <a:ea typeface="Calibri"/>
                <a:cs typeface="Calibri"/>
              </a:defRPr>
            </a:lvl1pPr>
          </a:lstStyle>
          <a:p>
            <a:pPr>
              <a:spcAft>
                <a:spcPts val="600"/>
              </a:spcAft>
              <a:defRPr/>
            </a:pPr>
            <a:fld id="{F7021451-1387-4CA6-816F-3879F97B5CBC}" type="slidenum">
              <a:rPr lang="en-US" sz="1200">
                <a:solidFill>
                  <a:srgbClr val="FFFFFF"/>
                </a:solidFill>
                <a:ea typeface="+mn-ea"/>
                <a:cs typeface="+mn-cs"/>
              </a:rPr>
              <a:pPr>
                <a:spcAft>
                  <a:spcPts val="600"/>
                </a:spcAft>
                <a:defRPr/>
              </a:pPr>
              <a:t>14</a:t>
            </a:fld>
            <a:endParaRPr lang="en-US" sz="1200">
              <a:solidFill>
                <a:srgbClr val="FFFFFF"/>
              </a:solidFill>
              <a:ea typeface="+mn-ea"/>
              <a:cs typeface="+mn-cs"/>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7C3DA-01E8-BEC2-8AF0-EC04E2D4289D}"/>
              </a:ext>
            </a:extLst>
          </p:cNvPr>
          <p:cNvSpPr>
            <a:spLocks noGrp="1"/>
          </p:cNvSpPr>
          <p:nvPr>
            <p:ph type="title"/>
          </p:nvPr>
        </p:nvSpPr>
        <p:spPr>
          <a:xfrm>
            <a:off x="838200" y="187325"/>
            <a:ext cx="10515600" cy="6481763"/>
          </a:xfrm>
        </p:spPr>
        <p:txBody>
          <a:bodyPr>
            <a:normAutofit/>
          </a:bodyPr>
          <a:lstStyle/>
          <a:p>
            <a:pPr algn="just">
              <a:spcBef>
                <a:spcPts val="0"/>
              </a:spcBef>
              <a:spcAft>
                <a:spcPts val="600"/>
              </a:spcAft>
            </a:pPr>
            <a:br>
              <a:rPr lang="en-US" sz="1400" dirty="0">
                <a:latin typeface="Arial"/>
                <a:cs typeface="Arial"/>
              </a:rPr>
            </a:br>
            <a:r>
              <a:rPr lang="en-US" sz="1400" dirty="0">
                <a:latin typeface="Arial"/>
                <a:cs typeface="Arial"/>
              </a:rPr>
              <a:t>Dai, X. and Chen, G. M. (2023) Conflict management and intercultural communication the art of intercultural harmony. 2nd </a:t>
            </a:r>
            <a:r>
              <a:rPr lang="en-US" sz="1400" dirty="0" err="1">
                <a:latin typeface="Arial"/>
                <a:cs typeface="Arial"/>
              </a:rPr>
              <a:t>edn</a:t>
            </a:r>
            <a:r>
              <a:rPr lang="en-US" sz="1400" dirty="0">
                <a:latin typeface="Arial"/>
                <a:cs typeface="Arial"/>
              </a:rPr>
              <a:t>. London Routledge. Available at </a:t>
            </a:r>
            <a:r>
              <a:rPr lang="en-US" sz="1400" dirty="0">
                <a:latin typeface="Arial"/>
                <a:cs typeface="Arial"/>
                <a:hlinkClick r:id="rId2"/>
              </a:rPr>
              <a:t>https://www.taylorfrancis.com/books/9781003252955</a:t>
            </a:r>
            <a:r>
              <a:rPr lang="en-US" sz="1400" dirty="0">
                <a:latin typeface="Arial"/>
                <a:cs typeface="Arial"/>
              </a:rPr>
              <a:t> (Accessed 25 October 2026)</a:t>
            </a:r>
            <a:br>
              <a:rPr lang="en-US" sz="1400" dirty="0">
                <a:latin typeface="Arial"/>
                <a:cs typeface="Arial"/>
              </a:rPr>
            </a:br>
            <a:r>
              <a:rPr lang="en-US" sz="1400" dirty="0">
                <a:latin typeface="Arial"/>
                <a:cs typeface="Arial"/>
              </a:rPr>
              <a:t>Examining Hofstede cultural dimensions in Iranian and Chinese samples. (2023) International Journal of Organizations and Economics. Available at </a:t>
            </a:r>
            <a:r>
              <a:rPr lang="en-US" sz="1400" dirty="0">
                <a:latin typeface="Arial"/>
                <a:cs typeface="Arial"/>
                <a:hlinkClick r:id="rId3"/>
              </a:rPr>
              <a:t>https://journals.innovareacademics.in/index.php/ijoe/article/download/50259/29613</a:t>
            </a:r>
            <a:r>
              <a:rPr lang="en-US" sz="1400" dirty="0">
                <a:latin typeface="Arial"/>
                <a:cs typeface="Arial"/>
              </a:rPr>
              <a:t> (Accessed 24 October 2026)..</a:t>
            </a:r>
            <a:br>
              <a:rPr lang="en-US" sz="1400" dirty="0">
                <a:latin typeface="Arial"/>
                <a:cs typeface="Arial"/>
              </a:rPr>
            </a:br>
            <a:r>
              <a:rPr lang="en-US" sz="1400" dirty="0">
                <a:latin typeface="Arial"/>
                <a:cs typeface="Arial"/>
              </a:rPr>
              <a:t>Horak, S. and Paik, Y. (2025) Guanxi in international business a bibliometric review. Review of International Business and Strategy. Available at </a:t>
            </a:r>
            <a:r>
              <a:rPr lang="en-US" sz="1400" dirty="0">
                <a:latin typeface="Arial"/>
                <a:cs typeface="Arial"/>
                <a:hlinkClick r:id="rId4"/>
              </a:rPr>
              <a:t>https://scholar.xjtlu.edu.cn/en/publications/</a:t>
            </a:r>
            <a:r>
              <a:rPr lang="en-US" sz="1400" dirty="0">
                <a:latin typeface="Arial"/>
                <a:cs typeface="Arial"/>
              </a:rPr>
              <a:t> (Accessed 18 October 2026).</a:t>
            </a:r>
            <a:br>
              <a:rPr lang="en-US" sz="1400" dirty="0">
                <a:latin typeface="Arial"/>
                <a:cs typeface="Arial"/>
              </a:rPr>
            </a:br>
            <a:r>
              <a:rPr lang="en-US" sz="1400" dirty="0">
                <a:latin typeface="Arial"/>
                <a:cs typeface="Arial"/>
              </a:rPr>
              <a:t>Khakhar, P., Rammal, H. G. and Pereira, V. (2023) </a:t>
            </a:r>
            <a:r>
              <a:rPr lang="en-US" sz="1400" dirty="0" err="1">
                <a:latin typeface="Arial"/>
                <a:cs typeface="Arial"/>
              </a:rPr>
              <a:t>Biculturals</a:t>
            </a:r>
            <a:r>
              <a:rPr lang="en-US" sz="1400" dirty="0">
                <a:latin typeface="Arial"/>
                <a:cs typeface="Arial"/>
              </a:rPr>
              <a:t> in international business negotiations moving away from the single culture paradigm. Journal of Organizational Change Management, 36(1), pp. 180 to 194. Available at </a:t>
            </a:r>
            <a:r>
              <a:rPr lang="en-US" sz="1400" dirty="0">
                <a:latin typeface="Arial"/>
                <a:cs typeface="Arial"/>
                <a:hlinkClick r:id="rId5"/>
              </a:rPr>
              <a:t>https://digital.library.adelaide.edu.au/items/721e248f-e85a-4280-8b10-bb5f28f07b85</a:t>
            </a:r>
            <a:r>
              <a:rPr lang="en-US" sz="1400" dirty="0">
                <a:latin typeface="Arial"/>
                <a:cs typeface="Arial"/>
              </a:rPr>
              <a:t> (Accessed 17 October 2026).</a:t>
            </a:r>
            <a:br>
              <a:rPr lang="en-US" sz="1400" dirty="0">
                <a:latin typeface="Arial"/>
                <a:cs typeface="Arial"/>
              </a:rPr>
            </a:br>
            <a:r>
              <a:rPr lang="en-US" sz="1400" dirty="0">
                <a:latin typeface="Arial"/>
                <a:cs typeface="Arial"/>
              </a:rPr>
              <a:t>Khakhar, P. and Rammal, H. G. (2023) Cultural frame switching and adaptability in international business negotiation. Journal of Organizational Change Management, 36(1). Available at </a:t>
            </a:r>
            <a:r>
              <a:rPr lang="en-US" sz="1400" dirty="0">
                <a:latin typeface="Arial"/>
                <a:cs typeface="Arial"/>
                <a:hlinkClick r:id="rId6"/>
              </a:rPr>
              <a:t>https://web4.library.adelaide.edu.au/dspace/handle/2440/137729</a:t>
            </a:r>
            <a:r>
              <a:rPr lang="en-US" sz="1400" dirty="0">
                <a:latin typeface="Arial"/>
                <a:cs typeface="Arial"/>
              </a:rPr>
              <a:t> (Accessed 25 October 2026).</a:t>
            </a:r>
          </a:p>
          <a:p>
            <a:pPr algn="just">
              <a:spcBef>
                <a:spcPts val="0"/>
              </a:spcBef>
              <a:spcAft>
                <a:spcPts val="600"/>
              </a:spcAft>
            </a:pPr>
            <a:r>
              <a:rPr lang="en-US" sz="1400" dirty="0">
                <a:latin typeface="Arial"/>
                <a:cs typeface="Arial"/>
              </a:rPr>
              <a:t>Li, J. and Wang, Y. (2022) Relationship building in Chinese business negotiation outcomes. Review of International Business and Strategy. Available at </a:t>
            </a:r>
            <a:r>
              <a:rPr lang="en-US" sz="1400" dirty="0">
                <a:latin typeface="Arial"/>
                <a:cs typeface="Arial"/>
                <a:hlinkClick r:id="rId4"/>
              </a:rPr>
              <a:t>https://scholar.xjtlu.edu.cn/en/publications/</a:t>
            </a:r>
            <a:r>
              <a:rPr lang="en-US" sz="1400">
                <a:latin typeface="Arial"/>
                <a:cs typeface="Arial"/>
              </a:rPr>
              <a:t> (Accessed 24 October 2026)</a:t>
            </a:r>
          </a:p>
          <a:p>
            <a:pPr algn="just">
              <a:spcBef>
                <a:spcPts val="0"/>
              </a:spcBef>
              <a:spcAft>
                <a:spcPts val="600"/>
              </a:spcAft>
            </a:pPr>
            <a:r>
              <a:rPr lang="en-US" sz="1400" dirty="0">
                <a:latin typeface="Arial"/>
                <a:cs typeface="Arial"/>
              </a:rPr>
              <a:t>Shen, L. (2023) Navigating world business cultures a cross cultural perspective. Journal of International Business Research, 22(5), pp. 1 to 3. Available at </a:t>
            </a:r>
            <a:r>
              <a:rPr lang="en-US" sz="1400" dirty="0">
                <a:latin typeface="Arial"/>
                <a:cs typeface="Arial"/>
                <a:hlinkClick r:id="rId7"/>
              </a:rPr>
              <a:t>https://www.abacademies.org/articles/navigating-world-business-cultures-a-crosscultural-perspective-16375.html</a:t>
            </a:r>
            <a:r>
              <a:rPr lang="en-US" sz="1400" dirty="0">
                <a:latin typeface="Arial"/>
                <a:cs typeface="Arial"/>
              </a:rPr>
              <a:t> (Accessed 25 October 2026).</a:t>
            </a:r>
            <a:br>
              <a:rPr lang="en-US" sz="1400" dirty="0">
                <a:latin typeface="Arial"/>
                <a:cs typeface="Arial"/>
              </a:rPr>
            </a:br>
            <a:r>
              <a:rPr lang="en-US" sz="1400" dirty="0" err="1">
                <a:latin typeface="Arial"/>
                <a:cs typeface="Arial"/>
              </a:rPr>
              <a:t>Štefko</a:t>
            </a:r>
            <a:r>
              <a:rPr lang="en-US" sz="1400" dirty="0">
                <a:latin typeface="Arial"/>
                <a:cs typeface="Arial"/>
              </a:rPr>
              <a:t>, R., Bacik, R. and Fedorko, R. (2025) Negotiation without borders the power of cultural intelligence in global deal making. Acta </a:t>
            </a:r>
            <a:r>
              <a:rPr lang="en-US" sz="1400" dirty="0" err="1">
                <a:latin typeface="Arial"/>
                <a:cs typeface="Arial"/>
              </a:rPr>
              <a:t>Montanistica</a:t>
            </a:r>
            <a:r>
              <a:rPr lang="en-US" sz="1400" dirty="0">
                <a:latin typeface="Arial"/>
                <a:cs typeface="Arial"/>
              </a:rPr>
              <a:t> </a:t>
            </a:r>
            <a:r>
              <a:rPr lang="en-US" sz="1400" dirty="0" err="1">
                <a:latin typeface="Arial"/>
                <a:cs typeface="Arial"/>
              </a:rPr>
              <a:t>Slovaca</a:t>
            </a:r>
            <a:r>
              <a:rPr lang="en-US" sz="1400" dirty="0">
                <a:latin typeface="Arial"/>
                <a:cs typeface="Arial"/>
              </a:rPr>
              <a:t>. Available at https://actamont.tuke.sk/pdf/2025/n3/15stefko.pdf (Accessed 25 October 2026).</a:t>
            </a:r>
            <a:br>
              <a:rPr lang="en-US" sz="1400" dirty="0">
                <a:latin typeface="Arial"/>
                <a:cs typeface="Arial"/>
              </a:rPr>
            </a:br>
            <a:r>
              <a:rPr lang="en-US" sz="1400" dirty="0" err="1">
                <a:latin typeface="Arial"/>
                <a:cs typeface="Arial"/>
              </a:rPr>
              <a:t>Vasilachi</a:t>
            </a:r>
            <a:r>
              <a:rPr lang="en-US" sz="1400" dirty="0">
                <a:latin typeface="Arial"/>
                <a:cs typeface="Arial"/>
              </a:rPr>
              <a:t>, A. and Rusu, D. (2025) Cultural intelligence a strategic competence for international business. ASE Conference Proceedings, pp. 282 to 290. Available at </a:t>
            </a:r>
            <a:r>
              <a:rPr lang="en-US" sz="1400" dirty="0">
                <a:latin typeface="Arial"/>
                <a:cs typeface="Arial"/>
                <a:hlinkClick r:id="rId8"/>
              </a:rPr>
              <a:t>https://conferences.ase.ro/wp-content/uploads/2026/05/35_VASILACHI_RUSU_Proceeding_2025_08.12_pp-282-290.pdf</a:t>
            </a:r>
            <a:r>
              <a:rPr lang="en-US" sz="1400" dirty="0">
                <a:latin typeface="Arial"/>
                <a:cs typeface="Arial"/>
              </a:rPr>
              <a:t> (Accessed 24 October 2026).</a:t>
            </a:r>
          </a:p>
          <a:p>
            <a:pPr algn="just">
              <a:spcBef>
                <a:spcPts val="0"/>
              </a:spcBef>
              <a:spcAft>
                <a:spcPts val="600"/>
              </a:spcAft>
            </a:pPr>
            <a:endParaRPr lang="en-US" sz="1400">
              <a:latin typeface="Arial"/>
              <a:cs typeface="Arial"/>
            </a:endParaRPr>
          </a:p>
          <a:p>
            <a:endParaRPr lang="en-GB" sz="1400">
              <a:latin typeface="Arial"/>
              <a:cs typeface="Arial"/>
            </a:endParaRPr>
          </a:p>
        </p:txBody>
      </p:sp>
    </p:spTree>
    <p:extLst>
      <p:ext uri="{BB962C8B-B14F-4D97-AF65-F5344CB8AC3E}">
        <p14:creationId xmlns:p14="http://schemas.microsoft.com/office/powerpoint/2010/main" val="14237168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54E6A-7600-4999-016D-F00694F4C50D}"/>
              </a:ext>
            </a:extLst>
          </p:cNvPr>
          <p:cNvSpPr>
            <a:spLocks noGrp="1"/>
          </p:cNvSpPr>
          <p:nvPr>
            <p:ph type="title"/>
          </p:nvPr>
        </p:nvSpPr>
        <p:spPr>
          <a:xfrm>
            <a:off x="838200" y="365125"/>
            <a:ext cx="10515600" cy="6176963"/>
          </a:xfrm>
        </p:spPr>
        <p:txBody>
          <a:bodyPr/>
          <a:lstStyle/>
          <a:p>
            <a:endParaRPr lang="en-GB"/>
          </a:p>
        </p:txBody>
      </p:sp>
      <p:pic>
        <p:nvPicPr>
          <p:cNvPr id="3" name="Picture 2" descr="Questions &amp; Answers Free Stock Photo - Public Domain Pictures">
            <a:extLst>
              <a:ext uri="{FF2B5EF4-FFF2-40B4-BE49-F238E27FC236}">
                <a16:creationId xmlns:a16="http://schemas.microsoft.com/office/drawing/2014/main" id="{D57B4825-17C9-0481-CEDB-9225445C71AA}"/>
              </a:ext>
            </a:extLst>
          </p:cNvPr>
          <p:cNvPicPr>
            <a:picLocks noChangeAspect="1"/>
          </p:cNvPicPr>
          <p:nvPr/>
        </p:nvPicPr>
        <p:blipFill>
          <a:blip r:embed="rId2"/>
          <a:stretch>
            <a:fillRect/>
          </a:stretch>
        </p:blipFill>
        <p:spPr>
          <a:xfrm>
            <a:off x="845820" y="787908"/>
            <a:ext cx="10220960" cy="5713984"/>
          </a:xfrm>
          <a:prstGeom prst="rect">
            <a:avLst/>
          </a:prstGeom>
        </p:spPr>
      </p:pic>
    </p:spTree>
    <p:extLst>
      <p:ext uri="{BB962C8B-B14F-4D97-AF65-F5344CB8AC3E}">
        <p14:creationId xmlns:p14="http://schemas.microsoft.com/office/powerpoint/2010/main" val="18911431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14</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LCBB6023  International Business Communications Negotiating Across Cultures  A UK China Energy Partnership</vt:lpstr>
      <vt:lpstr>Introduction and Roadmap</vt:lpstr>
      <vt:lpstr>What Culture Is and the Layers It Contains</vt:lpstr>
      <vt:lpstr>Theory  Hofstede Dimensions and Context Styles</vt:lpstr>
      <vt:lpstr>Communication Styles  Reading the Unspoken</vt:lpstr>
      <vt:lpstr>Hierarchy and How Decisions Are Made</vt:lpstr>
      <vt:lpstr>Guanxi and the Slow Earning of Trust</vt:lpstr>
      <vt:lpstr>Time, Pace and Handling Disagreement</vt:lpstr>
      <vt:lpstr>Strategy One  Relationships Respect and Protocol</vt:lpstr>
      <vt:lpstr>Strategy Two  Adapt Interpret and Design Win-Win</vt:lpstr>
      <vt:lpstr>Cultural Intelligence Lowers Negotiation Risk</vt:lpstr>
      <vt:lpstr>Adaptability and Durable Collaboration</vt:lpstr>
      <vt:lpstr>Conclusion</vt:lpstr>
      <vt:lpstr>References</vt:lpstr>
      <vt:lpstr> Dai, X. and Chen, G. M. (2023) Conflict management and intercultural communication the art of intercultural harmony. 2nd edn. London Routledge. Available at https://www.taylorfrancis.com/books/9781003252955 (Accessed 25 October 2026) Examining Hofstede cultural dimensions in Iranian and Chinese samples. (2023) International Journal of Organizations and Economics. Available at https://journals.innovareacademics.in/index.php/ijoe/article/download/50259/29613 (Accessed 24 October 2026).. Horak, S. and Paik, Y. (2025) Guanxi in international business a bibliometric review. Review of International Business and Strategy. Available at https://scholar.xjtlu.edu.cn/en/publications/ (Accessed 18 October 2026). Khakhar, P., Rammal, H. G. and Pereira, V. (2023) Biculturals in international business negotiations moving away from the single culture paradigm. Journal of Organizational Change Management, 36(1), pp. 180 to 194. Available at https://digital.library.adelaide.edu.au/items/721e248f-e85a-4280-8b10-bb5f28f07b85 (Accessed 17 October 2026). Khakhar, P. and Rammal, H. G. (2023) Cultural frame switching and adaptability in international business negotiation. Journal of Organizational Change Management, 36(1). Available at https://web4.library.adelaide.edu.au/dspace/handle/2440/137729 (Accessed 25 October 2026). Li, J. and Wang, Y. (2022) Relationship building in Chinese business negotiation outcomes. Review of International Business and Strategy. Available at https://scholar.xjtlu.edu.cn/en/publications/ (Accessed 24 October 2026) Shen, L. (2023) Navigating world business cultures a cross cultural perspective. Journal of International Business Research, 22(5), pp. 1 to 3. Available at https://www.abacademies.org/articles/navigating-world-business-cultures-a-crosscultural-perspective-16375.html (Accessed 25 October 2026). Štefko, R., Bacik, R. and Fedorko, R. (2025) Negotiation without borders the power of cultural intelligence in global deal making. Acta Montanistica Slovaca. Available at https://actamont.tuke.sk/pdf/2025/n3/15stefko.pdf (Accessed 25 October 2026). Vasilachi, A. and Rusu, D. (2025) Cultural intelligence a strategic competence for international business. ASE Conference Proceedings, pp. 282 to 290. Available at https://conferences.ase.ro/wp-content/uploads/2026/05/35_VASILACHI_RUSU_Proceeding_2025_08.12_pp-282-290.pdf (Accessed 24 October 2026).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student student</dc:creator>
  <cp:revision>73</cp:revision>
  <dcterms:created xsi:type="dcterms:W3CDTF">2026-10-10T19:53:32Z</dcterms:created>
  <dcterms:modified xsi:type="dcterms:W3CDTF">2026-10-26T09:04:32Z</dcterms:modified>
</cp:coreProperties>
</file>