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vml" ContentType="application/vnd.openxmlformats-officedocument.vmlDrawing"/>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5"/>
  </p:notesMasterIdLst>
  <p:sldIdLst>
    <p:sldId id="256" r:id="rId2"/>
    <p:sldId id="485" r:id="rId3"/>
    <p:sldId id="487" r:id="rId4"/>
    <p:sldId id="486" r:id="rId5"/>
    <p:sldId id="488" r:id="rId6"/>
    <p:sldId id="489" r:id="rId7"/>
    <p:sldId id="490" r:id="rId8"/>
    <p:sldId id="493" r:id="rId9"/>
    <p:sldId id="491" r:id="rId10"/>
    <p:sldId id="492" r:id="rId11"/>
    <p:sldId id="452" r:id="rId12"/>
    <p:sldId id="453" r:id="rId13"/>
    <p:sldId id="456" r:id="rId14"/>
    <p:sldId id="457" r:id="rId15"/>
    <p:sldId id="458" r:id="rId16"/>
    <p:sldId id="459" r:id="rId17"/>
    <p:sldId id="460" r:id="rId18"/>
    <p:sldId id="461" r:id="rId19"/>
    <p:sldId id="462" r:id="rId20"/>
    <p:sldId id="467" r:id="rId21"/>
    <p:sldId id="454" r:id="rId22"/>
    <p:sldId id="464" r:id="rId23"/>
    <p:sldId id="463" r:id="rId24"/>
    <p:sldId id="465" r:id="rId25"/>
    <p:sldId id="466" r:id="rId26"/>
    <p:sldId id="468" r:id="rId27"/>
    <p:sldId id="476" r:id="rId28"/>
    <p:sldId id="469" r:id="rId29"/>
    <p:sldId id="470" r:id="rId30"/>
    <p:sldId id="471" r:id="rId31"/>
    <p:sldId id="473" r:id="rId32"/>
    <p:sldId id="474" r:id="rId33"/>
    <p:sldId id="475" r:id="rId34"/>
    <p:sldId id="484" r:id="rId35"/>
    <p:sldId id="451" r:id="rId36"/>
    <p:sldId id="477" r:id="rId37"/>
    <p:sldId id="478" r:id="rId38"/>
    <p:sldId id="479" r:id="rId39"/>
    <p:sldId id="480" r:id="rId40"/>
    <p:sldId id="481" r:id="rId41"/>
    <p:sldId id="482" r:id="rId42"/>
    <p:sldId id="387" r:id="rId43"/>
    <p:sldId id="449"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441" autoAdjust="0"/>
    <p:restoredTop sz="75000" autoAdjust="0"/>
  </p:normalViewPr>
  <p:slideViewPr>
    <p:cSldViewPr snapToGrid="0" snapToObjects="1">
      <p:cViewPr varScale="1">
        <p:scale>
          <a:sx n="87" d="100"/>
          <a:sy n="87" d="100"/>
        </p:scale>
        <p:origin x="1446" y="90"/>
      </p:cViewPr>
      <p:guideLst>
        <p:guide orient="horz" pos="2160"/>
        <p:guide pos="2880"/>
      </p:guideLst>
    </p:cSldViewPr>
  </p:slideViewPr>
  <p:outlineViewPr>
    <p:cViewPr>
      <p:scale>
        <a:sx n="33" d="100"/>
        <a:sy n="33" d="100"/>
      </p:scale>
      <p:origin x="48" y="708"/>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rawings/_rels/vmlDrawing1.v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10.emf"/><Relationship Id="rId1" Type="http://schemas.openxmlformats.org/officeDocument/2006/relationships/image" Target="../media/image9.emf"/><Relationship Id="rId4" Type="http://schemas.openxmlformats.org/officeDocument/2006/relationships/image" Target="../media/image12.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01589B9-7201-41BB-BB6C-CE6490D5B4E0}" type="datetimeFigureOut">
              <a:rPr lang="en-US" smtClean="0"/>
              <a:pPr/>
              <a:t>10/12/2016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www.80211-planet.com/tutorials/article/0,,10724_1121691,00.html"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8673481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IEEE 802.11 standard play a vital role for contention-based networks and divide the wireless spectrum into spectral bands called ‘channels’.</a:t>
            </a:r>
          </a:p>
          <a:p>
            <a:r>
              <a:rPr lang="en-GB" sz="1200" kern="1200" baseline="0" dirty="0" smtClean="0">
                <a:solidFill>
                  <a:schemeClr val="tx1"/>
                </a:solidFill>
                <a:latin typeface="+mn-lt"/>
                <a:ea typeface="+mn-ea"/>
                <a:cs typeface="+mn-cs"/>
              </a:rPr>
              <a:t>The 802.11 standards provide up to 12 non-overlapped channels, respectively, in 2.4 GHz and 5 GHz spectrums.</a:t>
            </a:r>
          </a:p>
          <a:p>
            <a:r>
              <a:rPr lang="en-GB" sz="1200" kern="1200" baseline="0" dirty="0" smtClean="0">
                <a:solidFill>
                  <a:schemeClr val="tx1"/>
                </a:solidFill>
                <a:latin typeface="+mn-lt"/>
                <a:ea typeface="+mn-ea"/>
                <a:cs typeface="+mn-cs"/>
              </a:rPr>
              <a:t>In IEEE 802.11, the notion of a slot exists only insofar as </a:t>
            </a:r>
            <a:r>
              <a:rPr lang="en-GB" sz="1200" kern="1200" baseline="0" dirty="0" err="1" smtClean="0">
                <a:solidFill>
                  <a:schemeClr val="tx1"/>
                </a:solidFill>
                <a:latin typeface="+mn-lt"/>
                <a:ea typeface="+mn-ea"/>
                <a:cs typeface="+mn-cs"/>
              </a:rPr>
              <a:t>backoff</a:t>
            </a:r>
            <a:r>
              <a:rPr lang="en-GB" sz="1200" kern="1200" baseline="0" dirty="0" smtClean="0">
                <a:solidFill>
                  <a:schemeClr val="tx1"/>
                </a:solidFill>
                <a:latin typeface="+mn-lt"/>
                <a:ea typeface="+mn-ea"/>
                <a:cs typeface="+mn-cs"/>
              </a:rPr>
              <a:t> counting is concerned, nodes are constantly sensing while in </a:t>
            </a:r>
            <a:r>
              <a:rPr lang="en-GB" sz="1200" kern="1200" baseline="0" dirty="0" err="1" smtClean="0">
                <a:solidFill>
                  <a:schemeClr val="tx1"/>
                </a:solidFill>
                <a:latin typeface="+mn-lt"/>
                <a:ea typeface="+mn-ea"/>
                <a:cs typeface="+mn-cs"/>
              </a:rPr>
              <a:t>backoff</a:t>
            </a:r>
            <a:r>
              <a:rPr lang="en-GB" sz="1200" kern="1200" baseline="0" dirty="0" smtClean="0">
                <a:solidFill>
                  <a:schemeClr val="tx1"/>
                </a:solidFill>
                <a:latin typeface="+mn-lt"/>
                <a:ea typeface="+mn-ea"/>
                <a:cs typeface="+mn-cs"/>
              </a:rPr>
              <a:t>, thereby incurring an additional consumption of energy. The </a:t>
            </a:r>
            <a:r>
              <a:rPr lang="en-GB" sz="1200" kern="1200" baseline="0" dirty="0" err="1" smtClean="0">
                <a:solidFill>
                  <a:schemeClr val="tx1"/>
                </a:solidFill>
                <a:latin typeface="+mn-lt"/>
                <a:ea typeface="+mn-ea"/>
                <a:cs typeface="+mn-cs"/>
              </a:rPr>
              <a:t>backoff</a:t>
            </a:r>
            <a:r>
              <a:rPr lang="en-GB" sz="1200" kern="1200" baseline="0" dirty="0" smtClean="0">
                <a:solidFill>
                  <a:schemeClr val="tx1"/>
                </a:solidFill>
                <a:latin typeface="+mn-lt"/>
                <a:ea typeface="+mn-ea"/>
                <a:cs typeface="+mn-cs"/>
              </a:rPr>
              <a:t> counting pauses whenever the channel becomes busy and the contention window size is reset to its minimum value at the beginning of each retransmission attempt.</a:t>
            </a:r>
          </a:p>
          <a:p>
            <a:r>
              <a:rPr lang="en-GB" sz="1200" kern="1200" baseline="0" dirty="0" smtClean="0">
                <a:solidFill>
                  <a:schemeClr val="tx1"/>
                </a:solidFill>
                <a:latin typeface="+mn-lt"/>
                <a:ea typeface="+mn-ea"/>
                <a:cs typeface="+mn-cs"/>
              </a:rPr>
              <a:t>IEEE 802.11 is concerned with features such as Ethernet matching speed, long range (100m), complexity to handle seamless roaming, message forwarding, and data throughput of 2-54Mbps</a:t>
            </a:r>
            <a:endParaRPr lang="en-GB"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5918078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a:t>
            </a:fld>
            <a:endParaRPr lang="en-GB"/>
          </a:p>
        </p:txBody>
      </p:sp>
    </p:spTree>
    <p:extLst>
      <p:ext uri="{BB962C8B-B14F-4D97-AF65-F5344CB8AC3E}">
        <p14:creationId xmlns:p14="http://schemas.microsoft.com/office/powerpoint/2010/main" val="17291411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DS -  A system used to interconnect a set of BSSs and integrated LANs to created an</a:t>
            </a:r>
            <a:r>
              <a:rPr lang="en-GB" baseline="0" dirty="0" smtClean="0"/>
              <a:t> ESS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a:t>
            </a:fld>
            <a:endParaRPr lang="en-GB"/>
          </a:p>
        </p:txBody>
      </p:sp>
    </p:spTree>
    <p:extLst>
      <p:ext uri="{BB962C8B-B14F-4D97-AF65-F5344CB8AC3E}">
        <p14:creationId xmlns:p14="http://schemas.microsoft.com/office/powerpoint/2010/main" val="5713370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WEP – Wired Encryption Privacy</a:t>
            </a:r>
          </a:p>
          <a:p>
            <a:r>
              <a:rPr lang="en-GB" dirty="0" smtClean="0"/>
              <a:t>WPA – Wi-Fi</a:t>
            </a:r>
            <a:r>
              <a:rPr lang="en-GB" baseline="0" dirty="0" smtClean="0"/>
              <a:t> Protected Access</a:t>
            </a:r>
          </a:p>
          <a:p>
            <a:r>
              <a:rPr lang="en-GB" baseline="0" dirty="0" smtClean="0"/>
              <a:t>AES – Advanced Encryption Standard</a:t>
            </a:r>
          </a:p>
          <a:p>
            <a:r>
              <a:rPr lang="en-GB" baseline="0" dirty="0" smtClean="0"/>
              <a:t>IV – </a:t>
            </a:r>
            <a:r>
              <a:rPr lang="en-GB" sz="1200" dirty="0" smtClean="0"/>
              <a:t>Initialization Vector</a:t>
            </a:r>
            <a:endParaRPr lang="en-GB" baseline="0" dirty="0" smtClean="0"/>
          </a:p>
          <a:p>
            <a:r>
              <a:rPr lang="en-GB" baseline="0" dirty="0" smtClean="0"/>
              <a:t>ICV – </a:t>
            </a:r>
            <a:r>
              <a:rPr lang="en-GB" sz="1200" dirty="0" smtClean="0"/>
              <a:t>Integrity Check Values</a:t>
            </a:r>
            <a:endParaRPr lang="en-GB" baseline="0" dirty="0" smtClean="0"/>
          </a:p>
          <a:p>
            <a:r>
              <a:rPr lang="en-GB" baseline="0" dirty="0" smtClean="0"/>
              <a:t>CBC-MAC - </a:t>
            </a:r>
            <a:r>
              <a:rPr lang="en-GB" dirty="0" smtClean="0"/>
              <a:t>cipher block chain MAC</a:t>
            </a:r>
          </a:p>
          <a:p>
            <a:endParaRPr lang="en-GB" dirty="0" smtClean="0">
              <a:latin typeface="Arial" pitchFamily="34" charset="0"/>
            </a:endParaRPr>
          </a:p>
          <a:p>
            <a:r>
              <a:rPr lang="en-GB" dirty="0" smtClean="0">
                <a:latin typeface="Arial" pitchFamily="34" charset="0"/>
              </a:rPr>
              <a:t>40 bits key too short; key are exhausted in short period of time i.e. Key can be re-used (dangerous situation)                                                                                                                            </a:t>
            </a:r>
          </a:p>
          <a:p>
            <a:r>
              <a:rPr lang="en-GB" dirty="0" smtClean="0">
                <a:latin typeface="Arial" pitchFamily="34" charset="0"/>
              </a:rPr>
              <a:t>IV (24 bits) – Protect keys but the IV are even shorter than the key i.e. The risk of using the IV consequence key can be retrieved.</a:t>
            </a:r>
          </a:p>
          <a:p>
            <a:r>
              <a:rPr lang="en-GB" dirty="0" smtClean="0">
                <a:latin typeface="Arial" pitchFamily="34" charset="0"/>
              </a:rPr>
              <a:t>Authenticity and Integrity to be protected by the 32 bits ICV.</a:t>
            </a:r>
          </a:p>
          <a:p>
            <a:r>
              <a:rPr lang="en-GB" dirty="0" smtClean="0">
                <a:latin typeface="Arial" pitchFamily="34" charset="0"/>
              </a:rPr>
              <a:t>IV is transmitted in clear plain text; other implementation issues exists.</a:t>
            </a:r>
          </a:p>
          <a:p>
            <a:r>
              <a:rPr lang="en-GB" dirty="0" smtClean="0">
                <a:latin typeface="Arial" pitchFamily="34" charset="0"/>
              </a:rPr>
              <a:t>ICV never design to have cryptographic properties; it was design for CRC (cyclic redundancy check; error checking in transmission)</a:t>
            </a:r>
          </a:p>
          <a:p>
            <a:endParaRPr lang="en-GB" dirty="0" smtClean="0">
              <a:latin typeface="Arial"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latin typeface="Arial" pitchFamily="34" charset="0"/>
              </a:rPr>
              <a:t>Cipher – Security scheme which is a set of one or more algorithms design to provide data confidentiality, authenticity and integrity.</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a:t>
            </a:fld>
            <a:endParaRPr lang="en-GB"/>
          </a:p>
        </p:txBody>
      </p:sp>
    </p:spTree>
    <p:extLst>
      <p:ext uri="{BB962C8B-B14F-4D97-AF65-F5344CB8AC3E}">
        <p14:creationId xmlns:p14="http://schemas.microsoft.com/office/powerpoint/2010/main" val="10507877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latin typeface="Arial" pitchFamily="34" charset="0"/>
              </a:rPr>
              <a:t>Mbps –  stands for megabits per second and refers to the speed of data transfer. Million Bits Per Second</a:t>
            </a:r>
          </a:p>
          <a:p>
            <a:r>
              <a:rPr lang="en-GB" dirty="0" smtClean="0">
                <a:latin typeface="Arial" pitchFamily="34" charset="0"/>
              </a:rPr>
              <a:t>Direct Sequence Spread Spectrum spreads the signal across the entire spectrum allocated to it.</a:t>
            </a:r>
          </a:p>
          <a:p>
            <a:r>
              <a:rPr lang="en-GB" dirty="0" smtClean="0">
                <a:latin typeface="Arial" pitchFamily="34" charset="0"/>
              </a:rPr>
              <a:t> Orthogonal Frequency Division Multiplexing will do as the name implies...  Divide the frequency up and multiplex it!  There are 52 sub-carriers in OFDM, and some are used for parity (error correction).</a:t>
            </a:r>
          </a:p>
          <a:p>
            <a:r>
              <a:rPr lang="en-GB" dirty="0" smtClean="0">
                <a:latin typeface="Arial" pitchFamily="34" charset="0"/>
              </a:rPr>
              <a:t>OFDM is not a form of spread spectrum. Instead, OFDM divides a data signal across 48 separate sub-carriers within a 20MHz channel to provide transmissions of 6, 9, 12, 18, 24, 36, 48, or 54Mbps. Data rates of 6Mbps, 12Mbps, and 24Mbps are mandatory for all 802.11-compliant products. OFDM is extremely efficient, which enables it to provide the higher data rates and minimize </a:t>
            </a:r>
            <a:r>
              <a:rPr lang="en-GB" b="1" dirty="0" smtClean="0">
                <a:solidFill>
                  <a:srgbClr val="FF0000"/>
                </a:solidFill>
                <a:latin typeface="Arial" pitchFamily="34" charset="0"/>
                <a:hlinkClick r:id="rId3"/>
              </a:rPr>
              <a:t>multi-path propagation</a:t>
            </a:r>
            <a:r>
              <a:rPr lang="en-GB" dirty="0" smtClean="0">
                <a:latin typeface="Arial" pitchFamily="34" charset="0"/>
              </a:rPr>
              <a:t> problems.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6</a:t>
            </a:fld>
            <a:endParaRPr lang="en-GB"/>
          </a:p>
        </p:txBody>
      </p:sp>
    </p:spTree>
    <p:extLst>
      <p:ext uri="{BB962C8B-B14F-4D97-AF65-F5344CB8AC3E}">
        <p14:creationId xmlns:p14="http://schemas.microsoft.com/office/powerpoint/2010/main" val="28579431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b="0" i="0" kern="1200" baseline="0" dirty="0" smtClean="0">
                <a:solidFill>
                  <a:schemeClr val="tx1"/>
                </a:solidFill>
                <a:latin typeface="+mn-lt"/>
                <a:ea typeface="+mn-ea"/>
                <a:cs typeface="+mn-cs"/>
              </a:rPr>
              <a:t>Throughput: The medium access control protocol should make as efficient use as possible of the wireless medium to maximize the capacity. Throughput is the average rate of successful message delivery over a communication channel.</a:t>
            </a:r>
          </a:p>
          <a:p>
            <a:endParaRPr lang="en-GB" sz="1200" b="0" i="0" kern="1200" baseline="0" dirty="0" smtClean="0">
              <a:solidFill>
                <a:schemeClr val="tx1"/>
              </a:solidFill>
              <a:latin typeface="+mn-lt"/>
              <a:ea typeface="+mn-ea"/>
              <a:cs typeface="+mn-cs"/>
            </a:endParaRPr>
          </a:p>
          <a:p>
            <a:r>
              <a:rPr lang="en-GB" sz="1200" b="0" i="0" kern="1200" baseline="0" dirty="0" smtClean="0">
                <a:solidFill>
                  <a:schemeClr val="tx1"/>
                </a:solidFill>
                <a:latin typeface="+mn-lt"/>
                <a:ea typeface="+mn-ea"/>
                <a:cs typeface="+mn-cs"/>
              </a:rPr>
              <a:t>Number of nodes: Wireless LANs may need to support hundreds of nodes across multiple cells.</a:t>
            </a:r>
          </a:p>
          <a:p>
            <a:endParaRPr lang="en-GB" sz="1200" b="0" i="0" kern="1200" baseline="0" dirty="0" smtClean="0">
              <a:solidFill>
                <a:schemeClr val="tx1"/>
              </a:solidFill>
              <a:latin typeface="+mn-lt"/>
              <a:ea typeface="+mn-ea"/>
              <a:cs typeface="+mn-cs"/>
            </a:endParaRPr>
          </a:p>
          <a:p>
            <a:r>
              <a:rPr lang="en-GB" sz="1200" b="0" i="0" kern="1200" baseline="0" dirty="0" smtClean="0">
                <a:solidFill>
                  <a:schemeClr val="tx1"/>
                </a:solidFill>
                <a:latin typeface="+mn-lt"/>
                <a:ea typeface="+mn-ea"/>
                <a:cs typeface="+mn-cs"/>
              </a:rPr>
              <a:t>Connection to the backbone LAN: In most cases, interconnection with stations on a wired backbone LAN is required.  For infrastructure wireless LANs, this is easily accomplished through the use of control modules to both types of LANs.  There may also need to be accommodation for mobile users and ad hoc wireless networks.</a:t>
            </a:r>
          </a:p>
          <a:p>
            <a:endParaRPr lang="en-GB" sz="1200" b="0" i="0" kern="1200" baseline="0" dirty="0" smtClean="0">
              <a:solidFill>
                <a:schemeClr val="tx1"/>
              </a:solidFill>
              <a:latin typeface="+mn-lt"/>
              <a:ea typeface="+mn-ea"/>
              <a:cs typeface="+mn-cs"/>
            </a:endParaRPr>
          </a:p>
          <a:p>
            <a:r>
              <a:rPr lang="en-GB" sz="1200" b="0" i="0" kern="1200" baseline="0" dirty="0" smtClean="0">
                <a:solidFill>
                  <a:schemeClr val="tx1"/>
                </a:solidFill>
                <a:latin typeface="+mn-lt"/>
                <a:ea typeface="+mn-ea"/>
                <a:cs typeface="+mn-cs"/>
              </a:rPr>
              <a:t>Service area: A typical coverage area for a wireless LAN has a diameter of 100 to 300m</a:t>
            </a:r>
          </a:p>
          <a:p>
            <a:endParaRPr lang="en-GB" sz="1200" b="0" i="0" kern="1200" baseline="0" dirty="0" smtClean="0">
              <a:solidFill>
                <a:schemeClr val="tx1"/>
              </a:solidFill>
              <a:latin typeface="+mn-lt"/>
              <a:ea typeface="+mn-ea"/>
              <a:cs typeface="+mn-cs"/>
            </a:endParaRPr>
          </a:p>
          <a:p>
            <a:r>
              <a:rPr lang="en-GB" sz="1200" b="0" i="0" kern="1200" baseline="0" dirty="0" smtClean="0">
                <a:solidFill>
                  <a:schemeClr val="tx1"/>
                </a:solidFill>
                <a:latin typeface="+mn-lt"/>
                <a:ea typeface="+mn-ea"/>
                <a:cs typeface="+mn-cs"/>
              </a:rPr>
              <a:t>Battery power consumption. Mobile workers use battery-powered work-stations that need to have a long battery when use with wireless adapters. This suggest that a MAC protocol that requires mobile nodes to monitor access points constantly or engage in frequent handshakes with a base station is inappropriate.  Typical wireless LAN implementations have features to reduce power consumption while not using the network, such as a sleep node.</a:t>
            </a:r>
          </a:p>
          <a:p>
            <a:endParaRPr lang="en-GB" sz="1200" b="0" i="0" kern="1200" baseline="0" dirty="0" smtClean="0">
              <a:solidFill>
                <a:schemeClr val="tx1"/>
              </a:solidFill>
              <a:latin typeface="+mn-lt"/>
              <a:ea typeface="+mn-ea"/>
              <a:cs typeface="+mn-cs"/>
            </a:endParaRPr>
          </a:p>
          <a:p>
            <a:r>
              <a:rPr lang="en-GB" sz="1200" b="0" i="0" kern="1200" baseline="0" dirty="0" smtClean="0">
                <a:solidFill>
                  <a:schemeClr val="tx1"/>
                </a:solidFill>
                <a:latin typeface="+mn-lt"/>
                <a:ea typeface="+mn-ea"/>
                <a:cs typeface="+mn-cs"/>
              </a:rPr>
              <a:t>Transmission robustness and security: Unless properly designed, a wireless LAN may be interference prone and easily eavesdropped.  The design of a wireless LAN must permit reliable transmission even in a noisy environment and should provide some level of security from eavesdropping.</a:t>
            </a:r>
          </a:p>
          <a:p>
            <a:endParaRPr lang="en-GB" sz="1200" b="0" i="0" kern="1200" baseline="0" dirty="0" smtClean="0">
              <a:solidFill>
                <a:schemeClr val="tx1"/>
              </a:solidFill>
              <a:latin typeface="+mn-lt"/>
              <a:ea typeface="+mn-ea"/>
              <a:cs typeface="+mn-cs"/>
            </a:endParaRPr>
          </a:p>
          <a:p>
            <a:r>
              <a:rPr lang="en-GB" sz="1200" b="0" i="0" kern="1200" baseline="0" dirty="0" smtClean="0">
                <a:solidFill>
                  <a:schemeClr val="tx1"/>
                </a:solidFill>
                <a:latin typeface="+mn-lt"/>
                <a:ea typeface="+mn-ea"/>
                <a:cs typeface="+mn-cs"/>
              </a:rPr>
              <a:t>Collocated network operation: As wireless LANs become more popular, it is quite likely for two or more wireless LANs to operated in the same area or in some area of where interference between the LANs is possible.  Such interference may thwart the normal operation of a MAC algorithm and may allow unauthorised access to a particular LAN.</a:t>
            </a:r>
          </a:p>
          <a:p>
            <a:endParaRPr lang="en-GB" sz="1200" b="0" i="0" kern="1200" baseline="0" dirty="0" smtClean="0">
              <a:solidFill>
                <a:schemeClr val="tx1"/>
              </a:solidFill>
              <a:latin typeface="+mn-lt"/>
              <a:ea typeface="+mn-ea"/>
              <a:cs typeface="+mn-cs"/>
            </a:endParaRPr>
          </a:p>
          <a:p>
            <a:r>
              <a:rPr lang="en-GB" sz="1200" b="0" i="0" kern="1200" baseline="0" dirty="0" smtClean="0">
                <a:solidFill>
                  <a:schemeClr val="tx1"/>
                </a:solidFill>
                <a:latin typeface="+mn-lt"/>
                <a:ea typeface="+mn-ea"/>
                <a:cs typeface="+mn-cs"/>
              </a:rPr>
              <a:t>License-free operation: Users would prefer to buy and operate wireless LAN products without having to secure a license for the frequency band used by the LAN.</a:t>
            </a:r>
          </a:p>
          <a:p>
            <a:endParaRPr lang="en-GB" sz="1200" b="0" i="0" kern="1200" baseline="0" dirty="0" smtClean="0">
              <a:solidFill>
                <a:schemeClr val="tx1"/>
              </a:solidFill>
              <a:latin typeface="+mn-lt"/>
              <a:ea typeface="+mn-ea"/>
              <a:cs typeface="+mn-cs"/>
            </a:endParaRPr>
          </a:p>
          <a:p>
            <a:r>
              <a:rPr lang="en-GB" sz="1200" b="0" i="0" kern="1200" baseline="0" dirty="0" smtClean="0">
                <a:solidFill>
                  <a:schemeClr val="tx1"/>
                </a:solidFill>
                <a:latin typeface="+mn-lt"/>
                <a:ea typeface="+mn-ea"/>
                <a:cs typeface="+mn-cs"/>
              </a:rPr>
              <a:t>Handoff/roaming: The MAC protocol used in the wireless LAN should enable mobile stations to move from one cell to another.</a:t>
            </a:r>
          </a:p>
          <a:p>
            <a:endParaRPr lang="en-GB" sz="1200" b="0" i="0" kern="1200" baseline="0" dirty="0" smtClean="0">
              <a:solidFill>
                <a:schemeClr val="tx1"/>
              </a:solidFill>
              <a:latin typeface="+mn-lt"/>
              <a:ea typeface="+mn-ea"/>
              <a:cs typeface="+mn-cs"/>
            </a:endParaRPr>
          </a:p>
          <a:p>
            <a:r>
              <a:rPr lang="en-GB" sz="1200" b="0" i="0" kern="1200" baseline="0" dirty="0" smtClean="0">
                <a:solidFill>
                  <a:schemeClr val="tx1"/>
                </a:solidFill>
                <a:latin typeface="+mn-lt"/>
                <a:ea typeface="+mn-ea"/>
                <a:cs typeface="+mn-cs"/>
              </a:rPr>
              <a:t>Dynamic configuration: The MAC addressing and the network management aspects of the LAN should permit dynamic and automated addition, deletion, and relocation of end systems without disruption to other users. </a:t>
            </a:r>
          </a:p>
          <a:p>
            <a:endParaRPr lang="en-GB" sz="1200" b="0" i="0" kern="1200" baseline="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8</a:t>
            </a:fld>
            <a:endParaRPr lang="en-GB"/>
          </a:p>
        </p:txBody>
      </p:sp>
    </p:spTree>
    <p:extLst>
      <p:ext uri="{BB962C8B-B14F-4D97-AF65-F5344CB8AC3E}">
        <p14:creationId xmlns:p14="http://schemas.microsoft.com/office/powerpoint/2010/main" val="10034182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 typeface="Wingdings" pitchFamily="2" charset="2"/>
              <a:buNone/>
              <a:tabLst/>
              <a:defRPr/>
            </a:pPr>
            <a:r>
              <a:rPr lang="en-US" dirty="0" smtClean="0"/>
              <a:t>Frequency hopping - </a:t>
            </a:r>
            <a:r>
              <a:rPr lang="en-US" sz="1200" dirty="0" smtClean="0"/>
              <a:t>Signal hops from frequency to frequency at fixed intervals</a:t>
            </a:r>
          </a:p>
          <a:p>
            <a:pPr marL="0" marR="0" lvl="0" indent="0" algn="l" defTabSz="914400" rtl="0" eaLnBrk="1" fontAlgn="auto" latinLnBrk="0" hangingPunct="1">
              <a:lnSpc>
                <a:spcPct val="100000"/>
              </a:lnSpc>
              <a:spcBef>
                <a:spcPts val="0"/>
              </a:spcBef>
              <a:spcAft>
                <a:spcPts val="0"/>
              </a:spcAft>
              <a:buClrTx/>
              <a:buSzTx/>
              <a:buFont typeface="Wingdings" pitchFamily="2" charset="2"/>
              <a:buNone/>
              <a:tabLst/>
              <a:defRPr/>
            </a:pPr>
            <a:r>
              <a:rPr lang="en-US" dirty="0" smtClean="0"/>
              <a:t>Spread spectrum - </a:t>
            </a:r>
            <a:r>
              <a:rPr lang="en-US" sz="1200" dirty="0" smtClean="0"/>
              <a:t>Spreading code spreads signal across a wider frequency band </a:t>
            </a:r>
          </a:p>
          <a:p>
            <a:pPr lvl="0">
              <a:buFont typeface="Wingdings" pitchFamily="2" charset="2"/>
              <a:buNone/>
            </a:pPr>
            <a:endParaRPr lang="en-US" dirty="0" smtClean="0"/>
          </a:p>
          <a:p>
            <a:pPr lvl="1">
              <a:buFont typeface="Wingdings" pitchFamily="2" charset="2"/>
              <a:buChar char="§"/>
            </a:pPr>
            <a:r>
              <a:rPr lang="en-US" dirty="0" smtClean="0"/>
              <a:t>Amplitude-shift keying (ASK)</a:t>
            </a:r>
          </a:p>
          <a:p>
            <a:pPr lvl="2">
              <a:buFont typeface="Courier New" pitchFamily="49" charset="0"/>
              <a:buChar char="o"/>
            </a:pPr>
            <a:r>
              <a:rPr lang="en-US" dirty="0" smtClean="0"/>
              <a:t>Amplitude difference of carrier frequency</a:t>
            </a:r>
          </a:p>
          <a:p>
            <a:pPr lvl="1">
              <a:buFont typeface="Wingdings" pitchFamily="2" charset="2"/>
              <a:buChar char="§"/>
            </a:pPr>
            <a:r>
              <a:rPr lang="en-US" dirty="0" smtClean="0"/>
              <a:t>Frequency-shift keying (FSK)</a:t>
            </a:r>
          </a:p>
          <a:p>
            <a:pPr lvl="2">
              <a:buFont typeface="Courier New" pitchFamily="49" charset="0"/>
              <a:buChar char="o"/>
            </a:pPr>
            <a:r>
              <a:rPr lang="en-US" dirty="0" smtClean="0"/>
              <a:t>Frequency difference near carrier frequency</a:t>
            </a:r>
          </a:p>
          <a:p>
            <a:pPr lvl="1">
              <a:buFont typeface="Wingdings" pitchFamily="2" charset="2"/>
              <a:buChar char="§"/>
            </a:pPr>
            <a:r>
              <a:rPr lang="en-US" dirty="0" smtClean="0"/>
              <a:t>Phase-shift keying (PSK)</a:t>
            </a:r>
          </a:p>
          <a:p>
            <a:pPr lvl="2">
              <a:buFont typeface="Courier New" pitchFamily="49" charset="0"/>
              <a:buChar char="o"/>
            </a:pPr>
            <a:r>
              <a:rPr lang="en-US" dirty="0" smtClean="0"/>
              <a:t>Phase of carrier signal shifted</a:t>
            </a:r>
          </a:p>
          <a:p>
            <a:r>
              <a:rPr lang="en-GB" dirty="0" smtClean="0"/>
              <a:t>The contention based protocols use the Carrier Sense Multiple Access (CSMA) scheme</a:t>
            </a:r>
          </a:p>
          <a:p>
            <a:pPr lvl="1">
              <a:buFont typeface="Wingdings" pitchFamily="2" charset="2"/>
              <a:buChar char="§"/>
            </a:pPr>
            <a:r>
              <a:rPr lang="en-GB" dirty="0" smtClean="0"/>
              <a:t>for a station (STA) to transmit, it must sense the medium to determine if another station is transmitting. </a:t>
            </a:r>
          </a:p>
          <a:p>
            <a:pPr lvl="1">
              <a:buFont typeface="Wingdings" pitchFamily="2" charset="2"/>
              <a:buChar char="§"/>
            </a:pPr>
            <a:r>
              <a:rPr lang="en-GB" dirty="0" smtClean="0"/>
              <a:t>If the medium is busy, the STA will defer until the end of the current transmission. </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9</a:t>
            </a:fld>
            <a:endParaRPr lang="en-GB"/>
          </a:p>
        </p:txBody>
      </p:sp>
    </p:spTree>
    <p:extLst>
      <p:ext uri="{BB962C8B-B14F-4D97-AF65-F5344CB8AC3E}">
        <p14:creationId xmlns:p14="http://schemas.microsoft.com/office/powerpoint/2010/main" val="13927286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US" b="1" dirty="0" smtClean="0"/>
              <a:t>Association request </a:t>
            </a:r>
            <a:r>
              <a:rPr lang="en-US" dirty="0" smtClean="0"/>
              <a:t>– Sent by a station to an AP to request an association with this</a:t>
            </a:r>
            <a:r>
              <a:rPr lang="en-US" baseline="0" dirty="0" smtClean="0"/>
              <a:t> BSS. This frame includes capability information, such as whether encryption is to be used and whether this station is </a:t>
            </a:r>
            <a:r>
              <a:rPr lang="en-US" baseline="0" dirty="0" err="1" smtClean="0"/>
              <a:t>pollable</a:t>
            </a:r>
            <a:r>
              <a:rPr lang="en-US" baseline="0" dirty="0" smtClean="0"/>
              <a:t>.</a:t>
            </a:r>
            <a:endParaRPr lang="en-US" dirty="0" smtClean="0"/>
          </a:p>
          <a:p>
            <a:r>
              <a:rPr lang="en-US" b="1" dirty="0" smtClean="0"/>
              <a:t>Association response</a:t>
            </a:r>
            <a:r>
              <a:rPr lang="en-US" dirty="0" smtClean="0"/>
              <a:t> – Returned by the AP to the station to indicate whether</a:t>
            </a:r>
            <a:r>
              <a:rPr lang="en-US" baseline="0" dirty="0" smtClean="0"/>
              <a:t> it is accepting this association request.</a:t>
            </a:r>
            <a:endParaRPr lang="en-US" dirty="0" smtClean="0"/>
          </a:p>
          <a:p>
            <a:r>
              <a:rPr lang="en-US" b="1" dirty="0" err="1" smtClean="0"/>
              <a:t>Reassociation</a:t>
            </a:r>
            <a:r>
              <a:rPr lang="en-US" b="1" dirty="0" smtClean="0"/>
              <a:t> request </a:t>
            </a:r>
            <a:r>
              <a:rPr lang="en-US" dirty="0" smtClean="0"/>
              <a:t>– Sent by</a:t>
            </a:r>
            <a:r>
              <a:rPr lang="en-US" baseline="0" dirty="0" smtClean="0"/>
              <a:t> a station when it moves from one BSS to another and needs to make an association with the AP in the new BSS.  The station uses </a:t>
            </a:r>
            <a:r>
              <a:rPr lang="en-US" baseline="0" dirty="0" err="1" smtClean="0"/>
              <a:t>reassociation</a:t>
            </a:r>
            <a:r>
              <a:rPr lang="en-US" baseline="0" dirty="0" smtClean="0"/>
              <a:t> rather than simply association so that the new AP know to negotiate with the old AP for the forwarding of data frames.</a:t>
            </a:r>
            <a:endParaRPr lang="en-US" dirty="0" smtClean="0"/>
          </a:p>
          <a:p>
            <a:r>
              <a:rPr lang="en-US" b="1" dirty="0" err="1" smtClean="0"/>
              <a:t>Reassociation</a:t>
            </a:r>
            <a:r>
              <a:rPr lang="en-US" b="1" dirty="0" smtClean="0"/>
              <a:t> response </a:t>
            </a:r>
            <a:r>
              <a:rPr lang="en-US" dirty="0" smtClean="0"/>
              <a:t>– Returned by the AP to the station to indicate whether it is accepting this </a:t>
            </a:r>
            <a:r>
              <a:rPr lang="en-US" dirty="0" err="1" smtClean="0"/>
              <a:t>reassociation</a:t>
            </a:r>
            <a:r>
              <a:rPr lang="en-US" baseline="0" dirty="0" smtClean="0"/>
              <a:t> request.</a:t>
            </a:r>
            <a:endParaRPr lang="en-US" dirty="0" smtClean="0"/>
          </a:p>
          <a:p>
            <a:r>
              <a:rPr lang="en-US" b="1" dirty="0" smtClean="0"/>
              <a:t>Probe request </a:t>
            </a:r>
            <a:r>
              <a:rPr lang="en-US" dirty="0" smtClean="0"/>
              <a:t>– Used by a station to obtained information</a:t>
            </a:r>
            <a:r>
              <a:rPr lang="en-US" baseline="0" dirty="0" smtClean="0"/>
              <a:t> from another station or AP. This frame is used to locate an IEEE 802.11 BSS.</a:t>
            </a:r>
            <a:endParaRPr lang="en-US" dirty="0" smtClean="0"/>
          </a:p>
          <a:p>
            <a:r>
              <a:rPr lang="en-US" b="1" dirty="0" smtClean="0"/>
              <a:t>Probe response</a:t>
            </a:r>
            <a:r>
              <a:rPr lang="en-US" dirty="0" smtClean="0"/>
              <a:t> – Response to a probe request.</a:t>
            </a:r>
          </a:p>
          <a:p>
            <a:r>
              <a:rPr lang="en-US" b="1" dirty="0" smtClean="0"/>
              <a:t>Beacon</a:t>
            </a:r>
            <a:r>
              <a:rPr lang="en-US" dirty="0" smtClean="0"/>
              <a:t> – Transmitted periodically to allow mobile stations to locate and identify a BSS.</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None/>
              <a:tabLst/>
              <a:defRPr/>
            </a:pPr>
            <a:r>
              <a:rPr kumimoji="0" lang="en-US" sz="1200" b="1"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Announcement traffic indication message</a:t>
            </a:r>
            <a:r>
              <a:rPr kumimoji="0" lang="en-US" sz="12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 – Sent by a mobile station to alert other mobile stations that may have been in low power mode that this station has frames buffered and waiting to be delivered to the station addressed in this frame.</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None/>
              <a:tabLst/>
              <a:defRPr/>
            </a:pPr>
            <a:r>
              <a:rPr kumimoji="0" lang="en-US" sz="1200" b="1"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Dissociation</a:t>
            </a:r>
            <a:r>
              <a:rPr kumimoji="0" lang="en-US" sz="12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 – Used by a station to terminate an association.</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None/>
              <a:tabLst/>
              <a:defRPr/>
            </a:pPr>
            <a:r>
              <a:rPr kumimoji="0" lang="en-US" sz="1200" b="1"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Authentication</a:t>
            </a:r>
            <a:r>
              <a:rPr kumimoji="0" lang="en-US" sz="12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 – Multiple authentication frames are used in an exchange to authenticate one station to another.</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None/>
              <a:tabLst/>
              <a:defRPr/>
            </a:pPr>
            <a:r>
              <a:rPr kumimoji="0" lang="en-US" sz="1200" b="1" i="0" u="none" strike="noStrike" kern="1200" cap="none" spc="0" normalizeH="0" baseline="0" noProof="0" dirty="0" err="1" smtClean="0">
                <a:ln>
                  <a:noFill/>
                </a:ln>
                <a:solidFill>
                  <a:schemeClr val="tx1">
                    <a:lumMod val="65000"/>
                    <a:lumOff val="35000"/>
                  </a:schemeClr>
                </a:solidFill>
                <a:effectLst/>
                <a:uLnTx/>
                <a:uFillTx/>
                <a:latin typeface="+mn-lt"/>
                <a:ea typeface="+mn-ea"/>
                <a:cs typeface="+mn-cs"/>
              </a:rPr>
              <a:t>Deauthentication</a:t>
            </a:r>
            <a:r>
              <a:rPr kumimoji="0" lang="en-US" sz="12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 – Sent by a station to another station or AP to indicate that it terminating secure communications.</a:t>
            </a:r>
            <a:endParaRPr lang="en-US"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10</a:t>
            </a:fld>
            <a:endParaRPr lang="en-GB"/>
          </a:p>
        </p:txBody>
      </p:sp>
    </p:spTree>
    <p:extLst>
      <p:ext uri="{BB962C8B-B14F-4D97-AF65-F5344CB8AC3E}">
        <p14:creationId xmlns:p14="http://schemas.microsoft.com/office/powerpoint/2010/main" val="18683929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nSpc>
                <a:spcPct val="80000"/>
              </a:lnSpc>
              <a:buFont typeface="Wingdings" pitchFamily="-124" charset="2"/>
              <a:buNone/>
              <a:defRPr/>
            </a:pPr>
            <a:r>
              <a:rPr lang="en-US" sz="1200" dirty="0" smtClean="0">
                <a:latin typeface="Comic Sans MS" pitchFamily="66" charset="0"/>
              </a:rPr>
              <a:t>WMNs lack efficient and scalable security solutions, because their security is easier to be compromised due to: </a:t>
            </a:r>
            <a:r>
              <a:rPr lang="en-US" sz="1200" dirty="0" smtClean="0">
                <a:solidFill>
                  <a:srgbClr val="66FF33"/>
                </a:solidFill>
                <a:latin typeface="Comic Sans MS" pitchFamily="66" charset="0"/>
              </a:rPr>
              <a:t>distributed network architecture, vulnerability of channels and nodes in the shared wireless medium, and dynamic change of network topology.</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25</a:t>
            </a:fld>
            <a:endParaRPr lang="en-GB"/>
          </a:p>
        </p:txBody>
      </p:sp>
    </p:spTree>
    <p:extLst>
      <p:ext uri="{BB962C8B-B14F-4D97-AF65-F5344CB8AC3E}">
        <p14:creationId xmlns:p14="http://schemas.microsoft.com/office/powerpoint/2010/main" val="2549358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a:lnSpc>
                <a:spcPct val="80000"/>
              </a:lnSpc>
              <a:buFont typeface="Wingdings" pitchFamily="-124" charset="2"/>
              <a:buNone/>
              <a:defRPr/>
            </a:pPr>
            <a:r>
              <a:rPr lang="en-GB" b="1" dirty="0" smtClean="0"/>
              <a:t>Cross-layer design </a:t>
            </a:r>
            <a:r>
              <a:rPr lang="en-GB" dirty="0" smtClean="0"/>
              <a:t>- </a:t>
            </a:r>
            <a:r>
              <a:rPr lang="en-US" sz="1200" dirty="0" smtClean="0">
                <a:latin typeface="Comic Sans MS" pitchFamily="66" charset="0"/>
              </a:rPr>
              <a:t>In order to provide satisfactory network performance, MAC, routing, and transport layer protocols need to interactively</a:t>
            </a:r>
          </a:p>
          <a:p>
            <a:pPr>
              <a:lnSpc>
                <a:spcPct val="80000"/>
              </a:lnSpc>
              <a:buFont typeface="Wingdings" pitchFamily="-124" charset="2"/>
              <a:buNone/>
              <a:defRPr/>
            </a:pPr>
            <a:r>
              <a:rPr lang="en-US" sz="1200" dirty="0" smtClean="0">
                <a:latin typeface="Comic Sans MS" pitchFamily="66" charset="0"/>
              </a:rPr>
              <a:t>work together with the physical layer.</a:t>
            </a:r>
          </a:p>
          <a:p>
            <a:pPr>
              <a:lnSpc>
                <a:spcPct val="80000"/>
              </a:lnSpc>
              <a:buFont typeface="Wingdings" pitchFamily="-124" charset="2"/>
              <a:buNone/>
              <a:defRPr/>
            </a:pPr>
            <a:r>
              <a:rPr lang="en-US" sz="1200" b="1" dirty="0" smtClean="0">
                <a:latin typeface="Comic Sans MS" pitchFamily="66" charset="0"/>
              </a:rPr>
              <a:t>Network Monitoring </a:t>
            </a:r>
            <a:r>
              <a:rPr lang="en-US" sz="1200" dirty="0" smtClean="0">
                <a:latin typeface="Comic Sans MS" pitchFamily="66" charset="0"/>
              </a:rPr>
              <a:t>- The statistics in the MIB (management information base) of mesh nodes, especially mesh routers, need to be reported to one or several servers in order to continuously monitor the network performance. </a:t>
            </a:r>
          </a:p>
          <a:p>
            <a:pPr>
              <a:lnSpc>
                <a:spcPct val="80000"/>
              </a:lnSpc>
              <a:buFont typeface="Wingdings" pitchFamily="-124" charset="2"/>
              <a:buNone/>
              <a:defRPr/>
            </a:pPr>
            <a:r>
              <a:rPr lang="en-US" sz="1200" b="1" dirty="0" smtClean="0">
                <a:latin typeface="Comic Sans MS" pitchFamily="66" charset="0"/>
              </a:rPr>
              <a:t>Power Management </a:t>
            </a:r>
            <a:r>
              <a:rPr lang="en-US" sz="1200" dirty="0" smtClean="0">
                <a:latin typeface="Comic Sans MS" pitchFamily="66" charset="0"/>
              </a:rPr>
              <a:t>- Usually, mesh routers do not have a constraint on power consumption; power management aims to control connectivity, interference, spectrum spatial-reuse, and topology.</a:t>
            </a:r>
          </a:p>
          <a:p>
            <a:pPr>
              <a:lnSpc>
                <a:spcPct val="80000"/>
              </a:lnSpc>
              <a:buFont typeface="Wingdings" pitchFamily="-124" charset="2"/>
              <a:buNone/>
              <a:defRPr/>
            </a:pPr>
            <a:r>
              <a:rPr lang="en-US" sz="1200" b="1" dirty="0" smtClean="0">
                <a:latin typeface="Comic Sans MS" pitchFamily="66" charset="0"/>
              </a:rPr>
              <a:t>Mobility Management</a:t>
            </a:r>
            <a:r>
              <a:rPr lang="en-US" sz="1200" dirty="0" smtClean="0">
                <a:latin typeface="Comic Sans MS" pitchFamily="66" charset="0"/>
              </a:rPr>
              <a:t> - Location information can enhance the performance of MAC and routing protocols. </a:t>
            </a:r>
          </a:p>
          <a:p>
            <a:pPr>
              <a:lnSpc>
                <a:spcPct val="80000"/>
              </a:lnSpc>
              <a:buFont typeface="Wingdings" pitchFamily="-124" charset="2"/>
              <a:buNone/>
              <a:defRPr/>
            </a:pPr>
            <a:r>
              <a:rPr lang="en-US" sz="1200" b="1" dirty="0" smtClean="0">
                <a:latin typeface="Comic Sans MS" pitchFamily="66" charset="0"/>
              </a:rPr>
              <a:t>Application</a:t>
            </a:r>
            <a:r>
              <a:rPr lang="en-US" sz="1200" b="1" baseline="0" dirty="0" smtClean="0">
                <a:latin typeface="Comic Sans MS" pitchFamily="66" charset="0"/>
              </a:rPr>
              <a:t> layer</a:t>
            </a:r>
            <a:r>
              <a:rPr lang="en-US" sz="1200" baseline="0" dirty="0" smtClean="0">
                <a:latin typeface="Comic Sans MS" pitchFamily="66" charset="0"/>
              </a:rPr>
              <a:t> - </a:t>
            </a:r>
            <a:r>
              <a:rPr lang="en-US" sz="1200" dirty="0" smtClean="0">
                <a:latin typeface="Comic Sans MS" pitchFamily="66" charset="0"/>
              </a:rPr>
              <a:t>Improve Existing Application Layer Protocols, </a:t>
            </a:r>
            <a:r>
              <a:rPr lang="en-US" sz="1200" dirty="0" smtClean="0">
                <a:solidFill>
                  <a:srgbClr val="66FF33"/>
                </a:solidFill>
                <a:latin typeface="Comic Sans MS" pitchFamily="66" charset="0"/>
              </a:rPr>
              <a:t>Propose New Application Layer Protocols for  Distributed Information Sharing, Develop Innovative Applications for WMNs</a:t>
            </a:r>
          </a:p>
          <a:p>
            <a:pPr>
              <a:lnSpc>
                <a:spcPct val="80000"/>
              </a:lnSpc>
              <a:buFont typeface="Wingdings" pitchFamily="-124" charset="2"/>
              <a:buNone/>
              <a:defRPr/>
            </a:pPr>
            <a:r>
              <a:rPr lang="en-US" sz="1200" b="1" dirty="0" smtClean="0">
                <a:solidFill>
                  <a:srgbClr val="66FF33"/>
                </a:solidFill>
                <a:latin typeface="Comic Sans MS" pitchFamily="66" charset="0"/>
              </a:rPr>
              <a:t>Transport protocols </a:t>
            </a:r>
            <a:r>
              <a:rPr lang="en-US" sz="1200" dirty="0" smtClean="0">
                <a:solidFill>
                  <a:srgbClr val="66FF33"/>
                </a:solidFill>
                <a:latin typeface="Comic Sans MS" pitchFamily="66" charset="0"/>
              </a:rPr>
              <a:t>- </a:t>
            </a:r>
            <a:r>
              <a:rPr lang="en-US" sz="1200" dirty="0" smtClean="0">
                <a:latin typeface="Comic Sans MS" pitchFamily="66" charset="0"/>
              </a:rPr>
              <a:t>TCP variants, New transport protocols, Non-Congestion Packet Losses, t</a:t>
            </a:r>
            <a:r>
              <a:rPr lang="en-US" sz="2100" dirty="0" smtClean="0">
                <a:effectLst/>
                <a:latin typeface="Comic Sans MS" pitchFamily="66" charset="0"/>
              </a:rPr>
              <a:t>o enhance TCP performance, link failure needs to be detected, </a:t>
            </a:r>
            <a:r>
              <a:rPr lang="en-US" sz="2000" dirty="0" smtClean="0">
                <a:solidFill>
                  <a:srgbClr val="FFFFFF"/>
                </a:solidFill>
                <a:effectLst/>
                <a:latin typeface="Comic Sans MS" pitchFamily="66" charset="0"/>
              </a:rPr>
              <a:t>Network asymmetry which is defined as the situation where the forward direction </a:t>
            </a:r>
            <a:r>
              <a:rPr lang="en-US" sz="1800" dirty="0" smtClean="0">
                <a:solidFill>
                  <a:srgbClr val="FFFFFF"/>
                </a:solidFill>
                <a:effectLst/>
                <a:latin typeface="Comic Sans MS" pitchFamily="66" charset="0"/>
              </a:rPr>
              <a:t>of a network is significantly different from the reverse direction in terms of bandwidth, loss rate, and latency, </a:t>
            </a:r>
            <a:r>
              <a:rPr lang="en-US" sz="1800" dirty="0" smtClean="0">
                <a:solidFill>
                  <a:srgbClr val="66FF33"/>
                </a:solidFill>
                <a:effectLst/>
                <a:latin typeface="Comic Sans MS" pitchFamily="66" charset="0"/>
              </a:rPr>
              <a:t>Large RTT Variations, </a:t>
            </a:r>
            <a:r>
              <a:rPr lang="en-US" sz="1800" dirty="0" smtClean="0">
                <a:solidFill>
                  <a:srgbClr val="66FF33"/>
                </a:solidFill>
                <a:latin typeface="Comic Sans MS" pitchFamily="66" charset="0"/>
              </a:rPr>
              <a:t>Real-Time Delivery, Cross-layer Solution to Network Asymmetry</a:t>
            </a:r>
            <a:r>
              <a:rPr lang="en-US" sz="1800" baseline="0" dirty="0" smtClean="0">
                <a:solidFill>
                  <a:srgbClr val="66FF33"/>
                </a:solidFill>
                <a:latin typeface="Comic Sans MS" pitchFamily="66" charset="0"/>
              </a:rPr>
              <a:t> and </a:t>
            </a:r>
            <a:r>
              <a:rPr lang="en-US" sz="1800" dirty="0" smtClean="0">
                <a:solidFill>
                  <a:srgbClr val="66FF33"/>
                </a:solidFill>
                <a:latin typeface="Comic Sans MS" pitchFamily="66" charset="0"/>
              </a:rPr>
              <a:t>Adaptive TCP.</a:t>
            </a:r>
          </a:p>
          <a:p>
            <a:pPr>
              <a:lnSpc>
                <a:spcPct val="80000"/>
              </a:lnSpc>
              <a:buFont typeface="Wingdings" pitchFamily="-124" charset="2"/>
              <a:buNone/>
              <a:defRPr/>
            </a:pPr>
            <a:r>
              <a:rPr lang="en-US" sz="1800" b="1" dirty="0" smtClean="0">
                <a:solidFill>
                  <a:srgbClr val="66FF33"/>
                </a:solidFill>
                <a:effectLst/>
                <a:latin typeface="Comic Sans MS" pitchFamily="66" charset="0"/>
              </a:rPr>
              <a:t>Routing</a:t>
            </a:r>
            <a:r>
              <a:rPr lang="en-US" sz="1800" dirty="0" smtClean="0">
                <a:solidFill>
                  <a:srgbClr val="66FF33"/>
                </a:solidFill>
                <a:effectLst/>
                <a:latin typeface="Comic Sans MS" pitchFamily="66" charset="0"/>
              </a:rPr>
              <a:t> - </a:t>
            </a:r>
            <a:r>
              <a:rPr lang="en-US" sz="1800" dirty="0" smtClean="0">
                <a:solidFill>
                  <a:srgbClr val="66FF33"/>
                </a:solidFill>
                <a:latin typeface="Comic Sans MS" pitchFamily="66" charset="0"/>
              </a:rPr>
              <a:t>Multiple Performance Metrics, scalability, robustness, </a:t>
            </a:r>
            <a:r>
              <a:rPr lang="en-US" sz="2000" dirty="0" smtClean="0">
                <a:solidFill>
                  <a:srgbClr val="66FF33"/>
                </a:solidFill>
                <a:latin typeface="Comic Sans MS" pitchFamily="66" charset="0"/>
              </a:rPr>
              <a:t>Adaptive Support of Both </a:t>
            </a:r>
            <a:r>
              <a:rPr lang="en-US" sz="1800" dirty="0" smtClean="0">
                <a:solidFill>
                  <a:srgbClr val="66FF33"/>
                </a:solidFill>
                <a:latin typeface="Comic Sans MS" pitchFamily="66" charset="0"/>
              </a:rPr>
              <a:t>Mesh Routers and Mesh Clients, Routing Protocols with Various Performance Metrics, Multi-Radio Routing, Multi-Path Routing, </a:t>
            </a:r>
            <a:r>
              <a:rPr lang="en-US" sz="1800" dirty="0" smtClean="0">
                <a:solidFill>
                  <a:srgbClr val="66FF33"/>
                </a:solidFill>
                <a:effectLst/>
                <a:latin typeface="Comic Sans MS" pitchFamily="66" charset="0"/>
              </a:rPr>
              <a:t>Hierarchical Routing, </a:t>
            </a:r>
            <a:r>
              <a:rPr lang="en-US" sz="1800" dirty="0" smtClean="0">
                <a:solidFill>
                  <a:srgbClr val="66FF33"/>
                </a:solidFill>
                <a:latin typeface="Comic Sans MS" pitchFamily="66" charset="0"/>
              </a:rPr>
              <a:t>Geographic Routing, Routing/MAC Cross-Layer Design, hybrid routing.</a:t>
            </a:r>
          </a:p>
          <a:p>
            <a:pPr marL="0" marR="0" indent="0" algn="l" defTabSz="914400" rtl="0" eaLnBrk="1" fontAlgn="auto" latinLnBrk="0" hangingPunct="1">
              <a:lnSpc>
                <a:spcPct val="80000"/>
              </a:lnSpc>
              <a:spcBef>
                <a:spcPts val="0"/>
              </a:spcBef>
              <a:spcAft>
                <a:spcPts val="0"/>
              </a:spcAft>
              <a:buClrTx/>
              <a:buSzTx/>
              <a:buFont typeface="Wingdings" pitchFamily="-124" charset="2"/>
              <a:buNone/>
              <a:tabLst/>
              <a:defRPr/>
            </a:pPr>
            <a:r>
              <a:rPr lang="en-US" sz="1800" b="1" dirty="0" smtClean="0">
                <a:solidFill>
                  <a:srgbClr val="66FF33"/>
                </a:solidFill>
                <a:effectLst/>
                <a:latin typeface="Comic Sans MS" pitchFamily="66" charset="0"/>
              </a:rPr>
              <a:t>MAC</a:t>
            </a:r>
            <a:r>
              <a:rPr lang="en-US" sz="1800" dirty="0" smtClean="0">
                <a:solidFill>
                  <a:srgbClr val="66FF33"/>
                </a:solidFill>
                <a:effectLst/>
                <a:latin typeface="Comic Sans MS" pitchFamily="66" charset="0"/>
              </a:rPr>
              <a:t>- </a:t>
            </a:r>
            <a:r>
              <a:rPr lang="en-US" sz="1800" dirty="0" smtClean="0">
                <a:solidFill>
                  <a:srgbClr val="66FF33"/>
                </a:solidFill>
                <a:latin typeface="Comic Sans MS" pitchFamily="66" charset="0"/>
              </a:rPr>
              <a:t>MAC Protocol Implementation, Network Integration in the MAC Layer, MAC/Physical Cross-Layer Design, Scalable Multi-Channel MACs, Scalable Single-Channel MACs, Cross-layer design with advanced physical layer techniques, Improving Existing MAC Protocols</a:t>
            </a:r>
          </a:p>
          <a:p>
            <a:pPr marL="0" marR="0" indent="0" algn="l" defTabSz="914400" rtl="0" eaLnBrk="1" fontAlgn="auto" latinLnBrk="0" hangingPunct="1">
              <a:lnSpc>
                <a:spcPct val="80000"/>
              </a:lnSpc>
              <a:spcBef>
                <a:spcPts val="0"/>
              </a:spcBef>
              <a:spcAft>
                <a:spcPts val="0"/>
              </a:spcAft>
              <a:buClrTx/>
              <a:buSzTx/>
              <a:buFont typeface="Wingdings" pitchFamily="-124" charset="2"/>
              <a:buNone/>
              <a:tabLst/>
              <a:defRPr/>
            </a:pPr>
            <a:r>
              <a:rPr lang="en-US" sz="1800" dirty="0" smtClean="0">
                <a:solidFill>
                  <a:srgbClr val="66FF33"/>
                </a:solidFill>
                <a:latin typeface="Comic Sans MS" pitchFamily="66" charset="0"/>
              </a:rPr>
              <a:t> </a:t>
            </a:r>
          </a:p>
          <a:p>
            <a:pPr>
              <a:lnSpc>
                <a:spcPct val="80000"/>
              </a:lnSpc>
              <a:buFont typeface="Wingdings" pitchFamily="-124" charset="2"/>
              <a:buNone/>
              <a:defRPr/>
            </a:pPr>
            <a:r>
              <a:rPr lang="en-US" sz="1800" dirty="0" smtClean="0">
                <a:solidFill>
                  <a:srgbClr val="FFFFFF"/>
                </a:solidFill>
                <a:effectLst/>
                <a:latin typeface="Comic Sans MS" pitchFamily="66" charset="0"/>
              </a:rPr>
              <a:t>  </a:t>
            </a:r>
          </a:p>
          <a:p>
            <a:pPr>
              <a:lnSpc>
                <a:spcPct val="80000"/>
              </a:lnSpc>
              <a:buFont typeface="Wingdings" pitchFamily="-124" charset="2"/>
              <a:buNone/>
              <a:defRPr/>
            </a:pPr>
            <a:endParaRPr lang="en-US" sz="1800" dirty="0" smtClean="0">
              <a:solidFill>
                <a:srgbClr val="FFFFFF"/>
              </a:solidFill>
              <a:effectLst/>
              <a:latin typeface="Comic Sans MS" pitchFamily="66" charset="0"/>
            </a:endParaRPr>
          </a:p>
          <a:p>
            <a:pPr lvl="1">
              <a:lnSpc>
                <a:spcPct val="80000"/>
              </a:lnSpc>
              <a:buFontTx/>
              <a:buNone/>
              <a:defRPr/>
            </a:pPr>
            <a:endParaRPr lang="en-US" sz="1200" dirty="0" smtClean="0">
              <a:latin typeface="Comic Sans MS" pitchFamily="66" charset="0"/>
            </a:endParaRPr>
          </a:p>
          <a:p>
            <a:pPr>
              <a:lnSpc>
                <a:spcPct val="80000"/>
              </a:lnSpc>
              <a:buFont typeface="Wingdings" pitchFamily="-124" charset="2"/>
              <a:buNone/>
              <a:defRPr/>
            </a:pPr>
            <a:endParaRPr lang="en-US" sz="1200" dirty="0" smtClean="0">
              <a:latin typeface="Comic Sans MS" pitchFamily="66" charset="0"/>
            </a:endParaRPr>
          </a:p>
          <a:p>
            <a:pPr>
              <a:lnSpc>
                <a:spcPct val="80000"/>
              </a:lnSpc>
              <a:buFont typeface="Wingdings" pitchFamily="-124" charset="2"/>
              <a:buNone/>
              <a:defRPr/>
            </a:pPr>
            <a:endParaRPr lang="en-US" sz="1200" dirty="0" smtClean="0">
              <a:latin typeface="Comic Sans MS" pitchFamily="66" charset="0"/>
            </a:endParaRP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26</a:t>
            </a:fld>
            <a:endParaRPr lang="en-GB"/>
          </a:p>
        </p:txBody>
      </p:sp>
    </p:spTree>
    <p:extLst>
      <p:ext uri="{BB962C8B-B14F-4D97-AF65-F5344CB8AC3E}">
        <p14:creationId xmlns:p14="http://schemas.microsoft.com/office/powerpoint/2010/main" val="39792176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i="1" dirty="0" smtClean="0">
                <a:solidFill>
                  <a:schemeClr val="hlink"/>
                </a:solidFill>
                <a:latin typeface="Comic Sans MS" pitchFamily="66" charset="0"/>
              </a:rPr>
              <a:t>A sensor network is a deployment of massive numbers of small, inexpensive, self-powered devices that can sense, compute, and communicate with other devices for the purpose of gathering local information to make global decisions about a physical environment</a:t>
            </a:r>
            <a:endParaRPr lang="en-US" sz="1100" i="1" dirty="0" smtClean="0">
              <a:solidFill>
                <a:schemeClr val="hlink"/>
              </a:solidFill>
              <a:latin typeface="Comic Sans MS" pitchFamily="66" charset="0"/>
            </a:endParaRP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27</a:t>
            </a:fld>
            <a:endParaRPr lang="en-GB"/>
          </a:p>
        </p:txBody>
      </p:sp>
    </p:spTree>
    <p:extLst>
      <p:ext uri="{BB962C8B-B14F-4D97-AF65-F5344CB8AC3E}">
        <p14:creationId xmlns:p14="http://schemas.microsoft.com/office/powerpoint/2010/main" val="15766353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zh-CN" dirty="0" smtClean="0">
                <a:ea typeface="宋体" pitchFamily="2" charset="-122"/>
              </a:rPr>
              <a:t>Possible solution: Busy tone</a:t>
            </a:r>
            <a:endParaRPr lang="en-GB" dirty="0" smtClean="0"/>
          </a:p>
          <a:p>
            <a:pPr marL="342900" indent="-342900" algn="l">
              <a:buFontTx/>
              <a:buAutoNum type="arabicPeriod"/>
            </a:pPr>
            <a:r>
              <a:rPr lang="en-US" altLang="zh-CN" b="0" dirty="0" smtClean="0">
                <a:solidFill>
                  <a:schemeClr val="folHlink"/>
                </a:solidFill>
                <a:latin typeface="Comic Sans MS" pitchFamily="66" charset="0"/>
                <a:ea typeface="宋体" pitchFamily="2" charset="-122"/>
              </a:rPr>
              <a:t>Receiver transmits busy tone when receiving data</a:t>
            </a:r>
          </a:p>
          <a:p>
            <a:pPr marL="342900" indent="-342900" algn="l">
              <a:buFontTx/>
              <a:buAutoNum type="arabicPeriod"/>
            </a:pPr>
            <a:r>
              <a:rPr lang="en-US" altLang="zh-CN" b="0" dirty="0" smtClean="0">
                <a:solidFill>
                  <a:schemeClr val="folHlink"/>
                </a:solidFill>
                <a:latin typeface="Comic Sans MS" pitchFamily="66" charset="0"/>
                <a:ea typeface="宋体" pitchFamily="2" charset="-122"/>
              </a:rPr>
              <a:t>All nodes hearing busy tone keep silent</a:t>
            </a:r>
          </a:p>
          <a:p>
            <a:pPr marL="342900" indent="-342900" algn="l">
              <a:buFontTx/>
              <a:buAutoNum type="arabicPeriod"/>
            </a:pPr>
            <a:r>
              <a:rPr lang="en-US" altLang="zh-CN" b="0" dirty="0" smtClean="0">
                <a:solidFill>
                  <a:schemeClr val="folHlink"/>
                </a:solidFill>
                <a:latin typeface="Comic Sans MS" pitchFamily="66" charset="0"/>
                <a:ea typeface="宋体" pitchFamily="2" charset="-122"/>
              </a:rPr>
              <a:t>Requires a separate channel for busy tone</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40</a:t>
            </a:fld>
            <a:endParaRPr lang="en-GB"/>
          </a:p>
        </p:txBody>
      </p:sp>
    </p:spTree>
    <p:extLst>
      <p:ext uri="{BB962C8B-B14F-4D97-AF65-F5344CB8AC3E}">
        <p14:creationId xmlns:p14="http://schemas.microsoft.com/office/powerpoint/2010/main" val="40981760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43</a:t>
            </a:fld>
            <a:endParaRPr lang="en-GB"/>
          </a:p>
        </p:txBody>
      </p:sp>
    </p:spTree>
    <p:extLst>
      <p:ext uri="{BB962C8B-B14F-4D97-AF65-F5344CB8AC3E}">
        <p14:creationId xmlns:p14="http://schemas.microsoft.com/office/powerpoint/2010/main" val="24490437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10/12/2016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10/12/2016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10/12/2016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10/12/2016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10/12/2016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10/12/2016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10/12/2016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10/12/2016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10/12/2016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10/12/2016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10/12/2016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10/12/2016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10/12/2016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3" Type="http://schemas.openxmlformats.org/officeDocument/2006/relationships/image" Target="../media/image23.png"/><Relationship Id="rId18" Type="http://schemas.openxmlformats.org/officeDocument/2006/relationships/image" Target="../media/image28.png"/><Relationship Id="rId26" Type="http://schemas.openxmlformats.org/officeDocument/2006/relationships/image" Target="../media/image30.wmf"/><Relationship Id="rId39" Type="http://schemas.openxmlformats.org/officeDocument/2006/relationships/image" Target="../media/image38.png"/><Relationship Id="rId21" Type="http://schemas.openxmlformats.org/officeDocument/2006/relationships/oleObject" Target="../embeddings/oleObject2.bin"/><Relationship Id="rId34" Type="http://schemas.openxmlformats.org/officeDocument/2006/relationships/image" Target="../media/image33.png"/><Relationship Id="rId42" Type="http://schemas.openxmlformats.org/officeDocument/2006/relationships/oleObject" Target="../embeddings/oleObject9.bin"/><Relationship Id="rId47" Type="http://schemas.openxmlformats.org/officeDocument/2006/relationships/oleObject" Target="../embeddings/oleObject10.bin"/><Relationship Id="rId7" Type="http://schemas.openxmlformats.org/officeDocument/2006/relationships/image" Target="../media/image17.png"/><Relationship Id="rId2" Type="http://schemas.openxmlformats.org/officeDocument/2006/relationships/slideLayout" Target="../slideLayouts/slideLayout2.xml"/><Relationship Id="rId16" Type="http://schemas.openxmlformats.org/officeDocument/2006/relationships/image" Target="../media/image26.png"/><Relationship Id="rId29" Type="http://schemas.openxmlformats.org/officeDocument/2006/relationships/oleObject" Target="../embeddings/oleObject7.bin"/><Relationship Id="rId11" Type="http://schemas.openxmlformats.org/officeDocument/2006/relationships/image" Target="../media/image21.png"/><Relationship Id="rId24" Type="http://schemas.openxmlformats.org/officeDocument/2006/relationships/oleObject" Target="../embeddings/oleObject5.bin"/><Relationship Id="rId32" Type="http://schemas.openxmlformats.org/officeDocument/2006/relationships/image" Target="../media/image31.png"/><Relationship Id="rId37" Type="http://schemas.openxmlformats.org/officeDocument/2006/relationships/image" Target="../media/image36.png"/><Relationship Id="rId40" Type="http://schemas.openxmlformats.org/officeDocument/2006/relationships/image" Target="../media/image39.png"/><Relationship Id="rId45" Type="http://schemas.openxmlformats.org/officeDocument/2006/relationships/image" Target="../media/image43.wmf"/><Relationship Id="rId5" Type="http://schemas.openxmlformats.org/officeDocument/2006/relationships/image" Target="../media/image15.png"/><Relationship Id="rId15" Type="http://schemas.openxmlformats.org/officeDocument/2006/relationships/image" Target="../media/image25.png"/><Relationship Id="rId23" Type="http://schemas.openxmlformats.org/officeDocument/2006/relationships/oleObject" Target="../embeddings/oleObject4.bin"/><Relationship Id="rId28" Type="http://schemas.openxmlformats.org/officeDocument/2006/relationships/image" Target="../media/image10.emf"/><Relationship Id="rId36" Type="http://schemas.openxmlformats.org/officeDocument/2006/relationships/image" Target="../media/image35.png"/><Relationship Id="rId49" Type="http://schemas.openxmlformats.org/officeDocument/2006/relationships/oleObject" Target="../embeddings/oleObject11.bin"/><Relationship Id="rId10" Type="http://schemas.openxmlformats.org/officeDocument/2006/relationships/image" Target="../media/image20.png"/><Relationship Id="rId19" Type="http://schemas.openxmlformats.org/officeDocument/2006/relationships/oleObject" Target="../embeddings/oleObject1.bin"/><Relationship Id="rId31" Type="http://schemas.openxmlformats.org/officeDocument/2006/relationships/image" Target="../media/image11.emf"/><Relationship Id="rId44" Type="http://schemas.openxmlformats.org/officeDocument/2006/relationships/image" Target="../media/image42.png"/><Relationship Id="rId4" Type="http://schemas.openxmlformats.org/officeDocument/2006/relationships/image" Target="../media/image14.png"/><Relationship Id="rId9" Type="http://schemas.openxmlformats.org/officeDocument/2006/relationships/image" Target="../media/image19.png"/><Relationship Id="rId14" Type="http://schemas.openxmlformats.org/officeDocument/2006/relationships/image" Target="../media/image24.png"/><Relationship Id="rId22" Type="http://schemas.openxmlformats.org/officeDocument/2006/relationships/oleObject" Target="../embeddings/oleObject3.bin"/><Relationship Id="rId27" Type="http://schemas.openxmlformats.org/officeDocument/2006/relationships/oleObject" Target="../embeddings/oleObject6.bin"/><Relationship Id="rId30" Type="http://schemas.openxmlformats.org/officeDocument/2006/relationships/oleObject" Target="../embeddings/oleObject8.bin"/><Relationship Id="rId35" Type="http://schemas.openxmlformats.org/officeDocument/2006/relationships/image" Target="../media/image34.png"/><Relationship Id="rId43" Type="http://schemas.openxmlformats.org/officeDocument/2006/relationships/image" Target="../media/image41.png"/><Relationship Id="rId48" Type="http://schemas.openxmlformats.org/officeDocument/2006/relationships/image" Target="../media/image12.emf"/><Relationship Id="rId8" Type="http://schemas.openxmlformats.org/officeDocument/2006/relationships/image" Target="../media/image18.png"/><Relationship Id="rId3" Type="http://schemas.openxmlformats.org/officeDocument/2006/relationships/image" Target="../media/image13.wmf"/><Relationship Id="rId12" Type="http://schemas.openxmlformats.org/officeDocument/2006/relationships/image" Target="../media/image22.png"/><Relationship Id="rId17" Type="http://schemas.openxmlformats.org/officeDocument/2006/relationships/image" Target="../media/image27.png"/><Relationship Id="rId25" Type="http://schemas.openxmlformats.org/officeDocument/2006/relationships/image" Target="../media/image29.png"/><Relationship Id="rId33" Type="http://schemas.openxmlformats.org/officeDocument/2006/relationships/image" Target="../media/image32.png"/><Relationship Id="rId38" Type="http://schemas.openxmlformats.org/officeDocument/2006/relationships/image" Target="../media/image37.png"/><Relationship Id="rId46" Type="http://schemas.openxmlformats.org/officeDocument/2006/relationships/image" Target="../media/image44.wmf"/><Relationship Id="rId20" Type="http://schemas.openxmlformats.org/officeDocument/2006/relationships/image" Target="../media/image9.emf"/><Relationship Id="rId41" Type="http://schemas.openxmlformats.org/officeDocument/2006/relationships/image" Target="../media/image40.png"/><Relationship Id="rId1" Type="http://schemas.openxmlformats.org/officeDocument/2006/relationships/vmlDrawing" Target="../drawings/vmlDrawing1.vml"/><Relationship Id="rId6" Type="http://schemas.openxmlformats.org/officeDocument/2006/relationships/image" Target="../media/image1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jpeg"/><Relationship Id="rId1" Type="http://schemas.openxmlformats.org/officeDocument/2006/relationships/slideLayout" Target="../slideLayouts/slideLayout2.xml"/><Relationship Id="rId5" Type="http://schemas.openxmlformats.org/officeDocument/2006/relationships/image" Target="../media/image52.png"/><Relationship Id="rId4" Type="http://schemas.openxmlformats.org/officeDocument/2006/relationships/image" Target="../media/image51.png"/></Relationships>
</file>

<file path=ppt/slides/_rels/slide31.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4.gi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www.crcpress.com/"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73100" y="1402581"/>
            <a:ext cx="7683499" cy="1628485"/>
          </a:xfrm>
        </p:spPr>
        <p:txBody>
          <a:bodyPr/>
          <a:lstStyle/>
          <a:p>
            <a:r>
              <a:rPr lang="en-US" sz="4400" dirty="0" smtClean="0">
                <a:solidFill>
                  <a:srgbClr val="0F3661"/>
                </a:solidFill>
                <a:latin typeface="Times New Roman"/>
                <a:cs typeface="Times New Roman"/>
              </a:rPr>
              <a:t/>
            </a:r>
            <a:br>
              <a:rPr lang="en-US" sz="4400" dirty="0" smtClean="0">
                <a:solidFill>
                  <a:srgbClr val="0F3661"/>
                </a:solidFill>
                <a:latin typeface="Times New Roman"/>
                <a:cs typeface="Times New Roman"/>
              </a:rPr>
            </a:br>
            <a:r>
              <a:rPr lang="en-US" sz="4400" dirty="0" smtClean="0">
                <a:solidFill>
                  <a:srgbClr val="0F3661"/>
                </a:solidFill>
                <a:latin typeface="Times New Roman"/>
                <a:cs typeface="Times New Roman"/>
              </a:rPr>
              <a:t>802.11 and Wireless Local Area Networks(WLANs)</a:t>
            </a:r>
            <a:endParaRPr lang="en-US" sz="4400" dirty="0">
              <a:solidFill>
                <a:srgbClr val="0F3661"/>
              </a:solidFill>
              <a:latin typeface="Times New Roman"/>
              <a:cs typeface="Times New Roman"/>
            </a:endParaRPr>
          </a:p>
        </p:txBody>
      </p:sp>
      <p:sp>
        <p:nvSpPr>
          <p:cNvPr id="3" name="TextBox 2"/>
          <p:cNvSpPr txBox="1"/>
          <p:nvPr/>
        </p:nvSpPr>
        <p:spPr>
          <a:xfrm>
            <a:off x="3609275" y="3318934"/>
            <a:ext cx="1548822" cy="523220"/>
          </a:xfrm>
          <a:prstGeom prst="rect">
            <a:avLst/>
          </a:prstGeom>
          <a:noFill/>
        </p:spPr>
        <p:txBody>
          <a:bodyPr wrap="none" rtlCol="0">
            <a:spAutoFit/>
          </a:bodyPr>
          <a:lstStyle/>
          <a:p>
            <a:r>
              <a:rPr lang="en-US" sz="2800" dirty="0" smtClean="0">
                <a:solidFill>
                  <a:schemeClr val="accent2">
                    <a:lumMod val="60000"/>
                    <a:lumOff val="40000"/>
                  </a:schemeClr>
                </a:solidFill>
                <a:latin typeface="Times New Roman"/>
                <a:cs typeface="Times New Roman"/>
              </a:rPr>
              <a:t>Lecture 2</a:t>
            </a:r>
            <a:endParaRPr lang="en-US" sz="2800" dirty="0">
              <a:solidFill>
                <a:schemeClr val="accent2">
                  <a:lumMod val="60000"/>
                  <a:lumOff val="40000"/>
                </a:schemeClr>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107577"/>
            <a:ext cx="9144000" cy="854354"/>
          </a:xfrm>
        </p:spPr>
        <p:txBody>
          <a:bodyPr/>
          <a:lstStyle/>
          <a:p>
            <a:r>
              <a:rPr lang="en-GB" sz="3200" b="1" dirty="0" smtClean="0"/>
              <a:t>IEEE 802 protocol layers compares to OSI Model</a:t>
            </a:r>
            <a:endParaRPr lang="en-GB" sz="3200" dirty="0"/>
          </a:p>
        </p:txBody>
      </p:sp>
      <p:sp>
        <p:nvSpPr>
          <p:cNvPr id="3" name="Content Placeholder 2"/>
          <p:cNvSpPr>
            <a:spLocks noGrp="1"/>
          </p:cNvSpPr>
          <p:nvPr>
            <p:ph idx="1"/>
          </p:nvPr>
        </p:nvSpPr>
        <p:spPr/>
        <p:txBody>
          <a:bodyPr/>
          <a:lstStyle/>
          <a:p>
            <a:endParaRPr lang="en-GB" dirty="0"/>
          </a:p>
        </p:txBody>
      </p:sp>
      <p:pic>
        <p:nvPicPr>
          <p:cNvPr id="4" name="Picture 5"/>
          <p:cNvPicPr>
            <a:picLocks noChangeAspect="1" noChangeArrowheads="1"/>
          </p:cNvPicPr>
          <p:nvPr/>
        </p:nvPicPr>
        <p:blipFill>
          <a:blip r:embed="rId3" cstate="print"/>
          <a:srcRect b="13747"/>
          <a:stretch>
            <a:fillRect/>
          </a:stretch>
        </p:blipFill>
        <p:spPr bwMode="auto">
          <a:xfrm>
            <a:off x="549275" y="961931"/>
            <a:ext cx="8075045" cy="4613884"/>
          </a:xfrm>
          <a:prstGeom prst="rect">
            <a:avLst/>
          </a:prstGeom>
          <a:noFill/>
          <a:ln w="9525">
            <a:noFill/>
            <a:miter lim="800000"/>
            <a:headEnd/>
            <a:tailEnd/>
          </a:ln>
          <a:effectLst/>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4354" y="104983"/>
            <a:ext cx="7337197" cy="556029"/>
          </a:xfrm>
        </p:spPr>
        <p:txBody>
          <a:bodyPr/>
          <a:lstStyle/>
          <a:p>
            <a:r>
              <a:rPr lang="en-US" sz="3600" b="1" dirty="0" smtClean="0"/>
              <a:t>IEEE 802.11 Architecture</a:t>
            </a:r>
            <a:endParaRPr lang="en-GB" sz="3600" dirty="0"/>
          </a:p>
        </p:txBody>
      </p:sp>
      <p:sp>
        <p:nvSpPr>
          <p:cNvPr id="3" name="Content Placeholder 2"/>
          <p:cNvSpPr>
            <a:spLocks noGrp="1"/>
          </p:cNvSpPr>
          <p:nvPr>
            <p:ph idx="1"/>
          </p:nvPr>
        </p:nvSpPr>
        <p:spPr>
          <a:xfrm>
            <a:off x="901814" y="747005"/>
            <a:ext cx="8042276" cy="4546601"/>
          </a:xfrm>
        </p:spPr>
        <p:txBody>
          <a:bodyPr>
            <a:normAutofit lnSpcReduction="10000"/>
          </a:bodyPr>
          <a:lstStyle/>
          <a:p>
            <a:r>
              <a:rPr lang="en-US" sz="2800" dirty="0" smtClean="0"/>
              <a:t>Distribution system (DS)</a:t>
            </a:r>
          </a:p>
          <a:p>
            <a:r>
              <a:rPr lang="en-US" sz="2800" dirty="0" smtClean="0"/>
              <a:t>Access point (AP)</a:t>
            </a:r>
          </a:p>
          <a:p>
            <a:r>
              <a:rPr lang="en-US" sz="2800" dirty="0" smtClean="0"/>
              <a:t>Basic service set (BSS) </a:t>
            </a:r>
          </a:p>
          <a:p>
            <a:pPr lvl="1">
              <a:buFont typeface="Wingdings" pitchFamily="2" charset="2"/>
              <a:buChar char="§"/>
            </a:pPr>
            <a:r>
              <a:rPr lang="en-US" sz="2400" dirty="0" smtClean="0"/>
              <a:t>Stations competing for access to shared wireless medium</a:t>
            </a:r>
          </a:p>
          <a:p>
            <a:pPr lvl="1">
              <a:buFont typeface="Wingdings" pitchFamily="2" charset="2"/>
              <a:buChar char="§"/>
            </a:pPr>
            <a:r>
              <a:rPr lang="en-US" sz="2400" dirty="0" smtClean="0"/>
              <a:t>Isolated or connected to backbone DS through AP</a:t>
            </a:r>
          </a:p>
          <a:p>
            <a:r>
              <a:rPr lang="en-US" sz="2800" dirty="0" smtClean="0"/>
              <a:t>Extended service set (ESS) </a:t>
            </a:r>
          </a:p>
          <a:p>
            <a:pPr lvl="1">
              <a:buFont typeface="Wingdings" pitchFamily="2" charset="2"/>
              <a:buChar char="§"/>
            </a:pPr>
            <a:r>
              <a:rPr lang="en-US" sz="2400" dirty="0" smtClean="0"/>
              <a:t>Two or more basic service sets interconnected by DS</a:t>
            </a:r>
          </a:p>
          <a:p>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7878629" cy="564453"/>
          </a:xfrm>
        </p:spPr>
        <p:txBody>
          <a:bodyPr/>
          <a:lstStyle/>
          <a:p>
            <a:r>
              <a:rPr lang="en-US" sz="3600" b="1" dirty="0" smtClean="0"/>
              <a:t>IEEE 802.11 Architecture</a:t>
            </a:r>
            <a:endParaRPr lang="en-GB" sz="3600" dirty="0"/>
          </a:p>
        </p:txBody>
      </p:sp>
      <p:sp>
        <p:nvSpPr>
          <p:cNvPr id="3" name="Content Placeholder 2"/>
          <p:cNvSpPr>
            <a:spLocks noGrp="1"/>
          </p:cNvSpPr>
          <p:nvPr>
            <p:ph idx="1"/>
          </p:nvPr>
        </p:nvSpPr>
        <p:spPr/>
        <p:txBody>
          <a:bodyPr/>
          <a:lstStyle/>
          <a:p>
            <a:endParaRPr lang="en-GB"/>
          </a:p>
        </p:txBody>
      </p:sp>
      <p:pic>
        <p:nvPicPr>
          <p:cNvPr id="4" name="Picture 2"/>
          <p:cNvPicPr>
            <a:picLocks noChangeAspect="1" noChangeArrowheads="1"/>
          </p:cNvPicPr>
          <p:nvPr/>
        </p:nvPicPr>
        <p:blipFill>
          <a:blip r:embed="rId3" cstate="print"/>
          <a:srcRect/>
          <a:stretch>
            <a:fillRect/>
          </a:stretch>
        </p:blipFill>
        <p:spPr bwMode="auto">
          <a:xfrm>
            <a:off x="1030231" y="672029"/>
            <a:ext cx="6626492" cy="4747716"/>
          </a:xfrm>
          <a:prstGeom prst="rect">
            <a:avLst/>
          </a:prstGeom>
          <a:noFill/>
          <a:ln w="9525">
            <a:noFill/>
            <a:miter lim="800000"/>
            <a:headEnd/>
            <a:tailEnd/>
          </a:ln>
          <a:effectLst/>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0457"/>
            <a:ext cx="8143033" cy="597504"/>
          </a:xfrm>
        </p:spPr>
        <p:txBody>
          <a:bodyPr/>
          <a:lstStyle/>
          <a:p>
            <a:r>
              <a:rPr lang="en-GB" sz="3600" b="1" dirty="0" smtClean="0"/>
              <a:t>Security features in 802.11</a:t>
            </a:r>
            <a:endParaRPr lang="en-GB" sz="3600" b="1" dirty="0"/>
          </a:p>
        </p:txBody>
      </p:sp>
      <p:sp>
        <p:nvSpPr>
          <p:cNvPr id="3" name="Content Placeholder 2"/>
          <p:cNvSpPr>
            <a:spLocks noGrp="1"/>
          </p:cNvSpPr>
          <p:nvPr>
            <p:ph idx="1"/>
          </p:nvPr>
        </p:nvSpPr>
        <p:spPr>
          <a:xfrm>
            <a:off x="599653" y="747158"/>
            <a:ext cx="8042276" cy="4711701"/>
          </a:xfrm>
        </p:spPr>
        <p:txBody>
          <a:bodyPr/>
          <a:lstStyle/>
          <a:p>
            <a:r>
              <a:rPr lang="en-GB" dirty="0" smtClean="0"/>
              <a:t>The 802.11 specification include a set of security features for privacy</a:t>
            </a:r>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1985729239"/>
              </p:ext>
            </p:extLst>
          </p:nvPr>
        </p:nvGraphicFramePr>
        <p:xfrm>
          <a:off x="965353" y="1616789"/>
          <a:ext cx="7556499" cy="3650817"/>
        </p:xfrm>
        <a:graphic>
          <a:graphicData uri="http://schemas.openxmlformats.org/drawingml/2006/table">
            <a:tbl>
              <a:tblPr/>
              <a:tblGrid>
                <a:gridCol w="2781300"/>
                <a:gridCol w="1435100"/>
                <a:gridCol w="1727200"/>
                <a:gridCol w="1612899"/>
              </a:tblGrid>
              <a:tr h="598073">
                <a:tc>
                  <a:txBody>
                    <a:bodyPr/>
                    <a:lstStyle/>
                    <a:p>
                      <a:pPr algn="ctr">
                        <a:lnSpc>
                          <a:spcPct val="150000"/>
                        </a:lnSpc>
                        <a:spcAft>
                          <a:spcPts val="0"/>
                        </a:spcAft>
                      </a:pPr>
                      <a:r>
                        <a:rPr lang="en-GB" sz="1400" b="1" dirty="0">
                          <a:latin typeface="Calibri"/>
                          <a:ea typeface="Times New Roman"/>
                          <a:cs typeface="Times New Roman"/>
                        </a:rPr>
                        <a:t>Protocol</a:t>
                      </a:r>
                      <a:endParaRPr lang="en-GB" sz="1050" dirty="0">
                        <a:latin typeface="Arial"/>
                        <a:ea typeface="Times New Roman"/>
                        <a:cs typeface="Times New Roman"/>
                      </a:endParaRPr>
                    </a:p>
                    <a:p>
                      <a:pPr algn="ctr">
                        <a:lnSpc>
                          <a:spcPct val="150000"/>
                        </a:lnSpc>
                        <a:spcAft>
                          <a:spcPts val="0"/>
                        </a:spcAft>
                      </a:pPr>
                      <a:r>
                        <a:rPr lang="en-GB" sz="1400" b="1" dirty="0">
                          <a:latin typeface="Calibri"/>
                          <a:ea typeface="Times New Roman"/>
                          <a:cs typeface="Times New Roman"/>
                        </a:rPr>
                        <a:t>Feature</a:t>
                      </a:r>
                      <a:endParaRPr lang="en-GB" sz="1050" dirty="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FFFF"/>
                    </a:solidFill>
                  </a:tcPr>
                </a:tc>
                <a:tc>
                  <a:txBody>
                    <a:bodyPr/>
                    <a:lstStyle/>
                    <a:p>
                      <a:pPr algn="ctr">
                        <a:lnSpc>
                          <a:spcPct val="150000"/>
                        </a:lnSpc>
                        <a:spcAft>
                          <a:spcPts val="0"/>
                        </a:spcAft>
                      </a:pPr>
                      <a:r>
                        <a:rPr lang="en-GB" sz="1400" b="1" dirty="0">
                          <a:latin typeface="Calibri"/>
                          <a:ea typeface="Times New Roman"/>
                          <a:cs typeface="Times New Roman"/>
                        </a:rPr>
                        <a:t>WEP</a:t>
                      </a:r>
                      <a:endParaRPr lang="en-GB" sz="1050" dirty="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FFFF"/>
                    </a:solidFill>
                  </a:tcPr>
                </a:tc>
                <a:tc>
                  <a:txBody>
                    <a:bodyPr/>
                    <a:lstStyle/>
                    <a:p>
                      <a:pPr algn="ctr">
                        <a:lnSpc>
                          <a:spcPct val="150000"/>
                        </a:lnSpc>
                        <a:spcAft>
                          <a:spcPts val="0"/>
                        </a:spcAft>
                      </a:pPr>
                      <a:r>
                        <a:rPr lang="en-GB" sz="1400" b="1" dirty="0" smtClean="0">
                          <a:latin typeface="Calibri"/>
                          <a:ea typeface="Times New Roman"/>
                          <a:cs typeface="Times New Roman"/>
                        </a:rPr>
                        <a:t>WPA</a:t>
                      </a:r>
                      <a:endParaRPr lang="en-GB" sz="1050" dirty="0">
                        <a:latin typeface="Arial"/>
                        <a:ea typeface="Times New Roman"/>
                        <a:cs typeface="Times New Roman"/>
                      </a:endParaRPr>
                    </a:p>
                    <a:p>
                      <a:pPr algn="ctr">
                        <a:lnSpc>
                          <a:spcPct val="150000"/>
                        </a:lnSpc>
                        <a:spcAft>
                          <a:spcPts val="0"/>
                        </a:spcAft>
                      </a:pPr>
                      <a:r>
                        <a:rPr lang="en-GB" sz="1400" b="1" dirty="0">
                          <a:latin typeface="Calibri"/>
                          <a:ea typeface="Times New Roman"/>
                          <a:cs typeface="Times New Roman"/>
                        </a:rPr>
                        <a:t>(TKIP)</a:t>
                      </a:r>
                      <a:endParaRPr lang="en-GB" sz="1050" dirty="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FFFF"/>
                    </a:solidFill>
                  </a:tcPr>
                </a:tc>
                <a:tc>
                  <a:txBody>
                    <a:bodyPr/>
                    <a:lstStyle/>
                    <a:p>
                      <a:pPr algn="ctr">
                        <a:lnSpc>
                          <a:spcPct val="150000"/>
                        </a:lnSpc>
                        <a:spcAft>
                          <a:spcPts val="0"/>
                        </a:spcAft>
                      </a:pPr>
                      <a:r>
                        <a:rPr lang="en-GB" sz="1400" b="1" dirty="0" smtClean="0">
                          <a:latin typeface="Calibri"/>
                          <a:ea typeface="Times New Roman"/>
                          <a:cs typeface="Times New Roman"/>
                        </a:rPr>
                        <a:t>WPA2</a:t>
                      </a:r>
                      <a:endParaRPr lang="en-GB" sz="1050" dirty="0">
                        <a:latin typeface="Arial"/>
                        <a:ea typeface="Times New Roman"/>
                        <a:cs typeface="Times New Roman"/>
                      </a:endParaRPr>
                    </a:p>
                    <a:p>
                      <a:pPr algn="ctr">
                        <a:lnSpc>
                          <a:spcPct val="150000"/>
                        </a:lnSpc>
                        <a:spcAft>
                          <a:spcPts val="0"/>
                        </a:spcAft>
                      </a:pPr>
                      <a:r>
                        <a:rPr lang="en-GB" sz="1400" b="1" dirty="0">
                          <a:latin typeface="Calibri"/>
                          <a:ea typeface="Times New Roman"/>
                          <a:cs typeface="Times New Roman"/>
                        </a:rPr>
                        <a:t>(CCMP)</a:t>
                      </a:r>
                      <a:endParaRPr lang="en-GB" sz="1050" dirty="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FFFF"/>
                    </a:solidFill>
                  </a:tcPr>
                </a:tc>
              </a:tr>
              <a:tr h="770457">
                <a:tc>
                  <a:txBody>
                    <a:bodyPr/>
                    <a:lstStyle/>
                    <a:p>
                      <a:pPr algn="just">
                        <a:lnSpc>
                          <a:spcPct val="150000"/>
                        </a:lnSpc>
                        <a:spcAft>
                          <a:spcPts val="0"/>
                        </a:spcAft>
                      </a:pPr>
                      <a:r>
                        <a:rPr lang="en-GB" sz="1400" dirty="0">
                          <a:latin typeface="Calibri"/>
                          <a:ea typeface="Times New Roman"/>
                          <a:cs typeface="Times New Roman"/>
                        </a:rPr>
                        <a:t>Access Control</a:t>
                      </a:r>
                      <a:endParaRPr lang="en-GB" sz="1050" dirty="0">
                        <a:latin typeface="Arial"/>
                        <a:ea typeface="Times New Roman"/>
                        <a:cs typeface="Times New Roman"/>
                      </a:endParaRPr>
                    </a:p>
                    <a:p>
                      <a:pPr algn="l">
                        <a:lnSpc>
                          <a:spcPct val="150000"/>
                        </a:lnSpc>
                        <a:spcAft>
                          <a:spcPts val="0"/>
                        </a:spcAft>
                      </a:pPr>
                      <a:r>
                        <a:rPr lang="en-GB" sz="1400" dirty="0">
                          <a:latin typeface="Calibri"/>
                          <a:ea typeface="Times New Roman"/>
                          <a:cs typeface="Times New Roman"/>
                        </a:rPr>
                        <a:t>and Key Management Framework</a:t>
                      </a:r>
                      <a:endParaRPr lang="en-GB" sz="1050" dirty="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None</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802.1X Framework</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802.1X Framework</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98073">
                <a:tc>
                  <a:txBody>
                    <a:bodyPr/>
                    <a:lstStyle/>
                    <a:p>
                      <a:pPr algn="just">
                        <a:lnSpc>
                          <a:spcPct val="150000"/>
                        </a:lnSpc>
                        <a:spcAft>
                          <a:spcPts val="0"/>
                        </a:spcAft>
                      </a:pPr>
                      <a:r>
                        <a:rPr lang="en-GB" sz="1400">
                          <a:latin typeface="Calibri"/>
                          <a:ea typeface="Times New Roman"/>
                          <a:cs typeface="Times New Roman"/>
                        </a:rPr>
                        <a:t>Encryption</a:t>
                      </a:r>
                      <a:endParaRPr lang="en-GB" sz="1050">
                        <a:latin typeface="Arial"/>
                        <a:ea typeface="Times New Roman"/>
                        <a:cs typeface="Times New Roman"/>
                      </a:endParaRPr>
                    </a:p>
                    <a:p>
                      <a:pPr algn="just">
                        <a:lnSpc>
                          <a:spcPct val="150000"/>
                        </a:lnSpc>
                        <a:spcAft>
                          <a:spcPts val="0"/>
                        </a:spcAft>
                      </a:pPr>
                      <a:r>
                        <a:rPr lang="en-GB" sz="1400">
                          <a:latin typeface="Calibri"/>
                          <a:ea typeface="Times New Roman"/>
                          <a:cs typeface="Times New Roman"/>
                        </a:rPr>
                        <a:t>Algorithm</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RC4</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RC4</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AES-128</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99037">
                <a:tc>
                  <a:txBody>
                    <a:bodyPr/>
                    <a:lstStyle/>
                    <a:p>
                      <a:pPr algn="just">
                        <a:lnSpc>
                          <a:spcPct val="150000"/>
                        </a:lnSpc>
                        <a:spcAft>
                          <a:spcPts val="0"/>
                        </a:spcAft>
                      </a:pPr>
                      <a:r>
                        <a:rPr lang="en-GB" sz="1400">
                          <a:latin typeface="Calibri"/>
                          <a:ea typeface="Times New Roman"/>
                          <a:cs typeface="Times New Roman"/>
                        </a:rPr>
                        <a:t>Key Size</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1400">
                          <a:latin typeface="Calibri"/>
                          <a:ea typeface="Times New Roman"/>
                          <a:cs typeface="Times New Roman"/>
                        </a:rPr>
                        <a:t>40, or 104 bits</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128 or 256 bits </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dirty="0">
                          <a:latin typeface="Calibri"/>
                          <a:ea typeface="Times New Roman"/>
                          <a:cs typeface="Times New Roman"/>
                        </a:rPr>
                        <a:t>128 bits</a:t>
                      </a:r>
                      <a:endParaRPr lang="en-GB" sz="1050" dirty="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99037">
                <a:tc>
                  <a:txBody>
                    <a:bodyPr/>
                    <a:lstStyle/>
                    <a:p>
                      <a:pPr algn="just">
                        <a:lnSpc>
                          <a:spcPct val="150000"/>
                        </a:lnSpc>
                        <a:spcAft>
                          <a:spcPts val="0"/>
                        </a:spcAft>
                      </a:pPr>
                      <a:r>
                        <a:rPr lang="en-GB" sz="1400">
                          <a:latin typeface="Calibri"/>
                          <a:ea typeface="Times New Roman"/>
                          <a:cs typeface="Times New Roman"/>
                        </a:rPr>
                        <a:t>Key Protection</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24 bits IV</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48 bits IV</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1400">
                          <a:latin typeface="Calibri"/>
                          <a:ea typeface="Times New Roman"/>
                          <a:cs typeface="Times New Roman"/>
                        </a:rPr>
                        <a:t>48 bits IV</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99037">
                <a:tc>
                  <a:txBody>
                    <a:bodyPr/>
                    <a:lstStyle/>
                    <a:p>
                      <a:pPr algn="just">
                        <a:lnSpc>
                          <a:spcPct val="150000"/>
                        </a:lnSpc>
                        <a:spcAft>
                          <a:spcPts val="0"/>
                        </a:spcAft>
                      </a:pPr>
                      <a:r>
                        <a:rPr lang="en-GB" sz="1400">
                          <a:latin typeface="Calibri"/>
                          <a:ea typeface="Times New Roman"/>
                          <a:cs typeface="Times New Roman"/>
                        </a:rPr>
                        <a:t>Data Confidentiality</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40, or 104 bits</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128 or 256 bits </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1400">
                          <a:latin typeface="Calibri"/>
                          <a:ea typeface="Times New Roman"/>
                          <a:cs typeface="Times New Roman"/>
                        </a:rPr>
                        <a:t>128 bits</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98073">
                <a:tc>
                  <a:txBody>
                    <a:bodyPr/>
                    <a:lstStyle/>
                    <a:p>
                      <a:pPr algn="just">
                        <a:lnSpc>
                          <a:spcPct val="150000"/>
                        </a:lnSpc>
                        <a:spcAft>
                          <a:spcPts val="0"/>
                        </a:spcAft>
                      </a:pPr>
                      <a:r>
                        <a:rPr lang="en-GB" sz="1400" dirty="0">
                          <a:latin typeface="Calibri"/>
                          <a:ea typeface="Times New Roman"/>
                          <a:cs typeface="Times New Roman"/>
                        </a:rPr>
                        <a:t>Data Authenticity and Integrity</a:t>
                      </a:r>
                      <a:endParaRPr lang="en-GB" sz="1050" dirty="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ICV </a:t>
                      </a:r>
                      <a:endParaRPr lang="en-GB" sz="1050">
                        <a:latin typeface="Arial"/>
                        <a:ea typeface="Times New Roman"/>
                        <a:cs typeface="Times New Roman"/>
                      </a:endParaRPr>
                    </a:p>
                    <a:p>
                      <a:pPr algn="just">
                        <a:lnSpc>
                          <a:spcPct val="150000"/>
                        </a:lnSpc>
                        <a:spcAft>
                          <a:spcPts val="0"/>
                        </a:spcAft>
                      </a:pPr>
                      <a:r>
                        <a:rPr lang="en-GB" sz="1400">
                          <a:latin typeface="Calibri"/>
                          <a:ea typeface="Times New Roman"/>
                          <a:cs typeface="Times New Roman"/>
                        </a:rPr>
                        <a:t>32 bits</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Michael</a:t>
                      </a:r>
                      <a:endParaRPr lang="en-GB" sz="1050">
                        <a:latin typeface="Arial"/>
                        <a:ea typeface="Times New Roman"/>
                        <a:cs typeface="Times New Roman"/>
                      </a:endParaRPr>
                    </a:p>
                    <a:p>
                      <a:pPr algn="just">
                        <a:lnSpc>
                          <a:spcPct val="150000"/>
                        </a:lnSpc>
                        <a:spcAft>
                          <a:spcPts val="0"/>
                        </a:spcAft>
                      </a:pPr>
                      <a:r>
                        <a:rPr lang="en-GB" sz="1400">
                          <a:latin typeface="Calibri"/>
                          <a:ea typeface="Times New Roman"/>
                          <a:cs typeface="Times New Roman"/>
                        </a:rPr>
                        <a:t>64 bits</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1400" dirty="0">
                          <a:latin typeface="Calibri"/>
                          <a:ea typeface="Times New Roman"/>
                          <a:cs typeface="Times New Roman"/>
                        </a:rPr>
                        <a:t>CBC-MAC</a:t>
                      </a:r>
                      <a:endParaRPr lang="en-GB" sz="1050" dirty="0">
                        <a:latin typeface="Arial"/>
                        <a:ea typeface="Times New Roman"/>
                        <a:cs typeface="Times New Roman"/>
                      </a:endParaRPr>
                    </a:p>
                    <a:p>
                      <a:pPr algn="l">
                        <a:lnSpc>
                          <a:spcPct val="150000"/>
                        </a:lnSpc>
                        <a:spcAft>
                          <a:spcPts val="0"/>
                        </a:spcAft>
                      </a:pPr>
                      <a:r>
                        <a:rPr lang="en-GB" sz="1400" dirty="0">
                          <a:latin typeface="Calibri"/>
                          <a:ea typeface="Times New Roman"/>
                          <a:cs typeface="Times New Roman"/>
                        </a:rPr>
                        <a:t>128 bits</a:t>
                      </a:r>
                      <a:endParaRPr lang="en-GB" sz="1050" dirty="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594725" cy="586487"/>
          </a:xfrm>
        </p:spPr>
        <p:txBody>
          <a:bodyPr/>
          <a:lstStyle/>
          <a:p>
            <a:r>
              <a:rPr lang="en-GB" sz="3200" b="1" dirty="0" smtClean="0"/>
              <a:t>IEEE 802.11 Physical Layers Standards</a:t>
            </a:r>
            <a:endParaRPr lang="en-GB" sz="3200" dirty="0"/>
          </a:p>
        </p:txBody>
      </p:sp>
      <p:sp>
        <p:nvSpPr>
          <p:cNvPr id="3" name="Content Placeholder 2"/>
          <p:cNvSpPr>
            <a:spLocks noGrp="1"/>
          </p:cNvSpPr>
          <p:nvPr>
            <p:ph idx="1"/>
          </p:nvPr>
        </p:nvSpPr>
        <p:spPr/>
        <p:txBody>
          <a:bodyPr/>
          <a:lstStyle/>
          <a:p>
            <a:endParaRPr lang="en-GB"/>
          </a:p>
        </p:txBody>
      </p:sp>
      <p:pic>
        <p:nvPicPr>
          <p:cNvPr id="4" name="Picture 2"/>
          <p:cNvPicPr>
            <a:picLocks noChangeAspect="1" noChangeArrowheads="1"/>
          </p:cNvPicPr>
          <p:nvPr/>
        </p:nvPicPr>
        <p:blipFill>
          <a:blip r:embed="rId3" cstate="print"/>
          <a:srcRect/>
          <a:stretch>
            <a:fillRect/>
          </a:stretch>
        </p:blipFill>
        <p:spPr bwMode="auto">
          <a:xfrm>
            <a:off x="460374" y="694063"/>
            <a:ext cx="8391525" cy="4756150"/>
          </a:xfrm>
          <a:prstGeom prst="rect">
            <a:avLst/>
          </a:prstGeom>
          <a:noFill/>
          <a:ln w="9525">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440489" cy="619537"/>
          </a:xfrm>
        </p:spPr>
        <p:txBody>
          <a:bodyPr/>
          <a:lstStyle/>
          <a:p>
            <a:r>
              <a:rPr lang="en-GB" sz="3600" b="1" dirty="0" smtClean="0"/>
              <a:t>Wireless LAN configuration</a:t>
            </a:r>
            <a:endParaRPr lang="en-GB" sz="3600" b="1" dirty="0"/>
          </a:p>
        </p:txBody>
      </p:sp>
      <p:pic>
        <p:nvPicPr>
          <p:cNvPr id="4" name="Picture 2"/>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466189" y="727113"/>
            <a:ext cx="8042276" cy="4594318"/>
          </a:xfrm>
          <a:prstGeom prst="rect">
            <a:avLst/>
          </a:prstGeom>
          <a:noFill/>
          <a:ln w="9525">
            <a:noFill/>
            <a:miter lim="800000"/>
            <a:headEnd/>
            <a:tailEnd/>
          </a:ln>
          <a:effectLst/>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0456" y="107576"/>
            <a:ext cx="5584825" cy="997324"/>
          </a:xfrm>
        </p:spPr>
        <p:txBody>
          <a:bodyPr/>
          <a:lstStyle/>
          <a:p>
            <a:r>
              <a:rPr lang="en-GB" sz="3600" b="1" dirty="0" smtClean="0"/>
              <a:t>WLAN requirements</a:t>
            </a:r>
            <a:endParaRPr lang="en-GB" sz="3600" b="1" dirty="0"/>
          </a:p>
        </p:txBody>
      </p:sp>
      <p:sp>
        <p:nvSpPr>
          <p:cNvPr id="4" name="Content Placeholder 2"/>
          <p:cNvSpPr txBox="1">
            <a:spLocks/>
          </p:cNvSpPr>
          <p:nvPr/>
        </p:nvSpPr>
        <p:spPr>
          <a:xfrm>
            <a:off x="320676" y="1600201"/>
            <a:ext cx="3924300" cy="4343400"/>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smtClean="0">
                <a:ln>
                  <a:noFill/>
                </a:ln>
                <a:solidFill>
                  <a:schemeClr val="tx1">
                    <a:lumMod val="65000"/>
                    <a:lumOff val="35000"/>
                  </a:schemeClr>
                </a:solidFill>
                <a:effectLst/>
                <a:uLnTx/>
                <a:uFillTx/>
                <a:latin typeface="+mn-lt"/>
                <a:ea typeface="+mn-ea"/>
                <a:cs typeface="+mn-cs"/>
              </a:rPr>
              <a:t>Throughput</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smtClean="0">
                <a:ln>
                  <a:noFill/>
                </a:ln>
                <a:solidFill>
                  <a:schemeClr val="tx1">
                    <a:lumMod val="65000"/>
                    <a:lumOff val="35000"/>
                  </a:schemeClr>
                </a:solidFill>
                <a:effectLst/>
                <a:uLnTx/>
                <a:uFillTx/>
                <a:latin typeface="+mn-lt"/>
                <a:ea typeface="+mn-ea"/>
                <a:cs typeface="+mn-cs"/>
              </a:rPr>
              <a:t>Number of nodes</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smtClean="0">
                <a:ln>
                  <a:noFill/>
                </a:ln>
                <a:solidFill>
                  <a:schemeClr val="tx1">
                    <a:lumMod val="65000"/>
                    <a:lumOff val="35000"/>
                  </a:schemeClr>
                </a:solidFill>
                <a:effectLst/>
                <a:uLnTx/>
                <a:uFillTx/>
                <a:latin typeface="+mn-lt"/>
                <a:ea typeface="+mn-ea"/>
                <a:cs typeface="+mn-cs"/>
              </a:rPr>
              <a:t>Connection to backbone LAN</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smtClean="0">
                <a:ln>
                  <a:noFill/>
                </a:ln>
                <a:solidFill>
                  <a:schemeClr val="tx1">
                    <a:lumMod val="65000"/>
                    <a:lumOff val="35000"/>
                  </a:schemeClr>
                </a:solidFill>
                <a:effectLst/>
                <a:uLnTx/>
                <a:uFillTx/>
                <a:latin typeface="+mn-lt"/>
                <a:ea typeface="+mn-ea"/>
                <a:cs typeface="+mn-cs"/>
              </a:rPr>
              <a:t>Service area</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smtClean="0">
                <a:ln>
                  <a:noFill/>
                </a:ln>
                <a:solidFill>
                  <a:schemeClr val="tx1">
                    <a:lumMod val="65000"/>
                    <a:lumOff val="35000"/>
                  </a:schemeClr>
                </a:solidFill>
                <a:effectLst/>
                <a:uLnTx/>
                <a:uFillTx/>
                <a:latin typeface="+mn-lt"/>
                <a:ea typeface="+mn-ea"/>
                <a:cs typeface="+mn-cs"/>
              </a:rPr>
              <a:t>Battery power consumption</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
        <p:nvSpPr>
          <p:cNvPr id="5" name="Content Placeholder 2"/>
          <p:cNvSpPr txBox="1">
            <a:spLocks/>
          </p:cNvSpPr>
          <p:nvPr/>
        </p:nvSpPr>
        <p:spPr>
          <a:xfrm>
            <a:off x="4495800" y="1600201"/>
            <a:ext cx="4318000" cy="4343400"/>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Transmission robustness and security</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Collocated network operation</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License-free operation</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Handoff/roaming</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Dynamic configuration</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1474"/>
            <a:ext cx="8462523" cy="652588"/>
          </a:xfrm>
        </p:spPr>
        <p:txBody>
          <a:bodyPr/>
          <a:lstStyle/>
          <a:p>
            <a:r>
              <a:rPr lang="en-GB" sz="3600" b="1" dirty="0" smtClean="0"/>
              <a:t>Comparison of WLAN Technologies</a:t>
            </a:r>
            <a:endParaRPr lang="en-GB" sz="3600" dirty="0"/>
          </a:p>
        </p:txBody>
      </p:sp>
      <p:sp>
        <p:nvSpPr>
          <p:cNvPr id="3" name="Content Placeholder 2"/>
          <p:cNvSpPr>
            <a:spLocks noGrp="1"/>
          </p:cNvSpPr>
          <p:nvPr>
            <p:ph idx="1"/>
          </p:nvPr>
        </p:nvSpPr>
        <p:spPr/>
        <p:txBody>
          <a:bodyPr/>
          <a:lstStyle/>
          <a:p>
            <a:endParaRPr lang="en-GB"/>
          </a:p>
        </p:txBody>
      </p:sp>
      <p:pic>
        <p:nvPicPr>
          <p:cNvPr id="4" name="Picture 2"/>
          <p:cNvPicPr>
            <a:picLocks noChangeAspect="1" noChangeArrowheads="1"/>
          </p:cNvPicPr>
          <p:nvPr/>
        </p:nvPicPr>
        <p:blipFill>
          <a:blip r:embed="rId3" cstate="print"/>
          <a:srcRect/>
          <a:stretch>
            <a:fillRect/>
          </a:stretch>
        </p:blipFill>
        <p:spPr bwMode="auto">
          <a:xfrm>
            <a:off x="444983" y="927252"/>
            <a:ext cx="8250860" cy="4267201"/>
          </a:xfrm>
          <a:prstGeom prst="rect">
            <a:avLst/>
          </a:prstGeom>
          <a:noFill/>
          <a:ln w="9525">
            <a:noFill/>
            <a:miter lim="800000"/>
            <a:headEnd/>
            <a:tailEnd/>
          </a:ln>
          <a:effectLst/>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4524" y="0"/>
            <a:ext cx="6380334" cy="605928"/>
          </a:xfrm>
        </p:spPr>
        <p:txBody>
          <a:bodyPr/>
          <a:lstStyle/>
          <a:p>
            <a:r>
              <a:rPr lang="en-GB" sz="3600" b="1" dirty="0" smtClean="0"/>
              <a:t>IEEE 802.11 services </a:t>
            </a:r>
            <a:endParaRPr lang="en-GB" sz="3600" dirty="0"/>
          </a:p>
        </p:txBody>
      </p:sp>
      <p:sp>
        <p:nvSpPr>
          <p:cNvPr id="3" name="Content Placeholder 2"/>
          <p:cNvSpPr>
            <a:spLocks noGrp="1"/>
          </p:cNvSpPr>
          <p:nvPr>
            <p:ph idx="1"/>
          </p:nvPr>
        </p:nvSpPr>
        <p:spPr>
          <a:xfrm>
            <a:off x="714528" y="621841"/>
            <a:ext cx="8042276" cy="4826001"/>
          </a:xfrm>
        </p:spPr>
        <p:txBody>
          <a:bodyPr/>
          <a:lstStyle/>
          <a:p>
            <a:r>
              <a:rPr lang="en-GB" dirty="0" smtClean="0"/>
              <a:t>IEEE 802.11 defines nine services that need to be provided by Wireless LAN to function equivalent to that which inherent to wired LAN.</a:t>
            </a:r>
          </a:p>
          <a:p>
            <a:endParaRPr lang="en-GB" dirty="0"/>
          </a:p>
        </p:txBody>
      </p:sp>
      <p:pic>
        <p:nvPicPr>
          <p:cNvPr id="5" name="Picture 2"/>
          <p:cNvPicPr>
            <a:picLocks noChangeAspect="1" noChangeArrowheads="1"/>
          </p:cNvPicPr>
          <p:nvPr/>
        </p:nvPicPr>
        <p:blipFill>
          <a:blip r:embed="rId3" cstate="print"/>
          <a:srcRect/>
          <a:stretch>
            <a:fillRect/>
          </a:stretch>
        </p:blipFill>
        <p:spPr bwMode="auto">
          <a:xfrm>
            <a:off x="1029618" y="1820404"/>
            <a:ext cx="7239000" cy="3627438"/>
          </a:xfrm>
          <a:prstGeom prst="rect">
            <a:avLst/>
          </a:prstGeom>
          <a:noFill/>
          <a:ln w="9525">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289703" y="243757"/>
            <a:ext cx="8813800" cy="5127625"/>
            <a:chOff x="254000" y="1054100"/>
            <a:chExt cx="8813800" cy="5127625"/>
          </a:xfrm>
        </p:grpSpPr>
        <p:grpSp>
          <p:nvGrpSpPr>
            <p:cNvPr id="4" name="Group 3"/>
            <p:cNvGrpSpPr/>
            <p:nvPr/>
          </p:nvGrpSpPr>
          <p:grpSpPr>
            <a:xfrm>
              <a:off x="254000" y="1054100"/>
              <a:ext cx="8610600" cy="5127625"/>
              <a:chOff x="152400" y="1371600"/>
              <a:chExt cx="8610600" cy="5334000"/>
            </a:xfrm>
          </p:grpSpPr>
          <p:sp>
            <p:nvSpPr>
              <p:cNvPr id="5" name="Cloud"/>
              <p:cNvSpPr>
                <a:spLocks noChangeAspect="1" noEditPoints="1" noChangeArrowheads="1"/>
              </p:cNvSpPr>
              <p:nvPr/>
            </p:nvSpPr>
            <p:spPr bwMode="auto">
              <a:xfrm>
                <a:off x="3505200" y="3246438"/>
                <a:ext cx="2057400" cy="1173162"/>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algn="ctr">
                  <a:defRPr/>
                </a:pPr>
                <a:r>
                  <a:rPr lang="en-US" altLang="zh-CN" sz="2400" dirty="0"/>
                  <a:t>Current Internet</a:t>
                </a:r>
              </a:p>
            </p:txBody>
          </p:sp>
          <p:grpSp>
            <p:nvGrpSpPr>
              <p:cNvPr id="6" name="Group 5"/>
              <p:cNvGrpSpPr>
                <a:grpSpLocks/>
              </p:cNvGrpSpPr>
              <p:nvPr/>
            </p:nvGrpSpPr>
            <p:grpSpPr bwMode="auto">
              <a:xfrm>
                <a:off x="3429000" y="1752600"/>
                <a:ext cx="2286000" cy="1066800"/>
                <a:chOff x="2112" y="1152"/>
                <a:chExt cx="1680" cy="864"/>
              </a:xfrm>
            </p:grpSpPr>
            <p:sp>
              <p:nvSpPr>
                <p:cNvPr id="158" name="Oval 6"/>
                <p:cNvSpPr>
                  <a:spLocks noChangeArrowheads="1"/>
                </p:cNvSpPr>
                <p:nvPr/>
              </p:nvSpPr>
              <p:spPr bwMode="auto">
                <a:xfrm>
                  <a:off x="2112" y="1152"/>
                  <a:ext cx="1680" cy="864"/>
                </a:xfrm>
                <a:prstGeom prst="ellipse">
                  <a:avLst/>
                </a:prstGeom>
                <a:solidFill>
                  <a:schemeClr val="folHlink"/>
                </a:solidFill>
                <a:ln w="9525" algn="ctr">
                  <a:noFill/>
                  <a:round/>
                  <a:headEnd type="none" w="sm" len="sm"/>
                  <a:tailEnd/>
                </a:ln>
              </p:spPr>
              <p:txBody>
                <a:bodyPr wrap="none" anchor="ctr"/>
                <a:lstStyle/>
                <a:p>
                  <a:pPr algn="ctr"/>
                  <a:endParaRPr lang="zh-CN" altLang="en-US" sz="2400">
                    <a:solidFill>
                      <a:schemeClr val="accent1"/>
                    </a:solidFill>
                    <a:latin typeface="Book Antiqua" pitchFamily="18" charset="0"/>
                  </a:endParaRPr>
                </a:p>
              </p:txBody>
            </p:sp>
            <p:pic>
              <p:nvPicPr>
                <p:cNvPr id="159" name="Picture 7" descr="MCj03985310000[1]"/>
                <p:cNvPicPr>
                  <a:picLocks noChangeAspect="1" noChangeArrowheads="1"/>
                </p:cNvPicPr>
                <p:nvPr/>
              </p:nvPicPr>
              <p:blipFill>
                <a:blip r:embed="rId3" cstate="print"/>
                <a:srcRect/>
                <a:stretch>
                  <a:fillRect/>
                </a:stretch>
              </p:blipFill>
              <p:spPr bwMode="auto">
                <a:xfrm>
                  <a:off x="2736" y="1200"/>
                  <a:ext cx="404" cy="221"/>
                </a:xfrm>
                <a:prstGeom prst="rect">
                  <a:avLst/>
                </a:prstGeom>
                <a:noFill/>
                <a:ln w="9525">
                  <a:noFill/>
                  <a:miter lim="800000"/>
                  <a:headEnd/>
                  <a:tailEnd/>
                </a:ln>
              </p:spPr>
            </p:pic>
            <p:grpSp>
              <p:nvGrpSpPr>
                <p:cNvPr id="160" name="Group 8"/>
                <p:cNvGrpSpPr>
                  <a:grpSpLocks/>
                </p:cNvGrpSpPr>
                <p:nvPr/>
              </p:nvGrpSpPr>
              <p:grpSpPr bwMode="auto">
                <a:xfrm rot="-7633515">
                  <a:off x="2582" y="1448"/>
                  <a:ext cx="240" cy="239"/>
                  <a:chOff x="320" y="2632"/>
                  <a:chExt cx="196" cy="216"/>
                </a:xfrm>
              </p:grpSpPr>
              <p:sp>
                <p:nvSpPr>
                  <p:cNvPr id="173" name="Arc 9"/>
                  <p:cNvSpPr>
                    <a:spLocks/>
                  </p:cNvSpPr>
                  <p:nvPr/>
                </p:nvSpPr>
                <p:spPr bwMode="auto">
                  <a:xfrm flipH="1">
                    <a:off x="320" y="2632"/>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74" name="Arc 10"/>
                  <p:cNvSpPr>
                    <a:spLocks/>
                  </p:cNvSpPr>
                  <p:nvPr/>
                </p:nvSpPr>
                <p:spPr bwMode="auto">
                  <a:xfrm flipH="1">
                    <a:off x="348" y="2660"/>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75" name="Arc 11"/>
                  <p:cNvSpPr>
                    <a:spLocks/>
                  </p:cNvSpPr>
                  <p:nvPr/>
                </p:nvSpPr>
                <p:spPr bwMode="auto">
                  <a:xfrm flipH="1">
                    <a:off x="428" y="275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76" name="Arc 12"/>
                  <p:cNvSpPr>
                    <a:spLocks/>
                  </p:cNvSpPr>
                  <p:nvPr/>
                </p:nvSpPr>
                <p:spPr bwMode="auto">
                  <a:xfrm flipH="1">
                    <a:off x="404" y="2728"/>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77" name="Arc 13"/>
                  <p:cNvSpPr>
                    <a:spLocks/>
                  </p:cNvSpPr>
                  <p:nvPr/>
                </p:nvSpPr>
                <p:spPr bwMode="auto">
                  <a:xfrm flipH="1">
                    <a:off x="376" y="269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grpSp>
            <p:grpSp>
              <p:nvGrpSpPr>
                <p:cNvPr id="161" name="Group 14"/>
                <p:cNvGrpSpPr>
                  <a:grpSpLocks/>
                </p:cNvGrpSpPr>
                <p:nvPr/>
              </p:nvGrpSpPr>
              <p:grpSpPr bwMode="auto">
                <a:xfrm rot="-9721114">
                  <a:off x="3020" y="1453"/>
                  <a:ext cx="240" cy="239"/>
                  <a:chOff x="320" y="2632"/>
                  <a:chExt cx="196" cy="216"/>
                </a:xfrm>
              </p:grpSpPr>
              <p:sp>
                <p:nvSpPr>
                  <p:cNvPr id="168" name="Arc 15"/>
                  <p:cNvSpPr>
                    <a:spLocks/>
                  </p:cNvSpPr>
                  <p:nvPr/>
                </p:nvSpPr>
                <p:spPr bwMode="auto">
                  <a:xfrm flipH="1">
                    <a:off x="320" y="2632"/>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69" name="Arc 16"/>
                  <p:cNvSpPr>
                    <a:spLocks/>
                  </p:cNvSpPr>
                  <p:nvPr/>
                </p:nvSpPr>
                <p:spPr bwMode="auto">
                  <a:xfrm flipH="1">
                    <a:off x="348" y="2660"/>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70" name="Arc 17"/>
                  <p:cNvSpPr>
                    <a:spLocks/>
                  </p:cNvSpPr>
                  <p:nvPr/>
                </p:nvSpPr>
                <p:spPr bwMode="auto">
                  <a:xfrm flipH="1">
                    <a:off x="428" y="275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71" name="Arc 18"/>
                  <p:cNvSpPr>
                    <a:spLocks/>
                  </p:cNvSpPr>
                  <p:nvPr/>
                </p:nvSpPr>
                <p:spPr bwMode="auto">
                  <a:xfrm flipH="1">
                    <a:off x="404" y="2728"/>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72" name="Arc 19"/>
                  <p:cNvSpPr>
                    <a:spLocks/>
                  </p:cNvSpPr>
                  <p:nvPr/>
                </p:nvSpPr>
                <p:spPr bwMode="auto">
                  <a:xfrm flipH="1">
                    <a:off x="376" y="269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grpSp>
            <p:grpSp>
              <p:nvGrpSpPr>
                <p:cNvPr id="162" name="Group 20"/>
                <p:cNvGrpSpPr>
                  <a:grpSpLocks noChangeAspect="1"/>
                </p:cNvGrpSpPr>
                <p:nvPr/>
              </p:nvGrpSpPr>
              <p:grpSpPr bwMode="auto">
                <a:xfrm>
                  <a:off x="2448" y="1706"/>
                  <a:ext cx="294" cy="262"/>
                  <a:chOff x="144" y="1920"/>
                  <a:chExt cx="384" cy="345"/>
                </a:xfrm>
              </p:grpSpPr>
              <p:pic>
                <p:nvPicPr>
                  <p:cNvPr id="166" name="Picture 21" descr="Blue-User"/>
                  <p:cNvPicPr>
                    <a:picLocks noChangeAspect="1" noChangeArrowheads="1"/>
                  </p:cNvPicPr>
                  <p:nvPr/>
                </p:nvPicPr>
                <p:blipFill>
                  <a:blip r:embed="rId4" cstate="print"/>
                  <a:srcRect/>
                  <a:stretch>
                    <a:fillRect/>
                  </a:stretch>
                </p:blipFill>
                <p:spPr bwMode="auto">
                  <a:xfrm>
                    <a:off x="144" y="1920"/>
                    <a:ext cx="265" cy="345"/>
                  </a:xfrm>
                  <a:prstGeom prst="rect">
                    <a:avLst/>
                  </a:prstGeom>
                  <a:noFill/>
                  <a:ln w="9525">
                    <a:noFill/>
                    <a:miter lim="800000"/>
                    <a:headEnd/>
                    <a:tailEnd/>
                  </a:ln>
                </p:spPr>
              </p:pic>
              <p:pic>
                <p:nvPicPr>
                  <p:cNvPr id="167" name="Picture 22" descr="Pocket PC sm"/>
                  <p:cNvPicPr>
                    <a:picLocks noChangeAspect="1" noChangeArrowheads="1"/>
                  </p:cNvPicPr>
                  <p:nvPr/>
                </p:nvPicPr>
                <p:blipFill>
                  <a:blip r:embed="rId5" cstate="print">
                    <a:lum bright="6000" contrast="12000"/>
                  </a:blip>
                  <a:srcRect/>
                  <a:stretch>
                    <a:fillRect/>
                  </a:stretch>
                </p:blipFill>
                <p:spPr bwMode="auto">
                  <a:xfrm>
                    <a:off x="358" y="1920"/>
                    <a:ext cx="170" cy="320"/>
                  </a:xfrm>
                  <a:prstGeom prst="rect">
                    <a:avLst/>
                  </a:prstGeom>
                  <a:noFill/>
                  <a:ln w="9525">
                    <a:noFill/>
                    <a:miter lim="800000"/>
                    <a:headEnd/>
                    <a:tailEnd/>
                  </a:ln>
                </p:spPr>
              </p:pic>
            </p:grpSp>
            <p:grpSp>
              <p:nvGrpSpPr>
                <p:cNvPr id="163" name="Group 23"/>
                <p:cNvGrpSpPr>
                  <a:grpSpLocks noChangeAspect="1"/>
                </p:cNvGrpSpPr>
                <p:nvPr/>
              </p:nvGrpSpPr>
              <p:grpSpPr bwMode="auto">
                <a:xfrm>
                  <a:off x="3078" y="1714"/>
                  <a:ext cx="426" cy="254"/>
                  <a:chOff x="3360" y="3195"/>
                  <a:chExt cx="624" cy="408"/>
                </a:xfrm>
              </p:grpSpPr>
              <p:pic>
                <p:nvPicPr>
                  <p:cNvPr id="164" name="Picture 24" descr="laptop"/>
                  <p:cNvPicPr>
                    <a:picLocks noChangeAspect="1" noChangeArrowheads="1"/>
                  </p:cNvPicPr>
                  <p:nvPr/>
                </p:nvPicPr>
                <p:blipFill>
                  <a:blip r:embed="rId6" cstate="print"/>
                  <a:srcRect/>
                  <a:stretch>
                    <a:fillRect/>
                  </a:stretch>
                </p:blipFill>
                <p:spPr bwMode="auto">
                  <a:xfrm>
                    <a:off x="3574" y="3312"/>
                    <a:ext cx="410" cy="291"/>
                  </a:xfrm>
                  <a:prstGeom prst="rect">
                    <a:avLst/>
                  </a:prstGeom>
                  <a:noFill/>
                  <a:ln w="9525">
                    <a:noFill/>
                    <a:miter lim="800000"/>
                    <a:headEnd/>
                    <a:tailEnd/>
                  </a:ln>
                </p:spPr>
              </p:pic>
              <p:pic>
                <p:nvPicPr>
                  <p:cNvPr id="165" name="Picture 25" descr="Yellow User sm"/>
                  <p:cNvPicPr>
                    <a:picLocks noChangeAspect="1" noChangeArrowheads="1"/>
                  </p:cNvPicPr>
                  <p:nvPr/>
                </p:nvPicPr>
                <p:blipFill>
                  <a:blip r:embed="rId7" cstate="print"/>
                  <a:srcRect/>
                  <a:stretch>
                    <a:fillRect/>
                  </a:stretch>
                </p:blipFill>
                <p:spPr bwMode="auto">
                  <a:xfrm>
                    <a:off x="3360" y="3195"/>
                    <a:ext cx="299" cy="403"/>
                  </a:xfrm>
                  <a:prstGeom prst="rect">
                    <a:avLst/>
                  </a:prstGeom>
                  <a:noFill/>
                  <a:ln w="9525">
                    <a:noFill/>
                    <a:miter lim="800000"/>
                    <a:headEnd/>
                    <a:tailEnd/>
                  </a:ln>
                </p:spPr>
              </p:pic>
            </p:grpSp>
          </p:grpSp>
          <p:grpSp>
            <p:nvGrpSpPr>
              <p:cNvPr id="7" name="Group 26"/>
              <p:cNvGrpSpPr>
                <a:grpSpLocks/>
              </p:cNvGrpSpPr>
              <p:nvPr/>
            </p:nvGrpSpPr>
            <p:grpSpPr bwMode="auto">
              <a:xfrm>
                <a:off x="6400800" y="1752600"/>
                <a:ext cx="2211388" cy="1066800"/>
                <a:chOff x="3984" y="1152"/>
                <a:chExt cx="1681" cy="864"/>
              </a:xfrm>
            </p:grpSpPr>
            <p:sp>
              <p:nvSpPr>
                <p:cNvPr id="138" name="Oval 27"/>
                <p:cNvSpPr>
                  <a:spLocks noChangeArrowheads="1"/>
                </p:cNvSpPr>
                <p:nvPr/>
              </p:nvSpPr>
              <p:spPr bwMode="auto">
                <a:xfrm>
                  <a:off x="3984" y="1152"/>
                  <a:ext cx="1681" cy="864"/>
                </a:xfrm>
                <a:prstGeom prst="ellipse">
                  <a:avLst/>
                </a:prstGeom>
                <a:solidFill>
                  <a:srgbClr val="DADAE6"/>
                </a:solidFill>
                <a:ln w="9525" algn="ctr">
                  <a:noFill/>
                  <a:round/>
                  <a:headEnd type="none" w="sm" len="sm"/>
                  <a:tailEnd/>
                </a:ln>
              </p:spPr>
              <p:txBody>
                <a:bodyPr wrap="none" anchor="ctr"/>
                <a:lstStyle/>
                <a:p>
                  <a:pPr algn="ctr"/>
                  <a:endParaRPr lang="zh-CN" altLang="en-US" sz="2400">
                    <a:solidFill>
                      <a:schemeClr val="accent1"/>
                    </a:solidFill>
                    <a:latin typeface="Book Antiqua" pitchFamily="18" charset="0"/>
                  </a:endParaRPr>
                </a:p>
              </p:txBody>
            </p:sp>
            <p:pic>
              <p:nvPicPr>
                <p:cNvPr id="139" name="Picture 28" descr="radio tower 3"/>
                <p:cNvPicPr>
                  <a:picLocks noChangeAspect="1" noChangeArrowheads="1"/>
                </p:cNvPicPr>
                <p:nvPr/>
              </p:nvPicPr>
              <p:blipFill>
                <a:blip r:embed="rId8" cstate="print"/>
                <a:srcRect/>
                <a:stretch>
                  <a:fillRect/>
                </a:stretch>
              </p:blipFill>
              <p:spPr bwMode="auto">
                <a:xfrm>
                  <a:off x="4656" y="1152"/>
                  <a:ext cx="317" cy="528"/>
                </a:xfrm>
                <a:prstGeom prst="rect">
                  <a:avLst/>
                </a:prstGeom>
                <a:noFill/>
                <a:ln w="9525">
                  <a:noFill/>
                  <a:miter lim="800000"/>
                  <a:headEnd/>
                  <a:tailEnd/>
                </a:ln>
              </p:spPr>
            </p:pic>
            <p:grpSp>
              <p:nvGrpSpPr>
                <p:cNvPr id="140" name="Group 29"/>
                <p:cNvGrpSpPr>
                  <a:grpSpLocks noChangeAspect="1"/>
                </p:cNvGrpSpPr>
                <p:nvPr/>
              </p:nvGrpSpPr>
              <p:grpSpPr bwMode="auto">
                <a:xfrm>
                  <a:off x="5104" y="1618"/>
                  <a:ext cx="270" cy="254"/>
                  <a:chOff x="432" y="3600"/>
                  <a:chExt cx="334" cy="315"/>
                </a:xfrm>
              </p:grpSpPr>
              <p:pic>
                <p:nvPicPr>
                  <p:cNvPr id="156" name="Picture 30" descr="Green User sm"/>
                  <p:cNvPicPr>
                    <a:picLocks noChangeAspect="1" noChangeArrowheads="1"/>
                  </p:cNvPicPr>
                  <p:nvPr/>
                </p:nvPicPr>
                <p:blipFill>
                  <a:blip r:embed="rId9" cstate="print"/>
                  <a:srcRect/>
                  <a:stretch>
                    <a:fillRect/>
                  </a:stretch>
                </p:blipFill>
                <p:spPr bwMode="auto">
                  <a:xfrm>
                    <a:off x="432" y="3610"/>
                    <a:ext cx="236" cy="305"/>
                  </a:xfrm>
                  <a:prstGeom prst="rect">
                    <a:avLst/>
                  </a:prstGeom>
                  <a:noFill/>
                  <a:ln w="9525">
                    <a:noFill/>
                    <a:miter lim="800000"/>
                    <a:headEnd/>
                    <a:tailEnd/>
                  </a:ln>
                </p:spPr>
              </p:pic>
              <p:pic>
                <p:nvPicPr>
                  <p:cNvPr id="157" name="Picture 31" descr="tmobile smartphone"/>
                  <p:cNvPicPr>
                    <a:picLocks noChangeAspect="1" noChangeArrowheads="1"/>
                  </p:cNvPicPr>
                  <p:nvPr/>
                </p:nvPicPr>
                <p:blipFill>
                  <a:blip r:embed="rId10" cstate="print"/>
                  <a:srcRect/>
                  <a:stretch>
                    <a:fillRect/>
                  </a:stretch>
                </p:blipFill>
                <p:spPr bwMode="auto">
                  <a:xfrm>
                    <a:off x="614" y="3600"/>
                    <a:ext cx="152" cy="303"/>
                  </a:xfrm>
                  <a:prstGeom prst="rect">
                    <a:avLst/>
                  </a:prstGeom>
                  <a:noFill/>
                  <a:ln w="9525">
                    <a:noFill/>
                    <a:miter lim="800000"/>
                    <a:headEnd/>
                    <a:tailEnd/>
                  </a:ln>
                </p:spPr>
              </p:pic>
            </p:grpSp>
            <p:grpSp>
              <p:nvGrpSpPr>
                <p:cNvPr id="141" name="Group 32"/>
                <p:cNvGrpSpPr>
                  <a:grpSpLocks noChangeAspect="1"/>
                </p:cNvGrpSpPr>
                <p:nvPr/>
              </p:nvGrpSpPr>
              <p:grpSpPr bwMode="auto">
                <a:xfrm>
                  <a:off x="4324" y="1584"/>
                  <a:ext cx="277" cy="281"/>
                  <a:chOff x="1440" y="3792"/>
                  <a:chExt cx="339" cy="348"/>
                </a:xfrm>
              </p:grpSpPr>
              <p:pic>
                <p:nvPicPr>
                  <p:cNvPr id="154" name="Picture 33" descr="Mobile Phone sm"/>
                  <p:cNvPicPr>
                    <a:picLocks noChangeAspect="1" noChangeArrowheads="1"/>
                  </p:cNvPicPr>
                  <p:nvPr/>
                </p:nvPicPr>
                <p:blipFill>
                  <a:blip r:embed="rId11" cstate="print"/>
                  <a:srcRect/>
                  <a:stretch>
                    <a:fillRect/>
                  </a:stretch>
                </p:blipFill>
                <p:spPr bwMode="auto">
                  <a:xfrm>
                    <a:off x="1632" y="3792"/>
                    <a:ext cx="147" cy="347"/>
                  </a:xfrm>
                  <a:prstGeom prst="rect">
                    <a:avLst/>
                  </a:prstGeom>
                  <a:noFill/>
                  <a:ln w="9525">
                    <a:noFill/>
                    <a:miter lim="800000"/>
                    <a:headEnd/>
                    <a:tailEnd/>
                  </a:ln>
                </p:spPr>
              </p:pic>
              <p:pic>
                <p:nvPicPr>
                  <p:cNvPr id="155" name="Picture 34" descr="Red User sm"/>
                  <p:cNvPicPr>
                    <a:picLocks noChangeAspect="1" noChangeArrowheads="1"/>
                  </p:cNvPicPr>
                  <p:nvPr/>
                </p:nvPicPr>
                <p:blipFill>
                  <a:blip r:embed="rId12" cstate="print"/>
                  <a:srcRect/>
                  <a:stretch>
                    <a:fillRect/>
                  </a:stretch>
                </p:blipFill>
                <p:spPr bwMode="auto">
                  <a:xfrm>
                    <a:off x="1440" y="3840"/>
                    <a:ext cx="232" cy="300"/>
                  </a:xfrm>
                  <a:prstGeom prst="rect">
                    <a:avLst/>
                  </a:prstGeom>
                  <a:noFill/>
                  <a:ln w="9525">
                    <a:noFill/>
                    <a:miter lim="800000"/>
                    <a:headEnd/>
                    <a:tailEnd/>
                  </a:ln>
                </p:spPr>
              </p:pic>
            </p:grpSp>
            <p:grpSp>
              <p:nvGrpSpPr>
                <p:cNvPr id="142" name="Group 35"/>
                <p:cNvGrpSpPr>
                  <a:grpSpLocks/>
                </p:cNvGrpSpPr>
                <p:nvPr/>
              </p:nvGrpSpPr>
              <p:grpSpPr bwMode="auto">
                <a:xfrm rot="-6590572">
                  <a:off x="4500" y="1349"/>
                  <a:ext cx="240" cy="239"/>
                  <a:chOff x="320" y="2632"/>
                  <a:chExt cx="196" cy="216"/>
                </a:xfrm>
              </p:grpSpPr>
              <p:sp>
                <p:nvSpPr>
                  <p:cNvPr id="149" name="Arc 36"/>
                  <p:cNvSpPr>
                    <a:spLocks/>
                  </p:cNvSpPr>
                  <p:nvPr/>
                </p:nvSpPr>
                <p:spPr bwMode="auto">
                  <a:xfrm flipH="1">
                    <a:off x="320" y="2632"/>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50" name="Arc 37"/>
                  <p:cNvSpPr>
                    <a:spLocks/>
                  </p:cNvSpPr>
                  <p:nvPr/>
                </p:nvSpPr>
                <p:spPr bwMode="auto">
                  <a:xfrm flipH="1">
                    <a:off x="348" y="2660"/>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51" name="Arc 38"/>
                  <p:cNvSpPr>
                    <a:spLocks/>
                  </p:cNvSpPr>
                  <p:nvPr/>
                </p:nvSpPr>
                <p:spPr bwMode="auto">
                  <a:xfrm flipH="1">
                    <a:off x="428" y="275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52" name="Arc 39"/>
                  <p:cNvSpPr>
                    <a:spLocks/>
                  </p:cNvSpPr>
                  <p:nvPr/>
                </p:nvSpPr>
                <p:spPr bwMode="auto">
                  <a:xfrm flipH="1">
                    <a:off x="404" y="2728"/>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53" name="Arc 40"/>
                  <p:cNvSpPr>
                    <a:spLocks/>
                  </p:cNvSpPr>
                  <p:nvPr/>
                </p:nvSpPr>
                <p:spPr bwMode="auto">
                  <a:xfrm flipH="1">
                    <a:off x="376" y="269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grpSp>
            <p:grpSp>
              <p:nvGrpSpPr>
                <p:cNvPr id="143" name="Group 41"/>
                <p:cNvGrpSpPr>
                  <a:grpSpLocks/>
                </p:cNvGrpSpPr>
                <p:nvPr/>
              </p:nvGrpSpPr>
              <p:grpSpPr bwMode="auto">
                <a:xfrm rot="-10388402">
                  <a:off x="4943" y="1357"/>
                  <a:ext cx="240" cy="239"/>
                  <a:chOff x="320" y="2632"/>
                  <a:chExt cx="196" cy="216"/>
                </a:xfrm>
              </p:grpSpPr>
              <p:sp>
                <p:nvSpPr>
                  <p:cNvPr id="144" name="Arc 42"/>
                  <p:cNvSpPr>
                    <a:spLocks/>
                  </p:cNvSpPr>
                  <p:nvPr/>
                </p:nvSpPr>
                <p:spPr bwMode="auto">
                  <a:xfrm flipH="1">
                    <a:off x="320" y="2632"/>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45" name="Arc 43"/>
                  <p:cNvSpPr>
                    <a:spLocks/>
                  </p:cNvSpPr>
                  <p:nvPr/>
                </p:nvSpPr>
                <p:spPr bwMode="auto">
                  <a:xfrm flipH="1">
                    <a:off x="348" y="2660"/>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46" name="Arc 44"/>
                  <p:cNvSpPr>
                    <a:spLocks/>
                  </p:cNvSpPr>
                  <p:nvPr/>
                </p:nvSpPr>
                <p:spPr bwMode="auto">
                  <a:xfrm flipH="1">
                    <a:off x="428" y="275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47" name="Arc 45"/>
                  <p:cNvSpPr>
                    <a:spLocks/>
                  </p:cNvSpPr>
                  <p:nvPr/>
                </p:nvSpPr>
                <p:spPr bwMode="auto">
                  <a:xfrm flipH="1">
                    <a:off x="404" y="2728"/>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48" name="Arc 46"/>
                  <p:cNvSpPr>
                    <a:spLocks/>
                  </p:cNvSpPr>
                  <p:nvPr/>
                </p:nvSpPr>
                <p:spPr bwMode="auto">
                  <a:xfrm flipH="1">
                    <a:off x="376" y="269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grpSp>
          </p:grpSp>
          <p:grpSp>
            <p:nvGrpSpPr>
              <p:cNvPr id="8" name="Group 47"/>
              <p:cNvGrpSpPr>
                <a:grpSpLocks/>
              </p:cNvGrpSpPr>
              <p:nvPr/>
            </p:nvGrpSpPr>
            <p:grpSpPr bwMode="auto">
              <a:xfrm>
                <a:off x="304800" y="1524000"/>
                <a:ext cx="2743200" cy="1524000"/>
                <a:chOff x="0" y="974"/>
                <a:chExt cx="2112" cy="1186"/>
              </a:xfrm>
            </p:grpSpPr>
            <p:pic>
              <p:nvPicPr>
                <p:cNvPr id="118" name="Picture 48" descr="Machine-to-Machine-oval"/>
                <p:cNvPicPr>
                  <a:picLocks noChangeAspect="1" noChangeArrowheads="1"/>
                </p:cNvPicPr>
                <p:nvPr/>
              </p:nvPicPr>
              <p:blipFill>
                <a:blip r:embed="rId13" cstate="print"/>
                <a:srcRect/>
                <a:stretch>
                  <a:fillRect/>
                </a:stretch>
              </p:blipFill>
              <p:spPr bwMode="auto">
                <a:xfrm>
                  <a:off x="0" y="974"/>
                  <a:ext cx="2112" cy="1186"/>
                </a:xfrm>
                <a:prstGeom prst="rect">
                  <a:avLst/>
                </a:prstGeom>
                <a:noFill/>
                <a:ln w="9525">
                  <a:noFill/>
                  <a:miter lim="800000"/>
                  <a:headEnd/>
                  <a:tailEnd/>
                </a:ln>
              </p:spPr>
            </p:pic>
            <p:grpSp>
              <p:nvGrpSpPr>
                <p:cNvPr id="119" name="Group 49"/>
                <p:cNvGrpSpPr>
                  <a:grpSpLocks noChangeAspect="1"/>
                </p:cNvGrpSpPr>
                <p:nvPr/>
              </p:nvGrpSpPr>
              <p:grpSpPr bwMode="auto">
                <a:xfrm>
                  <a:off x="1442" y="1502"/>
                  <a:ext cx="334" cy="246"/>
                  <a:chOff x="4560" y="3648"/>
                  <a:chExt cx="411" cy="305"/>
                </a:xfrm>
              </p:grpSpPr>
              <p:pic>
                <p:nvPicPr>
                  <p:cNvPr id="136" name="Picture 50" descr="Tablet PC sm"/>
                  <p:cNvPicPr>
                    <a:picLocks noChangeAspect="1" noChangeArrowheads="1"/>
                  </p:cNvPicPr>
                  <p:nvPr/>
                </p:nvPicPr>
                <p:blipFill>
                  <a:blip r:embed="rId14" cstate="print"/>
                  <a:srcRect/>
                  <a:stretch>
                    <a:fillRect/>
                  </a:stretch>
                </p:blipFill>
                <p:spPr bwMode="auto">
                  <a:xfrm>
                    <a:off x="4757" y="3666"/>
                    <a:ext cx="214" cy="249"/>
                  </a:xfrm>
                  <a:prstGeom prst="rect">
                    <a:avLst/>
                  </a:prstGeom>
                  <a:noFill/>
                  <a:ln w="9525">
                    <a:noFill/>
                    <a:miter lim="800000"/>
                    <a:headEnd/>
                    <a:tailEnd/>
                  </a:ln>
                </p:spPr>
              </p:pic>
              <p:pic>
                <p:nvPicPr>
                  <p:cNvPr id="137" name="Picture 51" descr="Green User sm"/>
                  <p:cNvPicPr>
                    <a:picLocks noChangeAspect="1" noChangeArrowheads="1"/>
                  </p:cNvPicPr>
                  <p:nvPr/>
                </p:nvPicPr>
                <p:blipFill>
                  <a:blip r:embed="rId15" cstate="print"/>
                  <a:srcRect/>
                  <a:stretch>
                    <a:fillRect/>
                  </a:stretch>
                </p:blipFill>
                <p:spPr bwMode="auto">
                  <a:xfrm>
                    <a:off x="4560" y="3648"/>
                    <a:ext cx="236" cy="305"/>
                  </a:xfrm>
                  <a:prstGeom prst="rect">
                    <a:avLst/>
                  </a:prstGeom>
                  <a:noFill/>
                  <a:ln w="9525">
                    <a:noFill/>
                    <a:miter lim="800000"/>
                    <a:headEnd/>
                    <a:tailEnd/>
                  </a:ln>
                </p:spPr>
              </p:pic>
            </p:grpSp>
            <p:pic>
              <p:nvPicPr>
                <p:cNvPr id="120" name="Picture 52"/>
                <p:cNvPicPr>
                  <a:picLocks noChangeArrowheads="1"/>
                </p:cNvPicPr>
                <p:nvPr/>
              </p:nvPicPr>
              <p:blipFill>
                <a:blip r:embed="rId16" cstate="print"/>
                <a:srcRect/>
                <a:stretch>
                  <a:fillRect/>
                </a:stretch>
              </p:blipFill>
              <p:spPr bwMode="auto">
                <a:xfrm>
                  <a:off x="864" y="1166"/>
                  <a:ext cx="305" cy="535"/>
                </a:xfrm>
                <a:prstGeom prst="rect">
                  <a:avLst/>
                </a:prstGeom>
                <a:noFill/>
                <a:ln w="12700">
                  <a:noFill/>
                  <a:miter lim="800000"/>
                  <a:headEnd type="none" w="sm" len="sm"/>
                  <a:tailEnd type="none" w="sm" len="sm"/>
                </a:ln>
              </p:spPr>
            </p:pic>
            <p:grpSp>
              <p:nvGrpSpPr>
                <p:cNvPr id="121" name="Group 53"/>
                <p:cNvGrpSpPr>
                  <a:grpSpLocks noChangeAspect="1"/>
                </p:cNvGrpSpPr>
                <p:nvPr/>
              </p:nvGrpSpPr>
              <p:grpSpPr bwMode="auto">
                <a:xfrm>
                  <a:off x="336" y="1528"/>
                  <a:ext cx="294" cy="262"/>
                  <a:chOff x="144" y="1920"/>
                  <a:chExt cx="384" cy="345"/>
                </a:xfrm>
              </p:grpSpPr>
              <p:pic>
                <p:nvPicPr>
                  <p:cNvPr id="134" name="Picture 54" descr="Blue-User"/>
                  <p:cNvPicPr>
                    <a:picLocks noChangeAspect="1" noChangeArrowheads="1"/>
                  </p:cNvPicPr>
                  <p:nvPr/>
                </p:nvPicPr>
                <p:blipFill>
                  <a:blip r:embed="rId17" cstate="print"/>
                  <a:srcRect/>
                  <a:stretch>
                    <a:fillRect/>
                  </a:stretch>
                </p:blipFill>
                <p:spPr bwMode="auto">
                  <a:xfrm>
                    <a:off x="144" y="1920"/>
                    <a:ext cx="265" cy="345"/>
                  </a:xfrm>
                  <a:prstGeom prst="rect">
                    <a:avLst/>
                  </a:prstGeom>
                  <a:noFill/>
                  <a:ln w="9525">
                    <a:noFill/>
                    <a:miter lim="800000"/>
                    <a:headEnd/>
                    <a:tailEnd/>
                  </a:ln>
                </p:spPr>
              </p:pic>
              <p:pic>
                <p:nvPicPr>
                  <p:cNvPr id="135" name="Picture 55" descr="Pocket PC sm"/>
                  <p:cNvPicPr>
                    <a:picLocks noChangeAspect="1" noChangeArrowheads="1"/>
                  </p:cNvPicPr>
                  <p:nvPr/>
                </p:nvPicPr>
                <p:blipFill>
                  <a:blip r:embed="rId18" cstate="print">
                    <a:lum bright="6000" contrast="12000"/>
                  </a:blip>
                  <a:srcRect/>
                  <a:stretch>
                    <a:fillRect/>
                  </a:stretch>
                </p:blipFill>
                <p:spPr bwMode="auto">
                  <a:xfrm>
                    <a:off x="358" y="1920"/>
                    <a:ext cx="170" cy="320"/>
                  </a:xfrm>
                  <a:prstGeom prst="rect">
                    <a:avLst/>
                  </a:prstGeom>
                  <a:noFill/>
                  <a:ln w="9525">
                    <a:noFill/>
                    <a:miter lim="800000"/>
                    <a:headEnd/>
                    <a:tailEnd/>
                  </a:ln>
                </p:spPr>
              </p:pic>
            </p:grpSp>
            <p:grpSp>
              <p:nvGrpSpPr>
                <p:cNvPr id="122" name="Group 56"/>
                <p:cNvGrpSpPr>
                  <a:grpSpLocks/>
                </p:cNvGrpSpPr>
                <p:nvPr/>
              </p:nvGrpSpPr>
              <p:grpSpPr bwMode="auto">
                <a:xfrm rot="-5400000">
                  <a:off x="578" y="1238"/>
                  <a:ext cx="286" cy="338"/>
                  <a:chOff x="320" y="2632"/>
                  <a:chExt cx="196" cy="216"/>
                </a:xfrm>
              </p:grpSpPr>
              <p:sp>
                <p:nvSpPr>
                  <p:cNvPr id="129" name="Arc 57"/>
                  <p:cNvSpPr>
                    <a:spLocks/>
                  </p:cNvSpPr>
                  <p:nvPr/>
                </p:nvSpPr>
                <p:spPr bwMode="auto">
                  <a:xfrm flipH="1">
                    <a:off x="320" y="2632"/>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30" name="Arc 58"/>
                  <p:cNvSpPr>
                    <a:spLocks/>
                  </p:cNvSpPr>
                  <p:nvPr/>
                </p:nvSpPr>
                <p:spPr bwMode="auto">
                  <a:xfrm flipH="1">
                    <a:off x="348" y="2660"/>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31" name="Arc 59"/>
                  <p:cNvSpPr>
                    <a:spLocks/>
                  </p:cNvSpPr>
                  <p:nvPr/>
                </p:nvSpPr>
                <p:spPr bwMode="auto">
                  <a:xfrm flipH="1">
                    <a:off x="428" y="275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32" name="Arc 60"/>
                  <p:cNvSpPr>
                    <a:spLocks/>
                  </p:cNvSpPr>
                  <p:nvPr/>
                </p:nvSpPr>
                <p:spPr bwMode="auto">
                  <a:xfrm flipH="1">
                    <a:off x="404" y="2728"/>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33" name="Arc 61"/>
                  <p:cNvSpPr>
                    <a:spLocks/>
                  </p:cNvSpPr>
                  <p:nvPr/>
                </p:nvSpPr>
                <p:spPr bwMode="auto">
                  <a:xfrm flipH="1">
                    <a:off x="376" y="269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grpSp>
            <p:grpSp>
              <p:nvGrpSpPr>
                <p:cNvPr id="123" name="Group 62"/>
                <p:cNvGrpSpPr>
                  <a:grpSpLocks/>
                </p:cNvGrpSpPr>
                <p:nvPr/>
              </p:nvGrpSpPr>
              <p:grpSpPr bwMode="auto">
                <a:xfrm rot="10130002">
                  <a:off x="1155" y="1250"/>
                  <a:ext cx="336" cy="288"/>
                  <a:chOff x="320" y="2632"/>
                  <a:chExt cx="196" cy="216"/>
                </a:xfrm>
              </p:grpSpPr>
              <p:sp>
                <p:nvSpPr>
                  <p:cNvPr id="124" name="Arc 63"/>
                  <p:cNvSpPr>
                    <a:spLocks/>
                  </p:cNvSpPr>
                  <p:nvPr/>
                </p:nvSpPr>
                <p:spPr bwMode="auto">
                  <a:xfrm flipH="1">
                    <a:off x="320" y="2632"/>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25" name="Arc 64"/>
                  <p:cNvSpPr>
                    <a:spLocks/>
                  </p:cNvSpPr>
                  <p:nvPr/>
                </p:nvSpPr>
                <p:spPr bwMode="auto">
                  <a:xfrm flipH="1">
                    <a:off x="348" y="2660"/>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26" name="Arc 65"/>
                  <p:cNvSpPr>
                    <a:spLocks/>
                  </p:cNvSpPr>
                  <p:nvPr/>
                </p:nvSpPr>
                <p:spPr bwMode="auto">
                  <a:xfrm flipH="1">
                    <a:off x="428" y="275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27" name="Arc 66"/>
                  <p:cNvSpPr>
                    <a:spLocks/>
                  </p:cNvSpPr>
                  <p:nvPr/>
                </p:nvSpPr>
                <p:spPr bwMode="auto">
                  <a:xfrm flipH="1">
                    <a:off x="404" y="2728"/>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28" name="Arc 67"/>
                  <p:cNvSpPr>
                    <a:spLocks/>
                  </p:cNvSpPr>
                  <p:nvPr/>
                </p:nvSpPr>
                <p:spPr bwMode="auto">
                  <a:xfrm flipH="1">
                    <a:off x="376" y="269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grpSp>
          </p:grpSp>
          <p:grpSp>
            <p:nvGrpSpPr>
              <p:cNvPr id="9" name="Group 68"/>
              <p:cNvGrpSpPr>
                <a:grpSpLocks/>
              </p:cNvGrpSpPr>
              <p:nvPr/>
            </p:nvGrpSpPr>
            <p:grpSpPr bwMode="auto">
              <a:xfrm>
                <a:off x="6324600" y="3657600"/>
                <a:ext cx="2438400" cy="1066800"/>
                <a:chOff x="2592" y="3456"/>
                <a:chExt cx="1968" cy="864"/>
              </a:xfrm>
            </p:grpSpPr>
            <p:sp>
              <p:nvSpPr>
                <p:cNvPr id="108" name="Oval 69"/>
                <p:cNvSpPr>
                  <a:spLocks noChangeArrowheads="1"/>
                </p:cNvSpPr>
                <p:nvPr/>
              </p:nvSpPr>
              <p:spPr bwMode="auto">
                <a:xfrm>
                  <a:off x="2592" y="3456"/>
                  <a:ext cx="1968" cy="864"/>
                </a:xfrm>
                <a:prstGeom prst="ellipse">
                  <a:avLst/>
                </a:prstGeom>
                <a:noFill/>
                <a:ln w="12700" algn="ctr">
                  <a:solidFill>
                    <a:schemeClr val="tx1"/>
                  </a:solidFill>
                  <a:prstDash val="sysDot"/>
                  <a:round/>
                  <a:headEnd type="none" w="sm" len="sm"/>
                  <a:tailEnd/>
                </a:ln>
              </p:spPr>
              <p:txBody>
                <a:bodyPr wrap="none" anchor="ctr"/>
                <a:lstStyle/>
                <a:p>
                  <a:endParaRPr lang="en-GB"/>
                </a:p>
              </p:txBody>
            </p:sp>
            <p:graphicFrame>
              <p:nvGraphicFramePr>
                <p:cNvPr id="109" name="Object 70"/>
                <p:cNvGraphicFramePr>
                  <a:graphicFrameLocks noChangeAspect="1"/>
                </p:cNvGraphicFramePr>
                <p:nvPr/>
              </p:nvGraphicFramePr>
              <p:xfrm>
                <a:off x="2703" y="3744"/>
                <a:ext cx="177" cy="306"/>
              </p:xfrm>
              <a:graphic>
                <a:graphicData uri="http://schemas.openxmlformats.org/presentationml/2006/ole">
                  <mc:AlternateContent xmlns:mc="http://schemas.openxmlformats.org/markup-compatibility/2006">
                    <mc:Choice xmlns:v="urn:schemas-microsoft-com:vml" Requires="v">
                      <p:oleObj spid="_x0000_s1114" name="Visio" r:id="rId19" imgW="413309" imgH="714451" progId="Visio.Drawing.11">
                        <p:embed/>
                      </p:oleObj>
                    </mc:Choice>
                    <mc:Fallback>
                      <p:oleObj name="Visio" r:id="rId19" imgW="413309" imgH="714451" progId="Visio.Drawing.11">
                        <p:embed/>
                        <p:pic>
                          <p:nvPicPr>
                            <p:cNvPr id="0" name="Object 70"/>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2703" y="3744"/>
                              <a:ext cx="177" cy="3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10" name="Object 71"/>
                <p:cNvGraphicFramePr>
                  <a:graphicFrameLocks noChangeAspect="1"/>
                </p:cNvGraphicFramePr>
                <p:nvPr/>
              </p:nvGraphicFramePr>
              <p:xfrm>
                <a:off x="3168" y="3984"/>
                <a:ext cx="177" cy="306"/>
              </p:xfrm>
              <a:graphic>
                <a:graphicData uri="http://schemas.openxmlformats.org/presentationml/2006/ole">
                  <mc:AlternateContent xmlns:mc="http://schemas.openxmlformats.org/markup-compatibility/2006">
                    <mc:Choice xmlns:v="urn:schemas-microsoft-com:vml" Requires="v">
                      <p:oleObj spid="_x0000_s1115" name="Visio" r:id="rId21" imgW="413309" imgH="714451" progId="Visio.Drawing.11">
                        <p:embed/>
                      </p:oleObj>
                    </mc:Choice>
                    <mc:Fallback>
                      <p:oleObj name="Visio" r:id="rId21" imgW="413309" imgH="714451" progId="Visio.Drawing.11">
                        <p:embed/>
                        <p:pic>
                          <p:nvPicPr>
                            <p:cNvPr id="0" name="Object 71"/>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3168" y="3984"/>
                              <a:ext cx="177" cy="3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11" name="Object 72"/>
                <p:cNvGraphicFramePr>
                  <a:graphicFrameLocks noChangeAspect="1"/>
                </p:cNvGraphicFramePr>
                <p:nvPr/>
              </p:nvGraphicFramePr>
              <p:xfrm>
                <a:off x="4191" y="3678"/>
                <a:ext cx="177" cy="306"/>
              </p:xfrm>
              <a:graphic>
                <a:graphicData uri="http://schemas.openxmlformats.org/presentationml/2006/ole">
                  <mc:AlternateContent xmlns:mc="http://schemas.openxmlformats.org/markup-compatibility/2006">
                    <mc:Choice xmlns:v="urn:schemas-microsoft-com:vml" Requires="v">
                      <p:oleObj spid="_x0000_s1116" name="Visio" r:id="rId22" imgW="413309" imgH="714451" progId="Visio.Drawing.11">
                        <p:embed/>
                      </p:oleObj>
                    </mc:Choice>
                    <mc:Fallback>
                      <p:oleObj name="Visio" r:id="rId22" imgW="413309" imgH="714451" progId="Visio.Drawing.11">
                        <p:embed/>
                        <p:pic>
                          <p:nvPicPr>
                            <p:cNvPr id="0" name="Object 72"/>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4191" y="3678"/>
                              <a:ext cx="177" cy="3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12" name="Object 73"/>
                <p:cNvGraphicFramePr>
                  <a:graphicFrameLocks noChangeAspect="1"/>
                </p:cNvGraphicFramePr>
                <p:nvPr/>
              </p:nvGraphicFramePr>
              <p:xfrm>
                <a:off x="3888" y="3936"/>
                <a:ext cx="177" cy="306"/>
              </p:xfrm>
              <a:graphic>
                <a:graphicData uri="http://schemas.openxmlformats.org/presentationml/2006/ole">
                  <mc:AlternateContent xmlns:mc="http://schemas.openxmlformats.org/markup-compatibility/2006">
                    <mc:Choice xmlns:v="urn:schemas-microsoft-com:vml" Requires="v">
                      <p:oleObj spid="_x0000_s1117" name="Visio" r:id="rId23" imgW="413309" imgH="714451" progId="Visio.Drawing.11">
                        <p:embed/>
                      </p:oleObj>
                    </mc:Choice>
                    <mc:Fallback>
                      <p:oleObj name="Visio" r:id="rId23" imgW="413309" imgH="714451" progId="Visio.Drawing.11">
                        <p:embed/>
                        <p:pic>
                          <p:nvPicPr>
                            <p:cNvPr id="0" name="Object 73"/>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3888" y="3936"/>
                              <a:ext cx="177" cy="3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13" name="Object 74"/>
                <p:cNvGraphicFramePr>
                  <a:graphicFrameLocks noChangeAspect="1"/>
                </p:cNvGraphicFramePr>
                <p:nvPr/>
              </p:nvGraphicFramePr>
              <p:xfrm>
                <a:off x="3855" y="3600"/>
                <a:ext cx="177" cy="306"/>
              </p:xfrm>
              <a:graphic>
                <a:graphicData uri="http://schemas.openxmlformats.org/presentationml/2006/ole">
                  <mc:AlternateContent xmlns:mc="http://schemas.openxmlformats.org/markup-compatibility/2006">
                    <mc:Choice xmlns:v="urn:schemas-microsoft-com:vml" Requires="v">
                      <p:oleObj spid="_x0000_s1118" name="Visio" r:id="rId24" imgW="413309" imgH="714451" progId="Visio.Drawing.11">
                        <p:embed/>
                      </p:oleObj>
                    </mc:Choice>
                    <mc:Fallback>
                      <p:oleObj name="Visio" r:id="rId24" imgW="413309" imgH="714451" progId="Visio.Drawing.11">
                        <p:embed/>
                        <p:pic>
                          <p:nvPicPr>
                            <p:cNvPr id="0" name="Object 74"/>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3855" y="3600"/>
                              <a:ext cx="177" cy="3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pic>
              <p:nvPicPr>
                <p:cNvPr id="114" name="Picture 75"/>
                <p:cNvPicPr>
                  <a:picLocks noChangeAspect="1" noChangeArrowheads="1"/>
                </p:cNvPicPr>
                <p:nvPr/>
              </p:nvPicPr>
              <p:blipFill>
                <a:blip r:embed="rId25" cstate="print"/>
                <a:srcRect/>
                <a:stretch>
                  <a:fillRect/>
                </a:stretch>
              </p:blipFill>
              <p:spPr bwMode="auto">
                <a:xfrm>
                  <a:off x="3360" y="3744"/>
                  <a:ext cx="432" cy="237"/>
                </a:xfrm>
                <a:prstGeom prst="rect">
                  <a:avLst/>
                </a:prstGeom>
                <a:noFill/>
                <a:ln w="9525">
                  <a:noFill/>
                  <a:miter lim="800000"/>
                  <a:headEnd/>
                  <a:tailEnd/>
                </a:ln>
              </p:spPr>
            </p:pic>
            <p:pic>
              <p:nvPicPr>
                <p:cNvPr id="115" name="Picture 76" descr="MCj03112100000[1]"/>
                <p:cNvPicPr>
                  <a:picLocks noChangeAspect="1" noChangeArrowheads="1"/>
                </p:cNvPicPr>
                <p:nvPr/>
              </p:nvPicPr>
              <p:blipFill>
                <a:blip r:embed="rId26" cstate="print"/>
                <a:srcRect/>
                <a:stretch>
                  <a:fillRect/>
                </a:stretch>
              </p:blipFill>
              <p:spPr bwMode="auto">
                <a:xfrm>
                  <a:off x="3120" y="3504"/>
                  <a:ext cx="623" cy="231"/>
                </a:xfrm>
                <a:prstGeom prst="rect">
                  <a:avLst/>
                </a:prstGeom>
                <a:noFill/>
                <a:ln w="9525">
                  <a:noFill/>
                  <a:miter lim="800000"/>
                  <a:headEnd/>
                  <a:tailEnd/>
                </a:ln>
              </p:spPr>
            </p:pic>
            <p:graphicFrame>
              <p:nvGraphicFramePr>
                <p:cNvPr id="116" name="Object 77"/>
                <p:cNvGraphicFramePr>
                  <a:graphicFrameLocks noChangeAspect="1"/>
                </p:cNvGraphicFramePr>
                <p:nvPr/>
              </p:nvGraphicFramePr>
              <p:xfrm>
                <a:off x="2928" y="3744"/>
                <a:ext cx="334" cy="215"/>
              </p:xfrm>
              <a:graphic>
                <a:graphicData uri="http://schemas.openxmlformats.org/presentationml/2006/ole">
                  <mc:AlternateContent xmlns:mc="http://schemas.openxmlformats.org/markup-compatibility/2006">
                    <mc:Choice xmlns:v="urn:schemas-microsoft-com:vml" Requires="v">
                      <p:oleObj spid="_x0000_s1119" name="Visio" r:id="rId27" imgW="835152" imgH="537972" progId="Visio.Drawing.11">
                        <p:embed/>
                      </p:oleObj>
                    </mc:Choice>
                    <mc:Fallback>
                      <p:oleObj name="Visio" r:id="rId27" imgW="835152" imgH="537972" progId="Visio.Drawing.11">
                        <p:embed/>
                        <p:pic>
                          <p:nvPicPr>
                            <p:cNvPr id="0" name="Object 77"/>
                            <p:cNvPicPr>
                              <a:picLocks noChangeAspect="1" noChangeArrowheads="1"/>
                            </p:cNvPicPr>
                            <p:nvPr/>
                          </p:nvPicPr>
                          <p:blipFill>
                            <a:blip r:embed="rId28">
                              <a:extLst>
                                <a:ext uri="{28A0092B-C50C-407E-A947-70E740481C1C}">
                                  <a14:useLocalDpi xmlns:a14="http://schemas.microsoft.com/office/drawing/2010/main" val="0"/>
                                </a:ext>
                              </a:extLst>
                            </a:blip>
                            <a:srcRect/>
                            <a:stretch>
                              <a:fillRect/>
                            </a:stretch>
                          </p:blipFill>
                          <p:spPr bwMode="auto">
                            <a:xfrm>
                              <a:off x="2928" y="3744"/>
                              <a:ext cx="334" cy="2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17" name="Object 78"/>
                <p:cNvGraphicFramePr>
                  <a:graphicFrameLocks noChangeAspect="1"/>
                </p:cNvGraphicFramePr>
                <p:nvPr/>
              </p:nvGraphicFramePr>
              <p:xfrm>
                <a:off x="3504" y="4014"/>
                <a:ext cx="177" cy="306"/>
              </p:xfrm>
              <a:graphic>
                <a:graphicData uri="http://schemas.openxmlformats.org/presentationml/2006/ole">
                  <mc:AlternateContent xmlns:mc="http://schemas.openxmlformats.org/markup-compatibility/2006">
                    <mc:Choice xmlns:v="urn:schemas-microsoft-com:vml" Requires="v">
                      <p:oleObj spid="_x0000_s1120" name="Visio" r:id="rId29" imgW="413309" imgH="714451" progId="Visio.Drawing.11">
                        <p:embed/>
                      </p:oleObj>
                    </mc:Choice>
                    <mc:Fallback>
                      <p:oleObj name="Visio" r:id="rId29" imgW="413309" imgH="714451" progId="Visio.Drawing.11">
                        <p:embed/>
                        <p:pic>
                          <p:nvPicPr>
                            <p:cNvPr id="0" name="Object 78"/>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3504" y="4014"/>
                              <a:ext cx="177" cy="3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sp>
            <p:nvSpPr>
              <p:cNvPr id="10" name="Text Box 79"/>
              <p:cNvSpPr txBox="1">
                <a:spLocks noChangeArrowheads="1"/>
              </p:cNvSpPr>
              <p:nvPr/>
            </p:nvSpPr>
            <p:spPr bwMode="auto">
              <a:xfrm>
                <a:off x="3581400" y="1385888"/>
                <a:ext cx="1905000" cy="366712"/>
              </a:xfrm>
              <a:prstGeom prst="rect">
                <a:avLst/>
              </a:prstGeom>
              <a:noFill/>
              <a:ln w="28575" algn="ctr">
                <a:noFill/>
                <a:miter lim="800000"/>
                <a:headEnd type="none" w="sm" len="sm"/>
                <a:tailEnd/>
              </a:ln>
            </p:spPr>
            <p:txBody>
              <a:bodyPr>
                <a:spAutoFit/>
              </a:bodyPr>
              <a:lstStyle/>
              <a:p>
                <a:pPr>
                  <a:spcBef>
                    <a:spcPct val="50000"/>
                  </a:spcBef>
                </a:pPr>
                <a:r>
                  <a:rPr lang="en-US" altLang="zh-CN">
                    <a:solidFill>
                      <a:srgbClr val="0000FF"/>
                    </a:solidFill>
                  </a:rPr>
                  <a:t>Wi-Fi Networks</a:t>
                </a:r>
              </a:p>
            </p:txBody>
          </p:sp>
          <p:sp>
            <p:nvSpPr>
              <p:cNvPr id="11" name="Text Box 80"/>
              <p:cNvSpPr txBox="1">
                <a:spLocks noChangeArrowheads="1"/>
              </p:cNvSpPr>
              <p:nvPr/>
            </p:nvSpPr>
            <p:spPr bwMode="auto">
              <a:xfrm>
                <a:off x="6477000" y="1371600"/>
                <a:ext cx="2057400" cy="366713"/>
              </a:xfrm>
              <a:prstGeom prst="rect">
                <a:avLst/>
              </a:prstGeom>
              <a:noFill/>
              <a:ln w="28575" algn="ctr">
                <a:noFill/>
                <a:miter lim="800000"/>
                <a:headEnd type="none" w="sm" len="sm"/>
                <a:tailEnd/>
              </a:ln>
            </p:spPr>
            <p:txBody>
              <a:bodyPr>
                <a:spAutoFit/>
              </a:bodyPr>
              <a:lstStyle/>
              <a:p>
                <a:pPr>
                  <a:spcBef>
                    <a:spcPct val="50000"/>
                  </a:spcBef>
                </a:pPr>
                <a:r>
                  <a:rPr lang="en-US" altLang="zh-CN">
                    <a:solidFill>
                      <a:srgbClr val="0000FF"/>
                    </a:solidFill>
                  </a:rPr>
                  <a:t>Cellular Networks</a:t>
                </a:r>
              </a:p>
            </p:txBody>
          </p:sp>
          <p:sp>
            <p:nvSpPr>
              <p:cNvPr id="12" name="Text Box 81"/>
              <p:cNvSpPr txBox="1">
                <a:spLocks noChangeArrowheads="1"/>
              </p:cNvSpPr>
              <p:nvPr/>
            </p:nvSpPr>
            <p:spPr bwMode="auto">
              <a:xfrm>
                <a:off x="685800" y="1385888"/>
                <a:ext cx="2286000" cy="366712"/>
              </a:xfrm>
              <a:prstGeom prst="rect">
                <a:avLst/>
              </a:prstGeom>
              <a:noFill/>
              <a:ln w="28575" algn="ctr">
                <a:noFill/>
                <a:miter lim="800000"/>
                <a:headEnd type="none" w="sm" len="sm"/>
                <a:tailEnd/>
              </a:ln>
            </p:spPr>
            <p:txBody>
              <a:bodyPr>
                <a:spAutoFit/>
              </a:bodyPr>
              <a:lstStyle/>
              <a:p>
                <a:pPr>
                  <a:spcBef>
                    <a:spcPct val="50000"/>
                  </a:spcBef>
                </a:pPr>
                <a:r>
                  <a:rPr lang="en-US" altLang="zh-CN">
                    <a:solidFill>
                      <a:srgbClr val="0000FF"/>
                    </a:solidFill>
                  </a:rPr>
                  <a:t>WiMAX Networks</a:t>
                </a:r>
              </a:p>
            </p:txBody>
          </p:sp>
          <p:graphicFrame>
            <p:nvGraphicFramePr>
              <p:cNvPr id="13" name="Object 82"/>
              <p:cNvGraphicFramePr>
                <a:graphicFrameLocks noChangeAspect="1"/>
              </p:cNvGraphicFramePr>
              <p:nvPr/>
            </p:nvGraphicFramePr>
            <p:xfrm>
              <a:off x="3554413" y="5056188"/>
              <a:ext cx="677862" cy="525462"/>
            </p:xfrm>
            <a:graphic>
              <a:graphicData uri="http://schemas.openxmlformats.org/presentationml/2006/ole">
                <mc:AlternateContent xmlns:mc="http://schemas.openxmlformats.org/markup-compatibility/2006">
                  <mc:Choice xmlns:v="urn:schemas-microsoft-com:vml" Requires="v">
                    <p:oleObj spid="_x0000_s1121" name="Visio" r:id="rId30" imgW="714451" imgH="609905" progId="Visio.Drawing.11">
                      <p:embed/>
                    </p:oleObj>
                  </mc:Choice>
                  <mc:Fallback>
                    <p:oleObj name="Visio" r:id="rId30" imgW="714451" imgH="609905" progId="Visio.Drawing.11">
                      <p:embed/>
                      <p:pic>
                        <p:nvPicPr>
                          <p:cNvPr id="0" name="Object 82"/>
                          <p:cNvPicPr>
                            <a:picLocks noChangeAspect="1" noChangeArrowheads="1"/>
                          </p:cNvPicPr>
                          <p:nvPr/>
                        </p:nvPicPr>
                        <p:blipFill>
                          <a:blip r:embed="rId31">
                            <a:extLst>
                              <a:ext uri="{28A0092B-C50C-407E-A947-70E740481C1C}">
                                <a14:useLocalDpi xmlns:a14="http://schemas.microsoft.com/office/drawing/2010/main" val="0"/>
                              </a:ext>
                            </a:extLst>
                          </a:blip>
                          <a:srcRect/>
                          <a:stretch>
                            <a:fillRect/>
                          </a:stretch>
                        </p:blipFill>
                        <p:spPr bwMode="auto">
                          <a:xfrm>
                            <a:off x="3554413" y="5056188"/>
                            <a:ext cx="677862" cy="525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nvGrpSpPr>
              <p:cNvPr id="14" name="Group 83"/>
              <p:cNvGrpSpPr>
                <a:grpSpLocks noChangeAspect="1"/>
              </p:cNvGrpSpPr>
              <p:nvPr/>
            </p:nvGrpSpPr>
            <p:grpSpPr bwMode="auto">
              <a:xfrm>
                <a:off x="4402138" y="5778500"/>
                <a:ext cx="346075" cy="280988"/>
                <a:chOff x="144" y="1920"/>
                <a:chExt cx="384" cy="345"/>
              </a:xfrm>
            </p:grpSpPr>
            <p:pic>
              <p:nvPicPr>
                <p:cNvPr id="106" name="Picture 84" descr="Blue-User"/>
                <p:cNvPicPr>
                  <a:picLocks noChangeAspect="1" noChangeArrowheads="1"/>
                </p:cNvPicPr>
                <p:nvPr/>
              </p:nvPicPr>
              <p:blipFill>
                <a:blip r:embed="rId32" cstate="print"/>
                <a:srcRect/>
                <a:stretch>
                  <a:fillRect/>
                </a:stretch>
              </p:blipFill>
              <p:spPr bwMode="auto">
                <a:xfrm>
                  <a:off x="144" y="1920"/>
                  <a:ext cx="265" cy="345"/>
                </a:xfrm>
                <a:prstGeom prst="rect">
                  <a:avLst/>
                </a:prstGeom>
                <a:noFill/>
                <a:ln w="9525">
                  <a:noFill/>
                  <a:miter lim="800000"/>
                  <a:headEnd/>
                  <a:tailEnd/>
                </a:ln>
              </p:spPr>
            </p:pic>
            <p:pic>
              <p:nvPicPr>
                <p:cNvPr id="107" name="Picture 85" descr="Pocket PC sm"/>
                <p:cNvPicPr>
                  <a:picLocks noChangeAspect="1" noChangeArrowheads="1"/>
                </p:cNvPicPr>
                <p:nvPr/>
              </p:nvPicPr>
              <p:blipFill>
                <a:blip r:embed="rId33" cstate="print">
                  <a:lum bright="6000" contrast="12000"/>
                </a:blip>
                <a:srcRect/>
                <a:stretch>
                  <a:fillRect/>
                </a:stretch>
              </p:blipFill>
              <p:spPr bwMode="auto">
                <a:xfrm>
                  <a:off x="358" y="1920"/>
                  <a:ext cx="170" cy="320"/>
                </a:xfrm>
                <a:prstGeom prst="rect">
                  <a:avLst/>
                </a:prstGeom>
                <a:noFill/>
                <a:ln w="9525">
                  <a:noFill/>
                  <a:miter lim="800000"/>
                  <a:headEnd/>
                  <a:tailEnd/>
                </a:ln>
              </p:spPr>
            </p:pic>
          </p:grpSp>
          <p:grpSp>
            <p:nvGrpSpPr>
              <p:cNvPr id="15" name="Group 86"/>
              <p:cNvGrpSpPr>
                <a:grpSpLocks noChangeAspect="1"/>
              </p:cNvGrpSpPr>
              <p:nvPr/>
            </p:nvGrpSpPr>
            <p:grpSpPr bwMode="auto">
              <a:xfrm>
                <a:off x="4006850" y="6292850"/>
                <a:ext cx="501650" cy="273050"/>
                <a:chOff x="3360" y="3195"/>
                <a:chExt cx="624" cy="408"/>
              </a:xfrm>
            </p:grpSpPr>
            <p:pic>
              <p:nvPicPr>
                <p:cNvPr id="104" name="Picture 87" descr="laptop"/>
                <p:cNvPicPr>
                  <a:picLocks noChangeAspect="1" noChangeArrowheads="1"/>
                </p:cNvPicPr>
                <p:nvPr/>
              </p:nvPicPr>
              <p:blipFill>
                <a:blip r:embed="rId34" cstate="print"/>
                <a:srcRect/>
                <a:stretch>
                  <a:fillRect/>
                </a:stretch>
              </p:blipFill>
              <p:spPr bwMode="auto">
                <a:xfrm>
                  <a:off x="3574" y="3312"/>
                  <a:ext cx="410" cy="291"/>
                </a:xfrm>
                <a:prstGeom prst="rect">
                  <a:avLst/>
                </a:prstGeom>
                <a:noFill/>
                <a:ln w="9525">
                  <a:noFill/>
                  <a:miter lim="800000"/>
                  <a:headEnd/>
                  <a:tailEnd/>
                </a:ln>
              </p:spPr>
            </p:pic>
            <p:pic>
              <p:nvPicPr>
                <p:cNvPr id="105" name="Picture 88" descr="Yellow User sm"/>
                <p:cNvPicPr>
                  <a:picLocks noChangeAspect="1" noChangeArrowheads="1"/>
                </p:cNvPicPr>
                <p:nvPr/>
              </p:nvPicPr>
              <p:blipFill>
                <a:blip r:embed="rId35" cstate="print"/>
                <a:srcRect/>
                <a:stretch>
                  <a:fillRect/>
                </a:stretch>
              </p:blipFill>
              <p:spPr bwMode="auto">
                <a:xfrm>
                  <a:off x="3360" y="3195"/>
                  <a:ext cx="299" cy="403"/>
                </a:xfrm>
                <a:prstGeom prst="rect">
                  <a:avLst/>
                </a:prstGeom>
                <a:noFill/>
                <a:ln w="9525">
                  <a:noFill/>
                  <a:miter lim="800000"/>
                  <a:headEnd/>
                  <a:tailEnd/>
                </a:ln>
              </p:spPr>
            </p:pic>
          </p:grpSp>
          <p:grpSp>
            <p:nvGrpSpPr>
              <p:cNvPr id="16" name="Group 89"/>
              <p:cNvGrpSpPr>
                <a:grpSpLocks noChangeAspect="1"/>
              </p:cNvGrpSpPr>
              <p:nvPr/>
            </p:nvGrpSpPr>
            <p:grpSpPr bwMode="auto">
              <a:xfrm>
                <a:off x="5024438" y="6292850"/>
                <a:ext cx="319087" cy="273050"/>
                <a:chOff x="432" y="3600"/>
                <a:chExt cx="334" cy="315"/>
              </a:xfrm>
            </p:grpSpPr>
            <p:pic>
              <p:nvPicPr>
                <p:cNvPr id="102" name="Picture 90" descr="Green User sm"/>
                <p:cNvPicPr>
                  <a:picLocks noChangeAspect="1" noChangeArrowheads="1"/>
                </p:cNvPicPr>
                <p:nvPr/>
              </p:nvPicPr>
              <p:blipFill>
                <a:blip r:embed="rId36" cstate="print"/>
                <a:srcRect/>
                <a:stretch>
                  <a:fillRect/>
                </a:stretch>
              </p:blipFill>
              <p:spPr bwMode="auto">
                <a:xfrm>
                  <a:off x="432" y="3610"/>
                  <a:ext cx="236" cy="305"/>
                </a:xfrm>
                <a:prstGeom prst="rect">
                  <a:avLst/>
                </a:prstGeom>
                <a:noFill/>
                <a:ln w="9525">
                  <a:noFill/>
                  <a:miter lim="800000"/>
                  <a:headEnd/>
                  <a:tailEnd/>
                </a:ln>
              </p:spPr>
            </p:pic>
            <p:pic>
              <p:nvPicPr>
                <p:cNvPr id="103" name="Picture 91" descr="tmobile smartphone"/>
                <p:cNvPicPr>
                  <a:picLocks noChangeAspect="1" noChangeArrowheads="1"/>
                </p:cNvPicPr>
                <p:nvPr/>
              </p:nvPicPr>
              <p:blipFill>
                <a:blip r:embed="rId37" cstate="print"/>
                <a:srcRect/>
                <a:stretch>
                  <a:fillRect/>
                </a:stretch>
              </p:blipFill>
              <p:spPr bwMode="auto">
                <a:xfrm>
                  <a:off x="614" y="3600"/>
                  <a:ext cx="152" cy="303"/>
                </a:xfrm>
                <a:prstGeom prst="rect">
                  <a:avLst/>
                </a:prstGeom>
                <a:noFill/>
                <a:ln w="9525">
                  <a:noFill/>
                  <a:miter lim="800000"/>
                  <a:headEnd/>
                  <a:tailEnd/>
                </a:ln>
              </p:spPr>
            </p:pic>
          </p:grpSp>
          <p:grpSp>
            <p:nvGrpSpPr>
              <p:cNvPr id="17" name="Group 92"/>
              <p:cNvGrpSpPr>
                <a:grpSpLocks noChangeAspect="1"/>
              </p:cNvGrpSpPr>
              <p:nvPr/>
            </p:nvGrpSpPr>
            <p:grpSpPr bwMode="auto">
              <a:xfrm>
                <a:off x="5194300" y="5726113"/>
                <a:ext cx="325438" cy="301625"/>
                <a:chOff x="1440" y="3792"/>
                <a:chExt cx="339" cy="348"/>
              </a:xfrm>
            </p:grpSpPr>
            <p:pic>
              <p:nvPicPr>
                <p:cNvPr id="100" name="Picture 93" descr="Mobile Phone sm"/>
                <p:cNvPicPr>
                  <a:picLocks noChangeAspect="1" noChangeArrowheads="1"/>
                </p:cNvPicPr>
                <p:nvPr/>
              </p:nvPicPr>
              <p:blipFill>
                <a:blip r:embed="rId38" cstate="print"/>
                <a:srcRect/>
                <a:stretch>
                  <a:fillRect/>
                </a:stretch>
              </p:blipFill>
              <p:spPr bwMode="auto">
                <a:xfrm>
                  <a:off x="1632" y="3792"/>
                  <a:ext cx="147" cy="347"/>
                </a:xfrm>
                <a:prstGeom prst="rect">
                  <a:avLst/>
                </a:prstGeom>
                <a:noFill/>
                <a:ln w="9525">
                  <a:noFill/>
                  <a:miter lim="800000"/>
                  <a:headEnd/>
                  <a:tailEnd/>
                </a:ln>
              </p:spPr>
            </p:pic>
            <p:pic>
              <p:nvPicPr>
                <p:cNvPr id="101" name="Picture 94" descr="Red User sm"/>
                <p:cNvPicPr>
                  <a:picLocks noChangeAspect="1" noChangeArrowheads="1"/>
                </p:cNvPicPr>
                <p:nvPr/>
              </p:nvPicPr>
              <p:blipFill>
                <a:blip r:embed="rId39" cstate="print"/>
                <a:srcRect/>
                <a:stretch>
                  <a:fillRect/>
                </a:stretch>
              </p:blipFill>
              <p:spPr bwMode="auto">
                <a:xfrm>
                  <a:off x="1440" y="3840"/>
                  <a:ext cx="232" cy="300"/>
                </a:xfrm>
                <a:prstGeom prst="rect">
                  <a:avLst/>
                </a:prstGeom>
                <a:noFill/>
                <a:ln w="9525">
                  <a:noFill/>
                  <a:miter lim="800000"/>
                  <a:headEnd/>
                  <a:tailEnd/>
                </a:ln>
              </p:spPr>
            </p:pic>
          </p:grpSp>
          <p:grpSp>
            <p:nvGrpSpPr>
              <p:cNvPr id="18" name="Group 95"/>
              <p:cNvGrpSpPr>
                <a:grpSpLocks noChangeAspect="1"/>
              </p:cNvGrpSpPr>
              <p:nvPr/>
            </p:nvGrpSpPr>
            <p:grpSpPr bwMode="auto">
              <a:xfrm>
                <a:off x="3667125" y="5778500"/>
                <a:ext cx="393700" cy="263525"/>
                <a:chOff x="4560" y="3648"/>
                <a:chExt cx="411" cy="305"/>
              </a:xfrm>
            </p:grpSpPr>
            <p:pic>
              <p:nvPicPr>
                <p:cNvPr id="98" name="Picture 96" descr="Tablet PC sm"/>
                <p:cNvPicPr>
                  <a:picLocks noChangeAspect="1" noChangeArrowheads="1"/>
                </p:cNvPicPr>
                <p:nvPr/>
              </p:nvPicPr>
              <p:blipFill>
                <a:blip r:embed="rId40" cstate="print"/>
                <a:srcRect/>
                <a:stretch>
                  <a:fillRect/>
                </a:stretch>
              </p:blipFill>
              <p:spPr bwMode="auto">
                <a:xfrm>
                  <a:off x="4757" y="3666"/>
                  <a:ext cx="214" cy="249"/>
                </a:xfrm>
                <a:prstGeom prst="rect">
                  <a:avLst/>
                </a:prstGeom>
                <a:noFill/>
                <a:ln w="9525">
                  <a:noFill/>
                  <a:miter lim="800000"/>
                  <a:headEnd/>
                  <a:tailEnd/>
                </a:ln>
              </p:spPr>
            </p:pic>
            <p:pic>
              <p:nvPicPr>
                <p:cNvPr id="99" name="Picture 97" descr="Green User sm"/>
                <p:cNvPicPr>
                  <a:picLocks noChangeAspect="1" noChangeArrowheads="1"/>
                </p:cNvPicPr>
                <p:nvPr/>
              </p:nvPicPr>
              <p:blipFill>
                <a:blip r:embed="rId41" cstate="print"/>
                <a:srcRect/>
                <a:stretch>
                  <a:fillRect/>
                </a:stretch>
              </p:blipFill>
              <p:spPr bwMode="auto">
                <a:xfrm>
                  <a:off x="4560" y="3648"/>
                  <a:ext cx="236" cy="305"/>
                </a:xfrm>
                <a:prstGeom prst="rect">
                  <a:avLst/>
                </a:prstGeom>
                <a:noFill/>
                <a:ln w="9525">
                  <a:noFill/>
                  <a:miter lim="800000"/>
                  <a:headEnd/>
                  <a:tailEnd/>
                </a:ln>
              </p:spPr>
            </p:pic>
          </p:grpSp>
          <p:graphicFrame>
            <p:nvGraphicFramePr>
              <p:cNvPr id="19" name="Object 98"/>
              <p:cNvGraphicFramePr>
                <a:graphicFrameLocks noChangeAspect="1"/>
              </p:cNvGraphicFramePr>
              <p:nvPr/>
            </p:nvGraphicFramePr>
            <p:xfrm>
              <a:off x="4741863" y="5056188"/>
              <a:ext cx="677862" cy="525462"/>
            </p:xfrm>
            <a:graphic>
              <a:graphicData uri="http://schemas.openxmlformats.org/presentationml/2006/ole">
                <mc:AlternateContent xmlns:mc="http://schemas.openxmlformats.org/markup-compatibility/2006">
                  <mc:Choice xmlns:v="urn:schemas-microsoft-com:vml" Requires="v">
                    <p:oleObj spid="_x0000_s1122" name="Visio" r:id="rId42" imgW="714451" imgH="609905" progId="Visio.Drawing.11">
                      <p:embed/>
                    </p:oleObj>
                  </mc:Choice>
                  <mc:Fallback>
                    <p:oleObj name="Visio" r:id="rId42" imgW="714451" imgH="609905" progId="Visio.Drawing.11">
                      <p:embed/>
                      <p:pic>
                        <p:nvPicPr>
                          <p:cNvPr id="0" name="Object 98"/>
                          <p:cNvPicPr>
                            <a:picLocks noChangeAspect="1" noChangeArrowheads="1"/>
                          </p:cNvPicPr>
                          <p:nvPr/>
                        </p:nvPicPr>
                        <p:blipFill>
                          <a:blip r:embed="rId31">
                            <a:extLst>
                              <a:ext uri="{28A0092B-C50C-407E-A947-70E740481C1C}">
                                <a14:useLocalDpi xmlns:a14="http://schemas.microsoft.com/office/drawing/2010/main" val="0"/>
                              </a:ext>
                            </a:extLst>
                          </a:blip>
                          <a:srcRect/>
                          <a:stretch>
                            <a:fillRect/>
                          </a:stretch>
                        </p:blipFill>
                        <p:spPr bwMode="auto">
                          <a:xfrm>
                            <a:off x="4741863" y="5056188"/>
                            <a:ext cx="677862" cy="525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 name="Line 99"/>
              <p:cNvSpPr>
                <a:spLocks noChangeShapeType="1"/>
              </p:cNvSpPr>
              <p:nvPr/>
            </p:nvSpPr>
            <p:spPr bwMode="auto">
              <a:xfrm>
                <a:off x="3836988" y="6086475"/>
                <a:ext cx="225425" cy="206375"/>
              </a:xfrm>
              <a:prstGeom prst="line">
                <a:avLst/>
              </a:prstGeom>
              <a:noFill/>
              <a:ln w="28575" cap="rnd">
                <a:solidFill>
                  <a:schemeClr val="tx2"/>
                </a:solidFill>
                <a:prstDash val="sysDot"/>
                <a:round/>
                <a:headEnd type="none" w="sm" len="sm"/>
                <a:tailEnd/>
              </a:ln>
            </p:spPr>
            <p:txBody>
              <a:bodyPr/>
              <a:lstStyle/>
              <a:p>
                <a:endParaRPr lang="en-GB"/>
              </a:p>
            </p:txBody>
          </p:sp>
          <p:sp>
            <p:nvSpPr>
              <p:cNvPr id="21" name="Line 100"/>
              <p:cNvSpPr>
                <a:spLocks noChangeShapeType="1"/>
              </p:cNvSpPr>
              <p:nvPr/>
            </p:nvSpPr>
            <p:spPr bwMode="auto">
              <a:xfrm flipV="1">
                <a:off x="4346575" y="6086475"/>
                <a:ext cx="225425" cy="258763"/>
              </a:xfrm>
              <a:prstGeom prst="line">
                <a:avLst/>
              </a:prstGeom>
              <a:noFill/>
              <a:ln w="28575" cap="rnd">
                <a:solidFill>
                  <a:schemeClr val="tx2"/>
                </a:solidFill>
                <a:prstDash val="sysDot"/>
                <a:round/>
                <a:headEnd type="none" w="sm" len="sm"/>
                <a:tailEnd/>
              </a:ln>
            </p:spPr>
            <p:txBody>
              <a:bodyPr/>
              <a:lstStyle/>
              <a:p>
                <a:endParaRPr lang="en-GB"/>
              </a:p>
            </p:txBody>
          </p:sp>
          <p:sp>
            <p:nvSpPr>
              <p:cNvPr id="22" name="Line 101"/>
              <p:cNvSpPr>
                <a:spLocks noChangeShapeType="1"/>
              </p:cNvSpPr>
              <p:nvPr/>
            </p:nvSpPr>
            <p:spPr bwMode="auto">
              <a:xfrm>
                <a:off x="4514850" y="6448425"/>
                <a:ext cx="509588" cy="0"/>
              </a:xfrm>
              <a:prstGeom prst="line">
                <a:avLst/>
              </a:prstGeom>
              <a:noFill/>
              <a:ln w="28575" cap="rnd">
                <a:solidFill>
                  <a:schemeClr val="tx2"/>
                </a:solidFill>
                <a:prstDash val="sysDot"/>
                <a:round/>
                <a:headEnd type="none" w="sm" len="sm"/>
                <a:tailEnd/>
              </a:ln>
            </p:spPr>
            <p:txBody>
              <a:bodyPr/>
              <a:lstStyle/>
              <a:p>
                <a:endParaRPr lang="en-GB"/>
              </a:p>
            </p:txBody>
          </p:sp>
          <p:sp>
            <p:nvSpPr>
              <p:cNvPr id="23" name="Line 102"/>
              <p:cNvSpPr>
                <a:spLocks noChangeShapeType="1"/>
              </p:cNvSpPr>
              <p:nvPr/>
            </p:nvSpPr>
            <p:spPr bwMode="auto">
              <a:xfrm flipH="1">
                <a:off x="5194300" y="6035675"/>
                <a:ext cx="169863" cy="257175"/>
              </a:xfrm>
              <a:prstGeom prst="line">
                <a:avLst/>
              </a:prstGeom>
              <a:noFill/>
              <a:ln w="28575" cap="rnd">
                <a:solidFill>
                  <a:schemeClr val="tx2"/>
                </a:solidFill>
                <a:prstDash val="sysDot"/>
                <a:round/>
                <a:headEnd type="none" w="sm" len="sm"/>
                <a:tailEnd/>
              </a:ln>
            </p:spPr>
            <p:txBody>
              <a:bodyPr/>
              <a:lstStyle/>
              <a:p>
                <a:endParaRPr lang="en-GB"/>
              </a:p>
            </p:txBody>
          </p:sp>
          <p:sp>
            <p:nvSpPr>
              <p:cNvPr id="24" name="Line 103"/>
              <p:cNvSpPr>
                <a:spLocks noChangeShapeType="1"/>
              </p:cNvSpPr>
              <p:nvPr/>
            </p:nvSpPr>
            <p:spPr bwMode="auto">
              <a:xfrm>
                <a:off x="5194300" y="5519738"/>
                <a:ext cx="169863" cy="258762"/>
              </a:xfrm>
              <a:prstGeom prst="line">
                <a:avLst/>
              </a:prstGeom>
              <a:noFill/>
              <a:ln w="28575" cap="rnd">
                <a:solidFill>
                  <a:schemeClr val="tx2"/>
                </a:solidFill>
                <a:prstDash val="sysDot"/>
                <a:round/>
                <a:headEnd type="none" w="sm" len="sm"/>
                <a:tailEnd/>
              </a:ln>
            </p:spPr>
            <p:txBody>
              <a:bodyPr/>
              <a:lstStyle/>
              <a:p>
                <a:endParaRPr lang="en-GB"/>
              </a:p>
            </p:txBody>
          </p:sp>
          <p:sp>
            <p:nvSpPr>
              <p:cNvPr id="25" name="Line 104"/>
              <p:cNvSpPr>
                <a:spLocks noChangeShapeType="1"/>
              </p:cNvSpPr>
              <p:nvPr/>
            </p:nvSpPr>
            <p:spPr bwMode="auto">
              <a:xfrm flipH="1">
                <a:off x="4684713" y="5468938"/>
                <a:ext cx="227012" cy="309562"/>
              </a:xfrm>
              <a:prstGeom prst="line">
                <a:avLst/>
              </a:prstGeom>
              <a:noFill/>
              <a:ln w="28575" cap="rnd">
                <a:solidFill>
                  <a:schemeClr val="tx2"/>
                </a:solidFill>
                <a:prstDash val="sysDot"/>
                <a:round/>
                <a:headEnd type="none" w="sm" len="sm"/>
                <a:tailEnd/>
              </a:ln>
            </p:spPr>
            <p:txBody>
              <a:bodyPr/>
              <a:lstStyle/>
              <a:p>
                <a:endParaRPr lang="en-GB"/>
              </a:p>
            </p:txBody>
          </p:sp>
          <p:sp>
            <p:nvSpPr>
              <p:cNvPr id="26" name="Line 105"/>
              <p:cNvSpPr>
                <a:spLocks noChangeShapeType="1"/>
              </p:cNvSpPr>
              <p:nvPr/>
            </p:nvSpPr>
            <p:spPr bwMode="auto">
              <a:xfrm flipH="1">
                <a:off x="3779838" y="5519738"/>
                <a:ext cx="114300" cy="258762"/>
              </a:xfrm>
              <a:prstGeom prst="line">
                <a:avLst/>
              </a:prstGeom>
              <a:noFill/>
              <a:ln w="28575" cap="rnd">
                <a:solidFill>
                  <a:schemeClr val="tx2"/>
                </a:solidFill>
                <a:prstDash val="sysDot"/>
                <a:round/>
                <a:headEnd type="none" w="sm" len="sm"/>
                <a:tailEnd/>
              </a:ln>
            </p:spPr>
            <p:txBody>
              <a:bodyPr/>
              <a:lstStyle/>
              <a:p>
                <a:endParaRPr lang="en-GB"/>
              </a:p>
            </p:txBody>
          </p:sp>
          <p:sp>
            <p:nvSpPr>
              <p:cNvPr id="27" name="Line 106"/>
              <p:cNvSpPr>
                <a:spLocks noChangeShapeType="1"/>
              </p:cNvSpPr>
              <p:nvPr/>
            </p:nvSpPr>
            <p:spPr bwMode="auto">
              <a:xfrm>
                <a:off x="4062413" y="5468938"/>
                <a:ext cx="339725" cy="309562"/>
              </a:xfrm>
              <a:prstGeom prst="line">
                <a:avLst/>
              </a:prstGeom>
              <a:noFill/>
              <a:ln w="28575" cap="rnd">
                <a:solidFill>
                  <a:schemeClr val="tx2"/>
                </a:solidFill>
                <a:prstDash val="sysDot"/>
                <a:round/>
                <a:headEnd type="none" w="sm" len="sm"/>
                <a:tailEnd/>
              </a:ln>
            </p:spPr>
            <p:txBody>
              <a:bodyPr/>
              <a:lstStyle/>
              <a:p>
                <a:endParaRPr lang="en-GB"/>
              </a:p>
            </p:txBody>
          </p:sp>
          <p:sp>
            <p:nvSpPr>
              <p:cNvPr id="28" name="Line 107"/>
              <p:cNvSpPr>
                <a:spLocks noChangeShapeType="1"/>
              </p:cNvSpPr>
              <p:nvPr/>
            </p:nvSpPr>
            <p:spPr bwMode="auto">
              <a:xfrm>
                <a:off x="4062413" y="5932488"/>
                <a:ext cx="339725" cy="0"/>
              </a:xfrm>
              <a:prstGeom prst="line">
                <a:avLst/>
              </a:prstGeom>
              <a:noFill/>
              <a:ln w="28575" cap="rnd">
                <a:solidFill>
                  <a:schemeClr val="tx2"/>
                </a:solidFill>
                <a:prstDash val="sysDot"/>
                <a:round/>
                <a:headEnd type="none" w="sm" len="sm"/>
                <a:tailEnd/>
              </a:ln>
            </p:spPr>
            <p:txBody>
              <a:bodyPr/>
              <a:lstStyle/>
              <a:p>
                <a:endParaRPr lang="en-GB"/>
              </a:p>
            </p:txBody>
          </p:sp>
          <p:sp>
            <p:nvSpPr>
              <p:cNvPr id="29" name="Line 108"/>
              <p:cNvSpPr>
                <a:spLocks noChangeShapeType="1"/>
              </p:cNvSpPr>
              <p:nvPr/>
            </p:nvSpPr>
            <p:spPr bwMode="auto">
              <a:xfrm>
                <a:off x="4797425" y="5932488"/>
                <a:ext cx="396875" cy="0"/>
              </a:xfrm>
              <a:prstGeom prst="line">
                <a:avLst/>
              </a:prstGeom>
              <a:noFill/>
              <a:ln w="28575" cap="rnd">
                <a:solidFill>
                  <a:schemeClr val="tx2"/>
                </a:solidFill>
                <a:prstDash val="sysDot"/>
                <a:round/>
                <a:headEnd type="none" w="sm" len="sm"/>
                <a:tailEnd/>
              </a:ln>
            </p:spPr>
            <p:txBody>
              <a:bodyPr/>
              <a:lstStyle/>
              <a:p>
                <a:endParaRPr lang="en-GB"/>
              </a:p>
            </p:txBody>
          </p:sp>
          <p:sp>
            <p:nvSpPr>
              <p:cNvPr id="30" name="Oval 109"/>
              <p:cNvSpPr>
                <a:spLocks noChangeArrowheads="1"/>
              </p:cNvSpPr>
              <p:nvPr/>
            </p:nvSpPr>
            <p:spPr bwMode="auto">
              <a:xfrm>
                <a:off x="2819400" y="4953000"/>
                <a:ext cx="3505200" cy="1752600"/>
              </a:xfrm>
              <a:prstGeom prst="ellipse">
                <a:avLst/>
              </a:prstGeom>
              <a:noFill/>
              <a:ln w="12700" algn="ctr">
                <a:solidFill>
                  <a:schemeClr val="tx1"/>
                </a:solidFill>
                <a:prstDash val="sysDot"/>
                <a:round/>
                <a:headEnd type="none" w="sm" len="sm"/>
                <a:tailEnd/>
              </a:ln>
            </p:spPr>
            <p:txBody>
              <a:bodyPr wrap="none" anchor="ctr"/>
              <a:lstStyle/>
              <a:p>
                <a:endParaRPr lang="en-GB"/>
              </a:p>
            </p:txBody>
          </p:sp>
          <p:sp>
            <p:nvSpPr>
              <p:cNvPr id="31" name="Line 110"/>
              <p:cNvSpPr>
                <a:spLocks noChangeShapeType="1"/>
              </p:cNvSpPr>
              <p:nvPr/>
            </p:nvSpPr>
            <p:spPr bwMode="auto">
              <a:xfrm>
                <a:off x="3990975" y="5210175"/>
                <a:ext cx="962025" cy="0"/>
              </a:xfrm>
              <a:prstGeom prst="line">
                <a:avLst/>
              </a:prstGeom>
              <a:noFill/>
              <a:ln w="28575" cap="rnd">
                <a:solidFill>
                  <a:schemeClr val="tx2"/>
                </a:solidFill>
                <a:prstDash val="sysDot"/>
                <a:round/>
                <a:headEnd type="none" w="sm" len="sm"/>
                <a:tailEnd/>
              </a:ln>
            </p:spPr>
            <p:txBody>
              <a:bodyPr/>
              <a:lstStyle/>
              <a:p>
                <a:endParaRPr lang="en-GB"/>
              </a:p>
            </p:txBody>
          </p:sp>
          <p:grpSp>
            <p:nvGrpSpPr>
              <p:cNvPr id="32" name="Group 111"/>
              <p:cNvGrpSpPr>
                <a:grpSpLocks noChangeAspect="1"/>
              </p:cNvGrpSpPr>
              <p:nvPr/>
            </p:nvGrpSpPr>
            <p:grpSpPr bwMode="auto">
              <a:xfrm>
                <a:off x="3271838" y="6138863"/>
                <a:ext cx="346075" cy="280987"/>
                <a:chOff x="144" y="1920"/>
                <a:chExt cx="384" cy="345"/>
              </a:xfrm>
            </p:grpSpPr>
            <p:pic>
              <p:nvPicPr>
                <p:cNvPr id="96" name="Picture 112" descr="Blue-User"/>
                <p:cNvPicPr>
                  <a:picLocks noChangeAspect="1" noChangeArrowheads="1"/>
                </p:cNvPicPr>
                <p:nvPr/>
              </p:nvPicPr>
              <p:blipFill>
                <a:blip r:embed="rId32" cstate="print"/>
                <a:srcRect/>
                <a:stretch>
                  <a:fillRect/>
                </a:stretch>
              </p:blipFill>
              <p:spPr bwMode="auto">
                <a:xfrm>
                  <a:off x="144" y="1920"/>
                  <a:ext cx="265" cy="345"/>
                </a:xfrm>
                <a:prstGeom prst="rect">
                  <a:avLst/>
                </a:prstGeom>
                <a:noFill/>
                <a:ln w="9525">
                  <a:noFill/>
                  <a:miter lim="800000"/>
                  <a:headEnd/>
                  <a:tailEnd/>
                </a:ln>
              </p:spPr>
            </p:pic>
            <p:pic>
              <p:nvPicPr>
                <p:cNvPr id="97" name="Picture 113" descr="Pocket PC sm"/>
                <p:cNvPicPr>
                  <a:picLocks noChangeAspect="1" noChangeArrowheads="1"/>
                </p:cNvPicPr>
                <p:nvPr/>
              </p:nvPicPr>
              <p:blipFill>
                <a:blip r:embed="rId33" cstate="print">
                  <a:lum bright="6000" contrast="12000"/>
                </a:blip>
                <a:srcRect/>
                <a:stretch>
                  <a:fillRect/>
                </a:stretch>
              </p:blipFill>
              <p:spPr bwMode="auto">
                <a:xfrm>
                  <a:off x="358" y="1920"/>
                  <a:ext cx="170" cy="320"/>
                </a:xfrm>
                <a:prstGeom prst="rect">
                  <a:avLst/>
                </a:prstGeom>
                <a:noFill/>
                <a:ln w="9525">
                  <a:noFill/>
                  <a:miter lim="800000"/>
                  <a:headEnd/>
                  <a:tailEnd/>
                </a:ln>
              </p:spPr>
            </p:pic>
          </p:grpSp>
          <p:grpSp>
            <p:nvGrpSpPr>
              <p:cNvPr id="33" name="Group 114"/>
              <p:cNvGrpSpPr>
                <a:grpSpLocks noChangeAspect="1"/>
              </p:cNvGrpSpPr>
              <p:nvPr/>
            </p:nvGrpSpPr>
            <p:grpSpPr bwMode="auto">
              <a:xfrm>
                <a:off x="3044825" y="5519738"/>
                <a:ext cx="325438" cy="301625"/>
                <a:chOff x="1440" y="3792"/>
                <a:chExt cx="339" cy="348"/>
              </a:xfrm>
            </p:grpSpPr>
            <p:pic>
              <p:nvPicPr>
                <p:cNvPr id="94" name="Picture 115" descr="Mobile Phone sm"/>
                <p:cNvPicPr>
                  <a:picLocks noChangeAspect="1" noChangeArrowheads="1"/>
                </p:cNvPicPr>
                <p:nvPr/>
              </p:nvPicPr>
              <p:blipFill>
                <a:blip r:embed="rId38" cstate="print"/>
                <a:srcRect/>
                <a:stretch>
                  <a:fillRect/>
                </a:stretch>
              </p:blipFill>
              <p:spPr bwMode="auto">
                <a:xfrm>
                  <a:off x="1632" y="3792"/>
                  <a:ext cx="147" cy="347"/>
                </a:xfrm>
                <a:prstGeom prst="rect">
                  <a:avLst/>
                </a:prstGeom>
                <a:noFill/>
                <a:ln w="9525">
                  <a:noFill/>
                  <a:miter lim="800000"/>
                  <a:headEnd/>
                  <a:tailEnd/>
                </a:ln>
              </p:spPr>
            </p:pic>
            <p:pic>
              <p:nvPicPr>
                <p:cNvPr id="95" name="Picture 116" descr="Red User sm"/>
                <p:cNvPicPr>
                  <a:picLocks noChangeAspect="1" noChangeArrowheads="1"/>
                </p:cNvPicPr>
                <p:nvPr/>
              </p:nvPicPr>
              <p:blipFill>
                <a:blip r:embed="rId39" cstate="print"/>
                <a:srcRect/>
                <a:stretch>
                  <a:fillRect/>
                </a:stretch>
              </p:blipFill>
              <p:spPr bwMode="auto">
                <a:xfrm>
                  <a:off x="1440" y="3840"/>
                  <a:ext cx="232" cy="300"/>
                </a:xfrm>
                <a:prstGeom prst="rect">
                  <a:avLst/>
                </a:prstGeom>
                <a:noFill/>
                <a:ln w="9525">
                  <a:noFill/>
                  <a:miter lim="800000"/>
                  <a:headEnd/>
                  <a:tailEnd/>
                </a:ln>
              </p:spPr>
            </p:pic>
          </p:grpSp>
          <p:grpSp>
            <p:nvGrpSpPr>
              <p:cNvPr id="34" name="Group 117"/>
              <p:cNvGrpSpPr>
                <a:grpSpLocks noChangeAspect="1"/>
              </p:cNvGrpSpPr>
              <p:nvPr/>
            </p:nvGrpSpPr>
            <p:grpSpPr bwMode="auto">
              <a:xfrm>
                <a:off x="5702300" y="5572125"/>
                <a:ext cx="501650" cy="271463"/>
                <a:chOff x="3360" y="3195"/>
                <a:chExt cx="624" cy="408"/>
              </a:xfrm>
            </p:grpSpPr>
            <p:pic>
              <p:nvPicPr>
                <p:cNvPr id="92" name="Picture 118" descr="laptop"/>
                <p:cNvPicPr>
                  <a:picLocks noChangeAspect="1" noChangeArrowheads="1"/>
                </p:cNvPicPr>
                <p:nvPr/>
              </p:nvPicPr>
              <p:blipFill>
                <a:blip r:embed="rId34" cstate="print"/>
                <a:srcRect/>
                <a:stretch>
                  <a:fillRect/>
                </a:stretch>
              </p:blipFill>
              <p:spPr bwMode="auto">
                <a:xfrm>
                  <a:off x="3574" y="3312"/>
                  <a:ext cx="410" cy="291"/>
                </a:xfrm>
                <a:prstGeom prst="rect">
                  <a:avLst/>
                </a:prstGeom>
                <a:noFill/>
                <a:ln w="9525">
                  <a:noFill/>
                  <a:miter lim="800000"/>
                  <a:headEnd/>
                  <a:tailEnd/>
                </a:ln>
              </p:spPr>
            </p:pic>
            <p:pic>
              <p:nvPicPr>
                <p:cNvPr id="93" name="Picture 119" descr="Yellow User sm"/>
                <p:cNvPicPr>
                  <a:picLocks noChangeAspect="1" noChangeArrowheads="1"/>
                </p:cNvPicPr>
                <p:nvPr/>
              </p:nvPicPr>
              <p:blipFill>
                <a:blip r:embed="rId35" cstate="print"/>
                <a:srcRect/>
                <a:stretch>
                  <a:fillRect/>
                </a:stretch>
              </p:blipFill>
              <p:spPr bwMode="auto">
                <a:xfrm>
                  <a:off x="3360" y="3195"/>
                  <a:ext cx="299" cy="403"/>
                </a:xfrm>
                <a:prstGeom prst="rect">
                  <a:avLst/>
                </a:prstGeom>
                <a:noFill/>
                <a:ln w="9525">
                  <a:noFill/>
                  <a:miter lim="800000"/>
                  <a:headEnd/>
                  <a:tailEnd/>
                </a:ln>
              </p:spPr>
            </p:pic>
          </p:grpSp>
          <p:grpSp>
            <p:nvGrpSpPr>
              <p:cNvPr id="35" name="Group 120"/>
              <p:cNvGrpSpPr>
                <a:grpSpLocks noChangeAspect="1"/>
              </p:cNvGrpSpPr>
              <p:nvPr/>
            </p:nvGrpSpPr>
            <p:grpSpPr bwMode="auto">
              <a:xfrm>
                <a:off x="5702300" y="6086475"/>
                <a:ext cx="346075" cy="282575"/>
                <a:chOff x="144" y="1920"/>
                <a:chExt cx="384" cy="345"/>
              </a:xfrm>
            </p:grpSpPr>
            <p:pic>
              <p:nvPicPr>
                <p:cNvPr id="90" name="Picture 121" descr="Blue-User"/>
                <p:cNvPicPr>
                  <a:picLocks noChangeAspect="1" noChangeArrowheads="1"/>
                </p:cNvPicPr>
                <p:nvPr/>
              </p:nvPicPr>
              <p:blipFill>
                <a:blip r:embed="rId32" cstate="print"/>
                <a:srcRect/>
                <a:stretch>
                  <a:fillRect/>
                </a:stretch>
              </p:blipFill>
              <p:spPr bwMode="auto">
                <a:xfrm>
                  <a:off x="144" y="1920"/>
                  <a:ext cx="265" cy="345"/>
                </a:xfrm>
                <a:prstGeom prst="rect">
                  <a:avLst/>
                </a:prstGeom>
                <a:noFill/>
                <a:ln w="9525">
                  <a:noFill/>
                  <a:miter lim="800000"/>
                  <a:headEnd/>
                  <a:tailEnd/>
                </a:ln>
              </p:spPr>
            </p:pic>
            <p:pic>
              <p:nvPicPr>
                <p:cNvPr id="91" name="Picture 122" descr="Pocket PC sm"/>
                <p:cNvPicPr>
                  <a:picLocks noChangeAspect="1" noChangeArrowheads="1"/>
                </p:cNvPicPr>
                <p:nvPr/>
              </p:nvPicPr>
              <p:blipFill>
                <a:blip r:embed="rId43" cstate="print">
                  <a:lum bright="6000" contrast="12000"/>
                </a:blip>
                <a:srcRect/>
                <a:stretch>
                  <a:fillRect/>
                </a:stretch>
              </p:blipFill>
              <p:spPr bwMode="auto">
                <a:xfrm>
                  <a:off x="358" y="1920"/>
                  <a:ext cx="170" cy="320"/>
                </a:xfrm>
                <a:prstGeom prst="rect">
                  <a:avLst/>
                </a:prstGeom>
                <a:noFill/>
                <a:ln w="9525">
                  <a:noFill/>
                  <a:miter lim="800000"/>
                  <a:headEnd/>
                  <a:tailEnd/>
                </a:ln>
              </p:spPr>
            </p:pic>
          </p:grpSp>
          <p:sp>
            <p:nvSpPr>
              <p:cNvPr id="36" name="Line 123"/>
              <p:cNvSpPr>
                <a:spLocks noChangeShapeType="1"/>
              </p:cNvSpPr>
              <p:nvPr/>
            </p:nvSpPr>
            <p:spPr bwMode="auto">
              <a:xfrm flipV="1">
                <a:off x="3384550" y="5416550"/>
                <a:ext cx="282575" cy="206375"/>
              </a:xfrm>
              <a:prstGeom prst="line">
                <a:avLst/>
              </a:prstGeom>
              <a:noFill/>
              <a:ln w="28575" cap="rnd">
                <a:solidFill>
                  <a:schemeClr val="tx2"/>
                </a:solidFill>
                <a:prstDash val="sysDot"/>
                <a:round/>
                <a:headEnd type="none" w="sm" len="sm"/>
                <a:tailEnd/>
              </a:ln>
            </p:spPr>
            <p:txBody>
              <a:bodyPr/>
              <a:lstStyle/>
              <a:p>
                <a:endParaRPr lang="en-GB"/>
              </a:p>
            </p:txBody>
          </p:sp>
          <p:sp>
            <p:nvSpPr>
              <p:cNvPr id="37" name="Line 124"/>
              <p:cNvSpPr>
                <a:spLocks noChangeShapeType="1"/>
              </p:cNvSpPr>
              <p:nvPr/>
            </p:nvSpPr>
            <p:spPr bwMode="auto">
              <a:xfrm>
                <a:off x="5307013" y="5468938"/>
                <a:ext cx="395287" cy="153987"/>
              </a:xfrm>
              <a:prstGeom prst="line">
                <a:avLst/>
              </a:prstGeom>
              <a:noFill/>
              <a:ln w="28575" cap="rnd">
                <a:solidFill>
                  <a:schemeClr val="tx2"/>
                </a:solidFill>
                <a:prstDash val="sysDot"/>
                <a:round/>
                <a:headEnd type="none" w="sm" len="sm"/>
                <a:tailEnd/>
              </a:ln>
            </p:spPr>
            <p:txBody>
              <a:bodyPr/>
              <a:lstStyle/>
              <a:p>
                <a:endParaRPr lang="en-GB"/>
              </a:p>
            </p:txBody>
          </p:sp>
          <p:sp>
            <p:nvSpPr>
              <p:cNvPr id="38" name="Line 125"/>
              <p:cNvSpPr>
                <a:spLocks noChangeShapeType="1"/>
              </p:cNvSpPr>
              <p:nvPr/>
            </p:nvSpPr>
            <p:spPr bwMode="auto">
              <a:xfrm>
                <a:off x="3214688" y="5829300"/>
                <a:ext cx="114300" cy="309563"/>
              </a:xfrm>
              <a:prstGeom prst="line">
                <a:avLst/>
              </a:prstGeom>
              <a:noFill/>
              <a:ln w="28575" cap="rnd">
                <a:solidFill>
                  <a:schemeClr val="tx2"/>
                </a:solidFill>
                <a:prstDash val="sysDot"/>
                <a:round/>
                <a:headEnd type="none" w="sm" len="sm"/>
                <a:tailEnd/>
              </a:ln>
            </p:spPr>
            <p:txBody>
              <a:bodyPr/>
              <a:lstStyle/>
              <a:p>
                <a:endParaRPr lang="en-GB"/>
              </a:p>
            </p:txBody>
          </p:sp>
          <p:sp>
            <p:nvSpPr>
              <p:cNvPr id="39" name="Line 126"/>
              <p:cNvSpPr>
                <a:spLocks noChangeShapeType="1"/>
              </p:cNvSpPr>
              <p:nvPr/>
            </p:nvSpPr>
            <p:spPr bwMode="auto">
              <a:xfrm>
                <a:off x="3384550" y="5778500"/>
                <a:ext cx="282575" cy="153988"/>
              </a:xfrm>
              <a:prstGeom prst="line">
                <a:avLst/>
              </a:prstGeom>
              <a:noFill/>
              <a:ln w="28575" cap="rnd">
                <a:solidFill>
                  <a:schemeClr val="tx2"/>
                </a:solidFill>
                <a:prstDash val="sysDot"/>
                <a:round/>
                <a:headEnd type="none" w="sm" len="sm"/>
                <a:tailEnd/>
              </a:ln>
            </p:spPr>
            <p:txBody>
              <a:bodyPr/>
              <a:lstStyle/>
              <a:p>
                <a:endParaRPr lang="en-GB"/>
              </a:p>
            </p:txBody>
          </p:sp>
          <p:sp>
            <p:nvSpPr>
              <p:cNvPr id="40" name="Line 127"/>
              <p:cNvSpPr>
                <a:spLocks noChangeShapeType="1"/>
              </p:cNvSpPr>
              <p:nvPr/>
            </p:nvSpPr>
            <p:spPr bwMode="auto">
              <a:xfrm>
                <a:off x="3554413" y="6396038"/>
                <a:ext cx="452437" cy="103187"/>
              </a:xfrm>
              <a:prstGeom prst="line">
                <a:avLst/>
              </a:prstGeom>
              <a:noFill/>
              <a:ln w="28575" cap="rnd">
                <a:solidFill>
                  <a:schemeClr val="tx2"/>
                </a:solidFill>
                <a:prstDash val="sysDot"/>
                <a:round/>
                <a:headEnd type="none" w="sm" len="sm"/>
                <a:tailEnd/>
              </a:ln>
            </p:spPr>
            <p:txBody>
              <a:bodyPr/>
              <a:lstStyle/>
              <a:p>
                <a:endParaRPr lang="en-GB"/>
              </a:p>
            </p:txBody>
          </p:sp>
          <p:sp>
            <p:nvSpPr>
              <p:cNvPr id="41" name="Line 128"/>
              <p:cNvSpPr>
                <a:spLocks noChangeShapeType="1"/>
              </p:cNvSpPr>
              <p:nvPr/>
            </p:nvSpPr>
            <p:spPr bwMode="auto">
              <a:xfrm flipH="1">
                <a:off x="3611563" y="6035675"/>
                <a:ext cx="112712" cy="206375"/>
              </a:xfrm>
              <a:prstGeom prst="line">
                <a:avLst/>
              </a:prstGeom>
              <a:noFill/>
              <a:ln w="28575" cap="rnd">
                <a:solidFill>
                  <a:schemeClr val="tx2"/>
                </a:solidFill>
                <a:prstDash val="sysDot"/>
                <a:round/>
                <a:headEnd type="none" w="sm" len="sm"/>
                <a:tailEnd/>
              </a:ln>
            </p:spPr>
            <p:txBody>
              <a:bodyPr/>
              <a:lstStyle/>
              <a:p>
                <a:endParaRPr lang="en-GB"/>
              </a:p>
            </p:txBody>
          </p:sp>
          <p:sp>
            <p:nvSpPr>
              <p:cNvPr id="42" name="Line 129"/>
              <p:cNvSpPr>
                <a:spLocks noChangeShapeType="1"/>
              </p:cNvSpPr>
              <p:nvPr/>
            </p:nvSpPr>
            <p:spPr bwMode="auto">
              <a:xfrm flipV="1">
                <a:off x="5419725" y="6292850"/>
                <a:ext cx="282575" cy="155575"/>
              </a:xfrm>
              <a:prstGeom prst="line">
                <a:avLst/>
              </a:prstGeom>
              <a:noFill/>
              <a:ln w="28575" cap="rnd">
                <a:solidFill>
                  <a:schemeClr val="tx2"/>
                </a:solidFill>
                <a:prstDash val="sysDot"/>
                <a:round/>
                <a:headEnd type="none" w="sm" len="sm"/>
                <a:tailEnd/>
              </a:ln>
            </p:spPr>
            <p:txBody>
              <a:bodyPr/>
              <a:lstStyle/>
              <a:p>
                <a:endParaRPr lang="en-GB"/>
              </a:p>
            </p:txBody>
          </p:sp>
          <p:sp>
            <p:nvSpPr>
              <p:cNvPr id="43" name="Line 130"/>
              <p:cNvSpPr>
                <a:spLocks noChangeShapeType="1"/>
              </p:cNvSpPr>
              <p:nvPr/>
            </p:nvSpPr>
            <p:spPr bwMode="auto">
              <a:xfrm flipH="1">
                <a:off x="5815013" y="5829300"/>
                <a:ext cx="57150" cy="257175"/>
              </a:xfrm>
              <a:prstGeom prst="line">
                <a:avLst/>
              </a:prstGeom>
              <a:noFill/>
              <a:ln w="28575" cap="rnd">
                <a:solidFill>
                  <a:schemeClr val="tx2"/>
                </a:solidFill>
                <a:prstDash val="sysDot"/>
                <a:round/>
                <a:headEnd type="none" w="sm" len="sm"/>
                <a:tailEnd/>
              </a:ln>
            </p:spPr>
            <p:txBody>
              <a:bodyPr/>
              <a:lstStyle/>
              <a:p>
                <a:endParaRPr lang="en-GB"/>
              </a:p>
            </p:txBody>
          </p:sp>
          <p:sp>
            <p:nvSpPr>
              <p:cNvPr id="44" name="Line 131"/>
              <p:cNvSpPr>
                <a:spLocks noChangeShapeType="1"/>
              </p:cNvSpPr>
              <p:nvPr/>
            </p:nvSpPr>
            <p:spPr bwMode="auto">
              <a:xfrm flipH="1">
                <a:off x="5532438" y="5726113"/>
                <a:ext cx="169862" cy="153987"/>
              </a:xfrm>
              <a:prstGeom prst="line">
                <a:avLst/>
              </a:prstGeom>
              <a:noFill/>
              <a:ln w="28575" cap="rnd">
                <a:solidFill>
                  <a:schemeClr val="tx2"/>
                </a:solidFill>
                <a:prstDash val="sysDot"/>
                <a:round/>
                <a:headEnd type="none" w="sm" len="sm"/>
                <a:tailEnd/>
              </a:ln>
            </p:spPr>
            <p:txBody>
              <a:bodyPr/>
              <a:lstStyle/>
              <a:p>
                <a:endParaRPr lang="en-GB"/>
              </a:p>
            </p:txBody>
          </p:sp>
          <p:sp>
            <p:nvSpPr>
              <p:cNvPr id="45" name="Line 132"/>
              <p:cNvSpPr>
                <a:spLocks noChangeShapeType="1"/>
              </p:cNvSpPr>
              <p:nvPr/>
            </p:nvSpPr>
            <p:spPr bwMode="auto">
              <a:xfrm>
                <a:off x="5476875" y="6035675"/>
                <a:ext cx="282575" cy="153988"/>
              </a:xfrm>
              <a:prstGeom prst="line">
                <a:avLst/>
              </a:prstGeom>
              <a:noFill/>
              <a:ln w="28575" cap="rnd">
                <a:solidFill>
                  <a:schemeClr val="tx2"/>
                </a:solidFill>
                <a:prstDash val="sysDot"/>
                <a:round/>
                <a:headEnd type="none" w="sm" len="sm"/>
                <a:tailEnd/>
              </a:ln>
            </p:spPr>
            <p:txBody>
              <a:bodyPr/>
              <a:lstStyle/>
              <a:p>
                <a:endParaRPr lang="en-GB"/>
              </a:p>
            </p:txBody>
          </p:sp>
          <p:sp>
            <p:nvSpPr>
              <p:cNvPr id="46" name="AutoShape 134"/>
              <p:cNvSpPr>
                <a:spLocks noChangeArrowheads="1"/>
              </p:cNvSpPr>
              <p:nvPr/>
            </p:nvSpPr>
            <p:spPr bwMode="auto">
              <a:xfrm rot="5400000">
                <a:off x="4267200" y="2819400"/>
                <a:ext cx="609600" cy="457200"/>
              </a:xfrm>
              <a:prstGeom prst="rightArrow">
                <a:avLst>
                  <a:gd name="adj1" fmla="val 50000"/>
                  <a:gd name="adj2" fmla="val 33333"/>
                </a:avLst>
              </a:prstGeom>
              <a:solidFill>
                <a:schemeClr val="accent1"/>
              </a:solidFill>
              <a:ln w="28575" algn="ctr">
                <a:solidFill>
                  <a:schemeClr val="tx1"/>
                </a:solidFill>
                <a:miter lim="800000"/>
                <a:headEnd type="none" w="sm" len="sm"/>
                <a:tailEnd/>
              </a:ln>
            </p:spPr>
            <p:txBody>
              <a:bodyPr wrap="none" anchor="ctr"/>
              <a:lstStyle/>
              <a:p>
                <a:endParaRPr lang="en-GB"/>
              </a:p>
            </p:txBody>
          </p:sp>
          <p:sp>
            <p:nvSpPr>
              <p:cNvPr id="47" name="AutoShape 135"/>
              <p:cNvSpPr>
                <a:spLocks noChangeArrowheads="1"/>
              </p:cNvSpPr>
              <p:nvPr/>
            </p:nvSpPr>
            <p:spPr bwMode="auto">
              <a:xfrm rot="19868237">
                <a:off x="2590800" y="3810000"/>
                <a:ext cx="1066800" cy="457200"/>
              </a:xfrm>
              <a:prstGeom prst="rightArrow">
                <a:avLst>
                  <a:gd name="adj1" fmla="val 50000"/>
                  <a:gd name="adj2" fmla="val 58333"/>
                </a:avLst>
              </a:prstGeom>
              <a:solidFill>
                <a:schemeClr val="accent1"/>
              </a:solidFill>
              <a:ln w="28575" algn="ctr">
                <a:solidFill>
                  <a:schemeClr val="tx1"/>
                </a:solidFill>
                <a:miter lim="800000"/>
                <a:headEnd type="none" w="sm" len="sm"/>
                <a:tailEnd/>
              </a:ln>
            </p:spPr>
            <p:txBody>
              <a:bodyPr wrap="none" anchor="ctr"/>
              <a:lstStyle/>
              <a:p>
                <a:endParaRPr lang="en-GB"/>
              </a:p>
            </p:txBody>
          </p:sp>
          <p:sp>
            <p:nvSpPr>
              <p:cNvPr id="48" name="AutoShape 136"/>
              <p:cNvSpPr>
                <a:spLocks noChangeArrowheads="1"/>
              </p:cNvSpPr>
              <p:nvPr/>
            </p:nvSpPr>
            <p:spPr bwMode="auto">
              <a:xfrm rot="8592594">
                <a:off x="5364163" y="2819400"/>
                <a:ext cx="1371600" cy="457200"/>
              </a:xfrm>
              <a:prstGeom prst="rightArrow">
                <a:avLst>
                  <a:gd name="adj1" fmla="val 50000"/>
                  <a:gd name="adj2" fmla="val 75000"/>
                </a:avLst>
              </a:prstGeom>
              <a:solidFill>
                <a:schemeClr val="accent1"/>
              </a:solidFill>
              <a:ln w="28575" algn="ctr">
                <a:solidFill>
                  <a:schemeClr val="tx1"/>
                </a:solidFill>
                <a:miter lim="800000"/>
                <a:headEnd type="none" w="sm" len="sm"/>
                <a:tailEnd/>
              </a:ln>
            </p:spPr>
            <p:txBody>
              <a:bodyPr wrap="none" anchor="ctr"/>
              <a:lstStyle/>
              <a:p>
                <a:endParaRPr lang="en-GB"/>
              </a:p>
            </p:txBody>
          </p:sp>
          <p:sp>
            <p:nvSpPr>
              <p:cNvPr id="49" name="AutoShape 137"/>
              <p:cNvSpPr>
                <a:spLocks noChangeArrowheads="1"/>
              </p:cNvSpPr>
              <p:nvPr/>
            </p:nvSpPr>
            <p:spPr bwMode="auto">
              <a:xfrm rot="1710933">
                <a:off x="2500313" y="2797175"/>
                <a:ext cx="1447800" cy="457200"/>
              </a:xfrm>
              <a:prstGeom prst="rightArrow">
                <a:avLst>
                  <a:gd name="adj1" fmla="val 50000"/>
                  <a:gd name="adj2" fmla="val 79167"/>
                </a:avLst>
              </a:prstGeom>
              <a:solidFill>
                <a:schemeClr val="accent1"/>
              </a:solidFill>
              <a:ln w="28575" algn="ctr">
                <a:solidFill>
                  <a:schemeClr val="tx1"/>
                </a:solidFill>
                <a:miter lim="800000"/>
                <a:headEnd type="none" w="sm" len="sm"/>
                <a:tailEnd/>
              </a:ln>
            </p:spPr>
            <p:txBody>
              <a:bodyPr wrap="none" anchor="ctr"/>
              <a:lstStyle/>
              <a:p>
                <a:endParaRPr lang="en-GB"/>
              </a:p>
            </p:txBody>
          </p:sp>
          <p:sp>
            <p:nvSpPr>
              <p:cNvPr id="50" name="AutoShape 138"/>
              <p:cNvSpPr>
                <a:spLocks noChangeArrowheads="1"/>
              </p:cNvSpPr>
              <p:nvPr/>
            </p:nvSpPr>
            <p:spPr bwMode="auto">
              <a:xfrm rot="16200000">
                <a:off x="4267200" y="4495800"/>
                <a:ext cx="609600" cy="457200"/>
              </a:xfrm>
              <a:prstGeom prst="rightArrow">
                <a:avLst>
                  <a:gd name="adj1" fmla="val 50000"/>
                  <a:gd name="adj2" fmla="val 33333"/>
                </a:avLst>
              </a:prstGeom>
              <a:solidFill>
                <a:schemeClr val="accent1"/>
              </a:solidFill>
              <a:ln w="28575" algn="ctr">
                <a:solidFill>
                  <a:schemeClr val="tx1"/>
                </a:solidFill>
                <a:miter lim="800000"/>
                <a:headEnd type="none" w="sm" len="sm"/>
                <a:tailEnd/>
              </a:ln>
            </p:spPr>
            <p:txBody>
              <a:bodyPr wrap="none" anchor="ctr"/>
              <a:lstStyle/>
              <a:p>
                <a:endParaRPr lang="en-GB"/>
              </a:p>
            </p:txBody>
          </p:sp>
          <p:sp>
            <p:nvSpPr>
              <p:cNvPr id="51" name="AutoShape 139"/>
              <p:cNvSpPr>
                <a:spLocks noChangeArrowheads="1"/>
              </p:cNvSpPr>
              <p:nvPr/>
            </p:nvSpPr>
            <p:spPr bwMode="auto">
              <a:xfrm rot="12532759">
                <a:off x="5486400" y="3810000"/>
                <a:ext cx="1066800" cy="457200"/>
              </a:xfrm>
              <a:prstGeom prst="rightArrow">
                <a:avLst>
                  <a:gd name="adj1" fmla="val 50000"/>
                  <a:gd name="adj2" fmla="val 58333"/>
                </a:avLst>
              </a:prstGeom>
              <a:solidFill>
                <a:schemeClr val="accent1"/>
              </a:solidFill>
              <a:ln w="28575" algn="ctr">
                <a:solidFill>
                  <a:schemeClr val="tx1"/>
                </a:solidFill>
                <a:miter lim="800000"/>
                <a:headEnd type="none" w="sm" len="sm"/>
                <a:tailEnd/>
              </a:ln>
            </p:spPr>
            <p:txBody>
              <a:bodyPr wrap="none" anchor="ctr"/>
              <a:lstStyle/>
              <a:p>
                <a:endParaRPr lang="en-GB"/>
              </a:p>
            </p:txBody>
          </p:sp>
          <p:grpSp>
            <p:nvGrpSpPr>
              <p:cNvPr id="52" name="Group 140"/>
              <p:cNvGrpSpPr>
                <a:grpSpLocks/>
              </p:cNvGrpSpPr>
              <p:nvPr/>
            </p:nvGrpSpPr>
            <p:grpSpPr bwMode="auto">
              <a:xfrm>
                <a:off x="152400" y="3305179"/>
                <a:ext cx="3048000" cy="1647827"/>
                <a:chOff x="96" y="2025"/>
                <a:chExt cx="1920" cy="1038"/>
              </a:xfrm>
            </p:grpSpPr>
            <p:sp>
              <p:nvSpPr>
                <p:cNvPr id="53" name="Text Box 141"/>
                <p:cNvSpPr txBox="1">
                  <a:spLocks noChangeArrowheads="1"/>
                </p:cNvSpPr>
                <p:nvPr/>
              </p:nvSpPr>
              <p:spPr bwMode="auto">
                <a:xfrm>
                  <a:off x="144" y="2025"/>
                  <a:ext cx="1872" cy="231"/>
                </a:xfrm>
                <a:prstGeom prst="rect">
                  <a:avLst/>
                </a:prstGeom>
                <a:noFill/>
                <a:ln w="28575" algn="ctr">
                  <a:noFill/>
                  <a:miter lim="800000"/>
                  <a:headEnd type="none" w="sm" len="sm"/>
                  <a:tailEnd/>
                </a:ln>
              </p:spPr>
              <p:txBody>
                <a:bodyPr>
                  <a:spAutoFit/>
                </a:bodyPr>
                <a:lstStyle/>
                <a:p>
                  <a:pPr>
                    <a:spcBef>
                      <a:spcPct val="50000"/>
                    </a:spcBef>
                  </a:pPr>
                  <a:r>
                    <a:rPr lang="en-US" altLang="zh-CN" dirty="0">
                      <a:solidFill>
                        <a:srgbClr val="0000FF"/>
                      </a:solidFill>
                    </a:rPr>
                    <a:t>Wireless Sensor Networks</a:t>
                  </a:r>
                </a:p>
              </p:txBody>
            </p:sp>
            <p:grpSp>
              <p:nvGrpSpPr>
                <p:cNvPr id="54" name="Group 142"/>
                <p:cNvGrpSpPr>
                  <a:grpSpLocks/>
                </p:cNvGrpSpPr>
                <p:nvPr/>
              </p:nvGrpSpPr>
              <p:grpSpPr bwMode="auto">
                <a:xfrm>
                  <a:off x="96" y="2103"/>
                  <a:ext cx="1776" cy="960"/>
                  <a:chOff x="96" y="2151"/>
                  <a:chExt cx="1776" cy="960"/>
                </a:xfrm>
              </p:grpSpPr>
              <p:pic>
                <p:nvPicPr>
                  <p:cNvPr id="55" name="Picture 143" descr="Person-to-Machine-oval"/>
                  <p:cNvPicPr preferRelativeResize="0">
                    <a:picLocks noChangeArrowheads="1"/>
                  </p:cNvPicPr>
                  <p:nvPr/>
                </p:nvPicPr>
                <p:blipFill>
                  <a:blip r:embed="rId44" cstate="print"/>
                  <a:srcRect/>
                  <a:stretch>
                    <a:fillRect/>
                  </a:stretch>
                </p:blipFill>
                <p:spPr bwMode="auto">
                  <a:xfrm>
                    <a:off x="96" y="2151"/>
                    <a:ext cx="1776" cy="960"/>
                  </a:xfrm>
                  <a:prstGeom prst="rect">
                    <a:avLst/>
                  </a:prstGeom>
                  <a:noFill/>
                  <a:ln w="9525">
                    <a:noFill/>
                    <a:miter lim="800000"/>
                    <a:headEnd/>
                    <a:tailEnd/>
                  </a:ln>
                </p:spPr>
              </p:pic>
              <p:grpSp>
                <p:nvGrpSpPr>
                  <p:cNvPr id="56" name="Group 144"/>
                  <p:cNvGrpSpPr>
                    <a:grpSpLocks/>
                  </p:cNvGrpSpPr>
                  <p:nvPr/>
                </p:nvGrpSpPr>
                <p:grpSpPr bwMode="auto">
                  <a:xfrm>
                    <a:off x="744" y="2374"/>
                    <a:ext cx="115" cy="161"/>
                    <a:chOff x="512" y="3084"/>
                    <a:chExt cx="96" cy="134"/>
                  </a:xfrm>
                </p:grpSpPr>
                <p:sp>
                  <p:nvSpPr>
                    <p:cNvPr id="88" name="AutoShape 145"/>
                    <p:cNvSpPr>
                      <a:spLocks noChangeArrowheads="1"/>
                    </p:cNvSpPr>
                    <p:nvPr/>
                  </p:nvSpPr>
                  <p:spPr bwMode="auto">
                    <a:xfrm rot="10800000">
                      <a:off x="538" y="3178"/>
                      <a:ext cx="40" cy="40"/>
                    </a:xfrm>
                    <a:custGeom>
                      <a:avLst/>
                      <a:gdLst>
                        <a:gd name="T0" fmla="*/ 35 w 21600"/>
                        <a:gd name="T1" fmla="*/ 20 h 21600"/>
                        <a:gd name="T2" fmla="*/ 20 w 21600"/>
                        <a:gd name="T3" fmla="*/ 40 h 21600"/>
                        <a:gd name="T4" fmla="*/ 5 w 21600"/>
                        <a:gd name="T5" fmla="*/ 20 h 21600"/>
                        <a:gd name="T6" fmla="*/ 20 w 21600"/>
                        <a:gd name="T7" fmla="*/ 0 h 21600"/>
                        <a:gd name="T8" fmla="*/ 0 60000 65536"/>
                        <a:gd name="T9" fmla="*/ 0 60000 65536"/>
                        <a:gd name="T10" fmla="*/ 0 60000 65536"/>
                        <a:gd name="T11" fmla="*/ 0 60000 65536"/>
                        <a:gd name="T12" fmla="*/ 4320 w 21600"/>
                        <a:gd name="T13" fmla="*/ 4320 h 21600"/>
                        <a:gd name="T14" fmla="*/ 17280 w 21600"/>
                        <a:gd name="T15" fmla="*/ 1728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p:spPr>
                  <p:txBody>
                    <a:bodyPr wrap="none" anchor="ctr"/>
                    <a:lstStyle/>
                    <a:p>
                      <a:endParaRPr lang="en-GB"/>
                    </a:p>
                  </p:txBody>
                </p:sp>
                <p:sp>
                  <p:nvSpPr>
                    <p:cNvPr id="89" name="AutoShape 146"/>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p:spPr>
                  <p:txBody>
                    <a:bodyPr wrap="none" anchor="ctr"/>
                    <a:lstStyle/>
                    <a:p>
                      <a:endParaRPr lang="en-GB"/>
                    </a:p>
                  </p:txBody>
                </p:sp>
              </p:grpSp>
              <p:grpSp>
                <p:nvGrpSpPr>
                  <p:cNvPr id="57" name="Group 147"/>
                  <p:cNvGrpSpPr>
                    <a:grpSpLocks/>
                  </p:cNvGrpSpPr>
                  <p:nvPr/>
                </p:nvGrpSpPr>
                <p:grpSpPr bwMode="auto">
                  <a:xfrm>
                    <a:off x="706" y="2614"/>
                    <a:ext cx="115" cy="161"/>
                    <a:chOff x="512" y="3084"/>
                    <a:chExt cx="96" cy="134"/>
                  </a:xfrm>
                </p:grpSpPr>
                <p:sp>
                  <p:nvSpPr>
                    <p:cNvPr id="86" name="AutoShape 148"/>
                    <p:cNvSpPr>
                      <a:spLocks noChangeArrowheads="1"/>
                    </p:cNvSpPr>
                    <p:nvPr/>
                  </p:nvSpPr>
                  <p:spPr bwMode="auto">
                    <a:xfrm rot="10800000">
                      <a:off x="538" y="3178"/>
                      <a:ext cx="40" cy="40"/>
                    </a:xfrm>
                    <a:custGeom>
                      <a:avLst/>
                      <a:gdLst>
                        <a:gd name="T0" fmla="*/ 35 w 21600"/>
                        <a:gd name="T1" fmla="*/ 20 h 21600"/>
                        <a:gd name="T2" fmla="*/ 20 w 21600"/>
                        <a:gd name="T3" fmla="*/ 40 h 21600"/>
                        <a:gd name="T4" fmla="*/ 5 w 21600"/>
                        <a:gd name="T5" fmla="*/ 20 h 21600"/>
                        <a:gd name="T6" fmla="*/ 20 w 21600"/>
                        <a:gd name="T7" fmla="*/ 0 h 21600"/>
                        <a:gd name="T8" fmla="*/ 0 60000 65536"/>
                        <a:gd name="T9" fmla="*/ 0 60000 65536"/>
                        <a:gd name="T10" fmla="*/ 0 60000 65536"/>
                        <a:gd name="T11" fmla="*/ 0 60000 65536"/>
                        <a:gd name="T12" fmla="*/ 4320 w 21600"/>
                        <a:gd name="T13" fmla="*/ 4320 h 21600"/>
                        <a:gd name="T14" fmla="*/ 17280 w 21600"/>
                        <a:gd name="T15" fmla="*/ 1728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p:spPr>
                  <p:txBody>
                    <a:bodyPr wrap="none" anchor="ctr"/>
                    <a:lstStyle/>
                    <a:p>
                      <a:endParaRPr lang="en-GB"/>
                    </a:p>
                  </p:txBody>
                </p:sp>
                <p:sp>
                  <p:nvSpPr>
                    <p:cNvPr id="87" name="AutoShape 149"/>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p:spPr>
                  <p:txBody>
                    <a:bodyPr wrap="none" anchor="ctr"/>
                    <a:lstStyle/>
                    <a:p>
                      <a:endParaRPr lang="en-GB"/>
                    </a:p>
                  </p:txBody>
                </p:sp>
              </p:grpSp>
              <p:grpSp>
                <p:nvGrpSpPr>
                  <p:cNvPr id="58" name="Group 150"/>
                  <p:cNvGrpSpPr>
                    <a:grpSpLocks/>
                  </p:cNvGrpSpPr>
                  <p:nvPr/>
                </p:nvGrpSpPr>
                <p:grpSpPr bwMode="auto">
                  <a:xfrm>
                    <a:off x="1268" y="2374"/>
                    <a:ext cx="113" cy="161"/>
                    <a:chOff x="512" y="3084"/>
                    <a:chExt cx="96" cy="134"/>
                  </a:xfrm>
                </p:grpSpPr>
                <p:sp>
                  <p:nvSpPr>
                    <p:cNvPr id="84" name="AutoShape 151"/>
                    <p:cNvSpPr>
                      <a:spLocks noChangeArrowheads="1"/>
                    </p:cNvSpPr>
                    <p:nvPr/>
                  </p:nvSpPr>
                  <p:spPr bwMode="auto">
                    <a:xfrm rot="10800000">
                      <a:off x="538" y="3178"/>
                      <a:ext cx="40" cy="40"/>
                    </a:xfrm>
                    <a:custGeom>
                      <a:avLst/>
                      <a:gdLst>
                        <a:gd name="T0" fmla="*/ 35 w 21600"/>
                        <a:gd name="T1" fmla="*/ 20 h 21600"/>
                        <a:gd name="T2" fmla="*/ 20 w 21600"/>
                        <a:gd name="T3" fmla="*/ 40 h 21600"/>
                        <a:gd name="T4" fmla="*/ 5 w 21600"/>
                        <a:gd name="T5" fmla="*/ 20 h 21600"/>
                        <a:gd name="T6" fmla="*/ 20 w 21600"/>
                        <a:gd name="T7" fmla="*/ 0 h 21600"/>
                        <a:gd name="T8" fmla="*/ 0 60000 65536"/>
                        <a:gd name="T9" fmla="*/ 0 60000 65536"/>
                        <a:gd name="T10" fmla="*/ 0 60000 65536"/>
                        <a:gd name="T11" fmla="*/ 0 60000 65536"/>
                        <a:gd name="T12" fmla="*/ 4320 w 21600"/>
                        <a:gd name="T13" fmla="*/ 4320 h 21600"/>
                        <a:gd name="T14" fmla="*/ 17280 w 21600"/>
                        <a:gd name="T15" fmla="*/ 1728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p:spPr>
                  <p:txBody>
                    <a:bodyPr wrap="none" anchor="ctr"/>
                    <a:lstStyle/>
                    <a:p>
                      <a:endParaRPr lang="en-GB"/>
                    </a:p>
                  </p:txBody>
                </p:sp>
                <p:sp>
                  <p:nvSpPr>
                    <p:cNvPr id="85" name="AutoShape 152"/>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p:spPr>
                  <p:txBody>
                    <a:bodyPr wrap="none" anchor="ctr"/>
                    <a:lstStyle/>
                    <a:p>
                      <a:endParaRPr lang="en-GB"/>
                    </a:p>
                  </p:txBody>
                </p:sp>
              </p:grpSp>
              <p:grpSp>
                <p:nvGrpSpPr>
                  <p:cNvPr id="59" name="Group 153"/>
                  <p:cNvGrpSpPr>
                    <a:grpSpLocks/>
                  </p:cNvGrpSpPr>
                  <p:nvPr/>
                </p:nvGrpSpPr>
                <p:grpSpPr bwMode="auto">
                  <a:xfrm>
                    <a:off x="1192" y="2694"/>
                    <a:ext cx="113" cy="161"/>
                    <a:chOff x="512" y="3084"/>
                    <a:chExt cx="96" cy="134"/>
                  </a:xfrm>
                </p:grpSpPr>
                <p:sp>
                  <p:nvSpPr>
                    <p:cNvPr id="82" name="AutoShape 154"/>
                    <p:cNvSpPr>
                      <a:spLocks noChangeArrowheads="1"/>
                    </p:cNvSpPr>
                    <p:nvPr/>
                  </p:nvSpPr>
                  <p:spPr bwMode="auto">
                    <a:xfrm rot="10800000">
                      <a:off x="538" y="3178"/>
                      <a:ext cx="40" cy="40"/>
                    </a:xfrm>
                    <a:custGeom>
                      <a:avLst/>
                      <a:gdLst>
                        <a:gd name="T0" fmla="*/ 35 w 21600"/>
                        <a:gd name="T1" fmla="*/ 20 h 21600"/>
                        <a:gd name="T2" fmla="*/ 20 w 21600"/>
                        <a:gd name="T3" fmla="*/ 40 h 21600"/>
                        <a:gd name="T4" fmla="*/ 5 w 21600"/>
                        <a:gd name="T5" fmla="*/ 20 h 21600"/>
                        <a:gd name="T6" fmla="*/ 20 w 21600"/>
                        <a:gd name="T7" fmla="*/ 0 h 21600"/>
                        <a:gd name="T8" fmla="*/ 0 60000 65536"/>
                        <a:gd name="T9" fmla="*/ 0 60000 65536"/>
                        <a:gd name="T10" fmla="*/ 0 60000 65536"/>
                        <a:gd name="T11" fmla="*/ 0 60000 65536"/>
                        <a:gd name="T12" fmla="*/ 4320 w 21600"/>
                        <a:gd name="T13" fmla="*/ 4320 h 21600"/>
                        <a:gd name="T14" fmla="*/ 17280 w 21600"/>
                        <a:gd name="T15" fmla="*/ 1728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p:spPr>
                  <p:txBody>
                    <a:bodyPr wrap="none" anchor="ctr"/>
                    <a:lstStyle/>
                    <a:p>
                      <a:endParaRPr lang="en-GB"/>
                    </a:p>
                  </p:txBody>
                </p:sp>
                <p:sp>
                  <p:nvSpPr>
                    <p:cNvPr id="83" name="AutoShape 155"/>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p:spPr>
                  <p:txBody>
                    <a:bodyPr wrap="none" anchor="ctr"/>
                    <a:lstStyle/>
                    <a:p>
                      <a:endParaRPr lang="en-GB"/>
                    </a:p>
                  </p:txBody>
                </p:sp>
              </p:grpSp>
              <p:grpSp>
                <p:nvGrpSpPr>
                  <p:cNvPr id="60" name="Group 156"/>
                  <p:cNvGrpSpPr>
                    <a:grpSpLocks/>
                  </p:cNvGrpSpPr>
                  <p:nvPr/>
                </p:nvGrpSpPr>
                <p:grpSpPr bwMode="auto">
                  <a:xfrm>
                    <a:off x="1457" y="2534"/>
                    <a:ext cx="113" cy="161"/>
                    <a:chOff x="512" y="3084"/>
                    <a:chExt cx="96" cy="134"/>
                  </a:xfrm>
                </p:grpSpPr>
                <p:sp>
                  <p:nvSpPr>
                    <p:cNvPr id="80" name="AutoShape 157"/>
                    <p:cNvSpPr>
                      <a:spLocks noChangeArrowheads="1"/>
                    </p:cNvSpPr>
                    <p:nvPr/>
                  </p:nvSpPr>
                  <p:spPr bwMode="auto">
                    <a:xfrm rot="10800000">
                      <a:off x="538" y="3178"/>
                      <a:ext cx="40" cy="40"/>
                    </a:xfrm>
                    <a:custGeom>
                      <a:avLst/>
                      <a:gdLst>
                        <a:gd name="T0" fmla="*/ 35 w 21600"/>
                        <a:gd name="T1" fmla="*/ 20 h 21600"/>
                        <a:gd name="T2" fmla="*/ 20 w 21600"/>
                        <a:gd name="T3" fmla="*/ 40 h 21600"/>
                        <a:gd name="T4" fmla="*/ 5 w 21600"/>
                        <a:gd name="T5" fmla="*/ 20 h 21600"/>
                        <a:gd name="T6" fmla="*/ 20 w 21600"/>
                        <a:gd name="T7" fmla="*/ 0 h 21600"/>
                        <a:gd name="T8" fmla="*/ 0 60000 65536"/>
                        <a:gd name="T9" fmla="*/ 0 60000 65536"/>
                        <a:gd name="T10" fmla="*/ 0 60000 65536"/>
                        <a:gd name="T11" fmla="*/ 0 60000 65536"/>
                        <a:gd name="T12" fmla="*/ 4320 w 21600"/>
                        <a:gd name="T13" fmla="*/ 4320 h 21600"/>
                        <a:gd name="T14" fmla="*/ 17280 w 21600"/>
                        <a:gd name="T15" fmla="*/ 1728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p:spPr>
                  <p:txBody>
                    <a:bodyPr wrap="none" anchor="ctr"/>
                    <a:lstStyle/>
                    <a:p>
                      <a:endParaRPr lang="en-GB"/>
                    </a:p>
                  </p:txBody>
                </p:sp>
                <p:sp>
                  <p:nvSpPr>
                    <p:cNvPr id="81" name="AutoShape 158"/>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p:spPr>
                  <p:txBody>
                    <a:bodyPr wrap="none" anchor="ctr"/>
                    <a:lstStyle/>
                    <a:p>
                      <a:endParaRPr lang="en-GB"/>
                    </a:p>
                  </p:txBody>
                </p:sp>
              </p:grpSp>
              <p:grpSp>
                <p:nvGrpSpPr>
                  <p:cNvPr id="61" name="Group 159"/>
                  <p:cNvGrpSpPr>
                    <a:grpSpLocks/>
                  </p:cNvGrpSpPr>
                  <p:nvPr/>
                </p:nvGrpSpPr>
                <p:grpSpPr bwMode="auto">
                  <a:xfrm>
                    <a:off x="398" y="2454"/>
                    <a:ext cx="113" cy="161"/>
                    <a:chOff x="512" y="3084"/>
                    <a:chExt cx="96" cy="134"/>
                  </a:xfrm>
                </p:grpSpPr>
                <p:sp>
                  <p:nvSpPr>
                    <p:cNvPr id="78" name="AutoShape 160"/>
                    <p:cNvSpPr>
                      <a:spLocks noChangeArrowheads="1"/>
                    </p:cNvSpPr>
                    <p:nvPr/>
                  </p:nvSpPr>
                  <p:spPr bwMode="auto">
                    <a:xfrm rot="10800000">
                      <a:off x="538" y="3178"/>
                      <a:ext cx="40" cy="40"/>
                    </a:xfrm>
                    <a:custGeom>
                      <a:avLst/>
                      <a:gdLst>
                        <a:gd name="T0" fmla="*/ 35 w 21600"/>
                        <a:gd name="T1" fmla="*/ 20 h 21600"/>
                        <a:gd name="T2" fmla="*/ 20 w 21600"/>
                        <a:gd name="T3" fmla="*/ 40 h 21600"/>
                        <a:gd name="T4" fmla="*/ 5 w 21600"/>
                        <a:gd name="T5" fmla="*/ 20 h 21600"/>
                        <a:gd name="T6" fmla="*/ 20 w 21600"/>
                        <a:gd name="T7" fmla="*/ 0 h 21600"/>
                        <a:gd name="T8" fmla="*/ 0 60000 65536"/>
                        <a:gd name="T9" fmla="*/ 0 60000 65536"/>
                        <a:gd name="T10" fmla="*/ 0 60000 65536"/>
                        <a:gd name="T11" fmla="*/ 0 60000 65536"/>
                        <a:gd name="T12" fmla="*/ 4320 w 21600"/>
                        <a:gd name="T13" fmla="*/ 4320 h 21600"/>
                        <a:gd name="T14" fmla="*/ 17280 w 21600"/>
                        <a:gd name="T15" fmla="*/ 1728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p:spPr>
                  <p:txBody>
                    <a:bodyPr wrap="none" anchor="ctr"/>
                    <a:lstStyle/>
                    <a:p>
                      <a:endParaRPr lang="en-GB"/>
                    </a:p>
                  </p:txBody>
                </p:sp>
                <p:sp>
                  <p:nvSpPr>
                    <p:cNvPr id="79" name="AutoShape 161"/>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p:spPr>
                  <p:txBody>
                    <a:bodyPr wrap="none" anchor="ctr"/>
                    <a:lstStyle/>
                    <a:p>
                      <a:endParaRPr lang="en-GB"/>
                    </a:p>
                  </p:txBody>
                </p:sp>
              </p:grpSp>
              <p:grpSp>
                <p:nvGrpSpPr>
                  <p:cNvPr id="62" name="Group 162"/>
                  <p:cNvGrpSpPr>
                    <a:grpSpLocks/>
                  </p:cNvGrpSpPr>
                  <p:nvPr/>
                </p:nvGrpSpPr>
                <p:grpSpPr bwMode="auto">
                  <a:xfrm>
                    <a:off x="933" y="2374"/>
                    <a:ext cx="115" cy="161"/>
                    <a:chOff x="512" y="3084"/>
                    <a:chExt cx="96" cy="134"/>
                  </a:xfrm>
                </p:grpSpPr>
                <p:sp>
                  <p:nvSpPr>
                    <p:cNvPr id="76" name="AutoShape 163"/>
                    <p:cNvSpPr>
                      <a:spLocks noChangeArrowheads="1"/>
                    </p:cNvSpPr>
                    <p:nvPr/>
                  </p:nvSpPr>
                  <p:spPr bwMode="auto">
                    <a:xfrm rot="10800000">
                      <a:off x="538" y="3178"/>
                      <a:ext cx="40" cy="40"/>
                    </a:xfrm>
                    <a:custGeom>
                      <a:avLst/>
                      <a:gdLst>
                        <a:gd name="T0" fmla="*/ 35 w 21600"/>
                        <a:gd name="T1" fmla="*/ 20 h 21600"/>
                        <a:gd name="T2" fmla="*/ 20 w 21600"/>
                        <a:gd name="T3" fmla="*/ 40 h 21600"/>
                        <a:gd name="T4" fmla="*/ 5 w 21600"/>
                        <a:gd name="T5" fmla="*/ 20 h 21600"/>
                        <a:gd name="T6" fmla="*/ 20 w 21600"/>
                        <a:gd name="T7" fmla="*/ 0 h 21600"/>
                        <a:gd name="T8" fmla="*/ 0 60000 65536"/>
                        <a:gd name="T9" fmla="*/ 0 60000 65536"/>
                        <a:gd name="T10" fmla="*/ 0 60000 65536"/>
                        <a:gd name="T11" fmla="*/ 0 60000 65536"/>
                        <a:gd name="T12" fmla="*/ 4320 w 21600"/>
                        <a:gd name="T13" fmla="*/ 4320 h 21600"/>
                        <a:gd name="T14" fmla="*/ 17280 w 21600"/>
                        <a:gd name="T15" fmla="*/ 1728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p:spPr>
                  <p:txBody>
                    <a:bodyPr wrap="none" anchor="ctr"/>
                    <a:lstStyle/>
                    <a:p>
                      <a:endParaRPr lang="en-GB"/>
                    </a:p>
                  </p:txBody>
                </p:sp>
                <p:sp>
                  <p:nvSpPr>
                    <p:cNvPr id="77" name="AutoShape 164"/>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p:spPr>
                  <p:txBody>
                    <a:bodyPr wrap="none" anchor="ctr"/>
                    <a:lstStyle/>
                    <a:p>
                      <a:endParaRPr lang="en-GB"/>
                    </a:p>
                  </p:txBody>
                </p:sp>
              </p:grpSp>
              <p:grpSp>
                <p:nvGrpSpPr>
                  <p:cNvPr id="63" name="Group 165"/>
                  <p:cNvGrpSpPr>
                    <a:grpSpLocks/>
                  </p:cNvGrpSpPr>
                  <p:nvPr/>
                </p:nvGrpSpPr>
                <p:grpSpPr bwMode="auto">
                  <a:xfrm>
                    <a:off x="625" y="2774"/>
                    <a:ext cx="113" cy="161"/>
                    <a:chOff x="512" y="3084"/>
                    <a:chExt cx="96" cy="134"/>
                  </a:xfrm>
                </p:grpSpPr>
                <p:sp>
                  <p:nvSpPr>
                    <p:cNvPr id="74" name="AutoShape 166"/>
                    <p:cNvSpPr>
                      <a:spLocks noChangeArrowheads="1"/>
                    </p:cNvSpPr>
                    <p:nvPr/>
                  </p:nvSpPr>
                  <p:spPr bwMode="auto">
                    <a:xfrm rot="10800000">
                      <a:off x="538" y="3178"/>
                      <a:ext cx="40" cy="40"/>
                    </a:xfrm>
                    <a:custGeom>
                      <a:avLst/>
                      <a:gdLst>
                        <a:gd name="T0" fmla="*/ 35 w 21600"/>
                        <a:gd name="T1" fmla="*/ 20 h 21600"/>
                        <a:gd name="T2" fmla="*/ 20 w 21600"/>
                        <a:gd name="T3" fmla="*/ 40 h 21600"/>
                        <a:gd name="T4" fmla="*/ 5 w 21600"/>
                        <a:gd name="T5" fmla="*/ 20 h 21600"/>
                        <a:gd name="T6" fmla="*/ 20 w 21600"/>
                        <a:gd name="T7" fmla="*/ 0 h 21600"/>
                        <a:gd name="T8" fmla="*/ 0 60000 65536"/>
                        <a:gd name="T9" fmla="*/ 0 60000 65536"/>
                        <a:gd name="T10" fmla="*/ 0 60000 65536"/>
                        <a:gd name="T11" fmla="*/ 0 60000 65536"/>
                        <a:gd name="T12" fmla="*/ 4320 w 21600"/>
                        <a:gd name="T13" fmla="*/ 4320 h 21600"/>
                        <a:gd name="T14" fmla="*/ 17280 w 21600"/>
                        <a:gd name="T15" fmla="*/ 1728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p:spPr>
                  <p:txBody>
                    <a:bodyPr wrap="none" anchor="ctr"/>
                    <a:lstStyle/>
                    <a:p>
                      <a:endParaRPr lang="en-GB"/>
                    </a:p>
                  </p:txBody>
                </p:sp>
                <p:sp>
                  <p:nvSpPr>
                    <p:cNvPr id="75" name="AutoShape 167"/>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p:spPr>
                  <p:txBody>
                    <a:bodyPr wrap="none" anchor="ctr"/>
                    <a:lstStyle/>
                    <a:p>
                      <a:endParaRPr lang="en-GB"/>
                    </a:p>
                  </p:txBody>
                </p:sp>
              </p:grpSp>
              <p:grpSp>
                <p:nvGrpSpPr>
                  <p:cNvPr id="64" name="Group 168"/>
                  <p:cNvGrpSpPr>
                    <a:grpSpLocks/>
                  </p:cNvGrpSpPr>
                  <p:nvPr/>
                </p:nvGrpSpPr>
                <p:grpSpPr bwMode="auto">
                  <a:xfrm>
                    <a:off x="398" y="2654"/>
                    <a:ext cx="113" cy="161"/>
                    <a:chOff x="512" y="3084"/>
                    <a:chExt cx="96" cy="134"/>
                  </a:xfrm>
                </p:grpSpPr>
                <p:sp>
                  <p:nvSpPr>
                    <p:cNvPr id="72" name="AutoShape 169"/>
                    <p:cNvSpPr>
                      <a:spLocks noChangeArrowheads="1"/>
                    </p:cNvSpPr>
                    <p:nvPr/>
                  </p:nvSpPr>
                  <p:spPr bwMode="auto">
                    <a:xfrm rot="10800000">
                      <a:off x="538" y="3178"/>
                      <a:ext cx="40" cy="40"/>
                    </a:xfrm>
                    <a:custGeom>
                      <a:avLst/>
                      <a:gdLst>
                        <a:gd name="T0" fmla="*/ 35 w 21600"/>
                        <a:gd name="T1" fmla="*/ 20 h 21600"/>
                        <a:gd name="T2" fmla="*/ 20 w 21600"/>
                        <a:gd name="T3" fmla="*/ 40 h 21600"/>
                        <a:gd name="T4" fmla="*/ 5 w 21600"/>
                        <a:gd name="T5" fmla="*/ 20 h 21600"/>
                        <a:gd name="T6" fmla="*/ 20 w 21600"/>
                        <a:gd name="T7" fmla="*/ 0 h 21600"/>
                        <a:gd name="T8" fmla="*/ 0 60000 65536"/>
                        <a:gd name="T9" fmla="*/ 0 60000 65536"/>
                        <a:gd name="T10" fmla="*/ 0 60000 65536"/>
                        <a:gd name="T11" fmla="*/ 0 60000 65536"/>
                        <a:gd name="T12" fmla="*/ 4320 w 21600"/>
                        <a:gd name="T13" fmla="*/ 4320 h 21600"/>
                        <a:gd name="T14" fmla="*/ 17280 w 21600"/>
                        <a:gd name="T15" fmla="*/ 1728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p:spPr>
                  <p:txBody>
                    <a:bodyPr wrap="none" anchor="ctr"/>
                    <a:lstStyle/>
                    <a:p>
                      <a:endParaRPr lang="en-GB"/>
                    </a:p>
                  </p:txBody>
                </p:sp>
                <p:sp>
                  <p:nvSpPr>
                    <p:cNvPr id="73" name="AutoShape 170"/>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p:spPr>
                  <p:txBody>
                    <a:bodyPr wrap="none" anchor="ctr"/>
                    <a:lstStyle/>
                    <a:p>
                      <a:endParaRPr lang="en-GB"/>
                    </a:p>
                  </p:txBody>
                </p:sp>
              </p:grpSp>
              <p:grpSp>
                <p:nvGrpSpPr>
                  <p:cNvPr id="65" name="Group 171"/>
                  <p:cNvGrpSpPr>
                    <a:grpSpLocks/>
                  </p:cNvGrpSpPr>
                  <p:nvPr/>
                </p:nvGrpSpPr>
                <p:grpSpPr bwMode="auto">
                  <a:xfrm>
                    <a:off x="971" y="2734"/>
                    <a:ext cx="115" cy="161"/>
                    <a:chOff x="512" y="3084"/>
                    <a:chExt cx="96" cy="134"/>
                  </a:xfrm>
                </p:grpSpPr>
                <p:sp>
                  <p:nvSpPr>
                    <p:cNvPr id="70" name="AutoShape 172"/>
                    <p:cNvSpPr>
                      <a:spLocks noChangeArrowheads="1"/>
                    </p:cNvSpPr>
                    <p:nvPr/>
                  </p:nvSpPr>
                  <p:spPr bwMode="auto">
                    <a:xfrm rot="10800000">
                      <a:off x="538" y="3178"/>
                      <a:ext cx="40" cy="40"/>
                    </a:xfrm>
                    <a:custGeom>
                      <a:avLst/>
                      <a:gdLst>
                        <a:gd name="T0" fmla="*/ 35 w 21600"/>
                        <a:gd name="T1" fmla="*/ 20 h 21600"/>
                        <a:gd name="T2" fmla="*/ 20 w 21600"/>
                        <a:gd name="T3" fmla="*/ 40 h 21600"/>
                        <a:gd name="T4" fmla="*/ 5 w 21600"/>
                        <a:gd name="T5" fmla="*/ 20 h 21600"/>
                        <a:gd name="T6" fmla="*/ 20 w 21600"/>
                        <a:gd name="T7" fmla="*/ 0 h 21600"/>
                        <a:gd name="T8" fmla="*/ 0 60000 65536"/>
                        <a:gd name="T9" fmla="*/ 0 60000 65536"/>
                        <a:gd name="T10" fmla="*/ 0 60000 65536"/>
                        <a:gd name="T11" fmla="*/ 0 60000 65536"/>
                        <a:gd name="T12" fmla="*/ 4320 w 21600"/>
                        <a:gd name="T13" fmla="*/ 4320 h 21600"/>
                        <a:gd name="T14" fmla="*/ 17280 w 21600"/>
                        <a:gd name="T15" fmla="*/ 1728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p:spPr>
                  <p:txBody>
                    <a:bodyPr wrap="none" anchor="ctr"/>
                    <a:lstStyle/>
                    <a:p>
                      <a:endParaRPr lang="en-GB"/>
                    </a:p>
                  </p:txBody>
                </p:sp>
                <p:sp>
                  <p:nvSpPr>
                    <p:cNvPr id="71" name="AutoShape 173"/>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p:spPr>
                  <p:txBody>
                    <a:bodyPr wrap="none" anchor="ctr"/>
                    <a:lstStyle/>
                    <a:p>
                      <a:endParaRPr lang="en-GB"/>
                    </a:p>
                  </p:txBody>
                </p:sp>
              </p:grpSp>
              <p:pic>
                <p:nvPicPr>
                  <p:cNvPr id="66" name="Picture 174" descr="MCAN00342_0000[1]"/>
                  <p:cNvPicPr>
                    <a:picLocks noChangeAspect="1" noChangeArrowheads="1"/>
                  </p:cNvPicPr>
                  <p:nvPr/>
                </p:nvPicPr>
                <p:blipFill>
                  <a:blip r:embed="rId45" cstate="print"/>
                  <a:srcRect/>
                  <a:stretch>
                    <a:fillRect/>
                  </a:stretch>
                </p:blipFill>
                <p:spPr bwMode="auto">
                  <a:xfrm>
                    <a:off x="852" y="2431"/>
                    <a:ext cx="282" cy="310"/>
                  </a:xfrm>
                  <a:prstGeom prst="rect">
                    <a:avLst/>
                  </a:prstGeom>
                  <a:noFill/>
                  <a:ln w="9525">
                    <a:noFill/>
                    <a:miter lim="800000"/>
                    <a:headEnd/>
                    <a:tailEnd/>
                  </a:ln>
                </p:spPr>
              </p:pic>
              <p:pic>
                <p:nvPicPr>
                  <p:cNvPr id="67" name="Picture 175" descr="MCj02155010000[1]"/>
                  <p:cNvPicPr>
                    <a:picLocks noChangeAspect="1" noChangeArrowheads="1"/>
                  </p:cNvPicPr>
                  <p:nvPr/>
                </p:nvPicPr>
                <p:blipFill>
                  <a:blip r:embed="rId46" cstate="print"/>
                  <a:srcRect/>
                  <a:stretch>
                    <a:fillRect/>
                  </a:stretch>
                </p:blipFill>
                <p:spPr bwMode="auto">
                  <a:xfrm>
                    <a:off x="1295" y="2511"/>
                    <a:ext cx="237" cy="322"/>
                  </a:xfrm>
                  <a:prstGeom prst="rect">
                    <a:avLst/>
                  </a:prstGeom>
                  <a:noFill/>
                  <a:ln w="9525">
                    <a:noFill/>
                    <a:miter lim="800000"/>
                    <a:headEnd/>
                    <a:tailEnd/>
                  </a:ln>
                </p:spPr>
              </p:pic>
              <p:graphicFrame>
                <p:nvGraphicFramePr>
                  <p:cNvPr id="68" name="Object 176"/>
                  <p:cNvGraphicFramePr>
                    <a:graphicFrameLocks noChangeAspect="1"/>
                  </p:cNvGraphicFramePr>
                  <p:nvPr/>
                </p:nvGraphicFramePr>
                <p:xfrm>
                  <a:off x="1104" y="2304"/>
                  <a:ext cx="184" cy="317"/>
                </p:xfrm>
                <a:graphic>
                  <a:graphicData uri="http://schemas.openxmlformats.org/presentationml/2006/ole">
                    <mc:AlternateContent xmlns:mc="http://schemas.openxmlformats.org/markup-compatibility/2006">
                      <mc:Choice xmlns:v="urn:schemas-microsoft-com:vml" Requires="v">
                        <p:oleObj spid="_x0000_s1123" name="Visio" r:id="rId47" imgW="470002" imgH="808634" progId="Visio.Drawing.11">
                          <p:embed/>
                        </p:oleObj>
                      </mc:Choice>
                      <mc:Fallback>
                        <p:oleObj name="Visio" r:id="rId47" imgW="470002" imgH="808634" progId="Visio.Drawing.11">
                          <p:embed/>
                          <p:pic>
                            <p:nvPicPr>
                              <p:cNvPr id="0" name="Object 176"/>
                              <p:cNvPicPr>
                                <a:picLocks noChangeAspect="1" noChangeArrowheads="1"/>
                              </p:cNvPicPr>
                              <p:nvPr/>
                            </p:nvPicPr>
                            <p:blipFill>
                              <a:blip r:embed="rId48">
                                <a:extLst>
                                  <a:ext uri="{28A0092B-C50C-407E-A947-70E740481C1C}">
                                    <a14:useLocalDpi xmlns:a14="http://schemas.microsoft.com/office/drawing/2010/main" val="0"/>
                                  </a:ext>
                                </a:extLst>
                              </a:blip>
                              <a:srcRect/>
                              <a:stretch>
                                <a:fillRect/>
                              </a:stretch>
                            </p:blipFill>
                            <p:spPr bwMode="auto">
                              <a:xfrm>
                                <a:off x="1104" y="2304"/>
                                <a:ext cx="184" cy="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69" name="Object 177"/>
                  <p:cNvGraphicFramePr>
                    <a:graphicFrameLocks noChangeAspect="1"/>
                  </p:cNvGraphicFramePr>
                  <p:nvPr/>
                </p:nvGraphicFramePr>
                <p:xfrm>
                  <a:off x="528" y="2352"/>
                  <a:ext cx="184" cy="317"/>
                </p:xfrm>
                <a:graphic>
                  <a:graphicData uri="http://schemas.openxmlformats.org/presentationml/2006/ole">
                    <mc:AlternateContent xmlns:mc="http://schemas.openxmlformats.org/markup-compatibility/2006">
                      <mc:Choice xmlns:v="urn:schemas-microsoft-com:vml" Requires="v">
                        <p:oleObj spid="_x0000_s1124" name="Visio" r:id="rId49" imgW="470002" imgH="808634" progId="Visio.Drawing.11">
                          <p:embed/>
                        </p:oleObj>
                      </mc:Choice>
                      <mc:Fallback>
                        <p:oleObj name="Visio" r:id="rId49" imgW="470002" imgH="808634" progId="Visio.Drawing.11">
                          <p:embed/>
                          <p:pic>
                            <p:nvPicPr>
                              <p:cNvPr id="0" name="Object 177"/>
                              <p:cNvPicPr>
                                <a:picLocks noChangeAspect="1" noChangeArrowheads="1"/>
                              </p:cNvPicPr>
                              <p:nvPr/>
                            </p:nvPicPr>
                            <p:blipFill>
                              <a:blip r:embed="rId48">
                                <a:extLst>
                                  <a:ext uri="{28A0092B-C50C-407E-A947-70E740481C1C}">
                                    <a14:useLocalDpi xmlns:a14="http://schemas.microsoft.com/office/drawing/2010/main" val="0"/>
                                  </a:ext>
                                </a:extLst>
                              </a:blip>
                              <a:srcRect/>
                              <a:stretch>
                                <a:fillRect/>
                              </a:stretch>
                            </p:blipFill>
                            <p:spPr bwMode="auto">
                              <a:xfrm>
                                <a:off x="528" y="2352"/>
                                <a:ext cx="184" cy="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grpSp>
        </p:grpSp>
        <p:sp>
          <p:nvSpPr>
            <p:cNvPr id="178" name="Text Box 3"/>
            <p:cNvSpPr txBox="1">
              <a:spLocks noChangeArrowheads="1"/>
            </p:cNvSpPr>
            <p:nvPr/>
          </p:nvSpPr>
          <p:spPr bwMode="auto">
            <a:xfrm>
              <a:off x="6248400" y="2960688"/>
              <a:ext cx="2819400" cy="366712"/>
            </a:xfrm>
            <a:prstGeom prst="rect">
              <a:avLst/>
            </a:prstGeom>
            <a:noFill/>
            <a:ln w="28575" algn="ctr">
              <a:noFill/>
              <a:miter lim="800000"/>
              <a:headEnd type="none" w="sm" len="sm"/>
              <a:tailEnd/>
            </a:ln>
          </p:spPr>
          <p:txBody>
            <a:bodyPr>
              <a:spAutoFit/>
            </a:bodyPr>
            <a:lstStyle/>
            <a:p>
              <a:pPr>
                <a:spcBef>
                  <a:spcPct val="50000"/>
                </a:spcBef>
              </a:pPr>
              <a:r>
                <a:rPr lang="en-US" altLang="zh-CN" dirty="0">
                  <a:solidFill>
                    <a:srgbClr val="0000FF"/>
                  </a:solidFill>
                </a:rPr>
                <a:t>Mobile Ad-Hoc Networks</a:t>
              </a:r>
            </a:p>
          </p:txBody>
        </p:sp>
        <p:sp>
          <p:nvSpPr>
            <p:cNvPr id="179" name="Text Box 133"/>
            <p:cNvSpPr txBox="1">
              <a:spLocks noChangeArrowheads="1"/>
            </p:cNvSpPr>
            <p:nvPr/>
          </p:nvSpPr>
          <p:spPr bwMode="auto">
            <a:xfrm>
              <a:off x="6324600" y="5029200"/>
              <a:ext cx="2667000" cy="641350"/>
            </a:xfrm>
            <a:prstGeom prst="rect">
              <a:avLst/>
            </a:prstGeom>
            <a:noFill/>
            <a:ln w="28575" algn="ctr">
              <a:noFill/>
              <a:miter lim="800000"/>
              <a:headEnd type="none" w="sm" len="sm"/>
              <a:tailEnd/>
            </a:ln>
          </p:spPr>
          <p:txBody>
            <a:bodyPr>
              <a:spAutoFit/>
            </a:bodyPr>
            <a:lstStyle/>
            <a:p>
              <a:pPr>
                <a:spcBef>
                  <a:spcPct val="50000"/>
                </a:spcBef>
              </a:pPr>
              <a:r>
                <a:rPr lang="en-US" altLang="zh-CN">
                  <a:solidFill>
                    <a:srgbClr val="0000FF"/>
                  </a:solidFill>
                </a:rPr>
                <a:t>Wireless Mesh Networks</a:t>
              </a:r>
            </a:p>
          </p:txBody>
        </p:sp>
      </p:gr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0512" y="119665"/>
            <a:ext cx="5793498" cy="565990"/>
          </a:xfrm>
        </p:spPr>
        <p:txBody>
          <a:bodyPr/>
          <a:lstStyle/>
          <a:p>
            <a:r>
              <a:rPr lang="en-US" sz="3600" b="1" dirty="0" smtClean="0"/>
              <a:t>Taxonomy/Classification</a:t>
            </a:r>
            <a:endParaRPr lang="en-GB" sz="3600" b="1" dirty="0"/>
          </a:p>
        </p:txBody>
      </p:sp>
      <p:grpSp>
        <p:nvGrpSpPr>
          <p:cNvPr id="4" name="Group 3"/>
          <p:cNvGrpSpPr/>
          <p:nvPr/>
        </p:nvGrpSpPr>
        <p:grpSpPr>
          <a:xfrm>
            <a:off x="503807" y="826949"/>
            <a:ext cx="8458200" cy="4540250"/>
            <a:chOff x="152400" y="1524000"/>
            <a:chExt cx="8991600" cy="4591050"/>
          </a:xfrm>
        </p:grpSpPr>
        <p:cxnSp>
          <p:nvCxnSpPr>
            <p:cNvPr id="5" name="AutoShape 3"/>
            <p:cNvCxnSpPr>
              <a:cxnSpLocks noChangeShapeType="1"/>
              <a:stCxn id="6" idx="5"/>
              <a:endCxn id="7" idx="0"/>
            </p:cNvCxnSpPr>
            <p:nvPr/>
          </p:nvCxnSpPr>
          <p:spPr bwMode="auto">
            <a:xfrm>
              <a:off x="5056188" y="2011363"/>
              <a:ext cx="1382712" cy="655637"/>
            </a:xfrm>
            <a:prstGeom prst="straightConnector1">
              <a:avLst/>
            </a:prstGeom>
            <a:noFill/>
            <a:ln w="9525">
              <a:solidFill>
                <a:schemeClr val="tx1"/>
              </a:solidFill>
              <a:round/>
              <a:headEnd/>
              <a:tailEnd type="triangle" w="med" len="med"/>
            </a:ln>
          </p:spPr>
        </p:cxnSp>
        <p:sp>
          <p:nvSpPr>
            <p:cNvPr id="6" name="Oval 4"/>
            <p:cNvSpPr>
              <a:spLocks noChangeArrowheads="1"/>
            </p:cNvSpPr>
            <p:nvPr/>
          </p:nvSpPr>
          <p:spPr bwMode="auto">
            <a:xfrm>
              <a:off x="3886200" y="1524000"/>
              <a:ext cx="1371600" cy="571500"/>
            </a:xfrm>
            <a:prstGeom prst="ellipse">
              <a:avLst/>
            </a:prstGeom>
            <a:solidFill>
              <a:schemeClr val="accent1"/>
            </a:solidFill>
            <a:ln w="9525">
              <a:solidFill>
                <a:schemeClr val="tx1"/>
              </a:solidFill>
              <a:round/>
              <a:headEnd/>
              <a:tailEnd/>
            </a:ln>
          </p:spPr>
          <p:txBody>
            <a:bodyPr wrap="none" anchor="ctr"/>
            <a:lstStyle/>
            <a:p>
              <a:r>
                <a:rPr lang="en-US" sz="1400" dirty="0"/>
                <a:t>Wireless</a:t>
              </a:r>
            </a:p>
            <a:p>
              <a:r>
                <a:rPr lang="en-US" sz="1400" dirty="0"/>
                <a:t>Networking</a:t>
              </a:r>
            </a:p>
          </p:txBody>
        </p:sp>
        <p:sp>
          <p:nvSpPr>
            <p:cNvPr id="7" name="Oval 5"/>
            <p:cNvSpPr>
              <a:spLocks noChangeArrowheads="1"/>
            </p:cNvSpPr>
            <p:nvPr/>
          </p:nvSpPr>
          <p:spPr bwMode="auto">
            <a:xfrm>
              <a:off x="5791200" y="2667000"/>
              <a:ext cx="1295400" cy="539750"/>
            </a:xfrm>
            <a:prstGeom prst="ellipse">
              <a:avLst/>
            </a:prstGeom>
            <a:solidFill>
              <a:srgbClr val="00FFFF"/>
            </a:solidFill>
            <a:ln w="9525">
              <a:solidFill>
                <a:schemeClr val="tx1"/>
              </a:solidFill>
              <a:round/>
              <a:headEnd/>
              <a:tailEnd/>
            </a:ln>
          </p:spPr>
          <p:txBody>
            <a:bodyPr wrap="none" anchor="ctr"/>
            <a:lstStyle/>
            <a:p>
              <a:r>
                <a:rPr lang="en-US" sz="1400"/>
                <a:t>Multi-hop</a:t>
              </a:r>
            </a:p>
          </p:txBody>
        </p:sp>
        <p:sp>
          <p:nvSpPr>
            <p:cNvPr id="8" name="Oval 6"/>
            <p:cNvSpPr>
              <a:spLocks noChangeArrowheads="1"/>
            </p:cNvSpPr>
            <p:nvPr/>
          </p:nvSpPr>
          <p:spPr bwMode="auto">
            <a:xfrm>
              <a:off x="2438400" y="3886200"/>
              <a:ext cx="1676400" cy="719138"/>
            </a:xfrm>
            <a:prstGeom prst="ellipse">
              <a:avLst/>
            </a:prstGeom>
            <a:solidFill>
              <a:srgbClr val="FFFF00"/>
            </a:solidFill>
            <a:ln w="9525">
              <a:solidFill>
                <a:schemeClr val="tx1"/>
              </a:solidFill>
              <a:round/>
              <a:headEnd/>
              <a:tailEnd/>
            </a:ln>
          </p:spPr>
          <p:txBody>
            <a:bodyPr wrap="none" anchor="ctr"/>
            <a:lstStyle/>
            <a:p>
              <a:r>
                <a:rPr lang="en-US" sz="1200" dirty="0"/>
                <a:t>Infrastructure-less</a:t>
              </a:r>
            </a:p>
            <a:p>
              <a:r>
                <a:rPr lang="en-US" sz="1200" dirty="0"/>
                <a:t>(ad-hoc)</a:t>
              </a:r>
            </a:p>
          </p:txBody>
        </p:sp>
        <p:cxnSp>
          <p:nvCxnSpPr>
            <p:cNvPr id="9" name="AutoShape 7"/>
            <p:cNvCxnSpPr>
              <a:cxnSpLocks noChangeShapeType="1"/>
              <a:stCxn id="6" idx="3"/>
              <a:endCxn id="14" idx="0"/>
            </p:cNvCxnSpPr>
            <p:nvPr/>
          </p:nvCxnSpPr>
          <p:spPr bwMode="auto">
            <a:xfrm flipH="1">
              <a:off x="2362200" y="2011363"/>
              <a:ext cx="1725613" cy="655637"/>
            </a:xfrm>
            <a:prstGeom prst="straightConnector1">
              <a:avLst/>
            </a:prstGeom>
            <a:noFill/>
            <a:ln w="9525">
              <a:solidFill>
                <a:schemeClr val="tx1"/>
              </a:solidFill>
              <a:round/>
              <a:headEnd/>
              <a:tailEnd type="triangle" w="med" len="med"/>
            </a:ln>
          </p:spPr>
        </p:cxnSp>
        <p:sp>
          <p:nvSpPr>
            <p:cNvPr id="10" name="Oval 8"/>
            <p:cNvSpPr>
              <a:spLocks noChangeArrowheads="1"/>
            </p:cNvSpPr>
            <p:nvPr/>
          </p:nvSpPr>
          <p:spPr bwMode="auto">
            <a:xfrm>
              <a:off x="4495800" y="3886200"/>
              <a:ext cx="1905000" cy="676275"/>
            </a:xfrm>
            <a:prstGeom prst="ellipse">
              <a:avLst/>
            </a:prstGeom>
            <a:solidFill>
              <a:srgbClr val="FFFF00"/>
            </a:solidFill>
            <a:ln w="9525">
              <a:solidFill>
                <a:schemeClr val="tx1"/>
              </a:solidFill>
              <a:round/>
              <a:headEnd/>
              <a:tailEnd/>
            </a:ln>
          </p:spPr>
          <p:txBody>
            <a:bodyPr wrap="none" anchor="ctr"/>
            <a:lstStyle/>
            <a:p>
              <a:r>
                <a:rPr lang="en-US" sz="1200" dirty="0"/>
                <a:t>Infrastructure-based</a:t>
              </a:r>
            </a:p>
            <a:p>
              <a:r>
                <a:rPr lang="en-US" sz="1200" dirty="0"/>
                <a:t>(Hybrid)</a:t>
              </a:r>
            </a:p>
          </p:txBody>
        </p:sp>
        <p:sp>
          <p:nvSpPr>
            <p:cNvPr id="11" name="Oval 9"/>
            <p:cNvSpPr>
              <a:spLocks noChangeArrowheads="1"/>
            </p:cNvSpPr>
            <p:nvPr/>
          </p:nvSpPr>
          <p:spPr bwMode="auto">
            <a:xfrm>
              <a:off x="7315200" y="3886200"/>
              <a:ext cx="1828800" cy="730250"/>
            </a:xfrm>
            <a:prstGeom prst="ellipse">
              <a:avLst/>
            </a:prstGeom>
            <a:solidFill>
              <a:srgbClr val="FFFF00"/>
            </a:solidFill>
            <a:ln w="9525">
              <a:solidFill>
                <a:schemeClr val="tx1"/>
              </a:solidFill>
              <a:round/>
              <a:headEnd/>
              <a:tailEnd/>
            </a:ln>
          </p:spPr>
          <p:txBody>
            <a:bodyPr wrap="none" anchor="ctr"/>
            <a:lstStyle/>
            <a:p>
              <a:r>
                <a:rPr lang="en-US" sz="1200" dirty="0"/>
                <a:t>Infrastructure-less</a:t>
              </a:r>
            </a:p>
            <a:p>
              <a:r>
                <a:rPr lang="en-US" sz="1200" dirty="0"/>
                <a:t>(MANET)</a:t>
              </a:r>
            </a:p>
          </p:txBody>
        </p:sp>
        <p:cxnSp>
          <p:nvCxnSpPr>
            <p:cNvPr id="12" name="AutoShape 10"/>
            <p:cNvCxnSpPr>
              <a:cxnSpLocks noChangeShapeType="1"/>
              <a:stCxn id="10" idx="4"/>
              <a:endCxn id="18" idx="0"/>
            </p:cNvCxnSpPr>
            <p:nvPr/>
          </p:nvCxnSpPr>
          <p:spPr bwMode="auto">
            <a:xfrm flipH="1">
              <a:off x="4533900" y="4562475"/>
              <a:ext cx="914400" cy="847725"/>
            </a:xfrm>
            <a:prstGeom prst="straightConnector1">
              <a:avLst/>
            </a:prstGeom>
            <a:noFill/>
            <a:ln w="9525">
              <a:solidFill>
                <a:schemeClr val="tx1"/>
              </a:solidFill>
              <a:round/>
              <a:headEnd/>
              <a:tailEnd type="triangle" w="med" len="med"/>
            </a:ln>
          </p:spPr>
        </p:cxnSp>
        <p:cxnSp>
          <p:nvCxnSpPr>
            <p:cNvPr id="13" name="AutoShape 11"/>
            <p:cNvCxnSpPr>
              <a:cxnSpLocks noChangeShapeType="1"/>
              <a:stCxn id="7" idx="5"/>
              <a:endCxn id="11" idx="0"/>
            </p:cNvCxnSpPr>
            <p:nvPr/>
          </p:nvCxnSpPr>
          <p:spPr bwMode="auto">
            <a:xfrm>
              <a:off x="6897688" y="3127375"/>
              <a:ext cx="1331912" cy="758825"/>
            </a:xfrm>
            <a:prstGeom prst="straightConnector1">
              <a:avLst/>
            </a:prstGeom>
            <a:noFill/>
            <a:ln w="9525">
              <a:solidFill>
                <a:schemeClr val="tx1"/>
              </a:solidFill>
              <a:round/>
              <a:headEnd/>
              <a:tailEnd type="triangle" w="med" len="med"/>
            </a:ln>
          </p:spPr>
        </p:cxnSp>
        <p:sp>
          <p:nvSpPr>
            <p:cNvPr id="14" name="Oval 12"/>
            <p:cNvSpPr>
              <a:spLocks noChangeArrowheads="1"/>
            </p:cNvSpPr>
            <p:nvPr/>
          </p:nvSpPr>
          <p:spPr bwMode="auto">
            <a:xfrm>
              <a:off x="1676400" y="2667000"/>
              <a:ext cx="1371600" cy="571500"/>
            </a:xfrm>
            <a:prstGeom prst="ellipse">
              <a:avLst/>
            </a:prstGeom>
            <a:solidFill>
              <a:srgbClr val="00FFFF"/>
            </a:solidFill>
            <a:ln w="9525">
              <a:solidFill>
                <a:schemeClr val="tx1"/>
              </a:solidFill>
              <a:round/>
              <a:headEnd/>
              <a:tailEnd/>
            </a:ln>
          </p:spPr>
          <p:txBody>
            <a:bodyPr wrap="none" anchor="ctr"/>
            <a:lstStyle/>
            <a:p>
              <a:r>
                <a:rPr lang="en-US" sz="1400"/>
                <a:t>Single</a:t>
              </a:r>
            </a:p>
            <a:p>
              <a:r>
                <a:rPr lang="en-US" sz="1400"/>
                <a:t>Hop</a:t>
              </a:r>
            </a:p>
          </p:txBody>
        </p:sp>
        <p:cxnSp>
          <p:nvCxnSpPr>
            <p:cNvPr id="15" name="AutoShape 13"/>
            <p:cNvCxnSpPr>
              <a:cxnSpLocks noChangeShapeType="1"/>
              <a:stCxn id="14" idx="3"/>
              <a:endCxn id="21" idx="0"/>
            </p:cNvCxnSpPr>
            <p:nvPr/>
          </p:nvCxnSpPr>
          <p:spPr bwMode="auto">
            <a:xfrm flipH="1">
              <a:off x="1333500" y="3154363"/>
              <a:ext cx="544513" cy="731837"/>
            </a:xfrm>
            <a:prstGeom prst="straightConnector1">
              <a:avLst/>
            </a:prstGeom>
            <a:noFill/>
            <a:ln w="9525">
              <a:solidFill>
                <a:schemeClr val="tx1"/>
              </a:solidFill>
              <a:round/>
              <a:headEnd/>
              <a:tailEnd type="triangle" w="med" len="med"/>
            </a:ln>
          </p:spPr>
        </p:cxnSp>
        <p:cxnSp>
          <p:nvCxnSpPr>
            <p:cNvPr id="16" name="AutoShape 14"/>
            <p:cNvCxnSpPr>
              <a:cxnSpLocks noChangeShapeType="1"/>
              <a:stCxn id="14" idx="5"/>
              <a:endCxn id="8" idx="0"/>
            </p:cNvCxnSpPr>
            <p:nvPr/>
          </p:nvCxnSpPr>
          <p:spPr bwMode="auto">
            <a:xfrm>
              <a:off x="2846388" y="3154363"/>
              <a:ext cx="430212" cy="731837"/>
            </a:xfrm>
            <a:prstGeom prst="straightConnector1">
              <a:avLst/>
            </a:prstGeom>
            <a:noFill/>
            <a:ln w="9525">
              <a:solidFill>
                <a:schemeClr val="tx1"/>
              </a:solidFill>
              <a:round/>
              <a:headEnd/>
              <a:tailEnd type="triangle" w="med" len="med"/>
            </a:ln>
          </p:spPr>
        </p:cxnSp>
        <p:sp>
          <p:nvSpPr>
            <p:cNvPr id="17" name="Oval 15"/>
            <p:cNvSpPr>
              <a:spLocks noChangeArrowheads="1"/>
            </p:cNvSpPr>
            <p:nvPr/>
          </p:nvSpPr>
          <p:spPr bwMode="auto">
            <a:xfrm>
              <a:off x="685800" y="5334000"/>
              <a:ext cx="1295400" cy="533400"/>
            </a:xfrm>
            <a:prstGeom prst="ellipse">
              <a:avLst/>
            </a:prstGeom>
            <a:solidFill>
              <a:schemeClr val="hlink"/>
            </a:solidFill>
            <a:ln w="9525">
              <a:solidFill>
                <a:schemeClr val="tx1"/>
              </a:solidFill>
              <a:round/>
              <a:headEnd/>
              <a:tailEnd/>
            </a:ln>
          </p:spPr>
          <p:txBody>
            <a:bodyPr wrap="none" anchor="ctr"/>
            <a:lstStyle/>
            <a:p>
              <a:r>
                <a:rPr lang="en-US" sz="1400">
                  <a:solidFill>
                    <a:schemeClr val="bg1"/>
                  </a:solidFill>
                </a:rPr>
                <a:t>Cellular</a:t>
              </a:r>
            </a:p>
            <a:p>
              <a:r>
                <a:rPr lang="en-US" sz="1400">
                  <a:solidFill>
                    <a:schemeClr val="bg1"/>
                  </a:solidFill>
                </a:rPr>
                <a:t>Networks</a:t>
              </a:r>
            </a:p>
          </p:txBody>
        </p:sp>
        <p:sp>
          <p:nvSpPr>
            <p:cNvPr id="18" name="Oval 16"/>
            <p:cNvSpPr>
              <a:spLocks noChangeArrowheads="1"/>
            </p:cNvSpPr>
            <p:nvPr/>
          </p:nvSpPr>
          <p:spPr bwMode="auto">
            <a:xfrm>
              <a:off x="3581400" y="5410200"/>
              <a:ext cx="1905000" cy="676275"/>
            </a:xfrm>
            <a:prstGeom prst="ellipse">
              <a:avLst/>
            </a:prstGeom>
            <a:solidFill>
              <a:schemeClr val="hlink"/>
            </a:solidFill>
            <a:ln w="9525">
              <a:solidFill>
                <a:schemeClr val="tx1"/>
              </a:solidFill>
              <a:round/>
              <a:headEnd/>
              <a:tailEnd/>
            </a:ln>
          </p:spPr>
          <p:txBody>
            <a:bodyPr wrap="none" anchor="ctr"/>
            <a:lstStyle/>
            <a:p>
              <a:r>
                <a:rPr lang="en-US" sz="1400">
                  <a:solidFill>
                    <a:schemeClr val="bg1"/>
                  </a:solidFill>
                </a:rPr>
                <a:t>Wireless Sensor </a:t>
              </a:r>
            </a:p>
            <a:p>
              <a:r>
                <a:rPr lang="en-US" sz="1400">
                  <a:solidFill>
                    <a:schemeClr val="bg1"/>
                  </a:solidFill>
                </a:rPr>
                <a:t>Networks</a:t>
              </a:r>
            </a:p>
          </p:txBody>
        </p:sp>
        <p:sp>
          <p:nvSpPr>
            <p:cNvPr id="19" name="Oval 17"/>
            <p:cNvSpPr>
              <a:spLocks noChangeArrowheads="1"/>
            </p:cNvSpPr>
            <p:nvPr/>
          </p:nvSpPr>
          <p:spPr bwMode="auto">
            <a:xfrm>
              <a:off x="5562600" y="5410200"/>
              <a:ext cx="1524000" cy="704850"/>
            </a:xfrm>
            <a:prstGeom prst="ellipse">
              <a:avLst/>
            </a:prstGeom>
            <a:solidFill>
              <a:schemeClr val="hlink"/>
            </a:solidFill>
            <a:ln w="9525">
              <a:solidFill>
                <a:schemeClr val="tx1"/>
              </a:solidFill>
              <a:round/>
              <a:headEnd/>
              <a:tailEnd/>
            </a:ln>
          </p:spPr>
          <p:txBody>
            <a:bodyPr wrap="none" anchor="ctr"/>
            <a:lstStyle/>
            <a:p>
              <a:r>
                <a:rPr lang="en-US" sz="1400">
                  <a:solidFill>
                    <a:schemeClr val="bg1"/>
                  </a:solidFill>
                </a:rPr>
                <a:t>Wireless Mesh</a:t>
              </a:r>
            </a:p>
            <a:p>
              <a:r>
                <a:rPr lang="en-US" sz="1400">
                  <a:solidFill>
                    <a:schemeClr val="bg1"/>
                  </a:solidFill>
                </a:rPr>
                <a:t>Networks</a:t>
              </a:r>
            </a:p>
          </p:txBody>
        </p:sp>
        <p:sp>
          <p:nvSpPr>
            <p:cNvPr id="20" name="Oval 18"/>
            <p:cNvSpPr>
              <a:spLocks noChangeArrowheads="1"/>
            </p:cNvSpPr>
            <p:nvPr/>
          </p:nvSpPr>
          <p:spPr bwMode="auto">
            <a:xfrm>
              <a:off x="7315200" y="5334000"/>
              <a:ext cx="1828800" cy="730250"/>
            </a:xfrm>
            <a:prstGeom prst="ellipse">
              <a:avLst/>
            </a:prstGeom>
            <a:solidFill>
              <a:schemeClr val="hlink"/>
            </a:solidFill>
            <a:ln w="9525">
              <a:solidFill>
                <a:schemeClr val="tx1"/>
              </a:solidFill>
              <a:round/>
              <a:headEnd/>
              <a:tailEnd/>
            </a:ln>
          </p:spPr>
          <p:txBody>
            <a:bodyPr wrap="none" anchor="ctr"/>
            <a:lstStyle/>
            <a:p>
              <a:r>
                <a:rPr lang="en-US" sz="1400">
                  <a:solidFill>
                    <a:schemeClr val="bg1"/>
                  </a:solidFill>
                </a:rPr>
                <a:t>Car-to-car </a:t>
              </a:r>
            </a:p>
            <a:p>
              <a:r>
                <a:rPr lang="en-US" sz="1400">
                  <a:solidFill>
                    <a:schemeClr val="bg1"/>
                  </a:solidFill>
                </a:rPr>
                <a:t>Networks</a:t>
              </a:r>
            </a:p>
            <a:p>
              <a:r>
                <a:rPr lang="en-US" sz="1400">
                  <a:solidFill>
                    <a:schemeClr val="bg1"/>
                  </a:solidFill>
                </a:rPr>
                <a:t>(VANETs)</a:t>
              </a:r>
            </a:p>
          </p:txBody>
        </p:sp>
        <p:sp>
          <p:nvSpPr>
            <p:cNvPr id="21" name="Oval 19"/>
            <p:cNvSpPr>
              <a:spLocks noChangeArrowheads="1"/>
            </p:cNvSpPr>
            <p:nvPr/>
          </p:nvSpPr>
          <p:spPr bwMode="auto">
            <a:xfrm>
              <a:off x="381000" y="3886200"/>
              <a:ext cx="1905000" cy="676275"/>
            </a:xfrm>
            <a:prstGeom prst="ellipse">
              <a:avLst/>
            </a:prstGeom>
            <a:solidFill>
              <a:srgbClr val="FFFF00"/>
            </a:solidFill>
            <a:ln w="9525">
              <a:solidFill>
                <a:schemeClr val="tx1"/>
              </a:solidFill>
              <a:round/>
              <a:headEnd/>
              <a:tailEnd/>
            </a:ln>
          </p:spPr>
          <p:txBody>
            <a:bodyPr wrap="none" anchor="ctr"/>
            <a:lstStyle/>
            <a:p>
              <a:r>
                <a:rPr lang="en-US" sz="1200" dirty="0"/>
                <a:t>Infrastructure-based</a:t>
              </a:r>
            </a:p>
            <a:p>
              <a:r>
                <a:rPr lang="en-US" sz="1200" dirty="0"/>
                <a:t>(</a:t>
              </a:r>
              <a:r>
                <a:rPr lang="en-US" sz="1200" dirty="0" err="1"/>
                <a:t>hub&amp;spoke</a:t>
              </a:r>
              <a:r>
                <a:rPr lang="en-US" sz="1200" dirty="0"/>
                <a:t>)</a:t>
              </a:r>
            </a:p>
          </p:txBody>
        </p:sp>
        <p:sp>
          <p:nvSpPr>
            <p:cNvPr id="22" name="Oval 20"/>
            <p:cNvSpPr>
              <a:spLocks noChangeArrowheads="1"/>
            </p:cNvSpPr>
            <p:nvPr/>
          </p:nvSpPr>
          <p:spPr bwMode="auto">
            <a:xfrm>
              <a:off x="152400" y="4876800"/>
              <a:ext cx="958564" cy="304800"/>
            </a:xfrm>
            <a:prstGeom prst="ellipse">
              <a:avLst/>
            </a:prstGeom>
            <a:solidFill>
              <a:schemeClr val="hlink"/>
            </a:solidFill>
            <a:ln w="9525">
              <a:solidFill>
                <a:schemeClr val="tx1"/>
              </a:solidFill>
              <a:round/>
              <a:headEnd/>
              <a:tailEnd/>
            </a:ln>
          </p:spPr>
          <p:txBody>
            <a:bodyPr wrap="none" anchor="ctr"/>
            <a:lstStyle/>
            <a:p>
              <a:r>
                <a:rPr lang="en-US" sz="1400" dirty="0">
                  <a:solidFill>
                    <a:schemeClr val="bg1"/>
                  </a:solidFill>
                </a:rPr>
                <a:t>802.11</a:t>
              </a:r>
            </a:p>
          </p:txBody>
        </p:sp>
        <p:sp>
          <p:nvSpPr>
            <p:cNvPr id="23" name="Oval 21"/>
            <p:cNvSpPr>
              <a:spLocks noChangeArrowheads="1"/>
            </p:cNvSpPr>
            <p:nvPr/>
          </p:nvSpPr>
          <p:spPr bwMode="auto">
            <a:xfrm>
              <a:off x="1600200" y="4876800"/>
              <a:ext cx="838200" cy="304800"/>
            </a:xfrm>
            <a:prstGeom prst="ellipse">
              <a:avLst/>
            </a:prstGeom>
            <a:solidFill>
              <a:schemeClr val="hlink"/>
            </a:solidFill>
            <a:ln w="9525">
              <a:solidFill>
                <a:schemeClr val="tx1"/>
              </a:solidFill>
              <a:round/>
              <a:headEnd/>
              <a:tailEnd/>
            </a:ln>
          </p:spPr>
          <p:txBody>
            <a:bodyPr wrap="none" anchor="ctr"/>
            <a:lstStyle/>
            <a:p>
              <a:r>
                <a:rPr lang="en-US" sz="1400" dirty="0">
                  <a:solidFill>
                    <a:schemeClr val="bg1"/>
                  </a:solidFill>
                </a:rPr>
                <a:t>802.16</a:t>
              </a:r>
            </a:p>
          </p:txBody>
        </p:sp>
        <p:cxnSp>
          <p:nvCxnSpPr>
            <p:cNvPr id="24" name="AutoShape 22"/>
            <p:cNvCxnSpPr>
              <a:cxnSpLocks noChangeShapeType="1"/>
              <a:stCxn id="7" idx="4"/>
              <a:endCxn id="10" idx="0"/>
            </p:cNvCxnSpPr>
            <p:nvPr/>
          </p:nvCxnSpPr>
          <p:spPr bwMode="auto">
            <a:xfrm flipH="1">
              <a:off x="5448300" y="3206750"/>
              <a:ext cx="990600" cy="679450"/>
            </a:xfrm>
            <a:prstGeom prst="straightConnector1">
              <a:avLst/>
            </a:prstGeom>
            <a:noFill/>
            <a:ln w="9525">
              <a:solidFill>
                <a:schemeClr val="tx1"/>
              </a:solidFill>
              <a:round/>
              <a:headEnd/>
              <a:tailEnd type="triangle" w="med" len="med"/>
            </a:ln>
          </p:spPr>
        </p:cxnSp>
        <p:cxnSp>
          <p:nvCxnSpPr>
            <p:cNvPr id="25" name="AutoShape 23"/>
            <p:cNvCxnSpPr>
              <a:cxnSpLocks noChangeShapeType="1"/>
              <a:stCxn id="10" idx="4"/>
              <a:endCxn id="19" idx="0"/>
            </p:cNvCxnSpPr>
            <p:nvPr/>
          </p:nvCxnSpPr>
          <p:spPr bwMode="auto">
            <a:xfrm>
              <a:off x="5448300" y="4562475"/>
              <a:ext cx="876300" cy="847725"/>
            </a:xfrm>
            <a:prstGeom prst="straightConnector1">
              <a:avLst/>
            </a:prstGeom>
            <a:noFill/>
            <a:ln w="9525">
              <a:solidFill>
                <a:schemeClr val="tx1"/>
              </a:solidFill>
              <a:round/>
              <a:headEnd/>
              <a:tailEnd type="triangle" w="med" len="med"/>
            </a:ln>
          </p:spPr>
        </p:cxnSp>
        <p:sp>
          <p:nvSpPr>
            <p:cNvPr id="26" name="Oval 24"/>
            <p:cNvSpPr>
              <a:spLocks noChangeArrowheads="1"/>
            </p:cNvSpPr>
            <p:nvPr/>
          </p:nvSpPr>
          <p:spPr bwMode="auto">
            <a:xfrm>
              <a:off x="3352800" y="4876800"/>
              <a:ext cx="1066800" cy="304800"/>
            </a:xfrm>
            <a:prstGeom prst="ellipse">
              <a:avLst/>
            </a:prstGeom>
            <a:solidFill>
              <a:schemeClr val="hlink"/>
            </a:solidFill>
            <a:ln w="9525">
              <a:solidFill>
                <a:schemeClr val="tx1"/>
              </a:solidFill>
              <a:round/>
              <a:headEnd/>
              <a:tailEnd/>
            </a:ln>
          </p:spPr>
          <p:txBody>
            <a:bodyPr wrap="none" anchor="ctr"/>
            <a:lstStyle/>
            <a:p>
              <a:r>
                <a:rPr lang="en-US" sz="1400">
                  <a:solidFill>
                    <a:schemeClr val="bg1"/>
                  </a:solidFill>
                </a:rPr>
                <a:t>Bluetooth</a:t>
              </a:r>
            </a:p>
          </p:txBody>
        </p:sp>
        <p:cxnSp>
          <p:nvCxnSpPr>
            <p:cNvPr id="27" name="AutoShape 25"/>
            <p:cNvCxnSpPr>
              <a:cxnSpLocks noChangeShapeType="1"/>
              <a:stCxn id="21" idx="4"/>
              <a:endCxn id="22" idx="0"/>
            </p:cNvCxnSpPr>
            <p:nvPr/>
          </p:nvCxnSpPr>
          <p:spPr bwMode="auto">
            <a:xfrm flipH="1">
              <a:off x="631682" y="4562475"/>
              <a:ext cx="701818" cy="314325"/>
            </a:xfrm>
            <a:prstGeom prst="straightConnector1">
              <a:avLst/>
            </a:prstGeom>
            <a:noFill/>
            <a:ln w="9525">
              <a:solidFill>
                <a:schemeClr val="tx1"/>
              </a:solidFill>
              <a:round/>
              <a:headEnd/>
              <a:tailEnd type="triangle" w="med" len="med"/>
            </a:ln>
          </p:spPr>
        </p:cxnSp>
        <p:cxnSp>
          <p:nvCxnSpPr>
            <p:cNvPr id="28" name="AutoShape 26"/>
            <p:cNvCxnSpPr>
              <a:cxnSpLocks noChangeShapeType="1"/>
              <a:stCxn id="21" idx="4"/>
              <a:endCxn id="17" idx="0"/>
            </p:cNvCxnSpPr>
            <p:nvPr/>
          </p:nvCxnSpPr>
          <p:spPr bwMode="auto">
            <a:xfrm>
              <a:off x="1333500" y="4562475"/>
              <a:ext cx="0" cy="771525"/>
            </a:xfrm>
            <a:prstGeom prst="straightConnector1">
              <a:avLst/>
            </a:prstGeom>
            <a:noFill/>
            <a:ln w="9525">
              <a:solidFill>
                <a:schemeClr val="tx1"/>
              </a:solidFill>
              <a:round/>
              <a:headEnd/>
              <a:tailEnd type="triangle" w="med" len="med"/>
            </a:ln>
          </p:spPr>
        </p:cxnSp>
        <p:cxnSp>
          <p:nvCxnSpPr>
            <p:cNvPr id="29" name="AutoShape 27"/>
            <p:cNvCxnSpPr>
              <a:cxnSpLocks noChangeShapeType="1"/>
              <a:stCxn id="21" idx="4"/>
              <a:endCxn id="23" idx="0"/>
            </p:cNvCxnSpPr>
            <p:nvPr/>
          </p:nvCxnSpPr>
          <p:spPr bwMode="auto">
            <a:xfrm>
              <a:off x="1333500" y="4562475"/>
              <a:ext cx="685800" cy="314325"/>
            </a:xfrm>
            <a:prstGeom prst="straightConnector1">
              <a:avLst/>
            </a:prstGeom>
            <a:noFill/>
            <a:ln w="9525">
              <a:solidFill>
                <a:schemeClr val="tx1"/>
              </a:solidFill>
              <a:round/>
              <a:headEnd/>
              <a:tailEnd type="triangle" w="med" len="med"/>
            </a:ln>
          </p:spPr>
        </p:cxnSp>
        <p:sp>
          <p:nvSpPr>
            <p:cNvPr id="30" name="Oval 28"/>
            <p:cNvSpPr>
              <a:spLocks noChangeArrowheads="1"/>
            </p:cNvSpPr>
            <p:nvPr/>
          </p:nvSpPr>
          <p:spPr bwMode="auto">
            <a:xfrm>
              <a:off x="2438400" y="4876800"/>
              <a:ext cx="762000" cy="304800"/>
            </a:xfrm>
            <a:prstGeom prst="ellipse">
              <a:avLst/>
            </a:prstGeom>
            <a:solidFill>
              <a:schemeClr val="hlink"/>
            </a:solidFill>
            <a:ln w="9525">
              <a:solidFill>
                <a:schemeClr val="tx1"/>
              </a:solidFill>
              <a:round/>
              <a:headEnd/>
              <a:tailEnd/>
            </a:ln>
          </p:spPr>
          <p:txBody>
            <a:bodyPr wrap="none" anchor="ctr"/>
            <a:lstStyle/>
            <a:p>
              <a:r>
                <a:rPr lang="en-US" sz="1400">
                  <a:solidFill>
                    <a:schemeClr val="bg1"/>
                  </a:solidFill>
                </a:rPr>
                <a:t>802.11</a:t>
              </a:r>
            </a:p>
          </p:txBody>
        </p:sp>
        <p:cxnSp>
          <p:nvCxnSpPr>
            <p:cNvPr id="31" name="AutoShape 29"/>
            <p:cNvCxnSpPr>
              <a:cxnSpLocks noChangeShapeType="1"/>
              <a:stCxn id="8" idx="4"/>
              <a:endCxn id="30" idx="0"/>
            </p:cNvCxnSpPr>
            <p:nvPr/>
          </p:nvCxnSpPr>
          <p:spPr bwMode="auto">
            <a:xfrm flipH="1">
              <a:off x="2819400" y="4605338"/>
              <a:ext cx="457200" cy="271462"/>
            </a:xfrm>
            <a:prstGeom prst="straightConnector1">
              <a:avLst/>
            </a:prstGeom>
            <a:noFill/>
            <a:ln w="9525">
              <a:solidFill>
                <a:schemeClr val="tx1"/>
              </a:solidFill>
              <a:round/>
              <a:headEnd/>
              <a:tailEnd type="triangle" w="med" len="med"/>
            </a:ln>
          </p:spPr>
        </p:cxnSp>
        <p:cxnSp>
          <p:nvCxnSpPr>
            <p:cNvPr id="32" name="AutoShape 30"/>
            <p:cNvCxnSpPr>
              <a:cxnSpLocks noChangeShapeType="1"/>
              <a:stCxn id="8" idx="4"/>
              <a:endCxn id="26" idx="0"/>
            </p:cNvCxnSpPr>
            <p:nvPr/>
          </p:nvCxnSpPr>
          <p:spPr bwMode="auto">
            <a:xfrm>
              <a:off x="3276600" y="4605338"/>
              <a:ext cx="609600" cy="271462"/>
            </a:xfrm>
            <a:prstGeom prst="straightConnector1">
              <a:avLst/>
            </a:prstGeom>
            <a:noFill/>
            <a:ln w="9525">
              <a:solidFill>
                <a:schemeClr val="tx1"/>
              </a:solidFill>
              <a:round/>
              <a:headEnd/>
              <a:tailEnd type="triangle" w="med" len="med"/>
            </a:ln>
          </p:spPr>
        </p:cxnSp>
        <p:cxnSp>
          <p:nvCxnSpPr>
            <p:cNvPr id="33" name="AutoShape 31"/>
            <p:cNvCxnSpPr>
              <a:cxnSpLocks noChangeShapeType="1"/>
              <a:stCxn id="11" idx="4"/>
              <a:endCxn id="20" idx="0"/>
            </p:cNvCxnSpPr>
            <p:nvPr/>
          </p:nvCxnSpPr>
          <p:spPr bwMode="auto">
            <a:xfrm>
              <a:off x="8229600" y="4616450"/>
              <a:ext cx="0" cy="717550"/>
            </a:xfrm>
            <a:prstGeom prst="straightConnector1">
              <a:avLst/>
            </a:prstGeom>
            <a:noFill/>
            <a:ln w="9525">
              <a:solidFill>
                <a:schemeClr val="tx1"/>
              </a:solidFill>
              <a:round/>
              <a:headEnd/>
              <a:tailEnd type="triangle" w="med" len="med"/>
            </a:ln>
          </p:spPr>
        </p:cxnSp>
      </p:gr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385405" cy="641571"/>
          </a:xfrm>
        </p:spPr>
        <p:txBody>
          <a:bodyPr/>
          <a:lstStyle/>
          <a:p>
            <a:pPr lvl="0">
              <a:defRPr/>
            </a:pPr>
            <a:r>
              <a:rPr lang="en-GB" sz="3600" b="1" dirty="0" smtClean="0"/>
              <a:t>Wireless Mesh Networks(WMNs)</a:t>
            </a:r>
            <a:endParaRPr lang="en-GB" sz="3600" b="1" dirty="0"/>
          </a:p>
        </p:txBody>
      </p:sp>
      <p:sp>
        <p:nvSpPr>
          <p:cNvPr id="3" name="Content Placeholder 2"/>
          <p:cNvSpPr>
            <a:spLocks noGrp="1"/>
          </p:cNvSpPr>
          <p:nvPr>
            <p:ph idx="1"/>
          </p:nvPr>
        </p:nvSpPr>
        <p:spPr>
          <a:xfrm>
            <a:off x="720839" y="791225"/>
            <a:ext cx="8042276" cy="4711701"/>
          </a:xfrm>
        </p:spPr>
        <p:txBody>
          <a:bodyPr>
            <a:normAutofit fontScale="92500"/>
          </a:bodyPr>
          <a:lstStyle/>
          <a:p>
            <a:pPr algn="just">
              <a:defRPr/>
            </a:pPr>
            <a:r>
              <a:rPr lang="en-US" dirty="0" smtClean="0">
                <a:latin typeface="Times New Roman" panose="02020603050405020304" pitchFamily="18" charset="0"/>
                <a:cs typeface="Times New Roman" panose="02020603050405020304" pitchFamily="18" charset="0"/>
              </a:rPr>
              <a:t>The term 'wireless mesh networks' describes wireless networks in which each node can communicate directly with one or more peer nodes. </a:t>
            </a:r>
          </a:p>
          <a:p>
            <a:pPr algn="just">
              <a:defRPr/>
            </a:pPr>
            <a:r>
              <a:rPr lang="en-US" dirty="0" smtClean="0">
                <a:latin typeface="Times New Roman" panose="02020603050405020304" pitchFamily="18" charset="0"/>
                <a:cs typeface="Times New Roman" panose="02020603050405020304" pitchFamily="18" charset="0"/>
              </a:rPr>
              <a:t>The term 'mesh' originally used to suggest that all nodes were connected to all other nodes, but most modern meshes connect only a sub-set of nodes to each other. </a:t>
            </a:r>
          </a:p>
          <a:p>
            <a:pPr algn="just">
              <a:defRPr/>
            </a:pPr>
            <a:r>
              <a:rPr lang="en-US" dirty="0" smtClean="0">
                <a:latin typeface="Times New Roman" panose="02020603050405020304" pitchFamily="18" charset="0"/>
                <a:cs typeface="Times New Roman" panose="02020603050405020304" pitchFamily="18" charset="0"/>
              </a:rPr>
              <a:t>Still, this is quite different than traditional wireless networks, which require centralized access points to mediate the wireless connection. </a:t>
            </a:r>
          </a:p>
          <a:p>
            <a:pPr algn="just">
              <a:defRPr/>
            </a:pPr>
            <a:r>
              <a:rPr lang="en-US" dirty="0" smtClean="0">
                <a:latin typeface="Times New Roman" panose="02020603050405020304" pitchFamily="18" charset="0"/>
                <a:cs typeface="Times New Roman" panose="02020603050405020304" pitchFamily="18" charset="0"/>
              </a:rPr>
              <a:t>Even two 802.11b nodes that are side-by-side in infrastructure mode must send data to each other through the access point. </a:t>
            </a:r>
          </a:p>
          <a:p>
            <a:pPr>
              <a:buFont typeface="Arial" pitchFamily="34" charset="0"/>
              <a:buChar char="•"/>
              <a:defRPr/>
            </a:pPr>
            <a:endParaRPr lang="en-US" dirty="0" smtClean="0">
              <a:latin typeface="Comic Sans MS" pitchFamily="66" charset="0"/>
            </a:endParaRPr>
          </a:p>
          <a:p>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2826" y="8424"/>
            <a:ext cx="5305425" cy="564453"/>
          </a:xfrm>
        </p:spPr>
        <p:txBody>
          <a:bodyPr/>
          <a:lstStyle/>
          <a:p>
            <a:r>
              <a:rPr lang="en-GB" sz="3600" b="1" dirty="0" smtClean="0"/>
              <a:t>WMN</a:t>
            </a:r>
            <a:endParaRPr lang="en-GB" sz="3600" b="1" dirty="0"/>
          </a:p>
        </p:txBody>
      </p:sp>
      <p:sp>
        <p:nvSpPr>
          <p:cNvPr id="3" name="Content Placeholder 2"/>
          <p:cNvSpPr>
            <a:spLocks noGrp="1"/>
          </p:cNvSpPr>
          <p:nvPr>
            <p:ph idx="1"/>
          </p:nvPr>
        </p:nvSpPr>
        <p:spPr>
          <a:xfrm>
            <a:off x="978932" y="659941"/>
            <a:ext cx="8042276" cy="4787901"/>
          </a:xfrm>
        </p:spPr>
        <p:txBody>
          <a:bodyPr>
            <a:normAutofit fontScale="47500" lnSpcReduction="20000"/>
          </a:bodyPr>
          <a:lstStyle/>
          <a:p>
            <a:pPr algn="just">
              <a:lnSpc>
                <a:spcPct val="110000"/>
              </a:lnSpc>
              <a:spcBef>
                <a:spcPts val="0"/>
              </a:spcBef>
              <a:spcAft>
                <a:spcPts val="1200"/>
              </a:spcAft>
            </a:pPr>
            <a:r>
              <a:rPr lang="en-US" sz="3600" dirty="0" smtClean="0">
                <a:latin typeface="Times New Roman" panose="02020603050405020304" pitchFamily="18" charset="0"/>
                <a:cs typeface="Times New Roman" panose="02020603050405020304" pitchFamily="18" charset="0"/>
              </a:rPr>
              <a:t>Nodes are comprised of mesh routers and mesh clients.</a:t>
            </a:r>
          </a:p>
          <a:p>
            <a:pPr algn="just">
              <a:lnSpc>
                <a:spcPct val="110000"/>
              </a:lnSpc>
              <a:spcBef>
                <a:spcPts val="0"/>
              </a:spcBef>
              <a:spcAft>
                <a:spcPts val="1200"/>
              </a:spcAft>
            </a:pPr>
            <a:r>
              <a:rPr lang="en-US" sz="3600" dirty="0" smtClean="0">
                <a:latin typeface="Times New Roman" panose="02020603050405020304" pitchFamily="18" charset="0"/>
                <a:cs typeface="Times New Roman" panose="02020603050405020304" pitchFamily="18" charset="0"/>
              </a:rPr>
              <a:t>Each node operates not only as a host but also as a router, forwarding  packets on behalf of  other nodes that may not be within direct wireless transmission range of their destinations.</a:t>
            </a:r>
          </a:p>
          <a:p>
            <a:pPr algn="just">
              <a:lnSpc>
                <a:spcPct val="110000"/>
              </a:lnSpc>
              <a:spcBef>
                <a:spcPts val="0"/>
              </a:spcBef>
              <a:spcAft>
                <a:spcPts val="1200"/>
              </a:spcAft>
            </a:pPr>
            <a:r>
              <a:rPr lang="en-US" sz="3600" dirty="0" smtClean="0">
                <a:latin typeface="Times New Roman" panose="02020603050405020304" pitchFamily="18" charset="0"/>
                <a:cs typeface="Times New Roman" panose="02020603050405020304" pitchFamily="18" charset="0"/>
              </a:rPr>
              <a:t>A WMN is dynamically self-organized and self-configured, with the nodes in the network automatically establishing and maintaining mesh connectivity among themselves </a:t>
            </a:r>
          </a:p>
          <a:p>
            <a:pPr algn="just">
              <a:lnSpc>
                <a:spcPct val="110000"/>
              </a:lnSpc>
              <a:spcBef>
                <a:spcPts val="0"/>
              </a:spcBef>
              <a:spcAft>
                <a:spcPts val="1200"/>
              </a:spcAft>
            </a:pPr>
            <a:r>
              <a:rPr lang="en-US" sz="3600" dirty="0" smtClean="0">
                <a:latin typeface="Times New Roman" panose="02020603050405020304" pitchFamily="18" charset="0"/>
                <a:cs typeface="Times New Roman" panose="02020603050405020304" pitchFamily="18" charset="0"/>
              </a:rPr>
              <a:t>Extend the range and link robustness of existing Wi-Fi’s by  allowing mesh-style multi-hopping</a:t>
            </a:r>
          </a:p>
          <a:p>
            <a:pPr algn="just">
              <a:lnSpc>
                <a:spcPct val="110000"/>
              </a:lnSpc>
              <a:spcBef>
                <a:spcPts val="0"/>
              </a:spcBef>
              <a:spcAft>
                <a:spcPts val="1200"/>
              </a:spcAft>
            </a:pPr>
            <a:r>
              <a:rPr lang="en-US" sz="3600" dirty="0" smtClean="0">
                <a:latin typeface="Times New Roman" panose="02020603050405020304" pitchFamily="18" charset="0"/>
                <a:cs typeface="Times New Roman" panose="02020603050405020304" pitchFamily="18" charset="0"/>
              </a:rPr>
              <a:t>Every user  becomes a relay point or router for network traffic</a:t>
            </a:r>
          </a:p>
          <a:p>
            <a:pPr algn="just">
              <a:lnSpc>
                <a:spcPct val="110000"/>
              </a:lnSpc>
              <a:spcBef>
                <a:spcPts val="0"/>
              </a:spcBef>
              <a:spcAft>
                <a:spcPts val="1200"/>
              </a:spcAft>
            </a:pPr>
            <a:r>
              <a:rPr lang="en-US" sz="3600" dirty="0" smtClean="0">
                <a:latin typeface="Times New Roman" panose="02020603050405020304" pitchFamily="18" charset="0"/>
                <a:cs typeface="Times New Roman" panose="02020603050405020304" pitchFamily="18" charset="0"/>
              </a:rPr>
              <a:t>802.11 capable antennas placed on rooftops allow a large area coverage</a:t>
            </a:r>
          </a:p>
          <a:p>
            <a:pPr algn="just">
              <a:lnSpc>
                <a:spcPct val="110000"/>
              </a:lnSpc>
              <a:spcBef>
                <a:spcPts val="0"/>
              </a:spcBef>
              <a:spcAft>
                <a:spcPts val="1200"/>
              </a:spcAft>
            </a:pPr>
            <a:r>
              <a:rPr lang="en-US" sz="3600" dirty="0" smtClean="0">
                <a:latin typeface="Times New Roman" panose="02020603050405020304" pitchFamily="18" charset="0"/>
                <a:cs typeface="Times New Roman" panose="02020603050405020304" pitchFamily="18" charset="0"/>
              </a:rPr>
              <a:t>The gateway/bridge functionalities in mesh routers enable the integration of WMNs with various existing wireless networks such as cellular, wireless sensor, wireless-fidelity (Wi-Fi), worldwide inter   operability for microwave access (</a:t>
            </a:r>
            <a:r>
              <a:rPr lang="en-US" sz="3600" dirty="0" err="1" smtClean="0">
                <a:latin typeface="Times New Roman" panose="02020603050405020304" pitchFamily="18" charset="0"/>
                <a:cs typeface="Times New Roman" panose="02020603050405020304" pitchFamily="18" charset="0"/>
              </a:rPr>
              <a:t>WiMAX</a:t>
            </a:r>
            <a:r>
              <a:rPr lang="en-US" sz="3600" dirty="0" smtClean="0">
                <a:latin typeface="Times New Roman" panose="02020603050405020304" pitchFamily="18" charset="0"/>
                <a:cs typeface="Times New Roman" panose="02020603050405020304" pitchFamily="18" charset="0"/>
              </a:rPr>
              <a:t>) networks.</a:t>
            </a:r>
          </a:p>
          <a:p>
            <a:pPr algn="just">
              <a:lnSpc>
                <a:spcPct val="80000"/>
              </a:lnSpc>
              <a:spcAft>
                <a:spcPts val="1200"/>
              </a:spcAft>
            </a:pPr>
            <a:endParaRPr lang="en-US" dirty="0" smtClean="0">
              <a:latin typeface="Times New Roman" panose="02020603050405020304" pitchFamily="18" charset="0"/>
              <a:cs typeface="Times New Roman" panose="02020603050405020304" pitchFamily="18" charset="0"/>
            </a:endParaRPr>
          </a:p>
          <a:p>
            <a:pPr>
              <a:spcAft>
                <a:spcPts val="1200"/>
              </a:spcAft>
            </a:pPr>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6557" y="107576"/>
            <a:ext cx="5572125" cy="586487"/>
          </a:xfrm>
        </p:spPr>
        <p:txBody>
          <a:bodyPr/>
          <a:lstStyle/>
          <a:p>
            <a:r>
              <a:rPr lang="en-US" sz="3600" b="1" dirty="0" smtClean="0">
                <a:latin typeface="Comic Sans MS" pitchFamily="66" charset="0"/>
              </a:rPr>
              <a:t>Network Architecture</a:t>
            </a:r>
            <a:endParaRPr lang="en-GB" sz="3600" b="1" dirty="0"/>
          </a:p>
        </p:txBody>
      </p:sp>
      <p:sp>
        <p:nvSpPr>
          <p:cNvPr id="3" name="Content Placeholder 2"/>
          <p:cNvSpPr>
            <a:spLocks noGrp="1"/>
          </p:cNvSpPr>
          <p:nvPr>
            <p:ph idx="1"/>
          </p:nvPr>
        </p:nvSpPr>
        <p:spPr>
          <a:xfrm>
            <a:off x="978933" y="818003"/>
            <a:ext cx="8042276" cy="4343400"/>
          </a:xfrm>
        </p:spPr>
        <p:txBody>
          <a:bodyPr>
            <a:normAutofit lnSpcReduction="10000"/>
          </a:bodyPr>
          <a:lstStyle/>
          <a:p>
            <a:pPr algn="just">
              <a:lnSpc>
                <a:spcPct val="80000"/>
              </a:lnSpc>
              <a:defRPr/>
            </a:pPr>
            <a:r>
              <a:rPr lang="en-US" sz="2800" dirty="0" smtClean="0">
                <a:latin typeface="Times New Roman" panose="02020603050405020304" pitchFamily="18" charset="0"/>
                <a:cs typeface="Times New Roman" panose="02020603050405020304" pitchFamily="18" charset="0"/>
              </a:rPr>
              <a:t>WMNs consist of two types of nodes: </a:t>
            </a:r>
          </a:p>
          <a:p>
            <a:pPr lvl="1" algn="just">
              <a:lnSpc>
                <a:spcPct val="80000"/>
              </a:lnSpc>
              <a:buFont typeface="Wingdings" pitchFamily="2" charset="2"/>
              <a:buChar char="§"/>
              <a:defRPr/>
            </a:pPr>
            <a:r>
              <a:rPr lang="en-US" sz="2400" dirty="0" smtClean="0">
                <a:solidFill>
                  <a:srgbClr val="7030A0"/>
                </a:solidFill>
                <a:latin typeface="Times New Roman" panose="02020603050405020304" pitchFamily="18" charset="0"/>
                <a:cs typeface="Times New Roman" panose="02020603050405020304" pitchFamily="18" charset="0"/>
              </a:rPr>
              <a:t>Mesh Routers and Mesh Clients</a:t>
            </a:r>
            <a:r>
              <a:rPr lang="en-US" sz="2400" dirty="0" smtClean="0">
                <a:latin typeface="Times New Roman" panose="02020603050405020304" pitchFamily="18" charset="0"/>
                <a:cs typeface="Times New Roman" panose="02020603050405020304" pitchFamily="18" charset="0"/>
              </a:rPr>
              <a:t>. </a:t>
            </a:r>
          </a:p>
          <a:p>
            <a:pPr algn="just">
              <a:lnSpc>
                <a:spcPct val="80000"/>
              </a:lnSpc>
              <a:defRPr/>
            </a:pPr>
            <a:r>
              <a:rPr lang="en-US" sz="2800" dirty="0" smtClean="0">
                <a:latin typeface="Times New Roman" panose="02020603050405020304" pitchFamily="18" charset="0"/>
                <a:cs typeface="Times New Roman" panose="02020603050405020304" pitchFamily="18" charset="0"/>
              </a:rPr>
              <a:t>A wireless mesh router contains additional routing functions to  support mesh networking.</a:t>
            </a:r>
          </a:p>
          <a:p>
            <a:pPr algn="just">
              <a:lnSpc>
                <a:spcPct val="80000"/>
              </a:lnSpc>
              <a:defRPr/>
            </a:pPr>
            <a:r>
              <a:rPr lang="en-US" sz="2800" dirty="0" smtClean="0">
                <a:latin typeface="Times New Roman" panose="02020603050405020304" pitchFamily="18" charset="0"/>
                <a:cs typeface="Times New Roman" panose="02020603050405020304" pitchFamily="18" charset="0"/>
              </a:rPr>
              <a:t>It is equipped with multiple wireless interfaces built    on either the same or different wireless access    technologies.</a:t>
            </a:r>
          </a:p>
          <a:p>
            <a:pPr algn="just">
              <a:lnSpc>
                <a:spcPct val="80000"/>
              </a:lnSpc>
              <a:defRPr/>
            </a:pPr>
            <a:r>
              <a:rPr lang="en-US" sz="2800" dirty="0" smtClean="0">
                <a:latin typeface="Times New Roman" panose="02020603050405020304" pitchFamily="18" charset="0"/>
                <a:cs typeface="Times New Roman" panose="02020603050405020304" pitchFamily="18" charset="0"/>
              </a:rPr>
              <a:t>A wireless mesh router can achieve the same coverage as a conventional router but with much lower transmission power through multi-hop communications.</a:t>
            </a:r>
          </a:p>
          <a:p>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594725" cy="575470"/>
          </a:xfrm>
        </p:spPr>
        <p:txBody>
          <a:bodyPr/>
          <a:lstStyle/>
          <a:p>
            <a:r>
              <a:rPr lang="en-US" sz="3600" b="1" dirty="0" smtClean="0">
                <a:latin typeface="Comic Sans MS" pitchFamily="66" charset="0"/>
              </a:rPr>
              <a:t>Network Architecture Classification</a:t>
            </a:r>
            <a:endParaRPr lang="en-GB" b="1" dirty="0"/>
          </a:p>
        </p:txBody>
      </p:sp>
      <p:sp>
        <p:nvSpPr>
          <p:cNvPr id="3" name="Content Placeholder 2"/>
          <p:cNvSpPr>
            <a:spLocks noGrp="1"/>
          </p:cNvSpPr>
          <p:nvPr>
            <p:ph idx="1"/>
          </p:nvPr>
        </p:nvSpPr>
        <p:spPr>
          <a:xfrm>
            <a:off x="1011983" y="1137493"/>
            <a:ext cx="8042276" cy="4343400"/>
          </a:xfrm>
        </p:spPr>
        <p:txBody>
          <a:bodyPr/>
          <a:lstStyle/>
          <a:p>
            <a:pPr marL="609600" indent="-609600">
              <a:lnSpc>
                <a:spcPct val="80000"/>
              </a:lnSpc>
              <a:buFont typeface="+mj-lt"/>
              <a:buAutoNum type="arabicPeriod"/>
              <a:defRPr/>
            </a:pPr>
            <a:r>
              <a:rPr lang="en-US" dirty="0" smtClean="0">
                <a:solidFill>
                  <a:schemeClr val="tx1"/>
                </a:solidFill>
                <a:latin typeface="Comic Sans MS" pitchFamily="66" charset="0"/>
              </a:rPr>
              <a:t>INFRASTRUCTURE MESHING</a:t>
            </a:r>
          </a:p>
          <a:p>
            <a:pPr marL="609600" indent="-609600">
              <a:lnSpc>
                <a:spcPct val="80000"/>
              </a:lnSpc>
              <a:buFont typeface="+mj-lt"/>
              <a:buAutoNum type="arabicPeriod"/>
              <a:defRPr/>
            </a:pPr>
            <a:endParaRPr lang="en-US" dirty="0" smtClean="0">
              <a:solidFill>
                <a:schemeClr val="tx1"/>
              </a:solidFill>
              <a:latin typeface="Comic Sans MS" pitchFamily="66" charset="0"/>
            </a:endParaRPr>
          </a:p>
          <a:p>
            <a:pPr marL="609600" indent="-609600">
              <a:lnSpc>
                <a:spcPct val="80000"/>
              </a:lnSpc>
              <a:buFont typeface="+mj-lt"/>
              <a:buAutoNum type="arabicPeriod"/>
              <a:defRPr/>
            </a:pPr>
            <a:r>
              <a:rPr lang="en-US" dirty="0" smtClean="0">
                <a:solidFill>
                  <a:schemeClr val="tx1"/>
                </a:solidFill>
                <a:latin typeface="Comic Sans MS" pitchFamily="66" charset="0"/>
              </a:rPr>
              <a:t>CLIENT MESH NETWORKING</a:t>
            </a:r>
          </a:p>
          <a:p>
            <a:pPr marL="609600" indent="-609600">
              <a:lnSpc>
                <a:spcPct val="80000"/>
              </a:lnSpc>
              <a:buFont typeface="+mj-lt"/>
              <a:buAutoNum type="arabicPeriod"/>
              <a:defRPr/>
            </a:pPr>
            <a:endParaRPr lang="en-US" dirty="0" smtClean="0">
              <a:solidFill>
                <a:schemeClr val="tx1"/>
              </a:solidFill>
              <a:latin typeface="Comic Sans MS" pitchFamily="66" charset="0"/>
            </a:endParaRPr>
          </a:p>
          <a:p>
            <a:pPr marL="609600" indent="-609600">
              <a:lnSpc>
                <a:spcPct val="80000"/>
              </a:lnSpc>
              <a:buFont typeface="+mj-lt"/>
              <a:buAutoNum type="arabicPeriod"/>
              <a:defRPr/>
            </a:pPr>
            <a:r>
              <a:rPr lang="en-US" dirty="0" smtClean="0">
                <a:solidFill>
                  <a:schemeClr val="tx1"/>
                </a:solidFill>
                <a:latin typeface="Comic Sans MS" pitchFamily="66" charset="0"/>
              </a:rPr>
              <a:t>HYBRID MESH NETWORKING</a:t>
            </a:r>
            <a:endParaRPr lang="en-GB" dirty="0">
              <a:solidFill>
                <a:schemeClr val="tx1"/>
              </a:solidFill>
            </a:endParaRPr>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594725" cy="652588"/>
          </a:xfrm>
        </p:spPr>
        <p:txBody>
          <a:bodyPr/>
          <a:lstStyle/>
          <a:p>
            <a:r>
              <a:rPr lang="en-US" sz="3600" b="1" dirty="0" smtClean="0">
                <a:solidFill>
                  <a:schemeClr val="tx1"/>
                </a:solidFill>
                <a:latin typeface="Comic Sans MS" pitchFamily="66" charset="0"/>
              </a:rPr>
              <a:t>INFRASTRUCTURE MESHING</a:t>
            </a:r>
            <a:endParaRPr lang="en-GB" sz="3600" b="1" dirty="0">
              <a:solidFill>
                <a:schemeClr val="tx1"/>
              </a:solidFill>
            </a:endParaRPr>
          </a:p>
        </p:txBody>
      </p:sp>
      <p:pic>
        <p:nvPicPr>
          <p:cNvPr id="4" name="Picture 3"/>
          <p:cNvPicPr>
            <a:picLocks noChangeAspect="1" noChangeArrowheads="1"/>
          </p:cNvPicPr>
          <p:nvPr/>
        </p:nvPicPr>
        <p:blipFill>
          <a:blip r:embed="rId2" cstate="print"/>
          <a:srcRect/>
          <a:stretch>
            <a:fillRect/>
          </a:stretch>
        </p:blipFill>
        <p:spPr bwMode="auto">
          <a:xfrm>
            <a:off x="819232" y="760164"/>
            <a:ext cx="8054810" cy="4609883"/>
          </a:xfrm>
          <a:prstGeom prst="rect">
            <a:avLst/>
          </a:prstGeom>
          <a:noFill/>
          <a:ln w="9525">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594725" cy="619537"/>
          </a:xfrm>
        </p:spPr>
        <p:txBody>
          <a:bodyPr/>
          <a:lstStyle/>
          <a:p>
            <a:r>
              <a:rPr lang="en-US" sz="3600" b="1" dirty="0" smtClean="0">
                <a:solidFill>
                  <a:schemeClr val="tx1"/>
                </a:solidFill>
                <a:latin typeface="Comic Sans MS" pitchFamily="66" charset="0"/>
              </a:rPr>
              <a:t>INFRASTRUCTURE MESHING</a:t>
            </a:r>
            <a:endParaRPr lang="en-GB" sz="3600" dirty="0"/>
          </a:p>
        </p:txBody>
      </p:sp>
      <p:sp>
        <p:nvSpPr>
          <p:cNvPr id="3" name="Content Placeholder 2"/>
          <p:cNvSpPr>
            <a:spLocks noGrp="1"/>
          </p:cNvSpPr>
          <p:nvPr>
            <p:ph idx="1"/>
          </p:nvPr>
        </p:nvSpPr>
        <p:spPr>
          <a:xfrm>
            <a:off x="825498" y="806986"/>
            <a:ext cx="8241383" cy="4657380"/>
          </a:xfrm>
        </p:spPr>
        <p:txBody>
          <a:bodyPr>
            <a:normAutofit fontScale="92500" lnSpcReduction="10000"/>
          </a:bodyPr>
          <a:lstStyle/>
          <a:p>
            <a:pPr algn="just">
              <a:lnSpc>
                <a:spcPct val="80000"/>
              </a:lnSpc>
              <a:spcBef>
                <a:spcPts val="1200"/>
              </a:spcBef>
              <a:defRPr/>
            </a:pPr>
            <a:r>
              <a:rPr lang="en-US" dirty="0" smtClean="0">
                <a:latin typeface="Times New Roman" panose="02020603050405020304" pitchFamily="18" charset="0"/>
                <a:cs typeface="Times New Roman" panose="02020603050405020304" pitchFamily="18" charset="0"/>
              </a:rPr>
              <a:t>This includes mesh routers that form an infrastructure for clients that connect to them.       </a:t>
            </a:r>
          </a:p>
          <a:p>
            <a:pPr algn="just">
              <a:lnSpc>
                <a:spcPct val="80000"/>
              </a:lnSpc>
              <a:spcBef>
                <a:spcPts val="1200"/>
              </a:spcBef>
              <a:defRPr/>
            </a:pPr>
            <a:r>
              <a:rPr lang="en-US" dirty="0" smtClean="0">
                <a:latin typeface="Times New Roman" panose="02020603050405020304" pitchFamily="18" charset="0"/>
                <a:cs typeface="Times New Roman" panose="02020603050405020304" pitchFamily="18" charset="0"/>
              </a:rPr>
              <a:t>This can be built using various types of radio technologies    </a:t>
            </a:r>
          </a:p>
          <a:p>
            <a:pPr algn="just">
              <a:lnSpc>
                <a:spcPct val="80000"/>
              </a:lnSpc>
              <a:spcBef>
                <a:spcPts val="1200"/>
              </a:spcBef>
              <a:defRPr/>
            </a:pPr>
            <a:r>
              <a:rPr lang="en-US" dirty="0" smtClean="0">
                <a:latin typeface="Times New Roman" panose="02020603050405020304" pitchFamily="18" charset="0"/>
                <a:cs typeface="Times New Roman" panose="02020603050405020304" pitchFamily="18" charset="0"/>
              </a:rPr>
              <a:t>The mesh routers form a mesh of self-configuring, self-healing links among themselves. </a:t>
            </a:r>
          </a:p>
          <a:p>
            <a:pPr algn="just">
              <a:lnSpc>
                <a:spcPct val="80000"/>
              </a:lnSpc>
              <a:spcBef>
                <a:spcPts val="1200"/>
              </a:spcBef>
              <a:defRPr/>
            </a:pPr>
            <a:r>
              <a:rPr lang="en-US" dirty="0" smtClean="0">
                <a:latin typeface="Times New Roman" panose="02020603050405020304" pitchFamily="18" charset="0"/>
                <a:cs typeface="Times New Roman" panose="02020603050405020304" pitchFamily="18" charset="0"/>
              </a:rPr>
              <a:t>With gateway functionality, mesh routers can be connected to the Internet.</a:t>
            </a:r>
          </a:p>
          <a:p>
            <a:pPr algn="just">
              <a:lnSpc>
                <a:spcPct val="80000"/>
              </a:lnSpc>
              <a:spcBef>
                <a:spcPts val="1200"/>
              </a:spcBef>
              <a:defRPr/>
            </a:pPr>
            <a:r>
              <a:rPr lang="en-US" dirty="0" smtClean="0">
                <a:latin typeface="Times New Roman" panose="02020603050405020304" pitchFamily="18" charset="0"/>
                <a:cs typeface="Times New Roman" panose="02020603050405020304" pitchFamily="18" charset="0"/>
              </a:rPr>
              <a:t>It provides backbone for conventional clients and enables integration of WMNs with existing wireless networks, through gateway/bridge functionalities in mesh routers.</a:t>
            </a:r>
          </a:p>
          <a:p>
            <a:pPr algn="just">
              <a:lnSpc>
                <a:spcPct val="80000"/>
              </a:lnSpc>
              <a:spcBef>
                <a:spcPts val="1200"/>
              </a:spcBef>
              <a:defRPr/>
            </a:pPr>
            <a:r>
              <a:rPr lang="en-US" dirty="0" smtClean="0">
                <a:latin typeface="Times New Roman" panose="02020603050405020304" pitchFamily="18" charset="0"/>
                <a:cs typeface="Times New Roman" panose="02020603050405020304" pitchFamily="18" charset="0"/>
              </a:rPr>
              <a:t>Conventional clients with Ethernet interface can be connected to mesh routers via Ethernet links.</a:t>
            </a:r>
          </a:p>
          <a:p>
            <a:pPr algn="just">
              <a:lnSpc>
                <a:spcPct val="80000"/>
              </a:lnSpc>
              <a:spcBef>
                <a:spcPts val="1200"/>
              </a:spcBef>
              <a:defRPr/>
            </a:pPr>
            <a:r>
              <a:rPr lang="en-US" dirty="0" smtClean="0">
                <a:latin typeface="Times New Roman" panose="02020603050405020304" pitchFamily="18" charset="0"/>
                <a:cs typeface="Times New Roman" panose="02020603050405020304" pitchFamily="18" charset="0"/>
              </a:rPr>
              <a:t>For conventional clients with the same radio technologies as mesh routers, they can directly communicate with mesh routers.</a:t>
            </a:r>
          </a:p>
          <a:p>
            <a:pPr>
              <a:lnSpc>
                <a:spcPct val="80000"/>
              </a:lnSpc>
              <a:buFont typeface="Wingdings" pitchFamily="-124" charset="2"/>
              <a:buChar char="n"/>
              <a:defRPr/>
            </a:pPr>
            <a:endParaRPr lang="en-US" dirty="0" smtClean="0">
              <a:latin typeface="Comic Sans MS" pitchFamily="66" charset="0"/>
            </a:endParaRPr>
          </a:p>
          <a:p>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517607" cy="630554"/>
          </a:xfrm>
        </p:spPr>
        <p:txBody>
          <a:bodyPr/>
          <a:lstStyle/>
          <a:p>
            <a:r>
              <a:rPr lang="en-US" sz="3600" b="1" dirty="0" smtClean="0">
                <a:solidFill>
                  <a:schemeClr val="tx1"/>
                </a:solidFill>
                <a:latin typeface="Comic Sans MS" pitchFamily="66" charset="0"/>
              </a:rPr>
              <a:t>INFRASTRUCTURE MESHING</a:t>
            </a:r>
            <a:endParaRPr lang="en-GB" sz="3600" dirty="0"/>
          </a:p>
        </p:txBody>
      </p:sp>
      <p:sp>
        <p:nvSpPr>
          <p:cNvPr id="3" name="Content Placeholder 2"/>
          <p:cNvSpPr>
            <a:spLocks noGrp="1"/>
          </p:cNvSpPr>
          <p:nvPr>
            <p:ph idx="1"/>
          </p:nvPr>
        </p:nvSpPr>
        <p:spPr>
          <a:xfrm>
            <a:off x="835714" y="738130"/>
            <a:ext cx="8231168" cy="4814371"/>
          </a:xfrm>
        </p:spPr>
        <p:txBody>
          <a:bodyPr>
            <a:normAutofit fontScale="25000" lnSpcReduction="20000"/>
          </a:bodyPr>
          <a:lstStyle/>
          <a:p>
            <a:pPr algn="just">
              <a:lnSpc>
                <a:spcPct val="80000"/>
              </a:lnSpc>
              <a:defRPr/>
            </a:pPr>
            <a:r>
              <a:rPr lang="en-US" sz="9600" dirty="0" smtClean="0">
                <a:latin typeface="Times New Roman" panose="02020603050405020304" pitchFamily="18" charset="0"/>
                <a:cs typeface="Times New Roman" panose="02020603050405020304" pitchFamily="18" charset="0"/>
              </a:rPr>
              <a:t>If different radio technologies are used, clients must </a:t>
            </a:r>
            <a:r>
              <a:rPr lang="en-US" sz="2800" dirty="0" smtClean="0">
                <a:latin typeface="Times New Roman" panose="02020603050405020304" pitchFamily="18" charset="0"/>
                <a:cs typeface="Times New Roman" panose="02020603050405020304" pitchFamily="18" charset="0"/>
              </a:rPr>
              <a:t>    </a:t>
            </a:r>
            <a:r>
              <a:rPr lang="en-US" sz="9600" dirty="0" smtClean="0">
                <a:latin typeface="Times New Roman" panose="02020603050405020304" pitchFamily="18" charset="0"/>
                <a:cs typeface="Times New Roman" panose="02020603050405020304" pitchFamily="18" charset="0"/>
              </a:rPr>
              <a:t>communicate with the base stations that have Ethernet connections to mesh routers. </a:t>
            </a:r>
          </a:p>
          <a:p>
            <a:pPr algn="just">
              <a:lnSpc>
                <a:spcPct val="80000"/>
              </a:lnSpc>
              <a:defRPr/>
            </a:pPr>
            <a:r>
              <a:rPr lang="en-US" sz="9600" dirty="0" smtClean="0">
                <a:latin typeface="Times New Roman" panose="02020603050405020304" pitchFamily="18" charset="0"/>
                <a:cs typeface="Times New Roman" panose="02020603050405020304" pitchFamily="18" charset="0"/>
              </a:rPr>
              <a:t>These  are the most commonly used.</a:t>
            </a:r>
          </a:p>
          <a:p>
            <a:pPr algn="just">
              <a:lnSpc>
                <a:spcPct val="80000"/>
              </a:lnSpc>
              <a:defRPr/>
            </a:pPr>
            <a:r>
              <a:rPr lang="en-US" sz="9600" dirty="0" smtClean="0">
                <a:latin typeface="Times New Roman" panose="02020603050405020304" pitchFamily="18" charset="0"/>
                <a:cs typeface="Times New Roman" panose="02020603050405020304" pitchFamily="18" charset="0"/>
              </a:rPr>
              <a:t>For example, community and neighborhood networks can be built using infrastructure meshing. </a:t>
            </a:r>
          </a:p>
          <a:p>
            <a:pPr algn="just">
              <a:lnSpc>
                <a:spcPct val="80000"/>
              </a:lnSpc>
              <a:defRPr/>
            </a:pPr>
            <a:r>
              <a:rPr lang="en-US" sz="9600" dirty="0" smtClean="0">
                <a:latin typeface="Times New Roman" panose="02020603050405020304" pitchFamily="18" charset="0"/>
                <a:cs typeface="Times New Roman" panose="02020603050405020304" pitchFamily="18" charset="0"/>
              </a:rPr>
              <a:t>The mesh routers are placed on the roof of houses in a    neighborhood, which serve as access points for users inside the homes and along the roads. </a:t>
            </a:r>
          </a:p>
          <a:p>
            <a:pPr algn="just">
              <a:lnSpc>
                <a:spcPct val="80000"/>
              </a:lnSpc>
              <a:defRPr/>
            </a:pPr>
            <a:r>
              <a:rPr lang="en-US" sz="9600" dirty="0" smtClean="0">
                <a:latin typeface="Times New Roman" panose="02020603050405020304" pitchFamily="18" charset="0"/>
                <a:cs typeface="Times New Roman" panose="02020603050405020304" pitchFamily="18" charset="0"/>
              </a:rPr>
              <a:t>Typically, two types of radios are used in the routers, i.e., for     backbone communication and for user communication, respectively. </a:t>
            </a:r>
            <a:endParaRPr lang="en-US" sz="2800" dirty="0" smtClean="0">
              <a:latin typeface="Times New Roman" panose="02020603050405020304" pitchFamily="18" charset="0"/>
              <a:cs typeface="Times New Roman" panose="02020603050405020304" pitchFamily="18" charset="0"/>
            </a:endParaRPr>
          </a:p>
          <a:p>
            <a:pPr algn="just">
              <a:lnSpc>
                <a:spcPct val="80000"/>
              </a:lnSpc>
              <a:defRPr/>
            </a:pPr>
            <a:r>
              <a:rPr lang="en-US" sz="9600" dirty="0" smtClean="0">
                <a:latin typeface="Times New Roman" panose="02020603050405020304" pitchFamily="18" charset="0"/>
                <a:cs typeface="Times New Roman" panose="02020603050405020304" pitchFamily="18" charset="0"/>
              </a:rPr>
              <a:t>The mesh backbone communication can be established using long-range communication techniques including directional antennas.</a:t>
            </a:r>
          </a:p>
          <a:p>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6894" y="107576"/>
            <a:ext cx="5508625" cy="751740"/>
          </a:xfrm>
        </p:spPr>
        <p:txBody>
          <a:bodyPr/>
          <a:lstStyle/>
          <a:p>
            <a:r>
              <a:rPr lang="en-US" sz="3600" b="1" dirty="0" smtClean="0">
                <a:solidFill>
                  <a:schemeClr val="tx1"/>
                </a:solidFill>
                <a:latin typeface="Comic Sans MS" pitchFamily="66" charset="0"/>
              </a:rPr>
              <a:t>Client WMNs</a:t>
            </a:r>
            <a:endParaRPr lang="en-GB" sz="3600" dirty="0"/>
          </a:p>
        </p:txBody>
      </p:sp>
      <p:pic>
        <p:nvPicPr>
          <p:cNvPr id="4" name="Picture 4"/>
          <p:cNvPicPr>
            <a:picLocks noChangeAspect="1" noChangeArrowheads="1"/>
          </p:cNvPicPr>
          <p:nvPr/>
        </p:nvPicPr>
        <p:blipFill>
          <a:blip r:embed="rId2" cstate="print"/>
          <a:srcRect/>
          <a:stretch>
            <a:fillRect/>
          </a:stretch>
        </p:blipFill>
        <p:spPr bwMode="auto">
          <a:xfrm>
            <a:off x="609600" y="1152870"/>
            <a:ext cx="7924800" cy="4171950"/>
          </a:xfrm>
          <a:prstGeom prst="rect">
            <a:avLst/>
          </a:prstGeom>
          <a:noFill/>
          <a:ln w="9525">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2995" y="116000"/>
            <a:ext cx="5445125" cy="655181"/>
          </a:xfrm>
        </p:spPr>
        <p:txBody>
          <a:bodyPr/>
          <a:lstStyle/>
          <a:p>
            <a:r>
              <a:rPr lang="en-US" sz="3600" b="1" dirty="0" smtClean="0">
                <a:solidFill>
                  <a:schemeClr val="tx1"/>
                </a:solidFill>
                <a:latin typeface="Comic Sans MS" pitchFamily="66" charset="0"/>
              </a:rPr>
              <a:t>Client WMNs</a:t>
            </a:r>
            <a:endParaRPr lang="en-GB" sz="3600" b="1" dirty="0">
              <a:solidFill>
                <a:schemeClr val="tx1"/>
              </a:solidFill>
            </a:endParaRPr>
          </a:p>
        </p:txBody>
      </p:sp>
      <p:sp>
        <p:nvSpPr>
          <p:cNvPr id="3" name="Content Placeholder 2"/>
          <p:cNvSpPr>
            <a:spLocks noGrp="1"/>
          </p:cNvSpPr>
          <p:nvPr>
            <p:ph idx="1"/>
          </p:nvPr>
        </p:nvSpPr>
        <p:spPr>
          <a:xfrm>
            <a:off x="659444" y="869109"/>
            <a:ext cx="8484556" cy="4622801"/>
          </a:xfrm>
        </p:spPr>
        <p:txBody>
          <a:bodyPr>
            <a:normAutofit fontScale="92500" lnSpcReduction="10000"/>
          </a:bodyPr>
          <a:lstStyle/>
          <a:p>
            <a:pPr algn="just">
              <a:lnSpc>
                <a:spcPct val="80000"/>
              </a:lnSpc>
              <a:defRPr/>
            </a:pPr>
            <a:r>
              <a:rPr lang="en-US" dirty="0" smtClean="0">
                <a:latin typeface="Comic Sans MS" pitchFamily="66" charset="0"/>
              </a:rPr>
              <a:t>Client meshing provides peer-to-peer networks among client devices. </a:t>
            </a:r>
          </a:p>
          <a:p>
            <a:pPr algn="just">
              <a:lnSpc>
                <a:spcPct val="80000"/>
              </a:lnSpc>
              <a:defRPr/>
            </a:pPr>
            <a:r>
              <a:rPr lang="en-US" dirty="0" smtClean="0">
                <a:latin typeface="Comic Sans MS" pitchFamily="66" charset="0"/>
              </a:rPr>
              <a:t>Client nodes constitute the actual network to perform routing and configuration functionalities as well as providing end-user applications to customers. </a:t>
            </a:r>
          </a:p>
          <a:p>
            <a:pPr algn="just">
              <a:lnSpc>
                <a:spcPct val="80000"/>
              </a:lnSpc>
              <a:defRPr/>
            </a:pPr>
            <a:r>
              <a:rPr lang="en-US" dirty="0" smtClean="0">
                <a:latin typeface="Comic Sans MS" pitchFamily="66" charset="0"/>
              </a:rPr>
              <a:t>A mesh router is not required for these types of networks. </a:t>
            </a:r>
          </a:p>
          <a:p>
            <a:pPr algn="just">
              <a:lnSpc>
                <a:spcPct val="80000"/>
              </a:lnSpc>
              <a:defRPr/>
            </a:pPr>
            <a:r>
              <a:rPr lang="en-US" dirty="0" smtClean="0">
                <a:latin typeface="Comic Sans MS" pitchFamily="66" charset="0"/>
              </a:rPr>
              <a:t>A packet destined to a node in the network hops through multiple nodes to reach the destination. </a:t>
            </a:r>
          </a:p>
          <a:p>
            <a:pPr algn="just">
              <a:lnSpc>
                <a:spcPct val="80000"/>
              </a:lnSpc>
              <a:defRPr/>
            </a:pPr>
            <a:r>
              <a:rPr lang="en-US" dirty="0" smtClean="0">
                <a:latin typeface="Comic Sans MS" pitchFamily="66" charset="0"/>
              </a:rPr>
              <a:t>They are formed using one type of radios on devices. </a:t>
            </a:r>
          </a:p>
          <a:p>
            <a:pPr algn="just">
              <a:lnSpc>
                <a:spcPct val="80000"/>
              </a:lnSpc>
              <a:defRPr/>
            </a:pPr>
            <a:r>
              <a:rPr lang="en-US" dirty="0" smtClean="0">
                <a:latin typeface="Comic Sans MS" pitchFamily="66" charset="0"/>
              </a:rPr>
              <a:t>Moreover, the requirements on end-user devices is increased when compared to infrastructure meshing; the end-users have to perform additional functions such as routing and self-configuration.</a:t>
            </a:r>
          </a:p>
          <a:p>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2137" y="93966"/>
            <a:ext cx="5495925" cy="707672"/>
          </a:xfrm>
        </p:spPr>
        <p:txBody>
          <a:bodyPr/>
          <a:lstStyle/>
          <a:p>
            <a:r>
              <a:rPr lang="en-US" sz="3600" b="1" dirty="0" smtClean="0">
                <a:latin typeface="Comic Sans MS" pitchFamily="66" charset="0"/>
              </a:rPr>
              <a:t>HYBRID WMNs</a:t>
            </a:r>
            <a:endParaRPr lang="en-GB" sz="3600" dirty="0"/>
          </a:p>
        </p:txBody>
      </p:sp>
      <p:pic>
        <p:nvPicPr>
          <p:cNvPr id="4" name="Picture 4"/>
          <p:cNvPicPr>
            <a:picLocks noChangeAspect="1" noChangeArrowheads="1"/>
          </p:cNvPicPr>
          <p:nvPr/>
        </p:nvPicPr>
        <p:blipFill>
          <a:blip r:embed="rId2" cstate="print"/>
          <a:srcRect/>
          <a:stretch>
            <a:fillRect/>
          </a:stretch>
        </p:blipFill>
        <p:spPr bwMode="auto">
          <a:xfrm>
            <a:off x="304799" y="978206"/>
            <a:ext cx="8610600" cy="4457700"/>
          </a:xfrm>
          <a:prstGeom prst="rect">
            <a:avLst/>
          </a:prstGeom>
          <a:noFill/>
          <a:ln w="9525">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6393" y="0"/>
            <a:ext cx="8042276" cy="674622"/>
          </a:xfrm>
        </p:spPr>
        <p:txBody>
          <a:bodyPr/>
          <a:lstStyle/>
          <a:p>
            <a:r>
              <a:rPr lang="en-US" sz="3600" b="1" dirty="0" smtClean="0">
                <a:latin typeface="Comic Sans MS" pitchFamily="66" charset="0"/>
              </a:rPr>
              <a:t>HYBRID WMNs</a:t>
            </a:r>
            <a:endParaRPr lang="en-GB" sz="3600" b="1" dirty="0"/>
          </a:p>
        </p:txBody>
      </p:sp>
      <p:sp>
        <p:nvSpPr>
          <p:cNvPr id="3" name="Content Placeholder 2"/>
          <p:cNvSpPr>
            <a:spLocks noGrp="1"/>
          </p:cNvSpPr>
          <p:nvPr>
            <p:ph idx="1"/>
          </p:nvPr>
        </p:nvSpPr>
        <p:spPr>
          <a:xfrm>
            <a:off x="626393" y="811423"/>
            <a:ext cx="8042276" cy="4559301"/>
          </a:xfrm>
        </p:spPr>
        <p:txBody>
          <a:bodyPr>
            <a:normAutofit/>
          </a:bodyPr>
          <a:lstStyle/>
          <a:p>
            <a:pPr algn="just">
              <a:lnSpc>
                <a:spcPct val="80000"/>
              </a:lnSpc>
              <a:defRPr/>
            </a:pPr>
            <a:r>
              <a:rPr lang="en-US" dirty="0" smtClean="0">
                <a:latin typeface="Comic Sans MS" pitchFamily="66" charset="0"/>
              </a:rPr>
              <a:t>This architecture is the combination of </a:t>
            </a:r>
            <a:r>
              <a:rPr lang="en-US" dirty="0" smtClean="0">
                <a:solidFill>
                  <a:srgbClr val="7030A0"/>
                </a:solidFill>
                <a:latin typeface="Comic Sans MS" pitchFamily="66" charset="0"/>
              </a:rPr>
              <a:t>infrastructure and client meshing.</a:t>
            </a:r>
          </a:p>
          <a:p>
            <a:pPr algn="just">
              <a:lnSpc>
                <a:spcPct val="80000"/>
              </a:lnSpc>
              <a:defRPr/>
            </a:pPr>
            <a:r>
              <a:rPr lang="en-US" dirty="0" smtClean="0">
                <a:latin typeface="Comic Sans MS" pitchFamily="66" charset="0"/>
              </a:rPr>
              <a:t>Mesh clients can access the network through mesh routers as well as directly meshing with other mesh clients. </a:t>
            </a:r>
          </a:p>
          <a:p>
            <a:pPr algn="just">
              <a:lnSpc>
                <a:spcPct val="80000"/>
              </a:lnSpc>
              <a:defRPr/>
            </a:pPr>
            <a:r>
              <a:rPr lang="en-US" dirty="0" smtClean="0">
                <a:latin typeface="Comic Sans MS" pitchFamily="66" charset="0"/>
              </a:rPr>
              <a:t>While the infrastructure provides connectivity to other networks such as the Internet, Wi-Fi, </a:t>
            </a:r>
            <a:r>
              <a:rPr lang="en-US" dirty="0" err="1" smtClean="0">
                <a:latin typeface="Comic Sans MS" pitchFamily="66" charset="0"/>
              </a:rPr>
              <a:t>WiMAX</a:t>
            </a:r>
            <a:r>
              <a:rPr lang="en-US" dirty="0" smtClean="0">
                <a:latin typeface="Comic Sans MS" pitchFamily="66" charset="0"/>
              </a:rPr>
              <a:t>, cellular, and sensor networks; the routing capabilities of clients provide improved connectivity and coverage inside the WMN.</a:t>
            </a:r>
          </a:p>
          <a:p>
            <a:pPr algn="just">
              <a:lnSpc>
                <a:spcPct val="80000"/>
              </a:lnSpc>
              <a:defRPr/>
            </a:pPr>
            <a:r>
              <a:rPr lang="en-US" dirty="0" smtClean="0">
                <a:latin typeface="Comic Sans MS" pitchFamily="66" charset="0"/>
              </a:rPr>
              <a:t>The hybrid architecture will be the most applicable case!!!</a:t>
            </a:r>
          </a:p>
          <a:p>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3670" y="107576"/>
            <a:ext cx="5546725" cy="641571"/>
          </a:xfrm>
        </p:spPr>
        <p:txBody>
          <a:bodyPr/>
          <a:lstStyle/>
          <a:p>
            <a:r>
              <a:rPr lang="en-US" sz="3600" b="1" dirty="0" smtClean="0">
                <a:latin typeface="Comic Sans MS" pitchFamily="66" charset="0"/>
              </a:rPr>
              <a:t>CHARACTERISTICS</a:t>
            </a:r>
            <a:endParaRPr lang="en-GB" sz="3600" b="1" dirty="0"/>
          </a:p>
        </p:txBody>
      </p:sp>
      <p:sp>
        <p:nvSpPr>
          <p:cNvPr id="3" name="Content Placeholder 2"/>
          <p:cNvSpPr>
            <a:spLocks noGrp="1"/>
          </p:cNvSpPr>
          <p:nvPr>
            <p:ph idx="1"/>
          </p:nvPr>
        </p:nvSpPr>
        <p:spPr>
          <a:xfrm>
            <a:off x="865894" y="939189"/>
            <a:ext cx="8042276" cy="4343400"/>
          </a:xfrm>
        </p:spPr>
        <p:txBody>
          <a:bodyPr>
            <a:normAutofit/>
          </a:bodyPr>
          <a:lstStyle/>
          <a:p>
            <a:pPr algn="just">
              <a:lnSpc>
                <a:spcPct val="80000"/>
              </a:lnSpc>
              <a:defRPr/>
            </a:pPr>
            <a:r>
              <a:rPr lang="en-US" dirty="0" smtClean="0">
                <a:solidFill>
                  <a:schemeClr val="tx1"/>
                </a:solidFill>
                <a:latin typeface="Comic Sans MS" pitchFamily="66" charset="0"/>
              </a:rPr>
              <a:t>Multi-hop Wireless Network </a:t>
            </a:r>
          </a:p>
          <a:p>
            <a:pPr algn="just">
              <a:lnSpc>
                <a:spcPct val="80000"/>
              </a:lnSpc>
              <a:defRPr/>
            </a:pPr>
            <a:r>
              <a:rPr lang="en-US" dirty="0" smtClean="0">
                <a:solidFill>
                  <a:schemeClr val="tx1"/>
                </a:solidFill>
                <a:latin typeface="Comic Sans MS" pitchFamily="66" charset="0"/>
              </a:rPr>
              <a:t> Support for Ad Hoc Networking, and  Capability of Self-Forming, Self-Healing, and Self-Organization</a:t>
            </a:r>
          </a:p>
          <a:p>
            <a:pPr algn="just">
              <a:lnSpc>
                <a:spcPct val="80000"/>
              </a:lnSpc>
              <a:defRPr/>
            </a:pPr>
            <a:r>
              <a:rPr lang="en-US" dirty="0" smtClean="0">
                <a:solidFill>
                  <a:schemeClr val="tx1"/>
                </a:solidFill>
                <a:latin typeface="Comic Sans MS" pitchFamily="66" charset="0"/>
              </a:rPr>
              <a:t> Mobility Dependence on the Type of Mesh Nodes</a:t>
            </a:r>
          </a:p>
          <a:p>
            <a:pPr algn="just">
              <a:lnSpc>
                <a:spcPct val="80000"/>
              </a:lnSpc>
              <a:defRPr/>
            </a:pPr>
            <a:r>
              <a:rPr lang="en-US" dirty="0" smtClean="0">
                <a:solidFill>
                  <a:schemeClr val="tx1"/>
                </a:solidFill>
                <a:latin typeface="Comic Sans MS" pitchFamily="66" charset="0"/>
              </a:rPr>
              <a:t> Multiple Types of Network Access</a:t>
            </a:r>
          </a:p>
          <a:p>
            <a:pPr algn="just">
              <a:lnSpc>
                <a:spcPct val="80000"/>
              </a:lnSpc>
              <a:defRPr/>
            </a:pPr>
            <a:r>
              <a:rPr lang="en-US" dirty="0" smtClean="0">
                <a:solidFill>
                  <a:schemeClr val="tx1"/>
                </a:solidFill>
                <a:latin typeface="Comic Sans MS" pitchFamily="66" charset="0"/>
              </a:rPr>
              <a:t> Dependence of Power-Consumption Constraints on the type of Mesh Nodes</a:t>
            </a:r>
          </a:p>
          <a:p>
            <a:pPr algn="just">
              <a:lnSpc>
                <a:spcPct val="80000"/>
              </a:lnSpc>
              <a:defRPr/>
            </a:pPr>
            <a:r>
              <a:rPr lang="en-US" dirty="0" smtClean="0">
                <a:solidFill>
                  <a:schemeClr val="tx1"/>
                </a:solidFill>
                <a:latin typeface="Comic Sans MS" pitchFamily="66" charset="0"/>
              </a:rPr>
              <a:t> Compatibility and Interoperability with Existing     Wireless Networks</a:t>
            </a:r>
            <a:endParaRPr lang="en-GB" dirty="0">
              <a:solidFill>
                <a:schemeClr val="tx1"/>
              </a:solidFill>
            </a:endParaRPr>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4350" y="-2593"/>
            <a:ext cx="5572125" cy="608521"/>
          </a:xfrm>
        </p:spPr>
        <p:txBody>
          <a:bodyPr/>
          <a:lstStyle/>
          <a:p>
            <a:r>
              <a:rPr lang="en-GB" sz="3600" b="1" dirty="0" smtClean="0"/>
              <a:t>Security issues</a:t>
            </a:r>
            <a:endParaRPr lang="en-GB" sz="3600" b="1" dirty="0"/>
          </a:p>
        </p:txBody>
      </p:sp>
      <p:sp>
        <p:nvSpPr>
          <p:cNvPr id="3" name="Content Placeholder 2"/>
          <p:cNvSpPr>
            <a:spLocks noGrp="1"/>
          </p:cNvSpPr>
          <p:nvPr>
            <p:ph idx="1"/>
          </p:nvPr>
        </p:nvSpPr>
        <p:spPr>
          <a:xfrm>
            <a:off x="297455" y="764907"/>
            <a:ext cx="8846545" cy="4765560"/>
          </a:xfrm>
        </p:spPr>
        <p:txBody>
          <a:bodyPr>
            <a:normAutofit fontScale="92500"/>
          </a:bodyPr>
          <a:lstStyle/>
          <a:p>
            <a:pPr algn="just">
              <a:spcBef>
                <a:spcPts val="600"/>
              </a:spcBef>
              <a:spcAft>
                <a:spcPts val="600"/>
              </a:spcAft>
            </a:pPr>
            <a:r>
              <a:rPr lang="en-US" dirty="0" smtClean="0">
                <a:latin typeface="Times New Roman" panose="02020603050405020304" pitchFamily="18" charset="0"/>
                <a:cs typeface="Times New Roman" panose="02020603050405020304" pitchFamily="18" charset="0"/>
              </a:rPr>
              <a:t>WMNs lack efficient and scalable security solutions</a:t>
            </a:r>
          </a:p>
          <a:p>
            <a:pPr algn="just">
              <a:lnSpc>
                <a:spcPct val="80000"/>
              </a:lnSpc>
              <a:spcBef>
                <a:spcPts val="600"/>
              </a:spcBef>
              <a:spcAft>
                <a:spcPts val="600"/>
              </a:spcAft>
              <a:defRPr/>
            </a:pPr>
            <a:r>
              <a:rPr lang="en-US" dirty="0" smtClean="0">
                <a:latin typeface="Times New Roman" panose="02020603050405020304" pitchFamily="18" charset="0"/>
                <a:cs typeface="Times New Roman" panose="02020603050405020304" pitchFamily="18" charset="0"/>
              </a:rPr>
              <a:t>Different attacks in several protocol layer scan easily fail the network</a:t>
            </a:r>
          </a:p>
          <a:p>
            <a:pPr algn="just">
              <a:lnSpc>
                <a:spcPct val="80000"/>
              </a:lnSpc>
              <a:spcBef>
                <a:spcPts val="600"/>
              </a:spcBef>
              <a:spcAft>
                <a:spcPts val="600"/>
              </a:spcAft>
              <a:defRPr/>
            </a:pPr>
            <a:r>
              <a:rPr lang="en-US" dirty="0" smtClean="0">
                <a:latin typeface="Times New Roman" panose="02020603050405020304" pitchFamily="18" charset="0"/>
                <a:cs typeface="Times New Roman" panose="02020603050405020304" pitchFamily="18" charset="0"/>
              </a:rPr>
              <a:t>Attacks may occur in the routing protocol such as advertising wrong routing updates</a:t>
            </a:r>
          </a:p>
          <a:p>
            <a:pPr algn="just">
              <a:lnSpc>
                <a:spcPct val="80000"/>
              </a:lnSpc>
              <a:spcBef>
                <a:spcPts val="600"/>
              </a:spcBef>
              <a:spcAft>
                <a:spcPts val="600"/>
              </a:spcAft>
              <a:defRPr/>
            </a:pPr>
            <a:r>
              <a:rPr lang="en-US" dirty="0" smtClean="0">
                <a:latin typeface="Times New Roman" panose="02020603050405020304" pitchFamily="18" charset="0"/>
                <a:cs typeface="Times New Roman" panose="02020603050405020304" pitchFamily="18" charset="0"/>
              </a:rPr>
              <a:t>The attacker may sneak into the network, impersonate a legitimate node, and does not follow the required  specifications of a routing protocol. </a:t>
            </a:r>
          </a:p>
          <a:p>
            <a:pPr algn="just">
              <a:lnSpc>
                <a:spcPct val="80000"/>
              </a:lnSpc>
              <a:spcBef>
                <a:spcPts val="600"/>
              </a:spcBef>
              <a:spcAft>
                <a:spcPts val="600"/>
              </a:spcAft>
              <a:defRPr/>
            </a:pPr>
            <a:r>
              <a:rPr lang="en-US" dirty="0" smtClean="0">
                <a:latin typeface="Times New Roman" panose="02020603050405020304" pitchFamily="18" charset="0"/>
                <a:cs typeface="Times New Roman" panose="02020603050405020304" pitchFamily="18" charset="0"/>
              </a:rPr>
              <a:t>Same types of attacks as in routing protocols may also occur in MAC protocols.</a:t>
            </a:r>
          </a:p>
          <a:p>
            <a:pPr algn="just">
              <a:lnSpc>
                <a:spcPct val="80000"/>
              </a:lnSpc>
              <a:spcBef>
                <a:spcPts val="600"/>
              </a:spcBef>
              <a:spcAft>
                <a:spcPts val="600"/>
              </a:spcAft>
              <a:defRPr/>
            </a:pPr>
            <a:r>
              <a:rPr lang="en-US" dirty="0" smtClean="0">
                <a:latin typeface="Times New Roman" panose="02020603050405020304" pitchFamily="18" charset="0"/>
                <a:cs typeface="Times New Roman" panose="02020603050405020304" pitchFamily="18" charset="0"/>
              </a:rPr>
              <a:t>The </a:t>
            </a:r>
            <a:r>
              <a:rPr lang="en-US" dirty="0" err="1" smtClean="0">
                <a:latin typeface="Times New Roman" panose="02020603050405020304" pitchFamily="18" charset="0"/>
                <a:cs typeface="Times New Roman" panose="02020603050405020304" pitchFamily="18" charset="0"/>
              </a:rPr>
              <a:t>backoff</a:t>
            </a:r>
            <a:r>
              <a:rPr lang="en-US" dirty="0" smtClean="0">
                <a:latin typeface="Times New Roman" panose="02020603050405020304" pitchFamily="18" charset="0"/>
                <a:cs typeface="Times New Roman" panose="02020603050405020304" pitchFamily="18" charset="0"/>
              </a:rPr>
              <a:t> procedures and NAV for virtual carrier sense of IEEE 802.11 MAC may be misused by some attacking nodes, which cause the network to be always congested by these malicious nodes.</a:t>
            </a:r>
          </a:p>
          <a:p>
            <a:pPr algn="just">
              <a:lnSpc>
                <a:spcPct val="80000"/>
              </a:lnSpc>
              <a:spcBef>
                <a:spcPts val="600"/>
              </a:spcBef>
              <a:spcAft>
                <a:spcPts val="600"/>
              </a:spcAft>
              <a:defRPr/>
            </a:pPr>
            <a:r>
              <a:rPr lang="en-US" dirty="0" smtClean="0">
                <a:latin typeface="Times New Roman" panose="02020603050405020304" pitchFamily="18" charset="0"/>
                <a:cs typeface="Times New Roman" panose="02020603050405020304" pitchFamily="18" charset="0"/>
              </a:rPr>
              <a:t>Attackers may also sneak into the network by misusing the cryptographic primitives.</a:t>
            </a:r>
          </a:p>
          <a:p>
            <a:pPr>
              <a:lnSpc>
                <a:spcPct val="80000"/>
              </a:lnSpc>
              <a:defRPr/>
            </a:pPr>
            <a:endParaRPr lang="en-US" dirty="0" smtClean="0">
              <a:latin typeface="Comic Sans MS" pitchFamily="66" charset="0"/>
            </a:endParaRPr>
          </a:p>
          <a:p>
            <a:pPr>
              <a:lnSpc>
                <a:spcPct val="80000"/>
              </a:lnSpc>
              <a:defRPr/>
            </a:pPr>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594725" cy="542419"/>
          </a:xfrm>
        </p:spPr>
        <p:txBody>
          <a:bodyPr/>
          <a:lstStyle/>
          <a:p>
            <a:r>
              <a:rPr lang="en-GB" sz="3600" b="1" dirty="0" smtClean="0"/>
              <a:t>Areas to consider to enhance WMNs</a:t>
            </a:r>
            <a:endParaRPr lang="en-GB" sz="3600" b="1" dirty="0"/>
          </a:p>
        </p:txBody>
      </p:sp>
      <p:sp>
        <p:nvSpPr>
          <p:cNvPr id="3" name="Content Placeholder 2"/>
          <p:cNvSpPr>
            <a:spLocks noGrp="1"/>
          </p:cNvSpPr>
          <p:nvPr>
            <p:ph idx="1"/>
          </p:nvPr>
        </p:nvSpPr>
        <p:spPr>
          <a:xfrm>
            <a:off x="892175" y="794537"/>
            <a:ext cx="8251825" cy="4499069"/>
          </a:xfrm>
        </p:spPr>
        <p:txBody>
          <a:bodyPr>
            <a:normAutofit fontScale="85000" lnSpcReduction="20000"/>
          </a:bodyPr>
          <a:lstStyle/>
          <a:p>
            <a:r>
              <a:rPr lang="en-GB" dirty="0" smtClean="0"/>
              <a:t>Security issues</a:t>
            </a:r>
          </a:p>
          <a:p>
            <a:r>
              <a:rPr lang="en-GB" dirty="0" smtClean="0"/>
              <a:t>Cross-layer design</a:t>
            </a:r>
          </a:p>
          <a:p>
            <a:r>
              <a:rPr lang="en-GB" dirty="0" smtClean="0"/>
              <a:t>Network Monitoring</a:t>
            </a:r>
          </a:p>
          <a:p>
            <a:r>
              <a:rPr lang="en-GB" dirty="0" smtClean="0"/>
              <a:t>Power Management</a:t>
            </a:r>
          </a:p>
          <a:p>
            <a:r>
              <a:rPr lang="en-GB" dirty="0" smtClean="0"/>
              <a:t>Mobility Management</a:t>
            </a:r>
          </a:p>
          <a:p>
            <a:r>
              <a:rPr lang="en-GB" dirty="0" smtClean="0"/>
              <a:t>Application layer</a:t>
            </a:r>
          </a:p>
          <a:p>
            <a:r>
              <a:rPr lang="en-GB" dirty="0" smtClean="0"/>
              <a:t>Transport protocols</a:t>
            </a:r>
          </a:p>
          <a:p>
            <a:r>
              <a:rPr lang="en-GB" dirty="0" smtClean="0"/>
              <a:t>Routing layer/protocols</a:t>
            </a:r>
          </a:p>
          <a:p>
            <a:r>
              <a:rPr lang="en-GB" dirty="0" smtClean="0"/>
              <a:t>MAC layer such as multichannel and multi-radio consideration</a:t>
            </a:r>
          </a:p>
          <a:p>
            <a:pPr lvl="1">
              <a:buNone/>
            </a:pPr>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396421" cy="564454"/>
          </a:xfrm>
        </p:spPr>
        <p:txBody>
          <a:bodyPr/>
          <a:lstStyle/>
          <a:p>
            <a:r>
              <a:rPr lang="en-GB" sz="3600" b="1" dirty="0" smtClean="0"/>
              <a:t>Wireless Sensor Networks (WSNs)</a:t>
            </a:r>
            <a:endParaRPr lang="en-GB" sz="3600" dirty="0"/>
          </a:p>
        </p:txBody>
      </p:sp>
      <p:sp>
        <p:nvSpPr>
          <p:cNvPr id="4" name="TextBox 3"/>
          <p:cNvSpPr txBox="1">
            <a:spLocks noChangeArrowheads="1"/>
          </p:cNvSpPr>
          <p:nvPr/>
        </p:nvSpPr>
        <p:spPr>
          <a:xfrm>
            <a:off x="903420" y="710012"/>
            <a:ext cx="8042276" cy="4752790"/>
          </a:xfrm>
          <a:prstGeom prst="rect">
            <a:avLst/>
          </a:prstGeom>
        </p:spPr>
        <p:txBody>
          <a:bodyPr vert="horz" lIns="91440" tIns="45720" rIns="91440" bIns="45720" rtlCol="0">
            <a:normAutofit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itchFamily="34" charset="0"/>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Made up of sensor nodes, which</a:t>
            </a:r>
            <a:r>
              <a:rPr kumimoji="0" lang="en-GB" sz="2400" b="0" i="0" u="none" strike="noStrike" kern="1200" cap="none" spc="0" normalizeH="0" noProof="0" dirty="0" smtClean="0">
                <a:ln>
                  <a:noFill/>
                </a:ln>
                <a:solidFill>
                  <a:schemeClr val="tx1">
                    <a:lumMod val="65000"/>
                    <a:lumOff val="35000"/>
                  </a:schemeClr>
                </a:solidFill>
                <a:effectLst/>
                <a:uLnTx/>
                <a:uFillTx/>
                <a:latin typeface="+mn-lt"/>
                <a:ea typeface="+mn-ea"/>
                <a:cs typeface="+mn-cs"/>
              </a:rPr>
              <a:t> are usually static</a:t>
            </a:r>
            <a:endPar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itchFamily="34" charset="0"/>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Relatively economic efficiency</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itchFamily="34" charset="0"/>
              <a:buChar char="•"/>
              <a:tabLst/>
              <a:defRPr/>
            </a:pPr>
            <a:r>
              <a:rPr lang="en-GB" sz="2400" dirty="0" smtClean="0">
                <a:solidFill>
                  <a:schemeClr val="tx1">
                    <a:lumMod val="65000"/>
                    <a:lumOff val="35000"/>
                  </a:schemeClr>
                </a:solidFill>
              </a:rPr>
              <a:t>Ease of deployment</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itchFamily="34" charset="0"/>
              <a:buChar char="•"/>
              <a:tabLst/>
              <a:defRPr/>
            </a:pPr>
            <a:r>
              <a:rPr lang="en-GB" sz="2400" dirty="0" smtClean="0">
                <a:solidFill>
                  <a:schemeClr val="tx1">
                    <a:lumMod val="65000"/>
                    <a:lumOff val="35000"/>
                  </a:schemeClr>
                </a:solidFill>
              </a:rPr>
              <a:t>Relatively superior monitoring capabilities</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itchFamily="34" charset="0"/>
              <a:buChar char="•"/>
              <a:tabLst/>
              <a:defRPr/>
            </a:pPr>
            <a:r>
              <a:rPr lang="en-GB" sz="2400" baseline="0" dirty="0" smtClean="0">
                <a:solidFill>
                  <a:schemeClr val="tx1">
                    <a:lumMod val="65000"/>
                    <a:lumOff val="35000"/>
                  </a:schemeClr>
                </a:solidFill>
              </a:rPr>
              <a:t>Use low power consumption</a:t>
            </a:r>
            <a:endParaRPr lang="en-GB" sz="2400" dirty="0" smtClean="0">
              <a:solidFill>
                <a:schemeClr val="tx1">
                  <a:lumMod val="65000"/>
                  <a:lumOff val="35000"/>
                </a:schemeClr>
              </a:solidFill>
            </a:endParaRP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itchFamily="34" charset="0"/>
              <a:buChar char="•"/>
              <a:tabLst/>
              <a:defRPr/>
            </a:pPr>
            <a:r>
              <a:rPr lang="en-GB" sz="2400" dirty="0" smtClean="0">
                <a:solidFill>
                  <a:schemeClr val="tx1">
                    <a:lumMod val="65000"/>
                    <a:lumOff val="35000"/>
                  </a:schemeClr>
                </a:solidFill>
              </a:rPr>
              <a:t>Nodes automatically established and maintained mesh connectivity among themselves</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itchFamily="34" charset="0"/>
              <a:buChar char="•"/>
              <a:tabLst/>
              <a:defRPr/>
            </a:pPr>
            <a:r>
              <a:rPr lang="en-GB" sz="2400" dirty="0" smtClean="0">
                <a:solidFill>
                  <a:schemeClr val="tx1">
                    <a:lumMod val="65000"/>
                    <a:lumOff val="35000"/>
                  </a:schemeClr>
                </a:solidFill>
              </a:rPr>
              <a:t>Have relaxed bandwidth</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itchFamily="34" charset="0"/>
              <a:buChar char="•"/>
              <a:tabLst/>
              <a:defRPr/>
            </a:pPr>
            <a:r>
              <a:rPr lang="en-GB" sz="2400" dirty="0" smtClean="0">
                <a:solidFill>
                  <a:schemeClr val="tx1">
                    <a:lumMod val="65000"/>
                    <a:lumOff val="35000"/>
                  </a:schemeClr>
                </a:solidFill>
              </a:rPr>
              <a:t>Communicate over short distance</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pitchFamily="2" charset="2"/>
              <a:buChar char="n"/>
              <a:tabLst/>
              <a:defRPr/>
            </a:pPr>
            <a:endPar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pitchFamily="2" charset="2"/>
              <a:buChar char="n"/>
              <a:tabLst/>
              <a:defRPr/>
            </a:pPr>
            <a:endPar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6099" y="107576"/>
            <a:ext cx="5508625" cy="597504"/>
          </a:xfrm>
        </p:spPr>
        <p:txBody>
          <a:bodyPr/>
          <a:lstStyle/>
          <a:p>
            <a:r>
              <a:rPr lang="en-GB" sz="3600" b="1" dirty="0" smtClean="0"/>
              <a:t>WSNs</a:t>
            </a:r>
            <a:endParaRPr lang="en-GB" sz="3600" b="1" dirty="0"/>
          </a:p>
        </p:txBody>
      </p:sp>
      <p:pic>
        <p:nvPicPr>
          <p:cNvPr id="4" name="Picture 3" descr="cluster"/>
          <p:cNvPicPr/>
          <p:nvPr/>
        </p:nvPicPr>
        <p:blipFill>
          <a:blip r:embed="rId2" cstate="print"/>
          <a:srcRect/>
          <a:stretch>
            <a:fillRect/>
          </a:stretch>
        </p:blipFill>
        <p:spPr bwMode="auto">
          <a:xfrm>
            <a:off x="549274" y="874158"/>
            <a:ext cx="8042277" cy="4343400"/>
          </a:xfrm>
          <a:prstGeom prst="rect">
            <a:avLst/>
          </a:prstGeom>
          <a:noFill/>
          <a:ln w="9525">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2300" y="107576"/>
            <a:ext cx="5356225" cy="663605"/>
          </a:xfrm>
        </p:spPr>
        <p:txBody>
          <a:bodyPr/>
          <a:lstStyle/>
          <a:p>
            <a:r>
              <a:rPr lang="en-GB" sz="3600" b="1" dirty="0" smtClean="0"/>
              <a:t>Domain of WSNs</a:t>
            </a:r>
            <a:endParaRPr lang="en-GB" sz="3600" b="1" dirty="0"/>
          </a:p>
        </p:txBody>
      </p:sp>
      <p:sp>
        <p:nvSpPr>
          <p:cNvPr id="3" name="Content Placeholder 2"/>
          <p:cNvSpPr>
            <a:spLocks noGrp="1"/>
          </p:cNvSpPr>
          <p:nvPr>
            <p:ph idx="1"/>
          </p:nvPr>
        </p:nvSpPr>
        <p:spPr>
          <a:xfrm>
            <a:off x="989950" y="778373"/>
            <a:ext cx="8042276" cy="4559301"/>
          </a:xfrm>
        </p:spPr>
        <p:txBody>
          <a:bodyPr>
            <a:normAutofit lnSpcReduction="10000"/>
          </a:bodyPr>
          <a:lstStyle/>
          <a:p>
            <a:r>
              <a:rPr lang="en-GB" dirty="0" smtClean="0"/>
              <a:t>Health Care</a:t>
            </a:r>
          </a:p>
          <a:p>
            <a:r>
              <a:rPr lang="en-GB" dirty="0" smtClean="0"/>
              <a:t>Security </a:t>
            </a:r>
          </a:p>
          <a:p>
            <a:r>
              <a:rPr lang="en-GB" dirty="0" smtClean="0"/>
              <a:t>Military sensing, </a:t>
            </a:r>
          </a:p>
          <a:p>
            <a:r>
              <a:rPr lang="en-GB" dirty="0" smtClean="0"/>
              <a:t>Home automation, </a:t>
            </a:r>
          </a:p>
          <a:p>
            <a:r>
              <a:rPr lang="en-GB" dirty="0" smtClean="0"/>
              <a:t>Consumer electronics, </a:t>
            </a:r>
          </a:p>
          <a:p>
            <a:r>
              <a:rPr lang="en-GB" dirty="0" smtClean="0"/>
              <a:t>Agriculture</a:t>
            </a:r>
          </a:p>
          <a:p>
            <a:r>
              <a:rPr lang="en-GB" dirty="0" smtClean="0"/>
              <a:t>Environmental purposes, </a:t>
            </a:r>
          </a:p>
          <a:p>
            <a:r>
              <a:rPr lang="en-GB" dirty="0" smtClean="0"/>
              <a:t>Industrial control and monitoring.</a:t>
            </a:r>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IMAG1287.jpg"/>
          <p:cNvPicPr>
            <a:picLocks noGrp="1" noChangeAspect="1"/>
          </p:cNvPicPr>
          <p:nvPr>
            <p:ph idx="1"/>
          </p:nvPr>
        </p:nvPicPr>
        <p:blipFill>
          <a:blip r:embed="rId2" cstate="print"/>
          <a:srcRect l="3864" t="16348" r="5501" b="7823"/>
          <a:stretch>
            <a:fillRect/>
          </a:stretch>
        </p:blipFill>
        <p:spPr>
          <a:xfrm>
            <a:off x="365693" y="2694491"/>
            <a:ext cx="3973423" cy="2259014"/>
          </a:xfrm>
        </p:spPr>
      </p:pic>
      <p:sp>
        <p:nvSpPr>
          <p:cNvPr id="8" name="TextBox 7"/>
          <p:cNvSpPr txBox="1"/>
          <p:nvPr/>
        </p:nvSpPr>
        <p:spPr>
          <a:xfrm>
            <a:off x="637257" y="4944175"/>
            <a:ext cx="3624741" cy="369332"/>
          </a:xfrm>
          <a:prstGeom prst="rect">
            <a:avLst/>
          </a:prstGeom>
          <a:noFill/>
        </p:spPr>
        <p:txBody>
          <a:bodyPr wrap="square" rtlCol="0">
            <a:spAutoFit/>
          </a:bodyPr>
          <a:lstStyle/>
          <a:p>
            <a:r>
              <a:rPr lang="en-GB" dirty="0" smtClean="0"/>
              <a:t>Habitat monitoring  architecture</a:t>
            </a:r>
            <a:endParaRPr lang="en-GB" dirty="0"/>
          </a:p>
        </p:txBody>
      </p:sp>
      <p:grpSp>
        <p:nvGrpSpPr>
          <p:cNvPr id="12" name="Group 11"/>
          <p:cNvGrpSpPr/>
          <p:nvPr/>
        </p:nvGrpSpPr>
        <p:grpSpPr>
          <a:xfrm>
            <a:off x="4807982" y="2694491"/>
            <a:ext cx="4252435" cy="2488646"/>
            <a:chOff x="4807982" y="3300414"/>
            <a:chExt cx="4252435" cy="2488646"/>
          </a:xfrm>
        </p:grpSpPr>
        <p:pic>
          <p:nvPicPr>
            <p:cNvPr id="17412" name="Picture 4"/>
            <p:cNvPicPr>
              <a:picLocks noChangeAspect="1" noChangeArrowheads="1"/>
            </p:cNvPicPr>
            <p:nvPr/>
          </p:nvPicPr>
          <p:blipFill>
            <a:blip r:embed="rId3" cstate="print"/>
            <a:srcRect/>
            <a:stretch>
              <a:fillRect/>
            </a:stretch>
          </p:blipFill>
          <p:spPr bwMode="auto">
            <a:xfrm>
              <a:off x="4807982" y="3300414"/>
              <a:ext cx="4252435" cy="2119314"/>
            </a:xfrm>
            <a:prstGeom prst="rect">
              <a:avLst/>
            </a:prstGeom>
            <a:noFill/>
            <a:ln w="9525">
              <a:noFill/>
              <a:miter lim="800000"/>
              <a:headEnd/>
              <a:tailEnd/>
            </a:ln>
          </p:spPr>
        </p:pic>
        <p:sp>
          <p:nvSpPr>
            <p:cNvPr id="9" name="TextBox 8"/>
            <p:cNvSpPr txBox="1"/>
            <p:nvPr/>
          </p:nvSpPr>
          <p:spPr>
            <a:xfrm>
              <a:off x="6108700" y="5419728"/>
              <a:ext cx="1841500" cy="369332"/>
            </a:xfrm>
            <a:prstGeom prst="rect">
              <a:avLst/>
            </a:prstGeom>
            <a:noFill/>
          </p:spPr>
          <p:txBody>
            <a:bodyPr wrap="square" rtlCol="0">
              <a:spAutoFit/>
            </a:bodyPr>
            <a:lstStyle/>
            <a:p>
              <a:r>
                <a:rPr lang="en-GB" dirty="0" smtClean="0"/>
                <a:t>Battlefields</a:t>
              </a:r>
              <a:endParaRPr lang="en-GB" dirty="0"/>
            </a:p>
          </p:txBody>
        </p:sp>
      </p:grpSp>
      <p:grpSp>
        <p:nvGrpSpPr>
          <p:cNvPr id="11" name="Group 10"/>
          <p:cNvGrpSpPr/>
          <p:nvPr/>
        </p:nvGrpSpPr>
        <p:grpSpPr>
          <a:xfrm>
            <a:off x="365692" y="61817"/>
            <a:ext cx="7343207" cy="2143981"/>
            <a:chOff x="549275" y="1152431"/>
            <a:chExt cx="6879116" cy="2020249"/>
          </a:xfrm>
        </p:grpSpPr>
        <p:pic>
          <p:nvPicPr>
            <p:cNvPr id="17410" name="Picture 2"/>
            <p:cNvPicPr>
              <a:picLocks noChangeAspect="1" noChangeArrowheads="1"/>
            </p:cNvPicPr>
            <p:nvPr/>
          </p:nvPicPr>
          <p:blipFill>
            <a:blip r:embed="rId4" cstate="print"/>
            <a:srcRect/>
            <a:stretch>
              <a:fillRect/>
            </a:stretch>
          </p:blipFill>
          <p:spPr bwMode="auto">
            <a:xfrm>
              <a:off x="3721100" y="1152431"/>
              <a:ext cx="3707291" cy="1546047"/>
            </a:xfrm>
            <a:prstGeom prst="rect">
              <a:avLst/>
            </a:prstGeom>
            <a:noFill/>
            <a:ln w="9525">
              <a:noFill/>
              <a:miter lim="800000"/>
              <a:headEnd/>
              <a:tailEnd/>
            </a:ln>
          </p:spPr>
        </p:pic>
        <p:pic>
          <p:nvPicPr>
            <p:cNvPr id="17411" name="Picture 3"/>
            <p:cNvPicPr>
              <a:picLocks noChangeAspect="1" noChangeArrowheads="1"/>
            </p:cNvPicPr>
            <p:nvPr/>
          </p:nvPicPr>
          <p:blipFill>
            <a:blip r:embed="rId5" cstate="print"/>
            <a:srcRect/>
            <a:stretch>
              <a:fillRect/>
            </a:stretch>
          </p:blipFill>
          <p:spPr bwMode="auto">
            <a:xfrm>
              <a:off x="549275" y="1152431"/>
              <a:ext cx="3425825" cy="1701717"/>
            </a:xfrm>
            <a:prstGeom prst="rect">
              <a:avLst/>
            </a:prstGeom>
            <a:noFill/>
            <a:ln w="9525">
              <a:noFill/>
              <a:miter lim="800000"/>
              <a:headEnd/>
              <a:tailEnd/>
            </a:ln>
          </p:spPr>
        </p:pic>
        <p:sp>
          <p:nvSpPr>
            <p:cNvPr id="10" name="TextBox 9"/>
            <p:cNvSpPr txBox="1"/>
            <p:nvPr/>
          </p:nvSpPr>
          <p:spPr>
            <a:xfrm>
              <a:off x="2844800" y="2803348"/>
              <a:ext cx="3263900" cy="369332"/>
            </a:xfrm>
            <a:prstGeom prst="rect">
              <a:avLst/>
            </a:prstGeom>
            <a:noFill/>
          </p:spPr>
          <p:txBody>
            <a:bodyPr wrap="square" rtlCol="0">
              <a:spAutoFit/>
            </a:bodyPr>
            <a:lstStyle/>
            <a:p>
              <a:r>
                <a:rPr lang="en-GB" dirty="0" smtClean="0"/>
                <a:t>Health monitoring architecture</a:t>
              </a:r>
              <a:endParaRPr lang="en-GB" dirty="0"/>
            </a:p>
          </p:txBody>
        </p:sp>
      </p:gr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09399"/>
            <a:ext cx="8594725" cy="465301"/>
          </a:xfrm>
        </p:spPr>
        <p:txBody>
          <a:bodyPr/>
          <a:lstStyle/>
          <a:p>
            <a:r>
              <a:rPr lang="en-US" sz="3600" b="1" dirty="0" smtClean="0"/>
              <a:t>Some Technical Challenges</a:t>
            </a:r>
            <a:endParaRPr lang="en-GB" sz="3600" b="1" dirty="0"/>
          </a:p>
        </p:txBody>
      </p:sp>
      <p:sp>
        <p:nvSpPr>
          <p:cNvPr id="3" name="Content Placeholder 2"/>
          <p:cNvSpPr>
            <a:spLocks noGrp="1"/>
          </p:cNvSpPr>
          <p:nvPr>
            <p:ph idx="1"/>
          </p:nvPr>
        </p:nvSpPr>
        <p:spPr>
          <a:xfrm>
            <a:off x="269875" y="1320800"/>
            <a:ext cx="4289425" cy="4343400"/>
          </a:xfrm>
        </p:spPr>
        <p:txBody>
          <a:bodyPr>
            <a:normAutofit/>
          </a:bodyPr>
          <a:lstStyle/>
          <a:p>
            <a:r>
              <a:rPr lang="en-GB" dirty="0" smtClean="0"/>
              <a:t>Noisy Sensors</a:t>
            </a:r>
          </a:p>
          <a:p>
            <a:pPr lvl="1">
              <a:buFont typeface="Wingdings" pitchFamily="2" charset="2"/>
              <a:buChar char="§"/>
            </a:pPr>
            <a:r>
              <a:rPr lang="en-GB" dirty="0" smtClean="0"/>
              <a:t>Reading can be inaccurate</a:t>
            </a:r>
          </a:p>
          <a:p>
            <a:r>
              <a:rPr lang="en-GB" dirty="0" smtClean="0"/>
              <a:t>Wireless Channels Limitation</a:t>
            </a:r>
          </a:p>
          <a:p>
            <a:pPr lvl="1">
              <a:buFont typeface="Wingdings" pitchFamily="2" charset="2"/>
              <a:buChar char="§"/>
            </a:pPr>
            <a:r>
              <a:rPr lang="en-GB" dirty="0" smtClean="0"/>
              <a:t>Noisy</a:t>
            </a:r>
          </a:p>
          <a:p>
            <a:pPr lvl="1">
              <a:buFont typeface="Wingdings" pitchFamily="2" charset="2"/>
              <a:buChar char="§"/>
            </a:pPr>
            <a:r>
              <a:rPr lang="en-GB" dirty="0" smtClean="0"/>
              <a:t>Interference</a:t>
            </a:r>
          </a:p>
          <a:p>
            <a:pPr lvl="1">
              <a:buFont typeface="Wingdings" pitchFamily="2" charset="2"/>
              <a:buChar char="§"/>
            </a:pPr>
            <a:r>
              <a:rPr lang="en-GB" dirty="0" smtClean="0"/>
              <a:t>Link contention</a:t>
            </a:r>
          </a:p>
          <a:p>
            <a:pPr lvl="1">
              <a:buFont typeface="Wingdings" pitchFamily="2" charset="2"/>
              <a:buChar char="§"/>
            </a:pPr>
            <a:r>
              <a:rPr lang="en-GB" dirty="0" smtClean="0"/>
              <a:t>Unidirectional link</a:t>
            </a:r>
          </a:p>
          <a:p>
            <a:r>
              <a:rPr lang="en-GB" dirty="0" smtClean="0"/>
              <a:t>Broadcast medium</a:t>
            </a:r>
          </a:p>
          <a:p>
            <a:endParaRPr lang="en-US" dirty="0" smtClean="0"/>
          </a:p>
          <a:p>
            <a:pPr lvl="1"/>
            <a:endParaRPr lang="en-GB" dirty="0"/>
          </a:p>
        </p:txBody>
      </p:sp>
      <p:sp>
        <p:nvSpPr>
          <p:cNvPr id="4" name="Content Placeholder 2"/>
          <p:cNvSpPr txBox="1">
            <a:spLocks/>
          </p:cNvSpPr>
          <p:nvPr/>
        </p:nvSpPr>
        <p:spPr>
          <a:xfrm>
            <a:off x="4664075" y="1155700"/>
            <a:ext cx="4289425" cy="4343400"/>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Environmental factors</a:t>
            </a:r>
          </a:p>
          <a:p>
            <a:pPr marL="68580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pitchFamily="2" charset="2"/>
              <a:buChar char="§"/>
              <a:tabLst/>
              <a:defRPr/>
            </a:pPr>
            <a:r>
              <a:rPr kumimoji="0" lang="en-GB" sz="22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Rain, sleet, snow, hail etc.</a:t>
            </a:r>
          </a:p>
          <a:p>
            <a:pPr marL="68580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pitchFamily="2" charset="2"/>
              <a:buChar char="§"/>
              <a:tabLst/>
              <a:defRPr/>
            </a:pPr>
            <a:r>
              <a:rPr kumimoji="0" lang="en-US" sz="2200" b="0" i="0" u="none" strike="noStrike" kern="1200" cap="none" spc="0" normalizeH="0" baseline="0" noProof="0" dirty="0" smtClean="0">
                <a:ln>
                  <a:noFill/>
                </a:ln>
                <a:solidFill>
                  <a:schemeClr val="tx1"/>
                </a:solidFill>
                <a:effectLst/>
                <a:uLnTx/>
                <a:uFillTx/>
                <a:latin typeface="+mn-lt"/>
                <a:ea typeface="+mn-ea"/>
                <a:cs typeface="+mn-cs"/>
              </a:rPr>
              <a:t>Rain, sleet, snow, hail, etc.</a:t>
            </a:r>
          </a:p>
          <a:p>
            <a:pPr marL="68580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pitchFamily="2" charset="2"/>
              <a:buChar char="§"/>
              <a:tabLst/>
              <a:defRPr/>
            </a:pPr>
            <a:r>
              <a:rPr kumimoji="0" lang="en-US" sz="2200" b="0" i="0" u="none" strike="noStrike" kern="1200" cap="none" spc="0" normalizeH="0" baseline="0" noProof="0" dirty="0" smtClean="0">
                <a:ln>
                  <a:noFill/>
                </a:ln>
                <a:solidFill>
                  <a:schemeClr val="tx1"/>
                </a:solidFill>
                <a:effectLst/>
                <a:uLnTx/>
                <a:uFillTx/>
                <a:latin typeface="+mn-lt"/>
                <a:ea typeface="+mn-ea"/>
                <a:cs typeface="+mn-cs"/>
              </a:rPr>
              <a:t>Wide temperature variations; May require separating sensor from electronics</a:t>
            </a:r>
          </a:p>
          <a:p>
            <a:pPr marL="68580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pitchFamily="2" charset="2"/>
              <a:buChar char="§"/>
              <a:tabLst/>
              <a:defRPr/>
            </a:pPr>
            <a:r>
              <a:rPr kumimoji="0" lang="en-US" sz="22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High humidity</a:t>
            </a:r>
          </a:p>
          <a:p>
            <a:pPr marL="68580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pitchFamily="2" charset="2"/>
              <a:buChar char="§"/>
              <a:tabLst/>
              <a:defRPr/>
            </a:pPr>
            <a:r>
              <a:rPr kumimoji="0" lang="en-US" sz="22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Saline or other corrosive substances</a:t>
            </a:r>
          </a:p>
          <a:p>
            <a:pPr marL="68580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pitchFamily="2" charset="2"/>
              <a:buChar char="§"/>
              <a:tabLst/>
              <a:defRPr/>
            </a:pPr>
            <a:r>
              <a:rPr kumimoji="0" lang="en-US" sz="22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High wind speeds</a:t>
            </a:r>
          </a:p>
          <a:p>
            <a:pPr marL="68580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2" pitchFamily="18" charset="2"/>
              <a:buChar char=""/>
              <a:tabLst/>
              <a:defRPr/>
            </a:pPr>
            <a:endParaRPr kumimoji="0" lang="en-GB" sz="22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pic>
        <p:nvPicPr>
          <p:cNvPr id="18434" name="Picture 2"/>
          <p:cNvPicPr>
            <a:picLocks noChangeAspect="1" noChangeArrowheads="1"/>
          </p:cNvPicPr>
          <p:nvPr/>
        </p:nvPicPr>
        <p:blipFill>
          <a:blip r:embed="rId2" cstate="print"/>
          <a:srcRect/>
          <a:stretch>
            <a:fillRect/>
          </a:stretch>
        </p:blipFill>
        <p:spPr bwMode="auto">
          <a:xfrm>
            <a:off x="2108200" y="2730500"/>
            <a:ext cx="2926737" cy="977900"/>
          </a:xfrm>
          <a:prstGeom prst="rect">
            <a:avLst/>
          </a:prstGeom>
          <a:noFill/>
          <a:ln w="9525">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43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8417" y="107576"/>
            <a:ext cx="5521325" cy="730624"/>
          </a:xfrm>
        </p:spPr>
        <p:txBody>
          <a:bodyPr/>
          <a:lstStyle/>
          <a:p>
            <a:r>
              <a:rPr lang="en-GB" sz="3600" b="1" dirty="0" smtClean="0"/>
              <a:t>Security issues</a:t>
            </a:r>
            <a:endParaRPr lang="en-GB" sz="3600" b="1" dirty="0"/>
          </a:p>
        </p:txBody>
      </p:sp>
      <p:sp>
        <p:nvSpPr>
          <p:cNvPr id="3" name="Content Placeholder 2"/>
          <p:cNvSpPr>
            <a:spLocks noGrp="1"/>
          </p:cNvSpPr>
          <p:nvPr>
            <p:ph idx="1"/>
          </p:nvPr>
        </p:nvSpPr>
        <p:spPr>
          <a:xfrm>
            <a:off x="868764" y="975911"/>
            <a:ext cx="8042276" cy="4343400"/>
          </a:xfrm>
        </p:spPr>
        <p:txBody>
          <a:bodyPr>
            <a:normAutofit fontScale="85000" lnSpcReduction="20000"/>
          </a:bodyPr>
          <a:lstStyle/>
          <a:p>
            <a:r>
              <a:rPr lang="en-US" altLang="zh-CN" dirty="0" smtClean="0">
                <a:solidFill>
                  <a:schemeClr val="tx1"/>
                </a:solidFill>
                <a:ea typeface="宋体" pitchFamily="2" charset="-122"/>
              </a:rPr>
              <a:t>Authentication</a:t>
            </a:r>
          </a:p>
          <a:p>
            <a:r>
              <a:rPr lang="en-US" altLang="zh-CN" dirty="0" smtClean="0">
                <a:solidFill>
                  <a:schemeClr val="tx1"/>
                </a:solidFill>
                <a:ea typeface="宋体" pitchFamily="2" charset="-122"/>
              </a:rPr>
              <a:t>Key agreement</a:t>
            </a:r>
          </a:p>
          <a:p>
            <a:r>
              <a:rPr lang="en-US" altLang="zh-CN" dirty="0" smtClean="0">
                <a:solidFill>
                  <a:schemeClr val="tx1"/>
                </a:solidFill>
                <a:ea typeface="宋体" pitchFamily="2" charset="-122"/>
              </a:rPr>
              <a:t>Mitigating specific serious attacks</a:t>
            </a:r>
          </a:p>
          <a:p>
            <a:r>
              <a:rPr lang="en-US" altLang="zh-CN" dirty="0" smtClean="0">
                <a:ea typeface="宋体" pitchFamily="2" charset="-122"/>
              </a:rPr>
              <a:t>Secure location discovery</a:t>
            </a:r>
          </a:p>
          <a:p>
            <a:r>
              <a:rPr lang="en-US" altLang="zh-CN" dirty="0" smtClean="0">
                <a:ea typeface="宋体" pitchFamily="2" charset="-122"/>
              </a:rPr>
              <a:t>Broadcast authentication</a:t>
            </a:r>
          </a:p>
          <a:p>
            <a:r>
              <a:rPr lang="en-US" altLang="zh-CN" dirty="0" smtClean="0">
                <a:ea typeface="宋体" pitchFamily="2" charset="-122"/>
              </a:rPr>
              <a:t>Secure data aggregation</a:t>
            </a:r>
          </a:p>
          <a:p>
            <a:r>
              <a:rPr lang="en-US" altLang="zh-CN" dirty="0" smtClean="0">
                <a:ea typeface="宋体" pitchFamily="2" charset="-122"/>
              </a:rPr>
              <a:t>Secure clock synchronization</a:t>
            </a:r>
          </a:p>
          <a:p>
            <a:r>
              <a:rPr lang="en-US" altLang="zh-CN" dirty="0" smtClean="0">
                <a:ea typeface="宋体" pitchFamily="2" charset="-122"/>
              </a:rPr>
              <a:t>Secure routing and MAC protocols</a:t>
            </a:r>
          </a:p>
          <a:p>
            <a:r>
              <a:rPr lang="en-US" altLang="zh-CN" dirty="0" smtClean="0">
                <a:ea typeface="宋体" pitchFamily="2" charset="-122"/>
              </a:rPr>
              <a:t>Intrusion detection </a:t>
            </a:r>
          </a:p>
          <a:p>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6901" y="107576"/>
            <a:ext cx="8187101" cy="586487"/>
          </a:xfrm>
        </p:spPr>
        <p:txBody>
          <a:bodyPr/>
          <a:lstStyle/>
          <a:p>
            <a:r>
              <a:rPr lang="en-GB" sz="3600" b="1" dirty="0" smtClean="0"/>
              <a:t>Areas to consider to enhance WSNs</a:t>
            </a:r>
            <a:endParaRPr lang="en-GB" sz="3600" dirty="0"/>
          </a:p>
        </p:txBody>
      </p:sp>
      <p:sp>
        <p:nvSpPr>
          <p:cNvPr id="3" name="Content Placeholder 2"/>
          <p:cNvSpPr>
            <a:spLocks noGrp="1"/>
          </p:cNvSpPr>
          <p:nvPr>
            <p:ph idx="1"/>
          </p:nvPr>
        </p:nvSpPr>
        <p:spPr>
          <a:xfrm>
            <a:off x="714528" y="709823"/>
            <a:ext cx="8042276" cy="4660901"/>
          </a:xfrm>
        </p:spPr>
        <p:txBody>
          <a:bodyPr/>
          <a:lstStyle/>
          <a:p>
            <a:r>
              <a:rPr lang="en-GB" dirty="0" smtClean="0"/>
              <a:t>Energy efficiency</a:t>
            </a:r>
          </a:p>
          <a:p>
            <a:r>
              <a:rPr lang="en-GB" dirty="0" smtClean="0"/>
              <a:t>Real-time constraints Multiple applications running on the same network</a:t>
            </a:r>
          </a:p>
          <a:p>
            <a:r>
              <a:rPr lang="en-GB" dirty="0" smtClean="0"/>
              <a:t>Standardise interface</a:t>
            </a:r>
          </a:p>
          <a:p>
            <a:r>
              <a:rPr lang="en-GB" dirty="0" smtClean="0"/>
              <a:t>Overlapping channel</a:t>
            </a:r>
          </a:p>
          <a:p>
            <a:r>
              <a:rPr lang="en-GB" dirty="0" smtClean="0"/>
              <a:t>Multiple channel assignment</a:t>
            </a:r>
          </a:p>
          <a:p>
            <a:r>
              <a:rPr lang="en-GB" dirty="0" smtClean="0"/>
              <a:t>Multiple radio</a:t>
            </a:r>
          </a:p>
          <a:p>
            <a:r>
              <a:rPr lang="en-GB" dirty="0" smtClean="0"/>
              <a:t>Cross-layer design</a:t>
            </a:r>
          </a:p>
          <a:p>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7012" y="-2593"/>
            <a:ext cx="5534025" cy="542420"/>
          </a:xfrm>
        </p:spPr>
        <p:txBody>
          <a:bodyPr/>
          <a:lstStyle/>
          <a:p>
            <a:r>
              <a:rPr lang="en-GB" sz="3600" b="1" dirty="0" smtClean="0"/>
              <a:t>WMNs </a:t>
            </a:r>
            <a:r>
              <a:rPr lang="en-GB" sz="3600" b="1" dirty="0" err="1" smtClean="0"/>
              <a:t>vs</a:t>
            </a:r>
            <a:r>
              <a:rPr lang="en-GB" sz="3600" b="1" dirty="0" smtClean="0"/>
              <a:t> WSNs</a:t>
            </a:r>
            <a:endParaRPr lang="en-GB" sz="3600" b="1" dirty="0"/>
          </a:p>
        </p:txBody>
      </p:sp>
      <p:sp>
        <p:nvSpPr>
          <p:cNvPr id="4" name="Rectangle 4"/>
          <p:cNvSpPr>
            <a:spLocks noChangeArrowheads="1"/>
          </p:cNvSpPr>
          <p:nvPr/>
        </p:nvSpPr>
        <p:spPr bwMode="auto">
          <a:xfrm>
            <a:off x="4587874" y="1261837"/>
            <a:ext cx="4492625" cy="4038600"/>
          </a:xfrm>
          <a:prstGeom prst="rect">
            <a:avLst/>
          </a:prstGeom>
          <a:noFill/>
          <a:ln w="9525">
            <a:noFill/>
            <a:miter lim="800000"/>
            <a:headEnd/>
            <a:tailEnd/>
          </a:ln>
        </p:spPr>
        <p:txBody>
          <a:bodyPr/>
          <a:lstStyle/>
          <a:p>
            <a:pPr marL="342900" indent="-342900" algn="l" eaLnBrk="1" hangingPunct="1">
              <a:spcBef>
                <a:spcPct val="20000"/>
              </a:spcBef>
              <a:buClr>
                <a:schemeClr val="folHlink"/>
              </a:buClr>
              <a:buFont typeface="Wingdings" pitchFamily="2" charset="2"/>
              <a:buChar char=""/>
            </a:pPr>
            <a:r>
              <a:rPr lang="en-US" sz="2400" dirty="0"/>
              <a:t>Bandwidth is limited (tens of kbps)</a:t>
            </a:r>
          </a:p>
          <a:p>
            <a:pPr marL="342900" indent="-342900" algn="l" eaLnBrk="1" hangingPunct="1">
              <a:spcBef>
                <a:spcPct val="20000"/>
              </a:spcBef>
              <a:buClr>
                <a:schemeClr val="folHlink"/>
              </a:buClr>
              <a:buFont typeface="Wingdings" pitchFamily="2" charset="2"/>
              <a:buChar char=""/>
            </a:pPr>
            <a:r>
              <a:rPr lang="en-US" sz="2400" dirty="0"/>
              <a:t>In most applications, fixed nodes</a:t>
            </a:r>
          </a:p>
          <a:p>
            <a:pPr marL="342900" indent="-342900" algn="l" eaLnBrk="1" hangingPunct="1">
              <a:spcBef>
                <a:spcPct val="20000"/>
              </a:spcBef>
              <a:buClr>
                <a:schemeClr val="folHlink"/>
              </a:buClr>
              <a:buFont typeface="Wingdings" pitchFamily="2" charset="2"/>
              <a:buChar char=""/>
            </a:pPr>
            <a:r>
              <a:rPr lang="en-US" sz="2400" dirty="0"/>
              <a:t>Energy efficiency is an </a:t>
            </a:r>
            <a:r>
              <a:rPr lang="en-US" sz="2400" dirty="0" smtClean="0"/>
              <a:t>issue</a:t>
            </a:r>
          </a:p>
          <a:p>
            <a:pPr marL="342900" indent="-342900" algn="l" eaLnBrk="1" hangingPunct="1">
              <a:spcBef>
                <a:spcPct val="20000"/>
              </a:spcBef>
              <a:buClr>
                <a:schemeClr val="folHlink"/>
              </a:buClr>
              <a:buFont typeface="Wingdings" pitchFamily="2" charset="2"/>
              <a:buChar char=""/>
            </a:pPr>
            <a:endParaRPr lang="en-US" sz="2400" dirty="0"/>
          </a:p>
          <a:p>
            <a:pPr marL="342900" indent="-342900" algn="l" eaLnBrk="1" hangingPunct="1">
              <a:spcBef>
                <a:spcPct val="20000"/>
              </a:spcBef>
              <a:buClr>
                <a:schemeClr val="folHlink"/>
              </a:buClr>
              <a:buFont typeface="Wingdings" pitchFamily="2" charset="2"/>
              <a:buChar char=""/>
            </a:pPr>
            <a:r>
              <a:rPr lang="en-US" sz="2400" dirty="0"/>
              <a:t>Resource </a:t>
            </a:r>
            <a:r>
              <a:rPr lang="en-US" sz="2400" dirty="0" smtClean="0"/>
              <a:t>constrained</a:t>
            </a:r>
          </a:p>
          <a:p>
            <a:pPr marL="342900" indent="-342900" algn="l" eaLnBrk="1" hangingPunct="1">
              <a:spcBef>
                <a:spcPct val="20000"/>
              </a:spcBef>
              <a:buClr>
                <a:schemeClr val="folHlink"/>
              </a:buClr>
              <a:buFont typeface="Wingdings" pitchFamily="2" charset="2"/>
              <a:buChar char=""/>
            </a:pPr>
            <a:r>
              <a:rPr lang="en-US" sz="2400" dirty="0" smtClean="0"/>
              <a:t>Most </a:t>
            </a:r>
            <a:r>
              <a:rPr lang="en-US" sz="2400" dirty="0"/>
              <a:t>traffic is user-to-gateway</a:t>
            </a:r>
          </a:p>
        </p:txBody>
      </p:sp>
      <p:sp>
        <p:nvSpPr>
          <p:cNvPr id="5" name="Text Box 5"/>
          <p:cNvSpPr txBox="1">
            <a:spLocks noChangeArrowheads="1"/>
          </p:cNvSpPr>
          <p:nvPr/>
        </p:nvSpPr>
        <p:spPr bwMode="auto">
          <a:xfrm>
            <a:off x="4587875" y="742724"/>
            <a:ext cx="4352925" cy="519113"/>
          </a:xfrm>
          <a:prstGeom prst="rect">
            <a:avLst/>
          </a:prstGeom>
          <a:noFill/>
          <a:ln w="9525">
            <a:noFill/>
            <a:miter lim="800000"/>
            <a:headEnd/>
            <a:tailEnd/>
          </a:ln>
        </p:spPr>
        <p:txBody>
          <a:bodyPr wrap="none">
            <a:spAutoFit/>
          </a:bodyPr>
          <a:lstStyle/>
          <a:p>
            <a:r>
              <a:rPr lang="en-US" sz="2800" dirty="0">
                <a:solidFill>
                  <a:schemeClr val="hlink"/>
                </a:solidFill>
              </a:rPr>
              <a:t>Wireless Sensor Networks</a:t>
            </a:r>
          </a:p>
        </p:txBody>
      </p:sp>
      <p:sp>
        <p:nvSpPr>
          <p:cNvPr id="6" name="Text Box 6"/>
          <p:cNvSpPr txBox="1">
            <a:spLocks noChangeArrowheads="1"/>
          </p:cNvSpPr>
          <p:nvPr/>
        </p:nvSpPr>
        <p:spPr bwMode="auto">
          <a:xfrm>
            <a:off x="168275" y="742724"/>
            <a:ext cx="4095750" cy="519113"/>
          </a:xfrm>
          <a:prstGeom prst="rect">
            <a:avLst/>
          </a:prstGeom>
          <a:noFill/>
          <a:ln w="9525">
            <a:noFill/>
            <a:miter lim="800000"/>
            <a:headEnd/>
            <a:tailEnd/>
          </a:ln>
        </p:spPr>
        <p:txBody>
          <a:bodyPr wrap="none">
            <a:spAutoFit/>
          </a:bodyPr>
          <a:lstStyle/>
          <a:p>
            <a:r>
              <a:rPr lang="en-US" sz="2800" dirty="0">
                <a:solidFill>
                  <a:schemeClr val="hlink"/>
                </a:solidFill>
              </a:rPr>
              <a:t>Wireless Mesh Networks</a:t>
            </a:r>
          </a:p>
        </p:txBody>
      </p:sp>
      <p:sp>
        <p:nvSpPr>
          <p:cNvPr id="7" name="Rectangle 7"/>
          <p:cNvSpPr>
            <a:spLocks noChangeArrowheads="1"/>
          </p:cNvSpPr>
          <p:nvPr/>
        </p:nvSpPr>
        <p:spPr bwMode="auto">
          <a:xfrm>
            <a:off x="168275" y="1261837"/>
            <a:ext cx="4267200" cy="4038600"/>
          </a:xfrm>
          <a:prstGeom prst="rect">
            <a:avLst/>
          </a:prstGeom>
          <a:noFill/>
          <a:ln w="9525">
            <a:noFill/>
            <a:miter lim="800000"/>
            <a:headEnd/>
            <a:tailEnd/>
          </a:ln>
        </p:spPr>
        <p:txBody>
          <a:bodyPr/>
          <a:lstStyle/>
          <a:p>
            <a:pPr marL="469900" indent="-469900" algn="l" eaLnBrk="1" hangingPunct="1">
              <a:spcBef>
                <a:spcPct val="20000"/>
              </a:spcBef>
              <a:buClr>
                <a:schemeClr val="folHlink"/>
              </a:buClr>
              <a:buFont typeface="Wingdings" pitchFamily="2" charset="2"/>
              <a:buChar char=""/>
            </a:pPr>
            <a:r>
              <a:rPr lang="en-US" sz="2400" dirty="0"/>
              <a:t>Bandwidth is generous (&gt;1Mbps)</a:t>
            </a:r>
          </a:p>
          <a:p>
            <a:pPr marL="469900" indent="-469900" algn="l" eaLnBrk="1" hangingPunct="1">
              <a:spcBef>
                <a:spcPct val="20000"/>
              </a:spcBef>
              <a:buClr>
                <a:schemeClr val="folHlink"/>
              </a:buClr>
              <a:buFont typeface="Wingdings" pitchFamily="2" charset="2"/>
              <a:buChar char=""/>
            </a:pPr>
            <a:r>
              <a:rPr lang="en-US" sz="2400" dirty="0"/>
              <a:t>Some nodes mobile, some fixed</a:t>
            </a:r>
          </a:p>
          <a:p>
            <a:pPr marL="469900" indent="-469900" algn="l" eaLnBrk="1" hangingPunct="1">
              <a:spcBef>
                <a:spcPct val="20000"/>
              </a:spcBef>
              <a:buClr>
                <a:schemeClr val="folHlink"/>
              </a:buClr>
              <a:buFont typeface="Wingdings" pitchFamily="2" charset="2"/>
              <a:buChar char=""/>
            </a:pPr>
            <a:r>
              <a:rPr lang="en-US" sz="2400" dirty="0"/>
              <a:t>Normally not energy limited</a:t>
            </a:r>
          </a:p>
          <a:p>
            <a:pPr marL="469900" indent="-469900" algn="l" eaLnBrk="1" hangingPunct="1">
              <a:spcBef>
                <a:spcPct val="20000"/>
              </a:spcBef>
              <a:buClr>
                <a:schemeClr val="folHlink"/>
              </a:buClr>
              <a:buFont typeface="Wingdings" pitchFamily="2" charset="2"/>
              <a:buChar char=""/>
            </a:pPr>
            <a:r>
              <a:rPr lang="en-US" sz="2400" dirty="0"/>
              <a:t>Resources are not an issue</a:t>
            </a:r>
          </a:p>
          <a:p>
            <a:pPr marL="469900" indent="-469900" algn="l" eaLnBrk="1" hangingPunct="1">
              <a:spcBef>
                <a:spcPct val="20000"/>
              </a:spcBef>
              <a:buClr>
                <a:schemeClr val="folHlink"/>
              </a:buClr>
              <a:buFont typeface="Wingdings" pitchFamily="2" charset="2"/>
              <a:buChar char=""/>
            </a:pPr>
            <a:r>
              <a:rPr lang="en-US" sz="2400" dirty="0"/>
              <a:t>Most traffic is user-to-gateway</a:t>
            </a:r>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bg2"/>
                                      </p:to>
                                    </p:animClr>
                                  </p:subTnLst>
                                </p:cTn>
                              </p:par>
                              <p:par>
                                <p:cTn id="7" presetID="1" presetClass="entr" presetSubtype="0" fill="hold" nodeType="withEffect">
                                  <p:stCondLst>
                                    <p:cond delay="0"/>
                                  </p:stCondLst>
                                  <p:childTnLst>
                                    <p:set>
                                      <p:cBhvr>
                                        <p:cTn id="8" dur="1" fill="hold">
                                          <p:stCondLst>
                                            <p:cond delay="0"/>
                                          </p:stCondLst>
                                        </p:cTn>
                                        <p:tgtEl>
                                          <p:spTgt spid="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0" end="0"/>
                                            </p:txEl>
                                          </p:spTgt>
                                        </p:tgtEl>
                                        <p:attrNameLst>
                                          <p:attrName>ppt_c</p:attrName>
                                        </p:attrNameLst>
                                      </p:cBhvr>
                                      <p:to>
                                        <a:schemeClr val="bg2"/>
                                      </p:to>
                                    </p:animClr>
                                  </p:sub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bg2"/>
                                      </p:to>
                                    </p:animClr>
                                  </p:subTnLst>
                                </p:cTn>
                              </p:par>
                              <p:par>
                                <p:cTn id="13" presetID="1" presetClass="entr" presetSubtype="0" fill="hold" nodeType="with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1" end="1"/>
                                            </p:txEl>
                                          </p:spTgt>
                                        </p:tgtEl>
                                        <p:attrNameLst>
                                          <p:attrName>ppt_c</p:attrName>
                                        </p:attrNameLst>
                                      </p:cBhvr>
                                      <p:to>
                                        <a:schemeClr val="bg2"/>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bg2"/>
                                      </p:to>
                                    </p:animClr>
                                  </p:subTnLst>
                                </p:cTn>
                              </p:par>
                              <p:par>
                                <p:cTn id="19" presetID="1" presetClass="entr" presetSubtype="0" fill="hold" nodeType="withEffect">
                                  <p:stCondLst>
                                    <p:cond delay="0"/>
                                  </p:stCondLst>
                                  <p:childTnLst>
                                    <p:set>
                                      <p:cBhvr>
                                        <p:cTn id="20" dur="1" fill="hold">
                                          <p:stCondLst>
                                            <p:cond delay="0"/>
                                          </p:stCondLst>
                                        </p:cTn>
                                        <p:tgtEl>
                                          <p:spTgt spid="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2" end="2"/>
                                            </p:txEl>
                                          </p:spTgt>
                                        </p:tgtEl>
                                        <p:attrNameLst>
                                          <p:attrName>ppt_c</p:attrName>
                                        </p:attrNameLst>
                                      </p:cBhvr>
                                      <p:to>
                                        <a:schemeClr val="bg2"/>
                                      </p:to>
                                    </p:animClr>
                                  </p:sub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bg2"/>
                                      </p:to>
                                    </p:animClr>
                                  </p:subTnLst>
                                </p:cTn>
                              </p:par>
                              <p:par>
                                <p:cTn id="25" presetID="1" presetClass="entr" presetSubtype="0" fill="hold" nodeType="withEffect">
                                  <p:stCondLst>
                                    <p:cond delay="0"/>
                                  </p:stCondLst>
                                  <p:childTnLst>
                                    <p:set>
                                      <p:cBhvr>
                                        <p:cTn id="26" dur="1" fill="hold">
                                          <p:stCondLst>
                                            <p:cond delay="0"/>
                                          </p:stCondLst>
                                        </p:cTn>
                                        <p:tgtEl>
                                          <p:spTgt spid="7">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3" end="3"/>
                                            </p:txEl>
                                          </p:spTgt>
                                        </p:tgtEl>
                                        <p:attrNameLst>
                                          <p:attrName>ppt_c</p:attrName>
                                        </p:attrNameLst>
                                      </p:cBhvr>
                                      <p:to>
                                        <a:schemeClr val="bg2"/>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bg2"/>
                                      </p:to>
                                    </p:animClr>
                                  </p:subTnLst>
                                </p:cTn>
                              </p:par>
                              <p:par>
                                <p:cTn id="31" presetID="1" presetClass="entr" presetSubtype="0" fill="hold" nodeType="withEffect">
                                  <p:stCondLst>
                                    <p:cond delay="0"/>
                                  </p:stCondLst>
                                  <p:childTnLst>
                                    <p:set>
                                      <p:cBhvr>
                                        <p:cTn id="32" dur="1" fill="hold">
                                          <p:stCondLst>
                                            <p:cond delay="0"/>
                                          </p:stCondLst>
                                        </p:cTn>
                                        <p:tgtEl>
                                          <p:spTgt spid="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4" end="4"/>
                                            </p:txEl>
                                          </p:spTgt>
                                        </p:tgtEl>
                                        <p:attrNameLst>
                                          <p:attrName>ppt_c</p:attrName>
                                        </p:attrNameLst>
                                      </p:cBhvr>
                                      <p:to>
                                        <a:schemeClr val="bg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429472" cy="663605"/>
          </a:xfrm>
        </p:spPr>
        <p:txBody>
          <a:bodyPr/>
          <a:lstStyle/>
          <a:p>
            <a:r>
              <a:rPr lang="en-GB" sz="3600" b="1" dirty="0" smtClean="0"/>
              <a:t>Mobile Ad Hoc Networks (</a:t>
            </a:r>
            <a:r>
              <a:rPr lang="en-GB" sz="3600" b="1" dirty="0" err="1" smtClean="0"/>
              <a:t>MANet</a:t>
            </a:r>
            <a:r>
              <a:rPr lang="en-GB" sz="3600" b="1" dirty="0" smtClean="0"/>
              <a:t>)</a:t>
            </a:r>
            <a:endParaRPr lang="en-GB" sz="3600" b="1" dirty="0"/>
          </a:p>
        </p:txBody>
      </p:sp>
      <p:sp>
        <p:nvSpPr>
          <p:cNvPr id="3" name="Content Placeholder 2"/>
          <p:cNvSpPr>
            <a:spLocks noGrp="1"/>
          </p:cNvSpPr>
          <p:nvPr>
            <p:ph idx="1"/>
          </p:nvPr>
        </p:nvSpPr>
        <p:spPr>
          <a:xfrm>
            <a:off x="742873" y="1170543"/>
            <a:ext cx="8042276" cy="4343400"/>
          </a:xfrm>
        </p:spPr>
        <p:txBody>
          <a:bodyPr/>
          <a:lstStyle/>
          <a:p>
            <a:pPr algn="just">
              <a:lnSpc>
                <a:spcPct val="90000"/>
              </a:lnSpc>
            </a:pPr>
            <a:r>
              <a:rPr lang="en-US" altLang="zh-CN" dirty="0" smtClean="0">
                <a:ea typeface="宋体" pitchFamily="2" charset="-122"/>
              </a:rPr>
              <a:t>MANET consist of mobile nodes that form a network in an ad hoc manner</a:t>
            </a:r>
          </a:p>
          <a:p>
            <a:pPr algn="just">
              <a:lnSpc>
                <a:spcPct val="90000"/>
              </a:lnSpc>
            </a:pPr>
            <a:r>
              <a:rPr lang="en-US" altLang="zh-CN" dirty="0" smtClean="0">
                <a:ea typeface="宋体" pitchFamily="2" charset="-122"/>
              </a:rPr>
              <a:t>The nodes intercommunicate using single or multi-hop wireless links</a:t>
            </a:r>
          </a:p>
          <a:p>
            <a:pPr algn="just">
              <a:lnSpc>
                <a:spcPct val="90000"/>
              </a:lnSpc>
            </a:pPr>
            <a:r>
              <a:rPr lang="en-US" altLang="zh-CN" dirty="0" smtClean="0">
                <a:ea typeface="宋体" pitchFamily="2" charset="-122"/>
              </a:rPr>
              <a:t>Each node in MANET can operate as a host as well as a router</a:t>
            </a:r>
          </a:p>
          <a:p>
            <a:pPr algn="just">
              <a:lnSpc>
                <a:spcPct val="90000"/>
              </a:lnSpc>
            </a:pPr>
            <a:r>
              <a:rPr lang="en-US" altLang="zh-CN" dirty="0" smtClean="0">
                <a:ea typeface="宋体" pitchFamily="2" charset="-122"/>
              </a:rPr>
              <a:t>The topology, locations, connectivity, transmission quality are variable</a:t>
            </a:r>
          </a:p>
          <a:p>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0793" y="-74500"/>
            <a:ext cx="5508625" cy="603310"/>
          </a:xfrm>
        </p:spPr>
        <p:txBody>
          <a:bodyPr/>
          <a:lstStyle/>
          <a:p>
            <a:r>
              <a:rPr lang="en-GB" sz="3600" b="1" dirty="0" smtClean="0"/>
              <a:t>Characteristics</a:t>
            </a:r>
            <a:endParaRPr lang="en-GB" sz="3600" b="1" dirty="0"/>
          </a:p>
        </p:txBody>
      </p:sp>
      <p:sp>
        <p:nvSpPr>
          <p:cNvPr id="3" name="Content Placeholder 2"/>
          <p:cNvSpPr>
            <a:spLocks noGrp="1"/>
          </p:cNvSpPr>
          <p:nvPr>
            <p:ph idx="1"/>
          </p:nvPr>
        </p:nvSpPr>
        <p:spPr>
          <a:xfrm>
            <a:off x="986736" y="559871"/>
            <a:ext cx="8042276" cy="4343400"/>
          </a:xfrm>
        </p:spPr>
        <p:txBody>
          <a:bodyPr/>
          <a:lstStyle/>
          <a:p>
            <a:r>
              <a:rPr lang="en-US" dirty="0" smtClean="0">
                <a:solidFill>
                  <a:schemeClr val="tx2"/>
                </a:solidFill>
              </a:rPr>
              <a:t>Self-organizing</a:t>
            </a:r>
            <a:r>
              <a:rPr lang="en-US" dirty="0" smtClean="0"/>
              <a:t>: no central control </a:t>
            </a:r>
          </a:p>
          <a:p>
            <a:r>
              <a:rPr lang="en-US" dirty="0" smtClean="0">
                <a:solidFill>
                  <a:schemeClr val="tx2"/>
                </a:solidFill>
              </a:rPr>
              <a:t>Scarce resources</a:t>
            </a:r>
            <a:r>
              <a:rPr lang="en-US" dirty="0" smtClean="0"/>
              <a:t>: bandwidth and batteries </a:t>
            </a:r>
          </a:p>
          <a:p>
            <a:r>
              <a:rPr lang="en-US" dirty="0" smtClean="0">
                <a:solidFill>
                  <a:schemeClr val="tx2"/>
                </a:solidFill>
              </a:rPr>
              <a:t>Dynamic network topology</a:t>
            </a:r>
          </a:p>
          <a:p>
            <a:endParaRPr lang="en-GB" dirty="0"/>
          </a:p>
        </p:txBody>
      </p:sp>
      <p:pic>
        <p:nvPicPr>
          <p:cNvPr id="27650" name="Picture 2" descr="http://www.ece.iupui.edu/~dskim/manet/images/adhocnet.gif"/>
          <p:cNvPicPr>
            <a:picLocks noChangeAspect="1" noChangeArrowheads="1"/>
          </p:cNvPicPr>
          <p:nvPr/>
        </p:nvPicPr>
        <p:blipFill>
          <a:blip r:embed="rId2" cstate="print"/>
          <a:srcRect/>
          <a:stretch>
            <a:fillRect/>
          </a:stretch>
        </p:blipFill>
        <p:spPr bwMode="auto">
          <a:xfrm>
            <a:off x="5007874" y="1750113"/>
            <a:ext cx="4092673" cy="3552826"/>
          </a:xfrm>
          <a:prstGeom prst="rect">
            <a:avLst/>
          </a:prstGeom>
          <a:noFill/>
        </p:spPr>
      </p:pic>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76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8928" y="107576"/>
            <a:ext cx="5470525" cy="674622"/>
          </a:xfrm>
        </p:spPr>
        <p:txBody>
          <a:bodyPr/>
          <a:lstStyle/>
          <a:p>
            <a:r>
              <a:rPr lang="en-GB" sz="3600" b="1" dirty="0" err="1" smtClean="0"/>
              <a:t>MANet</a:t>
            </a:r>
            <a:r>
              <a:rPr lang="en-GB" sz="3600" b="1" dirty="0" smtClean="0"/>
              <a:t> Applications</a:t>
            </a:r>
            <a:endParaRPr lang="en-GB" sz="3600" b="1" dirty="0"/>
          </a:p>
        </p:txBody>
      </p:sp>
      <p:sp>
        <p:nvSpPr>
          <p:cNvPr id="3" name="Content Placeholder 2"/>
          <p:cNvSpPr>
            <a:spLocks noGrp="1"/>
          </p:cNvSpPr>
          <p:nvPr>
            <p:ph idx="1"/>
          </p:nvPr>
        </p:nvSpPr>
        <p:spPr>
          <a:xfrm>
            <a:off x="846730" y="846157"/>
            <a:ext cx="8042276" cy="4546601"/>
          </a:xfrm>
        </p:spPr>
        <p:txBody>
          <a:bodyPr/>
          <a:lstStyle/>
          <a:p>
            <a:r>
              <a:rPr lang="en-US" altLang="zh-CN" dirty="0" smtClean="0">
                <a:ea typeface="宋体" pitchFamily="2" charset="-122"/>
              </a:rPr>
              <a:t>Civilian</a:t>
            </a:r>
          </a:p>
          <a:p>
            <a:pPr lvl="2"/>
            <a:r>
              <a:rPr lang="en-US" altLang="zh-CN" dirty="0" smtClean="0">
                <a:ea typeface="宋体" pitchFamily="2" charset="-122"/>
              </a:rPr>
              <a:t>Wireless LANs/WANs – mobile and stationary</a:t>
            </a:r>
          </a:p>
          <a:p>
            <a:pPr lvl="2"/>
            <a:r>
              <a:rPr lang="en-US" altLang="zh-CN" dirty="0" smtClean="0">
                <a:ea typeface="宋体" pitchFamily="2" charset="-122"/>
              </a:rPr>
              <a:t>Remote data collection and analysis</a:t>
            </a:r>
          </a:p>
          <a:p>
            <a:pPr lvl="2"/>
            <a:r>
              <a:rPr lang="en-US" altLang="zh-CN" dirty="0" smtClean="0">
                <a:ea typeface="宋体" pitchFamily="2" charset="-122"/>
              </a:rPr>
              <a:t>Taxi cabs</a:t>
            </a:r>
          </a:p>
          <a:p>
            <a:pPr lvl="2"/>
            <a:r>
              <a:rPr lang="en-US" altLang="zh-CN" dirty="0" smtClean="0">
                <a:ea typeface="宋体" pitchFamily="2" charset="-122"/>
              </a:rPr>
              <a:t>Disaster recovery</a:t>
            </a:r>
          </a:p>
          <a:p>
            <a:pPr lvl="2"/>
            <a:r>
              <a:rPr lang="en-US" altLang="zh-CN" dirty="0" smtClean="0">
                <a:ea typeface="宋体" pitchFamily="2" charset="-122"/>
              </a:rPr>
              <a:t>Vehicular ad hoc network (VANET)</a:t>
            </a:r>
          </a:p>
          <a:p>
            <a:r>
              <a:rPr lang="en-US" altLang="zh-CN" dirty="0" smtClean="0">
                <a:ea typeface="宋体" pitchFamily="2" charset="-122"/>
              </a:rPr>
              <a:t>Defense</a:t>
            </a:r>
          </a:p>
          <a:p>
            <a:pPr lvl="2"/>
            <a:r>
              <a:rPr lang="en-US" altLang="zh-CN" dirty="0" smtClean="0">
                <a:ea typeface="宋体" pitchFamily="2" charset="-122"/>
              </a:rPr>
              <a:t>Battlefield communications and data transfer</a:t>
            </a:r>
          </a:p>
          <a:p>
            <a:pPr lvl="2"/>
            <a:r>
              <a:rPr lang="en-US" altLang="zh-CN" dirty="0" smtClean="0">
                <a:ea typeface="宋体" pitchFamily="2" charset="-122"/>
              </a:rPr>
              <a:t>Surveillance</a:t>
            </a:r>
          </a:p>
          <a:p>
            <a:pPr lvl="2"/>
            <a:r>
              <a:rPr lang="en-US" altLang="zh-CN" dirty="0" smtClean="0">
                <a:ea typeface="宋体" pitchFamily="2" charset="-122"/>
              </a:rPr>
              <a:t>Early warning systems</a:t>
            </a:r>
          </a:p>
          <a:p>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374388" cy="674622"/>
          </a:xfrm>
        </p:spPr>
        <p:txBody>
          <a:bodyPr/>
          <a:lstStyle/>
          <a:p>
            <a:r>
              <a:rPr lang="en-US" altLang="zh-CN" sz="3600" b="1" dirty="0" smtClean="0">
                <a:ea typeface="宋体" pitchFamily="2" charset="-122"/>
              </a:rPr>
              <a:t>MANET </a:t>
            </a:r>
            <a:r>
              <a:rPr lang="en-US" altLang="zh-CN" sz="3600" b="1" dirty="0" smtClean="0">
                <a:latin typeface="Arial" charset="0"/>
                <a:ea typeface="宋体" pitchFamily="2" charset="-122"/>
              </a:rPr>
              <a:t>­</a:t>
            </a:r>
            <a:r>
              <a:rPr lang="en-US" altLang="zh-CN" sz="3600" b="1" dirty="0" smtClean="0">
                <a:ea typeface="宋体" pitchFamily="2" charset="-122"/>
              </a:rPr>
              <a:t> issues and challenges</a:t>
            </a:r>
            <a:endParaRPr lang="en-GB" sz="3600" b="1" dirty="0"/>
          </a:p>
        </p:txBody>
      </p:sp>
      <p:sp>
        <p:nvSpPr>
          <p:cNvPr id="3" name="Content Placeholder 2"/>
          <p:cNvSpPr>
            <a:spLocks noGrp="1"/>
          </p:cNvSpPr>
          <p:nvPr>
            <p:ph idx="1"/>
          </p:nvPr>
        </p:nvSpPr>
        <p:spPr>
          <a:xfrm>
            <a:off x="881387" y="994274"/>
            <a:ext cx="8042276" cy="4343400"/>
          </a:xfrm>
        </p:spPr>
        <p:txBody>
          <a:bodyPr/>
          <a:lstStyle/>
          <a:p>
            <a:r>
              <a:rPr lang="en-US" altLang="zh-CN" dirty="0" smtClean="0">
                <a:ea typeface="宋体" pitchFamily="2" charset="-122"/>
              </a:rPr>
              <a:t>Operating in presence of unpredictable mobility</a:t>
            </a:r>
          </a:p>
          <a:p>
            <a:r>
              <a:rPr lang="en-US" altLang="zh-CN" dirty="0" smtClean="0">
                <a:ea typeface="宋体" pitchFamily="2" charset="-122"/>
              </a:rPr>
              <a:t>Operating in an error-prone media</a:t>
            </a:r>
          </a:p>
          <a:p>
            <a:r>
              <a:rPr lang="en-US" altLang="zh-CN" dirty="0" smtClean="0">
                <a:ea typeface="宋体" pitchFamily="2" charset="-122"/>
              </a:rPr>
              <a:t>Low bandwidth channels</a:t>
            </a:r>
          </a:p>
          <a:p>
            <a:r>
              <a:rPr lang="en-US" altLang="zh-CN" dirty="0" smtClean="0">
                <a:ea typeface="宋体" pitchFamily="2" charset="-122"/>
              </a:rPr>
              <a:t>Low power devices with limited resources</a:t>
            </a:r>
          </a:p>
          <a:p>
            <a:r>
              <a:rPr lang="en-US" altLang="zh-CN" dirty="0" smtClean="0">
                <a:ea typeface="宋体" pitchFamily="2" charset="-122"/>
              </a:rPr>
              <a:t>Maintaining and retaining connectivity and state info </a:t>
            </a:r>
          </a:p>
          <a:p>
            <a:r>
              <a:rPr lang="en-US" altLang="zh-CN" dirty="0" smtClean="0">
                <a:ea typeface="宋体" pitchFamily="2" charset="-122"/>
              </a:rPr>
              <a:t>Security: infrastructure and communication</a:t>
            </a:r>
          </a:p>
          <a:p>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8249" y="0"/>
            <a:ext cx="5280025" cy="959224"/>
          </a:xfrm>
        </p:spPr>
        <p:txBody>
          <a:bodyPr/>
          <a:lstStyle/>
          <a:p>
            <a:r>
              <a:rPr lang="en-US" altLang="zh-CN" sz="3600" b="1" dirty="0" smtClean="0">
                <a:ea typeface="宋体" pitchFamily="2" charset="-122"/>
              </a:rPr>
              <a:t>MAC for MANET</a:t>
            </a:r>
            <a:endParaRPr lang="en-GB" sz="3600" b="1" dirty="0"/>
          </a:p>
        </p:txBody>
      </p:sp>
      <p:sp>
        <p:nvSpPr>
          <p:cNvPr id="3" name="Content Placeholder 2"/>
          <p:cNvSpPr>
            <a:spLocks noGrp="1"/>
          </p:cNvSpPr>
          <p:nvPr>
            <p:ph idx="1"/>
          </p:nvPr>
        </p:nvSpPr>
        <p:spPr/>
        <p:txBody>
          <a:bodyPr/>
          <a:lstStyle/>
          <a:p>
            <a:r>
              <a:rPr lang="en-US" altLang="zh-CN" dirty="0" smtClean="0">
                <a:ea typeface="宋体" pitchFamily="2" charset="-122"/>
              </a:rPr>
              <a:t>Special requirements</a:t>
            </a:r>
          </a:p>
          <a:p>
            <a:pPr lvl="1">
              <a:buFont typeface="Wingdings" pitchFamily="2" charset="2"/>
              <a:buChar char="§"/>
            </a:pPr>
            <a:r>
              <a:rPr lang="en-US" altLang="zh-CN" dirty="0" smtClean="0">
                <a:ea typeface="宋体" pitchFamily="2" charset="-122"/>
              </a:rPr>
              <a:t>Avoid interferences among simultaneous transmissions</a:t>
            </a:r>
          </a:p>
          <a:p>
            <a:pPr lvl="2">
              <a:buFont typeface="Courier New" pitchFamily="49" charset="0"/>
              <a:buChar char="o"/>
            </a:pPr>
            <a:r>
              <a:rPr lang="en-US" altLang="zh-CN" sz="1600" dirty="0" smtClean="0">
                <a:ea typeface="宋体" pitchFamily="2" charset="-122"/>
              </a:rPr>
              <a:t>Yet, enable as many non-interfering transmissions as possible</a:t>
            </a:r>
          </a:p>
          <a:p>
            <a:pPr lvl="2">
              <a:buFont typeface="Courier New" pitchFamily="49" charset="0"/>
              <a:buChar char="o"/>
            </a:pPr>
            <a:r>
              <a:rPr lang="en-US" altLang="zh-CN" sz="1600" dirty="0" smtClean="0">
                <a:ea typeface="宋体" pitchFamily="2" charset="-122"/>
              </a:rPr>
              <a:t>Fairness among transmissions</a:t>
            </a:r>
          </a:p>
          <a:p>
            <a:pPr lvl="1">
              <a:buFont typeface="Wingdings" pitchFamily="2" charset="2"/>
              <a:buChar char="§"/>
            </a:pPr>
            <a:r>
              <a:rPr lang="en-US" altLang="zh-CN" dirty="0" smtClean="0">
                <a:ea typeface="宋体" pitchFamily="2" charset="-122"/>
              </a:rPr>
              <a:t>No centralized coordinators, should function in full distributed manner</a:t>
            </a:r>
          </a:p>
          <a:p>
            <a:pPr lvl="1">
              <a:buFont typeface="Wingdings" pitchFamily="2" charset="2"/>
              <a:buChar char="§"/>
            </a:pPr>
            <a:r>
              <a:rPr lang="en-US" altLang="zh-CN" dirty="0" smtClean="0">
                <a:ea typeface="宋体" pitchFamily="2" charset="-122"/>
              </a:rPr>
              <a:t>No clock synchronization, asynchronous operations</a:t>
            </a:r>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2884" y="54185"/>
            <a:ext cx="8396421" cy="609519"/>
          </a:xfrm>
        </p:spPr>
        <p:txBody>
          <a:bodyPr/>
          <a:lstStyle/>
          <a:p>
            <a:r>
              <a:rPr lang="en-US" altLang="zh-CN" sz="3600" b="1" dirty="0" smtClean="0">
                <a:ea typeface="宋体" pitchFamily="2" charset="-122"/>
              </a:rPr>
              <a:t>Carrier-sensing in MANET</a:t>
            </a:r>
            <a:endParaRPr lang="en-GB" sz="3600" b="1" dirty="0"/>
          </a:p>
        </p:txBody>
      </p:sp>
      <p:sp>
        <p:nvSpPr>
          <p:cNvPr id="3" name="Content Placeholder 2"/>
          <p:cNvSpPr>
            <a:spLocks noGrp="1"/>
          </p:cNvSpPr>
          <p:nvPr>
            <p:ph idx="1"/>
          </p:nvPr>
        </p:nvSpPr>
        <p:spPr>
          <a:xfrm>
            <a:off x="9214" y="821972"/>
            <a:ext cx="4573588" cy="1961356"/>
          </a:xfrm>
        </p:spPr>
        <p:txBody>
          <a:bodyPr/>
          <a:lstStyle/>
          <a:p>
            <a:r>
              <a:rPr lang="en-US" altLang="zh-CN" dirty="0" smtClean="0">
                <a:ea typeface="宋体" pitchFamily="2" charset="-122"/>
              </a:rPr>
              <a:t>Problems</a:t>
            </a:r>
          </a:p>
          <a:p>
            <a:pPr lvl="1"/>
            <a:r>
              <a:rPr lang="en-US" altLang="zh-CN" dirty="0" smtClean="0">
                <a:ea typeface="宋体" pitchFamily="2" charset="-122"/>
              </a:rPr>
              <a:t>Hidden terminal problem</a:t>
            </a:r>
          </a:p>
          <a:p>
            <a:pPr lvl="1"/>
            <a:r>
              <a:rPr lang="en-US" altLang="zh-CN" dirty="0" smtClean="0">
                <a:ea typeface="宋体" pitchFamily="2" charset="-122"/>
              </a:rPr>
              <a:t>Exposed terminal problem</a:t>
            </a:r>
          </a:p>
          <a:p>
            <a:r>
              <a:rPr lang="en-US" altLang="zh-CN" dirty="0" smtClean="0">
                <a:ea typeface="宋体" pitchFamily="2" charset="-122"/>
              </a:rPr>
              <a:t>Possible solution: Busy tone</a:t>
            </a:r>
          </a:p>
          <a:p>
            <a:endParaRPr lang="en-GB" dirty="0"/>
          </a:p>
        </p:txBody>
      </p:sp>
      <p:grpSp>
        <p:nvGrpSpPr>
          <p:cNvPr id="4" name="Group 3"/>
          <p:cNvGrpSpPr>
            <a:grpSpLocks/>
          </p:cNvGrpSpPr>
          <p:nvPr/>
        </p:nvGrpSpPr>
        <p:grpSpPr bwMode="auto">
          <a:xfrm>
            <a:off x="5473700" y="1294459"/>
            <a:ext cx="2470150" cy="1309687"/>
            <a:chOff x="1296" y="1056"/>
            <a:chExt cx="2276" cy="1872"/>
          </a:xfrm>
        </p:grpSpPr>
        <p:sp>
          <p:nvSpPr>
            <p:cNvPr id="5" name="Text Box 4"/>
            <p:cNvSpPr txBox="1">
              <a:spLocks noChangeArrowheads="1"/>
            </p:cNvSpPr>
            <p:nvPr/>
          </p:nvSpPr>
          <p:spPr bwMode="auto">
            <a:xfrm>
              <a:off x="2112" y="1872"/>
              <a:ext cx="212" cy="231"/>
            </a:xfrm>
            <a:prstGeom prst="rect">
              <a:avLst/>
            </a:prstGeom>
            <a:noFill/>
            <a:ln w="9525">
              <a:noFill/>
              <a:miter lim="800000"/>
              <a:headEnd/>
              <a:tailEnd/>
            </a:ln>
          </p:spPr>
          <p:txBody>
            <a:bodyPr wrap="none">
              <a:spAutoFit/>
            </a:bodyPr>
            <a:lstStyle/>
            <a:p>
              <a:pPr algn="l"/>
              <a:r>
                <a:rPr lang="en-US" altLang="zh-CN" b="0">
                  <a:latin typeface="Arial" charset="0"/>
                  <a:ea typeface="宋体" pitchFamily="2" charset="-122"/>
                </a:rPr>
                <a:t>A</a:t>
              </a:r>
            </a:p>
          </p:txBody>
        </p:sp>
        <p:sp>
          <p:nvSpPr>
            <p:cNvPr id="6" name="Oval 5"/>
            <p:cNvSpPr>
              <a:spLocks noChangeArrowheads="1"/>
            </p:cNvSpPr>
            <p:nvPr/>
          </p:nvSpPr>
          <p:spPr bwMode="auto">
            <a:xfrm>
              <a:off x="1296" y="1056"/>
              <a:ext cx="1872" cy="1872"/>
            </a:xfrm>
            <a:prstGeom prst="ellipse">
              <a:avLst/>
            </a:prstGeom>
            <a:noFill/>
            <a:ln w="28575">
              <a:solidFill>
                <a:schemeClr val="tx1"/>
              </a:solidFill>
              <a:prstDash val="dash"/>
              <a:round/>
              <a:headEnd/>
              <a:tailEnd/>
            </a:ln>
          </p:spPr>
          <p:txBody>
            <a:bodyPr wrap="none" anchor="ctr"/>
            <a:lstStyle/>
            <a:p>
              <a:endParaRPr lang="en-GB"/>
            </a:p>
          </p:txBody>
        </p:sp>
        <p:sp>
          <p:nvSpPr>
            <p:cNvPr id="7" name="Text Box 6"/>
            <p:cNvSpPr txBox="1">
              <a:spLocks noChangeArrowheads="1"/>
            </p:cNvSpPr>
            <p:nvPr/>
          </p:nvSpPr>
          <p:spPr bwMode="auto">
            <a:xfrm>
              <a:off x="2736" y="1536"/>
              <a:ext cx="212" cy="231"/>
            </a:xfrm>
            <a:prstGeom prst="rect">
              <a:avLst/>
            </a:prstGeom>
            <a:noFill/>
            <a:ln w="9525">
              <a:noFill/>
              <a:miter lim="800000"/>
              <a:headEnd/>
              <a:tailEnd/>
            </a:ln>
          </p:spPr>
          <p:txBody>
            <a:bodyPr wrap="none">
              <a:spAutoFit/>
            </a:bodyPr>
            <a:lstStyle/>
            <a:p>
              <a:pPr algn="l"/>
              <a:r>
                <a:rPr lang="en-US" altLang="zh-CN" b="0">
                  <a:latin typeface="Arial" charset="0"/>
                  <a:ea typeface="宋体" pitchFamily="2" charset="-122"/>
                </a:rPr>
                <a:t>B</a:t>
              </a:r>
            </a:p>
          </p:txBody>
        </p:sp>
        <p:sp>
          <p:nvSpPr>
            <p:cNvPr id="8" name="Text Box 7"/>
            <p:cNvSpPr txBox="1">
              <a:spLocks noChangeArrowheads="1"/>
            </p:cNvSpPr>
            <p:nvPr/>
          </p:nvSpPr>
          <p:spPr bwMode="auto">
            <a:xfrm>
              <a:off x="3360" y="1872"/>
              <a:ext cx="212" cy="231"/>
            </a:xfrm>
            <a:prstGeom prst="rect">
              <a:avLst/>
            </a:prstGeom>
            <a:noFill/>
            <a:ln w="9525">
              <a:noFill/>
              <a:miter lim="800000"/>
              <a:headEnd/>
              <a:tailEnd/>
            </a:ln>
          </p:spPr>
          <p:txBody>
            <a:bodyPr wrap="none">
              <a:spAutoFit/>
            </a:bodyPr>
            <a:lstStyle/>
            <a:p>
              <a:pPr algn="l"/>
              <a:r>
                <a:rPr lang="en-US" altLang="zh-CN" b="0">
                  <a:latin typeface="Arial" charset="0"/>
                  <a:ea typeface="宋体" pitchFamily="2" charset="-122"/>
                </a:rPr>
                <a:t>X</a:t>
              </a:r>
            </a:p>
          </p:txBody>
        </p:sp>
        <p:sp>
          <p:nvSpPr>
            <p:cNvPr id="9" name="Line 8"/>
            <p:cNvSpPr>
              <a:spLocks noChangeShapeType="1"/>
            </p:cNvSpPr>
            <p:nvPr/>
          </p:nvSpPr>
          <p:spPr bwMode="auto">
            <a:xfrm flipV="1">
              <a:off x="2304" y="1728"/>
              <a:ext cx="432" cy="192"/>
            </a:xfrm>
            <a:prstGeom prst="line">
              <a:avLst/>
            </a:prstGeom>
            <a:noFill/>
            <a:ln w="50800">
              <a:solidFill>
                <a:schemeClr val="tx1"/>
              </a:solidFill>
              <a:round/>
              <a:headEnd/>
              <a:tailEnd type="triangle" w="med" len="med"/>
            </a:ln>
          </p:spPr>
          <p:txBody>
            <a:bodyPr/>
            <a:lstStyle/>
            <a:p>
              <a:endParaRPr lang="en-GB"/>
            </a:p>
          </p:txBody>
        </p:sp>
        <p:sp>
          <p:nvSpPr>
            <p:cNvPr id="10" name="Line 9"/>
            <p:cNvSpPr>
              <a:spLocks noChangeShapeType="1"/>
            </p:cNvSpPr>
            <p:nvPr/>
          </p:nvSpPr>
          <p:spPr bwMode="auto">
            <a:xfrm flipH="1" flipV="1">
              <a:off x="2928" y="1728"/>
              <a:ext cx="432" cy="240"/>
            </a:xfrm>
            <a:prstGeom prst="line">
              <a:avLst/>
            </a:prstGeom>
            <a:noFill/>
            <a:ln w="50800">
              <a:solidFill>
                <a:schemeClr val="tx1"/>
              </a:solidFill>
              <a:prstDash val="sysDot"/>
              <a:round/>
              <a:headEnd/>
              <a:tailEnd type="triangle" w="med" len="med"/>
            </a:ln>
          </p:spPr>
          <p:txBody>
            <a:bodyPr/>
            <a:lstStyle/>
            <a:p>
              <a:endParaRPr lang="en-GB"/>
            </a:p>
          </p:txBody>
        </p:sp>
      </p:grpSp>
      <p:sp>
        <p:nvSpPr>
          <p:cNvPr id="11" name="Text Box 10"/>
          <p:cNvSpPr txBox="1">
            <a:spLocks noChangeArrowheads="1"/>
          </p:cNvSpPr>
          <p:nvPr/>
        </p:nvSpPr>
        <p:spPr bwMode="auto">
          <a:xfrm>
            <a:off x="5122863" y="2692795"/>
            <a:ext cx="3468688" cy="641350"/>
          </a:xfrm>
          <a:prstGeom prst="rect">
            <a:avLst/>
          </a:prstGeom>
          <a:noFill/>
          <a:ln w="9525">
            <a:noFill/>
            <a:miter lim="800000"/>
            <a:headEnd/>
            <a:tailEnd/>
          </a:ln>
        </p:spPr>
        <p:txBody>
          <a:bodyPr wrap="none">
            <a:spAutoFit/>
          </a:bodyPr>
          <a:lstStyle/>
          <a:p>
            <a:pPr algn="l"/>
            <a:r>
              <a:rPr lang="en-US" altLang="zh-CN" b="0" dirty="0">
                <a:solidFill>
                  <a:schemeClr val="folHlink"/>
                </a:solidFill>
                <a:latin typeface="Comic Sans MS" pitchFamily="66" charset="0"/>
                <a:ea typeface="宋体" pitchFamily="2" charset="-122"/>
              </a:rPr>
              <a:t>Node X finds that the medium</a:t>
            </a:r>
          </a:p>
          <a:p>
            <a:pPr algn="l"/>
            <a:r>
              <a:rPr lang="en-US" altLang="zh-CN" b="0" dirty="0">
                <a:solidFill>
                  <a:schemeClr val="folHlink"/>
                </a:solidFill>
                <a:latin typeface="Comic Sans MS" pitchFamily="66" charset="0"/>
                <a:ea typeface="宋体" pitchFamily="2" charset="-122"/>
              </a:rPr>
              <a:t>is free, and transmits a packet</a:t>
            </a:r>
          </a:p>
        </p:txBody>
      </p:sp>
      <p:sp>
        <p:nvSpPr>
          <p:cNvPr id="12" name="Text Box 12"/>
          <p:cNvSpPr txBox="1">
            <a:spLocks noChangeArrowheads="1"/>
          </p:cNvSpPr>
          <p:nvPr/>
        </p:nvSpPr>
        <p:spPr bwMode="auto">
          <a:xfrm>
            <a:off x="4834929" y="906193"/>
            <a:ext cx="3465513" cy="366713"/>
          </a:xfrm>
          <a:prstGeom prst="rect">
            <a:avLst/>
          </a:prstGeom>
          <a:noFill/>
          <a:ln w="9525">
            <a:noFill/>
            <a:miter lim="800000"/>
            <a:headEnd/>
            <a:tailEnd/>
          </a:ln>
        </p:spPr>
        <p:txBody>
          <a:bodyPr wrap="none">
            <a:spAutoFit/>
          </a:bodyPr>
          <a:lstStyle/>
          <a:p>
            <a:pPr algn="l"/>
            <a:r>
              <a:rPr lang="en-US" altLang="zh-CN" b="0" dirty="0">
                <a:solidFill>
                  <a:schemeClr val="folHlink"/>
                </a:solidFill>
                <a:latin typeface="Comic Sans MS" pitchFamily="66" charset="0"/>
                <a:ea typeface="宋体" pitchFamily="2" charset="-122"/>
              </a:rPr>
              <a:t>A is transmitting a packet to B</a:t>
            </a:r>
          </a:p>
        </p:txBody>
      </p:sp>
      <p:sp>
        <p:nvSpPr>
          <p:cNvPr id="13" name="Rectangle 12"/>
          <p:cNvSpPr/>
          <p:nvPr/>
        </p:nvSpPr>
        <p:spPr>
          <a:xfrm>
            <a:off x="8045449" y="1260944"/>
            <a:ext cx="1009651" cy="923330"/>
          </a:xfrm>
          <a:prstGeom prst="rect">
            <a:avLst/>
          </a:prstGeom>
        </p:spPr>
        <p:txBody>
          <a:bodyPr wrap="square">
            <a:spAutoFit/>
          </a:bodyPr>
          <a:lstStyle/>
          <a:p>
            <a:r>
              <a:rPr lang="en-US" altLang="zh-CN" dirty="0" smtClean="0">
                <a:ea typeface="宋体" pitchFamily="2" charset="-122"/>
              </a:rPr>
              <a:t>Hidden terminal problem</a:t>
            </a:r>
            <a:endParaRPr lang="en-GB" dirty="0"/>
          </a:p>
        </p:txBody>
      </p:sp>
      <p:grpSp>
        <p:nvGrpSpPr>
          <p:cNvPr id="14" name="Group 5"/>
          <p:cNvGrpSpPr>
            <a:grpSpLocks/>
          </p:cNvGrpSpPr>
          <p:nvPr/>
        </p:nvGrpSpPr>
        <p:grpSpPr bwMode="auto">
          <a:xfrm>
            <a:off x="576724" y="3423392"/>
            <a:ext cx="2194083" cy="1933359"/>
            <a:chOff x="1152" y="1011"/>
            <a:chExt cx="2366" cy="2061"/>
          </a:xfrm>
        </p:grpSpPr>
        <p:sp>
          <p:nvSpPr>
            <p:cNvPr id="15" name="Oval 6"/>
            <p:cNvSpPr>
              <a:spLocks noChangeArrowheads="1"/>
            </p:cNvSpPr>
            <p:nvPr/>
          </p:nvSpPr>
          <p:spPr bwMode="auto">
            <a:xfrm>
              <a:off x="1646" y="1011"/>
              <a:ext cx="1872" cy="1872"/>
            </a:xfrm>
            <a:prstGeom prst="ellipse">
              <a:avLst/>
            </a:prstGeom>
            <a:noFill/>
            <a:ln w="28575">
              <a:solidFill>
                <a:schemeClr val="tx1"/>
              </a:solidFill>
              <a:prstDash val="dash"/>
              <a:round/>
              <a:headEnd/>
              <a:tailEnd/>
            </a:ln>
          </p:spPr>
          <p:txBody>
            <a:bodyPr wrap="none" anchor="ctr"/>
            <a:lstStyle/>
            <a:p>
              <a:endParaRPr lang="en-GB"/>
            </a:p>
          </p:txBody>
        </p:sp>
        <p:sp>
          <p:nvSpPr>
            <p:cNvPr id="16" name="Text Box 7"/>
            <p:cNvSpPr txBox="1">
              <a:spLocks noChangeArrowheads="1"/>
            </p:cNvSpPr>
            <p:nvPr/>
          </p:nvSpPr>
          <p:spPr bwMode="auto">
            <a:xfrm>
              <a:off x="2582" y="1751"/>
              <a:ext cx="212" cy="231"/>
            </a:xfrm>
            <a:prstGeom prst="rect">
              <a:avLst/>
            </a:prstGeom>
            <a:noFill/>
            <a:ln w="9525">
              <a:noFill/>
              <a:miter lim="800000"/>
              <a:headEnd/>
              <a:tailEnd/>
            </a:ln>
          </p:spPr>
          <p:txBody>
            <a:bodyPr wrap="none">
              <a:spAutoFit/>
            </a:bodyPr>
            <a:lstStyle/>
            <a:p>
              <a:pPr algn="l"/>
              <a:r>
                <a:rPr lang="en-US" altLang="zh-CN" b="0">
                  <a:latin typeface="Arial" charset="0"/>
                  <a:ea typeface="宋体" pitchFamily="2" charset="-122"/>
                </a:rPr>
                <a:t>A</a:t>
              </a:r>
            </a:p>
          </p:txBody>
        </p:sp>
        <p:sp>
          <p:nvSpPr>
            <p:cNvPr id="17" name="Text Box 8"/>
            <p:cNvSpPr txBox="1">
              <a:spLocks noChangeArrowheads="1"/>
            </p:cNvSpPr>
            <p:nvPr/>
          </p:nvSpPr>
          <p:spPr bwMode="auto">
            <a:xfrm>
              <a:off x="3158" y="1271"/>
              <a:ext cx="212" cy="231"/>
            </a:xfrm>
            <a:prstGeom prst="rect">
              <a:avLst/>
            </a:prstGeom>
            <a:noFill/>
            <a:ln w="9525">
              <a:noFill/>
              <a:miter lim="800000"/>
              <a:headEnd/>
              <a:tailEnd/>
            </a:ln>
          </p:spPr>
          <p:txBody>
            <a:bodyPr wrap="none">
              <a:spAutoFit/>
            </a:bodyPr>
            <a:lstStyle/>
            <a:p>
              <a:pPr algn="l"/>
              <a:r>
                <a:rPr lang="en-US" altLang="zh-CN" b="0">
                  <a:latin typeface="Arial" charset="0"/>
                  <a:ea typeface="宋体" pitchFamily="2" charset="-122"/>
                </a:rPr>
                <a:t>B</a:t>
              </a:r>
            </a:p>
          </p:txBody>
        </p:sp>
        <p:sp>
          <p:nvSpPr>
            <p:cNvPr id="18" name="Line 9"/>
            <p:cNvSpPr>
              <a:spLocks noChangeShapeType="1"/>
            </p:cNvSpPr>
            <p:nvPr/>
          </p:nvSpPr>
          <p:spPr bwMode="auto">
            <a:xfrm flipV="1">
              <a:off x="2736" y="1440"/>
              <a:ext cx="432" cy="384"/>
            </a:xfrm>
            <a:prstGeom prst="line">
              <a:avLst/>
            </a:prstGeom>
            <a:noFill/>
            <a:ln w="50800">
              <a:solidFill>
                <a:schemeClr val="tx1"/>
              </a:solidFill>
              <a:round/>
              <a:headEnd/>
              <a:tailEnd type="triangle" w="med" len="med"/>
            </a:ln>
          </p:spPr>
          <p:txBody>
            <a:bodyPr/>
            <a:lstStyle/>
            <a:p>
              <a:endParaRPr lang="en-GB"/>
            </a:p>
          </p:txBody>
        </p:sp>
        <p:sp>
          <p:nvSpPr>
            <p:cNvPr id="19" name="Text Box 10"/>
            <p:cNvSpPr txBox="1">
              <a:spLocks noChangeArrowheads="1"/>
            </p:cNvSpPr>
            <p:nvPr/>
          </p:nvSpPr>
          <p:spPr bwMode="auto">
            <a:xfrm>
              <a:off x="1920" y="2112"/>
              <a:ext cx="212" cy="231"/>
            </a:xfrm>
            <a:prstGeom prst="rect">
              <a:avLst/>
            </a:prstGeom>
            <a:noFill/>
            <a:ln w="9525">
              <a:noFill/>
              <a:miter lim="800000"/>
              <a:headEnd/>
              <a:tailEnd/>
            </a:ln>
          </p:spPr>
          <p:txBody>
            <a:bodyPr wrap="none">
              <a:spAutoFit/>
            </a:bodyPr>
            <a:lstStyle/>
            <a:p>
              <a:pPr algn="l"/>
              <a:r>
                <a:rPr lang="en-US" altLang="zh-CN" b="0" dirty="0">
                  <a:latin typeface="Arial" charset="0"/>
                  <a:ea typeface="宋体" pitchFamily="2" charset="-122"/>
                </a:rPr>
                <a:t>X</a:t>
              </a:r>
            </a:p>
          </p:txBody>
        </p:sp>
        <p:sp>
          <p:nvSpPr>
            <p:cNvPr id="20" name="Text Box 11"/>
            <p:cNvSpPr txBox="1">
              <a:spLocks noChangeArrowheads="1"/>
            </p:cNvSpPr>
            <p:nvPr/>
          </p:nvSpPr>
          <p:spPr bwMode="auto">
            <a:xfrm>
              <a:off x="1152" y="2112"/>
              <a:ext cx="212" cy="231"/>
            </a:xfrm>
            <a:prstGeom prst="rect">
              <a:avLst/>
            </a:prstGeom>
            <a:noFill/>
            <a:ln w="9525">
              <a:noFill/>
              <a:miter lim="800000"/>
              <a:headEnd/>
              <a:tailEnd/>
            </a:ln>
          </p:spPr>
          <p:txBody>
            <a:bodyPr wrap="none">
              <a:spAutoFit/>
            </a:bodyPr>
            <a:lstStyle/>
            <a:p>
              <a:pPr algn="l"/>
              <a:r>
                <a:rPr lang="en-US" altLang="zh-CN" b="0">
                  <a:latin typeface="Arial" charset="0"/>
                  <a:ea typeface="宋体" pitchFamily="2" charset="-122"/>
                </a:rPr>
                <a:t>Y</a:t>
              </a:r>
            </a:p>
          </p:txBody>
        </p:sp>
        <p:sp>
          <p:nvSpPr>
            <p:cNvPr id="21" name="Line 12"/>
            <p:cNvSpPr>
              <a:spLocks noChangeShapeType="1"/>
            </p:cNvSpPr>
            <p:nvPr/>
          </p:nvSpPr>
          <p:spPr bwMode="auto">
            <a:xfrm flipH="1" flipV="1">
              <a:off x="1344" y="2208"/>
              <a:ext cx="624" cy="0"/>
            </a:xfrm>
            <a:prstGeom prst="line">
              <a:avLst/>
            </a:prstGeom>
            <a:noFill/>
            <a:ln w="50800">
              <a:solidFill>
                <a:schemeClr val="tx1"/>
              </a:solidFill>
              <a:prstDash val="sysDot"/>
              <a:round/>
              <a:headEnd/>
              <a:tailEnd type="triangle" w="med" len="med"/>
            </a:ln>
          </p:spPr>
          <p:txBody>
            <a:bodyPr/>
            <a:lstStyle/>
            <a:p>
              <a:endParaRPr lang="en-GB"/>
            </a:p>
          </p:txBody>
        </p:sp>
        <p:sp>
          <p:nvSpPr>
            <p:cNvPr id="22" name="Oval 13"/>
            <p:cNvSpPr>
              <a:spLocks noChangeArrowheads="1"/>
            </p:cNvSpPr>
            <p:nvPr/>
          </p:nvSpPr>
          <p:spPr bwMode="auto">
            <a:xfrm>
              <a:off x="1152" y="1200"/>
              <a:ext cx="1872" cy="1872"/>
            </a:xfrm>
            <a:prstGeom prst="ellipse">
              <a:avLst/>
            </a:prstGeom>
            <a:noFill/>
            <a:ln w="25400" cap="rnd">
              <a:solidFill>
                <a:schemeClr val="tx1"/>
              </a:solidFill>
              <a:prstDash val="sysDot"/>
              <a:round/>
              <a:headEnd/>
              <a:tailEnd/>
            </a:ln>
          </p:spPr>
          <p:txBody>
            <a:bodyPr wrap="none" anchor="ctr"/>
            <a:lstStyle/>
            <a:p>
              <a:endParaRPr lang="en-GB"/>
            </a:p>
          </p:txBody>
        </p:sp>
      </p:grpSp>
      <p:sp>
        <p:nvSpPr>
          <p:cNvPr id="23" name="Text Box 3"/>
          <p:cNvSpPr txBox="1">
            <a:spLocks noChangeArrowheads="1"/>
          </p:cNvSpPr>
          <p:nvPr/>
        </p:nvSpPr>
        <p:spPr bwMode="auto">
          <a:xfrm>
            <a:off x="2704306" y="3464089"/>
            <a:ext cx="1990923" cy="646331"/>
          </a:xfrm>
          <a:prstGeom prst="rect">
            <a:avLst/>
          </a:prstGeom>
          <a:noFill/>
          <a:ln w="9525">
            <a:noFill/>
            <a:miter lim="800000"/>
            <a:headEnd/>
            <a:tailEnd/>
          </a:ln>
        </p:spPr>
        <p:txBody>
          <a:bodyPr wrap="square">
            <a:spAutoFit/>
          </a:bodyPr>
          <a:lstStyle/>
          <a:p>
            <a:pPr algn="l"/>
            <a:r>
              <a:rPr lang="en-US" altLang="zh-CN" b="0" dirty="0">
                <a:solidFill>
                  <a:schemeClr val="folHlink"/>
                </a:solidFill>
                <a:latin typeface="Comic Sans MS" pitchFamily="66" charset="0"/>
                <a:ea typeface="宋体" pitchFamily="2" charset="-122"/>
              </a:rPr>
              <a:t>A is transmitting a packet to B</a:t>
            </a:r>
          </a:p>
        </p:txBody>
      </p:sp>
      <p:sp>
        <p:nvSpPr>
          <p:cNvPr id="24" name="Text Box 4"/>
          <p:cNvSpPr txBox="1">
            <a:spLocks noChangeArrowheads="1"/>
          </p:cNvSpPr>
          <p:nvPr/>
        </p:nvSpPr>
        <p:spPr bwMode="auto">
          <a:xfrm>
            <a:off x="2767806" y="4334906"/>
            <a:ext cx="2278857" cy="1200329"/>
          </a:xfrm>
          <a:prstGeom prst="rect">
            <a:avLst/>
          </a:prstGeom>
          <a:noFill/>
          <a:ln w="9525">
            <a:noFill/>
            <a:miter lim="800000"/>
            <a:headEnd/>
            <a:tailEnd/>
          </a:ln>
        </p:spPr>
        <p:txBody>
          <a:bodyPr wrap="square">
            <a:spAutoFit/>
          </a:bodyPr>
          <a:lstStyle/>
          <a:p>
            <a:pPr algn="l"/>
            <a:r>
              <a:rPr lang="en-US" altLang="zh-CN" b="0" dirty="0">
                <a:solidFill>
                  <a:schemeClr val="folHlink"/>
                </a:solidFill>
                <a:latin typeface="Comic Sans MS" pitchFamily="66" charset="0"/>
                <a:ea typeface="宋体" pitchFamily="2" charset="-122"/>
              </a:rPr>
              <a:t>X will not transmit to Y, even</a:t>
            </a:r>
          </a:p>
          <a:p>
            <a:pPr algn="l"/>
            <a:r>
              <a:rPr lang="en-US" altLang="zh-CN" b="0" dirty="0">
                <a:solidFill>
                  <a:schemeClr val="folHlink"/>
                </a:solidFill>
                <a:latin typeface="Comic Sans MS" pitchFamily="66" charset="0"/>
                <a:ea typeface="宋体" pitchFamily="2" charset="-122"/>
              </a:rPr>
              <a:t>though it will not interfere at B</a:t>
            </a:r>
          </a:p>
        </p:txBody>
      </p:sp>
      <p:sp>
        <p:nvSpPr>
          <p:cNvPr id="25" name="Rectangle 24"/>
          <p:cNvSpPr/>
          <p:nvPr/>
        </p:nvSpPr>
        <p:spPr>
          <a:xfrm>
            <a:off x="127508" y="3054060"/>
            <a:ext cx="2864887" cy="369332"/>
          </a:xfrm>
          <a:prstGeom prst="rect">
            <a:avLst/>
          </a:prstGeom>
        </p:spPr>
        <p:txBody>
          <a:bodyPr wrap="none">
            <a:spAutoFit/>
          </a:bodyPr>
          <a:lstStyle/>
          <a:p>
            <a:r>
              <a:rPr lang="en-US" altLang="zh-CN" dirty="0" smtClean="0">
                <a:ea typeface="宋体" pitchFamily="2" charset="-122"/>
              </a:rPr>
              <a:t>Exposed terminal problem</a:t>
            </a:r>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3"/>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4"/>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5"/>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4"/>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2"/>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P spid="23" grpId="0"/>
      <p:bldP spid="24" grpId="0"/>
      <p:bldP spid="25"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6100" y="8424"/>
            <a:ext cx="5508625" cy="696656"/>
          </a:xfrm>
        </p:spPr>
        <p:txBody>
          <a:bodyPr/>
          <a:lstStyle/>
          <a:p>
            <a:r>
              <a:rPr lang="en-GB" sz="3600" b="1" dirty="0" smtClean="0"/>
              <a:t>WSNs &amp; </a:t>
            </a:r>
            <a:r>
              <a:rPr lang="en-GB" sz="3600" b="1" dirty="0" err="1" smtClean="0"/>
              <a:t>MANet</a:t>
            </a:r>
            <a:endParaRPr lang="en-GB" sz="3600" b="1" dirty="0"/>
          </a:p>
        </p:txBody>
      </p:sp>
      <p:sp>
        <p:nvSpPr>
          <p:cNvPr id="3" name="Content Placeholder 2"/>
          <p:cNvSpPr>
            <a:spLocks noGrp="1"/>
          </p:cNvSpPr>
          <p:nvPr>
            <p:ph idx="1"/>
          </p:nvPr>
        </p:nvSpPr>
        <p:spPr>
          <a:xfrm>
            <a:off x="758596" y="808056"/>
            <a:ext cx="8042276" cy="4584701"/>
          </a:xfrm>
        </p:spPr>
        <p:txBody>
          <a:bodyPr>
            <a:normAutofit lnSpcReduction="10000"/>
          </a:bodyPr>
          <a:lstStyle/>
          <a:p>
            <a:pPr algn="just"/>
            <a:r>
              <a:rPr lang="en-US" dirty="0" smtClean="0">
                <a:ea typeface="ＭＳ Ｐゴシック" pitchFamily="34" charset="-128"/>
              </a:rPr>
              <a:t>Wireless Sensor (WSN) &amp; Mobile Ad Hoc Networks (MANETs)</a:t>
            </a:r>
          </a:p>
          <a:p>
            <a:pPr lvl="1" algn="just">
              <a:buFont typeface="Wingdings" pitchFamily="2" charset="2"/>
              <a:buChar char="§"/>
            </a:pPr>
            <a:r>
              <a:rPr lang="en-US" dirty="0" smtClean="0">
                <a:ea typeface="ＭＳ Ｐゴシック" pitchFamily="34" charset="-128"/>
              </a:rPr>
              <a:t>Sensor nodes are often dropped randomly</a:t>
            </a:r>
          </a:p>
          <a:p>
            <a:pPr lvl="1" algn="just">
              <a:buFont typeface="Wingdings" pitchFamily="2" charset="2"/>
              <a:buChar char="§"/>
            </a:pPr>
            <a:r>
              <a:rPr lang="en-US" dirty="0" smtClean="0">
                <a:ea typeface="ＭＳ Ｐゴシック" pitchFamily="34" charset="-128"/>
              </a:rPr>
              <a:t>MANETs can also have random topologies and node placement</a:t>
            </a:r>
          </a:p>
          <a:p>
            <a:pPr lvl="1" algn="just">
              <a:buFont typeface="Wingdings" pitchFamily="2" charset="2"/>
              <a:buChar char="§"/>
            </a:pPr>
            <a:r>
              <a:rPr lang="en-US" dirty="0" smtClean="0">
                <a:ea typeface="ＭＳ Ｐゴシック" pitchFamily="34" charset="-128"/>
              </a:rPr>
              <a:t>Both WSN and MANETs cannot rely on infrastructure</a:t>
            </a:r>
          </a:p>
          <a:p>
            <a:pPr lvl="1" algn="just">
              <a:buFont typeface="Wingdings" pitchFamily="2" charset="2"/>
              <a:buChar char="§"/>
            </a:pPr>
            <a:r>
              <a:rPr lang="en-US" dirty="0" smtClean="0">
                <a:ea typeface="ＭＳ Ｐゴシック" pitchFamily="34" charset="-128"/>
              </a:rPr>
              <a:t>Geographically may be dense or sparse in some areas</a:t>
            </a:r>
          </a:p>
          <a:p>
            <a:pPr lvl="1" algn="just">
              <a:buFont typeface="Wingdings" pitchFamily="2" charset="2"/>
              <a:buChar char="§"/>
            </a:pPr>
            <a:r>
              <a:rPr lang="en-US" dirty="0" smtClean="0">
                <a:ea typeface="ＭＳ Ｐゴシック" pitchFamily="34" charset="-128"/>
              </a:rPr>
              <a:t>Nodes are often battery powered, have low processing and memory capability</a:t>
            </a:r>
          </a:p>
          <a:p>
            <a:pPr lvl="1" algn="just">
              <a:buFont typeface="Wingdings" pitchFamily="2" charset="2"/>
              <a:buChar char="§"/>
            </a:pPr>
            <a:r>
              <a:rPr lang="en-US" dirty="0" smtClean="0">
                <a:ea typeface="ＭＳ Ｐゴシック" pitchFamily="34" charset="-128"/>
              </a:rPr>
              <a:t>WSN focuses on transporting data to collection points</a:t>
            </a:r>
          </a:p>
          <a:p>
            <a:pPr lvl="1" algn="just">
              <a:buFont typeface="Wingdings" pitchFamily="2" charset="2"/>
              <a:buChar char="§"/>
            </a:pPr>
            <a:r>
              <a:rPr lang="en-US" dirty="0" smtClean="0">
                <a:ea typeface="ＭＳ Ｐゴシック" pitchFamily="34" charset="-128"/>
              </a:rPr>
              <a:t>MANET traffic may travel to and from Internet or between peers</a:t>
            </a:r>
          </a:p>
          <a:p>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549275" y="2146299"/>
            <a:ext cx="8042276" cy="3797301"/>
          </a:xfrm>
        </p:spPr>
        <p:txBody>
          <a:bodyPr/>
          <a:lstStyle/>
          <a:p>
            <a:pPr algn="ctr">
              <a:buNone/>
            </a:pPr>
            <a:r>
              <a:rPr lang="en-GB" sz="3600" b="1" dirty="0" smtClean="0"/>
              <a:t>Summary </a:t>
            </a:r>
          </a:p>
          <a:p>
            <a:pPr algn="ctr">
              <a:buNone/>
            </a:pPr>
            <a:r>
              <a:rPr lang="en-GB" sz="3600" b="1" dirty="0" smtClean="0"/>
              <a:t>&amp;</a:t>
            </a:r>
          </a:p>
          <a:p>
            <a:pPr algn="ctr">
              <a:buNone/>
            </a:pPr>
            <a:r>
              <a:rPr lang="en-GB" sz="3600" b="1" dirty="0" smtClean="0"/>
              <a:t>Questions</a:t>
            </a:r>
          </a:p>
          <a:p>
            <a:endParaRPr lang="en-GB" dirty="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648325" cy="870324"/>
          </a:xfrm>
        </p:spPr>
        <p:txBody>
          <a:bodyPr/>
          <a:lstStyle/>
          <a:p>
            <a:r>
              <a:rPr lang="en-GB" sz="3600" b="1" dirty="0" smtClean="0"/>
              <a:t>References</a:t>
            </a:r>
            <a:endParaRPr lang="en-GB" sz="3600" b="1" dirty="0"/>
          </a:p>
        </p:txBody>
      </p:sp>
      <p:sp>
        <p:nvSpPr>
          <p:cNvPr id="6" name="Content Placeholder 2"/>
          <p:cNvSpPr txBox="1">
            <a:spLocks/>
          </p:cNvSpPr>
          <p:nvPr/>
        </p:nvSpPr>
        <p:spPr>
          <a:xfrm>
            <a:off x="844895" y="977900"/>
            <a:ext cx="8042276" cy="4651469"/>
          </a:xfrm>
          <a:prstGeom prst="rect">
            <a:avLst/>
          </a:prstGeom>
        </p:spPr>
        <p:txBody>
          <a:bodyPr vert="horz" lIns="91440" tIns="45720" rIns="91440" bIns="45720" rtlCol="0">
            <a:normAutofit fontScale="32500" lnSpcReduction="20000"/>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3400" b="0" i="0" u="none" strike="noStrike" kern="1200" cap="none" spc="0" normalizeH="0" baseline="0" noProof="0" dirty="0" smtClean="0">
                <a:ln>
                  <a:noFill/>
                </a:ln>
                <a:effectLst/>
                <a:uLnTx/>
                <a:uFillTx/>
                <a:latin typeface="Times New Roman" pitchFamily="18" charset="0"/>
                <a:cs typeface="Times New Roman" pitchFamily="18" charset="0"/>
              </a:rPr>
              <a:t>A. S. </a:t>
            </a:r>
            <a:r>
              <a:rPr kumimoji="0" lang="en-GB" sz="3400" b="0" i="0" u="none" strike="noStrike" kern="1200" cap="none" spc="0" normalizeH="0" baseline="0" noProof="0" dirty="0" err="1" smtClean="0">
                <a:ln>
                  <a:noFill/>
                </a:ln>
                <a:effectLst/>
                <a:uLnTx/>
                <a:uFillTx/>
                <a:latin typeface="Times New Roman" pitchFamily="18" charset="0"/>
                <a:cs typeface="Times New Roman" pitchFamily="18" charset="0"/>
              </a:rPr>
              <a:t>Tanenbaum</a:t>
            </a:r>
            <a:r>
              <a:rPr kumimoji="0" lang="en-GB" sz="3400" b="0" i="0" u="none" strike="noStrike" kern="1200" cap="none" spc="0" normalizeH="0" baseline="0" noProof="0" dirty="0" smtClean="0">
                <a:ln>
                  <a:noFill/>
                </a:ln>
                <a:effectLst/>
                <a:uLnTx/>
                <a:uFillTx/>
                <a:latin typeface="Times New Roman" pitchFamily="18" charset="0"/>
                <a:cs typeface="Times New Roman" pitchFamily="18" charset="0"/>
              </a:rPr>
              <a:t>, D. J. </a:t>
            </a:r>
            <a:r>
              <a:rPr kumimoji="0" lang="en-GB" sz="3400" b="0" i="0" u="none" strike="noStrike" kern="1200" cap="none" spc="0" normalizeH="0" baseline="0" noProof="0" dirty="0" err="1" smtClean="0">
                <a:ln>
                  <a:noFill/>
                </a:ln>
                <a:effectLst/>
                <a:uLnTx/>
                <a:uFillTx/>
                <a:latin typeface="Times New Roman" pitchFamily="18" charset="0"/>
                <a:cs typeface="Times New Roman" pitchFamily="18" charset="0"/>
              </a:rPr>
              <a:t>Wetherall</a:t>
            </a:r>
            <a:r>
              <a:rPr kumimoji="0" lang="en-GB" sz="3400" b="0" i="0" u="none" strike="noStrike" kern="1200" cap="none" spc="0" normalizeH="0" baseline="0" noProof="0" dirty="0" smtClean="0">
                <a:ln>
                  <a:noFill/>
                </a:ln>
                <a:effectLst/>
                <a:uLnTx/>
                <a:uFillTx/>
                <a:latin typeface="Times New Roman" pitchFamily="18" charset="0"/>
                <a:cs typeface="Times New Roman" pitchFamily="18" charset="0"/>
              </a:rPr>
              <a:t>, Computer Networks, Pearson Education Limited, 2014.</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3400" b="0" i="0" u="none" strike="noStrike" kern="1200" cap="none" spc="0" normalizeH="0" baseline="0" noProof="0" dirty="0" smtClean="0">
                <a:ln>
                  <a:noFill/>
                </a:ln>
                <a:effectLst/>
                <a:uLnTx/>
                <a:uFillTx/>
                <a:latin typeface="Times New Roman" pitchFamily="18" charset="0"/>
                <a:cs typeface="Times New Roman" pitchFamily="18" charset="0"/>
              </a:rPr>
              <a:t>W. Stalling, Wireless Communications &amp; Networks, Pearson Prentice Hall, 2005.</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3400" b="0" i="0" u="none" strike="noStrike" kern="1200" cap="none" spc="0" normalizeH="0" baseline="0" noProof="0" dirty="0" smtClean="0">
                <a:ln>
                  <a:noFill/>
                </a:ln>
                <a:effectLst/>
                <a:uLnTx/>
                <a:uFillTx/>
                <a:latin typeface="Times New Roman" pitchFamily="18" charset="0"/>
                <a:cs typeface="Times New Roman" pitchFamily="18" charset="0"/>
              </a:rPr>
              <a:t>K. </a:t>
            </a:r>
            <a:r>
              <a:rPr kumimoji="0" lang="en-GB" sz="3400" b="0" i="0" u="none" strike="noStrike" kern="1200" cap="none" spc="0" normalizeH="0" baseline="0" noProof="0" dirty="0" err="1" smtClean="0">
                <a:ln>
                  <a:noFill/>
                </a:ln>
                <a:effectLst/>
                <a:uLnTx/>
                <a:uFillTx/>
                <a:latin typeface="Times New Roman" pitchFamily="18" charset="0"/>
                <a:cs typeface="Times New Roman" pitchFamily="18" charset="0"/>
              </a:rPr>
              <a:t>Pahlavan</a:t>
            </a:r>
            <a:r>
              <a:rPr kumimoji="0" lang="en-GB" sz="3400" b="0" i="0" u="none" strike="noStrike" kern="1200" cap="none" spc="0" normalizeH="0" baseline="0" noProof="0" dirty="0" smtClean="0">
                <a:ln>
                  <a:noFill/>
                </a:ln>
                <a:effectLst/>
                <a:uLnTx/>
                <a:uFillTx/>
                <a:latin typeface="Times New Roman" pitchFamily="18" charset="0"/>
                <a:cs typeface="Times New Roman" pitchFamily="18" charset="0"/>
              </a:rPr>
              <a:t>, P. Krishnamurthy, Networking Fundamental, wide, Local and Personal Area Communications, John Wiley &amp; Sons Ltd, 2009.</a:t>
            </a:r>
          </a:p>
          <a:p>
            <a:pPr marL="349250" lvl="0" indent="-349250">
              <a:spcBef>
                <a:spcPts val="2000"/>
              </a:spcBef>
              <a:buClr>
                <a:schemeClr val="accent1">
                  <a:lumMod val="60000"/>
                  <a:lumOff val="40000"/>
                </a:schemeClr>
              </a:buClr>
              <a:buSzPct val="110000"/>
              <a:buFont typeface="Wingdings 2" pitchFamily="18" charset="2"/>
              <a:buChar char=""/>
            </a:pPr>
            <a:r>
              <a:rPr lang="en-GB" sz="3400" b="1" dirty="0" smtClean="0">
                <a:latin typeface="Times New Roman" pitchFamily="18" charset="0"/>
                <a:cs typeface="Times New Roman" pitchFamily="18" charset="0"/>
              </a:rPr>
              <a:t>C. Campbell</a:t>
            </a:r>
            <a:r>
              <a:rPr lang="en-GB" sz="3400" dirty="0" smtClean="0">
                <a:latin typeface="Times New Roman" pitchFamily="18" charset="0"/>
                <a:cs typeface="Times New Roman" pitchFamily="18" charset="0"/>
              </a:rPr>
              <a:t>, H. Senior, J. Loo, B. Moore, Adapting Multichannel Assignment and IEEE 802.11 Networks to Operate in Wireless Sensor Networks Environment, “Wireless Sensor Networks: Current Status and Future Trends” by: </a:t>
            </a:r>
            <a:r>
              <a:rPr lang="en-GB" sz="3400" dirty="0" err="1" smtClean="0">
                <a:latin typeface="Times New Roman" pitchFamily="18" charset="0"/>
                <a:cs typeface="Times New Roman" pitchFamily="18" charset="0"/>
              </a:rPr>
              <a:t>Auerbach</a:t>
            </a:r>
            <a:r>
              <a:rPr lang="en-GB" sz="3400" dirty="0" smtClean="0">
                <a:latin typeface="Times New Roman" pitchFamily="18" charset="0"/>
                <a:cs typeface="Times New Roman" pitchFamily="18" charset="0"/>
              </a:rPr>
              <a:t> Publications, </a:t>
            </a:r>
            <a:r>
              <a:rPr lang="en-GB" sz="3400" dirty="0" smtClean="0">
                <a:latin typeface="Times New Roman" pitchFamily="18" charset="0"/>
                <a:cs typeface="Times New Roman" pitchFamily="18" charset="0"/>
                <a:hlinkClick r:id="rId3"/>
              </a:rPr>
              <a:t>CRC Press, Taylor &amp; Francis Group</a:t>
            </a:r>
            <a:r>
              <a:rPr lang="en-GB" sz="3400" dirty="0" smtClean="0">
                <a:latin typeface="Times New Roman" pitchFamily="18" charset="0"/>
                <a:cs typeface="Times New Roman" pitchFamily="18" charset="0"/>
              </a:rPr>
              <a:t>, USA, 2013, pp. 149 -176</a:t>
            </a:r>
          </a:p>
          <a:p>
            <a:pPr marL="349250" lvl="0" indent="-349250">
              <a:spcBef>
                <a:spcPts val="2000"/>
              </a:spcBef>
              <a:buClr>
                <a:schemeClr val="accent1">
                  <a:lumMod val="60000"/>
                  <a:lumOff val="40000"/>
                </a:schemeClr>
              </a:buClr>
              <a:buSzPct val="110000"/>
              <a:buFont typeface="Wingdings 2" pitchFamily="18" charset="2"/>
              <a:buChar char=""/>
            </a:pPr>
            <a:r>
              <a:rPr lang="en-GB" sz="3400" b="1" dirty="0" smtClean="0">
                <a:latin typeface="Times New Roman" pitchFamily="18" charset="0"/>
                <a:cs typeface="Times New Roman" pitchFamily="18" charset="0"/>
              </a:rPr>
              <a:t>S. Khan</a:t>
            </a:r>
            <a:r>
              <a:rPr lang="en-GB" sz="3400" dirty="0" smtClean="0">
                <a:latin typeface="Times New Roman" pitchFamily="18" charset="0"/>
                <a:cs typeface="Times New Roman" pitchFamily="18" charset="0"/>
              </a:rPr>
              <a:t>, A. K. </a:t>
            </a:r>
            <a:r>
              <a:rPr lang="en-GB" sz="3400" dirty="0" err="1" smtClean="0">
                <a:latin typeface="Times New Roman" pitchFamily="18" charset="0"/>
                <a:cs typeface="Times New Roman" pitchFamily="18" charset="0"/>
              </a:rPr>
              <a:t>Pathan</a:t>
            </a:r>
            <a:r>
              <a:rPr lang="en-GB" sz="3400" dirty="0" smtClean="0">
                <a:latin typeface="Times New Roman" pitchFamily="18" charset="0"/>
                <a:cs typeface="Times New Roman" pitchFamily="18" charset="0"/>
              </a:rPr>
              <a:t>, N. </a:t>
            </a:r>
            <a:r>
              <a:rPr lang="en-GB" sz="3400" dirty="0" err="1" smtClean="0">
                <a:latin typeface="Times New Roman" pitchFamily="18" charset="0"/>
                <a:cs typeface="Times New Roman" pitchFamily="18" charset="0"/>
              </a:rPr>
              <a:t>Alrajeh</a:t>
            </a:r>
            <a:r>
              <a:rPr lang="en-GB" sz="3400" u="sng" dirty="0" smtClean="0">
                <a:latin typeface="Times New Roman" pitchFamily="18" charset="0"/>
                <a:cs typeface="Times New Roman" pitchFamily="18" charset="0"/>
              </a:rPr>
              <a:t>,</a:t>
            </a:r>
            <a:r>
              <a:rPr lang="en-GB" sz="3400" dirty="0" smtClean="0">
                <a:latin typeface="Times New Roman" pitchFamily="18" charset="0"/>
                <a:cs typeface="Times New Roman" pitchFamily="18" charset="0"/>
              </a:rPr>
              <a:t> , Wireless Sensor Networks: Current Status and Future Trends , </a:t>
            </a:r>
            <a:r>
              <a:rPr lang="en-GB" sz="3400" dirty="0" err="1" smtClean="0">
                <a:latin typeface="Times New Roman" pitchFamily="18" charset="0"/>
                <a:cs typeface="Times New Roman" pitchFamily="18" charset="0"/>
              </a:rPr>
              <a:t>Auerbach</a:t>
            </a:r>
            <a:r>
              <a:rPr lang="en-GB" sz="3400" dirty="0" smtClean="0">
                <a:latin typeface="Times New Roman" pitchFamily="18" charset="0"/>
                <a:cs typeface="Times New Roman" pitchFamily="18" charset="0"/>
              </a:rPr>
              <a:t> Publications, </a:t>
            </a:r>
            <a:r>
              <a:rPr lang="en-GB" sz="3400" u="sng" dirty="0" smtClean="0">
                <a:latin typeface="Times New Roman" pitchFamily="18" charset="0"/>
                <a:cs typeface="Times New Roman" pitchFamily="18" charset="0"/>
                <a:hlinkClick r:id="rId3"/>
              </a:rPr>
              <a:t>CRC Press, Taylor &amp; Francis Group</a:t>
            </a:r>
            <a:r>
              <a:rPr lang="en-GB" sz="3400" dirty="0" smtClean="0">
                <a:latin typeface="Times New Roman" pitchFamily="18" charset="0"/>
                <a:cs typeface="Times New Roman" pitchFamily="18" charset="0"/>
              </a:rPr>
              <a:t>, USA, 2013.</a:t>
            </a:r>
            <a:endParaRPr kumimoji="0" lang="en-GB" sz="3400" b="0" i="0" u="none" strike="noStrike" kern="1200" cap="none" spc="0" normalizeH="0" baseline="0" noProof="0" dirty="0" smtClean="0">
              <a:ln>
                <a:noFill/>
              </a:ln>
              <a:effectLst/>
              <a:uLnTx/>
              <a:uFillTx/>
              <a:latin typeface="Times New Roman" pitchFamily="18" charset="0"/>
              <a:cs typeface="Times New Roman" pitchFamily="18" charset="0"/>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3400" b="1" i="0" u="none" strike="noStrike" kern="1200" cap="none" spc="0" normalizeH="0" baseline="0" noProof="0" dirty="0" smtClean="0">
                <a:ln>
                  <a:noFill/>
                </a:ln>
                <a:effectLst/>
                <a:uLnTx/>
                <a:uFillTx/>
                <a:latin typeface="Times New Roman" pitchFamily="18" charset="0"/>
                <a:cs typeface="Times New Roman" pitchFamily="18" charset="0"/>
              </a:rPr>
              <a:t>C. E-A Campbell</a:t>
            </a:r>
            <a:r>
              <a:rPr kumimoji="0" lang="en-US" sz="3400" b="0" i="0" u="none" strike="noStrike" kern="1200" cap="none" spc="0" normalizeH="0" baseline="0" noProof="0" dirty="0" smtClean="0">
                <a:ln>
                  <a:noFill/>
                </a:ln>
                <a:effectLst/>
                <a:uLnTx/>
                <a:uFillTx/>
                <a:latin typeface="Times New Roman" pitchFamily="18" charset="0"/>
                <a:cs typeface="Times New Roman" pitchFamily="18" charset="0"/>
              </a:rPr>
              <a:t>, S. Khan, D. Singh, </a:t>
            </a:r>
            <a:r>
              <a:rPr kumimoji="0" lang="en-GB" sz="3400" b="0" i="0" u="none" strike="noStrike" kern="1200" cap="none" spc="0" normalizeH="0" baseline="0" noProof="0" dirty="0" smtClean="0">
                <a:ln>
                  <a:noFill/>
                </a:ln>
                <a:effectLst/>
                <a:uLnTx/>
                <a:uFillTx/>
                <a:latin typeface="Times New Roman" pitchFamily="18" charset="0"/>
                <a:cs typeface="Times New Roman" pitchFamily="18" charset="0"/>
              </a:rPr>
              <a:t>K.K. Loo</a:t>
            </a:r>
            <a:r>
              <a:rPr kumimoji="0" lang="en-US" sz="3400" b="0" i="0" u="none" strike="noStrike" kern="1200" cap="none" spc="0" normalizeH="0" baseline="0" noProof="0" dirty="0" smtClean="0">
                <a:ln>
                  <a:noFill/>
                </a:ln>
                <a:effectLst/>
                <a:uLnTx/>
                <a:uFillTx/>
                <a:latin typeface="Times New Roman" pitchFamily="18" charset="0"/>
                <a:cs typeface="Times New Roman" pitchFamily="18" charset="0"/>
              </a:rPr>
              <a:t>, </a:t>
            </a:r>
            <a:r>
              <a:rPr kumimoji="0" lang="en-GB" sz="3400" b="0" i="0" u="none" strike="noStrike" kern="1200" cap="none" spc="0" normalizeH="0" baseline="0" noProof="0" dirty="0" smtClean="0">
                <a:ln>
                  <a:noFill/>
                </a:ln>
                <a:effectLst/>
                <a:uLnTx/>
                <a:uFillTx/>
                <a:latin typeface="Times New Roman" pitchFamily="18" charset="0"/>
                <a:cs typeface="Times New Roman" pitchFamily="18" charset="0"/>
              </a:rPr>
              <a:t>Multi-channel Multi-radio using 802.11 based Media Access for Sink Nodes in Wireless Sensor Networks,  </a:t>
            </a:r>
            <a:r>
              <a:rPr kumimoji="0" lang="en-GB" sz="3400" b="0" i="1" u="none" strike="noStrike" kern="1200" cap="none" spc="0" normalizeH="0" baseline="0" noProof="0" dirty="0" smtClean="0">
                <a:ln>
                  <a:noFill/>
                </a:ln>
                <a:effectLst/>
                <a:uLnTx/>
                <a:uFillTx/>
                <a:latin typeface="Times New Roman" pitchFamily="18" charset="0"/>
                <a:cs typeface="Times New Roman" pitchFamily="18" charset="0"/>
              </a:rPr>
              <a:t>Sensors </a:t>
            </a:r>
            <a:r>
              <a:rPr kumimoji="0" lang="en-GB" sz="3400" b="1" i="0" u="none" strike="noStrike" kern="1200" cap="none" spc="0" normalizeH="0" baseline="0" noProof="0" dirty="0" smtClean="0">
                <a:ln>
                  <a:noFill/>
                </a:ln>
                <a:effectLst/>
                <a:uLnTx/>
                <a:uFillTx/>
                <a:latin typeface="Times New Roman" pitchFamily="18" charset="0"/>
                <a:cs typeface="Times New Roman" pitchFamily="18" charset="0"/>
              </a:rPr>
              <a:t>2011</a:t>
            </a:r>
            <a:r>
              <a:rPr kumimoji="0" lang="en-GB" sz="3400" b="0" i="0" u="none" strike="noStrike" kern="1200" cap="none" spc="0" normalizeH="0" baseline="0" noProof="0" dirty="0" smtClean="0">
                <a:ln>
                  <a:noFill/>
                </a:ln>
                <a:effectLst/>
                <a:uLnTx/>
                <a:uFillTx/>
                <a:latin typeface="Times New Roman" pitchFamily="18" charset="0"/>
                <a:cs typeface="Times New Roman" pitchFamily="18" charset="0"/>
              </a:rPr>
              <a:t>, </a:t>
            </a:r>
            <a:r>
              <a:rPr kumimoji="0" lang="en-GB" sz="3400" b="0" i="1" u="none" strike="noStrike" kern="1200" cap="none" spc="0" normalizeH="0" baseline="0" noProof="0" dirty="0" smtClean="0">
                <a:ln>
                  <a:noFill/>
                </a:ln>
                <a:effectLst/>
                <a:uLnTx/>
                <a:uFillTx/>
                <a:latin typeface="Times New Roman" pitchFamily="18" charset="0"/>
                <a:cs typeface="Times New Roman" pitchFamily="18" charset="0"/>
              </a:rPr>
              <a:t>pp.</a:t>
            </a:r>
            <a:r>
              <a:rPr kumimoji="0" lang="en-GB" sz="3400" b="0" i="0" u="none" strike="noStrike" kern="1200" cap="none" spc="0" normalizeH="0" baseline="0" noProof="0" dirty="0" smtClean="0">
                <a:ln>
                  <a:noFill/>
                </a:ln>
                <a:effectLst/>
                <a:uLnTx/>
                <a:uFillTx/>
                <a:latin typeface="Times New Roman" pitchFamily="18" charset="0"/>
                <a:cs typeface="Times New Roman" pitchFamily="18" charset="0"/>
              </a:rPr>
              <a:t> 4917-4942 (SCI-E)</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3400" b="1" i="0" u="none" strike="noStrike" kern="1200" cap="none" spc="0" normalizeH="0" baseline="0" noProof="0" dirty="0" smtClean="0">
                <a:ln>
                  <a:noFill/>
                </a:ln>
                <a:effectLst/>
                <a:uLnTx/>
                <a:uFillTx/>
                <a:latin typeface="Times New Roman" pitchFamily="18" charset="0"/>
                <a:cs typeface="Times New Roman" pitchFamily="18" charset="0"/>
              </a:rPr>
              <a:t>C. E-A Campbell</a:t>
            </a:r>
            <a:r>
              <a:rPr kumimoji="0" lang="en-GB" sz="3400" b="0" i="0" u="none" strike="noStrike" kern="1200" cap="none" spc="0" normalizeH="0" baseline="0" noProof="0" dirty="0" smtClean="0">
                <a:ln>
                  <a:noFill/>
                </a:ln>
                <a:effectLst/>
                <a:uLnTx/>
                <a:uFillTx/>
                <a:latin typeface="Times New Roman" pitchFamily="18" charset="0"/>
                <a:cs typeface="Times New Roman" pitchFamily="18" charset="0"/>
              </a:rPr>
              <a:t>, K.K. Loo, H. A. </a:t>
            </a:r>
            <a:r>
              <a:rPr kumimoji="0" lang="en-GB" sz="3400" b="0" i="0" u="none" strike="noStrike" kern="1200" cap="none" spc="0" normalizeH="0" baseline="0" noProof="0" dirty="0" err="1" smtClean="0">
                <a:ln>
                  <a:noFill/>
                </a:ln>
                <a:effectLst/>
                <a:uLnTx/>
                <a:uFillTx/>
                <a:latin typeface="Times New Roman" pitchFamily="18" charset="0"/>
                <a:cs typeface="Times New Roman" pitchFamily="18" charset="0"/>
              </a:rPr>
              <a:t>Kurdi</a:t>
            </a:r>
            <a:r>
              <a:rPr kumimoji="0" lang="en-GB" sz="3400" b="0" i="0" u="none" strike="noStrike" kern="1200" cap="none" spc="0" normalizeH="0" baseline="0" noProof="0" dirty="0" smtClean="0">
                <a:ln>
                  <a:noFill/>
                </a:ln>
                <a:effectLst/>
                <a:uLnTx/>
                <a:uFillTx/>
                <a:latin typeface="Times New Roman" pitchFamily="18" charset="0"/>
                <a:cs typeface="Times New Roman" pitchFamily="18" charset="0"/>
              </a:rPr>
              <a:t>, S. Khan, Comparison of IEEE 802.11 and IEEE 802.15.4 for Future Green Multichannel Multi-radio Wireless Sensor Networks, IJCNIS Vol. 3, No. 1, 2011, pp. 96-103</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3400" b="1" i="0" u="none" strike="noStrike" kern="1200" cap="none" spc="0" normalizeH="0" baseline="0" noProof="0" dirty="0" smtClean="0">
                <a:ln>
                  <a:noFill/>
                </a:ln>
                <a:effectLst/>
                <a:uLnTx/>
                <a:uFillTx/>
                <a:latin typeface="Times New Roman" pitchFamily="18" charset="0"/>
                <a:cs typeface="Times New Roman" pitchFamily="18" charset="0"/>
              </a:rPr>
              <a:t>C. E-A Campbell</a:t>
            </a:r>
            <a:r>
              <a:rPr kumimoji="0" lang="en-US" sz="3400" b="0" i="0" u="none" strike="noStrike" kern="1200" cap="none" spc="0" normalizeH="0" baseline="0" noProof="0" dirty="0" smtClean="0">
                <a:ln>
                  <a:noFill/>
                </a:ln>
                <a:effectLst/>
                <a:uLnTx/>
                <a:uFillTx/>
                <a:latin typeface="Times New Roman" pitchFamily="18" charset="0"/>
                <a:cs typeface="Times New Roman" pitchFamily="18" charset="0"/>
              </a:rPr>
              <a:t>, I. A. Shah, K.K. </a:t>
            </a:r>
            <a:r>
              <a:rPr kumimoji="0" lang="en-US" sz="3400" b="0" i="0" u="none" strike="noStrike" kern="1200" cap="none" spc="0" normalizeH="0" baseline="0" noProof="0" dirty="0" err="1" smtClean="0">
                <a:ln>
                  <a:noFill/>
                </a:ln>
                <a:effectLst/>
                <a:uLnTx/>
                <a:uFillTx/>
                <a:latin typeface="Times New Roman" pitchFamily="18" charset="0"/>
                <a:cs typeface="Times New Roman" pitchFamily="18" charset="0"/>
              </a:rPr>
              <a:t>Loo</a:t>
            </a:r>
            <a:r>
              <a:rPr kumimoji="0" lang="en-US" sz="3400" b="0" i="0" u="none" strike="noStrike" kern="1200" cap="none" spc="0" normalizeH="0" baseline="0" noProof="0" dirty="0" smtClean="0">
                <a:ln>
                  <a:noFill/>
                </a:ln>
                <a:effectLst/>
                <a:uLnTx/>
                <a:uFillTx/>
                <a:latin typeface="Times New Roman" pitchFamily="18" charset="0"/>
                <a:cs typeface="Times New Roman" pitchFamily="18" charset="0"/>
              </a:rPr>
              <a:t>, Medium Access Control and Transport protocol for Wireless Sensor Networks: An overview, International Journal of Applied Research on Information Technology and Computing (IJARITAC),  2010, pp. 79-92.</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3400" b="1" i="0" u="none" strike="noStrike" kern="1200" cap="small" spc="0" normalizeH="0" baseline="0" noProof="0" dirty="0" smtClean="0">
                <a:ln>
                  <a:noFill/>
                </a:ln>
                <a:effectLst/>
                <a:uLnTx/>
                <a:uFillTx/>
                <a:latin typeface="Times New Roman" pitchFamily="18" charset="0"/>
                <a:cs typeface="Times New Roman" pitchFamily="18" charset="0"/>
              </a:rPr>
              <a:t>C. </a:t>
            </a:r>
            <a:r>
              <a:rPr kumimoji="0" lang="en-GB" sz="3400" b="1" i="0" u="none" strike="noStrike" kern="1200" spc="0" normalizeH="0" baseline="0" noProof="0" dirty="0" smtClean="0">
                <a:ln>
                  <a:noFill/>
                </a:ln>
                <a:effectLst/>
                <a:uLnTx/>
                <a:uFillTx/>
                <a:latin typeface="Times New Roman" pitchFamily="18" charset="0"/>
                <a:cs typeface="Times New Roman" pitchFamily="18" charset="0"/>
              </a:rPr>
              <a:t>E-A Campbell</a:t>
            </a:r>
            <a:r>
              <a:rPr kumimoji="0" lang="en-GB" sz="3400" b="0" i="0" u="none" strike="noStrike" kern="1200" spc="0" normalizeH="0" baseline="0" noProof="0" dirty="0" smtClean="0">
                <a:ln>
                  <a:noFill/>
                </a:ln>
                <a:effectLst/>
                <a:uLnTx/>
                <a:uFillTx/>
                <a:latin typeface="Times New Roman" pitchFamily="18" charset="0"/>
                <a:cs typeface="Times New Roman" pitchFamily="18" charset="0"/>
              </a:rPr>
              <a:t>, K.K. Loo, O. </a:t>
            </a:r>
            <a:r>
              <a:rPr kumimoji="0" lang="en-GB" sz="3400" b="0" i="0" u="none" strike="noStrike" kern="1200" spc="0" normalizeH="0" baseline="0" noProof="0" dirty="0" err="1" smtClean="0">
                <a:ln>
                  <a:noFill/>
                </a:ln>
                <a:effectLst/>
                <a:uLnTx/>
                <a:uFillTx/>
                <a:latin typeface="Times New Roman" pitchFamily="18" charset="0"/>
                <a:cs typeface="Times New Roman" pitchFamily="18" charset="0"/>
              </a:rPr>
              <a:t>Gemikonakli</a:t>
            </a:r>
            <a:r>
              <a:rPr kumimoji="0" lang="en-GB" sz="3400" b="0" i="0" u="none" strike="noStrike" kern="1200" spc="0" normalizeH="0" baseline="0" noProof="0" dirty="0" smtClean="0">
                <a:ln>
                  <a:noFill/>
                </a:ln>
                <a:effectLst/>
                <a:uLnTx/>
                <a:uFillTx/>
                <a:latin typeface="Times New Roman" pitchFamily="18" charset="0"/>
                <a:cs typeface="Times New Roman" pitchFamily="18" charset="0"/>
              </a:rPr>
              <a:t>,</a:t>
            </a:r>
            <a:r>
              <a:rPr kumimoji="0" lang="en-GB" sz="3400" b="0" i="0" u="none" strike="noStrike" kern="1200" spc="0" normalizeH="0" baseline="30000" noProof="0" dirty="0" smtClean="0">
                <a:ln>
                  <a:noFill/>
                </a:ln>
                <a:effectLst/>
                <a:uLnTx/>
                <a:uFillTx/>
                <a:latin typeface="Times New Roman" pitchFamily="18" charset="0"/>
                <a:cs typeface="Times New Roman" pitchFamily="18" charset="0"/>
              </a:rPr>
              <a:t> </a:t>
            </a:r>
            <a:r>
              <a:rPr kumimoji="0" lang="en-GB" sz="3400" b="0" i="0" u="none" strike="noStrike" kern="1200" spc="0" normalizeH="0" baseline="0" noProof="0" dirty="0" smtClean="0">
                <a:ln>
                  <a:noFill/>
                </a:ln>
                <a:effectLst/>
                <a:uLnTx/>
                <a:uFillTx/>
                <a:latin typeface="Times New Roman" pitchFamily="18" charset="0"/>
                <a:cs typeface="Times New Roman" pitchFamily="18" charset="0"/>
              </a:rPr>
              <a:t>D. Singh, Multi-channel Distributed Coordinated Function over Single Radio in Wireless Sensor Networks, </a:t>
            </a:r>
            <a:r>
              <a:rPr kumimoji="0" lang="en-GB" sz="3400" b="0" i="1" u="none" strike="noStrike" kern="1200" spc="0" normalizeH="0" baseline="0" noProof="0" dirty="0" smtClean="0">
                <a:ln>
                  <a:noFill/>
                </a:ln>
                <a:effectLst/>
                <a:uLnTx/>
                <a:uFillTx/>
                <a:latin typeface="Times New Roman" pitchFamily="18" charset="0"/>
                <a:cs typeface="Times New Roman" pitchFamily="18" charset="0"/>
              </a:rPr>
              <a:t>Sensors</a:t>
            </a:r>
            <a:r>
              <a:rPr kumimoji="0" lang="en-GB" sz="3400" b="0" i="0" u="none" strike="noStrike" kern="1200" spc="0" normalizeH="0" baseline="0" noProof="0" dirty="0" smtClean="0">
                <a:ln>
                  <a:noFill/>
                </a:ln>
                <a:effectLst/>
                <a:uLnTx/>
                <a:uFillTx/>
                <a:latin typeface="Times New Roman" pitchFamily="18" charset="0"/>
                <a:cs typeface="Times New Roman" pitchFamily="18" charset="0"/>
              </a:rPr>
              <a:t> </a:t>
            </a:r>
            <a:r>
              <a:rPr kumimoji="0" lang="en-GB" sz="3400" b="0" i="0" u="none" strike="noStrike" kern="1200" cap="small" spc="0" normalizeH="0" baseline="0" noProof="0" dirty="0" smtClean="0">
                <a:ln>
                  <a:noFill/>
                </a:ln>
                <a:effectLst/>
                <a:uLnTx/>
                <a:uFillTx/>
                <a:latin typeface="Times New Roman" pitchFamily="18" charset="0"/>
                <a:cs typeface="Times New Roman" pitchFamily="18" charset="0"/>
              </a:rPr>
              <a:t>2010, pp. 964-991 (SCI-E).</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8290</TotalTime>
  <Words>3049</Words>
  <Application>Microsoft Office PowerPoint</Application>
  <PresentationFormat>On-screen Show (4:3)</PresentationFormat>
  <Paragraphs>427</Paragraphs>
  <Slides>43</Slides>
  <Notes>14</Notes>
  <HiddenSlides>0</HiddenSlides>
  <MMClips>0</MMClips>
  <ScaleCrop>false</ScaleCrop>
  <HeadingPairs>
    <vt:vector size="8" baseType="variant">
      <vt:variant>
        <vt:lpstr>Fonts Used</vt:lpstr>
      </vt:variant>
      <vt:variant>
        <vt:i4>11</vt:i4>
      </vt:variant>
      <vt:variant>
        <vt:lpstr>Theme</vt:lpstr>
      </vt:variant>
      <vt:variant>
        <vt:i4>1</vt:i4>
      </vt:variant>
      <vt:variant>
        <vt:lpstr>Embedded OLE Servers</vt:lpstr>
      </vt:variant>
      <vt:variant>
        <vt:i4>1</vt:i4>
      </vt:variant>
      <vt:variant>
        <vt:lpstr>Slide Titles</vt:lpstr>
      </vt:variant>
      <vt:variant>
        <vt:i4>43</vt:i4>
      </vt:variant>
    </vt:vector>
  </HeadingPairs>
  <TitlesOfParts>
    <vt:vector size="56" baseType="lpstr">
      <vt:lpstr>ＭＳ Ｐゴシック</vt:lpstr>
      <vt:lpstr>宋体</vt:lpstr>
      <vt:lpstr>Arial</vt:lpstr>
      <vt:lpstr>Book Antiqua</vt:lpstr>
      <vt:lpstr>Calibri</vt:lpstr>
      <vt:lpstr>Comic Sans MS</vt:lpstr>
      <vt:lpstr>Courier New</vt:lpstr>
      <vt:lpstr>News Gothic MT</vt:lpstr>
      <vt:lpstr>Times New Roman</vt:lpstr>
      <vt:lpstr>Wingdings</vt:lpstr>
      <vt:lpstr>Wingdings 2</vt:lpstr>
      <vt:lpstr>Breeze</vt:lpstr>
      <vt:lpstr>Visio</vt:lpstr>
      <vt:lpstr> 802.11 and Wireless Local Area Networks(WLANs)</vt:lpstr>
      <vt:lpstr>IEEE 802 protocol layers compares to OSI Model</vt:lpstr>
      <vt:lpstr>IEEE 802.11 Architecture</vt:lpstr>
      <vt:lpstr>IEEE 802.11 Architecture</vt:lpstr>
      <vt:lpstr>Security features in 802.11</vt:lpstr>
      <vt:lpstr>IEEE 802.11 Physical Layers Standards</vt:lpstr>
      <vt:lpstr>Wireless LAN configuration</vt:lpstr>
      <vt:lpstr>WLAN requirements</vt:lpstr>
      <vt:lpstr>Comparison of WLAN Technologies</vt:lpstr>
      <vt:lpstr>IEEE 802.11 services </vt:lpstr>
      <vt:lpstr>PowerPoint Presentation</vt:lpstr>
      <vt:lpstr>Taxonomy/Classification</vt:lpstr>
      <vt:lpstr>Wireless Mesh Networks(WMNs)</vt:lpstr>
      <vt:lpstr>WMN</vt:lpstr>
      <vt:lpstr>Network Architecture</vt:lpstr>
      <vt:lpstr>Network Architecture Classification</vt:lpstr>
      <vt:lpstr>INFRASTRUCTURE MESHING</vt:lpstr>
      <vt:lpstr>INFRASTRUCTURE MESHING</vt:lpstr>
      <vt:lpstr>INFRASTRUCTURE MESHING</vt:lpstr>
      <vt:lpstr>Client WMNs</vt:lpstr>
      <vt:lpstr>Client WMNs</vt:lpstr>
      <vt:lpstr>HYBRID WMNs</vt:lpstr>
      <vt:lpstr>HYBRID WMNs</vt:lpstr>
      <vt:lpstr>CHARACTERISTICS</vt:lpstr>
      <vt:lpstr>Security issues</vt:lpstr>
      <vt:lpstr>Areas to consider to enhance WMNs</vt:lpstr>
      <vt:lpstr>Wireless Sensor Networks (WSNs)</vt:lpstr>
      <vt:lpstr>WSNs</vt:lpstr>
      <vt:lpstr>Domain of WSNs</vt:lpstr>
      <vt:lpstr>PowerPoint Presentation</vt:lpstr>
      <vt:lpstr>Some Technical Challenges</vt:lpstr>
      <vt:lpstr>Security issues</vt:lpstr>
      <vt:lpstr>Areas to consider to enhance WSNs</vt:lpstr>
      <vt:lpstr>WMNs vs WSNs</vt:lpstr>
      <vt:lpstr>Mobile Ad Hoc Networks (MANet)</vt:lpstr>
      <vt:lpstr>Characteristics</vt:lpstr>
      <vt:lpstr>MANet Applications</vt:lpstr>
      <vt:lpstr>MANET ­ issues and challenges</vt:lpstr>
      <vt:lpstr>MAC for MANET</vt:lpstr>
      <vt:lpstr>Carrier-sensing in MANET</vt:lpstr>
      <vt:lpstr>WSNs &amp; MANet</vt:lpstr>
      <vt:lpstr>PowerPoint Presentation</vt:lpstr>
      <vt:lpstr>References</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carlene.campbell@uwtsd.ac.uk</dc:creator>
  <cp:lastModifiedBy>Campbell, Carlene</cp:lastModifiedBy>
  <cp:revision>588</cp:revision>
  <dcterms:created xsi:type="dcterms:W3CDTF">2011-10-03T10:20:59Z</dcterms:created>
  <dcterms:modified xsi:type="dcterms:W3CDTF">2016-10-12T18:59:09Z</dcterms:modified>
</cp:coreProperties>
</file>