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9"/>
  </p:notesMasterIdLst>
  <p:sldIdLst>
    <p:sldId id="340" r:id="rId2"/>
    <p:sldId id="341" r:id="rId3"/>
    <p:sldId id="278" r:id="rId4"/>
    <p:sldId id="321" r:id="rId5"/>
    <p:sldId id="284" r:id="rId6"/>
    <p:sldId id="326" r:id="rId7"/>
    <p:sldId id="323" r:id="rId8"/>
    <p:sldId id="324" r:id="rId9"/>
    <p:sldId id="335" r:id="rId10"/>
    <p:sldId id="332" r:id="rId11"/>
    <p:sldId id="333" r:id="rId12"/>
    <p:sldId id="334" r:id="rId13"/>
    <p:sldId id="336" r:id="rId14"/>
    <p:sldId id="325" r:id="rId15"/>
    <p:sldId id="327" r:id="rId16"/>
    <p:sldId id="328" r:id="rId17"/>
    <p:sldId id="329" r:id="rId18"/>
    <p:sldId id="331" r:id="rId19"/>
    <p:sldId id="279" r:id="rId20"/>
    <p:sldId id="280" r:id="rId21"/>
    <p:sldId id="281" r:id="rId22"/>
    <p:sldId id="303" r:id="rId23"/>
    <p:sldId id="282" r:id="rId24"/>
    <p:sldId id="304" r:id="rId25"/>
    <p:sldId id="283" r:id="rId26"/>
    <p:sldId id="285" r:id="rId27"/>
    <p:sldId id="339" r:id="rId28"/>
  </p:sldIdLst>
  <p:sldSz cx="9144000" cy="6858000" type="screen4x3"/>
  <p:notesSz cx="6858000" cy="9144000"/>
  <p:embeddedFontLst>
    <p:embeddedFont>
      <p:font typeface="Calibri" panose="020F0502020204030204" pitchFamily="34" charset="0"/>
      <p:regular r:id="rId30"/>
      <p:bold r:id="rId31"/>
      <p:italic r:id="rId32"/>
      <p:boldItalic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28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FDB086-4F85-4CCF-9DFB-417985CD0B2E}" type="datetimeFigureOut">
              <a:rPr lang="en-GB" smtClean="0"/>
              <a:t>27/01/2021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D4E811-E728-4E2D-862D-3545D1B8F9B0}" type="slidenum">
              <a:rPr lang="en-GB" smtClean="0"/>
              <a:t>‹#›</a:t>
            </a:fld>
            <a:endParaRPr lang="en-GB"/>
          </a:p>
        </p:txBody>
      </p:sp>
    </p:spTree>
    <p:extLst>
      <p:ext uri="{BB962C8B-B14F-4D97-AF65-F5344CB8AC3E}">
        <p14:creationId xmlns:p14="http://schemas.microsoft.com/office/powerpoint/2010/main" val="3435106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D4E811-E728-4E2D-862D-3545D1B8F9B0}" type="slidenum">
              <a:rPr lang="en-GB" smtClean="0"/>
              <a:t>3</a:t>
            </a:fld>
            <a:endParaRPr lang="en-GB"/>
          </a:p>
        </p:txBody>
      </p:sp>
    </p:spTree>
    <p:extLst>
      <p:ext uri="{BB962C8B-B14F-4D97-AF65-F5344CB8AC3E}">
        <p14:creationId xmlns:p14="http://schemas.microsoft.com/office/powerpoint/2010/main" val="3252036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601870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691844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146914-D1FE-4326-86BF-EDCF4DA8B953}"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749235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A146914-D1FE-4326-86BF-EDCF4DA8B953}" type="datetimeFigureOut">
              <a:rPr lang="en-GB" smtClean="0"/>
              <a:t>27/01/2021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488563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A146914-D1FE-4326-86BF-EDCF4DA8B953}" type="datetimeFigureOut">
              <a:rPr lang="en-GB" smtClean="0"/>
              <a:t>27/01/2021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519080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A146914-D1FE-4326-86BF-EDCF4DA8B953}" type="datetimeFigureOut">
              <a:rPr lang="en-GB" smtClean="0"/>
              <a:t>27/01/2021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526354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146914-D1FE-4326-86BF-EDCF4DA8B953}" type="datetimeFigureOut">
              <a:rPr lang="en-GB" smtClean="0"/>
              <a:t>27/01/2021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723516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46914-D1FE-4326-86BF-EDCF4DA8B953}" type="datetimeFigureOut">
              <a:rPr lang="en-GB" smtClean="0"/>
              <a:t>27/01/2021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191748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46914-D1FE-4326-86BF-EDCF4DA8B953}" type="datetimeFigureOut">
              <a:rPr lang="en-GB" smtClean="0"/>
              <a:t>27/01/2021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069813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49405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538795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146914-D1FE-4326-86BF-EDCF4DA8B953}" type="datetimeFigureOut">
              <a:rPr lang="en-GB" smtClean="0"/>
              <a:t>27/01/2021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721FB6-FB1F-4694-82C2-F88C0B266E43}" type="slidenum">
              <a:rPr lang="en-GB" smtClean="0"/>
              <a:t>‹#›</a:t>
            </a:fld>
            <a:endParaRPr lang="en-GB"/>
          </a:p>
        </p:txBody>
      </p:sp>
    </p:spTree>
    <p:extLst>
      <p:ext uri="{BB962C8B-B14F-4D97-AF65-F5344CB8AC3E}">
        <p14:creationId xmlns:p14="http://schemas.microsoft.com/office/powerpoint/2010/main" val="1487484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FkkK5lTmBYQ"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Physiological Adaptation</a:t>
            </a:r>
            <a:endParaRPr lang="en-GB" dirty="0"/>
          </a:p>
        </p:txBody>
      </p:sp>
      <p:pic>
        <p:nvPicPr>
          <p:cNvPr id="8" name="Picture 7"/>
          <p:cNvPicPr>
            <a:picLocks noChangeAspect="1"/>
          </p:cNvPicPr>
          <p:nvPr/>
        </p:nvPicPr>
        <p:blipFill>
          <a:blip r:embed="rId2"/>
          <a:stretch>
            <a:fillRect/>
          </a:stretch>
        </p:blipFill>
        <p:spPr>
          <a:xfrm>
            <a:off x="611560" y="1340768"/>
            <a:ext cx="3186136" cy="1952639"/>
          </a:xfrm>
          <a:prstGeom prst="rect">
            <a:avLst/>
          </a:prstGeom>
        </p:spPr>
      </p:pic>
      <p:pic>
        <p:nvPicPr>
          <p:cNvPr id="9" name="Picture 8"/>
          <p:cNvPicPr>
            <a:picLocks noChangeAspect="1"/>
          </p:cNvPicPr>
          <p:nvPr/>
        </p:nvPicPr>
        <p:blipFill>
          <a:blip r:embed="rId3"/>
          <a:stretch>
            <a:fillRect/>
          </a:stretch>
        </p:blipFill>
        <p:spPr>
          <a:xfrm>
            <a:off x="4932040" y="1417638"/>
            <a:ext cx="3530469" cy="2382308"/>
          </a:xfrm>
          <a:prstGeom prst="rect">
            <a:avLst/>
          </a:prstGeom>
        </p:spPr>
      </p:pic>
      <p:pic>
        <p:nvPicPr>
          <p:cNvPr id="10" name="Picture 9"/>
          <p:cNvPicPr>
            <a:picLocks noChangeAspect="1"/>
          </p:cNvPicPr>
          <p:nvPr/>
        </p:nvPicPr>
        <p:blipFill>
          <a:blip r:embed="rId4"/>
          <a:stretch>
            <a:fillRect/>
          </a:stretch>
        </p:blipFill>
        <p:spPr>
          <a:xfrm>
            <a:off x="755576" y="3573016"/>
            <a:ext cx="2755121" cy="2769729"/>
          </a:xfrm>
          <a:prstGeom prst="rect">
            <a:avLst/>
          </a:prstGeom>
        </p:spPr>
      </p:pic>
      <p:pic>
        <p:nvPicPr>
          <p:cNvPr id="11" name="Picture 10"/>
          <p:cNvPicPr>
            <a:picLocks noChangeAspect="1"/>
          </p:cNvPicPr>
          <p:nvPr/>
        </p:nvPicPr>
        <p:blipFill>
          <a:blip r:embed="rId5"/>
          <a:stretch>
            <a:fillRect/>
          </a:stretch>
        </p:blipFill>
        <p:spPr>
          <a:xfrm>
            <a:off x="4499992" y="4365104"/>
            <a:ext cx="3879365" cy="1618325"/>
          </a:xfrm>
          <a:prstGeom prst="rect">
            <a:avLst/>
          </a:prstGeom>
        </p:spPr>
      </p:pic>
    </p:spTree>
    <p:extLst>
      <p:ext uri="{BB962C8B-B14F-4D97-AF65-F5344CB8AC3E}">
        <p14:creationId xmlns:p14="http://schemas.microsoft.com/office/powerpoint/2010/main" val="22326849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Athletic Adaptation</a:t>
            </a:r>
            <a:endParaRPr lang="en-GB" dirty="0"/>
          </a:p>
        </p:txBody>
      </p:sp>
      <p:sp>
        <p:nvSpPr>
          <p:cNvPr id="3" name="Content Placeholder 2"/>
          <p:cNvSpPr>
            <a:spLocks noGrp="1"/>
          </p:cNvSpPr>
          <p:nvPr>
            <p:ph idx="1"/>
          </p:nvPr>
        </p:nvSpPr>
        <p:spPr/>
        <p:txBody>
          <a:bodyPr/>
          <a:lstStyle/>
          <a:p>
            <a:pPr marL="0" indent="0" algn="ctr">
              <a:buNone/>
            </a:pPr>
            <a:r>
              <a:rPr lang="en-GB" dirty="0" smtClean="0"/>
              <a:t>The </a:t>
            </a:r>
            <a:r>
              <a:rPr lang="en-GB" dirty="0"/>
              <a:t>internal body </a:t>
            </a:r>
            <a:r>
              <a:rPr lang="en-GB" dirty="0" smtClean="0"/>
              <a:t>processes that </a:t>
            </a:r>
            <a:r>
              <a:rPr lang="en-GB" dirty="0"/>
              <a:t>regulate and maintain homeostasis </a:t>
            </a:r>
            <a:r>
              <a:rPr lang="en-GB" dirty="0" smtClean="0"/>
              <a:t>and allow the body to adapt in response to the stresses placed upon. </a:t>
            </a:r>
          </a:p>
          <a:p>
            <a:pPr marL="0" indent="0" algn="ctr">
              <a:buNone/>
            </a:pPr>
            <a:endParaRPr lang="en-GB" dirty="0" smtClean="0"/>
          </a:p>
          <a:p>
            <a:pPr marL="0" indent="0" algn="ctr">
              <a:buNone/>
            </a:pPr>
            <a:endParaRPr lang="en-GB" dirty="0"/>
          </a:p>
          <a:p>
            <a:pPr marL="0" indent="0" algn="ctr">
              <a:buNone/>
            </a:pPr>
            <a:r>
              <a:rPr lang="en-GB" dirty="0" smtClean="0"/>
              <a:t>How does the body control and </a:t>
            </a:r>
            <a:r>
              <a:rPr lang="en-GB" smtClean="0"/>
              <a:t>regulate these </a:t>
            </a:r>
            <a:r>
              <a:rPr lang="en-GB" dirty="0" smtClean="0"/>
              <a:t>processes?</a:t>
            </a:r>
            <a:endParaRPr lang="en-GB" dirty="0"/>
          </a:p>
        </p:txBody>
      </p:sp>
      <p:sp>
        <p:nvSpPr>
          <p:cNvPr id="4" name="Down Arrow 3"/>
          <p:cNvSpPr/>
          <p:nvPr/>
        </p:nvSpPr>
        <p:spPr>
          <a:xfrm>
            <a:off x="4139952" y="3212976"/>
            <a:ext cx="1080120" cy="10801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19433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62074"/>
          </a:xfrm>
        </p:spPr>
        <p:txBody>
          <a:bodyPr>
            <a:normAutofit fontScale="90000"/>
          </a:bodyPr>
          <a:lstStyle/>
          <a:p>
            <a:r>
              <a:rPr lang="en-GB" dirty="0" smtClean="0"/>
              <a:t>Mechanisms of Cell Signalling</a:t>
            </a:r>
            <a:endParaRPr lang="en-GB" dirty="0"/>
          </a:p>
        </p:txBody>
      </p:sp>
      <p:sp>
        <p:nvSpPr>
          <p:cNvPr id="4" name="Text Placeholder 3"/>
          <p:cNvSpPr>
            <a:spLocks noGrp="1"/>
          </p:cNvSpPr>
          <p:nvPr>
            <p:ph type="body" idx="1"/>
          </p:nvPr>
        </p:nvSpPr>
        <p:spPr>
          <a:xfrm>
            <a:off x="449511" y="980728"/>
            <a:ext cx="4040188" cy="639762"/>
          </a:xfrm>
        </p:spPr>
        <p:txBody>
          <a:bodyPr/>
          <a:lstStyle/>
          <a:p>
            <a:pPr algn="ctr"/>
            <a:r>
              <a:rPr lang="en-GB" dirty="0">
                <a:solidFill>
                  <a:srgbClr val="FF0000"/>
                </a:solidFill>
              </a:rPr>
              <a:t>Hormonal </a:t>
            </a:r>
            <a:r>
              <a:rPr lang="en-GB" dirty="0" smtClean="0">
                <a:solidFill>
                  <a:srgbClr val="FF0000"/>
                </a:solidFill>
              </a:rPr>
              <a:t>Control</a:t>
            </a:r>
            <a:endParaRPr lang="en-GB" dirty="0">
              <a:solidFill>
                <a:srgbClr val="FF0000"/>
              </a:solidFill>
            </a:endParaRPr>
          </a:p>
        </p:txBody>
      </p:sp>
      <p:sp>
        <p:nvSpPr>
          <p:cNvPr id="3" name="Content Placeholder 2"/>
          <p:cNvSpPr>
            <a:spLocks noGrp="1"/>
          </p:cNvSpPr>
          <p:nvPr>
            <p:ph sz="half" idx="2"/>
          </p:nvPr>
        </p:nvSpPr>
        <p:spPr/>
        <p:txBody>
          <a:bodyPr/>
          <a:lstStyle/>
          <a:p>
            <a:pPr marL="0" indent="0" algn="ctr">
              <a:buNone/>
            </a:pPr>
            <a:r>
              <a:rPr lang="en-GB" dirty="0" smtClean="0"/>
              <a:t>Endocrine System</a:t>
            </a:r>
          </a:p>
          <a:p>
            <a:pPr marL="0" indent="0" algn="ctr">
              <a:buNone/>
            </a:pPr>
            <a:endParaRPr lang="en-GB" dirty="0"/>
          </a:p>
          <a:p>
            <a:pPr marL="0" indent="0" algn="ctr">
              <a:buNone/>
            </a:pPr>
            <a:r>
              <a:rPr lang="en-GB" dirty="0" smtClean="0"/>
              <a:t>Glands</a:t>
            </a:r>
            <a:endParaRPr lang="en-GB" dirty="0"/>
          </a:p>
        </p:txBody>
      </p:sp>
      <p:sp>
        <p:nvSpPr>
          <p:cNvPr id="5" name="Text Placeholder 4"/>
          <p:cNvSpPr>
            <a:spLocks noGrp="1"/>
          </p:cNvSpPr>
          <p:nvPr>
            <p:ph type="body" sz="quarter" idx="3"/>
          </p:nvPr>
        </p:nvSpPr>
        <p:spPr>
          <a:xfrm>
            <a:off x="4644008" y="980728"/>
            <a:ext cx="4041775" cy="639762"/>
          </a:xfrm>
        </p:spPr>
        <p:txBody>
          <a:bodyPr/>
          <a:lstStyle/>
          <a:p>
            <a:pPr algn="ctr"/>
            <a:r>
              <a:rPr lang="en-GB" dirty="0" smtClean="0">
                <a:solidFill>
                  <a:srgbClr val="0070C0"/>
                </a:solidFill>
              </a:rPr>
              <a:t>Neural Control</a:t>
            </a:r>
            <a:endParaRPr lang="en-GB" dirty="0">
              <a:solidFill>
                <a:srgbClr val="0070C0"/>
              </a:solidFill>
            </a:endParaRPr>
          </a:p>
        </p:txBody>
      </p:sp>
      <p:sp>
        <p:nvSpPr>
          <p:cNvPr id="6" name="Content Placeholder 5"/>
          <p:cNvSpPr>
            <a:spLocks noGrp="1"/>
          </p:cNvSpPr>
          <p:nvPr>
            <p:ph sz="quarter" idx="4"/>
          </p:nvPr>
        </p:nvSpPr>
        <p:spPr>
          <a:xfrm>
            <a:off x="4645025" y="1700808"/>
            <a:ext cx="4041775" cy="4425355"/>
          </a:xfrm>
        </p:spPr>
        <p:txBody>
          <a:bodyPr/>
          <a:lstStyle/>
          <a:p>
            <a:pPr marL="0" indent="0">
              <a:buNone/>
            </a:pPr>
            <a:endParaRPr lang="en-GB" dirty="0" smtClean="0"/>
          </a:p>
          <a:p>
            <a:pPr marL="0" indent="0" algn="ctr">
              <a:buNone/>
            </a:pPr>
            <a:r>
              <a:rPr lang="en-GB" dirty="0" smtClean="0"/>
              <a:t>Nervous system</a:t>
            </a:r>
          </a:p>
          <a:p>
            <a:pPr marL="0" indent="0" algn="ctr">
              <a:buNone/>
            </a:pPr>
            <a:endParaRPr lang="en-GB" dirty="0"/>
          </a:p>
          <a:p>
            <a:pPr marL="0" indent="0" algn="ctr">
              <a:buNone/>
            </a:pPr>
            <a:r>
              <a:rPr lang="en-GB" dirty="0"/>
              <a:t> </a:t>
            </a:r>
            <a:r>
              <a:rPr lang="en-GB" dirty="0" smtClean="0"/>
              <a:t>     Central 	     Peripheral </a:t>
            </a:r>
          </a:p>
          <a:p>
            <a:pPr marL="0" indent="0">
              <a:buNone/>
            </a:pPr>
            <a:endParaRPr lang="en-GB" dirty="0"/>
          </a:p>
        </p:txBody>
      </p:sp>
      <p:cxnSp>
        <p:nvCxnSpPr>
          <p:cNvPr id="8" name="Straight Arrow Connector 7"/>
          <p:cNvCxnSpPr/>
          <p:nvPr/>
        </p:nvCxnSpPr>
        <p:spPr>
          <a:xfrm flipH="1">
            <a:off x="5850643" y="2568894"/>
            <a:ext cx="432048"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92280" y="2568894"/>
            <a:ext cx="504056"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2483768" y="2553831"/>
            <a:ext cx="0" cy="59073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pic>
        <p:nvPicPr>
          <p:cNvPr id="1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5652120" y="3551777"/>
            <a:ext cx="2369011" cy="320218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 name="Picture 3"/>
          <p:cNvPicPr>
            <a:picLocks noChangeArrowheads="1"/>
          </p:cNvPicPr>
          <p:nvPr/>
        </p:nvPicPr>
        <p:blipFill>
          <a:blip r:embed="rId4"/>
          <a:srcRect/>
          <a:stretch>
            <a:fillRect/>
          </a:stretch>
        </p:blipFill>
        <p:spPr bwMode="auto">
          <a:xfrm>
            <a:off x="1004280" y="3585982"/>
            <a:ext cx="2958976" cy="2888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6" name="Left-Right Arrow 15"/>
          <p:cNvSpPr/>
          <p:nvPr/>
        </p:nvSpPr>
        <p:spPr>
          <a:xfrm>
            <a:off x="3752634" y="1216986"/>
            <a:ext cx="1688864" cy="36004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49349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0"/>
            <a:ext cx="8229600" cy="1052513"/>
          </a:xfrm>
        </p:spPr>
        <p:txBody>
          <a:bodyPr/>
          <a:lstStyle/>
          <a:p>
            <a:pPr eaLnBrk="1" hangingPunct="1"/>
            <a:r>
              <a:rPr lang="en-GB" altLang="en-US" dirty="0" smtClean="0"/>
              <a:t>Cell &amp; Cell to Cell </a:t>
            </a:r>
            <a:r>
              <a:rPr lang="en-GB" altLang="en-US" dirty="0"/>
              <a:t>S</a:t>
            </a:r>
            <a:r>
              <a:rPr lang="en-GB" altLang="en-US" dirty="0" smtClean="0"/>
              <a:t>ignalling</a:t>
            </a:r>
          </a:p>
        </p:txBody>
      </p:sp>
      <p:sp>
        <p:nvSpPr>
          <p:cNvPr id="38915" name="Content Placeholder 2"/>
          <p:cNvSpPr>
            <a:spLocks noGrp="1"/>
          </p:cNvSpPr>
          <p:nvPr>
            <p:ph idx="1"/>
          </p:nvPr>
        </p:nvSpPr>
        <p:spPr>
          <a:xfrm>
            <a:off x="179512" y="908720"/>
            <a:ext cx="8713787" cy="5256212"/>
          </a:xfrm>
        </p:spPr>
        <p:txBody>
          <a:bodyPr>
            <a:normAutofit fontScale="92500"/>
          </a:bodyPr>
          <a:lstStyle/>
          <a:p>
            <a:pPr eaLnBrk="1" hangingPunct="1"/>
            <a:r>
              <a:rPr lang="en-GB" altLang="en-US" sz="2400" b="1" i="1" dirty="0" err="1" smtClean="0">
                <a:solidFill>
                  <a:srgbClr val="FF0000"/>
                </a:solidFill>
              </a:rPr>
              <a:t>Intracrine</a:t>
            </a:r>
            <a:r>
              <a:rPr lang="en-GB" altLang="en-US" sz="2400" dirty="0" smtClean="0">
                <a:solidFill>
                  <a:srgbClr val="FF0000"/>
                </a:solidFill>
              </a:rPr>
              <a:t> </a:t>
            </a:r>
            <a:r>
              <a:rPr lang="en-GB" altLang="en-US" sz="2400" dirty="0" smtClean="0"/>
              <a:t>signals are produced by the target cell that stay within the target cell.</a:t>
            </a:r>
          </a:p>
          <a:p>
            <a:pPr eaLnBrk="1" hangingPunct="1"/>
            <a:r>
              <a:rPr lang="en-GB" altLang="en-US" sz="2400" b="1" i="1" dirty="0" smtClean="0">
                <a:solidFill>
                  <a:srgbClr val="FF0000"/>
                </a:solidFill>
              </a:rPr>
              <a:t>Autocrine</a:t>
            </a:r>
            <a:r>
              <a:rPr lang="en-GB" altLang="en-US" sz="2400" b="1" dirty="0" smtClean="0">
                <a:solidFill>
                  <a:srgbClr val="FF0000"/>
                </a:solidFill>
              </a:rPr>
              <a:t> </a:t>
            </a:r>
            <a:r>
              <a:rPr lang="en-GB" altLang="en-US" sz="2400" dirty="0" smtClean="0"/>
              <a:t>signals are produced by the target cell, are secreted, and effect the target cell itself via its own receptors. Sometimes </a:t>
            </a:r>
            <a:r>
              <a:rPr lang="en-GB" altLang="en-US" sz="2400" dirty="0" err="1" smtClean="0"/>
              <a:t>autocrine</a:t>
            </a:r>
            <a:r>
              <a:rPr lang="en-GB" altLang="en-US" sz="2400" dirty="0" smtClean="0"/>
              <a:t> cells can target cells close by if they are the same type of cell as the emitting cell. An example of this are immune cells.</a:t>
            </a:r>
          </a:p>
          <a:p>
            <a:pPr eaLnBrk="1" hangingPunct="1"/>
            <a:r>
              <a:rPr lang="en-GB" altLang="en-US" sz="2400" b="1" i="1" dirty="0" err="1" smtClean="0">
                <a:solidFill>
                  <a:srgbClr val="FF0000"/>
                </a:solidFill>
              </a:rPr>
              <a:t>Juxtacrine</a:t>
            </a:r>
            <a:r>
              <a:rPr lang="en-GB" altLang="en-US" sz="2400" dirty="0" smtClean="0">
                <a:solidFill>
                  <a:srgbClr val="FF0000"/>
                </a:solidFill>
              </a:rPr>
              <a:t> </a:t>
            </a:r>
            <a:r>
              <a:rPr lang="en-GB" altLang="en-US" sz="2400" dirty="0" smtClean="0"/>
              <a:t>signals target adjacent (touching) cells. These signals are transmitted along cell membranes via protein or lipid components integral to the membrane and are capable of affecting either the emitting cell or cells immediately adjacent.</a:t>
            </a:r>
          </a:p>
          <a:p>
            <a:pPr eaLnBrk="1" hangingPunct="1"/>
            <a:r>
              <a:rPr lang="en-GB" altLang="en-US" sz="2400" b="1" i="1" dirty="0" smtClean="0">
                <a:solidFill>
                  <a:srgbClr val="FF0000"/>
                </a:solidFill>
              </a:rPr>
              <a:t>Paracrine</a:t>
            </a:r>
            <a:r>
              <a:rPr lang="en-GB" altLang="en-US" sz="2400" dirty="0" smtClean="0">
                <a:solidFill>
                  <a:srgbClr val="FF0000"/>
                </a:solidFill>
              </a:rPr>
              <a:t> </a:t>
            </a:r>
            <a:r>
              <a:rPr lang="en-GB" altLang="en-US" sz="2400" dirty="0" smtClean="0"/>
              <a:t>signals target cells in the vicinity of the emitting cell. Neurotransmitters represent an example.</a:t>
            </a:r>
          </a:p>
          <a:p>
            <a:pPr eaLnBrk="1" hangingPunct="1"/>
            <a:r>
              <a:rPr lang="en-GB" altLang="en-US" sz="2400" b="1" i="1" dirty="0" smtClean="0">
                <a:solidFill>
                  <a:srgbClr val="FF0000"/>
                </a:solidFill>
              </a:rPr>
              <a:t>Endocrine</a:t>
            </a:r>
            <a:r>
              <a:rPr lang="en-GB" altLang="en-US" sz="2400" dirty="0" smtClean="0"/>
              <a:t> signals target distant cells. Endocrine cells produce hormones that travel through the blood to reach all parts of the body.</a:t>
            </a:r>
          </a:p>
          <a:p>
            <a:pPr eaLnBrk="1" hangingPunct="1"/>
            <a:endParaRPr lang="en-GB" altLang="en-US" dirty="0" smtClean="0"/>
          </a:p>
        </p:txBody>
      </p:sp>
    </p:spTree>
    <p:extLst>
      <p:ext uri="{BB962C8B-B14F-4D97-AF65-F5344CB8AC3E}">
        <p14:creationId xmlns:p14="http://schemas.microsoft.com/office/powerpoint/2010/main" val="41080850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332657"/>
            <a:ext cx="7772400" cy="864096"/>
          </a:xfrm>
        </p:spPr>
        <p:txBody>
          <a:bodyPr/>
          <a:lstStyle/>
          <a:p>
            <a:r>
              <a:rPr lang="en-GB" dirty="0" smtClean="0"/>
              <a:t>Chemical Cell Signalling</a:t>
            </a:r>
            <a:endParaRPr lang="en-GB" dirty="0"/>
          </a:p>
        </p:txBody>
      </p:sp>
      <p:pic>
        <p:nvPicPr>
          <p:cNvPr id="3076" name="Picture 4" descr="Image result for cell signa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054080"/>
            <a:ext cx="3456384" cy="403226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cell signal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2420888"/>
            <a:ext cx="4626240" cy="36654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47564" y="1189984"/>
            <a:ext cx="7848872" cy="830997"/>
          </a:xfrm>
          <a:prstGeom prst="rect">
            <a:avLst/>
          </a:prstGeom>
          <a:noFill/>
        </p:spPr>
        <p:txBody>
          <a:bodyPr wrap="square" rtlCol="0">
            <a:spAutoFit/>
          </a:bodyPr>
          <a:lstStyle/>
          <a:p>
            <a:pPr algn="ctr"/>
            <a:r>
              <a:rPr lang="en-GB" sz="2400" dirty="0" smtClean="0"/>
              <a:t>The transfer of information within and between cells resulting in changes to cell activity and homeostasis.</a:t>
            </a:r>
            <a:endParaRPr lang="en-GB" sz="2400" dirty="0"/>
          </a:p>
        </p:txBody>
      </p:sp>
    </p:spTree>
    <p:extLst>
      <p:ext uri="{BB962C8B-B14F-4D97-AF65-F5344CB8AC3E}">
        <p14:creationId xmlns:p14="http://schemas.microsoft.com/office/powerpoint/2010/main" val="32094428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t/>
            </a:r>
            <a:br>
              <a:rPr lang="en-US" altLang="en-US" dirty="0"/>
            </a:br>
            <a:r>
              <a:rPr lang="en-US" altLang="en-US" b="1" dirty="0">
                <a:latin typeface="+mn-lt"/>
              </a:rPr>
              <a:t>Intracellular Signaling </a:t>
            </a:r>
            <a:r>
              <a:rPr lang="en-US" altLang="en-US" b="1" dirty="0" smtClean="0">
                <a:latin typeface="+mn-lt"/>
              </a:rPr>
              <a:t>Pathways</a:t>
            </a:r>
            <a:r>
              <a:rPr lang="en-US" altLang="en-US" dirty="0" smtClean="0">
                <a:latin typeface="+mn-lt"/>
              </a:rPr>
              <a:t> </a:t>
            </a:r>
            <a:r>
              <a:rPr lang="en-US" altLang="en-US" b="1" u="sng" dirty="0"/>
              <a:t/>
            </a:r>
            <a:br>
              <a:rPr lang="en-US" altLang="en-US" b="1" u="sng" dirty="0"/>
            </a:br>
            <a:endParaRPr lang="en-GB" dirty="0"/>
          </a:p>
        </p:txBody>
      </p:sp>
      <p:pic>
        <p:nvPicPr>
          <p:cNvPr id="4" name="Picture 4" descr="16_07_change_behavi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6994" y="1484784"/>
            <a:ext cx="4899502" cy="5096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3"/>
          <p:cNvSpPr txBox="1">
            <a:spLocks noChangeArrowheads="1"/>
          </p:cNvSpPr>
          <p:nvPr/>
        </p:nvSpPr>
        <p:spPr>
          <a:xfrm>
            <a:off x="174625" y="1484783"/>
            <a:ext cx="4535488" cy="584152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57200" lvl="1" indent="0" algn="ctr">
              <a:buNone/>
            </a:pPr>
            <a:r>
              <a:rPr lang="en-US" altLang="en-US" dirty="0" smtClean="0">
                <a:solidFill>
                  <a:srgbClr val="00B050"/>
                </a:solidFill>
              </a:rPr>
              <a:t>The same receptor molecule can interact with many intracellular relay systems so same signal &amp; same receptor may have different effects in different cells </a:t>
            </a:r>
          </a:p>
          <a:p>
            <a:pPr marL="457200" lvl="1" indent="0">
              <a:buNone/>
            </a:pPr>
            <a:endParaRPr lang="en-US" altLang="en-US" dirty="0" smtClean="0"/>
          </a:p>
          <a:p>
            <a:pPr marL="457200" lvl="1" indent="0" algn="ctr">
              <a:buNone/>
            </a:pPr>
            <a:r>
              <a:rPr lang="en-US" altLang="en-US" dirty="0" smtClean="0">
                <a:solidFill>
                  <a:srgbClr val="7030A0"/>
                </a:solidFill>
              </a:rPr>
              <a:t>Same relay system many act on many different intracellular targets</a:t>
            </a:r>
            <a:r>
              <a:rPr lang="en-US" altLang="en-US" dirty="0" smtClean="0"/>
              <a:t>	</a:t>
            </a:r>
            <a:r>
              <a:rPr lang="en-US" altLang="en-US" sz="2700" dirty="0" smtClean="0"/>
              <a:t>		</a:t>
            </a:r>
          </a:p>
        </p:txBody>
      </p:sp>
    </p:spTree>
    <p:extLst>
      <p:ext uri="{BB962C8B-B14F-4D97-AF65-F5344CB8AC3E}">
        <p14:creationId xmlns:p14="http://schemas.microsoft.com/office/powerpoint/2010/main" val="10444496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mtClean="0"/>
              <a:t>Intercellular Communication</a:t>
            </a:r>
          </a:p>
        </p:txBody>
      </p:sp>
      <p:sp>
        <p:nvSpPr>
          <p:cNvPr id="37891" name="Content Placeholder 2"/>
          <p:cNvSpPr>
            <a:spLocks noGrp="1"/>
          </p:cNvSpPr>
          <p:nvPr>
            <p:ph idx="1"/>
          </p:nvPr>
        </p:nvSpPr>
        <p:spPr>
          <a:xfrm>
            <a:off x="457200" y="1600201"/>
            <a:ext cx="8229600" cy="2764904"/>
          </a:xfrm>
        </p:spPr>
        <p:txBody>
          <a:bodyPr>
            <a:normAutofit/>
          </a:bodyPr>
          <a:lstStyle/>
          <a:p>
            <a:r>
              <a:rPr lang="en-GB" altLang="en-US" sz="2400" dirty="0" smtClean="0">
                <a:solidFill>
                  <a:srgbClr val="0070C0"/>
                </a:solidFill>
              </a:rPr>
              <a:t>Markers </a:t>
            </a:r>
            <a:r>
              <a:rPr lang="en-GB" altLang="en-US" sz="2400" dirty="0" smtClean="0"/>
              <a:t>– identify cell type for other cells</a:t>
            </a:r>
          </a:p>
          <a:p>
            <a:r>
              <a:rPr lang="en-GB" altLang="en-US" sz="2400" dirty="0" smtClean="0">
                <a:solidFill>
                  <a:srgbClr val="FF0000"/>
                </a:solidFill>
              </a:rPr>
              <a:t>Receptors</a:t>
            </a:r>
            <a:r>
              <a:rPr lang="en-GB" altLang="en-US" sz="2400" dirty="0" smtClean="0"/>
              <a:t> – receive signals from other cells and bind certain specific substances.</a:t>
            </a:r>
          </a:p>
          <a:p>
            <a:r>
              <a:rPr lang="en-GB" altLang="en-US" sz="2400" dirty="0" smtClean="0">
                <a:solidFill>
                  <a:srgbClr val="00B050"/>
                </a:solidFill>
              </a:rPr>
              <a:t>Activators</a:t>
            </a:r>
            <a:r>
              <a:rPr lang="en-GB" altLang="en-US" sz="2400" dirty="0" smtClean="0"/>
              <a:t> – send signals to other cells</a:t>
            </a:r>
          </a:p>
        </p:txBody>
      </p:sp>
      <p:pic>
        <p:nvPicPr>
          <p:cNvPr id="4"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645024"/>
            <a:ext cx="7920880" cy="302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19619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Ligands and Receptors</a:t>
            </a:r>
            <a:endParaRPr lang="en-GB" dirty="0"/>
          </a:p>
        </p:txBody>
      </p:sp>
      <p:pic>
        <p:nvPicPr>
          <p:cNvPr id="1026" name="Picture 2" descr="Image result for ligands and receptor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775" y="1211248"/>
            <a:ext cx="2955994" cy="193767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ligands membrane recepto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ligands membrane receptor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Image result for ligands membrane receptor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10" descr="Related imag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2" descr="https://upload.wikimedia.org/wikipedia/commons/thumb/3/3f/Nuclear_receptor_action.png/400px-Nuclear_receptor_action.png"/>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8" name="Picture 14" descr="Image result for ligands membrane recept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7107" y="2433678"/>
            <a:ext cx="4896544" cy="381642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55575" y="3284984"/>
            <a:ext cx="3912369" cy="3323987"/>
          </a:xfrm>
          <a:prstGeom prst="rect">
            <a:avLst/>
          </a:prstGeom>
          <a:noFill/>
        </p:spPr>
        <p:txBody>
          <a:bodyPr wrap="square" rtlCol="0">
            <a:spAutoFit/>
          </a:bodyPr>
          <a:lstStyle/>
          <a:p>
            <a:r>
              <a:rPr lang="en-GB" sz="2000" dirty="0" smtClean="0"/>
              <a:t>Ligand is a substance that forms a complex with a biomolecule to serve a purpose </a:t>
            </a:r>
            <a:r>
              <a:rPr lang="en-GB" sz="2000" dirty="0" err="1" smtClean="0">
                <a:solidFill>
                  <a:srgbClr val="FF0000"/>
                </a:solidFill>
              </a:rPr>
              <a:t>i.e</a:t>
            </a:r>
            <a:r>
              <a:rPr lang="en-GB" sz="2000" dirty="0" smtClean="0">
                <a:solidFill>
                  <a:srgbClr val="FF0000"/>
                </a:solidFill>
              </a:rPr>
              <a:t>  a protein ligand changes the conformation of the target protein to produce a signal</a:t>
            </a:r>
          </a:p>
          <a:p>
            <a:endParaRPr lang="en-GB" sz="2000" dirty="0" smtClean="0">
              <a:solidFill>
                <a:srgbClr val="FF0000"/>
              </a:solidFill>
            </a:endParaRPr>
          </a:p>
          <a:p>
            <a:r>
              <a:rPr lang="en-GB" sz="2000" dirty="0" smtClean="0">
                <a:solidFill>
                  <a:srgbClr val="00B050"/>
                </a:solidFill>
              </a:rPr>
              <a:t>i.e. Cytokines regulate signalling;</a:t>
            </a:r>
          </a:p>
          <a:p>
            <a:pPr lvl="1"/>
            <a:r>
              <a:rPr lang="en-GB" dirty="0" smtClean="0">
                <a:solidFill>
                  <a:srgbClr val="00B050"/>
                </a:solidFill>
              </a:rPr>
              <a:t>Interleukins</a:t>
            </a:r>
          </a:p>
          <a:p>
            <a:pPr lvl="1"/>
            <a:r>
              <a:rPr lang="en-GB" dirty="0" smtClean="0">
                <a:solidFill>
                  <a:srgbClr val="00B050"/>
                </a:solidFill>
              </a:rPr>
              <a:t>Tumour necrosis factor</a:t>
            </a:r>
          </a:p>
          <a:p>
            <a:pPr lvl="1"/>
            <a:r>
              <a:rPr lang="en-GB" dirty="0" err="1" smtClean="0">
                <a:solidFill>
                  <a:srgbClr val="00B050"/>
                </a:solidFill>
              </a:rPr>
              <a:t>Lymphokines</a:t>
            </a:r>
            <a:endParaRPr lang="en-GB" dirty="0" smtClean="0">
              <a:solidFill>
                <a:srgbClr val="00B050"/>
              </a:solidFill>
            </a:endParaRPr>
          </a:p>
          <a:p>
            <a:pPr lvl="1"/>
            <a:endParaRPr lang="en-GB" sz="1600" dirty="0">
              <a:solidFill>
                <a:srgbClr val="00B050"/>
              </a:solidFill>
            </a:endParaRPr>
          </a:p>
        </p:txBody>
      </p:sp>
      <p:sp>
        <p:nvSpPr>
          <p:cNvPr id="3" name="TextBox 2"/>
          <p:cNvSpPr txBox="1"/>
          <p:nvPr/>
        </p:nvSpPr>
        <p:spPr>
          <a:xfrm>
            <a:off x="4427984" y="1290678"/>
            <a:ext cx="4392488" cy="707886"/>
          </a:xfrm>
          <a:prstGeom prst="rect">
            <a:avLst/>
          </a:prstGeom>
          <a:noFill/>
        </p:spPr>
        <p:txBody>
          <a:bodyPr wrap="square" rtlCol="0">
            <a:spAutoFit/>
          </a:bodyPr>
          <a:lstStyle/>
          <a:p>
            <a:pPr algn="ctr"/>
            <a:r>
              <a:rPr lang="en-GB" sz="2000" b="1" dirty="0" smtClean="0">
                <a:solidFill>
                  <a:srgbClr val="0070C0"/>
                </a:solidFill>
              </a:rPr>
              <a:t>The binding of a signalling molecule to a receptor is called </a:t>
            </a:r>
            <a:r>
              <a:rPr lang="en-GB" sz="2000" b="1" dirty="0" smtClean="0">
                <a:solidFill>
                  <a:srgbClr val="FF0000"/>
                </a:solidFill>
              </a:rPr>
              <a:t>cell adhesion </a:t>
            </a:r>
            <a:endParaRPr lang="en-GB" sz="2000" b="1" dirty="0">
              <a:solidFill>
                <a:srgbClr val="FF0000"/>
              </a:solidFill>
            </a:endParaRPr>
          </a:p>
        </p:txBody>
      </p:sp>
    </p:spTree>
    <p:extLst>
      <p:ext uri="{BB962C8B-B14F-4D97-AF65-F5344CB8AC3E}">
        <p14:creationId xmlns:p14="http://schemas.microsoft.com/office/powerpoint/2010/main" val="42618508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GB" altLang="en-US" smtClean="0"/>
              <a:t>Membrane Transport</a:t>
            </a:r>
          </a:p>
        </p:txBody>
      </p:sp>
      <p:sp>
        <p:nvSpPr>
          <p:cNvPr id="40963" name="Content Placeholder 2"/>
          <p:cNvSpPr>
            <a:spLocks noGrp="1"/>
          </p:cNvSpPr>
          <p:nvPr>
            <p:ph idx="1"/>
          </p:nvPr>
        </p:nvSpPr>
        <p:spPr>
          <a:xfrm>
            <a:off x="467544" y="1351036"/>
            <a:ext cx="8229600" cy="4525963"/>
          </a:xfrm>
        </p:spPr>
        <p:txBody>
          <a:bodyPr/>
          <a:lstStyle/>
          <a:p>
            <a:pPr marL="0" indent="0" eaLnBrk="1" hangingPunct="1">
              <a:buNone/>
            </a:pPr>
            <a:r>
              <a:rPr lang="en-GB" altLang="en-US" dirty="0" smtClean="0"/>
              <a:t>Most substances are transported across the cell membrane aided by protein molecules;</a:t>
            </a:r>
          </a:p>
          <a:p>
            <a:pPr lvl="1" eaLnBrk="1" hangingPunct="1"/>
            <a:r>
              <a:rPr lang="en-GB" altLang="en-US" dirty="0" smtClean="0"/>
              <a:t>ATP powered pumps</a:t>
            </a:r>
          </a:p>
          <a:p>
            <a:pPr lvl="1" eaLnBrk="1" hangingPunct="1"/>
            <a:r>
              <a:rPr lang="en-GB" altLang="en-US" dirty="0" smtClean="0"/>
              <a:t>Channel proteins</a:t>
            </a:r>
          </a:p>
          <a:p>
            <a:pPr lvl="1" eaLnBrk="1" hangingPunct="1"/>
            <a:r>
              <a:rPr lang="en-GB" altLang="en-US" dirty="0" smtClean="0"/>
              <a:t>Transported</a:t>
            </a:r>
          </a:p>
        </p:txBody>
      </p:sp>
      <p:pic>
        <p:nvPicPr>
          <p:cNvPr id="4"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4149080"/>
            <a:ext cx="6151115" cy="2465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90210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r>
              <a:rPr lang="en-GB" altLang="en-US" smtClean="0"/>
              <a:t>ATP powered pumps</a:t>
            </a:r>
          </a:p>
        </p:txBody>
      </p:sp>
      <p:sp>
        <p:nvSpPr>
          <p:cNvPr id="41987" name="Content Placeholder 2"/>
          <p:cNvSpPr>
            <a:spLocks noGrp="1"/>
          </p:cNvSpPr>
          <p:nvPr>
            <p:ph idx="1"/>
          </p:nvPr>
        </p:nvSpPr>
        <p:spPr>
          <a:xfrm>
            <a:off x="457200" y="1600200"/>
            <a:ext cx="8229600" cy="5069159"/>
          </a:xfrm>
        </p:spPr>
        <p:txBody>
          <a:bodyPr>
            <a:normAutofit/>
          </a:bodyPr>
          <a:lstStyle/>
          <a:p>
            <a:pPr marL="0" indent="0" eaLnBrk="1" hangingPunct="1">
              <a:buNone/>
            </a:pPr>
            <a:r>
              <a:rPr lang="en-GB" altLang="en-US" sz="2400" dirty="0" err="1" smtClean="0"/>
              <a:t>ATPases</a:t>
            </a:r>
            <a:r>
              <a:rPr lang="en-GB" altLang="en-US" sz="2400" dirty="0" smtClean="0"/>
              <a:t> that use the energy of ATP hydrolysis to move ions or small molecules across a membrane </a:t>
            </a:r>
            <a:r>
              <a:rPr lang="en-GB" altLang="en-US" sz="2400" i="1" u="sng" dirty="0" smtClean="0">
                <a:solidFill>
                  <a:srgbClr val="FF0000"/>
                </a:solidFill>
              </a:rPr>
              <a:t>against</a:t>
            </a:r>
            <a:r>
              <a:rPr lang="en-GB" altLang="en-US" sz="2400" dirty="0" smtClean="0"/>
              <a:t> a chemical concentration gradient or electric potential (Active Transport).</a:t>
            </a:r>
          </a:p>
          <a:p>
            <a:pPr eaLnBrk="1" hangingPunct="1"/>
            <a:endParaRPr lang="en-GB" altLang="en-US" sz="2400" dirty="0" smtClean="0"/>
          </a:p>
          <a:p>
            <a:pPr marL="0" indent="0" algn="ctr" eaLnBrk="1" hangingPunct="1">
              <a:buNone/>
            </a:pPr>
            <a:r>
              <a:rPr lang="en-GB" altLang="en-US" sz="2400" dirty="0" smtClean="0"/>
              <a:t>For example this process regulates and maintains the low calcium (Ca</a:t>
            </a:r>
            <a:r>
              <a:rPr lang="en-GB" altLang="en-US" sz="2400" baseline="30000" dirty="0" smtClean="0"/>
              <a:t>2+</a:t>
            </a:r>
            <a:r>
              <a:rPr lang="en-GB" altLang="en-US" sz="2400" dirty="0" smtClean="0"/>
              <a:t>) and sodium (Na</a:t>
            </a:r>
            <a:r>
              <a:rPr lang="en-GB" altLang="en-US" sz="2400" baseline="30000" dirty="0" smtClean="0"/>
              <a:t>+</a:t>
            </a:r>
            <a:r>
              <a:rPr lang="en-GB" altLang="en-US" sz="2400" dirty="0" smtClean="0"/>
              <a:t>) ion concentrations inside virtually all animal cells.</a:t>
            </a:r>
          </a:p>
          <a:p>
            <a:pPr marL="0" indent="0" eaLnBrk="1" hangingPunct="1">
              <a:buNone/>
            </a:pPr>
            <a:endParaRPr lang="en-GB" altLang="en-US" sz="2400" dirty="0"/>
          </a:p>
          <a:p>
            <a:pPr marL="0" indent="0" eaLnBrk="1" hangingPunct="1">
              <a:buNone/>
            </a:pPr>
            <a:r>
              <a:rPr lang="en-GB" altLang="en-US" sz="2400" dirty="0" smtClean="0"/>
              <a:t> </a:t>
            </a:r>
            <a:r>
              <a:rPr lang="en-GB" altLang="en-US" sz="2400" dirty="0" err="1" smtClean="0"/>
              <a:t>i.e</a:t>
            </a:r>
            <a:r>
              <a:rPr lang="en-GB" altLang="en-US" sz="2400" dirty="0" smtClean="0"/>
              <a:t> the calcium pump keeps the intracellular calcium concentration 10,000 lower that the extracellular concentration. As such small influxes of these creates a change in electrical charge that triggers the intracellular response</a:t>
            </a:r>
          </a:p>
        </p:txBody>
      </p:sp>
    </p:spTree>
    <p:extLst>
      <p:ext uri="{BB962C8B-B14F-4D97-AF65-F5344CB8AC3E}">
        <p14:creationId xmlns:p14="http://schemas.microsoft.com/office/powerpoint/2010/main" val="41075769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4638"/>
            <a:ext cx="8229600" cy="562074"/>
          </a:xfrm>
        </p:spPr>
        <p:txBody>
          <a:bodyPr>
            <a:normAutofit fontScale="90000"/>
          </a:bodyPr>
          <a:lstStyle/>
          <a:p>
            <a:pPr eaLnBrk="1" hangingPunct="1"/>
            <a:r>
              <a:rPr lang="en-GB" altLang="en-US" dirty="0" smtClean="0"/>
              <a:t>Channel Proteins</a:t>
            </a:r>
          </a:p>
        </p:txBody>
      </p:sp>
      <p:sp>
        <p:nvSpPr>
          <p:cNvPr id="43011" name="Content Placeholder 2"/>
          <p:cNvSpPr>
            <a:spLocks noGrp="1"/>
          </p:cNvSpPr>
          <p:nvPr>
            <p:ph idx="1"/>
          </p:nvPr>
        </p:nvSpPr>
        <p:spPr>
          <a:xfrm>
            <a:off x="323528" y="980728"/>
            <a:ext cx="8229600" cy="4525963"/>
          </a:xfrm>
        </p:spPr>
        <p:txBody>
          <a:bodyPr>
            <a:noAutofit/>
          </a:bodyPr>
          <a:lstStyle/>
          <a:p>
            <a:pPr eaLnBrk="1" hangingPunct="1"/>
            <a:r>
              <a:rPr lang="en-GB" altLang="en-US" sz="2000" i="1" dirty="0" smtClean="0">
                <a:solidFill>
                  <a:srgbClr val="0070C0"/>
                </a:solidFill>
              </a:rPr>
              <a:t>Channel proteins</a:t>
            </a:r>
            <a:r>
              <a:rPr lang="en-GB" altLang="en-US" sz="2000" dirty="0" smtClean="0">
                <a:solidFill>
                  <a:srgbClr val="0070C0"/>
                </a:solidFill>
              </a:rPr>
              <a:t> transport water or specific types of ions down their concentration or electric potential gradients, an energetically favourable reaction in order establish and maintain a resting potential / concentration.</a:t>
            </a:r>
          </a:p>
          <a:p>
            <a:pPr eaLnBrk="1" hangingPunct="1"/>
            <a:endParaRPr lang="en-GB" altLang="en-US" sz="2000" dirty="0" smtClean="0"/>
          </a:p>
          <a:p>
            <a:pPr eaLnBrk="1" hangingPunct="1"/>
            <a:r>
              <a:rPr lang="en-GB" altLang="en-US" sz="2000" dirty="0" smtClean="0">
                <a:solidFill>
                  <a:srgbClr val="00B050"/>
                </a:solidFill>
              </a:rPr>
              <a:t>They form a protein-lined passageway across the membrane through which multiple molecules or ions move simultaneously at a very rapid rate — up to 10</a:t>
            </a:r>
            <a:r>
              <a:rPr lang="en-GB" altLang="en-US" sz="2000" baseline="30000" dirty="0">
                <a:solidFill>
                  <a:srgbClr val="00B050"/>
                </a:solidFill>
              </a:rPr>
              <a:t>6</a:t>
            </a:r>
            <a:r>
              <a:rPr lang="en-GB" altLang="en-US" sz="2000" dirty="0" smtClean="0">
                <a:solidFill>
                  <a:srgbClr val="00B050"/>
                </a:solidFill>
              </a:rPr>
              <a:t> per second. </a:t>
            </a:r>
          </a:p>
          <a:p>
            <a:pPr eaLnBrk="1" hangingPunct="1"/>
            <a:endParaRPr lang="en-GB" altLang="en-US" sz="2400" dirty="0" smtClean="0"/>
          </a:p>
          <a:p>
            <a:pPr marL="0" indent="0" algn="ctr" eaLnBrk="1" hangingPunct="1">
              <a:buNone/>
            </a:pPr>
            <a:r>
              <a:rPr lang="en-GB" altLang="en-US" sz="2400" dirty="0" smtClean="0">
                <a:solidFill>
                  <a:srgbClr val="FF0000"/>
                </a:solidFill>
              </a:rPr>
              <a:t>For example the plasma membrane of the </a:t>
            </a:r>
            <a:r>
              <a:rPr lang="en-GB" altLang="en-US" sz="2400" dirty="0" err="1" smtClean="0">
                <a:solidFill>
                  <a:srgbClr val="FF0000"/>
                </a:solidFill>
              </a:rPr>
              <a:t>sino</a:t>
            </a:r>
            <a:r>
              <a:rPr lang="en-GB" altLang="en-US" sz="2400" dirty="0">
                <a:solidFill>
                  <a:srgbClr val="FF0000"/>
                </a:solidFill>
              </a:rPr>
              <a:t>-</a:t>
            </a:r>
            <a:r>
              <a:rPr lang="en-GB" altLang="en-US" sz="2400" dirty="0" smtClean="0">
                <a:solidFill>
                  <a:srgbClr val="FF0000"/>
                </a:solidFill>
              </a:rPr>
              <a:t>atrial node contains a calcium protein channel that on electric stimulation from the </a:t>
            </a:r>
            <a:r>
              <a:rPr lang="en-GB" altLang="en-US" sz="2400" dirty="0" err="1" smtClean="0">
                <a:solidFill>
                  <a:srgbClr val="FF0000"/>
                </a:solidFill>
              </a:rPr>
              <a:t>vagus</a:t>
            </a:r>
            <a:r>
              <a:rPr lang="en-GB" altLang="en-US" sz="2400" dirty="0" smtClean="0">
                <a:solidFill>
                  <a:srgbClr val="FF0000"/>
                </a:solidFill>
              </a:rPr>
              <a:t> nerve opens up allowing calcium to flood in. This creates a positive charge in the node (Ca</a:t>
            </a:r>
            <a:r>
              <a:rPr lang="en-GB" altLang="en-US" sz="2400" baseline="30000" dirty="0" smtClean="0">
                <a:solidFill>
                  <a:srgbClr val="FF0000"/>
                </a:solidFill>
              </a:rPr>
              <a:t>2+</a:t>
            </a:r>
            <a:r>
              <a:rPr lang="en-GB" altLang="en-US" sz="2400" dirty="0" smtClean="0">
                <a:solidFill>
                  <a:srgbClr val="FF0000"/>
                </a:solidFill>
              </a:rPr>
              <a:t>) which then triggers a </a:t>
            </a:r>
            <a:r>
              <a:rPr lang="en-GB" altLang="en-US" sz="2400" dirty="0" err="1" smtClean="0">
                <a:solidFill>
                  <a:srgbClr val="FF0000"/>
                </a:solidFill>
              </a:rPr>
              <a:t>juxacrine</a:t>
            </a:r>
            <a:r>
              <a:rPr lang="en-GB" altLang="en-US" sz="2400" dirty="0" smtClean="0">
                <a:solidFill>
                  <a:srgbClr val="FF0000"/>
                </a:solidFill>
              </a:rPr>
              <a:t> response and controlling the contraction of the heart muscle.</a:t>
            </a:r>
          </a:p>
        </p:txBody>
      </p:sp>
    </p:spTree>
    <p:extLst>
      <p:ext uri="{BB962C8B-B14F-4D97-AF65-F5344CB8AC3E}">
        <p14:creationId xmlns:p14="http://schemas.microsoft.com/office/powerpoint/2010/main" val="38395543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pPr eaLnBrk="1" hangingPunct="1"/>
            <a:r>
              <a:rPr lang="en-GB" altLang="en-US" smtClean="0"/>
              <a:t>Protein Transporters</a:t>
            </a:r>
          </a:p>
        </p:txBody>
      </p:sp>
      <p:sp>
        <p:nvSpPr>
          <p:cNvPr id="44035" name="Content Placeholder 2"/>
          <p:cNvSpPr>
            <a:spLocks noGrp="1"/>
          </p:cNvSpPr>
          <p:nvPr>
            <p:ph idx="1"/>
          </p:nvPr>
        </p:nvSpPr>
        <p:spPr>
          <a:xfrm>
            <a:off x="460374" y="1312168"/>
            <a:ext cx="8432105" cy="3340968"/>
          </a:xfrm>
        </p:spPr>
        <p:txBody>
          <a:bodyPr>
            <a:normAutofit/>
          </a:bodyPr>
          <a:lstStyle/>
          <a:p>
            <a:pPr marL="0" indent="0" eaLnBrk="1" hangingPunct="1">
              <a:buNone/>
            </a:pPr>
            <a:r>
              <a:rPr lang="en-GB" altLang="en-US" sz="2000" dirty="0" smtClean="0">
                <a:solidFill>
                  <a:srgbClr val="FF0000"/>
                </a:solidFill>
              </a:rPr>
              <a:t>Transport proteins, </a:t>
            </a:r>
            <a:r>
              <a:rPr lang="en-GB" altLang="en-US" sz="2000" dirty="0" smtClean="0"/>
              <a:t>move a wide variety of ions and molecules across cell membranes. In contrast to channel proteins, transporters bind only one (or a few) substrate molecules at a time.</a:t>
            </a:r>
          </a:p>
          <a:p>
            <a:pPr eaLnBrk="1" hangingPunct="1"/>
            <a:endParaRPr lang="en-GB" altLang="en-US" sz="2000" dirty="0" smtClean="0"/>
          </a:p>
          <a:p>
            <a:pPr marL="0" indent="0">
              <a:buNone/>
            </a:pPr>
            <a:r>
              <a:rPr lang="en-GB" altLang="en-US" sz="2000" dirty="0" smtClean="0"/>
              <a:t>After binding substrate molecules, the transporter undergoes a conformational change such that the bound substrate molecules, and only these molecules, are transported across the membrane. Because of this conformational </a:t>
            </a:r>
            <a:r>
              <a:rPr lang="en-GB" altLang="en-US" sz="2000" dirty="0"/>
              <a:t>change </a:t>
            </a:r>
            <a:r>
              <a:rPr lang="en-GB" altLang="en-US" sz="2000" dirty="0" smtClean="0"/>
              <a:t>the transporters can move </a:t>
            </a:r>
            <a:r>
              <a:rPr lang="en-GB" altLang="en-US" sz="2000" dirty="0"/>
              <a:t>only about 10</a:t>
            </a:r>
            <a:r>
              <a:rPr lang="en-GB" altLang="en-US" sz="2000" baseline="30000" dirty="0"/>
              <a:t>2</a:t>
            </a:r>
            <a:r>
              <a:rPr lang="en-GB" altLang="en-US" sz="2000" dirty="0"/>
              <a:t> – 10</a:t>
            </a:r>
            <a:r>
              <a:rPr lang="en-GB" altLang="en-US" sz="2000" baseline="30000" dirty="0"/>
              <a:t>4</a:t>
            </a:r>
            <a:r>
              <a:rPr lang="en-GB" altLang="en-US" sz="2000" dirty="0"/>
              <a:t>molecules per second, a lower rate than that associated with channel proteins.</a:t>
            </a:r>
          </a:p>
          <a:p>
            <a:pPr eaLnBrk="1" hangingPunct="1"/>
            <a:endParaRPr lang="en-GB" altLang="en-US" sz="2000" dirty="0" smtClean="0"/>
          </a:p>
          <a:p>
            <a:pPr marL="0" indent="0" eaLnBrk="1" hangingPunct="1">
              <a:buNone/>
            </a:pPr>
            <a:endParaRPr lang="en-GB" altLang="en-US" sz="2000" dirty="0" smtClean="0"/>
          </a:p>
        </p:txBody>
      </p:sp>
      <p:sp>
        <p:nvSpPr>
          <p:cNvPr id="2" name="AutoShape 2" descr="Image result for Membrane transport protei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Image result for Membrane transport prote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4437112"/>
            <a:ext cx="6212967" cy="220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13276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altLang="en-US" smtClean="0"/>
              <a:t>Types of transport</a:t>
            </a:r>
          </a:p>
        </p:txBody>
      </p:sp>
      <p:sp>
        <p:nvSpPr>
          <p:cNvPr id="45059" name="Content Placeholder 2"/>
          <p:cNvSpPr>
            <a:spLocks noGrp="1"/>
          </p:cNvSpPr>
          <p:nvPr>
            <p:ph idx="1"/>
          </p:nvPr>
        </p:nvSpPr>
        <p:spPr/>
        <p:txBody>
          <a:bodyPr>
            <a:noAutofit/>
          </a:bodyPr>
          <a:lstStyle/>
          <a:p>
            <a:pPr marL="0" indent="0" eaLnBrk="1" hangingPunct="1">
              <a:buNone/>
            </a:pPr>
            <a:r>
              <a:rPr lang="en-GB" altLang="en-US" sz="2400" i="1" dirty="0" err="1" smtClean="0">
                <a:solidFill>
                  <a:srgbClr val="FF0000"/>
                </a:solidFill>
              </a:rPr>
              <a:t>Uniporters</a:t>
            </a:r>
            <a:r>
              <a:rPr lang="en-GB" altLang="en-US" sz="2400" dirty="0" smtClean="0"/>
              <a:t> transport one molecule at a time down a concentration gradient </a:t>
            </a:r>
          </a:p>
          <a:p>
            <a:pPr marL="1371600" lvl="3" indent="0" eaLnBrk="1" hangingPunct="1">
              <a:buFontTx/>
              <a:buNone/>
            </a:pPr>
            <a:r>
              <a:rPr lang="en-GB" altLang="en-US" sz="900" dirty="0" smtClean="0"/>
              <a:t>	</a:t>
            </a:r>
            <a:r>
              <a:rPr lang="en-GB" altLang="en-US" sz="2400" dirty="0" smtClean="0"/>
              <a:t>e.g. glucose and amino acids</a:t>
            </a:r>
            <a:endParaRPr lang="en-GB" altLang="en-US" sz="900" dirty="0" smtClean="0"/>
          </a:p>
          <a:p>
            <a:pPr eaLnBrk="1" hangingPunct="1"/>
            <a:endParaRPr lang="en-GB" altLang="en-US" sz="2400" dirty="0" smtClean="0"/>
          </a:p>
          <a:p>
            <a:pPr marL="0" indent="0" eaLnBrk="1" hangingPunct="1">
              <a:buNone/>
            </a:pPr>
            <a:r>
              <a:rPr lang="en-GB" altLang="en-US" sz="2400" i="1" dirty="0" err="1" smtClean="0">
                <a:solidFill>
                  <a:srgbClr val="FF0000"/>
                </a:solidFill>
              </a:rPr>
              <a:t>Antiporters</a:t>
            </a:r>
            <a:r>
              <a:rPr lang="en-GB" altLang="en-US" sz="2400" dirty="0" smtClean="0">
                <a:solidFill>
                  <a:srgbClr val="FF0000"/>
                </a:solidFill>
              </a:rPr>
              <a:t> and </a:t>
            </a:r>
            <a:r>
              <a:rPr lang="en-GB" altLang="en-US" sz="2400" i="1" dirty="0" err="1" smtClean="0">
                <a:solidFill>
                  <a:srgbClr val="FF0000"/>
                </a:solidFill>
              </a:rPr>
              <a:t>symporters</a:t>
            </a:r>
            <a:r>
              <a:rPr lang="en-GB" altLang="en-US" sz="2400" dirty="0" smtClean="0">
                <a:solidFill>
                  <a:srgbClr val="FF0000"/>
                </a:solidFill>
              </a:rPr>
              <a:t> (</a:t>
            </a:r>
            <a:r>
              <a:rPr lang="en-GB" altLang="en-US" sz="2400" i="1" dirty="0" smtClean="0">
                <a:solidFill>
                  <a:srgbClr val="FF0000"/>
                </a:solidFill>
              </a:rPr>
              <a:t>co-transporters) </a:t>
            </a:r>
            <a:r>
              <a:rPr lang="en-GB" altLang="en-US" sz="2400" dirty="0" smtClean="0"/>
              <a:t>couple the movement of one type of ion or molecule </a:t>
            </a:r>
            <a:r>
              <a:rPr lang="en-GB" altLang="en-US" sz="2400" i="1" dirty="0" smtClean="0"/>
              <a:t>against</a:t>
            </a:r>
            <a:r>
              <a:rPr lang="en-GB" altLang="en-US" sz="2400" dirty="0" smtClean="0"/>
              <a:t> its concentration gradient to the movement of a different ion or molecule </a:t>
            </a:r>
            <a:r>
              <a:rPr lang="en-GB" altLang="en-US" sz="2400" i="1" dirty="0" smtClean="0"/>
              <a:t>down</a:t>
            </a:r>
            <a:r>
              <a:rPr lang="en-GB" altLang="en-US" sz="2400" dirty="0" smtClean="0"/>
              <a:t> its concentration gradient</a:t>
            </a:r>
          </a:p>
          <a:p>
            <a:pPr eaLnBrk="1" hangingPunct="1"/>
            <a:endParaRPr lang="en-GB" altLang="en-US" sz="2400" dirty="0" smtClean="0"/>
          </a:p>
          <a:p>
            <a:pPr marL="914400" lvl="2" indent="0" eaLnBrk="1" hangingPunct="1">
              <a:buFontTx/>
              <a:buNone/>
            </a:pPr>
            <a:r>
              <a:rPr lang="en-GB" altLang="en-US" sz="1400" dirty="0" err="1" smtClean="0"/>
              <a:t>e.g</a:t>
            </a:r>
            <a:r>
              <a:rPr lang="en-GB" altLang="en-US" sz="1400" dirty="0" smtClean="0"/>
              <a:t>	</a:t>
            </a:r>
            <a:r>
              <a:rPr lang="en-GB" altLang="en-US" dirty="0" smtClean="0"/>
              <a:t>sodium and calcium exchange</a:t>
            </a:r>
          </a:p>
          <a:p>
            <a:pPr marL="914400" lvl="2" indent="0" eaLnBrk="1" hangingPunct="1">
              <a:buFontTx/>
              <a:buNone/>
            </a:pPr>
            <a:r>
              <a:rPr lang="en-GB" altLang="en-US" dirty="0" smtClean="0"/>
              <a:t>	sodium potassium exchange in nerve impulse 	transmission</a:t>
            </a:r>
            <a:endParaRPr lang="en-GB" altLang="en-US" sz="1400" dirty="0" smtClean="0"/>
          </a:p>
        </p:txBody>
      </p:sp>
    </p:spTree>
    <p:extLst>
      <p:ext uri="{BB962C8B-B14F-4D97-AF65-F5344CB8AC3E}">
        <p14:creationId xmlns:p14="http://schemas.microsoft.com/office/powerpoint/2010/main" val="23777589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984" y="169259"/>
            <a:ext cx="8229600" cy="850106"/>
          </a:xfrm>
        </p:spPr>
        <p:txBody>
          <a:bodyPr>
            <a:normAutofit fontScale="90000"/>
          </a:bodyPr>
          <a:lstStyle/>
          <a:p>
            <a:r>
              <a:rPr lang="en-GB" dirty="0" smtClean="0"/>
              <a:t>Examples of Ligand Hormones</a:t>
            </a:r>
            <a:br>
              <a:rPr lang="en-GB" dirty="0" smtClean="0"/>
            </a:br>
            <a:r>
              <a:rPr lang="en-GB" dirty="0" smtClean="0">
                <a:solidFill>
                  <a:srgbClr val="00B050"/>
                </a:solidFill>
              </a:rPr>
              <a:t>Cortisol</a:t>
            </a:r>
            <a:endParaRPr lang="en-GB" dirty="0">
              <a:solidFill>
                <a:srgbClr val="00B050"/>
              </a:solidFill>
            </a:endParaRPr>
          </a:p>
        </p:txBody>
      </p:sp>
      <p:pic>
        <p:nvPicPr>
          <p:cNvPr id="4" name="Picture 3" descr="16_11_phobic_hormo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886272"/>
            <a:ext cx="3672408" cy="2657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descr="16_12_cortis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3068960"/>
            <a:ext cx="4600086" cy="3416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148064" y="980728"/>
            <a:ext cx="3312368" cy="1631216"/>
          </a:xfrm>
          <a:prstGeom prst="rect">
            <a:avLst/>
          </a:prstGeom>
          <a:noFill/>
        </p:spPr>
        <p:txBody>
          <a:bodyPr wrap="square" rtlCol="0">
            <a:spAutoFit/>
          </a:bodyPr>
          <a:lstStyle/>
          <a:p>
            <a:pPr algn="ctr"/>
            <a:r>
              <a:rPr lang="en-GB" sz="2000" dirty="0" smtClean="0">
                <a:solidFill>
                  <a:srgbClr val="FF0000"/>
                </a:solidFill>
              </a:rPr>
              <a:t>The hormone forms a ligand complex within the cell that changes it structure in ordered to have its desired effect.</a:t>
            </a:r>
            <a:endParaRPr lang="en-GB" sz="2000" dirty="0">
              <a:solidFill>
                <a:srgbClr val="FF0000"/>
              </a:solidFill>
            </a:endParaRPr>
          </a:p>
        </p:txBody>
      </p:sp>
      <p:sp>
        <p:nvSpPr>
          <p:cNvPr id="6" name="TextBox 5"/>
          <p:cNvSpPr txBox="1"/>
          <p:nvPr/>
        </p:nvSpPr>
        <p:spPr>
          <a:xfrm>
            <a:off x="20418" y="3600893"/>
            <a:ext cx="5127646" cy="3139321"/>
          </a:xfrm>
          <a:prstGeom prst="rect">
            <a:avLst/>
          </a:prstGeom>
          <a:noFill/>
        </p:spPr>
        <p:txBody>
          <a:bodyPr wrap="square" rtlCol="0">
            <a:spAutoFit/>
          </a:bodyPr>
          <a:lstStyle/>
          <a:p>
            <a:pPr algn="ctr"/>
            <a:r>
              <a:rPr lang="en-GB" dirty="0" smtClean="0">
                <a:solidFill>
                  <a:srgbClr val="FF0000"/>
                </a:solidFill>
              </a:rPr>
              <a:t>Produced in the adrenal gland and regulated by the pituitary gland.</a:t>
            </a:r>
          </a:p>
          <a:p>
            <a:endParaRPr lang="en-GB" dirty="0" smtClean="0"/>
          </a:p>
          <a:p>
            <a:pPr marL="285750" indent="-285750">
              <a:buFont typeface="Arial" panose="020B0604020202020204" pitchFamily="34" charset="0"/>
              <a:buChar char="•"/>
            </a:pPr>
            <a:r>
              <a:rPr lang="en-GB" dirty="0" smtClean="0">
                <a:solidFill>
                  <a:srgbClr val="0070C0"/>
                </a:solidFill>
              </a:rPr>
              <a:t>Helps the body </a:t>
            </a:r>
            <a:r>
              <a:rPr lang="en-GB" dirty="0">
                <a:solidFill>
                  <a:srgbClr val="0070C0"/>
                </a:solidFill>
              </a:rPr>
              <a:t>respond to stress or danger</a:t>
            </a:r>
          </a:p>
          <a:p>
            <a:r>
              <a:rPr lang="en-GB" dirty="0" smtClean="0">
                <a:solidFill>
                  <a:srgbClr val="0070C0"/>
                </a:solidFill>
              </a:rPr>
              <a:t>      by increase </a:t>
            </a:r>
            <a:r>
              <a:rPr lang="en-GB" dirty="0">
                <a:solidFill>
                  <a:srgbClr val="0070C0"/>
                </a:solidFill>
              </a:rPr>
              <a:t>your body’s metabolism of </a:t>
            </a:r>
            <a:r>
              <a:rPr lang="en-GB" dirty="0" smtClean="0">
                <a:solidFill>
                  <a:srgbClr val="0070C0"/>
                </a:solidFill>
              </a:rPr>
              <a:t>glucose.</a:t>
            </a:r>
            <a:endParaRPr lang="en-GB" dirty="0">
              <a:solidFill>
                <a:srgbClr val="0070C0"/>
              </a:solidFill>
            </a:endParaRPr>
          </a:p>
          <a:p>
            <a:pPr marL="285750" indent="-285750">
              <a:buFont typeface="Arial" panose="020B0604020202020204" pitchFamily="34" charset="0"/>
              <a:buChar char="•"/>
            </a:pPr>
            <a:r>
              <a:rPr lang="en-GB" dirty="0" smtClean="0">
                <a:solidFill>
                  <a:srgbClr val="0070C0"/>
                </a:solidFill>
              </a:rPr>
              <a:t>reduce inflammation and immune response</a:t>
            </a:r>
          </a:p>
          <a:p>
            <a:pPr marL="285750" indent="-285750">
              <a:buFont typeface="Arial" panose="020B0604020202020204" pitchFamily="34" charset="0"/>
              <a:buChar char="•"/>
            </a:pPr>
            <a:r>
              <a:rPr lang="en-GB" dirty="0" smtClean="0">
                <a:solidFill>
                  <a:srgbClr val="0070C0"/>
                </a:solidFill>
              </a:rPr>
              <a:t>Increase sodium absorption.</a:t>
            </a:r>
          </a:p>
          <a:p>
            <a:pPr marL="285750" indent="-285750">
              <a:buFont typeface="Arial" panose="020B0604020202020204" pitchFamily="34" charset="0"/>
              <a:buChar char="•"/>
            </a:pPr>
            <a:r>
              <a:rPr lang="en-GB" dirty="0" smtClean="0">
                <a:solidFill>
                  <a:srgbClr val="0070C0"/>
                </a:solidFill>
              </a:rPr>
              <a:t>Increases glomerular filtration.</a:t>
            </a:r>
            <a:endParaRPr lang="en-GB" dirty="0">
              <a:solidFill>
                <a:srgbClr val="0070C0"/>
              </a:solidFill>
            </a:endParaRPr>
          </a:p>
          <a:p>
            <a:endParaRPr lang="en-GB" dirty="0" smtClean="0"/>
          </a:p>
          <a:p>
            <a:endParaRPr lang="en-GB" dirty="0"/>
          </a:p>
          <a:p>
            <a:endParaRPr lang="en-GB" dirty="0"/>
          </a:p>
        </p:txBody>
      </p:sp>
      <p:cxnSp>
        <p:nvCxnSpPr>
          <p:cNvPr id="8" name="Straight Arrow Connector 7"/>
          <p:cNvCxnSpPr/>
          <p:nvPr/>
        </p:nvCxnSpPr>
        <p:spPr>
          <a:xfrm>
            <a:off x="3635896" y="2420888"/>
            <a:ext cx="2736304" cy="79208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31580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Endocrine Insulin Cell signalling</a:t>
            </a:r>
            <a:endParaRPr lang="en-GB" dirty="0"/>
          </a:p>
        </p:txBody>
      </p:sp>
      <p:pic>
        <p:nvPicPr>
          <p:cNvPr id="3074" name="Picture 2" descr="https://upload.wikimedia.org/wikipedia/en/thumb/c/c3/BIOE_Article_Pic.svg/1024px-BIOE_Article_Pic.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196752"/>
            <a:ext cx="7776864" cy="453650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11560" y="5949280"/>
            <a:ext cx="7776864" cy="369332"/>
          </a:xfrm>
          <a:prstGeom prst="rect">
            <a:avLst/>
          </a:prstGeom>
        </p:spPr>
        <p:txBody>
          <a:bodyPr wrap="square">
            <a:spAutoFit/>
          </a:bodyPr>
          <a:lstStyle/>
          <a:p>
            <a:pPr algn="ctr"/>
            <a:r>
              <a:rPr lang="en-GB" dirty="0">
                <a:hlinkClick r:id="rId3"/>
              </a:rPr>
              <a:t>https://www.youtube.com/watch?v=FkkK5lTmBYQ</a:t>
            </a:r>
            <a:r>
              <a:rPr lang="en-GB" dirty="0"/>
              <a:t> </a:t>
            </a:r>
          </a:p>
        </p:txBody>
      </p:sp>
    </p:spTree>
    <p:extLst>
      <p:ext uri="{BB962C8B-B14F-4D97-AF65-F5344CB8AC3E}">
        <p14:creationId xmlns:p14="http://schemas.microsoft.com/office/powerpoint/2010/main" val="7459813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113" y="116632"/>
            <a:ext cx="8229600" cy="1143000"/>
          </a:xfrm>
        </p:spPr>
        <p:txBody>
          <a:bodyPr>
            <a:normAutofit fontScale="90000"/>
          </a:bodyPr>
          <a:lstStyle/>
          <a:p>
            <a:r>
              <a:rPr lang="en-GB" dirty="0" smtClean="0"/>
              <a:t>Cell Signalling for </a:t>
            </a:r>
            <a:r>
              <a:rPr lang="en-GB" dirty="0" smtClean="0">
                <a:solidFill>
                  <a:srgbClr val="FF0000"/>
                </a:solidFill>
              </a:rPr>
              <a:t>Human Growth Hormone </a:t>
            </a:r>
            <a:r>
              <a:rPr lang="en-GB" dirty="0" smtClean="0"/>
              <a:t>- </a:t>
            </a:r>
            <a:r>
              <a:rPr lang="en-GB" dirty="0" err="1" smtClean="0"/>
              <a:t>Autocrine</a:t>
            </a:r>
            <a:endParaRPr lang="en-GB" dirty="0"/>
          </a:p>
        </p:txBody>
      </p:sp>
      <p:pic>
        <p:nvPicPr>
          <p:cNvPr id="2050" name="Picture 2" descr="https://thumbs.dreamstime.com/z/growth-hormone-signaling-pathway-illustration-4816103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6785" y="1412777"/>
            <a:ext cx="3240360" cy="23042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autocrine cell signal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3626" y="1268760"/>
            <a:ext cx="3884838" cy="256125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560" y="3809260"/>
            <a:ext cx="8136904" cy="2862322"/>
          </a:xfrm>
          <a:prstGeom prst="rect">
            <a:avLst/>
          </a:prstGeom>
          <a:noFill/>
        </p:spPr>
        <p:txBody>
          <a:bodyPr wrap="square" rtlCol="0">
            <a:spAutoFit/>
          </a:bodyPr>
          <a:lstStyle/>
          <a:p>
            <a:pPr marL="285750" indent="-285750">
              <a:buFont typeface="Arial" panose="020B0604020202020204" pitchFamily="34" charset="0"/>
              <a:buChar char="•"/>
            </a:pPr>
            <a:r>
              <a:rPr lang="en-GB" sz="1600" dirty="0" smtClean="0"/>
              <a:t>Not fat soluble</a:t>
            </a:r>
          </a:p>
          <a:p>
            <a:pPr marL="285750" indent="-285750">
              <a:buFont typeface="Arial" panose="020B0604020202020204" pitchFamily="34" charset="0"/>
              <a:buChar char="•"/>
            </a:pPr>
            <a:r>
              <a:rPr lang="en-GB" dirty="0"/>
              <a:t>Increases calcium </a:t>
            </a:r>
            <a:r>
              <a:rPr lang="en-GB" dirty="0" smtClean="0"/>
              <a:t>retention and </a:t>
            </a:r>
            <a:r>
              <a:rPr lang="en-GB" dirty="0"/>
              <a:t>strengthens and increases the mineralization of </a:t>
            </a:r>
            <a:r>
              <a:rPr lang="en-GB" dirty="0" smtClean="0"/>
              <a:t>bone</a:t>
            </a:r>
            <a:r>
              <a:rPr lang="en-GB" dirty="0"/>
              <a:t>.</a:t>
            </a:r>
          </a:p>
          <a:p>
            <a:pPr marL="285750" indent="-285750">
              <a:buFont typeface="Arial" panose="020B0604020202020204" pitchFamily="34" charset="0"/>
              <a:buChar char="•"/>
            </a:pPr>
            <a:r>
              <a:rPr lang="en-GB" dirty="0"/>
              <a:t>Increases </a:t>
            </a:r>
            <a:r>
              <a:rPr lang="en-GB" dirty="0" smtClean="0"/>
              <a:t>muscle</a:t>
            </a:r>
            <a:r>
              <a:rPr lang="en-GB" dirty="0"/>
              <a:t> </a:t>
            </a:r>
            <a:r>
              <a:rPr lang="en-GB" dirty="0" smtClean="0"/>
              <a:t>mass </a:t>
            </a:r>
            <a:r>
              <a:rPr lang="en-GB" dirty="0"/>
              <a:t>through </a:t>
            </a:r>
            <a:r>
              <a:rPr lang="en-GB" dirty="0" smtClean="0"/>
              <a:t>sarcomere</a:t>
            </a:r>
            <a:r>
              <a:rPr lang="en-GB" dirty="0"/>
              <a:t> </a:t>
            </a:r>
            <a:r>
              <a:rPr lang="en-GB" dirty="0" smtClean="0"/>
              <a:t>hypertrophy</a:t>
            </a:r>
            <a:endParaRPr lang="en-GB" dirty="0"/>
          </a:p>
          <a:p>
            <a:pPr marL="285750" indent="-285750">
              <a:buFont typeface="Arial" panose="020B0604020202020204" pitchFamily="34" charset="0"/>
              <a:buChar char="•"/>
            </a:pPr>
            <a:r>
              <a:rPr lang="en-GB" dirty="0"/>
              <a:t>Promotes lipolysis</a:t>
            </a:r>
          </a:p>
          <a:p>
            <a:pPr marL="285750" indent="-285750">
              <a:buFont typeface="Arial" panose="020B0604020202020204" pitchFamily="34" charset="0"/>
              <a:buChar char="•"/>
            </a:pPr>
            <a:r>
              <a:rPr lang="en-GB" dirty="0"/>
              <a:t>Increases protein synthesis</a:t>
            </a:r>
          </a:p>
          <a:p>
            <a:pPr marL="285750" indent="-285750">
              <a:buFont typeface="Arial" panose="020B0604020202020204" pitchFamily="34" charset="0"/>
              <a:buChar char="•"/>
            </a:pPr>
            <a:r>
              <a:rPr lang="en-GB" dirty="0"/>
              <a:t>Stimulates the growth of all internal organs excluding the brain</a:t>
            </a:r>
          </a:p>
          <a:p>
            <a:pPr marL="285750" indent="-285750">
              <a:buFont typeface="Arial" panose="020B0604020202020204" pitchFamily="34" charset="0"/>
              <a:buChar char="•"/>
            </a:pPr>
            <a:r>
              <a:rPr lang="en-GB" dirty="0"/>
              <a:t>Plays a role in homeostasis</a:t>
            </a:r>
          </a:p>
          <a:p>
            <a:pPr marL="285750" indent="-285750">
              <a:buFont typeface="Arial" panose="020B0604020202020204" pitchFamily="34" charset="0"/>
              <a:buChar char="•"/>
            </a:pPr>
            <a:r>
              <a:rPr lang="en-GB" dirty="0"/>
              <a:t>Reduces </a:t>
            </a:r>
            <a:r>
              <a:rPr lang="en-GB" dirty="0" smtClean="0"/>
              <a:t>liver</a:t>
            </a:r>
            <a:r>
              <a:rPr lang="en-GB" dirty="0"/>
              <a:t> </a:t>
            </a:r>
            <a:r>
              <a:rPr lang="en-GB" dirty="0" smtClean="0"/>
              <a:t>uptake </a:t>
            </a:r>
            <a:r>
              <a:rPr lang="en-GB" dirty="0"/>
              <a:t>of glucose</a:t>
            </a:r>
          </a:p>
          <a:p>
            <a:pPr marL="285750" indent="-285750">
              <a:buFont typeface="Arial" panose="020B0604020202020204" pitchFamily="34" charset="0"/>
              <a:buChar char="•"/>
            </a:pPr>
            <a:r>
              <a:rPr lang="en-GB" dirty="0" smtClean="0"/>
              <a:t>Stimulates </a:t>
            </a:r>
            <a:r>
              <a:rPr lang="en-GB" dirty="0"/>
              <a:t>the immune </a:t>
            </a:r>
            <a:r>
              <a:rPr lang="en-GB" dirty="0" smtClean="0"/>
              <a:t>system.</a:t>
            </a:r>
            <a:endParaRPr lang="en-GB" sz="2000" dirty="0"/>
          </a:p>
        </p:txBody>
      </p:sp>
    </p:spTree>
    <p:extLst>
      <p:ext uri="{BB962C8B-B14F-4D97-AF65-F5344CB8AC3E}">
        <p14:creationId xmlns:p14="http://schemas.microsoft.com/office/powerpoint/2010/main" val="41086293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Paracrine Cell signalling</a:t>
            </a:r>
            <a:br>
              <a:rPr lang="en-GB" dirty="0" smtClean="0"/>
            </a:br>
            <a:r>
              <a:rPr lang="en-GB" dirty="0" smtClean="0"/>
              <a:t>Nerve impulse transmission</a:t>
            </a:r>
            <a:endParaRPr lang="en-GB" dirty="0"/>
          </a:p>
        </p:txBody>
      </p:sp>
      <p:pic>
        <p:nvPicPr>
          <p:cNvPr id="4098" name="Picture 2" descr="Image result for paracrine cell signa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628800"/>
            <a:ext cx="7920880" cy="4872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67007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Desensitisation and </a:t>
            </a:r>
            <a:r>
              <a:rPr lang="en-GB" dirty="0" err="1" smtClean="0"/>
              <a:t>Supersensitivity</a:t>
            </a:r>
            <a:endParaRPr lang="en-GB" dirty="0"/>
          </a:p>
        </p:txBody>
      </p:sp>
      <p:sp>
        <p:nvSpPr>
          <p:cNvPr id="3" name="Content Placeholder 2"/>
          <p:cNvSpPr>
            <a:spLocks noGrp="1"/>
          </p:cNvSpPr>
          <p:nvPr>
            <p:ph idx="1"/>
          </p:nvPr>
        </p:nvSpPr>
        <p:spPr/>
        <p:txBody>
          <a:bodyPr/>
          <a:lstStyle/>
          <a:p>
            <a:pPr marL="0" indent="0">
              <a:buNone/>
            </a:pPr>
            <a:r>
              <a:rPr lang="en-GB" dirty="0" smtClean="0"/>
              <a:t>Desensitisation / down regulation involves reduction in the number of receptors available for binding.</a:t>
            </a:r>
          </a:p>
          <a:p>
            <a:pPr marL="0" indent="0">
              <a:buNone/>
            </a:pPr>
            <a:endParaRPr lang="en-GB" dirty="0"/>
          </a:p>
          <a:p>
            <a:pPr marL="0" indent="0">
              <a:buNone/>
            </a:pPr>
            <a:r>
              <a:rPr lang="en-GB" dirty="0" err="1" smtClean="0"/>
              <a:t>Supersensitivity</a:t>
            </a:r>
            <a:r>
              <a:rPr lang="en-GB" dirty="0" smtClean="0"/>
              <a:t> relates to the increase in the number of receptors.</a:t>
            </a:r>
            <a:endParaRPr lang="en-GB" dirty="0"/>
          </a:p>
        </p:txBody>
      </p:sp>
    </p:spTree>
    <p:extLst>
      <p:ext uri="{BB962C8B-B14F-4D97-AF65-F5344CB8AC3E}">
        <p14:creationId xmlns:p14="http://schemas.microsoft.com/office/powerpoint/2010/main" val="305474976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39552" y="0"/>
            <a:ext cx="8229600" cy="836712"/>
          </a:xfrm>
        </p:spPr>
        <p:txBody>
          <a:bodyPr/>
          <a:lstStyle/>
          <a:p>
            <a:r>
              <a:rPr lang="en-GB" dirty="0" smtClean="0"/>
              <a:t>Hormonal Regulation of Hunger</a:t>
            </a:r>
            <a:endParaRPr lang="en-GB" dirty="0"/>
          </a:p>
        </p:txBody>
      </p:sp>
      <p:sp>
        <p:nvSpPr>
          <p:cNvPr id="8" name="Content Placeholder 7"/>
          <p:cNvSpPr>
            <a:spLocks noGrp="1"/>
          </p:cNvSpPr>
          <p:nvPr>
            <p:ph idx="1"/>
          </p:nvPr>
        </p:nvSpPr>
        <p:spPr>
          <a:xfrm>
            <a:off x="467544" y="880120"/>
            <a:ext cx="8229600" cy="1828800"/>
          </a:xfrm>
        </p:spPr>
        <p:txBody>
          <a:bodyPr>
            <a:normAutofit fontScale="70000" lnSpcReduction="20000"/>
          </a:bodyPr>
          <a:lstStyle/>
          <a:p>
            <a:pPr marL="0" indent="0" algn="ctr">
              <a:buNone/>
            </a:pPr>
            <a:r>
              <a:rPr lang="en-GB" sz="4600" b="1" dirty="0" err="1" smtClean="0">
                <a:solidFill>
                  <a:srgbClr val="0070C0"/>
                </a:solidFill>
              </a:rPr>
              <a:t>Leptin</a:t>
            </a:r>
            <a:r>
              <a:rPr lang="en-GB" sz="4600" b="1" dirty="0" smtClean="0">
                <a:solidFill>
                  <a:srgbClr val="0070C0"/>
                </a:solidFill>
              </a:rPr>
              <a:t> v Ghrelin</a:t>
            </a:r>
          </a:p>
          <a:p>
            <a:pPr marL="0" indent="0">
              <a:buNone/>
            </a:pPr>
            <a:endParaRPr lang="en-GB" dirty="0"/>
          </a:p>
          <a:p>
            <a:pPr marL="0" indent="0">
              <a:buNone/>
            </a:pPr>
            <a:r>
              <a:rPr lang="en-GB" dirty="0" err="1" smtClean="0">
                <a:solidFill>
                  <a:srgbClr val="FF0000"/>
                </a:solidFill>
              </a:rPr>
              <a:t>Leptin</a:t>
            </a:r>
            <a:r>
              <a:rPr lang="en-GB" dirty="0" smtClean="0">
                <a:solidFill>
                  <a:srgbClr val="FF0000"/>
                </a:solidFill>
              </a:rPr>
              <a:t> – inhibits feelings of hunger </a:t>
            </a:r>
          </a:p>
          <a:p>
            <a:pPr marL="0" indent="0">
              <a:buNone/>
            </a:pPr>
            <a:endParaRPr lang="en-GB" dirty="0"/>
          </a:p>
          <a:p>
            <a:pPr marL="0" indent="0">
              <a:buNone/>
            </a:pPr>
            <a:r>
              <a:rPr lang="en-GB" dirty="0" smtClean="0">
                <a:solidFill>
                  <a:srgbClr val="0070C0"/>
                </a:solidFill>
              </a:rPr>
              <a:t>Ghrelin – fast acting initiation of the desire to eat</a:t>
            </a:r>
            <a:endParaRPr lang="en-GB" dirty="0">
              <a:solidFill>
                <a:srgbClr val="0070C0"/>
              </a:solidFill>
            </a:endParaRPr>
          </a:p>
        </p:txBody>
      </p:sp>
      <p:pic>
        <p:nvPicPr>
          <p:cNvPr id="1026" name="Picture 2" descr="https://upload.wikimedia.org/wikipedia/commons/f/f7/Energy_Balanc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284984"/>
            <a:ext cx="7638042" cy="3456384"/>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2" descr="Image result for feeling full"/>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7" name="Picture 3" descr="F:\Teaching\SHSS5069 Biomechanics\downloa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1592" y="801827"/>
            <a:ext cx="1778291" cy="1535539"/>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Image result for feeling hungry homer simps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248" y="2409349"/>
            <a:ext cx="1782378" cy="1440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2932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4206"/>
            <a:ext cx="8229600" cy="740498"/>
          </a:xfrm>
        </p:spPr>
        <p:txBody>
          <a:bodyPr>
            <a:normAutofit fontScale="90000"/>
          </a:bodyPr>
          <a:lstStyle/>
          <a:p>
            <a:r>
              <a:rPr lang="en-GB" dirty="0" err="1" smtClean="0"/>
              <a:t>Leptin</a:t>
            </a:r>
            <a:endParaRPr lang="en-GB" dirty="0"/>
          </a:p>
        </p:txBody>
      </p:sp>
      <p:sp>
        <p:nvSpPr>
          <p:cNvPr id="3" name="Content Placeholder 2"/>
          <p:cNvSpPr>
            <a:spLocks noGrp="1"/>
          </p:cNvSpPr>
          <p:nvPr>
            <p:ph idx="1"/>
          </p:nvPr>
        </p:nvSpPr>
        <p:spPr>
          <a:xfrm>
            <a:off x="251520" y="764704"/>
            <a:ext cx="8640960" cy="6093296"/>
          </a:xfrm>
        </p:spPr>
        <p:txBody>
          <a:bodyPr>
            <a:normAutofit fontScale="62500" lnSpcReduction="20000"/>
          </a:bodyPr>
          <a:lstStyle/>
          <a:p>
            <a:pPr marL="0" indent="0" algn="ctr">
              <a:buNone/>
            </a:pPr>
            <a:r>
              <a:rPr lang="en-GB" dirty="0" smtClean="0">
                <a:solidFill>
                  <a:srgbClr val="FF0000"/>
                </a:solidFill>
              </a:rPr>
              <a:t>A hormone consisting of 167 amino acids </a:t>
            </a:r>
            <a:r>
              <a:rPr lang="en-GB" dirty="0">
                <a:solidFill>
                  <a:srgbClr val="FF0000"/>
                </a:solidFill>
              </a:rPr>
              <a:t>coded on Chromosome </a:t>
            </a:r>
            <a:r>
              <a:rPr lang="en-GB" dirty="0" smtClean="0">
                <a:solidFill>
                  <a:srgbClr val="FF0000"/>
                </a:solidFill>
              </a:rPr>
              <a:t>7 and express predominantly in </a:t>
            </a:r>
            <a:r>
              <a:rPr lang="en-GB" dirty="0">
                <a:solidFill>
                  <a:srgbClr val="FF0000"/>
                </a:solidFill>
              </a:rPr>
              <a:t>white </a:t>
            </a:r>
            <a:r>
              <a:rPr lang="en-GB" dirty="0" smtClean="0">
                <a:solidFill>
                  <a:srgbClr val="FF0000"/>
                </a:solidFill>
              </a:rPr>
              <a:t>adipocytes and </a:t>
            </a:r>
            <a:r>
              <a:rPr lang="en-GB" dirty="0" err="1" smtClean="0">
                <a:solidFill>
                  <a:srgbClr val="FF0000"/>
                </a:solidFill>
              </a:rPr>
              <a:t>enterocyctes</a:t>
            </a:r>
            <a:r>
              <a:rPr lang="en-GB" dirty="0" smtClean="0">
                <a:solidFill>
                  <a:srgbClr val="FF0000"/>
                </a:solidFill>
              </a:rPr>
              <a:t> of the small </a:t>
            </a:r>
            <a:r>
              <a:rPr lang="en-GB" dirty="0" err="1" smtClean="0">
                <a:solidFill>
                  <a:srgbClr val="FF0000"/>
                </a:solidFill>
              </a:rPr>
              <a:t>intesitine</a:t>
            </a:r>
            <a:r>
              <a:rPr lang="en-GB" dirty="0" smtClean="0">
                <a:solidFill>
                  <a:srgbClr val="FF0000"/>
                </a:solidFill>
              </a:rPr>
              <a:t>.</a:t>
            </a:r>
          </a:p>
          <a:p>
            <a:pPr marL="0" indent="0" algn="ctr">
              <a:buNone/>
            </a:pPr>
            <a:endParaRPr lang="en-GB" dirty="0" smtClean="0"/>
          </a:p>
          <a:p>
            <a:pPr marL="0" indent="0" algn="ctr">
              <a:buNone/>
            </a:pPr>
            <a:r>
              <a:rPr lang="en-GB" dirty="0" err="1" smtClean="0"/>
              <a:t>Leptin</a:t>
            </a:r>
            <a:r>
              <a:rPr lang="en-GB" dirty="0" smtClean="0"/>
              <a:t> concentration is directly related to percentage body fat. Once secreted it acts on receptors on the hypothalamus leading to the feeling of satiety and a  desire to decrease food intake and increases energy expenditure through the action of neuropeptides acting in the brain.</a:t>
            </a:r>
          </a:p>
          <a:p>
            <a:pPr marL="0" indent="0" algn="ctr">
              <a:buNone/>
            </a:pPr>
            <a:endParaRPr lang="en-GB" dirty="0"/>
          </a:p>
          <a:p>
            <a:pPr marL="0" indent="0" algn="ctr">
              <a:buNone/>
            </a:pPr>
            <a:r>
              <a:rPr lang="en-GB" dirty="0" smtClean="0"/>
              <a:t>As such </a:t>
            </a:r>
            <a:r>
              <a:rPr lang="en-GB" dirty="0" err="1" smtClean="0"/>
              <a:t>leptin</a:t>
            </a:r>
            <a:r>
              <a:rPr lang="en-GB" dirty="0" smtClean="0"/>
              <a:t> does not regulate food intake from meal to meal but over a longer period of time.</a:t>
            </a:r>
          </a:p>
          <a:p>
            <a:pPr marL="0" indent="0" algn="ctr">
              <a:buNone/>
            </a:pPr>
            <a:endParaRPr lang="en-GB" dirty="0"/>
          </a:p>
          <a:p>
            <a:pPr marL="0" indent="0">
              <a:buNone/>
            </a:pPr>
            <a:r>
              <a:rPr lang="en-GB" dirty="0" smtClean="0"/>
              <a:t>Low levels of </a:t>
            </a:r>
            <a:r>
              <a:rPr lang="en-GB" dirty="0" err="1" smtClean="0"/>
              <a:t>leptin</a:t>
            </a:r>
            <a:r>
              <a:rPr lang="en-GB" dirty="0" smtClean="0"/>
              <a:t> can result in the constant feeling of hunger and is associated with conditions such as binge eating disorder which lead to obesity.</a:t>
            </a:r>
          </a:p>
          <a:p>
            <a:pPr marL="0" indent="0">
              <a:buNone/>
            </a:pPr>
            <a:endParaRPr lang="en-GB" dirty="0" smtClean="0"/>
          </a:p>
          <a:p>
            <a:pPr marL="0" indent="0">
              <a:buNone/>
            </a:pPr>
            <a:r>
              <a:rPr lang="en-GB" dirty="0" smtClean="0"/>
              <a:t>However </a:t>
            </a:r>
          </a:p>
          <a:p>
            <a:pPr marL="0" indent="0">
              <a:buNone/>
            </a:pPr>
            <a:endParaRPr lang="en-GB" dirty="0"/>
          </a:p>
          <a:p>
            <a:pPr marL="0" indent="0" algn="ctr">
              <a:buNone/>
            </a:pPr>
            <a:r>
              <a:rPr lang="en-GB" dirty="0" smtClean="0">
                <a:solidFill>
                  <a:srgbClr val="0070C0"/>
                </a:solidFill>
              </a:rPr>
              <a:t>As more fat is stored the receptors become resistant to </a:t>
            </a:r>
            <a:r>
              <a:rPr lang="en-GB" dirty="0" err="1" smtClean="0">
                <a:solidFill>
                  <a:srgbClr val="0070C0"/>
                </a:solidFill>
              </a:rPr>
              <a:t>leptin</a:t>
            </a:r>
            <a:r>
              <a:rPr lang="en-GB" dirty="0" smtClean="0">
                <a:solidFill>
                  <a:srgbClr val="0070C0"/>
                </a:solidFill>
              </a:rPr>
              <a:t> and so more is require to stimulate the neural regulation of eating as such obese people tend to have high levels of </a:t>
            </a:r>
            <a:r>
              <a:rPr lang="en-GB" dirty="0" err="1" smtClean="0">
                <a:solidFill>
                  <a:srgbClr val="0070C0"/>
                </a:solidFill>
              </a:rPr>
              <a:t>leptin</a:t>
            </a:r>
            <a:r>
              <a:rPr lang="en-GB" dirty="0" smtClean="0">
                <a:solidFill>
                  <a:srgbClr val="0070C0"/>
                </a:solidFill>
              </a:rPr>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828219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dirty="0" smtClean="0"/>
              <a:t>Other Roles of </a:t>
            </a:r>
            <a:r>
              <a:rPr lang="en-GB" dirty="0" err="1"/>
              <a:t>L</a:t>
            </a:r>
            <a:r>
              <a:rPr lang="en-GB" dirty="0" err="1" smtClean="0"/>
              <a:t>eptin</a:t>
            </a:r>
            <a:endParaRPr lang="en-GB" dirty="0"/>
          </a:p>
        </p:txBody>
      </p:sp>
      <p:sp>
        <p:nvSpPr>
          <p:cNvPr id="3" name="Content Placeholder 2"/>
          <p:cNvSpPr>
            <a:spLocks noGrp="1"/>
          </p:cNvSpPr>
          <p:nvPr>
            <p:ph idx="1"/>
          </p:nvPr>
        </p:nvSpPr>
        <p:spPr>
          <a:xfrm>
            <a:off x="457200" y="980728"/>
            <a:ext cx="8229600" cy="5760640"/>
          </a:xfrm>
        </p:spPr>
        <p:txBody>
          <a:bodyPr>
            <a:normAutofit fontScale="47500" lnSpcReduction="20000"/>
          </a:bodyPr>
          <a:lstStyle/>
          <a:p>
            <a:pPr marL="514350" indent="-514350">
              <a:buFont typeface="+mj-lt"/>
              <a:buAutoNum type="arabicPeriod"/>
            </a:pPr>
            <a:r>
              <a:rPr lang="en-GB" sz="3800" dirty="0" err="1"/>
              <a:t>Leptin</a:t>
            </a:r>
            <a:r>
              <a:rPr lang="en-GB" sz="3800" dirty="0"/>
              <a:t> plays a critical role in the adaptive response to starvation</a:t>
            </a:r>
            <a:r>
              <a:rPr lang="en-GB" sz="3800" dirty="0" smtClean="0"/>
              <a:t>.</a:t>
            </a:r>
            <a:endParaRPr lang="en-GB" sz="3800" baseline="30000" dirty="0"/>
          </a:p>
          <a:p>
            <a:pPr marL="514350" indent="-514350">
              <a:buFont typeface="+mj-lt"/>
              <a:buAutoNum type="arabicPeriod"/>
            </a:pPr>
            <a:endParaRPr lang="en-GB" sz="3800" baseline="30000" dirty="0" smtClean="0"/>
          </a:p>
          <a:p>
            <a:pPr marL="514350" indent="-514350">
              <a:buFont typeface="+mj-lt"/>
              <a:buAutoNum type="arabicPeriod"/>
            </a:pPr>
            <a:r>
              <a:rPr lang="en-GB" sz="3800" dirty="0" err="1" smtClean="0"/>
              <a:t>Leptin</a:t>
            </a:r>
            <a:r>
              <a:rPr lang="en-GB" sz="3800" dirty="0" smtClean="0"/>
              <a:t> </a:t>
            </a:r>
            <a:r>
              <a:rPr lang="en-GB" sz="3800" dirty="0"/>
              <a:t>level is decreased after short-term </a:t>
            </a:r>
            <a:r>
              <a:rPr lang="en-GB" sz="3800" dirty="0" smtClean="0"/>
              <a:t>fasting</a:t>
            </a:r>
            <a:r>
              <a:rPr lang="en-GB" sz="3800" dirty="0"/>
              <a:t> </a:t>
            </a:r>
            <a:r>
              <a:rPr lang="en-GB" sz="3800" dirty="0" smtClean="0"/>
              <a:t>(24–72 </a:t>
            </a:r>
            <a:r>
              <a:rPr lang="en-GB" sz="3800" dirty="0"/>
              <a:t>hours), even when changes in fat mass are not observed</a:t>
            </a:r>
            <a:r>
              <a:rPr lang="en-GB" sz="3800" dirty="0" smtClean="0"/>
              <a:t>.</a:t>
            </a:r>
            <a:endParaRPr lang="en-GB" sz="3800" baseline="30000" dirty="0"/>
          </a:p>
          <a:p>
            <a:pPr marL="514350" indent="-514350">
              <a:buFont typeface="+mj-lt"/>
              <a:buAutoNum type="arabicPeriod"/>
            </a:pPr>
            <a:endParaRPr lang="en-GB" sz="3800" baseline="30000" dirty="0" smtClean="0"/>
          </a:p>
          <a:p>
            <a:pPr marL="514350" indent="-514350">
              <a:buFont typeface="+mj-lt"/>
              <a:buAutoNum type="arabicPeriod"/>
            </a:pPr>
            <a:r>
              <a:rPr lang="en-GB" sz="3800" dirty="0" smtClean="0"/>
              <a:t>Serum </a:t>
            </a:r>
            <a:r>
              <a:rPr lang="en-GB" sz="3800" dirty="0"/>
              <a:t>level of leptin is reduced by sleep </a:t>
            </a:r>
            <a:r>
              <a:rPr lang="en-GB" sz="3800" dirty="0" smtClean="0"/>
              <a:t>deprivation.</a:t>
            </a:r>
            <a:endParaRPr lang="en-GB" sz="3800" dirty="0"/>
          </a:p>
          <a:p>
            <a:pPr marL="514350" indent="-514350">
              <a:buFont typeface="+mj-lt"/>
              <a:buAutoNum type="arabicPeriod"/>
            </a:pPr>
            <a:endParaRPr lang="en-GB" sz="3800" dirty="0" smtClean="0"/>
          </a:p>
          <a:p>
            <a:pPr marL="514350" indent="-514350">
              <a:buFont typeface="+mj-lt"/>
              <a:buAutoNum type="arabicPeriod"/>
            </a:pPr>
            <a:r>
              <a:rPr lang="en-GB" sz="3800" dirty="0" smtClean="0"/>
              <a:t>Leptin </a:t>
            </a:r>
            <a:r>
              <a:rPr lang="en-GB" sz="3800" dirty="0"/>
              <a:t>level is increased by emotional </a:t>
            </a:r>
            <a:r>
              <a:rPr lang="en-GB" sz="3800" dirty="0" smtClean="0"/>
              <a:t>stress.</a:t>
            </a:r>
          </a:p>
          <a:p>
            <a:pPr marL="514350" indent="-514350">
              <a:buFont typeface="+mj-lt"/>
              <a:buAutoNum type="arabicPeriod"/>
            </a:pPr>
            <a:endParaRPr lang="en-GB" sz="3800" dirty="0"/>
          </a:p>
          <a:p>
            <a:pPr marL="514350" indent="-514350">
              <a:buFont typeface="+mj-lt"/>
              <a:buAutoNum type="arabicPeriod"/>
            </a:pPr>
            <a:r>
              <a:rPr lang="en-GB" sz="3800" dirty="0" smtClean="0"/>
              <a:t>Leptin </a:t>
            </a:r>
            <a:r>
              <a:rPr lang="en-GB" sz="3800" dirty="0"/>
              <a:t>level is chronically reduced by physical </a:t>
            </a:r>
            <a:r>
              <a:rPr lang="en-GB" sz="3800" dirty="0" smtClean="0"/>
              <a:t>exercise.</a:t>
            </a:r>
          </a:p>
          <a:p>
            <a:pPr marL="514350" indent="-514350">
              <a:buFont typeface="+mj-lt"/>
              <a:buAutoNum type="arabicPeriod"/>
            </a:pPr>
            <a:endParaRPr lang="en-GB" sz="3800" dirty="0" smtClean="0"/>
          </a:p>
          <a:p>
            <a:pPr marL="514350" indent="-514350">
              <a:buFont typeface="+mj-lt"/>
              <a:buAutoNum type="arabicPeriod"/>
            </a:pPr>
            <a:r>
              <a:rPr lang="en-GB" sz="3800" dirty="0" smtClean="0"/>
              <a:t>Leptin </a:t>
            </a:r>
            <a:r>
              <a:rPr lang="en-GB" sz="3800" dirty="0"/>
              <a:t>level is decreased by increases in testosterone levels and increased by increases in </a:t>
            </a:r>
            <a:r>
              <a:rPr lang="en-GB" sz="3800" dirty="0" smtClean="0"/>
              <a:t>oestrogen </a:t>
            </a:r>
            <a:r>
              <a:rPr lang="en-GB" sz="3800" dirty="0"/>
              <a:t>levels</a:t>
            </a:r>
            <a:r>
              <a:rPr lang="en-GB" sz="3800" dirty="0" smtClean="0"/>
              <a:t>.</a:t>
            </a:r>
            <a:endParaRPr lang="en-GB" sz="3800" baseline="30000" dirty="0"/>
          </a:p>
          <a:p>
            <a:pPr marL="514350" indent="-514350">
              <a:buFont typeface="+mj-lt"/>
              <a:buAutoNum type="arabicPeriod"/>
            </a:pPr>
            <a:endParaRPr lang="en-GB" sz="3800" dirty="0"/>
          </a:p>
          <a:p>
            <a:pPr marL="514350" indent="-514350">
              <a:buFont typeface="+mj-lt"/>
              <a:buAutoNum type="arabicPeriod"/>
            </a:pPr>
            <a:r>
              <a:rPr lang="en-GB" sz="3800" dirty="0" err="1"/>
              <a:t>Leptin</a:t>
            </a:r>
            <a:r>
              <a:rPr lang="en-GB" sz="3800" dirty="0"/>
              <a:t> level is increased by </a:t>
            </a:r>
            <a:r>
              <a:rPr lang="en-GB" sz="3800" dirty="0" smtClean="0"/>
              <a:t>insulin.</a:t>
            </a:r>
          </a:p>
          <a:p>
            <a:pPr marL="514350" indent="-514350">
              <a:buFont typeface="+mj-lt"/>
              <a:buAutoNum type="arabicPeriod"/>
            </a:pPr>
            <a:endParaRPr lang="en-GB" sz="3800" dirty="0"/>
          </a:p>
          <a:p>
            <a:pPr marL="514350" indent="-514350">
              <a:buFont typeface="+mj-lt"/>
              <a:buAutoNum type="arabicPeriod"/>
            </a:pPr>
            <a:r>
              <a:rPr lang="en-GB" sz="3800" dirty="0" smtClean="0"/>
              <a:t>In </a:t>
            </a:r>
            <a:r>
              <a:rPr lang="en-GB" sz="3800" dirty="0"/>
              <a:t>obese patients with obstructive sleep </a:t>
            </a:r>
            <a:r>
              <a:rPr lang="en-GB" sz="3800" dirty="0" err="1" smtClean="0"/>
              <a:t>apnea</a:t>
            </a:r>
            <a:r>
              <a:rPr lang="en-GB" sz="3800" dirty="0" smtClean="0"/>
              <a:t> </a:t>
            </a:r>
            <a:r>
              <a:rPr lang="en-GB" sz="3800" dirty="0"/>
              <a:t>leptin level is increased, but decreased after the administration of continuous positive airway </a:t>
            </a:r>
            <a:r>
              <a:rPr lang="en-GB" sz="3800" dirty="0" smtClean="0"/>
              <a:t>pressure.</a:t>
            </a:r>
            <a:endParaRPr lang="en-GB" sz="3800" baseline="30000" dirty="0"/>
          </a:p>
          <a:p>
            <a:pPr marL="514350" indent="-514350">
              <a:buFont typeface="+mj-lt"/>
              <a:buAutoNum type="arabicPeriod"/>
            </a:pPr>
            <a:endParaRPr lang="en-GB" sz="3800" baseline="30000" dirty="0" smtClean="0"/>
          </a:p>
          <a:p>
            <a:pPr marL="514350" indent="-514350">
              <a:buFont typeface="+mj-lt"/>
              <a:buAutoNum type="arabicPeriod"/>
            </a:pPr>
            <a:r>
              <a:rPr lang="en-GB" sz="3800" dirty="0" smtClean="0"/>
              <a:t>In </a:t>
            </a:r>
            <a:r>
              <a:rPr lang="en-GB" sz="3800" dirty="0"/>
              <a:t>non-obese individuals, however, restful sleep (i.e., 8–12 hours of unbroken sleep) can increase </a:t>
            </a:r>
            <a:r>
              <a:rPr lang="en-GB" sz="3800" dirty="0" err="1"/>
              <a:t>leptin</a:t>
            </a:r>
            <a:r>
              <a:rPr lang="en-GB" sz="3800" dirty="0"/>
              <a:t> to normal levels.</a:t>
            </a:r>
          </a:p>
          <a:p>
            <a:endParaRPr lang="en-GB" dirty="0"/>
          </a:p>
        </p:txBody>
      </p:sp>
    </p:spTree>
    <p:extLst>
      <p:ext uri="{BB962C8B-B14F-4D97-AF65-F5344CB8AC3E}">
        <p14:creationId xmlns:p14="http://schemas.microsoft.com/office/powerpoint/2010/main" val="30400090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850106"/>
          </a:xfrm>
        </p:spPr>
        <p:txBody>
          <a:bodyPr/>
          <a:lstStyle/>
          <a:p>
            <a:r>
              <a:rPr lang="en-GB" dirty="0" smtClean="0"/>
              <a:t>Other Roles of </a:t>
            </a:r>
            <a:r>
              <a:rPr lang="en-GB" dirty="0" err="1"/>
              <a:t>L</a:t>
            </a:r>
            <a:r>
              <a:rPr lang="en-GB" dirty="0" err="1" smtClean="0"/>
              <a:t>eptin</a:t>
            </a:r>
            <a:endParaRPr lang="en-GB" dirty="0"/>
          </a:p>
        </p:txBody>
      </p:sp>
      <p:pic>
        <p:nvPicPr>
          <p:cNvPr id="2050" name="Picture 2" descr="Image result for lept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980728"/>
            <a:ext cx="6984776" cy="5690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8414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648072"/>
          </a:xfrm>
        </p:spPr>
        <p:txBody>
          <a:bodyPr>
            <a:normAutofit fontScale="90000"/>
          </a:bodyPr>
          <a:lstStyle/>
          <a:p>
            <a:r>
              <a:rPr lang="en-GB" dirty="0" smtClean="0"/>
              <a:t>Ghrelin</a:t>
            </a:r>
            <a:endParaRPr lang="en-GB" dirty="0"/>
          </a:p>
        </p:txBody>
      </p:sp>
      <p:sp>
        <p:nvSpPr>
          <p:cNvPr id="3" name="Content Placeholder 2"/>
          <p:cNvSpPr>
            <a:spLocks noGrp="1"/>
          </p:cNvSpPr>
          <p:nvPr>
            <p:ph idx="1"/>
          </p:nvPr>
        </p:nvSpPr>
        <p:spPr>
          <a:xfrm>
            <a:off x="457200" y="980728"/>
            <a:ext cx="8229600" cy="5145435"/>
          </a:xfrm>
        </p:spPr>
        <p:txBody>
          <a:bodyPr/>
          <a:lstStyle/>
          <a:p>
            <a:pPr marL="0" indent="0" algn="ctr">
              <a:buNone/>
            </a:pPr>
            <a:r>
              <a:rPr lang="en-GB" sz="2400" dirty="0">
                <a:solidFill>
                  <a:srgbClr val="FF0000"/>
                </a:solidFill>
              </a:rPr>
              <a:t>A hormone consisting of </a:t>
            </a:r>
            <a:r>
              <a:rPr lang="en-GB" sz="2400" dirty="0" smtClean="0">
                <a:solidFill>
                  <a:srgbClr val="FF0000"/>
                </a:solidFill>
              </a:rPr>
              <a:t>28 amino </a:t>
            </a:r>
            <a:r>
              <a:rPr lang="en-GB" sz="2400" dirty="0">
                <a:solidFill>
                  <a:srgbClr val="FF0000"/>
                </a:solidFill>
              </a:rPr>
              <a:t>acids coded on Chromosome </a:t>
            </a:r>
            <a:r>
              <a:rPr lang="en-GB" sz="2400" dirty="0" smtClean="0">
                <a:solidFill>
                  <a:srgbClr val="FF0000"/>
                </a:solidFill>
              </a:rPr>
              <a:t>3 </a:t>
            </a:r>
            <a:r>
              <a:rPr lang="en-GB" sz="2400" dirty="0">
                <a:solidFill>
                  <a:srgbClr val="FF0000"/>
                </a:solidFill>
              </a:rPr>
              <a:t>and express predominantly in </a:t>
            </a:r>
            <a:r>
              <a:rPr lang="en-GB" sz="2400" dirty="0" smtClean="0">
                <a:solidFill>
                  <a:srgbClr val="FF0000"/>
                </a:solidFill>
              </a:rPr>
              <a:t>the </a:t>
            </a:r>
            <a:r>
              <a:rPr lang="en-GB" sz="2400" dirty="0" err="1" smtClean="0">
                <a:solidFill>
                  <a:srgbClr val="FF0000"/>
                </a:solidFill>
              </a:rPr>
              <a:t>ghrelinergic</a:t>
            </a:r>
            <a:r>
              <a:rPr lang="en-GB" sz="2400" dirty="0" smtClean="0">
                <a:solidFill>
                  <a:srgbClr val="FF0000"/>
                </a:solidFill>
              </a:rPr>
              <a:t> cells in the stomach and gut, though some is produced in most glands and even in the brain.</a:t>
            </a:r>
            <a:endParaRPr lang="en-GB" dirty="0" smtClean="0"/>
          </a:p>
          <a:p>
            <a:pPr marL="0" indent="0">
              <a:buNone/>
            </a:pPr>
            <a:endParaRPr lang="en-GB" sz="2400" dirty="0">
              <a:solidFill>
                <a:srgbClr val="FF0000"/>
              </a:solidFill>
            </a:endParaRPr>
          </a:p>
          <a:p>
            <a:pPr marL="0" indent="0">
              <a:buNone/>
            </a:pPr>
            <a:r>
              <a:rPr lang="en-GB" sz="2400" dirty="0" smtClean="0"/>
              <a:t>When the stomach is empty ghrelin is secreted which circulates to the hypothalamus (same cells as </a:t>
            </a:r>
            <a:r>
              <a:rPr lang="en-GB" sz="2400" dirty="0" err="1" smtClean="0"/>
              <a:t>leptin</a:t>
            </a:r>
            <a:r>
              <a:rPr lang="en-GB" sz="2400" dirty="0" smtClean="0"/>
              <a:t>) and initiates feeling of hunger.</a:t>
            </a:r>
          </a:p>
          <a:p>
            <a:pPr marL="0" indent="0">
              <a:buNone/>
            </a:pPr>
            <a:endParaRPr lang="en-GB" sz="2400" dirty="0"/>
          </a:p>
          <a:p>
            <a:pPr marL="0" indent="0" algn="ctr">
              <a:buNone/>
            </a:pPr>
            <a:r>
              <a:rPr lang="en-GB" sz="2400" dirty="0" smtClean="0">
                <a:solidFill>
                  <a:srgbClr val="0070C0"/>
                </a:solidFill>
              </a:rPr>
              <a:t>The levels of circulating ghrelin therefore regulate food consumption on a meal by meal basis.</a:t>
            </a:r>
            <a:endParaRPr lang="en-GB" sz="2400" dirty="0">
              <a:solidFill>
                <a:srgbClr val="0070C0"/>
              </a:solidFill>
            </a:endParaRPr>
          </a:p>
        </p:txBody>
      </p:sp>
    </p:spTree>
    <p:extLst>
      <p:ext uri="{BB962C8B-B14F-4D97-AF65-F5344CB8AC3E}">
        <p14:creationId xmlns:p14="http://schemas.microsoft.com/office/powerpoint/2010/main" val="390999237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lstStyle/>
          <a:p>
            <a:r>
              <a:rPr lang="en-GB" dirty="0" smtClean="0"/>
              <a:t>Other Roles of Ghrelin</a:t>
            </a:r>
            <a:endParaRPr lang="en-GB" dirty="0"/>
          </a:p>
        </p:txBody>
      </p:sp>
      <p:pic>
        <p:nvPicPr>
          <p:cNvPr id="3074" name="Picture 2" descr="Image result for Ghrel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343130"/>
            <a:ext cx="6696744" cy="5295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53980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Ghrelin and Health</a:t>
            </a:r>
            <a:endParaRPr lang="en-GB" dirty="0"/>
          </a:p>
        </p:txBody>
      </p:sp>
      <p:sp>
        <p:nvSpPr>
          <p:cNvPr id="3" name="Content Placeholder 2"/>
          <p:cNvSpPr>
            <a:spLocks noGrp="1"/>
          </p:cNvSpPr>
          <p:nvPr>
            <p:ph idx="1"/>
          </p:nvPr>
        </p:nvSpPr>
        <p:spPr>
          <a:xfrm>
            <a:off x="457200" y="980728"/>
            <a:ext cx="8229600" cy="5616624"/>
          </a:xfrm>
        </p:spPr>
        <p:txBody>
          <a:bodyPr>
            <a:normAutofit fontScale="92500" lnSpcReduction="20000"/>
          </a:bodyPr>
          <a:lstStyle/>
          <a:p>
            <a:r>
              <a:rPr lang="en-GB" sz="2400" dirty="0" smtClean="0"/>
              <a:t>Lower in obese individuals but when food is consumed for pleasure rather than necessity then levels of ghrelin rise.</a:t>
            </a:r>
          </a:p>
          <a:p>
            <a:endParaRPr lang="en-GB" sz="2400" dirty="0" smtClean="0"/>
          </a:p>
          <a:p>
            <a:r>
              <a:rPr lang="en-GB" sz="2400" dirty="0" smtClean="0"/>
              <a:t>Higher in those with anorexia nervosa.</a:t>
            </a:r>
          </a:p>
          <a:p>
            <a:endParaRPr lang="en-GB" sz="2400" dirty="0"/>
          </a:p>
          <a:p>
            <a:r>
              <a:rPr lang="en-GB" sz="2400" dirty="0" smtClean="0"/>
              <a:t>Levels of ghrelin changes during the day and increase throughout  the night . This is affected by exposure to light during the night and poor sleep patterns which increase ghrelin and decrease </a:t>
            </a:r>
            <a:r>
              <a:rPr lang="en-GB" sz="2400" dirty="0" err="1" smtClean="0"/>
              <a:t>leptin</a:t>
            </a:r>
            <a:r>
              <a:rPr lang="en-GB" sz="2400" dirty="0" smtClean="0"/>
              <a:t> concentrations.</a:t>
            </a:r>
          </a:p>
          <a:p>
            <a:endParaRPr lang="en-GB" sz="2400" dirty="0"/>
          </a:p>
          <a:p>
            <a:r>
              <a:rPr lang="en-GB" sz="2400" dirty="0" smtClean="0"/>
              <a:t>Gastric bypass surgery reduces ghrelin secretion – maybe only in the short term.</a:t>
            </a:r>
          </a:p>
          <a:p>
            <a:endParaRPr lang="en-GB" sz="2400" dirty="0"/>
          </a:p>
          <a:p>
            <a:r>
              <a:rPr lang="en-GB" sz="2400" dirty="0" err="1" smtClean="0"/>
              <a:t>Grehlin</a:t>
            </a:r>
            <a:r>
              <a:rPr lang="en-GB" sz="2400" dirty="0" smtClean="0"/>
              <a:t> plasma concentrations increase with age leading to weight gain in middle age – until sarcopenia takes over.</a:t>
            </a:r>
          </a:p>
          <a:p>
            <a:endParaRPr lang="en-GB" sz="2400" dirty="0"/>
          </a:p>
          <a:p>
            <a:r>
              <a:rPr lang="en-GB" sz="2400" dirty="0" smtClean="0"/>
              <a:t>Low </a:t>
            </a:r>
            <a:r>
              <a:rPr lang="en-GB" sz="2400" dirty="0" err="1" smtClean="0"/>
              <a:t>ghelin</a:t>
            </a:r>
            <a:r>
              <a:rPr lang="en-GB" sz="2400" dirty="0" smtClean="0"/>
              <a:t> levels linked to anxiety and depression</a:t>
            </a:r>
          </a:p>
          <a:p>
            <a:pPr marL="0" indent="0">
              <a:buNone/>
            </a:pPr>
            <a:endParaRPr lang="en-GB" dirty="0"/>
          </a:p>
        </p:txBody>
      </p:sp>
    </p:spTree>
    <p:extLst>
      <p:ext uri="{BB962C8B-B14F-4D97-AF65-F5344CB8AC3E}">
        <p14:creationId xmlns:p14="http://schemas.microsoft.com/office/powerpoint/2010/main" val="1698131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203" y="188640"/>
            <a:ext cx="8229600" cy="576064"/>
          </a:xfrm>
        </p:spPr>
        <p:txBody>
          <a:bodyPr>
            <a:normAutofit fontScale="90000"/>
          </a:bodyPr>
          <a:lstStyle/>
          <a:p>
            <a:r>
              <a:rPr lang="en-GB" dirty="0" smtClean="0"/>
              <a:t>Metabolic Hormones</a:t>
            </a:r>
            <a:endParaRPr lang="en-GB" dirty="0"/>
          </a:p>
        </p:txBody>
      </p:sp>
      <p:pic>
        <p:nvPicPr>
          <p:cNvPr id="3" name="Picture 2"/>
          <p:cNvPicPr>
            <a:picLocks noChangeAspect="1"/>
          </p:cNvPicPr>
          <p:nvPr/>
        </p:nvPicPr>
        <p:blipFill>
          <a:blip r:embed="rId2"/>
          <a:stretch>
            <a:fillRect/>
          </a:stretch>
        </p:blipFill>
        <p:spPr>
          <a:xfrm>
            <a:off x="971600" y="1340768"/>
            <a:ext cx="7739537" cy="5040560"/>
          </a:xfrm>
          <a:prstGeom prst="rect">
            <a:avLst/>
          </a:prstGeom>
        </p:spPr>
      </p:pic>
    </p:spTree>
    <p:extLst>
      <p:ext uri="{BB962C8B-B14F-4D97-AF65-F5344CB8AC3E}">
        <p14:creationId xmlns:p14="http://schemas.microsoft.com/office/powerpoint/2010/main" val="307740925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Physiological Adaptation</a:t>
            </a:r>
            <a:endParaRPr lang="en-GB" dirty="0"/>
          </a:p>
        </p:txBody>
      </p:sp>
      <p:sp>
        <p:nvSpPr>
          <p:cNvPr id="3" name="Content Placeholder 2"/>
          <p:cNvSpPr>
            <a:spLocks noGrp="1"/>
          </p:cNvSpPr>
          <p:nvPr>
            <p:ph idx="1"/>
          </p:nvPr>
        </p:nvSpPr>
        <p:spPr>
          <a:xfrm>
            <a:off x="323528" y="1196752"/>
            <a:ext cx="8301608" cy="5400600"/>
          </a:xfrm>
        </p:spPr>
        <p:txBody>
          <a:bodyPr>
            <a:normAutofit fontScale="92500" lnSpcReduction="10000"/>
          </a:bodyPr>
          <a:lstStyle/>
          <a:p>
            <a:pPr marL="0" indent="0" algn="ctr">
              <a:buNone/>
            </a:pPr>
            <a:r>
              <a:rPr lang="en-GB" dirty="0" smtClean="0">
                <a:solidFill>
                  <a:srgbClr val="FF0000"/>
                </a:solidFill>
              </a:rPr>
              <a:t>Hormones regulate the adaptive processes</a:t>
            </a:r>
          </a:p>
          <a:p>
            <a:pPr marL="0" indent="0" algn="ctr">
              <a:buNone/>
            </a:pPr>
            <a:endParaRPr lang="en-GB" dirty="0" smtClean="0">
              <a:solidFill>
                <a:srgbClr val="00B050"/>
              </a:solidFill>
            </a:endParaRPr>
          </a:p>
          <a:p>
            <a:pPr marL="0" indent="0" algn="ctr">
              <a:buNone/>
            </a:pPr>
            <a:r>
              <a:rPr lang="en-GB" dirty="0" smtClean="0">
                <a:solidFill>
                  <a:srgbClr val="00B050"/>
                </a:solidFill>
              </a:rPr>
              <a:t>The process by which the body regulates and maintains homeostasis to cope with the environment in which it exists</a:t>
            </a:r>
          </a:p>
          <a:p>
            <a:pPr marL="0" indent="0" algn="ctr">
              <a:buNone/>
            </a:pPr>
            <a:endParaRPr lang="en-GB" dirty="0" smtClean="0"/>
          </a:p>
          <a:p>
            <a:r>
              <a:rPr lang="en-GB" sz="2600" dirty="0" smtClean="0"/>
              <a:t>Exercise / Training</a:t>
            </a:r>
          </a:p>
          <a:p>
            <a:r>
              <a:rPr lang="en-GB" sz="2600" dirty="0" smtClean="0"/>
              <a:t>Environmental</a:t>
            </a:r>
          </a:p>
          <a:p>
            <a:r>
              <a:rPr lang="en-GB" sz="2600" dirty="0" smtClean="0"/>
              <a:t>Diets / nutrition</a:t>
            </a:r>
          </a:p>
          <a:p>
            <a:r>
              <a:rPr lang="en-GB" sz="2600" dirty="0" smtClean="0"/>
              <a:t>Psychological stress</a:t>
            </a:r>
          </a:p>
          <a:p>
            <a:r>
              <a:rPr lang="en-GB" sz="2600" dirty="0" smtClean="0"/>
              <a:t>Health and wellbeing</a:t>
            </a:r>
          </a:p>
          <a:p>
            <a:r>
              <a:rPr lang="en-GB" sz="2600" dirty="0" smtClean="0"/>
              <a:t>Biological / physiological</a:t>
            </a:r>
            <a:endParaRPr lang="en-GB" sz="2600" dirty="0"/>
          </a:p>
        </p:txBody>
      </p:sp>
    </p:spTree>
    <p:extLst>
      <p:ext uri="{BB962C8B-B14F-4D97-AF65-F5344CB8AC3E}">
        <p14:creationId xmlns:p14="http://schemas.microsoft.com/office/powerpoint/2010/main" val="404340488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663</TotalTime>
  <Words>1525</Words>
  <Application>Microsoft Office PowerPoint</Application>
  <PresentationFormat>On-screen Show (4:3)</PresentationFormat>
  <Paragraphs>165</Paragraphs>
  <Slides>27</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Calibri</vt:lpstr>
      <vt:lpstr>Office Theme</vt:lpstr>
      <vt:lpstr>Physiological Adaptation</vt:lpstr>
      <vt:lpstr>Athletic Adaptation</vt:lpstr>
      <vt:lpstr>Mechanisms of Cell Signalling</vt:lpstr>
      <vt:lpstr>Cell &amp; Cell to Cell Signalling</vt:lpstr>
      <vt:lpstr>Chemical Cell Signalling</vt:lpstr>
      <vt:lpstr> Intracellular Signaling Pathways  </vt:lpstr>
      <vt:lpstr>Intercellular Communication</vt:lpstr>
      <vt:lpstr>Ligands and Receptors</vt:lpstr>
      <vt:lpstr>Membrane Transport</vt:lpstr>
      <vt:lpstr>ATP powered pumps</vt:lpstr>
      <vt:lpstr>Channel Proteins</vt:lpstr>
      <vt:lpstr>Protein Transporters</vt:lpstr>
      <vt:lpstr>Types of transport</vt:lpstr>
      <vt:lpstr>Examples of Ligand Hormones Cortisol</vt:lpstr>
      <vt:lpstr>Endocrine Insulin Cell signalling</vt:lpstr>
      <vt:lpstr>Cell Signalling for Human Growth Hormone - Autocrine</vt:lpstr>
      <vt:lpstr>Paracrine Cell signalling Nerve impulse transmission</vt:lpstr>
      <vt:lpstr>Desensitisation and Supersensitivity</vt:lpstr>
      <vt:lpstr>Hormonal Regulation of Hunger</vt:lpstr>
      <vt:lpstr>Leptin</vt:lpstr>
      <vt:lpstr>Other Roles of Leptin</vt:lpstr>
      <vt:lpstr>Other Roles of Leptin</vt:lpstr>
      <vt:lpstr>Ghrelin</vt:lpstr>
      <vt:lpstr>Other Roles of Ghrelin</vt:lpstr>
      <vt:lpstr>Ghrelin and Health</vt:lpstr>
      <vt:lpstr>Metabolic Hormones</vt:lpstr>
      <vt:lpstr>Physiological Adaptation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Intercellular Communication</dc:title>
  <dc:creator>Administrator</dc:creator>
  <cp:lastModifiedBy>David Gardner</cp:lastModifiedBy>
  <cp:revision>71</cp:revision>
  <dcterms:created xsi:type="dcterms:W3CDTF">2017-02-05T21:51:25Z</dcterms:created>
  <dcterms:modified xsi:type="dcterms:W3CDTF">2021-01-27T21:34:10Z</dcterms:modified>
</cp:coreProperties>
</file>