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11"/>
  </p:notesMasterIdLst>
  <p:handoutMasterIdLst>
    <p:handoutMasterId r:id="rId12"/>
  </p:handoutMasterIdLst>
  <p:sldIdLst>
    <p:sldId id="256" r:id="rId6"/>
    <p:sldId id="264" r:id="rId7"/>
    <p:sldId id="262" r:id="rId8"/>
    <p:sldId id="263" r:id="rId9"/>
    <p:sldId id="265" r:id="rId10"/>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A8A07-8123-410B-AD67-EAD362473E77}" v="22" dt="2026-03-17T10:04:02.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934" autoAdjust="0"/>
    <p:restoredTop sz="94689" autoAdjust="0"/>
  </p:normalViewPr>
  <p:slideViewPr>
    <p:cSldViewPr snapToGrid="0" snapToObjects="1" showGuides="1">
      <p:cViewPr>
        <p:scale>
          <a:sx n="17" d="100"/>
          <a:sy n="17" d="100"/>
        </p:scale>
        <p:origin x="1132" y="8"/>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viewProps" Target="viewProps.xml"/><Relationship Id="rId10" Type="http://schemas.openxmlformats.org/officeDocument/2006/relationships/slide" Target="slides/slide5.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3/17/2026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3/17/2026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8" Type="http://schemas.openxmlformats.org/officeDocument/2006/relationships/hyperlink" Target="https://link.springer.com/article/10.1186/s12888-025-07719-x" TargetMode="External"/><Relationship Id="rId3" Type="http://schemas.openxmlformats.org/officeDocument/2006/relationships/hyperlink" Target="https://doi.org/10.1038/s41380-023-02369-5" TargetMode="External"/><Relationship Id="rId7" Type="http://schemas.openxmlformats.org/officeDocument/2006/relationships/hyperlink" Target="https://pubmed.ncbi.nlm.nih.gov/41422965?utm_source=chatgpt.com" TargetMode="External"/><Relationship Id="rId2" Type="http://schemas.openxmlformats.org/officeDocument/2006/relationships/hyperlink" Target="https://doi.org/10.1038/s43856-025-01366-9" TargetMode="External"/><Relationship Id="rId1" Type="http://schemas.openxmlformats.org/officeDocument/2006/relationships/slideLayout" Target="../slideLayouts/slideLayout11.xml"/><Relationship Id="rId6" Type="http://schemas.openxmlformats.org/officeDocument/2006/relationships/hyperlink" Target="https://link.springer.com/article/10.1007/s12144-025-08114-1?utm_source=chatgpt.com" TargetMode="External"/><Relationship Id="rId5" Type="http://schemas.openxmlformats.org/officeDocument/2006/relationships/hyperlink" Target="https://doi.org/10.1002/da.21939" TargetMode="External"/><Relationship Id="rId10" Type="http://schemas.openxmlformats.org/officeDocument/2006/relationships/hyperlink" Target="https://www.nhs.uk/mental-health/talking-therapies-medicine-treatments/talking-therapies-and-counselling/cognitive-behavioural-therapy-cbt/" TargetMode="External"/><Relationship Id="rId4" Type="http://schemas.openxmlformats.org/officeDocument/2006/relationships/hyperlink" Target="https://doi.org/10.1017/S0033291723000983" TargetMode="External"/><Relationship Id="rId9" Type="http://schemas.openxmlformats.org/officeDocument/2006/relationships/hyperlink" Target="https://www.mentalhealth.org.uk/explore-mental-health/statistics/most-common-diagnosed-mental-health-problems-statistics?utm_source=chatgpt.com"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nice.org.uk/news/articles/nice-recommends-8-digitally-enabled-therapies-to-treat-depression-and-anxiety" TargetMode="External"/><Relationship Id="rId7" Type="http://schemas.openxmlformats.org/officeDocument/2006/relationships/hyperlink" Target="https://icd.who.int/browse/2024-01/mms/en#334423054" TargetMode="External"/><Relationship Id="rId2" Type="http://schemas.openxmlformats.org/officeDocument/2006/relationships/hyperlink" Target="https://www.england.nhs.uk/mental-health/adults/nhs-talking-therapies/" TargetMode="External"/><Relationship Id="rId1" Type="http://schemas.openxmlformats.org/officeDocument/2006/relationships/slideLayout" Target="../slideLayouts/slideLayout11.xml"/><Relationship Id="rId6" Type="http://schemas.openxmlformats.org/officeDocument/2006/relationships/hyperlink" Target="https://doi.org/10.2196/46289" TargetMode="External"/><Relationship Id="rId5" Type="http://schemas.openxmlformats.org/officeDocument/2006/relationships/hyperlink" Target="https://doi.org/10.1007/s10578-021-01286-4" TargetMode="External"/><Relationship Id="rId4" Type="http://schemas.openxmlformats.org/officeDocument/2006/relationships/hyperlink" Target="https://digital.nhs.uk/data-and-information/publications/statistical/adult-psychiatric-morbidity-survey/survey-of-mental-health-and-wellbeing-england-2023-24/common-mental-health-conditions?utm_source=chatgpt.co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396999" y="21895602"/>
            <a:ext cx="40987579" cy="6513897"/>
          </a:xfrm>
        </p:spPr>
        <p:txBody>
          <a:bodyPr>
            <a:normAutofit fontScale="90000"/>
          </a:bodyPr>
          <a:lstStyle/>
          <a:p>
            <a:pPr algn="l"/>
            <a:br>
              <a:rPr lang="en-GB" sz="3100" b="1" dirty="0">
                <a:effectLst/>
                <a:ea typeface="Aptos" panose="020B0004020202020204" pitchFamily="34" charset="0"/>
              </a:rPr>
            </a:br>
            <a:br>
              <a:rPr lang="en-GB" sz="5300" b="1" dirty="0">
                <a:solidFill>
                  <a:schemeClr val="tx2">
                    <a:lumMod val="90000"/>
                    <a:lumOff val="10000"/>
                  </a:schemeClr>
                </a:solidFill>
              </a:rPr>
            </a:br>
            <a:r>
              <a:rPr lang="en-GB" sz="8900" b="1" dirty="0">
                <a:solidFill>
                  <a:schemeClr val="tx2">
                    <a:lumMod val="90000"/>
                    <a:lumOff val="10000"/>
                  </a:schemeClr>
                </a:solidFill>
                <a:latin typeface="Arial" panose="020B0604020202020204" pitchFamily="34" charset="0"/>
                <a:cs typeface="Arial" panose="020B0604020202020204" pitchFamily="34" charset="0"/>
              </a:rPr>
              <a:t>Student name</a:t>
            </a:r>
            <a:r>
              <a:rPr lang="en-GB" sz="8900" dirty="0">
                <a:latin typeface="Arial" panose="020B0604020202020204" pitchFamily="34" charset="0"/>
                <a:cs typeface="Arial" panose="020B0604020202020204" pitchFamily="34" charset="0"/>
              </a:rPr>
              <a:t>: Angie Camila Vasquez Sanchez </a:t>
            </a:r>
            <a:br>
              <a:rPr lang="en-GB" sz="8900" dirty="0">
                <a:latin typeface="Arial" panose="020B0604020202020204" pitchFamily="34" charset="0"/>
                <a:cs typeface="Arial" panose="020B0604020202020204" pitchFamily="34" charset="0"/>
              </a:rPr>
            </a:br>
            <a:r>
              <a:rPr lang="en-GB" sz="8900" b="1" dirty="0">
                <a:solidFill>
                  <a:schemeClr val="tx2">
                    <a:lumMod val="90000"/>
                    <a:lumOff val="10000"/>
                  </a:schemeClr>
                </a:solidFill>
                <a:latin typeface="Arial" panose="020B0604020202020204" pitchFamily="34" charset="0"/>
                <a:cs typeface="Arial" panose="020B0604020202020204" pitchFamily="34" charset="0"/>
              </a:rPr>
              <a:t>Student number</a:t>
            </a:r>
            <a:r>
              <a:rPr lang="en-GB" sz="8900" dirty="0">
                <a:latin typeface="Arial" panose="020B0604020202020204" pitchFamily="34" charset="0"/>
                <a:cs typeface="Arial" panose="020B0604020202020204" pitchFamily="34" charset="0"/>
              </a:rPr>
              <a:t>: 2325813</a:t>
            </a:r>
            <a:br>
              <a:rPr lang="en-GB" sz="8900" dirty="0">
                <a:latin typeface="Arial" panose="020B0604020202020204" pitchFamily="34" charset="0"/>
                <a:cs typeface="Arial" panose="020B0604020202020204" pitchFamily="34" charset="0"/>
              </a:rPr>
            </a:br>
            <a:r>
              <a:rPr lang="en-GB" sz="8900" b="1" dirty="0">
                <a:solidFill>
                  <a:schemeClr val="tx2">
                    <a:lumMod val="90000"/>
                    <a:lumOff val="10000"/>
                  </a:schemeClr>
                </a:solidFill>
                <a:latin typeface="Arial" panose="020B0604020202020204" pitchFamily="34" charset="0"/>
                <a:cs typeface="Arial" panose="020B0604020202020204" pitchFamily="34" charset="0"/>
              </a:rPr>
              <a:t>Name of Tutor</a:t>
            </a:r>
            <a:r>
              <a:rPr lang="en-GB" sz="8900" dirty="0">
                <a:latin typeface="Arial" panose="020B0604020202020204" pitchFamily="34" charset="0"/>
                <a:cs typeface="Arial" panose="020B0604020202020204" pitchFamily="34" charset="0"/>
              </a:rPr>
              <a:t>: Bianca Sanfilippo</a:t>
            </a:r>
            <a:br>
              <a:rPr lang="en-GB" sz="8900" dirty="0">
                <a:latin typeface="Arial" panose="020B0604020202020204" pitchFamily="34" charset="0"/>
                <a:cs typeface="Arial" panose="020B0604020202020204" pitchFamily="34" charset="0"/>
              </a:rPr>
            </a:br>
            <a:br>
              <a:rPr lang="en-GB" sz="107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396999" y="291338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648508" y="8807924"/>
            <a:ext cx="36484559" cy="6463308"/>
          </a:xfrm>
          <a:prstGeom prst="rect">
            <a:avLst/>
          </a:prstGeom>
          <a:noFill/>
        </p:spPr>
        <p:txBody>
          <a:bodyPr wrap="square" rtlCol="0">
            <a:spAutoFit/>
          </a:bodyPr>
          <a:lstStyle/>
          <a:p>
            <a:pPr algn="ctr"/>
            <a:r>
              <a:rPr lang="en-GB" sz="13800" b="1" i="0" u="none" strike="noStrike" dirty="0">
                <a:solidFill>
                  <a:schemeClr val="tx2">
                    <a:lumMod val="90000"/>
                    <a:lumOff val="10000"/>
                  </a:schemeClr>
                </a:solidFill>
                <a:effectLst/>
                <a:latin typeface="Arial" panose="020B0604020202020204" pitchFamily="34" charset="0"/>
                <a:cs typeface="Arial" panose="020B0604020202020204" pitchFamily="34" charset="0"/>
              </a:rPr>
              <a:t>BMHP6029</a:t>
            </a:r>
          </a:p>
          <a:p>
            <a:pPr algn="ctr"/>
            <a:r>
              <a:rPr lang="en-GB" sz="13800" b="1" i="0" u="none" strike="noStrike" dirty="0">
                <a:solidFill>
                  <a:schemeClr val="tx2">
                    <a:lumMod val="90000"/>
                    <a:lumOff val="10000"/>
                  </a:schemeClr>
                </a:solidFill>
                <a:effectLst/>
                <a:latin typeface="Arial" panose="020B0604020202020204" pitchFamily="34" charset="0"/>
                <a:cs typeface="Arial" panose="020B0604020202020204" pitchFamily="34" charset="0"/>
              </a:rPr>
              <a:t>Psychopathological Classifications and Provisions </a:t>
            </a:r>
            <a:r>
              <a:rPr lang="en-GB" sz="13800" b="1" dirty="0">
                <a:solidFill>
                  <a:schemeClr val="tx2">
                    <a:lumMod val="90000"/>
                    <a:lumOff val="10000"/>
                  </a:schemeClr>
                </a:solidFill>
                <a:effectLst/>
                <a:latin typeface="Arial" panose="020B0604020202020204" pitchFamily="34" charset="0"/>
                <a:ea typeface="Aptos" panose="020B0004020202020204" pitchFamily="34" charset="0"/>
                <a:cs typeface="Arial" panose="020B0604020202020204" pitchFamily="34" charset="0"/>
              </a:rPr>
              <a:t>Component</a:t>
            </a:r>
            <a:endParaRPr lang="en-GB" sz="13800" dirty="0">
              <a:solidFill>
                <a:schemeClr val="tx2">
                  <a:lumMod val="90000"/>
                  <a:lumOff val="10000"/>
                </a:schemeClr>
              </a:solidFill>
              <a:latin typeface="Arial" panose="020B0604020202020204" pitchFamily="34" charset="0"/>
              <a:cs typeface="Arial" panose="020B0604020202020204" pitchFamily="34" charset="0"/>
            </a:endParaRPr>
          </a:p>
        </p:txBody>
      </p:sp>
      <p:grpSp>
        <p:nvGrpSpPr>
          <p:cNvPr id="5" name="Group 2">
            <a:extLst>
              <a:ext uri="{FF2B5EF4-FFF2-40B4-BE49-F238E27FC236}">
                <a16:creationId xmlns:a16="http://schemas.microsoft.com/office/drawing/2014/main" id="{C8CABD09-DBEE-FFEA-99E2-562CE4E8F056}"/>
              </a:ext>
            </a:extLst>
          </p:cNvPr>
          <p:cNvGrpSpPr/>
          <p:nvPr/>
        </p:nvGrpSpPr>
        <p:grpSpPr>
          <a:xfrm>
            <a:off x="0" y="-1"/>
            <a:ext cx="43891200" cy="5916708"/>
            <a:chOff x="0" y="0"/>
            <a:chExt cx="5601010" cy="629184"/>
          </a:xfrm>
        </p:grpSpPr>
        <p:sp>
          <p:nvSpPr>
            <p:cNvPr id="6" name="Freeform 3">
              <a:extLst>
                <a:ext uri="{FF2B5EF4-FFF2-40B4-BE49-F238E27FC236}">
                  <a16:creationId xmlns:a16="http://schemas.microsoft.com/office/drawing/2014/main" id="{FFF25642-6ACD-C600-4577-459D02D55D93}"/>
                </a:ext>
                <a:ext uri="{C183D7F6-B498-43B3-948B-1728B52AA6E4}">
                  <adec:decorative xmlns:adec="http://schemas.microsoft.com/office/drawing/2017/decorative" val="1"/>
                </a:ext>
              </a:extLst>
            </p:cNvPr>
            <p:cNvSpPr/>
            <p:nvPr/>
          </p:nvSpPr>
          <p:spPr>
            <a:xfrm>
              <a:off x="0" y="0"/>
              <a:ext cx="5601010" cy="629184"/>
            </a:xfrm>
            <a:custGeom>
              <a:avLst/>
              <a:gdLst/>
              <a:ahLst/>
              <a:cxnLst/>
              <a:rect l="l" t="t" r="r" b="b"/>
              <a:pathLst>
                <a:path w="5601010" h="629184">
                  <a:moveTo>
                    <a:pt x="0" y="0"/>
                  </a:moveTo>
                  <a:lnTo>
                    <a:pt x="5601010" y="0"/>
                  </a:lnTo>
                  <a:lnTo>
                    <a:pt x="5601010" y="629184"/>
                  </a:lnTo>
                  <a:lnTo>
                    <a:pt x="0" y="629184"/>
                  </a:lnTo>
                  <a:close/>
                </a:path>
              </a:pathLst>
            </a:custGeom>
            <a:solidFill>
              <a:srgbClr val="47779C"/>
            </a:solidFill>
          </p:spPr>
          <p:txBody>
            <a:bodyPr/>
            <a:lstStyle/>
            <a:p>
              <a:endParaRPr lang="en-GB"/>
            </a:p>
          </p:txBody>
        </p:sp>
        <p:sp>
          <p:nvSpPr>
            <p:cNvPr id="7" name="TextBox 4">
              <a:extLst>
                <a:ext uri="{FF2B5EF4-FFF2-40B4-BE49-F238E27FC236}">
                  <a16:creationId xmlns:a16="http://schemas.microsoft.com/office/drawing/2014/main" id="{F79D71E2-17D3-0698-DBF5-E05597A35E6A}"/>
                </a:ext>
              </a:extLst>
            </p:cNvPr>
            <p:cNvSpPr txBox="1"/>
            <p:nvPr/>
          </p:nvSpPr>
          <p:spPr>
            <a:xfrm>
              <a:off x="0" y="-47625"/>
              <a:ext cx="5601010" cy="676809"/>
            </a:xfrm>
            <a:prstGeom prst="rect">
              <a:avLst/>
            </a:prstGeom>
          </p:spPr>
          <p:txBody>
            <a:bodyPr lIns="35000" tIns="35000" rIns="35000" bIns="35000" rtlCol="0" anchor="ctr"/>
            <a:lstStyle/>
            <a:p>
              <a:pPr algn="ctr">
                <a:lnSpc>
                  <a:spcPts val="3086"/>
                </a:lnSpc>
              </a:pPr>
              <a:endParaRPr/>
            </a:p>
          </p:txBody>
        </p:sp>
      </p:grpSp>
      <p:pic>
        <p:nvPicPr>
          <p:cNvPr id="8"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019" y="484094"/>
            <a:ext cx="17893710" cy="4625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FD0625-84BE-E0DD-90FF-EF34DE53FC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Tree>
    <p:extLst>
      <p:ext uri="{BB962C8B-B14F-4D97-AF65-F5344CB8AC3E}">
        <p14:creationId xmlns:p14="http://schemas.microsoft.com/office/powerpoint/2010/main" val="1906340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07C5EC-A9E5-DEC9-6A65-CD46ACD81478}"/>
              </a:ext>
            </a:extLst>
          </p:cNvPr>
          <p:cNvSpPr txBox="1"/>
          <p:nvPr/>
        </p:nvSpPr>
        <p:spPr>
          <a:xfrm>
            <a:off x="2115670" y="1749168"/>
            <a:ext cx="39050259" cy="41033284"/>
          </a:xfrm>
          <a:prstGeom prst="rect">
            <a:avLst/>
          </a:prstGeom>
          <a:noFill/>
        </p:spPr>
        <p:txBody>
          <a:bodyPr wrap="square" rtlCol="0">
            <a:spAutoFit/>
          </a:bodyPr>
          <a:lstStyle/>
          <a:p>
            <a:pPr>
              <a:lnSpc>
                <a:spcPct val="115000"/>
              </a:lnSpc>
              <a:spcAft>
                <a:spcPts val="800"/>
              </a:spcAft>
              <a:buNone/>
            </a:pPr>
            <a:r>
              <a:rPr lang="en-GB" sz="5400" kern="100" dirty="0">
                <a:effectLst/>
                <a:latin typeface="Aptos" panose="020B0004020202020204" pitchFamily="34" charset="0"/>
                <a:ea typeface="Aptos" panose="020B0004020202020204" pitchFamily="34" charset="0"/>
                <a:cs typeface="Times New Roman" panose="02020603050405020304" pitchFamily="18" charset="0"/>
              </a:rPr>
              <a:t> </a:t>
            </a: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Bradshaw, M. </a:t>
            </a:r>
            <a:r>
              <a:rPr lang="en-GB" sz="5400" i="1" kern="100" dirty="0">
                <a:effectLst/>
                <a:latin typeface="Arial" panose="020B0604020202020204" pitchFamily="34" charset="0"/>
                <a:ea typeface="Aptos" panose="020B0004020202020204" pitchFamily="34" charset="0"/>
                <a:cs typeface="Arial" panose="020B0604020202020204" pitchFamily="34" charset="0"/>
              </a:rPr>
              <a:t>et al.</a:t>
            </a:r>
            <a:r>
              <a:rPr lang="en-GB" sz="5400" kern="100" dirty="0">
                <a:effectLst/>
                <a:latin typeface="Arial" panose="020B0604020202020204" pitchFamily="34" charset="0"/>
                <a:ea typeface="Aptos" panose="020B0004020202020204" pitchFamily="34" charset="0"/>
                <a:cs typeface="Arial" panose="020B0604020202020204" pitchFamily="34" charset="0"/>
              </a:rPr>
              <a:t> (2026) “Demographic variation in symptoms of depression and anxiety across 22 Global Flourishing Study countries,” </a:t>
            </a:r>
            <a:r>
              <a:rPr lang="en-GB" sz="5400" i="1" kern="100" dirty="0">
                <a:effectLst/>
                <a:latin typeface="Arial" panose="020B0604020202020204" pitchFamily="34" charset="0"/>
                <a:ea typeface="Aptos" panose="020B0004020202020204" pitchFamily="34" charset="0"/>
                <a:cs typeface="Arial" panose="020B0604020202020204" pitchFamily="34" charset="0"/>
              </a:rPr>
              <a:t>Communications medicine</a:t>
            </a:r>
            <a:r>
              <a:rPr lang="en-GB" sz="5400" kern="100" dirty="0">
                <a:effectLst/>
                <a:latin typeface="Arial" panose="020B0604020202020204" pitchFamily="34" charset="0"/>
                <a:ea typeface="Aptos" panose="020B0004020202020204" pitchFamily="34" charset="0"/>
                <a:cs typeface="Arial" panose="020B0604020202020204" pitchFamily="34" charset="0"/>
              </a:rPr>
              <a:t> [Preprint].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https://doi.org/10.1038/s43856-025-01366-9</a:t>
            </a:r>
            <a:r>
              <a:rPr lang="en-GB" sz="5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Cai </a:t>
            </a:r>
            <a:r>
              <a:rPr lang="en-GB" sz="5400" i="1" kern="100" dirty="0">
                <a:effectLst/>
                <a:latin typeface="Arial" panose="020B0604020202020204" pitchFamily="34" charset="0"/>
                <a:ea typeface="Aptos" panose="020B0004020202020204" pitchFamily="34" charset="0"/>
                <a:cs typeface="Arial" panose="020B0604020202020204" pitchFamily="34" charset="0"/>
              </a:rPr>
              <a:t>et al.</a:t>
            </a:r>
            <a:r>
              <a:rPr lang="en-GB" sz="5400" kern="100" dirty="0">
                <a:effectLst/>
                <a:latin typeface="Arial" panose="020B0604020202020204" pitchFamily="34" charset="0"/>
                <a:ea typeface="Aptos" panose="020B0004020202020204" pitchFamily="34" charset="0"/>
                <a:cs typeface="Arial" panose="020B0604020202020204" pitchFamily="34" charset="0"/>
              </a:rPr>
              <a:t> (2024) ‘A network model of depressive and anxiety symptoms: a statistical evaluation’, </a:t>
            </a:r>
            <a:r>
              <a:rPr lang="en-GB" sz="5400" i="1" kern="100" dirty="0">
                <a:effectLst/>
                <a:latin typeface="Arial" panose="020B0604020202020204" pitchFamily="34" charset="0"/>
                <a:ea typeface="Aptos" panose="020B0004020202020204" pitchFamily="34" charset="0"/>
                <a:cs typeface="Arial" panose="020B0604020202020204" pitchFamily="34" charset="0"/>
              </a:rPr>
              <a:t>Molecular Psychiatry</a:t>
            </a:r>
            <a:r>
              <a:rPr lang="en-GB" sz="5400" kern="100" dirty="0">
                <a:effectLst/>
                <a:latin typeface="Arial" panose="020B0604020202020204" pitchFamily="34" charset="0"/>
                <a:ea typeface="Aptos" panose="020B0004020202020204" pitchFamily="34" charset="0"/>
                <a:cs typeface="Arial" panose="020B0604020202020204" pitchFamily="34" charset="0"/>
              </a:rPr>
              <a:t>, 29(3), pp. 767–781.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https://doi.org/10.1038/s41380-023-02369-5</a:t>
            </a:r>
            <a:r>
              <a:rPr lang="en-GB" sz="5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Coombes, B.J. </a:t>
            </a:r>
            <a:r>
              <a:rPr lang="en-GB" sz="5400" i="1" kern="100" dirty="0">
                <a:effectLst/>
                <a:latin typeface="Arial" panose="020B0604020202020204" pitchFamily="34" charset="0"/>
                <a:ea typeface="Aptos" panose="020B0004020202020204" pitchFamily="34" charset="0"/>
                <a:cs typeface="Arial" panose="020B0604020202020204" pitchFamily="34" charset="0"/>
              </a:rPr>
              <a:t>et al.</a:t>
            </a:r>
            <a:r>
              <a:rPr lang="en-GB" sz="5400" kern="100" dirty="0">
                <a:effectLst/>
                <a:latin typeface="Arial" panose="020B0604020202020204" pitchFamily="34" charset="0"/>
                <a:ea typeface="Aptos" panose="020B0004020202020204" pitchFamily="34" charset="0"/>
                <a:cs typeface="Arial" panose="020B0604020202020204" pitchFamily="34" charset="0"/>
              </a:rPr>
              <a:t> (2023) “The genetic contribution to the comorbidity of depression and anxiety: a multi-site electronic health records study of almost 178 000 people,” </a:t>
            </a:r>
            <a:r>
              <a:rPr lang="en-GB" sz="5400" i="1" kern="100" dirty="0">
                <a:effectLst/>
                <a:latin typeface="Arial" panose="020B0604020202020204" pitchFamily="34" charset="0"/>
                <a:ea typeface="Aptos" panose="020B0004020202020204" pitchFamily="34" charset="0"/>
                <a:cs typeface="Arial" panose="020B0604020202020204" pitchFamily="34" charset="0"/>
              </a:rPr>
              <a:t>Psychological medicine</a:t>
            </a:r>
            <a:r>
              <a:rPr lang="en-GB" sz="5400" kern="100" dirty="0">
                <a:effectLst/>
                <a:latin typeface="Arial" panose="020B0604020202020204" pitchFamily="34" charset="0"/>
                <a:ea typeface="Aptos" panose="020B0004020202020204" pitchFamily="34" charset="0"/>
                <a:cs typeface="Arial" panose="020B0604020202020204" pitchFamily="34" charset="0"/>
              </a:rPr>
              <a:t>, 53(15), pp. 7368–7374.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https://doi.org/10.1017/S0033291723000983</a:t>
            </a:r>
            <a:r>
              <a:rPr lang="en-GB" sz="5400" kern="100" dirty="0">
                <a:effectLst/>
                <a:latin typeface="Arial" panose="020B0604020202020204" pitchFamily="34" charset="0"/>
                <a:ea typeface="Aptos" panose="020B0004020202020204" pitchFamily="34" charset="0"/>
                <a:cs typeface="Arial" panose="020B0604020202020204" pitchFamily="34" charset="0"/>
              </a:rPr>
              <a:t>.</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Goldberg, D. and Fawcett, J. (2012) ‘The importance of anxiety in both major depression and bipolar disorder’, </a:t>
            </a:r>
            <a:r>
              <a:rPr lang="en-GB" sz="5400" i="1" kern="100" dirty="0">
                <a:effectLst/>
                <a:latin typeface="Arial" panose="020B0604020202020204" pitchFamily="34" charset="0"/>
                <a:ea typeface="Aptos" panose="020B0004020202020204" pitchFamily="34" charset="0"/>
                <a:cs typeface="Arial" panose="020B0604020202020204" pitchFamily="34" charset="0"/>
              </a:rPr>
              <a:t>Depression and Anxiety</a:t>
            </a:r>
            <a:r>
              <a:rPr lang="en-GB" sz="5400" kern="100" dirty="0">
                <a:effectLst/>
                <a:latin typeface="Arial" panose="020B0604020202020204" pitchFamily="34" charset="0"/>
                <a:ea typeface="Aptos" panose="020B0004020202020204" pitchFamily="34" charset="0"/>
                <a:cs typeface="Arial" panose="020B0604020202020204" pitchFamily="34" charset="0"/>
              </a:rPr>
              <a:t>, 29(6), pp. 471–478.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https://doi.org/10.1002/da.21939</a:t>
            </a:r>
            <a:r>
              <a:rPr lang="en-GB" sz="5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Karaca, S., Yildirim, E., Kaya, M., &amp; Demir, O. (2025) ‘The association between depression, anxiety, stress, and resilience; self‑efficacy and social support as mediators among 2023 Türkiye earthquake survivors’, </a:t>
            </a:r>
            <a:r>
              <a:rPr lang="en-GB" sz="5400" i="1" kern="100" dirty="0">
                <a:effectLst/>
                <a:latin typeface="Arial" panose="020B0604020202020204" pitchFamily="34" charset="0"/>
                <a:ea typeface="Aptos" panose="020B0004020202020204" pitchFamily="34" charset="0"/>
                <a:cs typeface="Arial" panose="020B0604020202020204" pitchFamily="34" charset="0"/>
              </a:rPr>
              <a:t>Current Psychology</a:t>
            </a:r>
            <a:r>
              <a:rPr lang="en-GB" sz="5400" kern="100" dirty="0">
                <a:effectLst/>
                <a:latin typeface="Arial" panose="020B0604020202020204" pitchFamily="34" charset="0"/>
                <a:ea typeface="Aptos" panose="020B0004020202020204" pitchFamily="34" charset="0"/>
                <a:cs typeface="Arial" panose="020B0604020202020204" pitchFamily="34" charset="0"/>
              </a:rPr>
              <a:t>, 44, pp. 13195–13202.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https://link.springer.com/article/10.1007/s12144-025-08114-1</a:t>
            </a:r>
            <a:r>
              <a:rPr lang="en-GB" sz="5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br>
              <a:rPr lang="en-GB" sz="5400" kern="100" dirty="0">
                <a:effectLst/>
                <a:latin typeface="Arial" panose="020B0604020202020204" pitchFamily="34" charset="0"/>
                <a:ea typeface="Aptos" panose="020B0004020202020204" pitchFamily="34" charset="0"/>
                <a:cs typeface="Arial" panose="020B0604020202020204" pitchFamily="34" charset="0"/>
              </a:rPr>
            </a:br>
            <a:r>
              <a:rPr lang="en-GB" sz="5400" kern="100" dirty="0">
                <a:effectLst/>
                <a:latin typeface="Arial" panose="020B0604020202020204" pitchFamily="34" charset="0"/>
                <a:ea typeface="Aptos" panose="020B0004020202020204" pitchFamily="34" charset="0"/>
                <a:cs typeface="Arial" panose="020B0604020202020204" pitchFamily="34" charset="0"/>
              </a:rPr>
              <a:t>Liu, X., Chen, Y., Zhang, H., &amp; Wang, L. (2026) ‘Adverse childhood experiences and comorbid anxiety and depression among older adults: a moderated mediation model of perceived stress and resilience’, </a:t>
            </a:r>
            <a:r>
              <a:rPr lang="en-GB" sz="5400" i="1" kern="100" dirty="0">
                <a:effectLst/>
                <a:latin typeface="Arial" panose="020B0604020202020204" pitchFamily="34" charset="0"/>
                <a:ea typeface="Aptos" panose="020B0004020202020204" pitchFamily="34" charset="0"/>
                <a:cs typeface="Arial" panose="020B0604020202020204" pitchFamily="34" charset="0"/>
              </a:rPr>
              <a:t>Journal of Affective Disorders</a:t>
            </a:r>
            <a:r>
              <a:rPr lang="en-GB" sz="5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https://pubmed.ncbi.nlm.nih.gov/41422965</a:t>
            </a:r>
            <a:r>
              <a:rPr lang="en-GB" sz="5400" kern="100" dirty="0">
                <a:effectLst/>
                <a:latin typeface="Arial" panose="020B0604020202020204" pitchFamily="34" charset="0"/>
                <a:ea typeface="Aptos" panose="020B0004020202020204" pitchFamily="34" charset="0"/>
                <a:cs typeface="Arial" panose="020B0604020202020204" pitchFamily="34" charset="0"/>
              </a:rPr>
              <a:t> </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Luo, Z., Li, Q., &amp; Sun, J. (2026) ‘Depression, anxiety and stress in adolescents and their associated factors: a latent profile analysis’, </a:t>
            </a:r>
            <a:r>
              <a:rPr lang="en-GB" sz="5400" i="1" kern="100" dirty="0">
                <a:effectLst/>
                <a:latin typeface="Arial" panose="020B0604020202020204" pitchFamily="34" charset="0"/>
                <a:ea typeface="Aptos" panose="020B0004020202020204" pitchFamily="34" charset="0"/>
                <a:cs typeface="Arial" panose="020B0604020202020204" pitchFamily="34" charset="0"/>
              </a:rPr>
              <a:t>BMC Psychiatry</a:t>
            </a:r>
            <a:r>
              <a:rPr lang="en-GB" sz="5400" kern="100" dirty="0">
                <a:effectLst/>
                <a:latin typeface="Arial" panose="020B0604020202020204" pitchFamily="34" charset="0"/>
                <a:ea typeface="Aptos" panose="020B0004020202020204" pitchFamily="34" charset="0"/>
                <a:cs typeface="Arial" panose="020B0604020202020204" pitchFamily="34" charset="0"/>
              </a:rPr>
              <a:t>, 26, 67.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https://link.springer.com/article/10.1186/s12888-025-07719-x</a:t>
            </a:r>
            <a:endPar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Mental Health Foundation (2026) </a:t>
            </a:r>
            <a:r>
              <a:rPr lang="en-GB" sz="5400" i="1" kern="100" dirty="0">
                <a:effectLst/>
                <a:latin typeface="Arial" panose="020B0604020202020204" pitchFamily="34" charset="0"/>
                <a:ea typeface="Aptos" panose="020B0004020202020204" pitchFamily="34" charset="0"/>
                <a:cs typeface="Arial" panose="020B0604020202020204" pitchFamily="34" charset="0"/>
              </a:rPr>
              <a:t>The most common diagnosed mental health problems: statistics</a:t>
            </a:r>
            <a:r>
              <a:rPr lang="en-GB" sz="5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9"/>
              </a:rPr>
              <a:t>https://www.mentalhealth.org.uk/explore-mental-health/statistics/most-common-diagnosed-mental-health-problems-statistics</a:t>
            </a:r>
            <a:r>
              <a:rPr lang="en-GB" sz="5400" kern="100" dirty="0">
                <a:effectLst/>
                <a:latin typeface="Arial" panose="020B0604020202020204" pitchFamily="34" charset="0"/>
                <a:ea typeface="Aptos" panose="020B0004020202020204" pitchFamily="34" charset="0"/>
                <a:cs typeface="Arial" panose="020B0604020202020204" pitchFamily="34" charset="0"/>
              </a:rPr>
              <a:t> (Accessed: 19 February 2026)</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National Health Service (2024) </a:t>
            </a:r>
            <a:r>
              <a:rPr lang="en-GB" sz="5400" i="1" kern="100" dirty="0">
                <a:effectLst/>
                <a:latin typeface="Arial" panose="020B0604020202020204" pitchFamily="34" charset="0"/>
                <a:ea typeface="Aptos" panose="020B0004020202020204" pitchFamily="34" charset="0"/>
                <a:cs typeface="Arial" panose="020B0604020202020204" pitchFamily="34" charset="0"/>
              </a:rPr>
              <a:t>Cognitive behavioural therapy (CBT)</a:t>
            </a:r>
            <a:r>
              <a:rPr lang="en-GB" sz="5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10"/>
              </a:rPr>
              <a:t>https://www.nhs.uk/mental-health/talking-therapies-medicine-treatments/talking-therapies-and-counselling/cognitive-behavioural-therapy-cbt/</a:t>
            </a:r>
            <a:r>
              <a:rPr lang="en-GB" sz="5400" kern="100" dirty="0">
                <a:effectLst/>
                <a:latin typeface="Arial" panose="020B0604020202020204" pitchFamily="34" charset="0"/>
                <a:ea typeface="Aptos" panose="020B0004020202020204" pitchFamily="34" charset="0"/>
                <a:cs typeface="Arial" panose="020B0604020202020204" pitchFamily="34" charset="0"/>
              </a:rPr>
              <a:t> (Accessed: 5 March 2026).</a:t>
            </a:r>
          </a:p>
          <a:p>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br>
              <a:rPr lang="en-GB" sz="6000" dirty="0"/>
            </a:br>
            <a:endParaRPr lang="en-GB" sz="6000" dirty="0"/>
          </a:p>
          <a:p>
            <a:pPr algn="just"/>
            <a:r>
              <a:rPr lang="en-GB" sz="6000" dirty="0">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7E9F7A9A-AFA8-E86A-3654-5E18883126FC}"/>
              </a:ext>
            </a:extLst>
          </p:cNvPr>
          <p:cNvSpPr txBox="1"/>
          <p:nvPr/>
        </p:nvSpPr>
        <p:spPr>
          <a:xfrm>
            <a:off x="2420470" y="1025893"/>
            <a:ext cx="26625177" cy="1446550"/>
          </a:xfrm>
          <a:prstGeom prst="rect">
            <a:avLst/>
          </a:prstGeom>
          <a:noFill/>
        </p:spPr>
        <p:txBody>
          <a:bodyPr wrap="square" rtlCol="0">
            <a:spAutoFit/>
          </a:bodyPr>
          <a:lstStyle/>
          <a:p>
            <a:r>
              <a:rPr lang="en-GB" sz="8800" b="1" dirty="0">
                <a:solidFill>
                  <a:schemeClr val="tx2">
                    <a:lumMod val="90000"/>
                    <a:lumOff val="10000"/>
                  </a:schemeClr>
                </a:solidFill>
                <a:latin typeface="Arial" panose="020B0604020202020204" pitchFamily="34" charset="0"/>
                <a:cs typeface="Arial" panose="020B0604020202020204" pitchFamily="34" charset="0"/>
              </a:rPr>
              <a:t>References   </a:t>
            </a:r>
            <a:r>
              <a:rPr lang="en-GB" sz="8800" b="1" dirty="0">
                <a:solidFill>
                  <a:srgbClr val="FF0000"/>
                </a:solidFill>
                <a:latin typeface="Arial" panose="020B0604020202020204" pitchFamily="34" charset="0"/>
                <a:cs typeface="Arial" panose="020B0604020202020204" pitchFamily="34" charset="0"/>
              </a:rPr>
              <a:t> </a:t>
            </a:r>
            <a:endParaRPr lang="en-GB" sz="96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4850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4314DC-D0F4-65DC-134B-293C9EB7677C}"/>
              </a:ext>
            </a:extLst>
          </p:cNvPr>
          <p:cNvSpPr txBox="1"/>
          <p:nvPr/>
        </p:nvSpPr>
        <p:spPr>
          <a:xfrm>
            <a:off x="1097280" y="1874520"/>
            <a:ext cx="41376600" cy="35185530"/>
          </a:xfrm>
          <a:prstGeom prst="rect">
            <a:avLst/>
          </a:prstGeom>
          <a:noFill/>
        </p:spPr>
        <p:txBody>
          <a:bodyPr wrap="square">
            <a:spAutoFit/>
          </a:bodyPr>
          <a:lstStyle/>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National Health Service England (2024) </a:t>
            </a:r>
            <a:r>
              <a:rPr lang="en-GB" sz="5400" i="1" kern="100" dirty="0">
                <a:effectLst/>
                <a:latin typeface="Arial" panose="020B0604020202020204" pitchFamily="34" charset="0"/>
                <a:ea typeface="Aptos" panose="020B0004020202020204" pitchFamily="34" charset="0"/>
                <a:cs typeface="Arial" panose="020B0604020202020204" pitchFamily="34" charset="0"/>
              </a:rPr>
              <a:t>NHS Talking Therapies for anxiety and depression</a:t>
            </a:r>
            <a:r>
              <a:rPr lang="en-GB" sz="5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https://www.england.nhs.uk/mental-health/adults/nhs-talking-therapies/</a:t>
            </a:r>
            <a:r>
              <a:rPr lang="en-GB" sz="5400" kern="100" dirty="0">
                <a:effectLst/>
                <a:latin typeface="Arial" panose="020B0604020202020204" pitchFamily="34" charset="0"/>
                <a:ea typeface="Aptos" panose="020B0004020202020204" pitchFamily="34" charset="0"/>
                <a:cs typeface="Arial" panose="020B0604020202020204" pitchFamily="34" charset="0"/>
              </a:rPr>
              <a:t> (Accessed: 5 March 2026).</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National Institute for Health and Care Excellence (2023) </a:t>
            </a:r>
            <a:r>
              <a:rPr lang="en-GB" sz="5400" i="1" kern="100" dirty="0">
                <a:effectLst/>
                <a:latin typeface="Arial" panose="020B0604020202020204" pitchFamily="34" charset="0"/>
                <a:ea typeface="Aptos" panose="020B0004020202020204" pitchFamily="34" charset="0"/>
                <a:cs typeface="Arial" panose="020B0604020202020204" pitchFamily="34" charset="0"/>
              </a:rPr>
              <a:t>NICE recommends digitally enabled therapies for depression and anxiety</a:t>
            </a:r>
            <a:r>
              <a:rPr lang="en-GB" sz="5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https://www.nice.org.uk/news/articles/nice-recommends-8-digitally-enabled-therapies-to-treat-depression-and-anxiety</a:t>
            </a:r>
            <a:r>
              <a:rPr lang="en-GB" sz="5400" kern="100" dirty="0">
                <a:effectLst/>
                <a:latin typeface="Arial" panose="020B0604020202020204" pitchFamily="34" charset="0"/>
                <a:ea typeface="Aptos" panose="020B0004020202020204" pitchFamily="34" charset="0"/>
                <a:cs typeface="Arial" panose="020B0604020202020204" pitchFamily="34" charset="0"/>
              </a:rPr>
              <a:t> (Accessed: 5 March 2026).</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NHS Digital (2025) </a:t>
            </a:r>
            <a:r>
              <a:rPr lang="en-GB" sz="5400" i="1" kern="100" dirty="0">
                <a:effectLst/>
                <a:latin typeface="Arial" panose="020B0604020202020204" pitchFamily="34" charset="0"/>
                <a:ea typeface="Aptos" panose="020B0004020202020204" pitchFamily="34" charset="0"/>
                <a:cs typeface="Arial" panose="020B0604020202020204" pitchFamily="34" charset="0"/>
              </a:rPr>
              <a:t>Adult Psychiatric Morbidity Survey: Survey of Mental Health and Wellbeing, England, 2023/24 – Common mental health conditions</a:t>
            </a:r>
            <a:r>
              <a:rPr lang="en-GB" sz="5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https://digital.nhs.uk/data-and-information/publications/statistical/adult-psychiatric-morbidity-survey/survey-of-mental-health-and-wellbeing-england-2023-24/common-mental-health-conditions</a:t>
            </a:r>
            <a:r>
              <a:rPr lang="en-GB" sz="5400" kern="100" dirty="0">
                <a:effectLst/>
                <a:latin typeface="Arial" panose="020B0604020202020204" pitchFamily="34" charset="0"/>
                <a:ea typeface="Aptos" panose="020B0004020202020204" pitchFamily="34" charset="0"/>
                <a:cs typeface="Arial" panose="020B0604020202020204" pitchFamily="34" charset="0"/>
              </a:rPr>
              <a:t> (Accessed: 19 February 2026). </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NICE, 2022. </a:t>
            </a:r>
            <a:r>
              <a:rPr lang="en-GB" sz="5400" i="1" kern="100" dirty="0">
                <a:effectLst/>
                <a:latin typeface="Arial" panose="020B0604020202020204" pitchFamily="34" charset="0"/>
                <a:ea typeface="Aptos" panose="020B0004020202020204" pitchFamily="34" charset="0"/>
                <a:cs typeface="Arial" panose="020B0604020202020204" pitchFamily="34" charset="0"/>
              </a:rPr>
              <a:t>Depression in adults: treatment and management</a:t>
            </a:r>
            <a:r>
              <a:rPr lang="en-GB" sz="5400" kern="100" dirty="0">
                <a:effectLst/>
                <a:latin typeface="Arial" panose="020B0604020202020204" pitchFamily="34" charset="0"/>
                <a:ea typeface="Aptos" panose="020B0004020202020204" pitchFamily="34" charset="0"/>
                <a:cs typeface="Arial" panose="020B0604020202020204" pitchFamily="34" charset="0"/>
              </a:rPr>
              <a:t>. London: National Institute for Health and Care Excellence.</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Porter, R. (2002) </a:t>
            </a:r>
            <a:r>
              <a:rPr lang="en-GB" sz="5400" i="1" kern="100" dirty="0">
                <a:effectLst/>
                <a:latin typeface="Arial" panose="020B0604020202020204" pitchFamily="34" charset="0"/>
                <a:ea typeface="Aptos" panose="020B0004020202020204" pitchFamily="34" charset="0"/>
                <a:cs typeface="Arial" panose="020B0604020202020204" pitchFamily="34" charset="0"/>
              </a:rPr>
              <a:t>Madness: A Brief History</a:t>
            </a:r>
            <a:r>
              <a:rPr lang="en-GB" sz="5400" kern="100" dirty="0">
                <a:effectLst/>
                <a:latin typeface="Arial" panose="020B0604020202020204" pitchFamily="34" charset="0"/>
                <a:ea typeface="Aptos" panose="020B0004020202020204" pitchFamily="34" charset="0"/>
                <a:cs typeface="Arial" panose="020B0604020202020204" pitchFamily="34" charset="0"/>
              </a:rPr>
              <a:t>. Oxford: Oxford University Press.</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5400" kern="100" dirty="0">
                <a:effectLst/>
                <a:latin typeface="Arial" panose="020B0604020202020204" pitchFamily="34" charset="0"/>
                <a:ea typeface="Aptos" panose="020B0004020202020204" pitchFamily="34" charset="0"/>
                <a:cs typeface="Arial" panose="020B0604020202020204" pitchFamily="34" charset="0"/>
              </a:rPr>
              <a:t>Sánchez Hernández </a:t>
            </a:r>
            <a:r>
              <a:rPr lang="en-GB" sz="5400" i="1" kern="100" dirty="0">
                <a:effectLst/>
                <a:latin typeface="Arial" panose="020B0604020202020204" pitchFamily="34" charset="0"/>
                <a:ea typeface="Aptos" panose="020B0004020202020204" pitchFamily="34" charset="0"/>
                <a:cs typeface="Arial" panose="020B0604020202020204" pitchFamily="34" charset="0"/>
              </a:rPr>
              <a:t>et al.</a:t>
            </a:r>
            <a:r>
              <a:rPr lang="en-GB" sz="5400" kern="100" dirty="0">
                <a:effectLst/>
                <a:latin typeface="Arial" panose="020B0604020202020204" pitchFamily="34" charset="0"/>
                <a:ea typeface="Aptos" panose="020B0004020202020204" pitchFamily="34" charset="0"/>
                <a:cs typeface="Arial" panose="020B0604020202020204" pitchFamily="34" charset="0"/>
              </a:rPr>
              <a:t> (2023) ‘Anxiety and Depression Symptoms in Spanish Children and Adolescents: An Exploration of Comorbidity from the Network Perspective’, </a:t>
            </a:r>
            <a:r>
              <a:rPr lang="en-GB" sz="5400" i="1" kern="100" dirty="0">
                <a:effectLst/>
                <a:latin typeface="Arial" panose="020B0604020202020204" pitchFamily="34" charset="0"/>
                <a:ea typeface="Aptos" panose="020B0004020202020204" pitchFamily="34" charset="0"/>
                <a:cs typeface="Arial" panose="020B0604020202020204" pitchFamily="34" charset="0"/>
              </a:rPr>
              <a:t>Child Psychiatry and Human Development</a:t>
            </a:r>
            <a:r>
              <a:rPr lang="en-GB" sz="5400" kern="100" dirty="0">
                <a:effectLst/>
                <a:latin typeface="Arial" panose="020B0604020202020204" pitchFamily="34" charset="0"/>
                <a:ea typeface="Aptos" panose="020B0004020202020204" pitchFamily="34" charset="0"/>
                <a:cs typeface="Arial" panose="020B0604020202020204" pitchFamily="34" charset="0"/>
              </a:rPr>
              <a:t>, 54(3), pp. 736–749.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https://doi.org/10.1007/s10578-021-01286-4</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rPr>
              <a:t> </a:t>
            </a:r>
            <a:r>
              <a:rPr lang="en-GB" sz="5400" kern="100" dirty="0">
                <a:latin typeface="Arial" panose="020B0604020202020204" pitchFamily="34" charset="0"/>
                <a:ea typeface="Aptos" panose="020B0004020202020204" pitchFamily="34" charset="0"/>
                <a:cs typeface="Arial" panose="020B0604020202020204" pitchFamily="34" charset="0"/>
              </a:rPr>
              <a:t>(Accessed: 5 March 2026).</a:t>
            </a:r>
            <a:endPar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5400" kern="100" dirty="0">
                <a:effectLst/>
                <a:latin typeface="Arial" panose="020B0604020202020204" pitchFamily="34" charset="0"/>
                <a:ea typeface="Aptos" panose="020B0004020202020204" pitchFamily="34" charset="0"/>
                <a:cs typeface="Arial" panose="020B0604020202020204" pitchFamily="34" charset="0"/>
              </a:rPr>
              <a:t>Wang, M. et al. (2023) “Association Between Comorbid Anxiety and Depression and Health Risk </a:t>
            </a:r>
            <a:r>
              <a:rPr lang="en-GB" sz="5400" kern="100" dirty="0" err="1">
                <a:effectLst/>
                <a:latin typeface="Arial" panose="020B0604020202020204" pitchFamily="34" charset="0"/>
                <a:ea typeface="Aptos" panose="020B0004020202020204" pitchFamily="34" charset="0"/>
                <a:cs typeface="Arial" panose="020B0604020202020204" pitchFamily="34" charset="0"/>
              </a:rPr>
              <a:t>Behaviors</a:t>
            </a:r>
            <a:r>
              <a:rPr lang="en-GB" sz="5400" kern="100" dirty="0">
                <a:effectLst/>
                <a:latin typeface="Arial" panose="020B0604020202020204" pitchFamily="34" charset="0"/>
                <a:ea typeface="Aptos" panose="020B0004020202020204" pitchFamily="34" charset="0"/>
                <a:cs typeface="Arial" panose="020B0604020202020204" pitchFamily="34" charset="0"/>
              </a:rPr>
              <a:t> Among Chinese Adolescents: Cross-Sectional Questionnaire Study,” JMIR public health and surveillance, 9, p. e46289.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https://doi.org/10.2196/46289</a:t>
            </a:r>
            <a:r>
              <a:rPr lang="en-GB" sz="5400" u="sng" kern="100" dirty="0">
                <a:solidFill>
                  <a:srgbClr val="467886"/>
                </a:solidFill>
                <a:latin typeface="Arial" panose="020B0604020202020204" pitchFamily="34" charset="0"/>
                <a:ea typeface="Aptos" panose="020B0004020202020204" pitchFamily="34" charset="0"/>
                <a:cs typeface="Arial" panose="020B0604020202020204" pitchFamily="34" charset="0"/>
              </a:rPr>
              <a:t> </a:t>
            </a:r>
            <a:r>
              <a:rPr lang="en-GB" sz="5400" kern="100" dirty="0">
                <a:latin typeface="Arial" panose="020B0604020202020204" pitchFamily="34" charset="0"/>
                <a:ea typeface="Aptos" panose="020B0004020202020204" pitchFamily="34" charset="0"/>
                <a:cs typeface="Arial" panose="020B0604020202020204" pitchFamily="34" charset="0"/>
              </a:rPr>
              <a:t>(Accessed: 5 March 2026).</a:t>
            </a: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pPr>
            <a:r>
              <a:rPr lang="en-GB" sz="5400" kern="100" dirty="0">
                <a:effectLst/>
                <a:latin typeface="Arial" panose="020B0604020202020204" pitchFamily="34" charset="0"/>
                <a:ea typeface="Aptos" panose="020B0004020202020204" pitchFamily="34" charset="0"/>
                <a:cs typeface="Arial" panose="020B0604020202020204" pitchFamily="34" charset="0"/>
              </a:rPr>
              <a:t>World Health Organization (2024) </a:t>
            </a:r>
            <a:r>
              <a:rPr lang="en-GB" sz="5400" i="1" kern="100" dirty="0">
                <a:effectLst/>
                <a:latin typeface="Arial" panose="020B0604020202020204" pitchFamily="34" charset="0"/>
                <a:ea typeface="Aptos" panose="020B0004020202020204" pitchFamily="34" charset="0"/>
                <a:cs typeface="Arial" panose="020B0604020202020204" pitchFamily="34" charset="0"/>
              </a:rPr>
              <a:t>International Classification of Diseases 11th Revision (ICD-11): Mixed depressive and anxiety disorder (code 6A73)</a:t>
            </a:r>
            <a:r>
              <a:rPr lang="en-GB" sz="54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https://icd.who.int/browse/2024-01/mms/en#334423054</a:t>
            </a:r>
            <a:r>
              <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rPr>
              <a:t> </a:t>
            </a:r>
            <a:r>
              <a:rPr lang="en-GB" sz="5400" kern="100" dirty="0">
                <a:latin typeface="Arial" panose="020B0604020202020204" pitchFamily="34" charset="0"/>
                <a:ea typeface="Aptos" panose="020B0004020202020204" pitchFamily="34" charset="0"/>
                <a:cs typeface="Arial" panose="020B0604020202020204" pitchFamily="34" charset="0"/>
              </a:rPr>
              <a:t>(Accessed: 5 March 2026).</a:t>
            </a:r>
            <a:endParaRPr lang="en-GB" sz="54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World Health Organization (WHO), 2022. </a:t>
            </a:r>
            <a:r>
              <a:rPr lang="en-GB" sz="5400" i="1" kern="100" dirty="0">
                <a:effectLst/>
                <a:latin typeface="Arial" panose="020B0604020202020204" pitchFamily="34" charset="0"/>
                <a:ea typeface="Aptos" panose="020B0004020202020204" pitchFamily="34" charset="0"/>
                <a:cs typeface="Arial" panose="020B0604020202020204" pitchFamily="34" charset="0"/>
              </a:rPr>
              <a:t>World mental health report: Transforming mental health for all</a:t>
            </a:r>
            <a:r>
              <a:rPr lang="en-GB" sz="5400" kern="100" dirty="0">
                <a:effectLst/>
                <a:latin typeface="Arial" panose="020B0604020202020204" pitchFamily="34" charset="0"/>
                <a:ea typeface="Aptos" panose="020B0004020202020204" pitchFamily="34" charset="0"/>
                <a:cs typeface="Arial" panose="020B0604020202020204" pitchFamily="34" charset="0"/>
              </a:rPr>
              <a:t>. Geneva: WHO.</a:t>
            </a:r>
          </a:p>
          <a:p>
            <a:pPr algn="just">
              <a:lnSpc>
                <a:spcPct val="115000"/>
              </a:lnSpc>
              <a:spcAft>
                <a:spcPts val="800"/>
              </a:spcAft>
              <a:buNone/>
            </a:pPr>
            <a:endParaRPr lang="en-GB" sz="5400" kern="100" dirty="0">
              <a:effectLst/>
              <a:latin typeface="Arial" panose="020B0604020202020204" pitchFamily="34" charset="0"/>
              <a:ea typeface="Aptos" panose="020B0004020202020204" pitchFamily="34" charset="0"/>
              <a:cs typeface="Arial" panose="020B0604020202020204" pitchFamily="34" charset="0"/>
            </a:endParaRPr>
          </a:p>
          <a:p>
            <a:pPr algn="just">
              <a:lnSpc>
                <a:spcPct val="115000"/>
              </a:lnSpc>
              <a:spcAft>
                <a:spcPts val="800"/>
              </a:spcAft>
              <a:buNone/>
            </a:pPr>
            <a:r>
              <a:rPr lang="en-GB" sz="5400" kern="100" dirty="0">
                <a:effectLst/>
                <a:latin typeface="Arial" panose="020B0604020202020204" pitchFamily="34" charset="0"/>
                <a:ea typeface="Aptos" panose="020B0004020202020204" pitchFamily="34" charset="0"/>
                <a:cs typeface="Arial" panose="020B0604020202020204" pitchFamily="34" charset="0"/>
              </a:rPr>
              <a:t>Yu, X., Chen, Z., Wang, B., Zheng, K., Liang, Y., Guo, J., Li, S. and Yu, L. (2025) ‘A randomized controlled trial of group psychological intervention combined with medication for treating adolescent depression’, </a:t>
            </a:r>
            <a:r>
              <a:rPr lang="en-GB" sz="5400" i="1" kern="100" dirty="0">
                <a:effectLst/>
                <a:latin typeface="Arial" panose="020B0604020202020204" pitchFamily="34" charset="0"/>
                <a:ea typeface="Aptos" panose="020B0004020202020204" pitchFamily="34" charset="0"/>
                <a:cs typeface="Arial" panose="020B0604020202020204" pitchFamily="34" charset="0"/>
              </a:rPr>
              <a:t>Frontiers in Psychology</a:t>
            </a:r>
            <a:r>
              <a:rPr lang="en-GB" sz="5400" kern="100" dirty="0">
                <a:effectLst/>
                <a:latin typeface="Arial" panose="020B0604020202020204" pitchFamily="34" charset="0"/>
                <a:ea typeface="Aptos" panose="020B0004020202020204" pitchFamily="34" charset="0"/>
                <a:cs typeface="Arial" panose="020B0604020202020204" pitchFamily="34" charset="0"/>
              </a:rPr>
              <a:t>, 16, 1657172. </a:t>
            </a: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5400" dirty="0">
              <a:latin typeface="Arial" panose="020B0604020202020204" pitchFamily="34" charset="0"/>
              <a:cs typeface="Arial" panose="020B0604020202020204" pitchFamily="34" charset="0"/>
            </a:endParaRPr>
          </a:p>
          <a:p>
            <a:pPr algn="just"/>
            <a:endParaRPr lang="en-GB"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1676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91200" cy="32918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202" y="-4"/>
            <a:ext cx="44013430" cy="32966740"/>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591052" y="-14"/>
            <a:ext cx="42380168" cy="3296675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4720" y="0"/>
            <a:ext cx="13044146" cy="32966745"/>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50" y="-14"/>
            <a:ext cx="44040891" cy="32966764"/>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2026444" y="1021960"/>
            <a:ext cx="32937269" cy="30952292"/>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292579" y="8220469"/>
            <a:ext cx="23844158" cy="17958204"/>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 y="21552528"/>
            <a:ext cx="43983755" cy="11414217"/>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Right And Left Brain outline">
            <a:extLst>
              <a:ext uri="{FF2B5EF4-FFF2-40B4-BE49-F238E27FC236}">
                <a16:creationId xmlns:a16="http://schemas.microsoft.com/office/drawing/2014/main" id="{3DE7EF44-FE58-2D19-C612-5FA3A2D9522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00016" y="9437235"/>
            <a:ext cx="16603858" cy="16603858"/>
          </a:xfrm>
          <a:prstGeom prst="rect">
            <a:avLst/>
          </a:prstGeom>
        </p:spPr>
      </p:pic>
      <p:sp>
        <p:nvSpPr>
          <p:cNvPr id="6" name="TextBox 5">
            <a:extLst>
              <a:ext uri="{FF2B5EF4-FFF2-40B4-BE49-F238E27FC236}">
                <a16:creationId xmlns:a16="http://schemas.microsoft.com/office/drawing/2014/main" id="{03640DA2-0F5F-DBE8-362B-FD0C73946D58}"/>
              </a:ext>
            </a:extLst>
          </p:cNvPr>
          <p:cNvSpPr txBox="1"/>
          <p:nvPr/>
        </p:nvSpPr>
        <p:spPr>
          <a:xfrm>
            <a:off x="18642841" y="5412145"/>
            <a:ext cx="25979211" cy="16716102"/>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24200" kern="1200" dirty="0">
                <a:solidFill>
                  <a:srgbClr val="FFFFFF"/>
                </a:solidFill>
                <a:latin typeface="+mj-lt"/>
                <a:ea typeface="+mj-ea"/>
                <a:cs typeface="+mj-cs"/>
              </a:rPr>
              <a:t>Thank you for listening</a:t>
            </a:r>
          </a:p>
        </p:txBody>
      </p:sp>
    </p:spTree>
    <p:extLst>
      <p:ext uri="{BB962C8B-B14F-4D97-AF65-F5344CB8AC3E}">
        <p14:creationId xmlns:p14="http://schemas.microsoft.com/office/powerpoint/2010/main" val="3501362746"/>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22099</TotalTime>
  <Words>1006</Words>
  <Application>Microsoft Office PowerPoint</Application>
  <PresentationFormat>Custom</PresentationFormat>
  <Paragraphs>52</Paragraphs>
  <Slides>5</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vt:i4>
      </vt:variant>
    </vt:vector>
  </HeadingPairs>
  <TitlesOfParts>
    <vt:vector size="17"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Angie Camila Vasquez Sanchez  Student number: 2325813 Name of Tutor: Bianca Sanfilippo  </vt:lpstr>
      <vt:lpstr>PowerPoint Presentation</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Vasquez Sanchez</cp:lastModifiedBy>
  <cp:revision>88</cp:revision>
  <cp:lastPrinted>2015-06-29T17:31:11Z</cp:lastPrinted>
  <dcterms:created xsi:type="dcterms:W3CDTF">2012-02-03T19:11:35Z</dcterms:created>
  <dcterms:modified xsi:type="dcterms:W3CDTF">2026-03-17T10:46:56Z</dcterms:modified>
</cp:coreProperties>
</file>