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3" r:id="rId6"/>
    <p:sldId id="260" r:id="rId7"/>
    <p:sldId id="261" r:id="rId8"/>
    <p:sldId id="262"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6"/>
    <p:restoredTop sz="94456"/>
  </p:normalViewPr>
  <p:slideViewPr>
    <p:cSldViewPr snapToGrid="0" snapToObjects="1">
      <p:cViewPr varScale="1">
        <p:scale>
          <a:sx n="77" d="100"/>
          <a:sy n="77" d="100"/>
        </p:scale>
        <p:origin x="94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5EF4D-C570-2940-858B-B2AB6B3231A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E0FC5E4-9BBD-C74D-BA29-84482EEAD9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57C9EEE-9C95-5247-B9AA-C54570C8134D}"/>
              </a:ext>
            </a:extLst>
          </p:cNvPr>
          <p:cNvSpPr>
            <a:spLocks noGrp="1"/>
          </p:cNvSpPr>
          <p:nvPr>
            <p:ph type="dt" sz="half" idx="10"/>
          </p:nvPr>
        </p:nvSpPr>
        <p:spPr/>
        <p:txBody>
          <a:bodyPr/>
          <a:lstStyle/>
          <a:p>
            <a:fld id="{F5C8E8F5-C896-B54C-9C9A-0AD49101EADE}" type="datetimeFigureOut">
              <a:rPr lang="en-US" smtClean="0"/>
              <a:t>12/16/20</a:t>
            </a:fld>
            <a:endParaRPr lang="en-US"/>
          </a:p>
        </p:txBody>
      </p:sp>
      <p:sp>
        <p:nvSpPr>
          <p:cNvPr id="5" name="Footer Placeholder 4">
            <a:extLst>
              <a:ext uri="{FF2B5EF4-FFF2-40B4-BE49-F238E27FC236}">
                <a16:creationId xmlns:a16="http://schemas.microsoft.com/office/drawing/2014/main" id="{78B19E89-2C66-E648-BE99-BAF08704E6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0918F3-BAB8-574C-B462-75FEC5FD0E6F}"/>
              </a:ext>
            </a:extLst>
          </p:cNvPr>
          <p:cNvSpPr>
            <a:spLocks noGrp="1"/>
          </p:cNvSpPr>
          <p:nvPr>
            <p:ph type="sldNum" sz="quarter" idx="12"/>
          </p:nvPr>
        </p:nvSpPr>
        <p:spPr/>
        <p:txBody>
          <a:bodyPr/>
          <a:lstStyle/>
          <a:p>
            <a:fld id="{6E516AAF-CFCA-B64D-A273-8A31C9DC1501}" type="slidenum">
              <a:rPr lang="en-US" smtClean="0"/>
              <a:t>‹#›</a:t>
            </a:fld>
            <a:endParaRPr lang="en-US"/>
          </a:p>
        </p:txBody>
      </p:sp>
    </p:spTree>
    <p:extLst>
      <p:ext uri="{BB962C8B-B14F-4D97-AF65-F5344CB8AC3E}">
        <p14:creationId xmlns:p14="http://schemas.microsoft.com/office/powerpoint/2010/main" val="3459314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CF6AB-AC52-7348-A2B6-81804544644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5CAC971-6AA9-C646-AE03-80EEB6335FF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C98963A-4B79-C54F-934E-CD6BC9360C55}"/>
              </a:ext>
            </a:extLst>
          </p:cNvPr>
          <p:cNvSpPr>
            <a:spLocks noGrp="1"/>
          </p:cNvSpPr>
          <p:nvPr>
            <p:ph type="dt" sz="half" idx="10"/>
          </p:nvPr>
        </p:nvSpPr>
        <p:spPr/>
        <p:txBody>
          <a:bodyPr/>
          <a:lstStyle/>
          <a:p>
            <a:fld id="{F5C8E8F5-C896-B54C-9C9A-0AD49101EADE}" type="datetimeFigureOut">
              <a:rPr lang="en-US" smtClean="0"/>
              <a:t>12/16/20</a:t>
            </a:fld>
            <a:endParaRPr lang="en-US"/>
          </a:p>
        </p:txBody>
      </p:sp>
      <p:sp>
        <p:nvSpPr>
          <p:cNvPr id="5" name="Footer Placeholder 4">
            <a:extLst>
              <a:ext uri="{FF2B5EF4-FFF2-40B4-BE49-F238E27FC236}">
                <a16:creationId xmlns:a16="http://schemas.microsoft.com/office/drawing/2014/main" id="{A6252EDC-2C5E-2A41-8B96-DC806E3D9E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3755FC-9633-A040-957F-28BA3D8E4C93}"/>
              </a:ext>
            </a:extLst>
          </p:cNvPr>
          <p:cNvSpPr>
            <a:spLocks noGrp="1"/>
          </p:cNvSpPr>
          <p:nvPr>
            <p:ph type="sldNum" sz="quarter" idx="12"/>
          </p:nvPr>
        </p:nvSpPr>
        <p:spPr/>
        <p:txBody>
          <a:bodyPr/>
          <a:lstStyle/>
          <a:p>
            <a:fld id="{6E516AAF-CFCA-B64D-A273-8A31C9DC1501}" type="slidenum">
              <a:rPr lang="en-US" smtClean="0"/>
              <a:t>‹#›</a:t>
            </a:fld>
            <a:endParaRPr lang="en-US"/>
          </a:p>
        </p:txBody>
      </p:sp>
    </p:spTree>
    <p:extLst>
      <p:ext uri="{BB962C8B-B14F-4D97-AF65-F5344CB8AC3E}">
        <p14:creationId xmlns:p14="http://schemas.microsoft.com/office/powerpoint/2010/main" val="1532778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19CF5-093B-C540-B3D5-20CDCD72968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CBA862F-53CC-EE46-A06A-A13EBB2EF0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3F456C4-36DF-944E-B8AC-202C4731B898}"/>
              </a:ext>
            </a:extLst>
          </p:cNvPr>
          <p:cNvSpPr>
            <a:spLocks noGrp="1"/>
          </p:cNvSpPr>
          <p:nvPr>
            <p:ph type="dt" sz="half" idx="10"/>
          </p:nvPr>
        </p:nvSpPr>
        <p:spPr/>
        <p:txBody>
          <a:bodyPr/>
          <a:lstStyle/>
          <a:p>
            <a:fld id="{F5C8E8F5-C896-B54C-9C9A-0AD49101EADE}" type="datetimeFigureOut">
              <a:rPr lang="en-US" smtClean="0"/>
              <a:t>12/16/20</a:t>
            </a:fld>
            <a:endParaRPr lang="en-US"/>
          </a:p>
        </p:txBody>
      </p:sp>
      <p:sp>
        <p:nvSpPr>
          <p:cNvPr id="5" name="Footer Placeholder 4">
            <a:extLst>
              <a:ext uri="{FF2B5EF4-FFF2-40B4-BE49-F238E27FC236}">
                <a16:creationId xmlns:a16="http://schemas.microsoft.com/office/drawing/2014/main" id="{7C2A34F8-BD4D-7B40-B56D-D962350C1A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A9976C-FAA6-9E44-B70C-8D1F46C27464}"/>
              </a:ext>
            </a:extLst>
          </p:cNvPr>
          <p:cNvSpPr>
            <a:spLocks noGrp="1"/>
          </p:cNvSpPr>
          <p:nvPr>
            <p:ph type="sldNum" sz="quarter" idx="12"/>
          </p:nvPr>
        </p:nvSpPr>
        <p:spPr/>
        <p:txBody>
          <a:bodyPr/>
          <a:lstStyle/>
          <a:p>
            <a:fld id="{6E516AAF-CFCA-B64D-A273-8A31C9DC1501}" type="slidenum">
              <a:rPr lang="en-US" smtClean="0"/>
              <a:t>‹#›</a:t>
            </a:fld>
            <a:endParaRPr lang="en-US"/>
          </a:p>
        </p:txBody>
      </p:sp>
    </p:spTree>
    <p:extLst>
      <p:ext uri="{BB962C8B-B14F-4D97-AF65-F5344CB8AC3E}">
        <p14:creationId xmlns:p14="http://schemas.microsoft.com/office/powerpoint/2010/main" val="2294972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A966F-1CF0-994A-BC0F-AE02818A8E9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E9FC6CD-6DC6-6446-8C98-FD301B5C495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8EBEB2E-0CD0-C146-9F66-DF2828F7465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B41664B-E2FD-8E4D-81AC-7AED4F0A8224}"/>
              </a:ext>
            </a:extLst>
          </p:cNvPr>
          <p:cNvSpPr>
            <a:spLocks noGrp="1"/>
          </p:cNvSpPr>
          <p:nvPr>
            <p:ph type="dt" sz="half" idx="10"/>
          </p:nvPr>
        </p:nvSpPr>
        <p:spPr/>
        <p:txBody>
          <a:bodyPr/>
          <a:lstStyle/>
          <a:p>
            <a:fld id="{F5C8E8F5-C896-B54C-9C9A-0AD49101EADE}" type="datetimeFigureOut">
              <a:rPr lang="en-US" smtClean="0"/>
              <a:t>12/16/20</a:t>
            </a:fld>
            <a:endParaRPr lang="en-US"/>
          </a:p>
        </p:txBody>
      </p:sp>
      <p:sp>
        <p:nvSpPr>
          <p:cNvPr id="6" name="Footer Placeholder 5">
            <a:extLst>
              <a:ext uri="{FF2B5EF4-FFF2-40B4-BE49-F238E27FC236}">
                <a16:creationId xmlns:a16="http://schemas.microsoft.com/office/drawing/2014/main" id="{B1B5F334-78DE-DD41-92D9-725C1D26AAF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CC610B-7ED2-B048-8A53-1FC37E8CB698}"/>
              </a:ext>
            </a:extLst>
          </p:cNvPr>
          <p:cNvSpPr>
            <a:spLocks noGrp="1"/>
          </p:cNvSpPr>
          <p:nvPr>
            <p:ph type="sldNum" sz="quarter" idx="12"/>
          </p:nvPr>
        </p:nvSpPr>
        <p:spPr/>
        <p:txBody>
          <a:bodyPr/>
          <a:lstStyle/>
          <a:p>
            <a:fld id="{6E516AAF-CFCA-B64D-A273-8A31C9DC1501}" type="slidenum">
              <a:rPr lang="en-US" smtClean="0"/>
              <a:t>‹#›</a:t>
            </a:fld>
            <a:endParaRPr lang="en-US"/>
          </a:p>
        </p:txBody>
      </p:sp>
    </p:spTree>
    <p:extLst>
      <p:ext uri="{BB962C8B-B14F-4D97-AF65-F5344CB8AC3E}">
        <p14:creationId xmlns:p14="http://schemas.microsoft.com/office/powerpoint/2010/main" val="1569067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5CA35-17FB-E245-A8D1-01C738D74EC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07C3843-F0BA-BF4B-9913-E5D7E07FAC2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3466D74-DD13-F047-A6BA-A7559DEABF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A3DE552-347C-284F-8D43-C1226DC76F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8F8B5E4-DFEF-4149-A117-E78715A5BB6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EDDEF8E-8506-8A4E-9686-E17E6209FF49}"/>
              </a:ext>
            </a:extLst>
          </p:cNvPr>
          <p:cNvSpPr>
            <a:spLocks noGrp="1"/>
          </p:cNvSpPr>
          <p:nvPr>
            <p:ph type="dt" sz="half" idx="10"/>
          </p:nvPr>
        </p:nvSpPr>
        <p:spPr/>
        <p:txBody>
          <a:bodyPr/>
          <a:lstStyle/>
          <a:p>
            <a:fld id="{F5C8E8F5-C896-B54C-9C9A-0AD49101EADE}" type="datetimeFigureOut">
              <a:rPr lang="en-US" smtClean="0"/>
              <a:t>12/16/20</a:t>
            </a:fld>
            <a:endParaRPr lang="en-US"/>
          </a:p>
        </p:txBody>
      </p:sp>
      <p:sp>
        <p:nvSpPr>
          <p:cNvPr id="8" name="Footer Placeholder 7">
            <a:extLst>
              <a:ext uri="{FF2B5EF4-FFF2-40B4-BE49-F238E27FC236}">
                <a16:creationId xmlns:a16="http://schemas.microsoft.com/office/drawing/2014/main" id="{962B1EF6-7FB6-CE42-9C70-FB579CEC3AA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FEFB53-A543-0C47-A1B9-2B3C0FE3DF62}"/>
              </a:ext>
            </a:extLst>
          </p:cNvPr>
          <p:cNvSpPr>
            <a:spLocks noGrp="1"/>
          </p:cNvSpPr>
          <p:nvPr>
            <p:ph type="sldNum" sz="quarter" idx="12"/>
          </p:nvPr>
        </p:nvSpPr>
        <p:spPr/>
        <p:txBody>
          <a:bodyPr/>
          <a:lstStyle/>
          <a:p>
            <a:fld id="{6E516AAF-CFCA-B64D-A273-8A31C9DC1501}" type="slidenum">
              <a:rPr lang="en-US" smtClean="0"/>
              <a:t>‹#›</a:t>
            </a:fld>
            <a:endParaRPr lang="en-US"/>
          </a:p>
        </p:txBody>
      </p:sp>
    </p:spTree>
    <p:extLst>
      <p:ext uri="{BB962C8B-B14F-4D97-AF65-F5344CB8AC3E}">
        <p14:creationId xmlns:p14="http://schemas.microsoft.com/office/powerpoint/2010/main" val="2114939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F8B20-AA41-A348-9E02-DF90647A002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4131ECC-1D65-9A40-848F-F7DA441D669A}"/>
              </a:ext>
            </a:extLst>
          </p:cNvPr>
          <p:cNvSpPr>
            <a:spLocks noGrp="1"/>
          </p:cNvSpPr>
          <p:nvPr>
            <p:ph type="dt" sz="half" idx="10"/>
          </p:nvPr>
        </p:nvSpPr>
        <p:spPr/>
        <p:txBody>
          <a:bodyPr/>
          <a:lstStyle/>
          <a:p>
            <a:fld id="{F5C8E8F5-C896-B54C-9C9A-0AD49101EADE}" type="datetimeFigureOut">
              <a:rPr lang="en-US" smtClean="0"/>
              <a:t>12/16/20</a:t>
            </a:fld>
            <a:endParaRPr lang="en-US"/>
          </a:p>
        </p:txBody>
      </p:sp>
      <p:sp>
        <p:nvSpPr>
          <p:cNvPr id="4" name="Footer Placeholder 3">
            <a:extLst>
              <a:ext uri="{FF2B5EF4-FFF2-40B4-BE49-F238E27FC236}">
                <a16:creationId xmlns:a16="http://schemas.microsoft.com/office/drawing/2014/main" id="{3230B91A-E747-F449-A0FB-D1C0E839A4F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2C3B3B-EF4B-E44C-927D-EF5BD88B2505}"/>
              </a:ext>
            </a:extLst>
          </p:cNvPr>
          <p:cNvSpPr>
            <a:spLocks noGrp="1"/>
          </p:cNvSpPr>
          <p:nvPr>
            <p:ph type="sldNum" sz="quarter" idx="12"/>
          </p:nvPr>
        </p:nvSpPr>
        <p:spPr/>
        <p:txBody>
          <a:bodyPr/>
          <a:lstStyle/>
          <a:p>
            <a:fld id="{6E516AAF-CFCA-B64D-A273-8A31C9DC1501}" type="slidenum">
              <a:rPr lang="en-US" smtClean="0"/>
              <a:t>‹#›</a:t>
            </a:fld>
            <a:endParaRPr lang="en-US"/>
          </a:p>
        </p:txBody>
      </p:sp>
    </p:spTree>
    <p:extLst>
      <p:ext uri="{BB962C8B-B14F-4D97-AF65-F5344CB8AC3E}">
        <p14:creationId xmlns:p14="http://schemas.microsoft.com/office/powerpoint/2010/main" val="2327686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4D7A11-7754-6C49-B3C5-6AF4E341CE64}"/>
              </a:ext>
            </a:extLst>
          </p:cNvPr>
          <p:cNvSpPr>
            <a:spLocks noGrp="1"/>
          </p:cNvSpPr>
          <p:nvPr>
            <p:ph type="dt" sz="half" idx="10"/>
          </p:nvPr>
        </p:nvSpPr>
        <p:spPr/>
        <p:txBody>
          <a:bodyPr/>
          <a:lstStyle/>
          <a:p>
            <a:fld id="{F5C8E8F5-C896-B54C-9C9A-0AD49101EADE}" type="datetimeFigureOut">
              <a:rPr lang="en-US" smtClean="0"/>
              <a:t>12/16/20</a:t>
            </a:fld>
            <a:endParaRPr lang="en-US"/>
          </a:p>
        </p:txBody>
      </p:sp>
      <p:sp>
        <p:nvSpPr>
          <p:cNvPr id="3" name="Footer Placeholder 2">
            <a:extLst>
              <a:ext uri="{FF2B5EF4-FFF2-40B4-BE49-F238E27FC236}">
                <a16:creationId xmlns:a16="http://schemas.microsoft.com/office/drawing/2014/main" id="{66B3002F-AB40-4849-A804-4A15FA6A8EC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52BD0BE-DE00-B547-9EFD-7C6C3FBAFC68}"/>
              </a:ext>
            </a:extLst>
          </p:cNvPr>
          <p:cNvSpPr>
            <a:spLocks noGrp="1"/>
          </p:cNvSpPr>
          <p:nvPr>
            <p:ph type="sldNum" sz="quarter" idx="12"/>
          </p:nvPr>
        </p:nvSpPr>
        <p:spPr/>
        <p:txBody>
          <a:bodyPr/>
          <a:lstStyle/>
          <a:p>
            <a:fld id="{6E516AAF-CFCA-B64D-A273-8A31C9DC1501}" type="slidenum">
              <a:rPr lang="en-US" smtClean="0"/>
              <a:t>‹#›</a:t>
            </a:fld>
            <a:endParaRPr lang="en-US"/>
          </a:p>
        </p:txBody>
      </p:sp>
    </p:spTree>
    <p:extLst>
      <p:ext uri="{BB962C8B-B14F-4D97-AF65-F5344CB8AC3E}">
        <p14:creationId xmlns:p14="http://schemas.microsoft.com/office/powerpoint/2010/main" val="470428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3D320-D2D1-1C43-8C1A-0D52718B6E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79A203D-C1C9-C34C-97D3-05E229DF9A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D0BBE70-218A-214A-9226-C168729C54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C9BB16-1E0D-EE4C-99C2-AFEFD3B0F54E}"/>
              </a:ext>
            </a:extLst>
          </p:cNvPr>
          <p:cNvSpPr>
            <a:spLocks noGrp="1"/>
          </p:cNvSpPr>
          <p:nvPr>
            <p:ph type="dt" sz="half" idx="10"/>
          </p:nvPr>
        </p:nvSpPr>
        <p:spPr/>
        <p:txBody>
          <a:bodyPr/>
          <a:lstStyle/>
          <a:p>
            <a:fld id="{F5C8E8F5-C896-B54C-9C9A-0AD49101EADE}" type="datetimeFigureOut">
              <a:rPr lang="en-US" smtClean="0"/>
              <a:t>12/16/20</a:t>
            </a:fld>
            <a:endParaRPr lang="en-US"/>
          </a:p>
        </p:txBody>
      </p:sp>
      <p:sp>
        <p:nvSpPr>
          <p:cNvPr id="6" name="Footer Placeholder 5">
            <a:extLst>
              <a:ext uri="{FF2B5EF4-FFF2-40B4-BE49-F238E27FC236}">
                <a16:creationId xmlns:a16="http://schemas.microsoft.com/office/drawing/2014/main" id="{31538064-6915-6B4E-8AAE-4FF013D52ED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620E74E-507F-3A47-BDB5-F433D2F192F0}"/>
              </a:ext>
            </a:extLst>
          </p:cNvPr>
          <p:cNvSpPr>
            <a:spLocks noGrp="1"/>
          </p:cNvSpPr>
          <p:nvPr>
            <p:ph type="sldNum" sz="quarter" idx="12"/>
          </p:nvPr>
        </p:nvSpPr>
        <p:spPr/>
        <p:txBody>
          <a:bodyPr/>
          <a:lstStyle/>
          <a:p>
            <a:fld id="{6E516AAF-CFCA-B64D-A273-8A31C9DC1501}" type="slidenum">
              <a:rPr lang="en-US" smtClean="0"/>
              <a:t>‹#›</a:t>
            </a:fld>
            <a:endParaRPr lang="en-US"/>
          </a:p>
        </p:txBody>
      </p:sp>
    </p:spTree>
    <p:extLst>
      <p:ext uri="{BB962C8B-B14F-4D97-AF65-F5344CB8AC3E}">
        <p14:creationId xmlns:p14="http://schemas.microsoft.com/office/powerpoint/2010/main" val="909733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1DBCD-DE07-7841-A8FE-752290BA54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A4A5A54-C2B5-F149-AEA1-3CD782910D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2C5FDA5-C739-BB49-A49F-7D9C7AE979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2523898-45DC-AA40-8817-03AB08D73F5D}"/>
              </a:ext>
            </a:extLst>
          </p:cNvPr>
          <p:cNvSpPr>
            <a:spLocks noGrp="1"/>
          </p:cNvSpPr>
          <p:nvPr>
            <p:ph type="dt" sz="half" idx="10"/>
          </p:nvPr>
        </p:nvSpPr>
        <p:spPr/>
        <p:txBody>
          <a:bodyPr/>
          <a:lstStyle/>
          <a:p>
            <a:fld id="{F5C8E8F5-C896-B54C-9C9A-0AD49101EADE}" type="datetimeFigureOut">
              <a:rPr lang="en-US" smtClean="0"/>
              <a:t>12/16/20</a:t>
            </a:fld>
            <a:endParaRPr lang="en-US"/>
          </a:p>
        </p:txBody>
      </p:sp>
      <p:sp>
        <p:nvSpPr>
          <p:cNvPr id="6" name="Footer Placeholder 5">
            <a:extLst>
              <a:ext uri="{FF2B5EF4-FFF2-40B4-BE49-F238E27FC236}">
                <a16:creationId xmlns:a16="http://schemas.microsoft.com/office/drawing/2014/main" id="{359EC687-4A12-C241-94B8-5D3E5477D7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C12A08A-FA41-D746-832B-A21004C12242}"/>
              </a:ext>
            </a:extLst>
          </p:cNvPr>
          <p:cNvSpPr>
            <a:spLocks noGrp="1"/>
          </p:cNvSpPr>
          <p:nvPr>
            <p:ph type="sldNum" sz="quarter" idx="12"/>
          </p:nvPr>
        </p:nvSpPr>
        <p:spPr/>
        <p:txBody>
          <a:bodyPr/>
          <a:lstStyle/>
          <a:p>
            <a:fld id="{6E516AAF-CFCA-B64D-A273-8A31C9DC1501}" type="slidenum">
              <a:rPr lang="en-US" smtClean="0"/>
              <a:t>‹#›</a:t>
            </a:fld>
            <a:endParaRPr lang="en-US"/>
          </a:p>
        </p:txBody>
      </p:sp>
    </p:spTree>
    <p:extLst>
      <p:ext uri="{BB962C8B-B14F-4D97-AF65-F5344CB8AC3E}">
        <p14:creationId xmlns:p14="http://schemas.microsoft.com/office/powerpoint/2010/main" val="1956589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E960B-60D7-E74E-9A01-9062275BEAB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57AAFAB-64B7-F64E-956B-C9322CFF7B1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0A9F71-ED4C-F84D-AC4A-84117782ABC8}"/>
              </a:ext>
            </a:extLst>
          </p:cNvPr>
          <p:cNvSpPr>
            <a:spLocks noGrp="1"/>
          </p:cNvSpPr>
          <p:nvPr>
            <p:ph type="dt" sz="half" idx="10"/>
          </p:nvPr>
        </p:nvSpPr>
        <p:spPr/>
        <p:txBody>
          <a:bodyPr/>
          <a:lstStyle/>
          <a:p>
            <a:fld id="{F5C8E8F5-C896-B54C-9C9A-0AD49101EADE}" type="datetimeFigureOut">
              <a:rPr lang="en-US" smtClean="0"/>
              <a:t>12/16/20</a:t>
            </a:fld>
            <a:endParaRPr lang="en-US"/>
          </a:p>
        </p:txBody>
      </p:sp>
      <p:sp>
        <p:nvSpPr>
          <p:cNvPr id="5" name="Footer Placeholder 4">
            <a:extLst>
              <a:ext uri="{FF2B5EF4-FFF2-40B4-BE49-F238E27FC236}">
                <a16:creationId xmlns:a16="http://schemas.microsoft.com/office/drawing/2014/main" id="{86768067-E399-1945-B35B-52A457E2F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D41FBEE-97C6-C14B-8096-390FA33C17A5}"/>
              </a:ext>
            </a:extLst>
          </p:cNvPr>
          <p:cNvSpPr>
            <a:spLocks noGrp="1"/>
          </p:cNvSpPr>
          <p:nvPr>
            <p:ph type="sldNum" sz="quarter" idx="12"/>
          </p:nvPr>
        </p:nvSpPr>
        <p:spPr/>
        <p:txBody>
          <a:bodyPr/>
          <a:lstStyle/>
          <a:p>
            <a:fld id="{6E516AAF-CFCA-B64D-A273-8A31C9DC1501}" type="slidenum">
              <a:rPr lang="en-US" smtClean="0"/>
              <a:t>‹#›</a:t>
            </a:fld>
            <a:endParaRPr lang="en-US"/>
          </a:p>
        </p:txBody>
      </p:sp>
    </p:spTree>
    <p:extLst>
      <p:ext uri="{BB962C8B-B14F-4D97-AF65-F5344CB8AC3E}">
        <p14:creationId xmlns:p14="http://schemas.microsoft.com/office/powerpoint/2010/main" val="3299854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09B1D1-9EA2-3E4D-BDEB-AA20057B6B4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DCA8042-912F-5E4E-9857-3A553681479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ACED63-2E7C-D044-AEE3-73D44C09F157}"/>
              </a:ext>
            </a:extLst>
          </p:cNvPr>
          <p:cNvSpPr>
            <a:spLocks noGrp="1"/>
          </p:cNvSpPr>
          <p:nvPr>
            <p:ph type="dt" sz="half" idx="10"/>
          </p:nvPr>
        </p:nvSpPr>
        <p:spPr/>
        <p:txBody>
          <a:bodyPr/>
          <a:lstStyle/>
          <a:p>
            <a:fld id="{F5C8E8F5-C896-B54C-9C9A-0AD49101EADE}" type="datetimeFigureOut">
              <a:rPr lang="en-US" smtClean="0"/>
              <a:t>12/16/20</a:t>
            </a:fld>
            <a:endParaRPr lang="en-US"/>
          </a:p>
        </p:txBody>
      </p:sp>
      <p:sp>
        <p:nvSpPr>
          <p:cNvPr id="5" name="Footer Placeholder 4">
            <a:extLst>
              <a:ext uri="{FF2B5EF4-FFF2-40B4-BE49-F238E27FC236}">
                <a16:creationId xmlns:a16="http://schemas.microsoft.com/office/drawing/2014/main" id="{E94E5158-D54E-BD42-9E29-A1550A0A34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ECB66-36D3-3D49-8C38-18840A4E1B05}"/>
              </a:ext>
            </a:extLst>
          </p:cNvPr>
          <p:cNvSpPr>
            <a:spLocks noGrp="1"/>
          </p:cNvSpPr>
          <p:nvPr>
            <p:ph type="sldNum" sz="quarter" idx="12"/>
          </p:nvPr>
        </p:nvSpPr>
        <p:spPr/>
        <p:txBody>
          <a:bodyPr/>
          <a:lstStyle/>
          <a:p>
            <a:fld id="{6E516AAF-CFCA-B64D-A273-8A31C9DC1501}" type="slidenum">
              <a:rPr lang="en-US" smtClean="0"/>
              <a:t>‹#›</a:t>
            </a:fld>
            <a:endParaRPr lang="en-US"/>
          </a:p>
        </p:txBody>
      </p:sp>
    </p:spTree>
    <p:extLst>
      <p:ext uri="{BB962C8B-B14F-4D97-AF65-F5344CB8AC3E}">
        <p14:creationId xmlns:p14="http://schemas.microsoft.com/office/powerpoint/2010/main" val="2013179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CEC047-1863-8344-83D6-3ED1BD538F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7EF6015-A6EE-1040-81BC-BC6D442422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3CEF83-B3A7-CF4C-9305-DF921AAAF5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C8E8F5-C896-B54C-9C9A-0AD49101EADE}" type="datetimeFigureOut">
              <a:rPr lang="en-US" smtClean="0"/>
              <a:t>12/16/20</a:t>
            </a:fld>
            <a:endParaRPr lang="en-US"/>
          </a:p>
        </p:txBody>
      </p:sp>
      <p:sp>
        <p:nvSpPr>
          <p:cNvPr id="5" name="Footer Placeholder 4">
            <a:extLst>
              <a:ext uri="{FF2B5EF4-FFF2-40B4-BE49-F238E27FC236}">
                <a16:creationId xmlns:a16="http://schemas.microsoft.com/office/drawing/2014/main" id="{E7A97353-7222-F846-AAA1-83F51FE183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68DC013-7C1E-8A43-9BB3-9808CB6A9A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516AAF-CFCA-B64D-A273-8A31C9DC1501}" type="slidenum">
              <a:rPr lang="en-US" smtClean="0"/>
              <a:t>‹#›</a:t>
            </a:fld>
            <a:endParaRPr lang="en-US"/>
          </a:p>
        </p:txBody>
      </p:sp>
    </p:spTree>
    <p:extLst>
      <p:ext uri="{BB962C8B-B14F-4D97-AF65-F5344CB8AC3E}">
        <p14:creationId xmlns:p14="http://schemas.microsoft.com/office/powerpoint/2010/main" val="2409380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Who Dares Wins [1982] [DVD]: Amazon.co.uk: Lewis Collins, Judy Davis,  Richard Widmark, Edward Woodward, Robert Webber, Tony Doyle, John Duttine,  Kenneth Griffith, Rosalind Lloyd, Ingrid Pitt, Norman Rodway, Maurice  Roëves, Bob Sherman,">
            <a:extLst>
              <a:ext uri="{FF2B5EF4-FFF2-40B4-BE49-F238E27FC236}">
                <a16:creationId xmlns:a16="http://schemas.microsoft.com/office/drawing/2014/main" id="{AD5DD320-8BC4-0243-9DF2-49668F1C24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94" r="316" b="2"/>
          <a:stretch/>
        </p:blipFill>
        <p:spPr bwMode="auto">
          <a:xfrm>
            <a:off x="20" y="10"/>
            <a:ext cx="4637226"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2" name="Rectangle 70">
            <a:extLst>
              <a:ext uri="{FF2B5EF4-FFF2-40B4-BE49-F238E27FC236}">
                <a16:creationId xmlns:a16="http://schemas.microsoft.com/office/drawing/2014/main" id="{B9951BD9-0868-4CDB-ACD6-9C4209B5E4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7247" y="0"/>
            <a:ext cx="755475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BFBE6F-6366-7949-A005-7BA940F3CBF6}"/>
              </a:ext>
            </a:extLst>
          </p:cNvPr>
          <p:cNvSpPr>
            <a:spLocks noGrp="1"/>
          </p:cNvSpPr>
          <p:nvPr>
            <p:ph type="ctrTitle"/>
          </p:nvPr>
        </p:nvSpPr>
        <p:spPr>
          <a:xfrm>
            <a:off x="5277328" y="640082"/>
            <a:ext cx="6274591" cy="3351602"/>
          </a:xfrm>
        </p:spPr>
        <p:txBody>
          <a:bodyPr>
            <a:normAutofit/>
          </a:bodyPr>
          <a:lstStyle/>
          <a:p>
            <a:pPr algn="l"/>
            <a:r>
              <a:rPr lang="en-US">
                <a:solidFill>
                  <a:schemeClr val="bg1"/>
                </a:solidFill>
              </a:rPr>
              <a:t>Who Dare Wins</a:t>
            </a:r>
          </a:p>
        </p:txBody>
      </p:sp>
      <p:sp>
        <p:nvSpPr>
          <p:cNvPr id="3" name="Subtitle 2">
            <a:extLst>
              <a:ext uri="{FF2B5EF4-FFF2-40B4-BE49-F238E27FC236}">
                <a16:creationId xmlns:a16="http://schemas.microsoft.com/office/drawing/2014/main" id="{666D145A-BE2C-0442-B622-CFA204ABC8AD}"/>
              </a:ext>
            </a:extLst>
          </p:cNvPr>
          <p:cNvSpPr>
            <a:spLocks noGrp="1"/>
          </p:cNvSpPr>
          <p:nvPr>
            <p:ph type="subTitle" idx="1"/>
          </p:nvPr>
        </p:nvSpPr>
        <p:spPr>
          <a:xfrm>
            <a:off x="5277327" y="4156276"/>
            <a:ext cx="6274592" cy="2061645"/>
          </a:xfrm>
        </p:spPr>
        <p:txBody>
          <a:bodyPr>
            <a:normAutofit/>
          </a:bodyPr>
          <a:lstStyle/>
          <a:p>
            <a:pPr algn="l"/>
            <a:r>
              <a:rPr lang="en-US">
                <a:solidFill>
                  <a:schemeClr val="bg1"/>
                </a:solidFill>
              </a:rPr>
              <a:t>By Sam Steed </a:t>
            </a:r>
          </a:p>
        </p:txBody>
      </p:sp>
    </p:spTree>
    <p:extLst>
      <p:ext uri="{BB962C8B-B14F-4D97-AF65-F5344CB8AC3E}">
        <p14:creationId xmlns:p14="http://schemas.microsoft.com/office/powerpoint/2010/main" val="2695102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John McAleese - A Famous SAS Operator">
            <a:extLst>
              <a:ext uri="{FF2B5EF4-FFF2-40B4-BE49-F238E27FC236}">
                <a16:creationId xmlns:a16="http://schemas.microsoft.com/office/drawing/2014/main" id="{5FE14E16-5DC4-7449-A655-3962BF537D70}"/>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4045" r="23719" b="-1"/>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Lst>
        </p:spPr>
      </p:pic>
      <p:pic>
        <p:nvPicPr>
          <p:cNvPr id="71" name="Picture 7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54E3FFF0-D35B-1C4F-BAE7-1E96F554D87E}"/>
              </a:ext>
            </a:extLst>
          </p:cNvPr>
          <p:cNvSpPr>
            <a:spLocks noGrp="1"/>
          </p:cNvSpPr>
          <p:nvPr>
            <p:ph type="title"/>
          </p:nvPr>
        </p:nvSpPr>
        <p:spPr>
          <a:xfrm>
            <a:off x="804998" y="798445"/>
            <a:ext cx="4803636" cy="1311664"/>
          </a:xfrm>
        </p:spPr>
        <p:txBody>
          <a:bodyPr>
            <a:normAutofit/>
          </a:bodyPr>
          <a:lstStyle/>
          <a:p>
            <a:r>
              <a:rPr lang="en-US">
                <a:solidFill>
                  <a:srgbClr val="000000"/>
                </a:solidFill>
              </a:rPr>
              <a:t>Background</a:t>
            </a:r>
          </a:p>
        </p:txBody>
      </p:sp>
      <p:sp>
        <p:nvSpPr>
          <p:cNvPr id="3" name="Content Placeholder 2">
            <a:extLst>
              <a:ext uri="{FF2B5EF4-FFF2-40B4-BE49-F238E27FC236}">
                <a16:creationId xmlns:a16="http://schemas.microsoft.com/office/drawing/2014/main" id="{A011B422-9366-FC41-8ACE-63084C974693}"/>
              </a:ext>
            </a:extLst>
          </p:cNvPr>
          <p:cNvSpPr>
            <a:spLocks noGrp="1"/>
          </p:cNvSpPr>
          <p:nvPr>
            <p:ph idx="1"/>
          </p:nvPr>
        </p:nvSpPr>
        <p:spPr>
          <a:xfrm>
            <a:off x="804997" y="2272143"/>
            <a:ext cx="4706803" cy="3788830"/>
          </a:xfrm>
        </p:spPr>
        <p:txBody>
          <a:bodyPr anchor="ctr">
            <a:normAutofit/>
          </a:bodyPr>
          <a:lstStyle/>
          <a:p>
            <a:r>
              <a:rPr lang="en-US" sz="2000" dirty="0">
                <a:solidFill>
                  <a:srgbClr val="000000"/>
                </a:solidFill>
              </a:rPr>
              <a:t>The file </a:t>
            </a:r>
            <a:r>
              <a:rPr lang="en-US" sz="2000" i="1" dirty="0">
                <a:solidFill>
                  <a:srgbClr val="000000"/>
                </a:solidFill>
              </a:rPr>
              <a:t>Who Dares Wins </a:t>
            </a:r>
            <a:r>
              <a:rPr lang="en-US" sz="2000" dirty="0">
                <a:solidFill>
                  <a:srgbClr val="000000"/>
                </a:solidFill>
              </a:rPr>
              <a:t>was conceived by Euan Lloyd during the events of the Iranian Embassy Siege in 1980. As he lived just half a block away, he was able to visit the siege multiple times until the SAS stormed the building, which was witnessed by Lloyd.</a:t>
            </a:r>
          </a:p>
          <a:p>
            <a:r>
              <a:rPr lang="en-US" sz="2000" dirty="0">
                <a:solidFill>
                  <a:srgbClr val="000000"/>
                </a:solidFill>
              </a:rPr>
              <a:t>Image curtesy of Special </a:t>
            </a:r>
            <a:r>
              <a:rPr lang="en-US" sz="2000">
                <a:solidFill>
                  <a:srgbClr val="000000"/>
                </a:solidFill>
              </a:rPr>
              <a:t>Ops Magazine</a:t>
            </a:r>
            <a:r>
              <a:rPr lang="en-US" sz="2000" dirty="0">
                <a:solidFill>
                  <a:srgbClr val="000000"/>
                </a:solidFill>
              </a:rPr>
              <a:t>.</a:t>
            </a:r>
          </a:p>
        </p:txBody>
      </p:sp>
    </p:spTree>
    <p:extLst>
      <p:ext uri="{BB962C8B-B14F-4D97-AF65-F5344CB8AC3E}">
        <p14:creationId xmlns:p14="http://schemas.microsoft.com/office/powerpoint/2010/main" val="2756503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EAF36B-5663-4F49-AC7F-23D87CB9B215}"/>
              </a:ext>
            </a:extLst>
          </p:cNvPr>
          <p:cNvSpPr>
            <a:spLocks noGrp="1"/>
          </p:cNvSpPr>
          <p:nvPr>
            <p:ph type="title"/>
          </p:nvPr>
        </p:nvSpPr>
        <p:spPr>
          <a:xfrm>
            <a:off x="640080" y="325369"/>
            <a:ext cx="4368602" cy="1956841"/>
          </a:xfrm>
        </p:spPr>
        <p:txBody>
          <a:bodyPr anchor="b">
            <a:normAutofit/>
          </a:bodyPr>
          <a:lstStyle/>
          <a:p>
            <a:r>
              <a:rPr lang="en-US" sz="5400"/>
              <a:t>Plot</a:t>
            </a:r>
          </a:p>
        </p:txBody>
      </p:sp>
      <p:sp>
        <p:nvSpPr>
          <p:cNvPr id="7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3FFE5E-2D7F-E84F-B8B6-D8CEAECFBDF7}"/>
              </a:ext>
            </a:extLst>
          </p:cNvPr>
          <p:cNvSpPr>
            <a:spLocks noGrp="1"/>
          </p:cNvSpPr>
          <p:nvPr>
            <p:ph idx="1"/>
          </p:nvPr>
        </p:nvSpPr>
        <p:spPr>
          <a:xfrm>
            <a:off x="640080" y="2872899"/>
            <a:ext cx="4243589" cy="3320668"/>
          </a:xfrm>
        </p:spPr>
        <p:txBody>
          <a:bodyPr>
            <a:normAutofit/>
          </a:bodyPr>
          <a:lstStyle/>
          <a:p>
            <a:r>
              <a:rPr lang="en-US" sz="2200" dirty="0"/>
              <a:t>The film covers the story of the fictional SAS Captain </a:t>
            </a:r>
            <a:r>
              <a:rPr lang="en-US" sz="2200" dirty="0" err="1"/>
              <a:t>Skellen</a:t>
            </a:r>
            <a:r>
              <a:rPr lang="en-US" sz="2200" dirty="0"/>
              <a:t> and his mission to prevent anti-nuclear terrorists from attacking a foreign embassy. </a:t>
            </a:r>
          </a:p>
          <a:p>
            <a:r>
              <a:rPr lang="en-US" sz="2200" dirty="0" err="1"/>
              <a:t>Skellen</a:t>
            </a:r>
            <a:r>
              <a:rPr lang="en-US" sz="2200" dirty="0"/>
              <a:t> infiltrates the People’s Lobby and prevents them forcing the US to launch a missile at a UK Naval Base.</a:t>
            </a:r>
          </a:p>
          <a:p>
            <a:endParaRPr lang="en-US" sz="2200" dirty="0"/>
          </a:p>
        </p:txBody>
      </p:sp>
      <p:pic>
        <p:nvPicPr>
          <p:cNvPr id="1026" name="Picture 2" descr="Who Dares Wins (film) - Wikipedia">
            <a:extLst>
              <a:ext uri="{FF2B5EF4-FFF2-40B4-BE49-F238E27FC236}">
                <a16:creationId xmlns:a16="http://schemas.microsoft.com/office/drawing/2014/main" id="{9D85CB08-57C6-E449-BEA6-B4E70880A8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665" r="5268"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0413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ho Dares Wins Movie Review | AVForums">
            <a:extLst>
              <a:ext uri="{FF2B5EF4-FFF2-40B4-BE49-F238E27FC236}">
                <a16:creationId xmlns:a16="http://schemas.microsoft.com/office/drawing/2014/main" id="{8B9F8307-5A4C-FA4C-B46D-02DE438E3BB9}"/>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7984EE7-2A07-254C-8BEC-BB6423A3DFCA}"/>
              </a:ext>
            </a:extLst>
          </p:cNvPr>
          <p:cNvSpPr>
            <a:spLocks noGrp="1"/>
          </p:cNvSpPr>
          <p:nvPr>
            <p:ph type="title"/>
          </p:nvPr>
        </p:nvSpPr>
        <p:spPr>
          <a:xfrm>
            <a:off x="838201" y="1065862"/>
            <a:ext cx="3313164" cy="4726276"/>
          </a:xfrm>
        </p:spPr>
        <p:txBody>
          <a:bodyPr>
            <a:normAutofit/>
          </a:bodyPr>
          <a:lstStyle/>
          <a:p>
            <a:pPr algn="r"/>
            <a:r>
              <a:rPr lang="en-US" sz="4000">
                <a:solidFill>
                  <a:srgbClr val="FFFFFF"/>
                </a:solidFill>
              </a:rPr>
              <a:t>Cast</a:t>
            </a:r>
          </a:p>
        </p:txBody>
      </p:sp>
      <p:cxnSp>
        <p:nvCxnSpPr>
          <p:cNvPr id="73" name="Straight Connector 72">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C9749AB-EB65-FC4A-B7AD-9F27F4F97B27}"/>
              </a:ext>
            </a:extLst>
          </p:cNvPr>
          <p:cNvSpPr>
            <a:spLocks noGrp="1"/>
          </p:cNvSpPr>
          <p:nvPr>
            <p:ph idx="1"/>
          </p:nvPr>
        </p:nvSpPr>
        <p:spPr>
          <a:xfrm>
            <a:off x="5155379" y="1065862"/>
            <a:ext cx="5744685" cy="4726276"/>
          </a:xfrm>
        </p:spPr>
        <p:txBody>
          <a:bodyPr anchor="ctr">
            <a:normAutofit/>
          </a:bodyPr>
          <a:lstStyle/>
          <a:p>
            <a:r>
              <a:rPr lang="en-US" sz="2000" dirty="0">
                <a:solidFill>
                  <a:srgbClr val="FFFFFF"/>
                </a:solidFill>
              </a:rPr>
              <a:t>The cast contained several well-known stars including Lewis Collins, Judy Davis, Richard </a:t>
            </a:r>
            <a:r>
              <a:rPr lang="en-US" sz="2000" dirty="0" err="1">
                <a:solidFill>
                  <a:srgbClr val="FFFFFF"/>
                </a:solidFill>
              </a:rPr>
              <a:t>Widmark</a:t>
            </a:r>
            <a:r>
              <a:rPr lang="en-US" sz="2000" dirty="0">
                <a:solidFill>
                  <a:srgbClr val="FFFFFF"/>
                </a:solidFill>
              </a:rPr>
              <a:t>, Edward Woodward, Tony Doyle, John </a:t>
            </a:r>
            <a:r>
              <a:rPr lang="en-US" sz="2000" dirty="0" err="1">
                <a:solidFill>
                  <a:srgbClr val="FFFFFF"/>
                </a:solidFill>
              </a:rPr>
              <a:t>Duttine</a:t>
            </a:r>
            <a:r>
              <a:rPr lang="en-US" sz="2000" dirty="0">
                <a:solidFill>
                  <a:srgbClr val="FFFFFF"/>
                </a:solidFill>
              </a:rPr>
              <a:t> and Kenneth Griffith.</a:t>
            </a:r>
          </a:p>
          <a:p>
            <a:r>
              <a:rPr lang="en-US" sz="2000" dirty="0">
                <a:solidFill>
                  <a:srgbClr val="FFFFFF"/>
                </a:solidFill>
              </a:rPr>
              <a:t>The extra’s used in the ending action scenes and the SAS assault were actual SAS members.</a:t>
            </a:r>
          </a:p>
          <a:p>
            <a:endParaRPr lang="en-US" sz="2000" dirty="0">
              <a:solidFill>
                <a:srgbClr val="FFFFFF"/>
              </a:solidFill>
            </a:endParaRPr>
          </a:p>
        </p:txBody>
      </p:sp>
    </p:spTree>
    <p:extLst>
      <p:ext uri="{BB962C8B-B14F-4D97-AF65-F5344CB8AC3E}">
        <p14:creationId xmlns:p14="http://schemas.microsoft.com/office/powerpoint/2010/main" val="309213512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8FF88A3-8EBC-4142-8CC2-EBE257ED6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o Dares Wins Film High Resolution Stock Photography and Images - Alamy">
            <a:extLst>
              <a:ext uri="{FF2B5EF4-FFF2-40B4-BE49-F238E27FC236}">
                <a16:creationId xmlns:a16="http://schemas.microsoft.com/office/drawing/2014/main" id="{AEBF6C70-E217-F84B-BFC6-BE56D2569682}"/>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t="16899" b="6571"/>
          <a:stretch/>
        </p:blipFill>
        <p:spPr bwMode="auto">
          <a:xfrm>
            <a:off x="3" y="10"/>
            <a:ext cx="12191997"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25834D4-C682-314A-B12F-B13029A57FDC}"/>
              </a:ext>
            </a:extLst>
          </p:cNvPr>
          <p:cNvSpPr>
            <a:spLocks noGrp="1"/>
          </p:cNvSpPr>
          <p:nvPr>
            <p:ph type="title"/>
          </p:nvPr>
        </p:nvSpPr>
        <p:spPr>
          <a:xfrm>
            <a:off x="2210936" y="844486"/>
            <a:ext cx="9484225" cy="1461778"/>
          </a:xfrm>
        </p:spPr>
        <p:txBody>
          <a:bodyPr>
            <a:normAutofit/>
          </a:bodyPr>
          <a:lstStyle/>
          <a:p>
            <a:r>
              <a:rPr lang="en-US" sz="4000"/>
              <a:t>Themes</a:t>
            </a:r>
          </a:p>
        </p:txBody>
      </p:sp>
      <p:grpSp>
        <p:nvGrpSpPr>
          <p:cNvPr id="73" name="Group 72">
            <a:extLst>
              <a:ext uri="{FF2B5EF4-FFF2-40B4-BE49-F238E27FC236}">
                <a16:creationId xmlns:a16="http://schemas.microsoft.com/office/drawing/2014/main" id="{27D8A815-1B1F-4DB5-A03C-F4987CF0CB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27777" y="343106"/>
            <a:ext cx="1692092" cy="1852591"/>
            <a:chOff x="790870" y="911082"/>
            <a:chExt cx="2191635" cy="2442764"/>
          </a:xfrm>
        </p:grpSpPr>
        <p:sp>
          <p:nvSpPr>
            <p:cNvPr id="74" name="Freeform 5">
              <a:extLst>
                <a:ext uri="{FF2B5EF4-FFF2-40B4-BE49-F238E27FC236}">
                  <a16:creationId xmlns:a16="http://schemas.microsoft.com/office/drawing/2014/main" id="{261388EF-B4CE-4326-979A-2F53CED606F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790870" y="2245586"/>
              <a:ext cx="1262906" cy="110826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4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75" name="Freeform 5">
              <a:extLst>
                <a:ext uri="{FF2B5EF4-FFF2-40B4-BE49-F238E27FC236}">
                  <a16:creationId xmlns:a16="http://schemas.microsoft.com/office/drawing/2014/main" id="{33A25547-9075-4BDB-8F46-BA09E76AA32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933975" y="911082"/>
              <a:ext cx="2048530" cy="1797684"/>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tx1">
                  <a:alpha val="60000"/>
                </a:schemeClr>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76" name="Freeform 5">
              <a:extLst>
                <a:ext uri="{FF2B5EF4-FFF2-40B4-BE49-F238E27FC236}">
                  <a16:creationId xmlns:a16="http://schemas.microsoft.com/office/drawing/2014/main" id="{1D917FAD-3240-4D3F-91A0-9571F75DC6D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362936" y="1825453"/>
              <a:ext cx="799094" cy="701243"/>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6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3" name="Content Placeholder 2">
            <a:extLst>
              <a:ext uri="{FF2B5EF4-FFF2-40B4-BE49-F238E27FC236}">
                <a16:creationId xmlns:a16="http://schemas.microsoft.com/office/drawing/2014/main" id="{A7110A39-90EE-8344-92EC-2318D20F8381}"/>
              </a:ext>
            </a:extLst>
          </p:cNvPr>
          <p:cNvSpPr>
            <a:spLocks noGrp="1"/>
          </p:cNvSpPr>
          <p:nvPr>
            <p:ph idx="1"/>
          </p:nvPr>
        </p:nvSpPr>
        <p:spPr>
          <a:xfrm>
            <a:off x="2210936" y="2470248"/>
            <a:ext cx="9484235" cy="3052726"/>
          </a:xfrm>
        </p:spPr>
        <p:txBody>
          <a:bodyPr>
            <a:normAutofit lnSpcReduction="10000"/>
          </a:bodyPr>
          <a:lstStyle/>
          <a:p>
            <a:r>
              <a:rPr lang="en-US" sz="2400" dirty="0"/>
              <a:t>One theme is that it shows the popularity of Nuclear Disarmament and how far radical revolutionaries were willing to go to get what they wanted.</a:t>
            </a:r>
          </a:p>
          <a:p>
            <a:r>
              <a:rPr lang="en-US" sz="2400" dirty="0"/>
              <a:t>Another theme is that it reinforced the message that hostage taking was not a practical method of protest.</a:t>
            </a:r>
          </a:p>
          <a:p>
            <a:r>
              <a:rPr lang="en-US" sz="2400" dirty="0"/>
              <a:t>Another theme is that it showed that the state response to terrorism was still strong and would be used if need be. The film also put forward several logically arguments as to why terrorism would fail and why the Western Democracies would not disarm until </a:t>
            </a:r>
            <a:r>
              <a:rPr lang="en-US" sz="2400"/>
              <a:t>the Soviet Union did.</a:t>
            </a:r>
            <a:endParaRPr lang="en-US" sz="2400" dirty="0"/>
          </a:p>
          <a:p>
            <a:endParaRPr lang="en-US" sz="2400" dirty="0"/>
          </a:p>
          <a:p>
            <a:pPr marL="0" indent="0">
              <a:buNone/>
            </a:pPr>
            <a:endParaRPr lang="en-US" sz="2400" dirty="0"/>
          </a:p>
          <a:p>
            <a:endParaRPr lang="en-US" sz="2400" dirty="0"/>
          </a:p>
        </p:txBody>
      </p:sp>
    </p:spTree>
    <p:extLst>
      <p:ext uri="{BB962C8B-B14F-4D97-AF65-F5344CB8AC3E}">
        <p14:creationId xmlns:p14="http://schemas.microsoft.com/office/powerpoint/2010/main" val="284226639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repared Camping: Operation Nimrod">
            <a:extLst>
              <a:ext uri="{FF2B5EF4-FFF2-40B4-BE49-F238E27FC236}">
                <a16:creationId xmlns:a16="http://schemas.microsoft.com/office/drawing/2014/main" id="{0A826D14-A318-9540-AAA9-2650F5EEF6B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4105" b="909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A3D8F7-AF6D-B940-85A3-4858832467D1}"/>
              </a:ext>
            </a:extLst>
          </p:cNvPr>
          <p:cNvSpPr>
            <a:spLocks noGrp="1"/>
          </p:cNvSpPr>
          <p:nvPr>
            <p:ph type="title"/>
          </p:nvPr>
        </p:nvSpPr>
        <p:spPr>
          <a:xfrm>
            <a:off x="371094" y="1161288"/>
            <a:ext cx="3438144" cy="1124712"/>
          </a:xfrm>
        </p:spPr>
        <p:txBody>
          <a:bodyPr anchor="b">
            <a:normAutofit/>
          </a:bodyPr>
          <a:lstStyle/>
          <a:p>
            <a:r>
              <a:rPr lang="en-US" sz="2800"/>
              <a:t>Influence on Public Opinion</a:t>
            </a:r>
          </a:p>
        </p:txBody>
      </p:sp>
      <p:sp>
        <p:nvSpPr>
          <p:cNvPr id="75" name="Rectangle 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AB5D03A-D797-A649-B12E-124410850E64}"/>
              </a:ext>
            </a:extLst>
          </p:cNvPr>
          <p:cNvSpPr>
            <a:spLocks noGrp="1"/>
          </p:cNvSpPr>
          <p:nvPr>
            <p:ph idx="1"/>
          </p:nvPr>
        </p:nvSpPr>
        <p:spPr>
          <a:xfrm>
            <a:off x="371094" y="2718054"/>
            <a:ext cx="3438906" cy="3207258"/>
          </a:xfrm>
        </p:spPr>
        <p:txBody>
          <a:bodyPr anchor="t">
            <a:normAutofit/>
          </a:bodyPr>
          <a:lstStyle/>
          <a:p>
            <a:r>
              <a:rPr lang="en-US" sz="1700" dirty="0"/>
              <a:t>The film was released two years after the famous Iranian Embassy Siege and a few months after the the Falklands War had ended. Both events featured public exposure for the SAS as well as showing how Thatcher would deal with physical threats.</a:t>
            </a:r>
          </a:p>
          <a:p>
            <a:endParaRPr lang="en-US" sz="1700" dirty="0"/>
          </a:p>
        </p:txBody>
      </p:sp>
    </p:spTree>
    <p:extLst>
      <p:ext uri="{BB962C8B-B14F-4D97-AF65-F5344CB8AC3E}">
        <p14:creationId xmlns:p14="http://schemas.microsoft.com/office/powerpoint/2010/main" val="4220970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50+ Who dares wins movie ideas | dares, movies, win">
            <a:extLst>
              <a:ext uri="{FF2B5EF4-FFF2-40B4-BE49-F238E27FC236}">
                <a16:creationId xmlns:a16="http://schemas.microsoft.com/office/drawing/2014/main" id="{FD283ECA-6216-FE43-B29D-66566F6C90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0" r="14105" b="8920"/>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57E351-8946-5346-8854-34DD95FC32DD}"/>
              </a:ext>
            </a:extLst>
          </p:cNvPr>
          <p:cNvSpPr>
            <a:spLocks noGrp="1"/>
          </p:cNvSpPr>
          <p:nvPr>
            <p:ph type="title"/>
          </p:nvPr>
        </p:nvSpPr>
        <p:spPr>
          <a:xfrm>
            <a:off x="371094" y="1161288"/>
            <a:ext cx="3438144" cy="1124712"/>
          </a:xfrm>
        </p:spPr>
        <p:txBody>
          <a:bodyPr anchor="b">
            <a:normAutofit/>
          </a:bodyPr>
          <a:lstStyle/>
          <a:p>
            <a:r>
              <a:rPr lang="en-US" sz="2800"/>
              <a:t>Realism</a:t>
            </a:r>
          </a:p>
        </p:txBody>
      </p:sp>
      <p:sp>
        <p:nvSpPr>
          <p:cNvPr id="75" name="Rectangle 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04" name="Rectangle 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6E9E407-2BB6-6044-B5A9-D7F078527EC1}"/>
              </a:ext>
            </a:extLst>
          </p:cNvPr>
          <p:cNvSpPr>
            <a:spLocks noGrp="1"/>
          </p:cNvSpPr>
          <p:nvPr>
            <p:ph idx="1"/>
          </p:nvPr>
        </p:nvSpPr>
        <p:spPr>
          <a:xfrm>
            <a:off x="371094" y="2718054"/>
            <a:ext cx="3438906" cy="3207258"/>
          </a:xfrm>
        </p:spPr>
        <p:txBody>
          <a:bodyPr anchor="t">
            <a:normAutofit/>
          </a:bodyPr>
          <a:lstStyle/>
          <a:p>
            <a:r>
              <a:rPr lang="en-US" sz="1700"/>
              <a:t>The film was praised for its realistic portrayal of the grittiness of counter-terrorism and for the lengths in which terrorists would go.</a:t>
            </a:r>
          </a:p>
          <a:p>
            <a:r>
              <a:rPr lang="en-US" sz="1700"/>
              <a:t>The actions scenes were praised for there authenticity which shouldn’t be a surprise as they were carried out by actual SAS troopers including several from the Iranian Embassy Siege.</a:t>
            </a:r>
          </a:p>
          <a:p>
            <a:endParaRPr lang="en-US" sz="1700"/>
          </a:p>
        </p:txBody>
      </p:sp>
    </p:spTree>
    <p:extLst>
      <p:ext uri="{BB962C8B-B14F-4D97-AF65-F5344CB8AC3E}">
        <p14:creationId xmlns:p14="http://schemas.microsoft.com/office/powerpoint/2010/main" val="2830968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How Carlisle's Rusty Firmin became an SAS hero | News and Star">
            <a:extLst>
              <a:ext uri="{FF2B5EF4-FFF2-40B4-BE49-F238E27FC236}">
                <a16:creationId xmlns:a16="http://schemas.microsoft.com/office/drawing/2014/main" id="{351AE26D-1E14-764C-A342-8C47120D055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5310" b="9092"/>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23609A-EDBC-E34A-A998-EAF66A95B923}"/>
              </a:ext>
            </a:extLst>
          </p:cNvPr>
          <p:cNvSpPr>
            <a:spLocks noGrp="1"/>
          </p:cNvSpPr>
          <p:nvPr>
            <p:ph type="title"/>
          </p:nvPr>
        </p:nvSpPr>
        <p:spPr>
          <a:xfrm>
            <a:off x="371094" y="1161288"/>
            <a:ext cx="3438144" cy="1124712"/>
          </a:xfrm>
        </p:spPr>
        <p:txBody>
          <a:bodyPr anchor="b">
            <a:normAutofit/>
          </a:bodyPr>
          <a:lstStyle/>
          <a:p>
            <a:r>
              <a:rPr lang="en-US" sz="2800"/>
              <a:t>Opinions of Actual SAS members</a:t>
            </a:r>
          </a:p>
        </p:txBody>
      </p:sp>
      <p:sp>
        <p:nvSpPr>
          <p:cNvPr id="75" name="Rectangle 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C3ACF12-504E-A741-9786-B69FA3C18781}"/>
              </a:ext>
            </a:extLst>
          </p:cNvPr>
          <p:cNvSpPr>
            <a:spLocks noGrp="1"/>
          </p:cNvSpPr>
          <p:nvPr>
            <p:ph idx="1"/>
          </p:nvPr>
        </p:nvSpPr>
        <p:spPr>
          <a:xfrm>
            <a:off x="371094" y="2718054"/>
            <a:ext cx="3438906" cy="3207258"/>
          </a:xfrm>
        </p:spPr>
        <p:txBody>
          <a:bodyPr anchor="t">
            <a:normAutofit/>
          </a:bodyPr>
          <a:lstStyle/>
          <a:p>
            <a:r>
              <a:rPr lang="en-US" sz="1700"/>
              <a:t>Former SAS member Rusty Firmin liked the film and it was met with approval by members at the time of release.</a:t>
            </a:r>
          </a:p>
          <a:p>
            <a:endParaRPr lang="en-US" sz="1700" dirty="0"/>
          </a:p>
        </p:txBody>
      </p:sp>
    </p:spTree>
    <p:extLst>
      <p:ext uri="{BB962C8B-B14F-4D97-AF65-F5344CB8AC3E}">
        <p14:creationId xmlns:p14="http://schemas.microsoft.com/office/powerpoint/2010/main" val="4139276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146" name="Picture 2" descr="Special Air Service - Wikipedia">
            <a:extLst>
              <a:ext uri="{FF2B5EF4-FFF2-40B4-BE49-F238E27FC236}">
                <a16:creationId xmlns:a16="http://schemas.microsoft.com/office/drawing/2014/main" id="{0C3C8B7E-EA7B-0B41-B875-7035067B30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38" r="1071"/>
          <a:stretch/>
        </p:blipFill>
        <p:spPr bwMode="auto">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73" name="Arc 72">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94FB9AB-65AC-0E4F-8597-8888190C78BA}"/>
              </a:ext>
            </a:extLst>
          </p:cNvPr>
          <p:cNvSpPr>
            <a:spLocks noGrp="1"/>
          </p:cNvSpPr>
          <p:nvPr>
            <p:ph type="title"/>
          </p:nvPr>
        </p:nvSpPr>
        <p:spPr>
          <a:xfrm>
            <a:off x="5827048" y="407987"/>
            <a:ext cx="5721484" cy="1325563"/>
          </a:xfrm>
        </p:spPr>
        <p:txBody>
          <a:bodyPr>
            <a:normAutofit/>
          </a:bodyPr>
          <a:lstStyle/>
          <a:p>
            <a:r>
              <a:rPr lang="en-US" dirty="0"/>
              <a:t>Conclusion</a:t>
            </a:r>
          </a:p>
        </p:txBody>
      </p:sp>
      <p:sp>
        <p:nvSpPr>
          <p:cNvPr id="3" name="Content Placeholder 2">
            <a:extLst>
              <a:ext uri="{FF2B5EF4-FFF2-40B4-BE49-F238E27FC236}">
                <a16:creationId xmlns:a16="http://schemas.microsoft.com/office/drawing/2014/main" id="{0BF4FB9D-EBE1-D542-A8FF-3F572654867B}"/>
              </a:ext>
            </a:extLst>
          </p:cNvPr>
          <p:cNvSpPr>
            <a:spLocks noGrp="1"/>
          </p:cNvSpPr>
          <p:nvPr>
            <p:ph idx="1"/>
          </p:nvPr>
        </p:nvSpPr>
        <p:spPr>
          <a:xfrm>
            <a:off x="5827048" y="1868487"/>
            <a:ext cx="5721484" cy="4351338"/>
          </a:xfrm>
        </p:spPr>
        <p:txBody>
          <a:bodyPr>
            <a:normAutofit/>
          </a:bodyPr>
          <a:lstStyle/>
          <a:p>
            <a:r>
              <a:rPr lang="en-US" dirty="0"/>
              <a:t>The film helped to cement the SAS’ reputation as the best in the world.</a:t>
            </a:r>
          </a:p>
          <a:p>
            <a:r>
              <a:rPr lang="en-US" dirty="0"/>
              <a:t>The film helped establish the ‘boys in black’ as an appropriate and publicly approved form of counter-terrorism.</a:t>
            </a:r>
          </a:p>
          <a:p>
            <a:r>
              <a:rPr lang="en-US" dirty="0"/>
              <a:t>The film was a commercial success.</a:t>
            </a:r>
          </a:p>
          <a:p>
            <a:r>
              <a:rPr lang="en-US" dirty="0"/>
              <a:t>It showed the world that Britain was now treating terrorism with a “big boy games, big boy rules” attitude.</a:t>
            </a:r>
          </a:p>
          <a:p>
            <a:endParaRPr lang="en-US" dirty="0"/>
          </a:p>
        </p:txBody>
      </p:sp>
    </p:spTree>
    <p:extLst>
      <p:ext uri="{BB962C8B-B14F-4D97-AF65-F5344CB8AC3E}">
        <p14:creationId xmlns:p14="http://schemas.microsoft.com/office/powerpoint/2010/main" val="3271234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451</Words>
  <Application>Microsoft Macintosh PowerPoint</Application>
  <PresentationFormat>Widescreen</PresentationFormat>
  <Paragraphs>28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Who Dare Wins</vt:lpstr>
      <vt:lpstr>Background</vt:lpstr>
      <vt:lpstr>Plot</vt:lpstr>
      <vt:lpstr>Cast</vt:lpstr>
      <vt:lpstr>Themes</vt:lpstr>
      <vt:lpstr>Influence on Public Opinion</vt:lpstr>
      <vt:lpstr>Realism</vt:lpstr>
      <vt:lpstr>Opinions of Actual SAS members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Who Dare Wins</dc:title>
  <dc:creator>Sam Steed</dc:creator>
  <cp:lastModifiedBy>Sam Steed</cp:lastModifiedBy>
  <cp:revision>3</cp:revision>
  <dcterms:created xsi:type="dcterms:W3CDTF">2020-12-15T11:58:34Z</dcterms:created>
  <dcterms:modified xsi:type="dcterms:W3CDTF">2020-12-16T08:44:02Z</dcterms:modified>
</cp:coreProperties>
</file>