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62" r:id="rId5"/>
    <p:sldId id="263" r:id="rId6"/>
    <p:sldId id="264" r:id="rId7"/>
    <p:sldId id="259" r:id="rId8"/>
    <p:sldId id="271" r:id="rId9"/>
    <p:sldId id="272" r:id="rId10"/>
    <p:sldId id="273" r:id="rId11"/>
    <p:sldId id="270" r:id="rId12"/>
    <p:sldId id="265" r:id="rId13"/>
    <p:sldId id="266" r:id="rId14"/>
    <p:sldId id="267"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18" autoAdjust="0"/>
    <p:restoredTop sz="93945" autoAdjust="0"/>
  </p:normalViewPr>
  <p:slideViewPr>
    <p:cSldViewPr snapToGrid="0">
      <p:cViewPr varScale="1">
        <p:scale>
          <a:sx n="72" d="100"/>
          <a:sy n="72" d="100"/>
        </p:scale>
        <p:origin x="2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830F92-B1D6-46B2-9607-826AA98C5EC0}"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0808EF-D5D2-455C-ACFE-B423B0AEBD63}" type="slidenum">
              <a:rPr lang="en-GB" smtClean="0"/>
              <a:t>‹#›</a:t>
            </a:fld>
            <a:endParaRPr lang="en-GB"/>
          </a:p>
        </p:txBody>
      </p:sp>
    </p:spTree>
    <p:extLst>
      <p:ext uri="{BB962C8B-B14F-4D97-AF65-F5344CB8AC3E}">
        <p14:creationId xmlns:p14="http://schemas.microsoft.com/office/powerpoint/2010/main" val="2497707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0808EF-D5D2-455C-ACFE-B423B0AEBD63}" type="slidenum">
              <a:rPr lang="en-GB" smtClean="0"/>
              <a:t>3</a:t>
            </a:fld>
            <a:endParaRPr lang="en-GB"/>
          </a:p>
        </p:txBody>
      </p:sp>
    </p:spTree>
    <p:extLst>
      <p:ext uri="{BB962C8B-B14F-4D97-AF65-F5344CB8AC3E}">
        <p14:creationId xmlns:p14="http://schemas.microsoft.com/office/powerpoint/2010/main" val="1306076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0808EF-D5D2-455C-ACFE-B423B0AEBD63}" type="slidenum">
              <a:rPr lang="en-GB" smtClean="0"/>
              <a:t>5</a:t>
            </a:fld>
            <a:endParaRPr lang="en-GB"/>
          </a:p>
        </p:txBody>
      </p:sp>
    </p:spTree>
    <p:extLst>
      <p:ext uri="{BB962C8B-B14F-4D97-AF65-F5344CB8AC3E}">
        <p14:creationId xmlns:p14="http://schemas.microsoft.com/office/powerpoint/2010/main" val="245908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BD94B73-716D-48A1-8F42-7A7FE1500274}" type="datetime1">
              <a:rPr lang="en-GB" smtClean="0"/>
              <a:t>19/10/2020</a:t>
            </a:fld>
            <a:endParaRPr lang="en-GB"/>
          </a:p>
        </p:txBody>
      </p:sp>
      <p:sp>
        <p:nvSpPr>
          <p:cNvPr id="8" name="Footer Placeholder 7"/>
          <p:cNvSpPr>
            <a:spLocks noGrp="1"/>
          </p:cNvSpPr>
          <p:nvPr>
            <p:ph type="ftr" sz="quarter" idx="11"/>
          </p:nvPr>
        </p:nvSpPr>
        <p:spPr/>
        <p:txBody>
          <a:bodyPr/>
          <a:lstStyle/>
          <a:p>
            <a:r>
              <a:rPr lang="en-GB"/>
              <a:t>Alyssa Evans 1802448 Curriculum Studies:Principles And Innovation ECES6013</a:t>
            </a:r>
          </a:p>
        </p:txBody>
      </p:sp>
      <p:sp>
        <p:nvSpPr>
          <p:cNvPr id="9" name="Slide Number Placeholder 8"/>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27980440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9371B-EE80-419E-8DD1-3923B390E66F}" type="datetime1">
              <a:rPr lang="en-GB" smtClean="0"/>
              <a:t>19/10/2020</a:t>
            </a:fld>
            <a:endParaRPr lang="en-GB"/>
          </a:p>
        </p:txBody>
      </p:sp>
      <p:sp>
        <p:nvSpPr>
          <p:cNvPr id="8" name="Footer Placeholder 7"/>
          <p:cNvSpPr>
            <a:spLocks noGrp="1"/>
          </p:cNvSpPr>
          <p:nvPr>
            <p:ph type="ftr" sz="quarter" idx="11"/>
          </p:nvPr>
        </p:nvSpPr>
        <p:spPr/>
        <p:txBody>
          <a:bodyPr/>
          <a:lstStyle/>
          <a:p>
            <a:r>
              <a:rPr lang="en-GB"/>
              <a:t>Alyssa Evans 1802448 Curriculum Studies:Principles And Innovation ECES6013</a:t>
            </a:r>
          </a:p>
        </p:txBody>
      </p:sp>
      <p:sp>
        <p:nvSpPr>
          <p:cNvPr id="9" name="Slide Number Placeholder 8"/>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2498011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F1FE4620-5072-4717-A39F-7F4AD47B2E5D}" type="datetime1">
              <a:rPr lang="en-GB" smtClean="0"/>
              <a:t>19/10/2020</a:t>
            </a:fld>
            <a:endParaRPr lang="en-GB"/>
          </a:p>
        </p:txBody>
      </p:sp>
      <p:sp>
        <p:nvSpPr>
          <p:cNvPr id="8" name="Footer Placeholder 7"/>
          <p:cNvSpPr>
            <a:spLocks noGrp="1"/>
          </p:cNvSpPr>
          <p:nvPr>
            <p:ph type="ftr" sz="quarter" idx="11"/>
          </p:nvPr>
        </p:nvSpPr>
        <p:spPr/>
        <p:txBody>
          <a:bodyPr/>
          <a:lstStyle/>
          <a:p>
            <a:r>
              <a:rPr lang="en-GB"/>
              <a:t>Alyssa Evans 1802448 Curriculum Studies:Principles And Innovation ECES6013</a:t>
            </a:r>
          </a:p>
        </p:txBody>
      </p:sp>
      <p:sp>
        <p:nvSpPr>
          <p:cNvPr id="9" name="Slide Number Placeholder 8"/>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8627435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292729C0-3756-4D84-982C-0E469458E3E9}" type="datetime1">
              <a:rPr lang="en-GB" smtClean="0"/>
              <a:t>19/10/2020</a:t>
            </a:fld>
            <a:endParaRPr lang="en-GB"/>
          </a:p>
        </p:txBody>
      </p:sp>
      <p:sp>
        <p:nvSpPr>
          <p:cNvPr id="9" name="Footer Placeholder 8"/>
          <p:cNvSpPr>
            <a:spLocks noGrp="1"/>
          </p:cNvSpPr>
          <p:nvPr>
            <p:ph type="ftr" sz="quarter" idx="11"/>
          </p:nvPr>
        </p:nvSpPr>
        <p:spPr/>
        <p:txBody>
          <a:bodyPr/>
          <a:lstStyle/>
          <a:p>
            <a:r>
              <a:rPr lang="en-GB"/>
              <a:t>Alyssa Evans 1802448 Curriculum Studies:Principles And Innovation ECES6013</a:t>
            </a:r>
          </a:p>
        </p:txBody>
      </p:sp>
      <p:sp>
        <p:nvSpPr>
          <p:cNvPr id="10" name="Slide Number Placeholder 9"/>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38073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0A442EA-1633-4F9B-9465-A20F107ACB18}" type="datetime1">
              <a:rPr lang="en-GB" smtClean="0"/>
              <a:t>19/10/2020</a:t>
            </a:fld>
            <a:endParaRPr lang="en-GB"/>
          </a:p>
        </p:txBody>
      </p:sp>
      <p:sp>
        <p:nvSpPr>
          <p:cNvPr id="8" name="Footer Placeholder 7"/>
          <p:cNvSpPr>
            <a:spLocks noGrp="1"/>
          </p:cNvSpPr>
          <p:nvPr>
            <p:ph type="ftr" sz="quarter" idx="11"/>
          </p:nvPr>
        </p:nvSpPr>
        <p:spPr/>
        <p:txBody>
          <a:bodyPr/>
          <a:lstStyle/>
          <a:p>
            <a:r>
              <a:rPr lang="en-GB"/>
              <a:t>Alyssa Evans 1802448 Curriculum Studies:Principles And Innovation ECES6013</a:t>
            </a:r>
          </a:p>
        </p:txBody>
      </p:sp>
      <p:sp>
        <p:nvSpPr>
          <p:cNvPr id="9" name="Slide Number Placeholder 8"/>
          <p:cNvSpPr>
            <a:spLocks noGrp="1"/>
          </p:cNvSpPr>
          <p:nvPr>
            <p:ph type="sldNum" sz="quarter" idx="12"/>
          </p:nvPr>
        </p:nvSpPr>
        <p:spPr/>
        <p:txBody>
          <a:bodyPr/>
          <a:lstStyle/>
          <a:p>
            <a:fld id="{95F0FD85-555B-4F0B-8BD4-D1692C32527B}"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161372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2EBF66-05E2-49FE-B5FF-4DE020A6610B}" type="datetime1">
              <a:rPr lang="en-GB" smtClean="0"/>
              <a:t>19/10/2020</a:t>
            </a:fld>
            <a:endParaRPr lang="en-GB"/>
          </a:p>
        </p:txBody>
      </p:sp>
      <p:sp>
        <p:nvSpPr>
          <p:cNvPr id="4" name="Footer Placeholder 3"/>
          <p:cNvSpPr>
            <a:spLocks noGrp="1"/>
          </p:cNvSpPr>
          <p:nvPr>
            <p:ph type="ftr" sz="quarter" idx="11"/>
          </p:nvPr>
        </p:nvSpPr>
        <p:spPr/>
        <p:txBody>
          <a:bodyPr/>
          <a:lstStyle/>
          <a:p>
            <a:r>
              <a:rPr lang="en-GB"/>
              <a:t>Alyssa Evans 1802448 Curriculum Studies:Principles And Innovation ECES6013</a:t>
            </a:r>
          </a:p>
        </p:txBody>
      </p:sp>
      <p:sp>
        <p:nvSpPr>
          <p:cNvPr id="5" name="Slide Number Placeholder 4"/>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1653135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A4552B-65BB-4177-8B1C-5670D4ECEF49}" type="datetime1">
              <a:rPr lang="en-GB" smtClean="0"/>
              <a:t>19/10/2020</a:t>
            </a:fld>
            <a:endParaRPr lang="en-GB"/>
          </a:p>
        </p:txBody>
      </p:sp>
      <p:sp>
        <p:nvSpPr>
          <p:cNvPr id="3" name="Footer Placeholder 2"/>
          <p:cNvSpPr>
            <a:spLocks noGrp="1"/>
          </p:cNvSpPr>
          <p:nvPr>
            <p:ph type="ftr" sz="quarter" idx="11"/>
          </p:nvPr>
        </p:nvSpPr>
        <p:spPr/>
        <p:txBody>
          <a:bodyPr/>
          <a:lstStyle/>
          <a:p>
            <a:r>
              <a:rPr lang="en-GB"/>
              <a:t>Alyssa Evans 1802448 Curriculum Studies:Principles And Innovation ECES6013</a:t>
            </a:r>
          </a:p>
        </p:txBody>
      </p:sp>
      <p:sp>
        <p:nvSpPr>
          <p:cNvPr id="4" name="Slide Number Placeholder 3"/>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365150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0C7771F-5460-4A09-9DD5-BE7F17C00D88}" type="datetime1">
              <a:rPr lang="en-GB" smtClean="0"/>
              <a:t>19/10/2020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GB"/>
              <a:t>Alyssa Evans 1802448 Curriculum Studies:Principles And Innovation ECES6013</a:t>
            </a:r>
          </a:p>
        </p:txBody>
      </p:sp>
      <p:sp>
        <p:nvSpPr>
          <p:cNvPr id="11" name="Slide Number Placeholder 10"/>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351102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474BB3D-57D6-42B3-AD59-C496659C0A60}" type="datetime1">
              <a:rPr lang="en-GB" smtClean="0"/>
              <a:t>19/10/2020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GB"/>
              <a:t>Alyssa Evans 1802448 Curriculum Studies:Principles And Innovation ECES6013</a:t>
            </a:r>
          </a:p>
        </p:txBody>
      </p:sp>
      <p:sp>
        <p:nvSpPr>
          <p:cNvPr id="10" name="Slide Number Placeholder 9"/>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1863328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0DDC6A-36CB-4957-B011-FECAF7ACB311}" type="datetime1">
              <a:rPr lang="en-GB" smtClean="0"/>
              <a:t>19/10/2020</a:t>
            </a:fld>
            <a:endParaRPr lang="en-GB"/>
          </a:p>
        </p:txBody>
      </p:sp>
      <p:sp>
        <p:nvSpPr>
          <p:cNvPr id="5" name="Footer Placeholder 4"/>
          <p:cNvSpPr>
            <a:spLocks noGrp="1"/>
          </p:cNvSpPr>
          <p:nvPr>
            <p:ph type="ftr" sz="quarter" idx="11"/>
          </p:nvPr>
        </p:nvSpPr>
        <p:spPr/>
        <p:txBody>
          <a:bodyPr/>
          <a:lstStyle/>
          <a:p>
            <a:r>
              <a:rPr lang="en-GB"/>
              <a:t>Alyssa Evans 1802448 Curriculum Studies:Principles And Innovation ECES6013</a:t>
            </a:r>
          </a:p>
        </p:txBody>
      </p:sp>
      <p:sp>
        <p:nvSpPr>
          <p:cNvPr id="6" name="Slide Number Placeholder 5"/>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913904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93C664-A654-41FD-9BD4-AD2BFB0F39C7}" type="datetime1">
              <a:rPr lang="en-GB" smtClean="0"/>
              <a:t>19/10/2020</a:t>
            </a:fld>
            <a:endParaRPr lang="en-GB"/>
          </a:p>
        </p:txBody>
      </p:sp>
      <p:sp>
        <p:nvSpPr>
          <p:cNvPr id="5" name="Footer Placeholder 4"/>
          <p:cNvSpPr>
            <a:spLocks noGrp="1"/>
          </p:cNvSpPr>
          <p:nvPr>
            <p:ph type="ftr" sz="quarter" idx="11"/>
          </p:nvPr>
        </p:nvSpPr>
        <p:spPr/>
        <p:txBody>
          <a:bodyPr/>
          <a:lstStyle/>
          <a:p>
            <a:r>
              <a:rPr lang="en-GB"/>
              <a:t>Alyssa Evans 1802448 Curriculum Studies:Principles And Innovation ECES6013</a:t>
            </a:r>
          </a:p>
        </p:txBody>
      </p:sp>
      <p:sp>
        <p:nvSpPr>
          <p:cNvPr id="6" name="Slide Number Placeholder 5"/>
          <p:cNvSpPr>
            <a:spLocks noGrp="1"/>
          </p:cNvSpPr>
          <p:nvPr>
            <p:ph type="sldNum" sz="quarter" idx="12"/>
          </p:nvPr>
        </p:nvSpPr>
        <p:spPr/>
        <p:txBody>
          <a:bodyPr/>
          <a:lstStyle/>
          <a:p>
            <a:fld id="{95F0FD85-555B-4F0B-8BD4-D1692C32527B}" type="slidenum">
              <a:rPr lang="en-GB" smtClean="0"/>
              <a:t>‹#›</a:t>
            </a:fld>
            <a:endParaRPr lang="en-GB"/>
          </a:p>
        </p:txBody>
      </p:sp>
    </p:spTree>
    <p:extLst>
      <p:ext uri="{BB962C8B-B14F-4D97-AF65-F5344CB8AC3E}">
        <p14:creationId xmlns:p14="http://schemas.microsoft.com/office/powerpoint/2010/main" val="972196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60F01CC-15CE-4502-9E75-82FBA9A1FEEB}" type="datetime1">
              <a:rPr lang="en-GB" smtClean="0"/>
              <a:t>19/10/2020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GB"/>
              <a:t>Alyssa Evans 1802448 Curriculum Studies:Principles And Innovation ECES6013</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5F0FD85-555B-4F0B-8BD4-D1692C32527B}" type="slidenum">
              <a:rPr lang="en-GB" smtClean="0"/>
              <a:t>‹#›</a:t>
            </a:fld>
            <a:endParaRPr lang="en-GB"/>
          </a:p>
        </p:txBody>
      </p:sp>
    </p:spTree>
    <p:extLst>
      <p:ext uri="{BB962C8B-B14F-4D97-AF65-F5344CB8AC3E}">
        <p14:creationId xmlns:p14="http://schemas.microsoft.com/office/powerpoint/2010/main" val="29094507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esa.org.uk/news/new-regulations-china-force-curriculum-requirements/" TargetMode="External"/><Relationship Id="rId2" Type="http://schemas.openxmlformats.org/officeDocument/2006/relationships/hyperlink" Target="https://guardian.ng/features/cbn-financial-education-curriculum-gets-federal-governments-nod/" TargetMode="External"/><Relationship Id="rId1" Type="http://schemas.openxmlformats.org/officeDocument/2006/relationships/slideLayout" Target="../slideLayouts/slideLayout2.xml"/><Relationship Id="rId5" Type="http://schemas.openxmlformats.org/officeDocument/2006/relationships/hyperlink" Target="https://hwb.gov.wales/curriculum-for-wales/summary-of-proposed-legislation/" TargetMode="Externa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eddit.com/r/Warthunder/comments/236jwr/flags_of_the_world/" TargetMode="External"/><Relationship Id="rId7" Type="http://schemas.openxmlformats.org/officeDocument/2006/relationships/hyperlink" Target="https://www.independent.co.uk/sport/olympics/news/rio-2016-china-flag-wrong-medal-ceremony-second-time-a7204846.html" TargetMode="External"/><Relationship Id="rId2" Type="http://schemas.openxmlformats.org/officeDocument/2006/relationships/hyperlink" Target="https://www.oecd.org/pisa/" TargetMode="External"/><Relationship Id="rId1" Type="http://schemas.openxmlformats.org/officeDocument/2006/relationships/slideLayout" Target="../slideLayouts/slideLayout2.xml"/><Relationship Id="rId6" Type="http://schemas.openxmlformats.org/officeDocument/2006/relationships/hyperlink" Target="https://stats.oecd.org/glossary/detail.asp?ID=5406#:~:text=Definition%3A%20To%20facilitate%20the%20interpretation%20of%20the%20scores,at%20500%20and%20the%20standard%20deviation%20at%20100%2C" TargetMode="External"/><Relationship Id="rId5" Type="http://schemas.openxmlformats.org/officeDocument/2006/relationships/hyperlink" Target="https://www.scmp.com/presented/news/hong-kong/education/topics/child-centred-approach-enhances-learning/article/3019846" TargetMode="External"/><Relationship Id="rId4" Type="http://schemas.openxmlformats.org/officeDocument/2006/relationships/hyperlink" Target="https://says.com/my/news/these-chinese-school-students-had-to-sign-a-form-promising-to-score-8as-in-ups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hedailystar.net/world/news/teacher-china-most-respected-the-world-1659445" TargetMode="External"/><Relationship Id="rId2" Type="http://schemas.openxmlformats.org/officeDocument/2006/relationships/hyperlink" Target="https://www.goodreads.com/list/show/5154.Best_Books_of_Collected_Quotes_Sayings_or_Reflections" TargetMode="External"/><Relationship Id="rId1" Type="http://schemas.openxmlformats.org/officeDocument/2006/relationships/slideLayout" Target="../slideLayouts/slideLayout2.xml"/><Relationship Id="rId6" Type="http://schemas.openxmlformats.org/officeDocument/2006/relationships/hyperlink" Target="https://www.youtube.com/watch?v=JMLsHI8aV0g" TargetMode="External"/><Relationship Id="rId5" Type="http://schemas.openxmlformats.org/officeDocument/2006/relationships/hyperlink" Target="https://www.wischina.org/chinesecurriculum/" TargetMode="External"/><Relationship Id="rId4" Type="http://schemas.openxmlformats.org/officeDocument/2006/relationships/hyperlink" Target="https://www.independent.co.uk/news/education/education-news/primary-school-places-2016-criteria-admissions-deadline-schools-factors-a681452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99B3C6A-CC3B-44FD-B4D0-22DF2F6AEAF5}"/>
              </a:ext>
            </a:extLst>
          </p:cNvPr>
          <p:cNvSpPr>
            <a:spLocks noGrp="1"/>
          </p:cNvSpPr>
          <p:nvPr>
            <p:ph type="subTitle" idx="1"/>
          </p:nvPr>
        </p:nvSpPr>
        <p:spPr>
          <a:xfrm>
            <a:off x="1262729" y="5499895"/>
            <a:ext cx="9638443" cy="484633"/>
          </a:xfrm>
        </p:spPr>
        <p:txBody>
          <a:bodyPr>
            <a:normAutofit/>
          </a:bodyPr>
          <a:lstStyle/>
          <a:p>
            <a:r>
              <a:rPr lang="en-GB" dirty="0">
                <a:latin typeface="Arial" panose="020B0604020202020204" pitchFamily="34" charset="0"/>
                <a:cs typeface="Arial" panose="020B0604020202020204" pitchFamily="34" charset="0"/>
              </a:rPr>
              <a:t>Alyssa Evans 1802448 </a:t>
            </a:r>
          </a:p>
        </p:txBody>
      </p:sp>
      <p:sp>
        <p:nvSpPr>
          <p:cNvPr id="8" name="Rectangle 7">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A7BE3-E523-48E2-8B18-75561567541D}"/>
              </a:ext>
            </a:extLst>
          </p:cNvPr>
          <p:cNvSpPr>
            <a:spLocks noGrp="1"/>
          </p:cNvSpPr>
          <p:nvPr>
            <p:ph type="ctrTitle"/>
          </p:nvPr>
        </p:nvSpPr>
        <p:spPr>
          <a:xfrm>
            <a:off x="1262729" y="1289303"/>
            <a:ext cx="9638443" cy="3339303"/>
          </a:xfrm>
          <a:ln>
            <a:noFill/>
          </a:ln>
        </p:spPr>
        <p:txBody>
          <a:bodyPr>
            <a:normAutofit/>
          </a:bodyPr>
          <a:lstStyle/>
          <a:p>
            <a:r>
              <a:rPr lang="en-GB" sz="5000" dirty="0">
                <a:latin typeface="Arial" panose="020B0604020202020204" pitchFamily="34" charset="0"/>
                <a:cs typeface="Arial" panose="020B0604020202020204" pitchFamily="34" charset="0"/>
              </a:rPr>
              <a:t>Curriculum Studies: Principals And Innovation</a:t>
            </a:r>
            <a:br>
              <a:rPr lang="en-GB" sz="5000" dirty="0">
                <a:latin typeface="Arial" panose="020B0604020202020204" pitchFamily="34" charset="0"/>
                <a:cs typeface="Arial" panose="020B0604020202020204" pitchFamily="34" charset="0"/>
              </a:rPr>
            </a:br>
            <a:endParaRPr lang="en-GB" sz="5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7EC43275-B6D8-4277-9731-43A30515E1DC}"/>
              </a:ext>
            </a:extLst>
          </p:cNvPr>
          <p:cNvSpPr>
            <a:spLocks noGrp="1"/>
          </p:cNvSpPr>
          <p:nvPr>
            <p:ph type="ftr" sz="quarter" idx="11"/>
          </p:nvPr>
        </p:nvSpPr>
        <p:spPr>
          <a:xfrm>
            <a:off x="3454052" y="6235015"/>
            <a:ext cx="5901189" cy="320040"/>
          </a:xfrm>
        </p:spPr>
        <p:txBody>
          <a:bodyPr/>
          <a:lstStyle/>
          <a:p>
            <a:r>
              <a:rPr lang="en-GB" sz="1200" dirty="0">
                <a:solidFill>
                  <a:schemeClr val="bg1">
                    <a:alpha val="70000"/>
                  </a:schemeClr>
                </a:solidFill>
                <a:latin typeface="Arial" panose="020B0604020202020204" pitchFamily="34" charset="0"/>
                <a:cs typeface="Arial" panose="020B0604020202020204" pitchFamily="34" charset="0"/>
              </a:rPr>
              <a:t>Alyssa Evans 1802448 Curriculum Studies: Principles And Innovation ECES6013</a:t>
            </a:r>
          </a:p>
        </p:txBody>
      </p:sp>
    </p:spTree>
    <p:extLst>
      <p:ext uri="{BB962C8B-B14F-4D97-AF65-F5344CB8AC3E}">
        <p14:creationId xmlns:p14="http://schemas.microsoft.com/office/powerpoint/2010/main" val="1669711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063CC-FA8E-4EEA-8CDB-D67959DF8493}"/>
              </a:ext>
            </a:extLst>
          </p:cNvPr>
          <p:cNvSpPr>
            <a:spLocks noGrp="1"/>
          </p:cNvSpPr>
          <p:nvPr>
            <p:ph type="title"/>
          </p:nvPr>
        </p:nvSpPr>
        <p:spPr>
          <a:xfrm>
            <a:off x="804672" y="1333736"/>
            <a:ext cx="3849624" cy="1188720"/>
          </a:xfrm>
        </p:spPr>
        <p:txBody>
          <a:bodyPr>
            <a:normAutofit/>
          </a:bodyPr>
          <a:lstStyle/>
          <a:p>
            <a:r>
              <a:rPr lang="en-GB" dirty="0">
                <a:latin typeface="Arial" panose="020B0604020202020204" pitchFamily="34" charset="0"/>
                <a:cs typeface="Arial" panose="020B0604020202020204" pitchFamily="34" charset="0"/>
              </a:rPr>
              <a:t>Introduction</a:t>
            </a:r>
          </a:p>
        </p:txBody>
      </p:sp>
      <p:sp>
        <p:nvSpPr>
          <p:cNvPr id="13" name="Content Placeholder 12">
            <a:extLst>
              <a:ext uri="{FF2B5EF4-FFF2-40B4-BE49-F238E27FC236}">
                <a16:creationId xmlns:a16="http://schemas.microsoft.com/office/drawing/2014/main" id="{6227786D-9162-495A-9423-254C82CC5A2D}"/>
              </a:ext>
            </a:extLst>
          </p:cNvPr>
          <p:cNvSpPr>
            <a:spLocks noGrp="1"/>
          </p:cNvSpPr>
          <p:nvPr>
            <p:ph idx="1"/>
          </p:nvPr>
        </p:nvSpPr>
        <p:spPr>
          <a:xfrm>
            <a:off x="261498" y="2650435"/>
            <a:ext cx="4903285" cy="3745793"/>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The purpose of this presentation is to reflect on and compare two very different curriculums. A global curriculum shall be analysed in detail with a vast majority of the benefits and drawbacks and shall be compared to a more familiar curriculum. In this PowerPoint, the opposing curricula that shall be investigated comes from China and the more familiar curricula in Wales, in particular the studied curricula that solely focuses on Key stage 2 pupils or children 7-11 years of age. The Chinese curriculum has been chosen to contrast with the Welsh curriculum due to the Chinese PISA  scores, in 2018 China was rated number 1 and the highest scorers globally (OECD.org, n.d). </a:t>
            </a:r>
            <a:endParaRPr lang="en-US" dirty="0">
              <a:latin typeface="Arial" panose="020B0604020202020204" pitchFamily="34" charset="0"/>
              <a:cs typeface="Arial" panose="020B0604020202020204" pitchFamily="34" charset="0"/>
            </a:endParaRPr>
          </a:p>
        </p:txBody>
      </p:sp>
      <p:pic>
        <p:nvPicPr>
          <p:cNvPr id="6" name="Content Placeholder 5" descr="A picture containing person, child, child, indoor&#10;&#10;Description automatically generated">
            <a:extLst>
              <a:ext uri="{FF2B5EF4-FFF2-40B4-BE49-F238E27FC236}">
                <a16:creationId xmlns:a16="http://schemas.microsoft.com/office/drawing/2014/main" id="{56087E0F-2A0E-43A1-9ADB-23968AC61435}"/>
              </a:ext>
            </a:extLst>
          </p:cNvPr>
          <p:cNvPicPr>
            <a:picLocks noChangeAspect="1"/>
          </p:cNvPicPr>
          <p:nvPr/>
        </p:nvPicPr>
        <p:blipFill rotWithShape="1">
          <a:blip r:embed="rId2">
            <a:extLst>
              <a:ext uri="{28A0092B-C50C-407E-A947-70E740481C1C}">
                <a14:useLocalDpi xmlns:a14="http://schemas.microsoft.com/office/drawing/2010/main" val="0"/>
              </a:ext>
            </a:extLst>
          </a:blip>
          <a:srcRect t="4566" r="2" b="32564"/>
          <a:stretch/>
        </p:blipFill>
        <p:spPr>
          <a:xfrm>
            <a:off x="5453178" y="-2"/>
            <a:ext cx="6739097" cy="3410712"/>
          </a:xfrm>
          <a:prstGeom prst="rect">
            <a:avLst/>
          </a:prstGeom>
        </p:spPr>
      </p:pic>
      <p:sp>
        <p:nvSpPr>
          <p:cNvPr id="4" name="Footer Placeholder 3">
            <a:extLst>
              <a:ext uri="{FF2B5EF4-FFF2-40B4-BE49-F238E27FC236}">
                <a16:creationId xmlns:a16="http://schemas.microsoft.com/office/drawing/2014/main" id="{D26ADF4B-3F8B-4AA7-9CB5-F9F2425CCA92}"/>
              </a:ext>
            </a:extLst>
          </p:cNvPr>
          <p:cNvSpPr>
            <a:spLocks noGrp="1"/>
          </p:cNvSpPr>
          <p:nvPr>
            <p:ph type="ftr" sz="quarter" idx="11"/>
          </p:nvPr>
        </p:nvSpPr>
        <p:spPr>
          <a:xfrm>
            <a:off x="804672" y="6236208"/>
            <a:ext cx="4360111" cy="320040"/>
          </a:xfrm>
        </p:spPr>
        <p:txBody>
          <a:bodyPr>
            <a:normAutofit/>
          </a:bodyPr>
          <a:lstStyle/>
          <a:p>
            <a:pPr>
              <a:spcAft>
                <a:spcPts val="600"/>
              </a:spcAft>
            </a:pPr>
            <a:r>
              <a:rPr lang="en-GB" sz="1000"/>
              <a:t>Alyssa Evans 1802448 Curriculum Studies:Principles And Innovation ECES6013</a:t>
            </a:r>
          </a:p>
        </p:txBody>
      </p:sp>
      <p:pic>
        <p:nvPicPr>
          <p:cNvPr id="9" name="Picture 8" descr="A group of people sitting at a table&#10;&#10;Description automatically generated">
            <a:extLst>
              <a:ext uri="{FF2B5EF4-FFF2-40B4-BE49-F238E27FC236}">
                <a16:creationId xmlns:a16="http://schemas.microsoft.com/office/drawing/2014/main" id="{00564FE6-455D-49F7-90E7-23D5CC9479BF}"/>
              </a:ext>
            </a:extLst>
          </p:cNvPr>
          <p:cNvPicPr>
            <a:picLocks noChangeAspect="1"/>
          </p:cNvPicPr>
          <p:nvPr/>
        </p:nvPicPr>
        <p:blipFill rotWithShape="1">
          <a:blip r:embed="rId3">
            <a:extLst>
              <a:ext uri="{28A0092B-C50C-407E-A947-70E740481C1C}">
                <a14:useLocalDpi xmlns:a14="http://schemas.microsoft.com/office/drawing/2010/main" val="0"/>
              </a:ext>
            </a:extLst>
          </a:blip>
          <a:srcRect t="6471" r="2" b="14450"/>
          <a:stretch/>
        </p:blipFill>
        <p:spPr>
          <a:xfrm>
            <a:off x="5452903" y="3473414"/>
            <a:ext cx="6739097" cy="3410712"/>
          </a:xfrm>
          <a:prstGeom prst="rect">
            <a:avLst/>
          </a:prstGeom>
        </p:spPr>
      </p:pic>
      <p:sp>
        <p:nvSpPr>
          <p:cNvPr id="7" name="TextBox 6">
            <a:extLst>
              <a:ext uri="{FF2B5EF4-FFF2-40B4-BE49-F238E27FC236}">
                <a16:creationId xmlns:a16="http://schemas.microsoft.com/office/drawing/2014/main" id="{49FB2DF3-3333-4E39-AE81-6D278CEB718E}"/>
              </a:ext>
            </a:extLst>
          </p:cNvPr>
          <p:cNvSpPr txBox="1"/>
          <p:nvPr/>
        </p:nvSpPr>
        <p:spPr>
          <a:xfrm>
            <a:off x="5453178" y="3069639"/>
            <a:ext cx="6739097" cy="341071"/>
          </a:xfrm>
          <a:prstGeom prst="rect">
            <a:avLst/>
          </a:prstGeom>
          <a:solidFill>
            <a:srgbClr val="000000">
              <a:alpha val="50000"/>
            </a:srgbClr>
          </a:solidFill>
          <a:ln>
            <a:noFill/>
          </a:ln>
        </p:spPr>
        <p:txBody>
          <a:bodyPr wrap="square" rtlCol="0">
            <a:noAutofit/>
          </a:bodyPr>
          <a:lstStyle/>
          <a:p>
            <a:pPr algn="ctr">
              <a:spcAft>
                <a:spcPts val="600"/>
              </a:spcAft>
            </a:pPr>
            <a:r>
              <a:rPr lang="en-GB" sz="1300" b="1" dirty="0">
                <a:solidFill>
                  <a:srgbClr val="FFFFFF"/>
                </a:solidFill>
              </a:rPr>
              <a:t>(The Independent, 2016)</a:t>
            </a:r>
          </a:p>
        </p:txBody>
      </p:sp>
      <p:sp>
        <p:nvSpPr>
          <p:cNvPr id="10" name="TextBox 9">
            <a:extLst>
              <a:ext uri="{FF2B5EF4-FFF2-40B4-BE49-F238E27FC236}">
                <a16:creationId xmlns:a16="http://schemas.microsoft.com/office/drawing/2014/main" id="{A8943007-5B7D-4287-997A-29A881119F87}"/>
              </a:ext>
            </a:extLst>
          </p:cNvPr>
          <p:cNvSpPr txBox="1"/>
          <p:nvPr/>
        </p:nvSpPr>
        <p:spPr>
          <a:xfrm>
            <a:off x="5452903" y="6516929"/>
            <a:ext cx="6739097" cy="341071"/>
          </a:xfrm>
          <a:prstGeom prst="rect">
            <a:avLst/>
          </a:prstGeom>
          <a:solidFill>
            <a:srgbClr val="000000">
              <a:alpha val="50000"/>
            </a:srgbClr>
          </a:solidFill>
          <a:ln>
            <a:noFill/>
          </a:ln>
        </p:spPr>
        <p:txBody>
          <a:bodyPr wrap="square" rtlCol="0">
            <a:noAutofit/>
          </a:bodyPr>
          <a:lstStyle/>
          <a:p>
            <a:pPr algn="ctr">
              <a:spcAft>
                <a:spcPts val="600"/>
              </a:spcAft>
            </a:pPr>
            <a:r>
              <a:rPr lang="en-GB" sz="1300" b="1" dirty="0">
                <a:solidFill>
                  <a:srgbClr val="FFFFFF"/>
                </a:solidFill>
              </a:rPr>
              <a:t>(SAYS Magazine, 2017)</a:t>
            </a:r>
            <a:endParaRPr lang="en-GB" sz="1300" dirty="0">
              <a:solidFill>
                <a:srgbClr val="FFFFFF"/>
              </a:solidFill>
            </a:endParaRPr>
          </a:p>
        </p:txBody>
      </p:sp>
      <p:sp>
        <p:nvSpPr>
          <p:cNvPr id="11" name="TextBox 10">
            <a:extLst>
              <a:ext uri="{FF2B5EF4-FFF2-40B4-BE49-F238E27FC236}">
                <a16:creationId xmlns:a16="http://schemas.microsoft.com/office/drawing/2014/main" id="{AFAA0A6E-76F1-49AC-A7D7-AD7D855E0C87}"/>
              </a:ext>
            </a:extLst>
          </p:cNvPr>
          <p:cNvSpPr txBox="1"/>
          <p:nvPr/>
        </p:nvSpPr>
        <p:spPr>
          <a:xfrm>
            <a:off x="605846" y="410406"/>
            <a:ext cx="4558937" cy="923330"/>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“Education is the most powerful weapon which you can use to change the world.”</a:t>
            </a:r>
          </a:p>
          <a:p>
            <a:r>
              <a:rPr lang="en-GB" dirty="0">
                <a:latin typeface="Arial" panose="020B0604020202020204" pitchFamily="34" charset="0"/>
                <a:cs typeface="Arial" panose="020B0604020202020204" pitchFamily="34" charset="0"/>
              </a:rPr>
              <a:t>- Nelson Mandela (Goodreads.com, 2015).</a:t>
            </a:r>
          </a:p>
        </p:txBody>
      </p:sp>
    </p:spTree>
    <p:extLst>
      <p:ext uri="{BB962C8B-B14F-4D97-AF65-F5344CB8AC3E}">
        <p14:creationId xmlns:p14="http://schemas.microsoft.com/office/powerpoint/2010/main" val="369431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6FA0F-BA58-4CC1-BC84-01905CBDB375}"/>
              </a:ext>
            </a:extLst>
          </p:cNvPr>
          <p:cNvSpPr>
            <a:spLocks noGrp="1"/>
          </p:cNvSpPr>
          <p:nvPr>
            <p:ph type="title"/>
          </p:nvPr>
        </p:nvSpPr>
        <p:spPr>
          <a:xfrm>
            <a:off x="804672" y="964692"/>
            <a:ext cx="5894832" cy="1188720"/>
          </a:xfrm>
        </p:spPr>
        <p:txBody>
          <a:bodyPr>
            <a:normAutofit/>
          </a:bodyPr>
          <a:lstStyle/>
          <a:p>
            <a:r>
              <a:rPr lang="en-GB">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289ACF4-A5B8-4274-B0A2-91D4AD12581D}"/>
              </a:ext>
            </a:extLst>
          </p:cNvPr>
          <p:cNvSpPr>
            <a:spLocks noGrp="1"/>
          </p:cNvSpPr>
          <p:nvPr>
            <p:ph idx="1"/>
          </p:nvPr>
        </p:nvSpPr>
        <p:spPr>
          <a:xfrm>
            <a:off x="204716" y="2374710"/>
            <a:ext cx="7181989" cy="2850703"/>
          </a:xfrm>
        </p:spPr>
        <p:txBody>
          <a:bodyPr>
            <a:normAutofit/>
          </a:bodyPr>
          <a:lstStyle/>
          <a:p>
            <a:r>
              <a:rPr lang="en-GB" dirty="0">
                <a:latin typeface="Arial" panose="020B0604020202020204" pitchFamily="34" charset="0"/>
                <a:cs typeface="Arial" panose="020B0604020202020204" pitchFamily="34" charset="0"/>
              </a:rPr>
              <a:t>Curriculum – Academic subject matter in which is taught to pupils of primary and secondary school age in order for successful individual and group learning. (Moyles and Hargreaves, 1998)</a:t>
            </a:r>
          </a:p>
          <a:p>
            <a:r>
              <a:rPr lang="en-GB" dirty="0">
                <a:latin typeface="Arial" panose="020B0604020202020204" pitchFamily="34" charset="0"/>
                <a:cs typeface="Arial" panose="020B0604020202020204" pitchFamily="34" charset="0"/>
              </a:rPr>
              <a:t>Global Curriculum - the way in which countries that are not as familiar e.g. China or Korea change their lesson plans in order to blend in with their traditions, values and standards in an efficient way for more effective learning practices(Adamson, Kwan and Chan, 2000). </a:t>
            </a:r>
          </a:p>
          <a:p>
            <a:endParaRPr lang="en-GB" dirty="0"/>
          </a:p>
        </p:txBody>
      </p:sp>
      <p:sp>
        <p:nvSpPr>
          <p:cNvPr id="25" name="Rectangle 24">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newspaper&#10;&#10;Description automatically generated">
            <a:extLst>
              <a:ext uri="{FF2B5EF4-FFF2-40B4-BE49-F238E27FC236}">
                <a16:creationId xmlns:a16="http://schemas.microsoft.com/office/drawing/2014/main" id="{3188173E-0CFE-44BF-A4E7-5538DEEECDD7}"/>
              </a:ext>
            </a:extLst>
          </p:cNvPr>
          <p:cNvPicPr>
            <a:picLocks noChangeAspect="1"/>
          </p:cNvPicPr>
          <p:nvPr/>
        </p:nvPicPr>
        <p:blipFill rotWithShape="1">
          <a:blip r:embed="rId3">
            <a:extLst>
              <a:ext uri="{28A0092B-C50C-407E-A947-70E740481C1C}">
                <a14:useLocalDpi xmlns:a14="http://schemas.microsoft.com/office/drawing/2010/main" val="0"/>
              </a:ext>
            </a:extLst>
          </a:blip>
          <a:srcRect l="2126"/>
          <a:stretch/>
        </p:blipFill>
        <p:spPr>
          <a:xfrm>
            <a:off x="7551298" y="1141093"/>
            <a:ext cx="3284969" cy="4084320"/>
          </a:xfrm>
          <a:prstGeom prst="rect">
            <a:avLst/>
          </a:prstGeom>
        </p:spPr>
      </p:pic>
      <p:sp>
        <p:nvSpPr>
          <p:cNvPr id="4" name="Footer Placeholder 3">
            <a:extLst>
              <a:ext uri="{FF2B5EF4-FFF2-40B4-BE49-F238E27FC236}">
                <a16:creationId xmlns:a16="http://schemas.microsoft.com/office/drawing/2014/main" id="{6F82FD95-0673-4513-B1BB-481F2F080839}"/>
              </a:ext>
            </a:extLst>
          </p:cNvPr>
          <p:cNvSpPr>
            <a:spLocks noGrp="1"/>
          </p:cNvSpPr>
          <p:nvPr>
            <p:ph type="ftr" sz="quarter" idx="11"/>
          </p:nvPr>
        </p:nvSpPr>
        <p:spPr>
          <a:xfrm>
            <a:off x="798315" y="6236208"/>
            <a:ext cx="5901189" cy="320040"/>
          </a:xfrm>
        </p:spPr>
        <p:txBody>
          <a:bodyPr>
            <a:normAutofit/>
          </a:bodyPr>
          <a:lstStyle/>
          <a:p>
            <a:pPr>
              <a:spcAft>
                <a:spcPts val="600"/>
              </a:spcAft>
            </a:pPr>
            <a:r>
              <a:rPr lang="en-GB"/>
              <a:t>Alyssa Evans 1802448 Curriculum Studies:Principles And Innovation ECES6013</a:t>
            </a:r>
          </a:p>
        </p:txBody>
      </p:sp>
      <p:sp>
        <p:nvSpPr>
          <p:cNvPr id="16" name="TextBox 15">
            <a:extLst>
              <a:ext uri="{FF2B5EF4-FFF2-40B4-BE49-F238E27FC236}">
                <a16:creationId xmlns:a16="http://schemas.microsoft.com/office/drawing/2014/main" id="{39CCC783-03C1-49A8-9D08-8CFC6DF300EC}"/>
              </a:ext>
            </a:extLst>
          </p:cNvPr>
          <p:cNvSpPr txBox="1"/>
          <p:nvPr/>
        </p:nvSpPr>
        <p:spPr>
          <a:xfrm>
            <a:off x="9683118" y="5296670"/>
            <a:ext cx="6093822" cy="307777"/>
          </a:xfrm>
          <a:prstGeom prst="rect">
            <a:avLst/>
          </a:prstGeom>
          <a:noFill/>
        </p:spPr>
        <p:txBody>
          <a:bodyPr wrap="square">
            <a:spAutoFit/>
          </a:bodyPr>
          <a:lstStyle/>
          <a:p>
            <a:r>
              <a:rPr lang="en-GB" sz="1400" dirty="0"/>
              <a:t>(Abuja, 2017)</a:t>
            </a:r>
          </a:p>
        </p:txBody>
      </p:sp>
    </p:spTree>
    <p:extLst>
      <p:ext uri="{BB962C8B-B14F-4D97-AF65-F5344CB8AC3E}">
        <p14:creationId xmlns:p14="http://schemas.microsoft.com/office/powerpoint/2010/main" val="1417207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cture containing object, computer&#10;&#10;Description automatically generated">
            <a:extLst>
              <a:ext uri="{FF2B5EF4-FFF2-40B4-BE49-F238E27FC236}">
                <a16:creationId xmlns:a16="http://schemas.microsoft.com/office/drawing/2014/main" id="{99F0D5B7-6A69-4926-8C85-9CCCC17B763F}"/>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b="25000"/>
          <a:stretch/>
        </p:blipFill>
        <p:spPr>
          <a:xfrm>
            <a:off x="20" y="0"/>
            <a:ext cx="12191980" cy="6857990"/>
          </a:xfrm>
          <a:prstGeom prst="rect">
            <a:avLst/>
          </a:prstGeom>
        </p:spPr>
      </p:pic>
      <p:sp>
        <p:nvSpPr>
          <p:cNvPr id="2" name="Title 1">
            <a:extLst>
              <a:ext uri="{FF2B5EF4-FFF2-40B4-BE49-F238E27FC236}">
                <a16:creationId xmlns:a16="http://schemas.microsoft.com/office/drawing/2014/main" id="{1FFBFB4B-0F59-43CB-A45A-4DD3D10B8BF3}"/>
              </a:ext>
            </a:extLst>
          </p:cNvPr>
          <p:cNvSpPr>
            <a:spLocks noGrp="1"/>
          </p:cNvSpPr>
          <p:nvPr>
            <p:ph type="title"/>
          </p:nvPr>
        </p:nvSpPr>
        <p:spPr>
          <a:xfrm>
            <a:off x="2505456" y="130307"/>
            <a:ext cx="7729728" cy="1188720"/>
          </a:xfrm>
          <a:noFill/>
          <a:ln>
            <a:solidFill>
              <a:srgbClr val="FFFFFF"/>
            </a:solidFill>
          </a:ln>
        </p:spPr>
        <p:txBody>
          <a:bodyPr>
            <a:normAutofit/>
          </a:bodyPr>
          <a:lstStyle/>
          <a:p>
            <a:r>
              <a:rPr lang="en-GB">
                <a:solidFill>
                  <a:schemeClr val="tx1"/>
                </a:solidFill>
              </a:rPr>
              <a:t>The Chinese curriculum</a:t>
            </a:r>
          </a:p>
        </p:txBody>
      </p:sp>
      <p:sp>
        <p:nvSpPr>
          <p:cNvPr id="10" name="Content Placeholder 9">
            <a:extLst>
              <a:ext uri="{FF2B5EF4-FFF2-40B4-BE49-F238E27FC236}">
                <a16:creationId xmlns:a16="http://schemas.microsoft.com/office/drawing/2014/main" id="{28DA38BE-F9AB-4A12-9A89-B5EDCA32BD1E}"/>
              </a:ext>
            </a:extLst>
          </p:cNvPr>
          <p:cNvSpPr>
            <a:spLocks noGrp="1"/>
          </p:cNvSpPr>
          <p:nvPr>
            <p:ph idx="1"/>
          </p:nvPr>
        </p:nvSpPr>
        <p:spPr>
          <a:xfrm>
            <a:off x="-1" y="1319027"/>
            <a:ext cx="12298017" cy="4710712"/>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In China it is vital that the Chinese culture is the main aspect in teaching and education. According to Wischina.org in Chinese schools the educator or practitioner will often outline the Chinese cultural identity which is purely ‘</a:t>
            </a:r>
            <a:r>
              <a:rPr lang="en-GB" i="1" dirty="0">
                <a:latin typeface="Arial" panose="020B0604020202020204" pitchFamily="34" charset="0"/>
                <a:cs typeface="Arial" panose="020B0604020202020204" pitchFamily="34" charset="0"/>
              </a:rPr>
              <a:t>essential for the children’s happiness, well-being and educational gain’</a:t>
            </a:r>
            <a:r>
              <a:rPr lang="en-GB" dirty="0">
                <a:latin typeface="Arial" panose="020B0604020202020204" pitchFamily="34" charset="0"/>
                <a:cs typeface="Arial" panose="020B0604020202020204" pitchFamily="34" charset="0"/>
              </a:rPr>
              <a:t>(Wischina.org, 2018). </a:t>
            </a:r>
          </a:p>
          <a:p>
            <a:pPr marL="0" indent="0">
              <a:buNone/>
            </a:pPr>
            <a:r>
              <a:rPr lang="en-GB" dirty="0">
                <a:latin typeface="Arial" panose="020B0604020202020204" pitchFamily="34" charset="0"/>
                <a:cs typeface="Arial" panose="020B0604020202020204" pitchFamily="34" charset="0"/>
              </a:rPr>
              <a:t>The curriculum in China is also very technologically advanced,  for instance according to the Wall street journal China are leading the world into new technology opportunities. In china children of 7-11 years are testing and the first to use artificial intelligence (AI) using a head device that shows when a child is focused or distracted in class, sending an automated message to both teachers and parents for a more disciplined approach towards learning (Wall street journal, 2019). </a:t>
            </a:r>
          </a:p>
          <a:p>
            <a:pPr marL="0" indent="0">
              <a:buNone/>
            </a:pPr>
            <a:r>
              <a:rPr lang="en-US" dirty="0">
                <a:latin typeface="Arial" panose="020B0604020202020204" pitchFamily="34" charset="0"/>
                <a:cs typeface="Arial" panose="020B0604020202020204" pitchFamily="34" charset="0"/>
              </a:rPr>
              <a:t>The Chinese curriculum uses a very child centered approach. </a:t>
            </a:r>
          </a:p>
          <a:p>
            <a:pPr marL="0" indent="0">
              <a:buNone/>
            </a:pPr>
            <a:r>
              <a:rPr lang="en-GB" dirty="0">
                <a:latin typeface="Arial" panose="020B0604020202020204" pitchFamily="34" charset="0"/>
                <a:cs typeface="Arial" panose="020B0604020202020204" pitchFamily="34" charset="0"/>
              </a:rPr>
              <a:t>As of September of 2017 the Chinese government made amendments which affect all schools in china which gives the opportunity for international education and learning to all local Chinese children, bringing bilingualism of mandarin and English into schools for numerous benefits to benefit the children in later life and within their studies. Bilingualism is now seen as a core subject in the Chinese curriculum (</a:t>
            </a:r>
            <a:r>
              <a:rPr lang="en-GB" dirty="0" err="1">
                <a:latin typeface="Arial" panose="020B0604020202020204" pitchFamily="34" charset="0"/>
                <a:cs typeface="Arial" panose="020B0604020202020204" pitchFamily="34" charset="0"/>
              </a:rPr>
              <a:t>BESA,org</a:t>
            </a:r>
            <a:r>
              <a:rPr lang="en-GB" dirty="0">
                <a:latin typeface="Arial" panose="020B0604020202020204" pitchFamily="34" charset="0"/>
                <a:cs typeface="Arial" panose="020B0604020202020204" pitchFamily="34" charset="0"/>
              </a:rPr>
              <a:t>, 2016). </a:t>
            </a:r>
          </a:p>
          <a:p>
            <a:pPr marL="0" indent="0">
              <a:buNone/>
            </a:pPr>
            <a:r>
              <a:rPr lang="en-GB" dirty="0">
                <a:latin typeface="Arial" panose="020B0604020202020204" pitchFamily="34" charset="0"/>
                <a:cs typeface="Arial" panose="020B0604020202020204" pitchFamily="34" charset="0"/>
              </a:rPr>
              <a:t>The Chinese curriculum achieve a higher level of the use of pedagogy by using the theories of Rudolf Steiner, for instance the way in which Steiner is of a spiritual background and has high values when it comes to culture, ethnicity and values. Steiner takes a holistic viewpoint of the child’s mind and education and encourages enthusiasm when learning in newly developed teaching styles (Biesta, 2012).Teachers and practitioners use Steiner’s theory by continuously supporting the teaching and education of the Chinese heritage and culture into each lesson  and by encouraging new advancements and opportunity when possible</a:t>
            </a:r>
            <a:r>
              <a:rPr lang="en-GB">
                <a:latin typeface="Arial" panose="020B0604020202020204" pitchFamily="34" charset="0"/>
                <a:cs typeface="Arial" panose="020B0604020202020204" pitchFamily="34" charset="0"/>
              </a:rPr>
              <a:t>. </a:t>
            </a:r>
          </a:p>
          <a:p>
            <a:pPr marL="0" indent="0">
              <a:buNone/>
            </a:pPr>
            <a:endParaRPr lang="en-US"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74B33353-4683-488F-A47A-E00B05C2F5DD}"/>
              </a:ext>
            </a:extLst>
          </p:cNvPr>
          <p:cNvSpPr>
            <a:spLocks noGrp="1"/>
          </p:cNvSpPr>
          <p:nvPr>
            <p:ph type="ftr" sz="quarter" idx="11"/>
          </p:nvPr>
        </p:nvSpPr>
        <p:spPr>
          <a:xfrm>
            <a:off x="1600200" y="6236208"/>
            <a:ext cx="5901189" cy="320040"/>
          </a:xfrm>
        </p:spPr>
        <p:txBody>
          <a:bodyPr>
            <a:normAutofit/>
          </a:bodyPr>
          <a:lstStyle/>
          <a:p>
            <a:pPr>
              <a:spcAft>
                <a:spcPts val="600"/>
              </a:spcAft>
            </a:pPr>
            <a:r>
              <a:rPr lang="en-GB"/>
              <a:t>Alyssa Evans 1802448 Curriculum Studies:Principles And Innovation ECES6013</a:t>
            </a:r>
          </a:p>
        </p:txBody>
      </p:sp>
      <p:sp>
        <p:nvSpPr>
          <p:cNvPr id="9" name="TextBox 8">
            <a:extLst>
              <a:ext uri="{FF2B5EF4-FFF2-40B4-BE49-F238E27FC236}">
                <a16:creationId xmlns:a16="http://schemas.microsoft.com/office/drawing/2014/main" id="{48289AEF-FE9B-43F0-9ED2-C270B7D8EE53}"/>
              </a:ext>
            </a:extLst>
          </p:cNvPr>
          <p:cNvSpPr txBox="1"/>
          <p:nvPr/>
        </p:nvSpPr>
        <p:spPr>
          <a:xfrm>
            <a:off x="10235184" y="130307"/>
            <a:ext cx="1740428" cy="646331"/>
          </a:xfrm>
          <a:prstGeom prst="rect">
            <a:avLst/>
          </a:prstGeom>
          <a:noFill/>
        </p:spPr>
        <p:txBody>
          <a:bodyPr wrap="square">
            <a:spAutoFit/>
          </a:bodyPr>
          <a:lstStyle/>
          <a:p>
            <a:r>
              <a:rPr lang="en-GB" dirty="0"/>
              <a:t>(</a:t>
            </a:r>
            <a:r>
              <a:rPr lang="en-GB" dirty="0" err="1"/>
              <a:t>Staufenberg</a:t>
            </a:r>
            <a:r>
              <a:rPr lang="en-GB" dirty="0"/>
              <a:t>, 2016)</a:t>
            </a:r>
          </a:p>
        </p:txBody>
      </p:sp>
    </p:spTree>
    <p:extLst>
      <p:ext uri="{BB962C8B-B14F-4D97-AF65-F5344CB8AC3E}">
        <p14:creationId xmlns:p14="http://schemas.microsoft.com/office/powerpoint/2010/main" val="396223511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0CFF-40FF-4AF8-9FC8-F99B74CD51EE}"/>
              </a:ext>
            </a:extLst>
          </p:cNvPr>
          <p:cNvSpPr>
            <a:spLocks noGrp="1"/>
          </p:cNvSpPr>
          <p:nvPr>
            <p:ph type="title"/>
          </p:nvPr>
        </p:nvSpPr>
        <p:spPr>
          <a:xfrm>
            <a:off x="1966092" y="301752"/>
            <a:ext cx="7729728" cy="1188720"/>
          </a:xfrm>
        </p:spPr>
        <p:txBody>
          <a:bodyPr/>
          <a:lstStyle/>
          <a:p>
            <a:r>
              <a:rPr lang="en-GB" dirty="0"/>
              <a:t>Benefits of the Chinese curriculum </a:t>
            </a:r>
          </a:p>
        </p:txBody>
      </p:sp>
      <p:sp>
        <p:nvSpPr>
          <p:cNvPr id="3" name="Content Placeholder 2">
            <a:extLst>
              <a:ext uri="{FF2B5EF4-FFF2-40B4-BE49-F238E27FC236}">
                <a16:creationId xmlns:a16="http://schemas.microsoft.com/office/drawing/2014/main" id="{A4896C25-3604-4BEF-9CDD-F8C40BF596BC}"/>
              </a:ext>
            </a:extLst>
          </p:cNvPr>
          <p:cNvSpPr>
            <a:spLocks noGrp="1"/>
          </p:cNvSpPr>
          <p:nvPr>
            <p:ph idx="1"/>
          </p:nvPr>
        </p:nvSpPr>
        <p:spPr>
          <a:xfrm>
            <a:off x="49038" y="1709532"/>
            <a:ext cx="11900452" cy="4200938"/>
          </a:xfrm>
        </p:spPr>
        <p:txBody>
          <a:bodyPr>
            <a:normAutofit fontScale="92500" lnSpcReduction="20000"/>
          </a:bodyPr>
          <a:lstStyle/>
          <a:p>
            <a:r>
              <a:rPr lang="en-GB" dirty="0">
                <a:latin typeface="Arial" panose="020B0604020202020204" pitchFamily="34" charset="0"/>
                <a:cs typeface="Arial" panose="020B0604020202020204" pitchFamily="34" charset="0"/>
              </a:rPr>
              <a:t>Leading the world in education (PISA) - China are currently leading the world in education by being at the top of the PISA test scores. PISA is put into place to assess or test all international students to be able to rank education and teaching practices around the globe (OECD.org, 2003). </a:t>
            </a:r>
          </a:p>
          <a:p>
            <a:r>
              <a:rPr lang="en-GB" dirty="0">
                <a:latin typeface="Arial" panose="020B0604020202020204" pitchFamily="34" charset="0"/>
                <a:cs typeface="Arial" panose="020B0604020202020204" pitchFamily="34" charset="0"/>
              </a:rPr>
              <a:t>Focused pupils - The stricter and more structured teaching methods, the more focused children are put into place.</a:t>
            </a:r>
          </a:p>
          <a:p>
            <a:r>
              <a:rPr lang="en-GB" dirty="0">
                <a:latin typeface="Arial" panose="020B0604020202020204" pitchFamily="34" charset="0"/>
                <a:cs typeface="Arial" panose="020B0604020202020204" pitchFamily="34" charset="0"/>
              </a:rPr>
              <a:t>Regular interaction with parents and care givers - this gives parents and guardians the chance to support or praise their child for improvement and validation. </a:t>
            </a:r>
          </a:p>
          <a:p>
            <a:r>
              <a:rPr lang="en-GB" dirty="0">
                <a:latin typeface="Arial" panose="020B0604020202020204" pitchFamily="34" charset="0"/>
                <a:cs typeface="Arial" panose="020B0604020202020204" pitchFamily="34" charset="0"/>
              </a:rPr>
              <a:t>The respect of teachers is of upmost importance -  According to the daily star, Chinese teachers are the most respected globally (The Daily Star, 2018). </a:t>
            </a:r>
          </a:p>
          <a:p>
            <a:r>
              <a:rPr lang="en-GB" dirty="0">
                <a:latin typeface="Arial" panose="020B0604020202020204" pitchFamily="34" charset="0"/>
                <a:cs typeface="Arial" panose="020B0604020202020204" pitchFamily="34" charset="0"/>
              </a:rPr>
              <a:t>The children have breaks to de-strain but are encouraged to partake in educational activities during breaks - Education is used in every aspect of the Chinese child’s day, even at breaktimes where children are encouraged to do eye exercises and use problem solving skills to again, advance their knowledge (Priestley, 1963). </a:t>
            </a:r>
          </a:p>
          <a:p>
            <a:r>
              <a:rPr lang="en-GB" dirty="0">
                <a:latin typeface="Arial" panose="020B0604020202020204" pitchFamily="34" charset="0"/>
                <a:cs typeface="Arial" panose="020B0604020202020204" pitchFamily="34" charset="0"/>
              </a:rPr>
              <a:t>Advancement when using technology - This is a benefit due to the increased use of technology globally. </a:t>
            </a:r>
          </a:p>
          <a:p>
            <a:r>
              <a:rPr lang="en-GB" dirty="0">
                <a:latin typeface="Arial" panose="020B0604020202020204" pitchFamily="34" charset="0"/>
                <a:cs typeface="Arial" panose="020B0604020202020204" pitchFamily="34" charset="0"/>
              </a:rPr>
              <a:t>Daily health and social well-being classes - if the child is low in mood, the child will not do as well academically according to Alderson (1995). </a:t>
            </a:r>
          </a:p>
          <a:p>
            <a:pPr marL="0" indent="0" algn="r">
              <a:buNone/>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Bary</a:t>
            </a:r>
            <a:r>
              <a:rPr lang="en-GB" dirty="0">
                <a:latin typeface="Arial" panose="020B0604020202020204" pitchFamily="34" charset="0"/>
                <a:cs typeface="Arial" panose="020B0604020202020204" pitchFamily="34" charset="0"/>
              </a:rPr>
              <a:t>, 1960)</a:t>
            </a:r>
          </a:p>
        </p:txBody>
      </p:sp>
      <p:sp>
        <p:nvSpPr>
          <p:cNvPr id="4" name="Footer Placeholder 3">
            <a:extLst>
              <a:ext uri="{FF2B5EF4-FFF2-40B4-BE49-F238E27FC236}">
                <a16:creationId xmlns:a16="http://schemas.microsoft.com/office/drawing/2014/main" id="{D2D97C8D-0B4B-4E74-9095-214732FC108E}"/>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1912344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03ABE-A7CF-4FAF-A591-750DB32D012D}"/>
              </a:ext>
            </a:extLst>
          </p:cNvPr>
          <p:cNvSpPr>
            <a:spLocks noGrp="1"/>
          </p:cNvSpPr>
          <p:nvPr>
            <p:ph type="title"/>
          </p:nvPr>
        </p:nvSpPr>
        <p:spPr>
          <a:xfrm>
            <a:off x="2138371" y="20201"/>
            <a:ext cx="7729728" cy="1188720"/>
          </a:xfrm>
        </p:spPr>
        <p:txBody>
          <a:bodyPr/>
          <a:lstStyle/>
          <a:p>
            <a:r>
              <a:rPr lang="en-GB" dirty="0"/>
              <a:t>Drawbacks of the Chinese curriculum </a:t>
            </a:r>
          </a:p>
        </p:txBody>
      </p:sp>
      <p:sp>
        <p:nvSpPr>
          <p:cNvPr id="3" name="Content Placeholder 2">
            <a:extLst>
              <a:ext uri="{FF2B5EF4-FFF2-40B4-BE49-F238E27FC236}">
                <a16:creationId xmlns:a16="http://schemas.microsoft.com/office/drawing/2014/main" id="{DB8F96D5-3A8C-4A04-B547-1110D13A324E}"/>
              </a:ext>
            </a:extLst>
          </p:cNvPr>
          <p:cNvSpPr>
            <a:spLocks noGrp="1"/>
          </p:cNvSpPr>
          <p:nvPr>
            <p:ph idx="1"/>
          </p:nvPr>
        </p:nvSpPr>
        <p:spPr>
          <a:xfrm>
            <a:off x="159026" y="1431235"/>
            <a:ext cx="12032974" cy="4439478"/>
          </a:xfrm>
        </p:spPr>
        <p:txBody>
          <a:bodyPr>
            <a:normAutofit/>
          </a:bodyPr>
          <a:lstStyle/>
          <a:p>
            <a:r>
              <a:rPr lang="en-GB" dirty="0">
                <a:latin typeface="Arial" panose="020B0604020202020204" pitchFamily="34" charset="0"/>
                <a:cs typeface="Arial" panose="020B0604020202020204" pitchFamily="34" charset="0"/>
              </a:rPr>
              <a:t>Pressure to be the best - Due to last years PISA scores stating China as the top-ranking result worldwide, Chinese schools have a consistent pressure to stay on top for upcoming years. </a:t>
            </a:r>
          </a:p>
          <a:p>
            <a:r>
              <a:rPr lang="en-GB" dirty="0">
                <a:latin typeface="Arial" panose="020B0604020202020204" pitchFamily="34" charset="0"/>
                <a:cs typeface="Arial" panose="020B0604020202020204" pitchFamily="34" charset="0"/>
              </a:rPr>
              <a:t>Reliance on exams and assessments - To be able to prepare for the PISA tests China have a heavy reliance on exam and assignment procedures in order to achieve and succeed. </a:t>
            </a:r>
          </a:p>
          <a:p>
            <a:r>
              <a:rPr lang="en-GB" dirty="0">
                <a:latin typeface="Arial" panose="020B0604020202020204" pitchFamily="34" charset="0"/>
                <a:cs typeface="Arial" panose="020B0604020202020204" pitchFamily="34" charset="0"/>
              </a:rPr>
              <a:t>Not focused on additional needs learning - There is a significant lack of mention as to how children with additional needs or ALN cope or are educated in the Chinese curriculum. </a:t>
            </a:r>
          </a:p>
          <a:p>
            <a:r>
              <a:rPr lang="en-GB" dirty="0">
                <a:latin typeface="Arial" panose="020B0604020202020204" pitchFamily="34" charset="0"/>
                <a:cs typeface="Arial" panose="020B0604020202020204" pitchFamily="34" charset="0"/>
              </a:rPr>
              <a:t>One teacher per classroom -One teacher per classroom seems to be a downfall of the Chinese curriculum because according to Bowlby (1998) all children develop at different speeds, personally and intellectually.  </a:t>
            </a:r>
          </a:p>
          <a:p>
            <a:r>
              <a:rPr lang="en-GB" dirty="0">
                <a:latin typeface="Arial" panose="020B0604020202020204" pitchFamily="34" charset="0"/>
                <a:cs typeface="Arial" panose="020B0604020202020204" pitchFamily="34" charset="0"/>
              </a:rPr>
              <a:t>Larger class sizes (30-50) – Larger classes need various practitioners for the best learning outcome and support. </a:t>
            </a:r>
          </a:p>
          <a:p>
            <a:r>
              <a:rPr lang="en-GB" dirty="0">
                <a:latin typeface="Arial" panose="020B0604020202020204" pitchFamily="34" charset="0"/>
                <a:cs typeface="Arial" panose="020B0604020202020204" pitchFamily="34" charset="0"/>
              </a:rPr>
              <a:t>Creativity and the arts are not focused on or deemed important in Chinese classrooms - In a Chinese curriculum perspective, the arts do not hold a place within knowledge and education facilities. </a:t>
            </a:r>
          </a:p>
          <a:p>
            <a:pPr algn="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Bary</a:t>
            </a:r>
            <a:r>
              <a:rPr lang="en-GB" dirty="0">
                <a:latin typeface="Arial" panose="020B0604020202020204" pitchFamily="34" charset="0"/>
                <a:cs typeface="Arial" panose="020B0604020202020204" pitchFamily="34" charset="0"/>
              </a:rPr>
              <a:t>, 1960)</a:t>
            </a:r>
          </a:p>
        </p:txBody>
      </p:sp>
      <p:sp>
        <p:nvSpPr>
          <p:cNvPr id="4" name="Footer Placeholder 3">
            <a:extLst>
              <a:ext uri="{FF2B5EF4-FFF2-40B4-BE49-F238E27FC236}">
                <a16:creationId xmlns:a16="http://schemas.microsoft.com/office/drawing/2014/main" id="{7FFB35BC-8885-4EC1-A3FD-AE71152DFBB3}"/>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289603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photo, child, green, painted&#10;&#10;Description automatically generated">
            <a:extLst>
              <a:ext uri="{FF2B5EF4-FFF2-40B4-BE49-F238E27FC236}">
                <a16:creationId xmlns:a16="http://schemas.microsoft.com/office/drawing/2014/main" id="{C74914D6-7092-41A3-9787-1E939FF64D86}"/>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4338" b="5662"/>
          <a:stretch/>
        </p:blipFill>
        <p:spPr>
          <a:xfrm>
            <a:off x="-89252" y="12829"/>
            <a:ext cx="12191980" cy="6857990"/>
          </a:xfrm>
          <a:prstGeom prst="rect">
            <a:avLst/>
          </a:prstGeom>
        </p:spPr>
      </p:pic>
      <p:sp>
        <p:nvSpPr>
          <p:cNvPr id="2" name="Title 1">
            <a:extLst>
              <a:ext uri="{FF2B5EF4-FFF2-40B4-BE49-F238E27FC236}">
                <a16:creationId xmlns:a16="http://schemas.microsoft.com/office/drawing/2014/main" id="{4482E8E7-02BC-4A9A-A26D-7500E4572B28}"/>
              </a:ext>
            </a:extLst>
          </p:cNvPr>
          <p:cNvSpPr>
            <a:spLocks noGrp="1"/>
          </p:cNvSpPr>
          <p:nvPr>
            <p:ph type="title"/>
          </p:nvPr>
        </p:nvSpPr>
        <p:spPr>
          <a:xfrm>
            <a:off x="2276627" y="324452"/>
            <a:ext cx="7729728" cy="1188720"/>
          </a:xfrm>
          <a:noFill/>
          <a:ln>
            <a:solidFill>
              <a:srgbClr val="FFFFFF"/>
            </a:solidFill>
          </a:ln>
        </p:spPr>
        <p:txBody>
          <a:bodyPr>
            <a:normAutofit/>
          </a:bodyPr>
          <a:lstStyle/>
          <a:p>
            <a:r>
              <a:rPr lang="en-GB">
                <a:solidFill>
                  <a:schemeClr val="tx1"/>
                </a:solidFill>
              </a:rPr>
              <a:t>The Welsh Curriculum </a:t>
            </a:r>
          </a:p>
        </p:txBody>
      </p:sp>
      <p:sp>
        <p:nvSpPr>
          <p:cNvPr id="3" name="Content Placeholder 2">
            <a:extLst>
              <a:ext uri="{FF2B5EF4-FFF2-40B4-BE49-F238E27FC236}">
                <a16:creationId xmlns:a16="http://schemas.microsoft.com/office/drawing/2014/main" id="{CA04C651-D34B-416B-B528-A9615ADA2737}"/>
              </a:ext>
            </a:extLst>
          </p:cNvPr>
          <p:cNvSpPr>
            <a:spLocks noGrp="1"/>
          </p:cNvSpPr>
          <p:nvPr>
            <p:ph idx="1"/>
          </p:nvPr>
        </p:nvSpPr>
        <p:spPr>
          <a:xfrm>
            <a:off x="232011" y="1567117"/>
            <a:ext cx="11818961" cy="5092989"/>
          </a:xfrm>
        </p:spPr>
        <p:txBody>
          <a:bodyPr>
            <a:normAutofit fontScale="70000" lnSpcReduction="20000"/>
          </a:bodyPr>
          <a:lstStyle/>
          <a:p>
            <a:pPr marL="0" indent="0">
              <a:lnSpc>
                <a:spcPct val="90000"/>
              </a:lnSpc>
              <a:buNone/>
            </a:pPr>
            <a:r>
              <a:rPr lang="en-GB" sz="2900" dirty="0">
                <a:latin typeface="Arial" panose="020B0604020202020204" pitchFamily="34" charset="0"/>
                <a:cs typeface="Arial" panose="020B0604020202020204" pitchFamily="34" charset="0"/>
              </a:rPr>
              <a:t>In Wales as of recent times a new curriculum has been established which has been named the Donaldson curriculum. This updated curriculum has been put into place in order for children and young people in Wales to develop a series of four main purposes in education. The purposes are as follows;</a:t>
            </a:r>
          </a:p>
          <a:p>
            <a:pPr>
              <a:lnSpc>
                <a:spcPct val="90000"/>
              </a:lnSpc>
            </a:pPr>
            <a:r>
              <a:rPr lang="en-GB" sz="2900" dirty="0">
                <a:latin typeface="Arial" panose="020B0604020202020204" pitchFamily="34" charset="0"/>
                <a:cs typeface="Arial" panose="020B0604020202020204" pitchFamily="34" charset="0"/>
              </a:rPr>
              <a:t>To shape capable, ambitious and prepared students, excited for future learning.</a:t>
            </a:r>
          </a:p>
          <a:p>
            <a:pPr>
              <a:lnSpc>
                <a:spcPct val="90000"/>
              </a:lnSpc>
            </a:pPr>
            <a:r>
              <a:rPr lang="en-GB" sz="2900" dirty="0">
                <a:latin typeface="Arial" panose="020B0604020202020204" pitchFamily="34" charset="0"/>
                <a:cs typeface="Arial" panose="020B0604020202020204" pitchFamily="34" charset="0"/>
              </a:rPr>
              <a:t>To adapt children to future contributors who are prepared to adapt to work and life after education. </a:t>
            </a:r>
          </a:p>
          <a:p>
            <a:pPr>
              <a:lnSpc>
                <a:spcPct val="90000"/>
              </a:lnSpc>
            </a:pPr>
            <a:r>
              <a:rPr lang="en-GB" sz="2900" dirty="0">
                <a:latin typeface="Arial" panose="020B0604020202020204" pitchFamily="34" charset="0"/>
                <a:cs typeface="Arial" panose="020B0604020202020204" pitchFamily="34" charset="0"/>
              </a:rPr>
              <a:t>To form ethical, respectable and informed citizens of Wales. </a:t>
            </a:r>
          </a:p>
          <a:p>
            <a:pPr>
              <a:lnSpc>
                <a:spcPct val="90000"/>
              </a:lnSpc>
            </a:pPr>
            <a:r>
              <a:rPr lang="en-GB" sz="2900" dirty="0">
                <a:latin typeface="Arial" panose="020B0604020202020204" pitchFamily="34" charset="0"/>
                <a:cs typeface="Arial" panose="020B0604020202020204" pitchFamily="34" charset="0"/>
              </a:rPr>
              <a:t>To encourage healthy mined, confident people of Wales who will be valued members of society.</a:t>
            </a:r>
          </a:p>
          <a:p>
            <a:pPr marL="0" indent="0" algn="r">
              <a:lnSpc>
                <a:spcPct val="90000"/>
              </a:lnSpc>
              <a:buNone/>
            </a:pPr>
            <a:r>
              <a:rPr lang="en-GB" sz="2900" dirty="0">
                <a:latin typeface="Arial" panose="020B0604020202020204" pitchFamily="34" charset="0"/>
                <a:cs typeface="Arial" panose="020B0604020202020204" pitchFamily="34" charset="0"/>
              </a:rPr>
              <a:t>(Hwb, 2020)</a:t>
            </a:r>
          </a:p>
          <a:p>
            <a:pPr marL="0" indent="0">
              <a:lnSpc>
                <a:spcPct val="90000"/>
              </a:lnSpc>
              <a:buNone/>
            </a:pPr>
            <a:r>
              <a:rPr lang="en-GB" sz="2900" dirty="0">
                <a:latin typeface="Arial" panose="020B0604020202020204" pitchFamily="34" charset="0"/>
                <a:cs typeface="Arial" panose="020B0604020202020204" pitchFamily="34" charset="0"/>
              </a:rPr>
              <a:t>As of 2020 a bill of curriculum and assessment has been handed into the Senedd in order for a structured guidance of the curriculum subjects and the assessment that will follow each topic or subject in question that also interlocks with the new Donaldson curriculum (Hwb, 2020).</a:t>
            </a:r>
          </a:p>
          <a:p>
            <a:pPr marL="0" indent="0">
              <a:lnSpc>
                <a:spcPct val="90000"/>
              </a:lnSpc>
              <a:buNone/>
            </a:pPr>
            <a:r>
              <a:rPr lang="en-GB" sz="2900" dirty="0">
                <a:latin typeface="Arial" panose="020B0604020202020204" pitchFamily="34" charset="0"/>
                <a:cs typeface="Arial" panose="020B0604020202020204" pitchFamily="34" charset="0"/>
              </a:rPr>
              <a:t>The curriculum for Wales framework is introduced into schools as a statement that education is the key of success, especially in later life, in which again is centred on what the welsh curriculum has a goal for. However this framework is throughout Welsh schools in order to allow practitioners and educators to support the design of the curriculum for their set classroom and to have more of a say in what is taught throughout the majority of the school year with the legislation and promise that the core subjects will be the most studied and assessed in order for better analysis from year to year results (Hwb, 2020).</a:t>
            </a:r>
          </a:p>
          <a:p>
            <a:pPr>
              <a:lnSpc>
                <a:spcPct val="90000"/>
              </a:lnSpc>
            </a:pPr>
            <a:endParaRPr lang="en-GB" sz="1500" dirty="0"/>
          </a:p>
        </p:txBody>
      </p:sp>
      <p:sp>
        <p:nvSpPr>
          <p:cNvPr id="4" name="Footer Placeholder 3">
            <a:extLst>
              <a:ext uri="{FF2B5EF4-FFF2-40B4-BE49-F238E27FC236}">
                <a16:creationId xmlns:a16="http://schemas.microsoft.com/office/drawing/2014/main" id="{79B1998F-163D-4B41-840B-D1CD544F342B}"/>
              </a:ext>
            </a:extLst>
          </p:cNvPr>
          <p:cNvSpPr>
            <a:spLocks noGrp="1"/>
          </p:cNvSpPr>
          <p:nvPr>
            <p:ph type="ftr" sz="quarter" idx="11"/>
          </p:nvPr>
        </p:nvSpPr>
        <p:spPr>
          <a:xfrm>
            <a:off x="105549" y="12829"/>
            <a:ext cx="5901189" cy="320040"/>
          </a:xfrm>
        </p:spPr>
        <p:txBody>
          <a:bodyPr>
            <a:normAutofit/>
          </a:bodyPr>
          <a:lstStyle/>
          <a:p>
            <a:pPr>
              <a:spcAft>
                <a:spcPts val="600"/>
              </a:spcAft>
            </a:pPr>
            <a:r>
              <a:rPr lang="en-GB" dirty="0"/>
              <a:t>Alyssa Evans 1802448 Curriculum </a:t>
            </a:r>
            <a:r>
              <a:rPr lang="en-GB" dirty="0" err="1"/>
              <a:t>Studies:Principles</a:t>
            </a:r>
            <a:r>
              <a:rPr lang="en-GB" dirty="0"/>
              <a:t> And Innovation ECES6013</a:t>
            </a:r>
          </a:p>
        </p:txBody>
      </p:sp>
      <p:sp>
        <p:nvSpPr>
          <p:cNvPr id="8" name="TextBox 7">
            <a:extLst>
              <a:ext uri="{FF2B5EF4-FFF2-40B4-BE49-F238E27FC236}">
                <a16:creationId xmlns:a16="http://schemas.microsoft.com/office/drawing/2014/main" id="{DB72B660-7B83-458B-A0EC-DCA9962A7992}"/>
              </a:ext>
            </a:extLst>
          </p:cNvPr>
          <p:cNvSpPr txBox="1"/>
          <p:nvPr/>
        </p:nvSpPr>
        <p:spPr>
          <a:xfrm>
            <a:off x="10268820" y="0"/>
            <a:ext cx="6185262" cy="369332"/>
          </a:xfrm>
          <a:prstGeom prst="rect">
            <a:avLst/>
          </a:prstGeom>
          <a:noFill/>
        </p:spPr>
        <p:txBody>
          <a:bodyPr wrap="square">
            <a:spAutoFit/>
          </a:bodyPr>
          <a:lstStyle/>
          <a:p>
            <a:r>
              <a:rPr lang="en-GB" dirty="0"/>
              <a:t>(Reddit.com n.d.)</a:t>
            </a:r>
          </a:p>
        </p:txBody>
      </p:sp>
    </p:spTree>
    <p:extLst>
      <p:ext uri="{BB962C8B-B14F-4D97-AF65-F5344CB8AC3E}">
        <p14:creationId xmlns:p14="http://schemas.microsoft.com/office/powerpoint/2010/main" val="217845750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photo, child, green, painted&#10;&#10;Description automatically generated">
            <a:extLst>
              <a:ext uri="{FF2B5EF4-FFF2-40B4-BE49-F238E27FC236}">
                <a16:creationId xmlns:a16="http://schemas.microsoft.com/office/drawing/2014/main" id="{C74914D6-7092-41A3-9787-1E939FF64D86}"/>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4338" b="5662"/>
          <a:stretch/>
        </p:blipFill>
        <p:spPr>
          <a:xfrm>
            <a:off x="20" y="10"/>
            <a:ext cx="12191980" cy="6857990"/>
          </a:xfrm>
          <a:prstGeom prst="rect">
            <a:avLst/>
          </a:prstGeom>
        </p:spPr>
      </p:pic>
      <p:sp>
        <p:nvSpPr>
          <p:cNvPr id="2" name="Title 1">
            <a:extLst>
              <a:ext uri="{FF2B5EF4-FFF2-40B4-BE49-F238E27FC236}">
                <a16:creationId xmlns:a16="http://schemas.microsoft.com/office/drawing/2014/main" id="{4482E8E7-02BC-4A9A-A26D-7500E4572B28}"/>
              </a:ext>
            </a:extLst>
          </p:cNvPr>
          <p:cNvSpPr>
            <a:spLocks noGrp="1"/>
          </p:cNvSpPr>
          <p:nvPr>
            <p:ph type="title"/>
          </p:nvPr>
        </p:nvSpPr>
        <p:spPr>
          <a:xfrm>
            <a:off x="2231136" y="184666"/>
            <a:ext cx="7729728" cy="1188720"/>
          </a:xfrm>
          <a:noFill/>
          <a:ln>
            <a:solidFill>
              <a:srgbClr val="FFFFFF"/>
            </a:solidFill>
          </a:ln>
        </p:spPr>
        <p:txBody>
          <a:bodyPr>
            <a:normAutofit/>
          </a:bodyPr>
          <a:lstStyle/>
          <a:p>
            <a:r>
              <a:rPr lang="en-GB">
                <a:solidFill>
                  <a:schemeClr val="tx1"/>
                </a:solidFill>
              </a:rPr>
              <a:t>The Welsh Curriculum </a:t>
            </a:r>
          </a:p>
        </p:txBody>
      </p:sp>
      <p:sp>
        <p:nvSpPr>
          <p:cNvPr id="3" name="Content Placeholder 2">
            <a:extLst>
              <a:ext uri="{FF2B5EF4-FFF2-40B4-BE49-F238E27FC236}">
                <a16:creationId xmlns:a16="http://schemas.microsoft.com/office/drawing/2014/main" id="{CA04C651-D34B-416B-B528-A9615ADA2737}"/>
              </a:ext>
            </a:extLst>
          </p:cNvPr>
          <p:cNvSpPr>
            <a:spLocks noGrp="1"/>
          </p:cNvSpPr>
          <p:nvPr>
            <p:ph idx="1"/>
          </p:nvPr>
        </p:nvSpPr>
        <p:spPr>
          <a:xfrm>
            <a:off x="232011" y="1567118"/>
            <a:ext cx="11818961" cy="4669090"/>
          </a:xfrm>
        </p:spPr>
        <p:txBody>
          <a:bodyPr>
            <a:normAutofit/>
          </a:bodyPr>
          <a:lstStyle/>
          <a:p>
            <a:pPr>
              <a:lnSpc>
                <a:spcPct val="90000"/>
              </a:lnSpc>
            </a:pPr>
            <a:r>
              <a:rPr lang="en-GB" dirty="0">
                <a:latin typeface="Arial" panose="020B0604020202020204" pitchFamily="34" charset="0"/>
                <a:cs typeface="Arial" panose="020B0604020202020204" pitchFamily="34" charset="0"/>
              </a:rPr>
              <a:t>The Welsh curriculum shows some correlation between the children’s learning stages and strategies and the theory of Benjamin Bloom (1956) who set out a very basic taxonomy in which shows the stages that a child will and should be learning and improving on, and the correlation between both is that children need to be able to use these skills and use the structure as guidance for work in later life, in which the Welsh curriculum is now setting the goal to achieve. Blooms (1956) taxonomy is as follows;</a:t>
            </a:r>
          </a:p>
          <a:p>
            <a:pPr>
              <a:lnSpc>
                <a:spcPct val="90000"/>
              </a:lnSpc>
            </a:pPr>
            <a:r>
              <a:rPr lang="en-GB" dirty="0">
                <a:latin typeface="Arial" panose="020B0604020202020204" pitchFamily="34" charset="0"/>
                <a:cs typeface="Arial" panose="020B0604020202020204" pitchFamily="34" charset="0"/>
              </a:rPr>
              <a:t>Knowledge</a:t>
            </a:r>
          </a:p>
          <a:p>
            <a:pPr>
              <a:lnSpc>
                <a:spcPct val="90000"/>
              </a:lnSpc>
            </a:pPr>
            <a:r>
              <a:rPr lang="en-GB" dirty="0">
                <a:latin typeface="Arial" panose="020B0604020202020204" pitchFamily="34" charset="0"/>
                <a:cs typeface="Arial" panose="020B0604020202020204" pitchFamily="34" charset="0"/>
              </a:rPr>
              <a:t>Understanding </a:t>
            </a:r>
          </a:p>
          <a:p>
            <a:pPr>
              <a:lnSpc>
                <a:spcPct val="90000"/>
              </a:lnSpc>
            </a:pPr>
            <a:r>
              <a:rPr lang="en-GB" dirty="0">
                <a:latin typeface="Arial" panose="020B0604020202020204" pitchFamily="34" charset="0"/>
                <a:cs typeface="Arial" panose="020B0604020202020204" pitchFamily="34" charset="0"/>
              </a:rPr>
              <a:t>Application </a:t>
            </a:r>
          </a:p>
          <a:p>
            <a:pPr>
              <a:lnSpc>
                <a:spcPct val="90000"/>
              </a:lnSpc>
            </a:pPr>
            <a:r>
              <a:rPr lang="en-GB" dirty="0">
                <a:latin typeface="Arial" panose="020B0604020202020204" pitchFamily="34" charset="0"/>
                <a:cs typeface="Arial" panose="020B0604020202020204" pitchFamily="34" charset="0"/>
              </a:rPr>
              <a:t>Analysis. </a:t>
            </a:r>
          </a:p>
          <a:p>
            <a:pPr>
              <a:lnSpc>
                <a:spcPct val="90000"/>
              </a:lnSpc>
            </a:pPr>
            <a:r>
              <a:rPr lang="en-GB" dirty="0">
                <a:latin typeface="Arial" panose="020B0604020202020204" pitchFamily="34" charset="0"/>
                <a:cs typeface="Arial" panose="020B0604020202020204" pitchFamily="34" charset="0"/>
              </a:rPr>
              <a:t>Synthesis</a:t>
            </a:r>
          </a:p>
          <a:p>
            <a:pPr>
              <a:lnSpc>
                <a:spcPct val="90000"/>
              </a:lnSpc>
            </a:pPr>
            <a:r>
              <a:rPr lang="en-GB" dirty="0">
                <a:latin typeface="Arial" panose="020B0604020202020204" pitchFamily="34" charset="0"/>
                <a:cs typeface="Arial" panose="020B0604020202020204" pitchFamily="34" charset="0"/>
              </a:rPr>
              <a:t>Evaluation </a:t>
            </a:r>
          </a:p>
          <a:p>
            <a:pPr marL="0" indent="0" algn="r">
              <a:lnSpc>
                <a:spcPct val="90000"/>
              </a:lnSpc>
              <a:buNone/>
            </a:pPr>
            <a:r>
              <a:rPr lang="en-GB" dirty="0">
                <a:latin typeface="Arial" panose="020B0604020202020204" pitchFamily="34" charset="0"/>
                <a:cs typeface="Arial" panose="020B0604020202020204" pitchFamily="34" charset="0"/>
              </a:rPr>
              <a:t>(Bloom, Hastings and </a:t>
            </a:r>
            <a:r>
              <a:rPr lang="en-GB" dirty="0" err="1">
                <a:latin typeface="Arial" panose="020B0604020202020204" pitchFamily="34" charset="0"/>
                <a:cs typeface="Arial" panose="020B0604020202020204" pitchFamily="34" charset="0"/>
              </a:rPr>
              <a:t>Madaus</a:t>
            </a:r>
            <a:r>
              <a:rPr lang="en-GB" dirty="0">
                <a:latin typeface="Arial" panose="020B0604020202020204" pitchFamily="34" charset="0"/>
                <a:cs typeface="Arial" panose="020B0604020202020204" pitchFamily="34" charset="0"/>
              </a:rPr>
              <a:t>, 1971)</a:t>
            </a:r>
          </a:p>
          <a:p>
            <a:pPr>
              <a:lnSpc>
                <a:spcPct val="90000"/>
              </a:lnSpc>
            </a:pPr>
            <a:endParaRPr lang="en-GB" sz="1500" dirty="0"/>
          </a:p>
        </p:txBody>
      </p:sp>
      <p:sp>
        <p:nvSpPr>
          <p:cNvPr id="4" name="Footer Placeholder 3">
            <a:extLst>
              <a:ext uri="{FF2B5EF4-FFF2-40B4-BE49-F238E27FC236}">
                <a16:creationId xmlns:a16="http://schemas.microsoft.com/office/drawing/2014/main" id="{79B1998F-163D-4B41-840B-D1CD544F342B}"/>
              </a:ext>
            </a:extLst>
          </p:cNvPr>
          <p:cNvSpPr>
            <a:spLocks noGrp="1"/>
          </p:cNvSpPr>
          <p:nvPr>
            <p:ph type="ftr" sz="quarter" idx="11"/>
          </p:nvPr>
        </p:nvSpPr>
        <p:spPr>
          <a:xfrm>
            <a:off x="1600200" y="6236208"/>
            <a:ext cx="5901189" cy="320040"/>
          </a:xfrm>
        </p:spPr>
        <p:txBody>
          <a:bodyPr>
            <a:normAutofit/>
          </a:bodyPr>
          <a:lstStyle/>
          <a:p>
            <a:pPr>
              <a:spcAft>
                <a:spcPts val="600"/>
              </a:spcAft>
            </a:pPr>
            <a:r>
              <a:rPr lang="en-GB"/>
              <a:t>Alyssa Evans 1802448 Curriculum Studies:Principles And Innovation ECES6013</a:t>
            </a:r>
          </a:p>
        </p:txBody>
      </p:sp>
      <p:sp>
        <p:nvSpPr>
          <p:cNvPr id="8" name="TextBox 7">
            <a:extLst>
              <a:ext uri="{FF2B5EF4-FFF2-40B4-BE49-F238E27FC236}">
                <a16:creationId xmlns:a16="http://schemas.microsoft.com/office/drawing/2014/main" id="{DB72B660-7B83-458B-A0EC-DCA9962A7992}"/>
              </a:ext>
            </a:extLst>
          </p:cNvPr>
          <p:cNvSpPr txBox="1"/>
          <p:nvPr/>
        </p:nvSpPr>
        <p:spPr>
          <a:xfrm>
            <a:off x="10268820" y="0"/>
            <a:ext cx="6185262" cy="369332"/>
          </a:xfrm>
          <a:prstGeom prst="rect">
            <a:avLst/>
          </a:prstGeom>
          <a:noFill/>
        </p:spPr>
        <p:txBody>
          <a:bodyPr wrap="square">
            <a:spAutoFit/>
          </a:bodyPr>
          <a:lstStyle/>
          <a:p>
            <a:r>
              <a:rPr lang="en-GB" dirty="0"/>
              <a:t>(Reddit.com n.d.)</a:t>
            </a:r>
          </a:p>
        </p:txBody>
      </p:sp>
    </p:spTree>
    <p:extLst>
      <p:ext uri="{BB962C8B-B14F-4D97-AF65-F5344CB8AC3E}">
        <p14:creationId xmlns:p14="http://schemas.microsoft.com/office/powerpoint/2010/main" val="57354588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E1D4842-F208-47E0-A3A4-6469A9F04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30CB1-A710-4D4E-B246-B03BE0A532BD}"/>
              </a:ext>
            </a:extLst>
          </p:cNvPr>
          <p:cNvSpPr>
            <a:spLocks noGrp="1"/>
          </p:cNvSpPr>
          <p:nvPr>
            <p:ph type="title"/>
          </p:nvPr>
        </p:nvSpPr>
        <p:spPr>
          <a:xfrm>
            <a:off x="780941" y="301752"/>
            <a:ext cx="5291327" cy="1188720"/>
          </a:xfrm>
          <a:solidFill>
            <a:srgbClr val="FFFFFF"/>
          </a:solidFill>
          <a:ln>
            <a:solidFill>
              <a:srgbClr val="404040"/>
            </a:solidFill>
          </a:ln>
        </p:spPr>
        <p:txBody>
          <a:bodyPr>
            <a:normAutofit/>
          </a:bodyPr>
          <a:lstStyle/>
          <a:p>
            <a:r>
              <a:rPr lang="en-GB" dirty="0"/>
              <a:t>Similarities </a:t>
            </a:r>
          </a:p>
        </p:txBody>
      </p:sp>
      <p:sp>
        <p:nvSpPr>
          <p:cNvPr id="3" name="Content Placeholder 2">
            <a:extLst>
              <a:ext uri="{FF2B5EF4-FFF2-40B4-BE49-F238E27FC236}">
                <a16:creationId xmlns:a16="http://schemas.microsoft.com/office/drawing/2014/main" id="{14699D22-F0D2-4F89-A452-2B8A99838B54}"/>
              </a:ext>
            </a:extLst>
          </p:cNvPr>
          <p:cNvSpPr>
            <a:spLocks noGrp="1"/>
          </p:cNvSpPr>
          <p:nvPr>
            <p:ph idx="1"/>
          </p:nvPr>
        </p:nvSpPr>
        <p:spPr>
          <a:xfrm>
            <a:off x="0" y="1596829"/>
            <a:ext cx="6923323" cy="3684855"/>
          </a:xfrm>
        </p:spPr>
        <p:txBody>
          <a:bodyPr>
            <a:noAutofit/>
          </a:bodyPr>
          <a:lstStyle/>
          <a:p>
            <a:pPr marL="0" indent="0">
              <a:buNone/>
            </a:pPr>
            <a:r>
              <a:rPr lang="en-GB" sz="1200" dirty="0">
                <a:solidFill>
                  <a:srgbClr val="FFFFFF"/>
                </a:solidFill>
                <a:latin typeface="Arial" panose="020B0604020202020204" pitchFamily="34" charset="0"/>
                <a:cs typeface="Arial" panose="020B0604020202020204" pitchFamily="34" charset="0"/>
              </a:rPr>
              <a:t>The Chinese curriculum strives to be able to keep up with advancements and child centred approaches of the 21st century. Child-centred approach in education is defined as seeing the pupil of the educational facility as equal, competent, and capable learners. By using child-centred approaches the pupils are encouraged in both China and within wales to express their learning to continue into higher learning and education standards. It helps with physical, intellectual, emotional, and social skills. Child centred approach is put into place in both sides of the globe in order for children to gain a sense of independence and structure to benefit the child throughout life (scmp.com 2019). </a:t>
            </a:r>
          </a:p>
          <a:p>
            <a:pPr marL="0" indent="0">
              <a:buNone/>
            </a:pPr>
            <a:r>
              <a:rPr lang="en-GB" sz="1200" dirty="0">
                <a:solidFill>
                  <a:srgbClr val="FFFFFF"/>
                </a:solidFill>
                <a:latin typeface="Arial" panose="020B0604020202020204" pitchFamily="34" charset="0"/>
                <a:cs typeface="Arial" panose="020B0604020202020204" pitchFamily="34" charset="0"/>
              </a:rPr>
              <a:t>The UNCRC is a global legislation of 45 articles in order to illustrate children’s rights at school and within the home, these rights are legal in both China and Wales. Some of the educational articles are as follows;</a:t>
            </a:r>
          </a:p>
          <a:p>
            <a:r>
              <a:rPr lang="en-GB" sz="1200" dirty="0">
                <a:solidFill>
                  <a:srgbClr val="FFFFFF"/>
                </a:solidFill>
                <a:latin typeface="Arial" panose="020B0604020202020204" pitchFamily="34" charset="0"/>
                <a:cs typeface="Arial" panose="020B0604020202020204" pitchFamily="34" charset="0"/>
              </a:rPr>
              <a:t>•Article 23 – ‘A child with a disability has the right to live a full and decent life with dignity and, as far as possible, independence and to play an active part in the community and education. Governments and educational facilities must do all they can to support disabled children and their families’.</a:t>
            </a:r>
          </a:p>
          <a:p>
            <a:r>
              <a:rPr lang="en-GB" sz="1200" dirty="0">
                <a:solidFill>
                  <a:srgbClr val="FFFFFF"/>
                </a:solidFill>
                <a:latin typeface="Arial" panose="020B0604020202020204" pitchFamily="34" charset="0"/>
                <a:cs typeface="Arial" panose="020B0604020202020204" pitchFamily="34" charset="0"/>
              </a:rPr>
              <a:t>•Article 28 – ‘Every child has the right to an education. Primary education must be free and different forms of secondary education must be available to every child. Discipline in schools must respect children’s dignity and their rights. Richer countries must help poorer countries achieve this’.</a:t>
            </a:r>
          </a:p>
          <a:p>
            <a:r>
              <a:rPr lang="en-GB" sz="1200" dirty="0">
                <a:solidFill>
                  <a:srgbClr val="FFFFFF"/>
                </a:solidFill>
                <a:latin typeface="Arial" panose="020B0604020202020204" pitchFamily="34" charset="0"/>
                <a:cs typeface="Arial" panose="020B0604020202020204" pitchFamily="34" charset="0"/>
              </a:rPr>
              <a:t>•Article 29 – ‘Education must develop every child’s personality, talents and abilities to the full. It must encourage the child’s respect for human rights, as well as respect for their parents, their own and other cultures, and the environment’.</a:t>
            </a:r>
          </a:p>
          <a:p>
            <a:r>
              <a:rPr lang="en-GB" sz="1200" dirty="0">
                <a:solidFill>
                  <a:srgbClr val="FFFFFF"/>
                </a:solidFill>
                <a:latin typeface="Arial" panose="020B0604020202020204" pitchFamily="34" charset="0"/>
                <a:cs typeface="Arial" panose="020B0604020202020204" pitchFamily="34" charset="0"/>
              </a:rPr>
              <a:t>•Article 30 – ‘Every child has the right to learn and use the language, customs and religion of their family, whether or not these are shared by the majority of the people in the country where they live’.  (Unicef.org, n.d.)</a:t>
            </a:r>
          </a:p>
        </p:txBody>
      </p:sp>
      <p:pic>
        <p:nvPicPr>
          <p:cNvPr id="8" name="Picture 7" descr="A picture containing photo, child, green, painted&#10;&#10;Description automatically generated">
            <a:extLst>
              <a:ext uri="{FF2B5EF4-FFF2-40B4-BE49-F238E27FC236}">
                <a16:creationId xmlns:a16="http://schemas.microsoft.com/office/drawing/2014/main" id="{668C8483-B04C-4088-8538-23977BF84E30}"/>
              </a:ext>
            </a:extLst>
          </p:cNvPr>
          <p:cNvPicPr>
            <a:picLocks noChangeAspect="1"/>
          </p:cNvPicPr>
          <p:nvPr/>
        </p:nvPicPr>
        <p:blipFill rotWithShape="1">
          <a:blip r:embed="rId2">
            <a:extLst>
              <a:ext uri="{28A0092B-C50C-407E-A947-70E740481C1C}">
                <a14:useLocalDpi xmlns:a14="http://schemas.microsoft.com/office/drawing/2010/main" val="0"/>
              </a:ext>
            </a:extLst>
          </a:blip>
          <a:srcRect l="461" r="2662"/>
          <a:stretch/>
        </p:blipFill>
        <p:spPr>
          <a:xfrm>
            <a:off x="6876939" y="-2"/>
            <a:ext cx="5315061" cy="3429002"/>
          </a:xfrm>
          <a:prstGeom prst="rect">
            <a:avLst/>
          </a:prstGeom>
        </p:spPr>
      </p:pic>
      <p:sp>
        <p:nvSpPr>
          <p:cNvPr id="4" name="Footer Placeholder 3">
            <a:extLst>
              <a:ext uri="{FF2B5EF4-FFF2-40B4-BE49-F238E27FC236}">
                <a16:creationId xmlns:a16="http://schemas.microsoft.com/office/drawing/2014/main" id="{8B8724F1-5BDA-4887-A0C6-C4C439EBA2EB}"/>
              </a:ext>
            </a:extLst>
          </p:cNvPr>
          <p:cNvSpPr>
            <a:spLocks noGrp="1"/>
          </p:cNvSpPr>
          <p:nvPr>
            <p:ph type="ftr" sz="quarter" idx="11"/>
          </p:nvPr>
        </p:nvSpPr>
        <p:spPr>
          <a:xfrm>
            <a:off x="0" y="35375"/>
            <a:ext cx="5901189" cy="320040"/>
          </a:xfrm>
        </p:spPr>
        <p:txBody>
          <a:bodyPr>
            <a:normAutofit/>
          </a:bodyPr>
          <a:lstStyle/>
          <a:p>
            <a:pPr>
              <a:spcAft>
                <a:spcPts val="600"/>
              </a:spcAft>
            </a:pPr>
            <a:r>
              <a:rPr lang="en-GB" dirty="0">
                <a:solidFill>
                  <a:schemeClr val="bg1">
                    <a:alpha val="70000"/>
                  </a:schemeClr>
                </a:solidFill>
              </a:rPr>
              <a:t>Alyssa Evans 1802448 Curriculum </a:t>
            </a:r>
            <a:r>
              <a:rPr lang="en-GB" dirty="0" err="1">
                <a:solidFill>
                  <a:schemeClr val="bg1">
                    <a:alpha val="70000"/>
                  </a:schemeClr>
                </a:solidFill>
              </a:rPr>
              <a:t>Studies:Principles</a:t>
            </a:r>
            <a:r>
              <a:rPr lang="en-GB" dirty="0">
                <a:solidFill>
                  <a:schemeClr val="bg1">
                    <a:alpha val="70000"/>
                  </a:schemeClr>
                </a:solidFill>
              </a:rPr>
              <a:t> And Innovation ECES6013</a:t>
            </a:r>
          </a:p>
        </p:txBody>
      </p:sp>
      <p:pic>
        <p:nvPicPr>
          <p:cNvPr id="6" name="Picture 5" descr="A picture containing object, computer&#10;&#10;Description automatically generated">
            <a:extLst>
              <a:ext uri="{FF2B5EF4-FFF2-40B4-BE49-F238E27FC236}">
                <a16:creationId xmlns:a16="http://schemas.microsoft.com/office/drawing/2014/main" id="{D1D12473-8E96-4EFE-B111-0A0851D24EB7}"/>
              </a:ext>
            </a:extLst>
          </p:cNvPr>
          <p:cNvPicPr>
            <a:picLocks noChangeAspect="1"/>
          </p:cNvPicPr>
          <p:nvPr/>
        </p:nvPicPr>
        <p:blipFill rotWithShape="1">
          <a:blip r:embed="rId3">
            <a:extLst>
              <a:ext uri="{28A0092B-C50C-407E-A947-70E740481C1C}">
                <a14:useLocalDpi xmlns:a14="http://schemas.microsoft.com/office/drawing/2010/main" val="0"/>
              </a:ext>
            </a:extLst>
          </a:blip>
          <a:srcRect r="3" b="13983"/>
          <a:stretch/>
        </p:blipFill>
        <p:spPr>
          <a:xfrm>
            <a:off x="6876939" y="3429001"/>
            <a:ext cx="5315061" cy="3429000"/>
          </a:xfrm>
          <a:prstGeom prst="rect">
            <a:avLst/>
          </a:prstGeom>
        </p:spPr>
      </p:pic>
      <p:sp>
        <p:nvSpPr>
          <p:cNvPr id="9" name="TextBox 8">
            <a:extLst>
              <a:ext uri="{FF2B5EF4-FFF2-40B4-BE49-F238E27FC236}">
                <a16:creationId xmlns:a16="http://schemas.microsoft.com/office/drawing/2014/main" id="{FDF52033-942B-4731-819D-0248AF421013}"/>
              </a:ext>
            </a:extLst>
          </p:cNvPr>
          <p:cNvSpPr txBox="1"/>
          <p:nvPr/>
        </p:nvSpPr>
        <p:spPr>
          <a:xfrm>
            <a:off x="10306878" y="3484703"/>
            <a:ext cx="6142382" cy="369332"/>
          </a:xfrm>
          <a:prstGeom prst="rect">
            <a:avLst/>
          </a:prstGeom>
          <a:noFill/>
        </p:spPr>
        <p:txBody>
          <a:bodyPr wrap="square">
            <a:spAutoFit/>
          </a:bodyPr>
          <a:lstStyle/>
          <a:p>
            <a:r>
              <a:rPr lang="en-GB" dirty="0">
                <a:solidFill>
                  <a:schemeClr val="bg1"/>
                </a:solidFill>
              </a:rPr>
              <a:t>(</a:t>
            </a:r>
            <a:r>
              <a:rPr lang="en-GB" dirty="0" err="1">
                <a:solidFill>
                  <a:schemeClr val="bg1"/>
                </a:solidFill>
              </a:rPr>
              <a:t>Staufenberg</a:t>
            </a:r>
            <a:r>
              <a:rPr lang="en-GB" dirty="0">
                <a:solidFill>
                  <a:schemeClr val="bg1"/>
                </a:solidFill>
              </a:rPr>
              <a:t>, 2016)</a:t>
            </a:r>
          </a:p>
        </p:txBody>
      </p:sp>
      <p:sp>
        <p:nvSpPr>
          <p:cNvPr id="11" name="TextBox 10">
            <a:extLst>
              <a:ext uri="{FF2B5EF4-FFF2-40B4-BE49-F238E27FC236}">
                <a16:creationId xmlns:a16="http://schemas.microsoft.com/office/drawing/2014/main" id="{CE908DD3-C3AF-40BB-A7AE-121197D75652}"/>
              </a:ext>
            </a:extLst>
          </p:cNvPr>
          <p:cNvSpPr txBox="1"/>
          <p:nvPr/>
        </p:nvSpPr>
        <p:spPr>
          <a:xfrm>
            <a:off x="10484892" y="-3"/>
            <a:ext cx="8222776" cy="369332"/>
          </a:xfrm>
          <a:prstGeom prst="rect">
            <a:avLst/>
          </a:prstGeom>
          <a:noFill/>
        </p:spPr>
        <p:txBody>
          <a:bodyPr wrap="square">
            <a:spAutoFit/>
          </a:bodyPr>
          <a:lstStyle/>
          <a:p>
            <a:r>
              <a:rPr lang="en-GB" dirty="0">
                <a:solidFill>
                  <a:schemeClr val="bg1"/>
                </a:solidFill>
              </a:rPr>
              <a:t>(Reddit.com n.d.)</a:t>
            </a:r>
          </a:p>
        </p:txBody>
      </p:sp>
    </p:spTree>
    <p:extLst>
      <p:ext uri="{BB962C8B-B14F-4D97-AF65-F5344CB8AC3E}">
        <p14:creationId xmlns:p14="http://schemas.microsoft.com/office/powerpoint/2010/main" val="2153357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E1D4842-F208-47E0-A3A4-6469A9F04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30CB1-A710-4D4E-B246-B03BE0A532BD}"/>
              </a:ext>
            </a:extLst>
          </p:cNvPr>
          <p:cNvSpPr>
            <a:spLocks noGrp="1"/>
          </p:cNvSpPr>
          <p:nvPr>
            <p:ph type="title"/>
          </p:nvPr>
        </p:nvSpPr>
        <p:spPr>
          <a:xfrm>
            <a:off x="780941" y="301752"/>
            <a:ext cx="5291327" cy="1188720"/>
          </a:xfrm>
          <a:solidFill>
            <a:srgbClr val="FFFFFF"/>
          </a:solidFill>
          <a:ln>
            <a:solidFill>
              <a:srgbClr val="404040"/>
            </a:solidFill>
          </a:ln>
        </p:spPr>
        <p:txBody>
          <a:bodyPr>
            <a:normAutofit/>
          </a:bodyPr>
          <a:lstStyle/>
          <a:p>
            <a:r>
              <a:rPr lang="en-GB" dirty="0"/>
              <a:t>Similarities </a:t>
            </a:r>
          </a:p>
        </p:txBody>
      </p:sp>
      <p:sp>
        <p:nvSpPr>
          <p:cNvPr id="3" name="Content Placeholder 2">
            <a:extLst>
              <a:ext uri="{FF2B5EF4-FFF2-40B4-BE49-F238E27FC236}">
                <a16:creationId xmlns:a16="http://schemas.microsoft.com/office/drawing/2014/main" id="{14699D22-F0D2-4F89-A452-2B8A99838B54}"/>
              </a:ext>
            </a:extLst>
          </p:cNvPr>
          <p:cNvSpPr>
            <a:spLocks noGrp="1"/>
          </p:cNvSpPr>
          <p:nvPr>
            <p:ph idx="1"/>
          </p:nvPr>
        </p:nvSpPr>
        <p:spPr>
          <a:xfrm>
            <a:off x="0" y="1596830"/>
            <a:ext cx="6923323" cy="2470204"/>
          </a:xfrm>
        </p:spPr>
        <p:txBody>
          <a:bodyPr>
            <a:noAutofit/>
          </a:bodyPr>
          <a:lstStyle/>
          <a:p>
            <a:pPr marL="0" indent="0">
              <a:buNone/>
            </a:pPr>
            <a:r>
              <a:rPr lang="en-GB" sz="1600" dirty="0">
                <a:solidFill>
                  <a:srgbClr val="FFFFFF"/>
                </a:solidFill>
                <a:latin typeface="Arial" panose="020B0604020202020204" pitchFamily="34" charset="0"/>
                <a:cs typeface="Arial" panose="020B0604020202020204" pitchFamily="34" charset="0"/>
              </a:rPr>
              <a:t>The Covid-19 pandemic has caused practitioners and educators to become far more familiar to technology in both China and Wales as it is the sole communication of education and knowledge in current times, possibly improving technological advancements globally. </a:t>
            </a:r>
          </a:p>
          <a:p>
            <a:pPr marL="0" indent="0">
              <a:buNone/>
            </a:pPr>
            <a:r>
              <a:rPr lang="en-GB" sz="1600" dirty="0">
                <a:solidFill>
                  <a:srgbClr val="FFFFFF"/>
                </a:solidFill>
                <a:latin typeface="Arial" panose="020B0604020202020204" pitchFamily="34" charset="0"/>
                <a:cs typeface="Arial" panose="020B0604020202020204" pitchFamily="34" charset="0"/>
              </a:rPr>
              <a:t>Bilingualism is considered a core subject and compulsory in both China and Wales, in China the study of bilingualism focuses on mandarin and English while Wales’ core subjects focus on the English and Welsh language. </a:t>
            </a:r>
          </a:p>
        </p:txBody>
      </p:sp>
      <p:pic>
        <p:nvPicPr>
          <p:cNvPr id="8" name="Picture 7" descr="A picture containing photo, child, green, painted&#10;&#10;Description automatically generated">
            <a:extLst>
              <a:ext uri="{FF2B5EF4-FFF2-40B4-BE49-F238E27FC236}">
                <a16:creationId xmlns:a16="http://schemas.microsoft.com/office/drawing/2014/main" id="{668C8483-B04C-4088-8538-23977BF84E30}"/>
              </a:ext>
            </a:extLst>
          </p:cNvPr>
          <p:cNvPicPr>
            <a:picLocks noChangeAspect="1"/>
          </p:cNvPicPr>
          <p:nvPr/>
        </p:nvPicPr>
        <p:blipFill rotWithShape="1">
          <a:blip r:embed="rId2">
            <a:extLst>
              <a:ext uri="{28A0092B-C50C-407E-A947-70E740481C1C}">
                <a14:useLocalDpi xmlns:a14="http://schemas.microsoft.com/office/drawing/2010/main" val="0"/>
              </a:ext>
            </a:extLst>
          </a:blip>
          <a:srcRect l="461" r="2662"/>
          <a:stretch/>
        </p:blipFill>
        <p:spPr>
          <a:xfrm>
            <a:off x="6876939" y="-2"/>
            <a:ext cx="5315061" cy="3429002"/>
          </a:xfrm>
          <a:prstGeom prst="rect">
            <a:avLst/>
          </a:prstGeom>
        </p:spPr>
      </p:pic>
      <p:sp>
        <p:nvSpPr>
          <p:cNvPr id="4" name="Footer Placeholder 3">
            <a:extLst>
              <a:ext uri="{FF2B5EF4-FFF2-40B4-BE49-F238E27FC236}">
                <a16:creationId xmlns:a16="http://schemas.microsoft.com/office/drawing/2014/main" id="{8B8724F1-5BDA-4887-A0C6-C4C439EBA2EB}"/>
              </a:ext>
            </a:extLst>
          </p:cNvPr>
          <p:cNvSpPr>
            <a:spLocks noGrp="1"/>
          </p:cNvSpPr>
          <p:nvPr>
            <p:ph type="ftr" sz="quarter" idx="11"/>
          </p:nvPr>
        </p:nvSpPr>
        <p:spPr>
          <a:xfrm>
            <a:off x="0" y="35375"/>
            <a:ext cx="5901189" cy="320040"/>
          </a:xfrm>
        </p:spPr>
        <p:txBody>
          <a:bodyPr>
            <a:normAutofit/>
          </a:bodyPr>
          <a:lstStyle/>
          <a:p>
            <a:pPr>
              <a:spcAft>
                <a:spcPts val="600"/>
              </a:spcAft>
            </a:pPr>
            <a:r>
              <a:rPr lang="en-GB" dirty="0">
                <a:solidFill>
                  <a:schemeClr val="bg1">
                    <a:alpha val="70000"/>
                  </a:schemeClr>
                </a:solidFill>
              </a:rPr>
              <a:t>Alyssa Evans 1802448 Curriculum </a:t>
            </a:r>
            <a:r>
              <a:rPr lang="en-GB" dirty="0" err="1">
                <a:solidFill>
                  <a:schemeClr val="bg1">
                    <a:alpha val="70000"/>
                  </a:schemeClr>
                </a:solidFill>
              </a:rPr>
              <a:t>Studies:Principles</a:t>
            </a:r>
            <a:r>
              <a:rPr lang="en-GB" dirty="0">
                <a:solidFill>
                  <a:schemeClr val="bg1">
                    <a:alpha val="70000"/>
                  </a:schemeClr>
                </a:solidFill>
              </a:rPr>
              <a:t> And Innovation ECES6013</a:t>
            </a:r>
          </a:p>
        </p:txBody>
      </p:sp>
      <p:pic>
        <p:nvPicPr>
          <p:cNvPr id="6" name="Picture 5" descr="A picture containing object, computer&#10;&#10;Description automatically generated">
            <a:extLst>
              <a:ext uri="{FF2B5EF4-FFF2-40B4-BE49-F238E27FC236}">
                <a16:creationId xmlns:a16="http://schemas.microsoft.com/office/drawing/2014/main" id="{D1D12473-8E96-4EFE-B111-0A0851D24EB7}"/>
              </a:ext>
            </a:extLst>
          </p:cNvPr>
          <p:cNvPicPr>
            <a:picLocks noChangeAspect="1"/>
          </p:cNvPicPr>
          <p:nvPr/>
        </p:nvPicPr>
        <p:blipFill rotWithShape="1">
          <a:blip r:embed="rId3">
            <a:extLst>
              <a:ext uri="{28A0092B-C50C-407E-A947-70E740481C1C}">
                <a14:useLocalDpi xmlns:a14="http://schemas.microsoft.com/office/drawing/2010/main" val="0"/>
              </a:ext>
            </a:extLst>
          </a:blip>
          <a:srcRect r="3" b="13983"/>
          <a:stretch/>
        </p:blipFill>
        <p:spPr>
          <a:xfrm>
            <a:off x="6876939" y="3429001"/>
            <a:ext cx="5315061" cy="3429000"/>
          </a:xfrm>
          <a:prstGeom prst="rect">
            <a:avLst/>
          </a:prstGeom>
        </p:spPr>
      </p:pic>
      <p:sp>
        <p:nvSpPr>
          <p:cNvPr id="9" name="TextBox 8">
            <a:extLst>
              <a:ext uri="{FF2B5EF4-FFF2-40B4-BE49-F238E27FC236}">
                <a16:creationId xmlns:a16="http://schemas.microsoft.com/office/drawing/2014/main" id="{FDF52033-942B-4731-819D-0248AF421013}"/>
              </a:ext>
            </a:extLst>
          </p:cNvPr>
          <p:cNvSpPr txBox="1"/>
          <p:nvPr/>
        </p:nvSpPr>
        <p:spPr>
          <a:xfrm>
            <a:off x="10306878" y="3484703"/>
            <a:ext cx="6142382" cy="369332"/>
          </a:xfrm>
          <a:prstGeom prst="rect">
            <a:avLst/>
          </a:prstGeom>
          <a:noFill/>
        </p:spPr>
        <p:txBody>
          <a:bodyPr wrap="square">
            <a:spAutoFit/>
          </a:bodyPr>
          <a:lstStyle/>
          <a:p>
            <a:r>
              <a:rPr lang="en-GB" dirty="0">
                <a:solidFill>
                  <a:schemeClr val="bg1"/>
                </a:solidFill>
              </a:rPr>
              <a:t>(</a:t>
            </a:r>
            <a:r>
              <a:rPr lang="en-GB" dirty="0" err="1">
                <a:solidFill>
                  <a:schemeClr val="bg1"/>
                </a:solidFill>
              </a:rPr>
              <a:t>Staufenberg</a:t>
            </a:r>
            <a:r>
              <a:rPr lang="en-GB" dirty="0">
                <a:solidFill>
                  <a:schemeClr val="bg1"/>
                </a:solidFill>
              </a:rPr>
              <a:t>, 2016)</a:t>
            </a:r>
          </a:p>
        </p:txBody>
      </p:sp>
      <p:sp>
        <p:nvSpPr>
          <p:cNvPr id="11" name="TextBox 10">
            <a:extLst>
              <a:ext uri="{FF2B5EF4-FFF2-40B4-BE49-F238E27FC236}">
                <a16:creationId xmlns:a16="http://schemas.microsoft.com/office/drawing/2014/main" id="{CE908DD3-C3AF-40BB-A7AE-121197D75652}"/>
              </a:ext>
            </a:extLst>
          </p:cNvPr>
          <p:cNvSpPr txBox="1"/>
          <p:nvPr/>
        </p:nvSpPr>
        <p:spPr>
          <a:xfrm>
            <a:off x="10484892" y="-3"/>
            <a:ext cx="8222776" cy="369332"/>
          </a:xfrm>
          <a:prstGeom prst="rect">
            <a:avLst/>
          </a:prstGeom>
          <a:noFill/>
        </p:spPr>
        <p:txBody>
          <a:bodyPr wrap="square">
            <a:spAutoFit/>
          </a:bodyPr>
          <a:lstStyle/>
          <a:p>
            <a:r>
              <a:rPr lang="en-GB" dirty="0">
                <a:solidFill>
                  <a:schemeClr val="bg1"/>
                </a:solidFill>
              </a:rPr>
              <a:t>(Reddit.com n.d.)</a:t>
            </a:r>
          </a:p>
        </p:txBody>
      </p:sp>
    </p:spTree>
    <p:extLst>
      <p:ext uri="{BB962C8B-B14F-4D97-AF65-F5344CB8AC3E}">
        <p14:creationId xmlns:p14="http://schemas.microsoft.com/office/powerpoint/2010/main" val="791589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E1D4842-F208-47E0-A3A4-6469A9F04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30CB1-A710-4D4E-B246-B03BE0A532BD}"/>
              </a:ext>
            </a:extLst>
          </p:cNvPr>
          <p:cNvSpPr>
            <a:spLocks noGrp="1"/>
          </p:cNvSpPr>
          <p:nvPr>
            <p:ph type="title"/>
          </p:nvPr>
        </p:nvSpPr>
        <p:spPr>
          <a:xfrm>
            <a:off x="780941" y="301752"/>
            <a:ext cx="5291327" cy="1188720"/>
          </a:xfrm>
          <a:solidFill>
            <a:srgbClr val="FFFFFF"/>
          </a:solidFill>
          <a:ln>
            <a:solidFill>
              <a:srgbClr val="404040"/>
            </a:solidFill>
          </a:ln>
        </p:spPr>
        <p:txBody>
          <a:bodyPr>
            <a:normAutofit/>
          </a:bodyPr>
          <a:lstStyle/>
          <a:p>
            <a:r>
              <a:rPr lang="en-GB" dirty="0"/>
              <a:t>differences</a:t>
            </a:r>
          </a:p>
        </p:txBody>
      </p:sp>
      <p:sp>
        <p:nvSpPr>
          <p:cNvPr id="3" name="Content Placeholder 2">
            <a:extLst>
              <a:ext uri="{FF2B5EF4-FFF2-40B4-BE49-F238E27FC236}">
                <a16:creationId xmlns:a16="http://schemas.microsoft.com/office/drawing/2014/main" id="{14699D22-F0D2-4F89-A452-2B8A99838B54}"/>
              </a:ext>
            </a:extLst>
          </p:cNvPr>
          <p:cNvSpPr>
            <a:spLocks noGrp="1"/>
          </p:cNvSpPr>
          <p:nvPr>
            <p:ph idx="1"/>
          </p:nvPr>
        </p:nvSpPr>
        <p:spPr>
          <a:xfrm>
            <a:off x="0" y="1596830"/>
            <a:ext cx="6749637" cy="5285815"/>
          </a:xfrm>
        </p:spPr>
        <p:txBody>
          <a:bodyPr>
            <a:normAutofit fontScale="92500" lnSpcReduction="20000"/>
          </a:bodyPr>
          <a:lstStyle/>
          <a:p>
            <a:r>
              <a:rPr lang="en-GB" dirty="0">
                <a:solidFill>
                  <a:srgbClr val="FFFFFF"/>
                </a:solidFill>
                <a:latin typeface="Arial" panose="020B0604020202020204" pitchFamily="34" charset="0"/>
                <a:cs typeface="Arial" panose="020B0604020202020204" pitchFamily="34" charset="0"/>
              </a:rPr>
              <a:t>China is far more technology based for example the use of Artificial intelligence and Wales is virtually only just stepping into the simplistic technological advancements such as using iPad and more computer or laptop-based activities </a:t>
            </a:r>
          </a:p>
          <a:p>
            <a:r>
              <a:rPr lang="en-GB" dirty="0">
                <a:solidFill>
                  <a:srgbClr val="FFFFFF"/>
                </a:solidFill>
                <a:latin typeface="Arial" panose="020B0604020202020204" pitchFamily="34" charset="0"/>
                <a:cs typeface="Arial" panose="020B0604020202020204" pitchFamily="34" charset="0"/>
              </a:rPr>
              <a:t>China include culture into every aspect of their education and whilst Wales has the Welsh language as a core subject it is often overlooked or under shadowed in schools unless the school is a welsh language facility. . In Wales numerous cultures are discussed in the curriculum not just the local culture due to the diversity in schools across Wales. </a:t>
            </a:r>
          </a:p>
          <a:p>
            <a:r>
              <a:rPr lang="en-GB" dirty="0">
                <a:solidFill>
                  <a:srgbClr val="FFFFFF"/>
                </a:solidFill>
                <a:latin typeface="Arial" panose="020B0604020202020204" pitchFamily="34" charset="0"/>
                <a:cs typeface="Arial" panose="020B0604020202020204" pitchFamily="34" charset="0"/>
              </a:rPr>
              <a:t>In Wales the classroom sizes never tend to go over a maximum of 30 pupils with a teacher and various teaching assistants where as in Chinese schools the maximum amount of students per classroom can hold up to 50 pupils, with one teacher. </a:t>
            </a:r>
          </a:p>
          <a:p>
            <a:r>
              <a:rPr lang="en-GB" dirty="0">
                <a:solidFill>
                  <a:srgbClr val="FFFFFF"/>
                </a:solidFill>
                <a:latin typeface="Arial" panose="020B0604020202020204" pitchFamily="34" charset="0"/>
                <a:cs typeface="Arial" panose="020B0604020202020204" pitchFamily="34" charset="0"/>
              </a:rPr>
              <a:t>The Covid-19 pandemic has caused differences within educational facilities in China and Wales. In China, practitioners have been told not to start any new topics of the curriculum due to the concentration needed to gain higher levels and grades, whereas in Wales practitioners have been creating and uploading numerous tasks throughout the day for children to complete to expand knowledge and practice on numerous tasks and subjects. </a:t>
            </a:r>
          </a:p>
        </p:txBody>
      </p:sp>
      <p:pic>
        <p:nvPicPr>
          <p:cNvPr id="8" name="Picture 7" descr="A picture containing photo, child, green, painted&#10;&#10;Description automatically generated">
            <a:extLst>
              <a:ext uri="{FF2B5EF4-FFF2-40B4-BE49-F238E27FC236}">
                <a16:creationId xmlns:a16="http://schemas.microsoft.com/office/drawing/2014/main" id="{668C8483-B04C-4088-8538-23977BF84E30}"/>
              </a:ext>
            </a:extLst>
          </p:cNvPr>
          <p:cNvPicPr>
            <a:picLocks noChangeAspect="1"/>
          </p:cNvPicPr>
          <p:nvPr/>
        </p:nvPicPr>
        <p:blipFill rotWithShape="1">
          <a:blip r:embed="rId2">
            <a:extLst>
              <a:ext uri="{28A0092B-C50C-407E-A947-70E740481C1C}">
                <a14:useLocalDpi xmlns:a14="http://schemas.microsoft.com/office/drawing/2010/main" val="0"/>
              </a:ext>
            </a:extLst>
          </a:blip>
          <a:srcRect l="461" r="2662"/>
          <a:stretch/>
        </p:blipFill>
        <p:spPr>
          <a:xfrm>
            <a:off x="6876939" y="-2"/>
            <a:ext cx="5315061" cy="3429002"/>
          </a:xfrm>
          <a:prstGeom prst="rect">
            <a:avLst/>
          </a:prstGeom>
        </p:spPr>
      </p:pic>
      <p:sp>
        <p:nvSpPr>
          <p:cNvPr id="4" name="Footer Placeholder 3">
            <a:extLst>
              <a:ext uri="{FF2B5EF4-FFF2-40B4-BE49-F238E27FC236}">
                <a16:creationId xmlns:a16="http://schemas.microsoft.com/office/drawing/2014/main" id="{8B8724F1-5BDA-4887-A0C6-C4C439EBA2EB}"/>
              </a:ext>
            </a:extLst>
          </p:cNvPr>
          <p:cNvSpPr>
            <a:spLocks noGrp="1"/>
          </p:cNvSpPr>
          <p:nvPr>
            <p:ph type="ftr" sz="quarter" idx="11"/>
          </p:nvPr>
        </p:nvSpPr>
        <p:spPr>
          <a:xfrm>
            <a:off x="0" y="24643"/>
            <a:ext cx="5901189" cy="320040"/>
          </a:xfrm>
        </p:spPr>
        <p:txBody>
          <a:bodyPr>
            <a:normAutofit/>
          </a:bodyPr>
          <a:lstStyle/>
          <a:p>
            <a:pPr>
              <a:spcAft>
                <a:spcPts val="600"/>
              </a:spcAft>
            </a:pPr>
            <a:r>
              <a:rPr lang="en-GB" dirty="0">
                <a:solidFill>
                  <a:schemeClr val="bg1">
                    <a:alpha val="70000"/>
                  </a:schemeClr>
                </a:solidFill>
              </a:rPr>
              <a:t>Alyssa Evans 1802448 Curriculum </a:t>
            </a:r>
            <a:r>
              <a:rPr lang="en-GB" dirty="0" err="1">
                <a:solidFill>
                  <a:schemeClr val="bg1">
                    <a:alpha val="70000"/>
                  </a:schemeClr>
                </a:solidFill>
              </a:rPr>
              <a:t>Studies:Principles</a:t>
            </a:r>
            <a:r>
              <a:rPr lang="en-GB" dirty="0">
                <a:solidFill>
                  <a:schemeClr val="bg1">
                    <a:alpha val="70000"/>
                  </a:schemeClr>
                </a:solidFill>
              </a:rPr>
              <a:t> And Innovation ECES6013</a:t>
            </a:r>
          </a:p>
        </p:txBody>
      </p:sp>
      <p:pic>
        <p:nvPicPr>
          <p:cNvPr id="6" name="Picture 5" descr="A picture containing object, computer&#10;&#10;Description automatically generated">
            <a:extLst>
              <a:ext uri="{FF2B5EF4-FFF2-40B4-BE49-F238E27FC236}">
                <a16:creationId xmlns:a16="http://schemas.microsoft.com/office/drawing/2014/main" id="{D1D12473-8E96-4EFE-B111-0A0851D24EB7}"/>
              </a:ext>
            </a:extLst>
          </p:cNvPr>
          <p:cNvPicPr>
            <a:picLocks noChangeAspect="1"/>
          </p:cNvPicPr>
          <p:nvPr/>
        </p:nvPicPr>
        <p:blipFill rotWithShape="1">
          <a:blip r:embed="rId3">
            <a:extLst>
              <a:ext uri="{28A0092B-C50C-407E-A947-70E740481C1C}">
                <a14:useLocalDpi xmlns:a14="http://schemas.microsoft.com/office/drawing/2010/main" val="0"/>
              </a:ext>
            </a:extLst>
          </a:blip>
          <a:srcRect r="3" b="13983"/>
          <a:stretch/>
        </p:blipFill>
        <p:spPr>
          <a:xfrm>
            <a:off x="6876939" y="3429001"/>
            <a:ext cx="5315061" cy="3429000"/>
          </a:xfrm>
          <a:prstGeom prst="rect">
            <a:avLst/>
          </a:prstGeom>
        </p:spPr>
      </p:pic>
      <p:sp>
        <p:nvSpPr>
          <p:cNvPr id="11" name="TextBox 10">
            <a:extLst>
              <a:ext uri="{FF2B5EF4-FFF2-40B4-BE49-F238E27FC236}">
                <a16:creationId xmlns:a16="http://schemas.microsoft.com/office/drawing/2014/main" id="{C68CE761-A00B-4975-B00F-8740D540BA35}"/>
              </a:ext>
            </a:extLst>
          </p:cNvPr>
          <p:cNvSpPr txBox="1"/>
          <p:nvPr/>
        </p:nvSpPr>
        <p:spPr>
          <a:xfrm>
            <a:off x="10502815" y="-3"/>
            <a:ext cx="1816487" cy="369332"/>
          </a:xfrm>
          <a:prstGeom prst="rect">
            <a:avLst/>
          </a:prstGeom>
          <a:noFill/>
        </p:spPr>
        <p:txBody>
          <a:bodyPr wrap="square">
            <a:spAutoFit/>
          </a:bodyPr>
          <a:lstStyle/>
          <a:p>
            <a:r>
              <a:rPr lang="en-GB" dirty="0">
                <a:solidFill>
                  <a:schemeClr val="bg1"/>
                </a:solidFill>
              </a:rPr>
              <a:t>(Reddit.com n.d.)</a:t>
            </a:r>
          </a:p>
        </p:txBody>
      </p:sp>
      <p:sp>
        <p:nvSpPr>
          <p:cNvPr id="14" name="TextBox 13">
            <a:extLst>
              <a:ext uri="{FF2B5EF4-FFF2-40B4-BE49-F238E27FC236}">
                <a16:creationId xmlns:a16="http://schemas.microsoft.com/office/drawing/2014/main" id="{6453345A-1DDB-442C-B99C-4AC80A8B0D7E}"/>
              </a:ext>
            </a:extLst>
          </p:cNvPr>
          <p:cNvSpPr txBox="1"/>
          <p:nvPr/>
        </p:nvSpPr>
        <p:spPr>
          <a:xfrm>
            <a:off x="10240618" y="3484703"/>
            <a:ext cx="6168886" cy="369332"/>
          </a:xfrm>
          <a:prstGeom prst="rect">
            <a:avLst/>
          </a:prstGeom>
          <a:noFill/>
        </p:spPr>
        <p:txBody>
          <a:bodyPr wrap="square">
            <a:spAutoFit/>
          </a:bodyPr>
          <a:lstStyle/>
          <a:p>
            <a:r>
              <a:rPr lang="en-GB" dirty="0">
                <a:solidFill>
                  <a:schemeClr val="bg1"/>
                </a:solidFill>
              </a:rPr>
              <a:t>(</a:t>
            </a:r>
            <a:r>
              <a:rPr lang="en-GB" dirty="0" err="1">
                <a:solidFill>
                  <a:schemeClr val="bg1"/>
                </a:solidFill>
              </a:rPr>
              <a:t>Staufenberg</a:t>
            </a:r>
            <a:r>
              <a:rPr lang="en-GB" dirty="0">
                <a:solidFill>
                  <a:schemeClr val="bg1"/>
                </a:solidFill>
              </a:rPr>
              <a:t>, 2016)</a:t>
            </a:r>
          </a:p>
        </p:txBody>
      </p:sp>
    </p:spTree>
    <p:extLst>
      <p:ext uri="{BB962C8B-B14F-4D97-AF65-F5344CB8AC3E}">
        <p14:creationId xmlns:p14="http://schemas.microsoft.com/office/powerpoint/2010/main" val="266336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B891-BEB6-42E8-8EDB-D3C04C8ACFD8}"/>
              </a:ext>
            </a:extLst>
          </p:cNvPr>
          <p:cNvSpPr>
            <a:spLocks noGrp="1"/>
          </p:cNvSpPr>
          <p:nvPr>
            <p:ph type="title"/>
          </p:nvPr>
        </p:nvSpPr>
        <p:spPr>
          <a:xfrm>
            <a:off x="2231136" y="196066"/>
            <a:ext cx="7729728" cy="1188720"/>
          </a:xfrm>
        </p:spPr>
        <p:txBody>
          <a:bodyPr/>
          <a:lstStyle/>
          <a:p>
            <a:r>
              <a:rPr lang="en-GB" dirty="0">
                <a:latin typeface="Arial" panose="020B0604020202020204" pitchFamily="34" charset="0"/>
                <a:cs typeface="Arial" panose="020B0604020202020204" pitchFamily="34" charset="0"/>
              </a:rPr>
              <a:t>Conclusion</a:t>
            </a:r>
            <a:r>
              <a:rPr lang="en-GB" dirty="0"/>
              <a:t> </a:t>
            </a:r>
          </a:p>
        </p:txBody>
      </p:sp>
      <p:sp>
        <p:nvSpPr>
          <p:cNvPr id="3" name="Content Placeholder 2">
            <a:extLst>
              <a:ext uri="{FF2B5EF4-FFF2-40B4-BE49-F238E27FC236}">
                <a16:creationId xmlns:a16="http://schemas.microsoft.com/office/drawing/2014/main" id="{A0BCAA2E-1319-40A7-8425-D0BC7ED7E529}"/>
              </a:ext>
            </a:extLst>
          </p:cNvPr>
          <p:cNvSpPr>
            <a:spLocks noGrp="1"/>
          </p:cNvSpPr>
          <p:nvPr>
            <p:ph idx="1"/>
          </p:nvPr>
        </p:nvSpPr>
        <p:spPr>
          <a:xfrm>
            <a:off x="318051" y="1538113"/>
            <a:ext cx="11516140" cy="3020635"/>
          </a:xfrm>
        </p:spPr>
        <p:txBody>
          <a:bodyPr>
            <a:normAutofit/>
          </a:bodyPr>
          <a:lstStyle/>
          <a:p>
            <a:pPr marL="0" indent="0">
              <a:buNone/>
            </a:pPr>
            <a:r>
              <a:rPr lang="en-GB" dirty="0">
                <a:latin typeface="Arial" panose="020B0604020202020204" pitchFamily="34" charset="0"/>
                <a:cs typeface="Arial" panose="020B0604020202020204" pitchFamily="34" charset="0"/>
              </a:rPr>
              <a:t>This presentation was enlightening and interesting to complete, new information and evidence was found in order to expand knowledge and intellect regarding the difference between lives from two completely different sides of the globe and to reach an empathetic understanding of the complexity of one curricula to the other as well as the majority of new advances and opportunities of both. The curricula in global settings are designed specifically for the children and pupils of said countries to benefit their learning experiences by using the most efficient strategies for their knowledge intake and capacity whilst adding elements of new technology and fun into learning. </a:t>
            </a:r>
          </a:p>
          <a:p>
            <a:pPr marL="0" indent="0">
              <a:buNone/>
            </a:pPr>
            <a:r>
              <a:rPr lang="en-GB" dirty="0">
                <a:latin typeface="Arial" panose="020B0604020202020204" pitchFamily="34" charset="0"/>
                <a:cs typeface="Arial" panose="020B0604020202020204" pitchFamily="34" charset="0"/>
              </a:rPr>
              <a:t>In conclusion curricula is such a key and structured strategy for intellectual growth, independent learning and successful pathways for future generations locally and globally.</a:t>
            </a:r>
          </a:p>
          <a:p>
            <a:pPr marL="0" indent="0">
              <a:buNone/>
            </a:pPr>
            <a:endParaRPr lang="en-GB"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8778875D-BD3D-42A1-9FFA-68FE4C7511E6}"/>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8638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1B4E-A200-4DB7-A320-51F64925C3F2}"/>
              </a:ext>
            </a:extLst>
          </p:cNvPr>
          <p:cNvSpPr>
            <a:spLocks noGrp="1"/>
          </p:cNvSpPr>
          <p:nvPr>
            <p:ph type="title"/>
          </p:nvPr>
        </p:nvSpPr>
        <p:spPr>
          <a:xfrm>
            <a:off x="2231136" y="143057"/>
            <a:ext cx="7729728" cy="1188720"/>
          </a:xfrm>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701652E-E432-43FE-81DB-4FD65A08ECB4}"/>
              </a:ext>
            </a:extLst>
          </p:cNvPr>
          <p:cNvSpPr>
            <a:spLocks noGrp="1"/>
          </p:cNvSpPr>
          <p:nvPr>
            <p:ph idx="1"/>
          </p:nvPr>
        </p:nvSpPr>
        <p:spPr>
          <a:xfrm>
            <a:off x="238539" y="1444486"/>
            <a:ext cx="11714922" cy="4791721"/>
          </a:xfrm>
        </p:spPr>
        <p:txBody>
          <a:bodyPr>
            <a:normAutofit fontScale="47500" lnSpcReduction="20000"/>
          </a:bodyPr>
          <a:lstStyle/>
          <a:p>
            <a:r>
              <a:rPr lang="en-GB" sz="3600" dirty="0">
                <a:latin typeface="Arial" panose="020B0604020202020204" pitchFamily="34" charset="0"/>
                <a:cs typeface="Arial" panose="020B0604020202020204" pitchFamily="34" charset="0"/>
              </a:rPr>
              <a:t>Abuja, A., (2017). Curriculum. [image] Available at: </a:t>
            </a:r>
            <a:r>
              <a:rPr lang="en-GB" sz="3600" dirty="0">
                <a:latin typeface="Arial" panose="020B0604020202020204" pitchFamily="34" charset="0"/>
                <a:cs typeface="Arial" panose="020B0604020202020204" pitchFamily="34" charset="0"/>
                <a:hlinkClick r:id="rId2"/>
              </a:rPr>
              <a:t>https://guardian.ng/features/cbn-financial-education-curriculum-gets-federal-governments-nod/</a:t>
            </a:r>
            <a:r>
              <a:rPr lang="en-GB" sz="3600" dirty="0">
                <a:latin typeface="Arial" panose="020B0604020202020204" pitchFamily="34" charset="0"/>
                <a:cs typeface="Arial" panose="020B0604020202020204" pitchFamily="34" charset="0"/>
              </a:rPr>
              <a:t> [Accessed 12 October 2020].</a:t>
            </a:r>
          </a:p>
          <a:p>
            <a:r>
              <a:rPr lang="en-GB" sz="3600" dirty="0">
                <a:latin typeface="Arial" panose="020B0604020202020204" pitchFamily="34" charset="0"/>
                <a:cs typeface="Arial" panose="020B0604020202020204" pitchFamily="34" charset="0"/>
              </a:rPr>
              <a:t>Adamson, B., Kwan, T. and Chan, K., (2000). Changing The Curriculum. Hong Kong: Hong Kong University Press, p.68.</a:t>
            </a:r>
          </a:p>
          <a:p>
            <a:r>
              <a:rPr lang="en-GB" sz="3600" dirty="0">
                <a:latin typeface="Arial" panose="020B0604020202020204" pitchFamily="34" charset="0"/>
                <a:cs typeface="Arial" panose="020B0604020202020204" pitchFamily="34" charset="0"/>
              </a:rPr>
              <a:t>Alderson, P. (1995). Listening to children. Ilford [England]: </a:t>
            </a:r>
            <a:r>
              <a:rPr lang="en-GB" sz="3600" dirty="0" err="1">
                <a:latin typeface="Arial" panose="020B0604020202020204" pitchFamily="34" charset="0"/>
                <a:cs typeface="Arial" panose="020B0604020202020204" pitchFamily="34" charset="0"/>
              </a:rPr>
              <a:t>Barnardos</a:t>
            </a:r>
            <a:r>
              <a:rPr lang="en-GB" sz="3600" dirty="0">
                <a:latin typeface="Arial" panose="020B0604020202020204" pitchFamily="34" charset="0"/>
                <a:cs typeface="Arial" panose="020B0604020202020204" pitchFamily="34" charset="0"/>
              </a:rPr>
              <a:t>, p.112-115.</a:t>
            </a:r>
          </a:p>
          <a:p>
            <a:r>
              <a:rPr lang="en-GB" sz="3600" dirty="0">
                <a:latin typeface="Arial" panose="020B0604020202020204" pitchFamily="34" charset="0"/>
                <a:cs typeface="Arial" panose="020B0604020202020204" pitchFamily="34" charset="0"/>
              </a:rPr>
              <a:t>BESA. (2016). New Regulations In China Force Curriculum Requirements - BESA. [online] Available at: </a:t>
            </a:r>
            <a:r>
              <a:rPr lang="en-GB" sz="3600" dirty="0">
                <a:latin typeface="Arial" panose="020B0604020202020204" pitchFamily="34" charset="0"/>
                <a:cs typeface="Arial" panose="020B0604020202020204" pitchFamily="34" charset="0"/>
                <a:hlinkClick r:id="rId3"/>
              </a:rPr>
              <a:t>https://www.besa.org.uk/news/new-regulations-china-force-curriculum-requirements/</a:t>
            </a:r>
            <a:r>
              <a:rPr lang="en-GB" sz="3600" dirty="0">
                <a:latin typeface="Arial" panose="020B0604020202020204" pitchFamily="34" charset="0"/>
                <a:cs typeface="Arial" panose="020B0604020202020204" pitchFamily="34" charset="0"/>
              </a:rPr>
              <a:t> [Accessed 16 October 2020].</a:t>
            </a:r>
          </a:p>
          <a:p>
            <a:r>
              <a:rPr lang="en-GB" sz="3600" dirty="0">
                <a:latin typeface="Arial" panose="020B0604020202020204" pitchFamily="34" charset="0"/>
                <a:cs typeface="Arial" panose="020B0604020202020204" pitchFamily="34" charset="0"/>
              </a:rPr>
              <a:t>Biesta, G., (2012). Making Sense Of Education. Dordrecht: Springer Netherlands, p.98.</a:t>
            </a:r>
          </a:p>
          <a:p>
            <a:r>
              <a:rPr lang="en-GB" sz="3600" dirty="0">
                <a:latin typeface="Arial" panose="020B0604020202020204" pitchFamily="34" charset="0"/>
                <a:cs typeface="Arial" panose="020B0604020202020204" pitchFamily="34" charset="0"/>
              </a:rPr>
              <a:t>Bloom, B., Hastings, J. and </a:t>
            </a:r>
            <a:r>
              <a:rPr lang="en-GB" sz="3600" dirty="0" err="1">
                <a:latin typeface="Arial" panose="020B0604020202020204" pitchFamily="34" charset="0"/>
                <a:cs typeface="Arial" panose="020B0604020202020204" pitchFamily="34" charset="0"/>
              </a:rPr>
              <a:t>Madaus</a:t>
            </a:r>
            <a:r>
              <a:rPr lang="en-GB" sz="3600" dirty="0">
                <a:latin typeface="Arial" panose="020B0604020202020204" pitchFamily="34" charset="0"/>
                <a:cs typeface="Arial" panose="020B0604020202020204" pitchFamily="34" charset="0"/>
              </a:rPr>
              <a:t>, G., (1971). Handbook On Formative And Summative Evaluation Of Student Learning. New York: McGraw-Hill.</a:t>
            </a:r>
          </a:p>
          <a:p>
            <a:r>
              <a:rPr lang="en-GB" sz="3600" dirty="0">
                <a:latin typeface="Arial" panose="020B0604020202020204" pitchFamily="34" charset="0"/>
                <a:cs typeface="Arial" panose="020B0604020202020204" pitchFamily="34" charset="0"/>
              </a:rPr>
              <a:t>Bowlby, J., (1998). Attachment And Loss. London: Pimlico.</a:t>
            </a:r>
          </a:p>
          <a:p>
            <a:r>
              <a:rPr lang="en-GB" sz="3600" dirty="0">
                <a:latin typeface="Arial" panose="020B0604020202020204" pitchFamily="34" charset="0"/>
                <a:cs typeface="Arial" panose="020B0604020202020204" pitchFamily="34" charset="0"/>
              </a:rPr>
              <a:t>De </a:t>
            </a:r>
            <a:r>
              <a:rPr lang="en-GB" sz="3600" dirty="0" err="1">
                <a:latin typeface="Arial" panose="020B0604020202020204" pitchFamily="34" charset="0"/>
                <a:cs typeface="Arial" panose="020B0604020202020204" pitchFamily="34" charset="0"/>
              </a:rPr>
              <a:t>Bary</a:t>
            </a:r>
            <a:r>
              <a:rPr lang="en-GB" sz="3600" dirty="0">
                <a:latin typeface="Arial" panose="020B0604020202020204" pitchFamily="34" charset="0"/>
                <a:cs typeface="Arial" panose="020B0604020202020204" pitchFamily="34" charset="0"/>
              </a:rPr>
              <a:t>, W., (1960). Sources Of Chinese Tradition. New York: Columbia University Press, pp.78-95.</a:t>
            </a:r>
          </a:p>
          <a:p>
            <a:r>
              <a:rPr lang="en-GB" sz="3600" dirty="0" err="1">
                <a:latin typeface="Arial" panose="020B0604020202020204" pitchFamily="34" charset="0"/>
                <a:cs typeface="Arial" panose="020B0604020202020204" pitchFamily="34" charset="0"/>
              </a:rPr>
              <a:t>Hwb.gov.wales</a:t>
            </a:r>
            <a:r>
              <a:rPr lang="en-GB" sz="3600" dirty="0">
                <a:latin typeface="Arial" panose="020B0604020202020204" pitchFamily="34" charset="0"/>
                <a:cs typeface="Arial" panose="020B0604020202020204" pitchFamily="34" charset="0"/>
              </a:rPr>
              <a:t>. (2020). Developing A Vision For Curriculum Design - Hwb. [online] Available at: </a:t>
            </a:r>
            <a:r>
              <a:rPr lang="en-GB" sz="3600" dirty="0">
                <a:latin typeface="Arial" panose="020B0604020202020204" pitchFamily="34" charset="0"/>
                <a:cs typeface="Arial" panose="020B0604020202020204" pitchFamily="34" charset="0"/>
                <a:hlinkClick r:id="rId4"/>
              </a:rPr>
              <a:t>https://hwb.gov.wales/curriculum-for-wales/designing-your-curriculum/developing-a-vision-for-curriculum-design/#curriculum-design-and-the-four-purposes</a:t>
            </a:r>
            <a:r>
              <a:rPr lang="en-GB" sz="3600" dirty="0">
                <a:latin typeface="Arial" panose="020B0604020202020204" pitchFamily="34" charset="0"/>
                <a:cs typeface="Arial" panose="020B0604020202020204" pitchFamily="34" charset="0"/>
              </a:rPr>
              <a:t> [Accessed 12 October 2020].</a:t>
            </a:r>
          </a:p>
          <a:p>
            <a:r>
              <a:rPr lang="en-GB" sz="3600" dirty="0" err="1">
                <a:latin typeface="Arial" panose="020B0604020202020204" pitchFamily="34" charset="0"/>
                <a:cs typeface="Arial" panose="020B0604020202020204" pitchFamily="34" charset="0"/>
              </a:rPr>
              <a:t>Hwb.gov.wales</a:t>
            </a:r>
            <a:r>
              <a:rPr lang="en-GB" sz="3600" dirty="0">
                <a:latin typeface="Arial" panose="020B0604020202020204" pitchFamily="34" charset="0"/>
                <a:cs typeface="Arial" panose="020B0604020202020204" pitchFamily="34" charset="0"/>
              </a:rPr>
              <a:t>. 2020. Summary Of Proposed Legislation - Hwb. [online] Available at: </a:t>
            </a:r>
            <a:r>
              <a:rPr lang="en-GB" sz="3600" dirty="0">
                <a:latin typeface="Arial" panose="020B0604020202020204" pitchFamily="34" charset="0"/>
                <a:cs typeface="Arial" panose="020B0604020202020204" pitchFamily="34" charset="0"/>
                <a:hlinkClick r:id="rId5"/>
              </a:rPr>
              <a:t>https://hwb.gov.wales/curriculum-for-wales/summary-of-proposed-legislation/</a:t>
            </a:r>
            <a:r>
              <a:rPr lang="en-GB" sz="3600" dirty="0">
                <a:latin typeface="Arial" panose="020B0604020202020204" pitchFamily="34" charset="0"/>
                <a:cs typeface="Arial" panose="020B0604020202020204" pitchFamily="34" charset="0"/>
              </a:rPr>
              <a:t> [Accessed 12 October 2020].</a:t>
            </a:r>
          </a:p>
          <a:p>
            <a:endParaRPr lang="en-GB"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1B07D29-AB6C-4403-BA82-9F72CBB1C70D}"/>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2589624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3A52-EDF3-42C0-8DE8-DCF9F95CC1F5}"/>
              </a:ext>
            </a:extLst>
          </p:cNvPr>
          <p:cNvSpPr>
            <a:spLocks noGrp="1"/>
          </p:cNvSpPr>
          <p:nvPr>
            <p:ph type="title"/>
          </p:nvPr>
        </p:nvSpPr>
        <p:spPr>
          <a:xfrm>
            <a:off x="2231136" y="259279"/>
            <a:ext cx="7729728" cy="1188720"/>
          </a:xfrm>
        </p:spPr>
        <p:txBody>
          <a:bodyPr/>
          <a:lstStyle/>
          <a:p>
            <a:r>
              <a:rPr lang="en-GB" dirty="0"/>
              <a:t>References </a:t>
            </a:r>
          </a:p>
        </p:txBody>
      </p:sp>
      <p:sp>
        <p:nvSpPr>
          <p:cNvPr id="3" name="Content Placeholder 2">
            <a:extLst>
              <a:ext uri="{FF2B5EF4-FFF2-40B4-BE49-F238E27FC236}">
                <a16:creationId xmlns:a16="http://schemas.microsoft.com/office/drawing/2014/main" id="{EA8420A2-E1F5-4460-AFDC-4F52610D7671}"/>
              </a:ext>
            </a:extLst>
          </p:cNvPr>
          <p:cNvSpPr>
            <a:spLocks noGrp="1"/>
          </p:cNvSpPr>
          <p:nvPr>
            <p:ph idx="1"/>
          </p:nvPr>
        </p:nvSpPr>
        <p:spPr>
          <a:xfrm>
            <a:off x="212035" y="1590261"/>
            <a:ext cx="11873948" cy="4545495"/>
          </a:xfrm>
        </p:spPr>
        <p:txBody>
          <a:bodyPr>
            <a:normAutofit fontScale="92500" lnSpcReduction="10000"/>
          </a:bodyPr>
          <a:lstStyle/>
          <a:p>
            <a:r>
              <a:rPr lang="en-GB" dirty="0"/>
              <a:t>Moyles, J. and Hargreaves, L., (1998). The Primary Curriculum. New York: Routledge, pp.34-56.</a:t>
            </a:r>
          </a:p>
          <a:p>
            <a:r>
              <a:rPr lang="en-GB" dirty="0"/>
              <a:t>Oecd.org. (</a:t>
            </a:r>
            <a:r>
              <a:rPr lang="en-GB" dirty="0" err="1"/>
              <a:t>n.d</a:t>
            </a:r>
            <a:r>
              <a:rPr lang="en-GB" dirty="0"/>
              <a:t>). PISA - PISA. [online] Available at: </a:t>
            </a:r>
            <a:r>
              <a:rPr lang="en-GB" dirty="0">
                <a:hlinkClick r:id="rId2"/>
              </a:rPr>
              <a:t>https://www.oecd.org/pisa/</a:t>
            </a:r>
            <a:r>
              <a:rPr lang="en-GB" dirty="0"/>
              <a:t> [Accessed 13 October 2020].</a:t>
            </a:r>
          </a:p>
          <a:p>
            <a:r>
              <a:rPr lang="en-GB" dirty="0"/>
              <a:t>Priestley, K., (1963). Education In China. Hong Kong: Dragonfly Books.</a:t>
            </a:r>
          </a:p>
          <a:p>
            <a:r>
              <a:rPr lang="en-GB" dirty="0"/>
              <a:t>Reddit.com,(</a:t>
            </a:r>
            <a:r>
              <a:rPr lang="en-GB" dirty="0" err="1"/>
              <a:t>n.d</a:t>
            </a:r>
            <a:r>
              <a:rPr lang="en-GB" dirty="0"/>
              <a:t>). Welsh Flag. [image] Available at: </a:t>
            </a:r>
            <a:r>
              <a:rPr lang="en-GB" dirty="0">
                <a:hlinkClick r:id="rId3"/>
              </a:rPr>
              <a:t>https://www.reddit.com/r/Warthunder/comments/236jwr/flags_of_the_world/</a:t>
            </a:r>
            <a:r>
              <a:rPr lang="en-GB" dirty="0"/>
              <a:t> [Accessed 12 October 2020].</a:t>
            </a:r>
          </a:p>
          <a:p>
            <a:r>
              <a:rPr lang="en-GB" dirty="0"/>
              <a:t> SAYS Magazine, (2017). Chinese Primary Students. [image] Available at: </a:t>
            </a:r>
            <a:r>
              <a:rPr lang="en-GB" dirty="0">
                <a:hlinkClick r:id="rId4"/>
              </a:rPr>
              <a:t>https://says.com/my/news/these-chinese-school-students-had-to-sign-a-form-promising-to-score-8as-in-upsr</a:t>
            </a:r>
            <a:r>
              <a:rPr lang="en-GB" dirty="0"/>
              <a:t> [Accessed 7 October 2020].</a:t>
            </a:r>
          </a:p>
          <a:p>
            <a:r>
              <a:rPr lang="en-GB" dirty="0"/>
              <a:t>South China Morning Post. (2019). A Child-Centred Approach In The Early Years Is Essential For Future Success. [online] Available at: </a:t>
            </a:r>
            <a:r>
              <a:rPr lang="en-GB" dirty="0">
                <a:hlinkClick r:id="rId5"/>
              </a:rPr>
              <a:t>https://www.scmp.com/presented/news/hong-kong/education/topics/child-centred-approach-enhances-learning/article/3019846</a:t>
            </a:r>
            <a:r>
              <a:rPr lang="en-GB" dirty="0"/>
              <a:t> [Accessed 16 October 2020].</a:t>
            </a:r>
          </a:p>
          <a:p>
            <a:r>
              <a:rPr lang="en-GB" dirty="0"/>
              <a:t>Stats.oecd.org. (2003). OECD Glossary Of Statistical Terms - PISA Mean Score Definition. [online] Available at: </a:t>
            </a:r>
            <a:r>
              <a:rPr lang="en-GB" dirty="0">
                <a:hlinkClick r:id="rId6"/>
              </a:rPr>
              <a:t>https://stats.oecd.org/glossary/detail.asp?ID=5406#:~:text=Definition%3A%20To%20facilitate%20the%20interpretation%20of%20the%20scores,at%20500%20and%20the%20standard%20deviation%20at%20100%2C</a:t>
            </a:r>
            <a:r>
              <a:rPr lang="en-GB" dirty="0"/>
              <a:t> [Accessed 14 October 2020].</a:t>
            </a:r>
          </a:p>
          <a:p>
            <a:r>
              <a:rPr lang="en-GB" dirty="0" err="1"/>
              <a:t>Staufenberg</a:t>
            </a:r>
            <a:r>
              <a:rPr lang="en-GB" dirty="0"/>
              <a:t>, J., (2016). Chinese Flag. [image] Available at: </a:t>
            </a:r>
            <a:r>
              <a:rPr lang="en-GB" dirty="0">
                <a:hlinkClick r:id="rId7"/>
              </a:rPr>
              <a:t>https://www.independent.co.uk/sport/olympics/news/rio-2016-china-flag-wrong-medal-ceremony-second-time-a7204846.html</a:t>
            </a:r>
            <a:r>
              <a:rPr lang="en-GB" dirty="0"/>
              <a:t> [Accessed 12 October 2020].</a:t>
            </a:r>
          </a:p>
          <a:p>
            <a:endParaRPr lang="en-GB" dirty="0"/>
          </a:p>
        </p:txBody>
      </p:sp>
      <p:sp>
        <p:nvSpPr>
          <p:cNvPr id="4" name="Footer Placeholder 3">
            <a:extLst>
              <a:ext uri="{FF2B5EF4-FFF2-40B4-BE49-F238E27FC236}">
                <a16:creationId xmlns:a16="http://schemas.microsoft.com/office/drawing/2014/main" id="{FD2C5429-8EB6-4947-9EEF-185CA468A3B4}"/>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3378479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3A52-EDF3-42C0-8DE8-DCF9F95CC1F5}"/>
              </a:ext>
            </a:extLst>
          </p:cNvPr>
          <p:cNvSpPr>
            <a:spLocks noGrp="1"/>
          </p:cNvSpPr>
          <p:nvPr>
            <p:ph type="title"/>
          </p:nvPr>
        </p:nvSpPr>
        <p:spPr>
          <a:xfrm>
            <a:off x="2231136" y="259279"/>
            <a:ext cx="7729728" cy="1188720"/>
          </a:xfrm>
        </p:spPr>
        <p:txBody>
          <a:bodyPr/>
          <a:lstStyle/>
          <a:p>
            <a:r>
              <a:rPr lang="en-GB" dirty="0"/>
              <a:t>References </a:t>
            </a:r>
          </a:p>
        </p:txBody>
      </p:sp>
      <p:sp>
        <p:nvSpPr>
          <p:cNvPr id="3" name="Content Placeholder 2">
            <a:extLst>
              <a:ext uri="{FF2B5EF4-FFF2-40B4-BE49-F238E27FC236}">
                <a16:creationId xmlns:a16="http://schemas.microsoft.com/office/drawing/2014/main" id="{EA8420A2-E1F5-4460-AFDC-4F52610D7671}"/>
              </a:ext>
            </a:extLst>
          </p:cNvPr>
          <p:cNvSpPr>
            <a:spLocks noGrp="1"/>
          </p:cNvSpPr>
          <p:nvPr>
            <p:ph idx="1"/>
          </p:nvPr>
        </p:nvSpPr>
        <p:spPr>
          <a:xfrm>
            <a:off x="212035" y="1590261"/>
            <a:ext cx="11873948" cy="4545495"/>
          </a:xfrm>
        </p:spPr>
        <p:txBody>
          <a:bodyPr>
            <a:normAutofit fontScale="92500" lnSpcReduction="10000"/>
          </a:bodyPr>
          <a:lstStyle/>
          <a:p>
            <a:pPr marL="0" indent="0">
              <a:buNone/>
            </a:pPr>
            <a:r>
              <a:rPr lang="en-GB" dirty="0"/>
              <a:t>Stratford, H., (2015). Best Books Of Collected Quotes, Sayings Or Reflections (37 Books). [online] Goodreads.com. Available at: </a:t>
            </a:r>
            <a:r>
              <a:rPr lang="en-GB" dirty="0">
                <a:hlinkClick r:id="rId2"/>
              </a:rPr>
              <a:t>https://www.goodreads.com/list/show/5154.Best_Books_of_Collected_Quotes_Sayings_or_Reflections</a:t>
            </a:r>
            <a:r>
              <a:rPr lang="en-GB" dirty="0"/>
              <a:t> [Accessed 7 October 2020].</a:t>
            </a:r>
          </a:p>
          <a:p>
            <a:pPr marL="0" indent="0">
              <a:buNone/>
            </a:pPr>
            <a:r>
              <a:rPr lang="en-GB" dirty="0"/>
              <a:t>The Daily Star, (2018). Teachers in China most respected in the world. [online] Available at: </a:t>
            </a:r>
            <a:r>
              <a:rPr lang="en-GB" dirty="0">
                <a:hlinkClick r:id="rId3"/>
              </a:rPr>
              <a:t>https://www.thedailystar.net/world/news/teacher-china-most-respected-the-world-1659445</a:t>
            </a:r>
            <a:r>
              <a:rPr lang="en-GB" dirty="0"/>
              <a:t> [Accessed 14 October 2020].</a:t>
            </a:r>
          </a:p>
          <a:p>
            <a:pPr marL="0" indent="0">
              <a:buNone/>
            </a:pPr>
            <a:r>
              <a:rPr lang="en-GB" dirty="0"/>
              <a:t>The Independent, (2016). UK Schools. [image] Available at: </a:t>
            </a:r>
            <a:r>
              <a:rPr lang="en-GB" dirty="0">
                <a:hlinkClick r:id="rId4"/>
              </a:rPr>
              <a:t>https://www.independent.co.uk/news/education/education-news/primary-school-places-2016-criteria-admissions-deadline-schools-factors-a6814521.html</a:t>
            </a:r>
            <a:r>
              <a:rPr lang="en-GB" dirty="0"/>
              <a:t> [Accessed 7 October 2020].</a:t>
            </a:r>
          </a:p>
          <a:p>
            <a:pPr marL="0" indent="0">
              <a:buNone/>
            </a:pPr>
            <a:r>
              <a:rPr lang="en-GB" dirty="0"/>
              <a:t>Unicef.org.uk. (</a:t>
            </a:r>
            <a:r>
              <a:rPr lang="en-GB" dirty="0" err="1"/>
              <a:t>n.d</a:t>
            </a:r>
            <a:r>
              <a:rPr lang="en-GB" dirty="0"/>
              <a:t>). UNCRC </a:t>
            </a:r>
            <a:r>
              <a:rPr lang="en-GB" dirty="0" err="1"/>
              <a:t>Childrens</a:t>
            </a:r>
            <a:r>
              <a:rPr lang="en-GB" dirty="0"/>
              <a:t> Rights. [online] Available at: &lt;https://downloads.unicef.org.uk/wp-content/uploads/2019/10/UNCRC_summary-1_1.pdf?_adal_sd=www.unicef.org.uk.1602885342776&amp;_adal_ca=so%3DLive%26me%3Dorganic%26ca%3D(not%2520set)%26co%3D(not%2520set)%26ke%3D(not%2520set).1602885342776&amp;_adal_cw=1602885247900.1602885342776&amp;_adal_id=a688b296-e2aa-4cf1-a645-175b8f72c170.1602061630.3.1602885248.1602061630.1aa7bd3e-c1aa-47dc-b096-6fcbe7e96df4.1602885342776&amp;_ga=2.241881542.573700988.1602885247-2041417238.1575297806&gt; [Accessed 16 October 2020].</a:t>
            </a:r>
          </a:p>
          <a:p>
            <a:pPr marL="0" indent="0">
              <a:buNone/>
            </a:pPr>
            <a:r>
              <a:rPr lang="en-GB" dirty="0" err="1"/>
              <a:t>Wahaha</a:t>
            </a:r>
            <a:r>
              <a:rPr lang="en-GB" dirty="0"/>
              <a:t> International School. (2018). Chinese Curriculum. [online] Available at: </a:t>
            </a:r>
            <a:r>
              <a:rPr lang="en-GB" dirty="0">
                <a:hlinkClick r:id="rId5"/>
              </a:rPr>
              <a:t>https://www.wischina.org/chinesecurriculum/</a:t>
            </a:r>
            <a:r>
              <a:rPr lang="en-GB" dirty="0"/>
              <a:t> [Accessed 12 October 2020].</a:t>
            </a:r>
          </a:p>
          <a:p>
            <a:pPr marL="0" indent="0">
              <a:buNone/>
            </a:pPr>
            <a:r>
              <a:rPr lang="en-GB" dirty="0"/>
              <a:t>Wall street journal, (2019). How China Is Using Artificial Intelligence In Classrooms. [video] Available at: </a:t>
            </a:r>
            <a:r>
              <a:rPr lang="en-GB" dirty="0">
                <a:hlinkClick r:id="rId6"/>
              </a:rPr>
              <a:t>https://www.youtube.com/watch?v=JMLsHI8aV0g</a:t>
            </a:r>
            <a:r>
              <a:rPr lang="en-GB" dirty="0"/>
              <a:t> [Accessed 13 October 2020].</a:t>
            </a:r>
          </a:p>
          <a:p>
            <a:endParaRPr lang="en-GB" dirty="0"/>
          </a:p>
        </p:txBody>
      </p:sp>
      <p:sp>
        <p:nvSpPr>
          <p:cNvPr id="4" name="Footer Placeholder 3">
            <a:extLst>
              <a:ext uri="{FF2B5EF4-FFF2-40B4-BE49-F238E27FC236}">
                <a16:creationId xmlns:a16="http://schemas.microsoft.com/office/drawing/2014/main" id="{FD2C5429-8EB6-4947-9EEF-185CA468A3B4}"/>
              </a:ext>
            </a:extLst>
          </p:cNvPr>
          <p:cNvSpPr>
            <a:spLocks noGrp="1"/>
          </p:cNvSpPr>
          <p:nvPr>
            <p:ph type="ftr" sz="quarter" idx="11"/>
          </p:nvPr>
        </p:nvSpPr>
        <p:spPr/>
        <p:txBody>
          <a:bodyPr/>
          <a:lstStyle/>
          <a:p>
            <a:r>
              <a:rPr lang="en-GB"/>
              <a:t>Alyssa Evans 1802448 Curriculum Studies:Principles And Innovation ECES6013</a:t>
            </a:r>
          </a:p>
        </p:txBody>
      </p:sp>
    </p:spTree>
    <p:extLst>
      <p:ext uri="{BB962C8B-B14F-4D97-AF65-F5344CB8AC3E}">
        <p14:creationId xmlns:p14="http://schemas.microsoft.com/office/powerpoint/2010/main" val="3670564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575</TotalTime>
  <Words>3438</Words>
  <Application>Microsoft Office PowerPoint</Application>
  <PresentationFormat>Widescreen</PresentationFormat>
  <Paragraphs>124</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Parcel</vt:lpstr>
      <vt:lpstr>Curriculum Studies: Principals And Innovation </vt:lpstr>
      <vt:lpstr>Introduction</vt:lpstr>
      <vt:lpstr>Introduction</vt:lpstr>
      <vt:lpstr>The Chinese curriculum</vt:lpstr>
      <vt:lpstr>Benefits of the Chinese curriculum </vt:lpstr>
      <vt:lpstr>Drawbacks of the Chinese curriculum </vt:lpstr>
      <vt:lpstr>The Welsh Curriculum </vt:lpstr>
      <vt:lpstr>The Welsh Curriculum </vt:lpstr>
      <vt:lpstr>Similarities </vt:lpstr>
      <vt:lpstr>Similarities </vt:lpstr>
      <vt:lpstr>differences</vt:lpstr>
      <vt:lpstr>Conclusion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 Principals And Innovation</dc:title>
  <dc:creator>Alyssa Evans</dc:creator>
  <cp:lastModifiedBy>Alyssa Evans</cp:lastModifiedBy>
  <cp:revision>82</cp:revision>
  <dcterms:created xsi:type="dcterms:W3CDTF">2020-10-13T08:10:27Z</dcterms:created>
  <dcterms:modified xsi:type="dcterms:W3CDTF">2020-10-19T20:37:47Z</dcterms:modified>
</cp:coreProperties>
</file>