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jpg" ContentType="image/gif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60" r:id="rId5"/>
    <p:sldId id="259" r:id="rId6"/>
    <p:sldId id="262" r:id="rId7"/>
    <p:sldId id="267" r:id="rId8"/>
    <p:sldId id="268" r:id="rId9"/>
    <p:sldId id="269" r:id="rId10"/>
    <p:sldId id="265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416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89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221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4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45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396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06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599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06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23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64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B46D157-2748-48A9-91F8-F9BB59E30D9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676A1E6-A384-4B1C-943D-0B3FC70F3BA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6030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place/Belgian-Congo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70BF8-3D63-49EB-ABB1-CACC3918BC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0963"/>
            <a:ext cx="9144000" cy="2387600"/>
          </a:xfrm>
        </p:spPr>
        <p:txBody>
          <a:bodyPr>
            <a:noAutofit/>
          </a:bodyPr>
          <a:lstStyle/>
          <a:p>
            <a:pPr algn="ctr"/>
            <a:r>
              <a:rPr lang="en-GB" sz="6000" i="1" dirty="0"/>
              <a:t>Soldiers of Fortune: An examination of the role and effectiveness of Mercenaries during the Congo Crisis</a:t>
            </a:r>
            <a:endParaRPr lang="en-GB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190AD9-758D-44DF-BF8C-0C601A6A6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840" y="4456113"/>
            <a:ext cx="9144000" cy="1655762"/>
          </a:xfrm>
        </p:spPr>
        <p:txBody>
          <a:bodyPr>
            <a:normAutofit fontScale="92500"/>
          </a:bodyPr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HPHI6017 – BA Conflict &amp; War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 Smith - 1600831</a:t>
            </a:r>
          </a:p>
        </p:txBody>
      </p:sp>
    </p:spTree>
    <p:extLst>
      <p:ext uri="{BB962C8B-B14F-4D97-AF65-F5344CB8AC3E}">
        <p14:creationId xmlns:p14="http://schemas.microsoft.com/office/powerpoint/2010/main" val="1795587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11735-E52D-42FF-8995-51E66814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Congo Crisis</a:t>
            </a:r>
          </a:p>
        </p:txBody>
      </p:sp>
      <p:pic>
        <p:nvPicPr>
          <p:cNvPr id="7" name="Content Placeholder 6" descr="A vintage photo of a truck&#10;&#10;Description automatically generated">
            <a:extLst>
              <a:ext uri="{FF2B5EF4-FFF2-40B4-BE49-F238E27FC236}">
                <a16:creationId xmlns:a16="http://schemas.microsoft.com/office/drawing/2014/main" id="{F4BEC3DF-11F4-432B-BE8C-67F421F65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232" y="2290821"/>
            <a:ext cx="5787349" cy="3530283"/>
          </a:xfrm>
        </p:spPr>
      </p:pic>
      <p:pic>
        <p:nvPicPr>
          <p:cNvPr id="4" name="Picture 3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C94065C0-277C-4A6B-9F31-3C7C491423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120" y="1889342"/>
            <a:ext cx="4333240" cy="433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53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A9717-038E-4F49-A003-43306E8A7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FA4D2-85DA-45A2-8FE4-D2DFFAA41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investigate and analyse the role of mercenaries in the Congo Crisis between 1960 and 1965, with a further focus on other relevant research questions and areas.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demonstrate the underappreciated role and application that such figures played during the Congo Crisis.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illustrate the historical resurgence of the mercenary trade in modern conflicts and the lessons that can be learnt from the events in the Congo.</a:t>
            </a:r>
          </a:p>
        </p:txBody>
      </p:sp>
    </p:spTree>
    <p:extLst>
      <p:ext uri="{BB962C8B-B14F-4D97-AF65-F5344CB8AC3E}">
        <p14:creationId xmlns:p14="http://schemas.microsoft.com/office/powerpoint/2010/main" val="476946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8B85F-4B8B-4634-92AB-5F5ED172A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Why</a:t>
            </a:r>
          </a:p>
        </p:txBody>
      </p:sp>
      <p:pic>
        <p:nvPicPr>
          <p:cNvPr id="5" name="Picture 4" descr="A group of people riding on the back of a person&#10;&#10;Description automatically generated">
            <a:extLst>
              <a:ext uri="{FF2B5EF4-FFF2-40B4-BE49-F238E27FC236}">
                <a16:creationId xmlns:a16="http://schemas.microsoft.com/office/drawing/2014/main" id="{9DD05AC9-4D6A-41F9-9238-B000F8518B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92" y="1469943"/>
            <a:ext cx="5451627" cy="3598073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4C885-2587-4A6C-8229-CA9DA5E94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unique aspect of the Cold War and modern warfare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interest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Characters and scenario outside of the norm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26753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FFE8-C7E6-4492-9899-52D0B050B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Academic Importance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57CC3-360E-42F4-BF30-BD2B91249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50266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important case study of decolonisation and the impacts and repercussions surrounding it.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 historic resurgence of Mercenaries in modern warfare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look into the changing face of war and warfare following the world wars.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critical battleground of the Cold War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unconventional conflict that provides numerous lessons for both history and current events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unique study of microhistory. </a:t>
            </a:r>
          </a:p>
        </p:txBody>
      </p:sp>
    </p:spTree>
    <p:extLst>
      <p:ext uri="{BB962C8B-B14F-4D97-AF65-F5344CB8AC3E}">
        <p14:creationId xmlns:p14="http://schemas.microsoft.com/office/powerpoint/2010/main" val="1103740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8311-D824-4B66-89D1-13E3DAE6E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and the difficulties involved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5E8D8-E69A-459A-9616-908ECB013C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b="1" u="sng" dirty="0"/>
              <a:t>Primary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CE332-AC6A-4290-BCC2-C561E5E76D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Mike Hoare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 Smith</a:t>
            </a:r>
          </a:p>
          <a:p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Gualtiero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Jacopetti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Newspapers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C7BAE5-5130-4636-A8D3-13266054C7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400" b="1" u="sng" dirty="0"/>
              <a:t>Secondary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9E4C2-0654-489F-B3FE-A0477EFDE0E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Anthony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Mockler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Christopher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Othen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Emmanuel Gerard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Lise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Namikas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" name="Picture 7" descr="A picture containing text, building, photo, man&#10;&#10;Description automatically generated">
            <a:extLst>
              <a:ext uri="{FF2B5EF4-FFF2-40B4-BE49-F238E27FC236}">
                <a16:creationId xmlns:a16="http://schemas.microsoft.com/office/drawing/2014/main" id="{1CC47B89-ACD8-4848-B62D-91341436C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160" y="2008508"/>
            <a:ext cx="2455920" cy="3285534"/>
          </a:xfrm>
          <a:prstGeom prst="rect">
            <a:avLst/>
          </a:prstGeom>
        </p:spPr>
      </p:pic>
      <p:pic>
        <p:nvPicPr>
          <p:cNvPr id="10" name="Picture 9" descr="An old photo of a person&#10;&#10;Description automatically generated">
            <a:extLst>
              <a:ext uri="{FF2B5EF4-FFF2-40B4-BE49-F238E27FC236}">
                <a16:creationId xmlns:a16="http://schemas.microsoft.com/office/drawing/2014/main" id="{0A11F47B-13D8-48AA-BFC2-597C0C9BF3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9057" y="2008508"/>
            <a:ext cx="2625978" cy="349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52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88D18B8-C3B7-489B-962E-3158810A1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Progress: Dissertation Plan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60BA5B-8F9D-48AB-A46A-8B888DD146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Laying the groundwork </a:t>
            </a:r>
          </a:p>
          <a:p>
            <a:pPr marL="201168" lvl="1" indent="0">
              <a:buNone/>
            </a:pP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02708D2-FEB6-46E7-B260-00BAFA331A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1: The calm before the storm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situation prior to 1960</a:t>
            </a:r>
          </a:p>
        </p:txBody>
      </p:sp>
      <p:pic>
        <p:nvPicPr>
          <p:cNvPr id="17" name="Picture 16" descr="A group of people in uniform&#10;&#10;Description automatically generated">
            <a:extLst>
              <a:ext uri="{FF2B5EF4-FFF2-40B4-BE49-F238E27FC236}">
                <a16:creationId xmlns:a16="http://schemas.microsoft.com/office/drawing/2014/main" id="{072CF28A-FAB3-4E7E-A2FE-0EB1AC4953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920" y="3311315"/>
            <a:ext cx="4998719" cy="2811779"/>
          </a:xfrm>
          <a:prstGeom prst="rect">
            <a:avLst/>
          </a:prstGeom>
        </p:spPr>
      </p:pic>
      <p:pic>
        <p:nvPicPr>
          <p:cNvPr id="19" name="Picture 18" descr="A group of people riding on the back of a truck&#10;&#10;Description automatically generated">
            <a:extLst>
              <a:ext uri="{FF2B5EF4-FFF2-40B4-BE49-F238E27FC236}">
                <a16:creationId xmlns:a16="http://schemas.microsoft.com/office/drawing/2014/main" id="{52FDD2D8-3238-4499-9482-CF5964ECC8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39" y="3191351"/>
            <a:ext cx="4852035" cy="2931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53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6FFCC-16C9-4F07-9A2F-30D6A9679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E02C6-B5EF-4D22-96C9-7D1D96C0F0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Chapter 2: Katanga</a:t>
            </a:r>
          </a:p>
          <a:p>
            <a:pPr lvl="1"/>
            <a:r>
              <a:rPr lang="en-GB" sz="2400" dirty="0"/>
              <a:t>Focusing on the Katanga succession of 1960 – 1963.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FEB9E-C5C7-4B2A-AA92-04D259BC7C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3: Simba Revolt</a:t>
            </a:r>
          </a:p>
          <a:p>
            <a:pPr lvl="1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Focusing on the Simba Revolt of 1963 – 1965.</a:t>
            </a:r>
          </a:p>
        </p:txBody>
      </p:sp>
      <p:pic>
        <p:nvPicPr>
          <p:cNvPr id="5" name="Picture 4" descr="A black and white photo of a person&#10;&#10;Description automatically generated">
            <a:extLst>
              <a:ext uri="{FF2B5EF4-FFF2-40B4-BE49-F238E27FC236}">
                <a16:creationId xmlns:a16="http://schemas.microsoft.com/office/drawing/2014/main" id="{263AF089-5877-42F4-A966-2D85D284A6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59" r="22254" b="3"/>
          <a:stretch/>
        </p:blipFill>
        <p:spPr>
          <a:xfrm>
            <a:off x="1981687" y="3027680"/>
            <a:ext cx="2184604" cy="3191332"/>
          </a:xfrm>
          <a:prstGeom prst="rect">
            <a:avLst/>
          </a:prstGeom>
        </p:spPr>
      </p:pic>
      <p:pic>
        <p:nvPicPr>
          <p:cNvPr id="7" name="Picture 6" descr="A person wearing a uniform posing for a photo&#10;&#10;Description automatically generated">
            <a:extLst>
              <a:ext uri="{FF2B5EF4-FFF2-40B4-BE49-F238E27FC236}">
                <a16:creationId xmlns:a16="http://schemas.microsoft.com/office/drawing/2014/main" id="{68EAFA01-1885-486B-932F-1FC094F797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1123" y="2749438"/>
            <a:ext cx="2476966" cy="346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078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6A11C-166C-45B4-8A39-CC9C03A51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0332-C0D8-46CA-B33E-B36EF82394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4: The Mercenary Revolt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Focusing on events between 1965 and 1968.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D6F70A-EFF0-4F20-B4E4-6E6181B588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wrapping up of arguments and essay. </a:t>
            </a:r>
          </a:p>
        </p:txBody>
      </p:sp>
      <p:pic>
        <p:nvPicPr>
          <p:cNvPr id="5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7FE4982D-E4A3-4BE5-B9CB-78667B78EB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317"/>
          <a:stretch/>
        </p:blipFill>
        <p:spPr>
          <a:xfrm>
            <a:off x="2287917" y="2658856"/>
            <a:ext cx="2376058" cy="3471012"/>
          </a:xfrm>
          <a:prstGeom prst="rect">
            <a:avLst/>
          </a:prstGeom>
        </p:spPr>
      </p:pic>
      <p:pic>
        <p:nvPicPr>
          <p:cNvPr id="9" name="Picture 8" descr="A vintage photo of a person&#10;&#10;Description automatically generated">
            <a:extLst>
              <a:ext uri="{FF2B5EF4-FFF2-40B4-BE49-F238E27FC236}">
                <a16:creationId xmlns:a16="http://schemas.microsoft.com/office/drawing/2014/main" id="{87EF1C63-3FC3-41B0-81D3-B222E181B2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963" y="2917987"/>
            <a:ext cx="4596765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85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2B7CA-B287-4F5B-8440-4C96911C3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8442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BD1AB-902F-4132-9681-1CAB32AD1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4188C9-EA5E-4DD2-9F54-C3ED34CB7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10058399" cy="3518746"/>
          </a:xfrm>
        </p:spPr>
        <p:txBody>
          <a:bodyPr>
            <a:normAutofit fontScale="55000" lnSpcReduction="20000"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Sources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Hoare, M.,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Congo Warriors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Robert Hale, 1991.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Hoare, M.,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Mercenary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Corgi Books, 1978.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Hoare, M., The Road to Kalamata: A Congo Mercenary’s Personal Memoir. London: Leo Cooper, 1989.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I.,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Mad Dog Killers: The Story of a Congo Mercenary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Solihull: Helion &amp; Company Ltd, 2012.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Hudson, A.,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Congo Unravelled: Military Operations from independence to the Mercenary Revolt 1960 – 68.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Solihull: Helion &amp; Company Ltd, 2012.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Gerard, E. &amp; B.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Kuklick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Death in the Congo: Murdering Patrice Lumumba.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London: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Havard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University Press, 2015. 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Namikas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Battleground Africa: Cold War in the Congo 1960 – 1965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Stanford: Stanford University Press, 2013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Othen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Katanga: 1960 – 63.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Stroud: The History Press, 2018.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Mockler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Mercenaries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Macdonald, 1970. 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Mockler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Mercenaries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Corgi Books, 1986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B0C40C-7D4F-4D63-B93A-9DC359893B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77" y="5364480"/>
            <a:ext cx="10058399" cy="917785"/>
          </a:xfrm>
        </p:spPr>
        <p:txBody>
          <a:bodyPr>
            <a:normAutofit fontScale="55000" lnSpcReduction="20000"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Image sources: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 of the Belgian Congo –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Encyclopædia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Britannica, Belgian Congo. 2014. Available online: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https://www.britannica.com/place/Belgian-Congo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10/02/2020]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other images are sourced from google images.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21308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955</TotalTime>
  <Words>537</Words>
  <Application>Microsoft Office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Calibri Light</vt:lpstr>
      <vt:lpstr>Times New Roman</vt:lpstr>
      <vt:lpstr>Retrospect</vt:lpstr>
      <vt:lpstr>Soldiers of Fortune: An examination of the role and effectiveness of Mercenaries during the Congo Crisis</vt:lpstr>
      <vt:lpstr>The Congo Crisis</vt:lpstr>
      <vt:lpstr>Objectives </vt:lpstr>
      <vt:lpstr>Why</vt:lpstr>
      <vt:lpstr>The Academic Importance </vt:lpstr>
      <vt:lpstr>Sources and the difficulties involved</vt:lpstr>
      <vt:lpstr>Current Progress: Dissertation Plan</vt:lpstr>
      <vt:lpstr>Dissertation Plan</vt:lpstr>
      <vt:lpstr>Dissertation Plan</vt:lpstr>
      <vt:lpstr>Conclusion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Soldiers of Fortune: An examination of the role and effectiveness of Mercenaries during the Congo Crisis</dc:title>
  <dc:creator>Thomas Smith</dc:creator>
  <cp:lastModifiedBy>Thomas Smith</cp:lastModifiedBy>
  <cp:revision>27</cp:revision>
  <dcterms:created xsi:type="dcterms:W3CDTF">2020-02-11T04:35:01Z</dcterms:created>
  <dcterms:modified xsi:type="dcterms:W3CDTF">2020-02-12T15:32:35Z</dcterms:modified>
</cp:coreProperties>
</file>