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16E998-152C-429A-9E6D-211C25FE6950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50F490-3935-4A2E-8E1E-286E75CBD3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example of good health could be: Having the flu, but you are still able to complete and cope with all  your daily responsibilities, like going to work.</a:t>
            </a:r>
          </a:p>
          <a:p>
            <a:r>
              <a:rPr lang="en-GB" dirty="0" smtClean="0"/>
              <a:t>Sustainable development: is a strategy for meeting present needs without compromising the ability of future generations to meet their own. It balances economic growth, environmental protection, and social equity.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intersects with other goals like clean water, and poverty reduction, reinforcing its systemic importance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Integration and well-being are fundamental key ingredients</a:t>
            </a:r>
            <a:r>
              <a:rPr lang="en-GB" baseline="0" dirty="0" smtClean="0"/>
              <a:t> for a </a:t>
            </a:r>
            <a:r>
              <a:rPr lang="en-GB" dirty="0" smtClean="0"/>
              <a:t>fulfilling components in cultivating a holistic sense of self, enhancing resilience, and fostering a sense of belonging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1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1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1100" dirty="0" smtClean="0">
                <a:latin typeface="Arial" pitchFamily="34" charset="0"/>
                <a:cs typeface="Arial" pitchFamily="34" charset="0"/>
              </a:rPr>
              <a:t> model is a holistic framework that seeks to understand health, illness, and human </a:t>
            </a:r>
            <a:r>
              <a:rPr lang="en-GB" sz="1100" dirty="0" err="1" smtClean="0">
                <a:latin typeface="Arial" pitchFamily="34" charset="0"/>
                <a:cs typeface="Arial" pitchFamily="34" charset="0"/>
              </a:rPr>
              <a:t>behavior</a:t>
            </a:r>
            <a:r>
              <a:rPr lang="en-GB" sz="1100" dirty="0" smtClean="0">
                <a:latin typeface="Arial" pitchFamily="34" charset="0"/>
                <a:cs typeface="Arial" pitchFamily="34" charset="0"/>
              </a:rPr>
              <a:t> through the integration of three key domains </a:t>
            </a:r>
            <a:r>
              <a:rPr lang="en-GB" sz="1100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(</a:t>
            </a:r>
            <a:r>
              <a:rPr lang="en-GB" sz="1100" kern="1200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Mahapatra</a:t>
            </a:r>
            <a:r>
              <a:rPr lang="en-GB" sz="1100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and Sharma, 2024).</a:t>
            </a:r>
            <a:endParaRPr lang="en-GB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CD9991-2FED-4B28-A648-7CAE4E842ABF}" type="datetimeFigureOut">
              <a:rPr lang="en-GB" smtClean="0"/>
              <a:pPr/>
              <a:t>21/11/2025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heapol/czv016" TargetMode="External"/><Relationship Id="rId3" Type="http://schemas.openxmlformats.org/officeDocument/2006/relationships/hyperlink" Target="https://www.cqc.org.uk/local-systems/integrated-care-systems/framework-engaging-people-and-communities/health-inequalities-engagement-framework" TargetMode="External"/><Relationship Id="rId7" Type="http://schemas.openxmlformats.org/officeDocument/2006/relationships/hyperlink" Target="https://wellness.ucdavis.edu/article/what-is-wellness-exploring-8-dimensions-of-well-being/" TargetMode="External"/><Relationship Id="rId2" Type="http://schemas.openxmlformats.org/officeDocument/2006/relationships/hyperlink" Target="https://doi.org/10.1186/s12909-024-06353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provision-of-person-centred-holistic-care-delivered-by-neighbourhood-multidisciplinary-teams-high-intensity-use-focused/" TargetMode="External"/><Relationship Id="rId5" Type="http://schemas.openxmlformats.org/officeDocument/2006/relationships/hyperlink" Target="https://assets.publishing.service.gov.uk/government/uploads/system/uploads/attachment_data/file/1115453/health-and-care-act-2022-summary-and-additional-measures-impact-assessment.pdf" TargetMode="External"/><Relationship Id="rId4" Type="http://schemas.openxmlformats.org/officeDocument/2006/relationships/hyperlink" Target="https://www.happyhealthylives.uk/integrated-care-partnership/icp-strategy/introduction/" TargetMode="External"/><Relationship Id="rId9" Type="http://schemas.openxmlformats.org/officeDocument/2006/relationships/hyperlink" Target="https://www.britannica.com/topic/sustainable-development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councils/forbescoachescouncil/2022/07/18/the-powerful-connection-between-inclusion-and-well-being/" TargetMode="External"/><Relationship Id="rId13" Type="http://schemas.openxmlformats.org/officeDocument/2006/relationships/hyperlink" Target="https://www.who.int/initiatives/who-public-health-and-social-measures-initiative" TargetMode="External"/><Relationship Id="rId3" Type="http://schemas.openxmlformats.org/officeDocument/2006/relationships/hyperlink" Target="https://www.longtermplan.nhs.uk/" TargetMode="External"/><Relationship Id="rId7" Type="http://schemas.openxmlformats.org/officeDocument/2006/relationships/hyperlink" Target="https://sensetribe.com/sdg3-wellbeing/" TargetMode="External"/><Relationship Id="rId12" Type="http://schemas.openxmlformats.org/officeDocument/2006/relationships/hyperlink" Target="https://www.who.int/data/gho/data/themes/sustainable-development-goals" TargetMode="External"/><Relationship Id="rId2" Type="http://schemas.openxmlformats.org/officeDocument/2006/relationships/hyperlink" Target="https://doi.org/10.1007/978-981-97-1203-8_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wellbeing-in-mental-health-applying-all-our-health/wellbeing-in-mental-health-applying-all-our-health" TargetMode="External"/><Relationship Id="rId11" Type="http://schemas.openxmlformats.org/officeDocument/2006/relationships/hyperlink" Target="https://www.un.org/sustainabledevelopment/health/" TargetMode="External"/><Relationship Id="rId5" Type="http://schemas.openxmlformats.org/officeDocument/2006/relationships/hyperlink" Target="https://researchbriefings.files.parliament.uk/documents/CBP-9660/CBP-9660.pdf" TargetMode="External"/><Relationship Id="rId10" Type="http://schemas.openxmlformats.org/officeDocument/2006/relationships/hyperlink" Target="https://www.undp.org/sustainable-development-goals" TargetMode="External"/><Relationship Id="rId4" Type="http://schemas.openxmlformats.org/officeDocument/2006/relationships/hyperlink" Target="https://doi.org/10.1186/s40359-025-03488-0" TargetMode="External"/><Relationship Id="rId9" Type="http://schemas.openxmlformats.org/officeDocument/2006/relationships/hyperlink" Target="https://doi.org/10.1136/bmj.q10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630616" cy="211566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Title</a:t>
            </a:r>
            <a:r>
              <a:rPr lang="en-GB" dirty="0" smtClean="0"/>
              <a:t>: </a:t>
            </a:r>
            <a:r>
              <a:rPr lang="en-GB" i="1" dirty="0" smtClean="0"/>
              <a:t>Integrating Health, Wellbeing, and Sustainable Development in Modern Healthcare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Name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Maria Fatima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Mangue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Mbomio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Number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2230098</a:t>
            </a:r>
            <a:b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Lecturer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Shepherd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Ziko</a:t>
            </a:r>
            <a:endParaRPr lang="en-GB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" pitchFamily="34" charset="0"/>
                <a:cs typeface="Arial" pitchFamily="34" charset="0"/>
              </a:rPr>
              <a:t>IA acknowledge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   I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confirm that I have not used any AI tools in the research and creation of this assignment. I confirm that I have not presented any AI generated materials as my own work. I confirm I have copies of my drafts, notes and other resources I used, which I may be asked to provide in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evidence.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ealth.jpg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241550" y="1828800"/>
            <a:ext cx="6146874" cy="39044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96744" cy="79208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Introduction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5184576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lvl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Sustainable development is a vital strategy for tackling the urgent challenges we face today. However, economic growth is essential for improving living standards and creating opportunities for all</a:t>
            </a:r>
            <a:r>
              <a:rPr lang="en-GB" sz="1800" dirty="0" smtClean="0"/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Kulik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2019).</a:t>
            </a: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 algn="ctr">
              <a:buNone/>
            </a:pP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Key concepts </a:t>
            </a: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Is a condition of physical, mental, and social well-being, not just the absence of illness (WHO, 1948).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Wellbeing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Is about feeling fulfilled, balanced, and capable in all areas of life. According to experts, wellness is a dynamic process—more like tending a garden than solving a puzzle—it’s about making progress, not achieving perfection  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Hanka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2024).</a:t>
            </a:r>
          </a:p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Sustainable Development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Meeting present needs without compromising the ability of future generations to meet theirs (UN, 1987).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507288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sz="4000" b="1" dirty="0" smtClean="0">
                <a:latin typeface="Arial" pitchFamily="34" charset="0"/>
                <a:cs typeface="Arial" pitchFamily="34" charset="0"/>
              </a:rPr>
              <a:t>Relevance in Modern Healthcare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8064896" cy="5040560"/>
          </a:xfrm>
        </p:spPr>
        <p:txBody>
          <a:bodyPr>
            <a:normAutofit/>
          </a:bodyPr>
          <a:lstStyle/>
          <a:p>
            <a:pPr lvl="0"/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There are 17 Sustainable Development Goals (SDGs) of the WHO  which include (World Health Organization, 2023). Health as a Central Development Priority, Universal Health Coverage (UHC), Sustainable and Resilient Health Systems and Cross-sector Collaboration (United Nations, 2023).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UHC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Is a key target  driving reform worldwide. Achieving UHC involves not only the provision of essential health services but also the implementation of robust financial protection mechanisms (Taylor, 2024)</a:t>
            </a:r>
          </a:p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Sustainable and Resilient Health System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Promote the environmentally sustainable healthcare practices, which also encourage preparedness for global health threats such as pandemics (UNDP, 2023).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The Health and Care Act 2022 seeks to address the complications and inefficiencies by prioritizing the reduction of </a:t>
            </a:r>
            <a:r>
              <a:rPr lang="en-GB" sz="1800" b="1" dirty="0" err="1" smtClean="0">
                <a:latin typeface="Arial" pitchFamily="34" charset="0"/>
                <a:cs typeface="Arial" pitchFamily="34" charset="0"/>
              </a:rPr>
              <a:t>burocratic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 barriers Example in </a:t>
            </a:r>
            <a:r>
              <a:rPr lang="en-GB" sz="1800" b="1" dirty="0" err="1" smtClean="0">
                <a:latin typeface="Arial" pitchFamily="34" charset="0"/>
                <a:cs typeface="Arial" pitchFamily="34" charset="0"/>
              </a:rPr>
              <a:t>prcatice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 Post-COVID Priorities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Strengthening public health infrastructure and addressing social determinants of health (Powell et al., 2022).</a:t>
            </a:r>
          </a:p>
          <a:p>
            <a:pPr lvl="0"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868144" y="472514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2492896"/>
            <a:ext cx="3816424" cy="338437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872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100" b="1" dirty="0" smtClean="0">
                <a:latin typeface="Arial" pitchFamily="34" charset="0"/>
                <a:cs typeface="Arial" pitchFamily="34" charset="0"/>
              </a:rPr>
            </a:br>
            <a:r>
              <a:rPr lang="en-GB" sz="4000" b="1" dirty="0" smtClean="0">
                <a:latin typeface="Arial" pitchFamily="34" charset="0"/>
                <a:cs typeface="Arial" pitchFamily="34" charset="0"/>
              </a:rPr>
              <a:t>Integration of Health and Wellbeing</a:t>
            </a:r>
            <a:br>
              <a:rPr lang="en-GB" sz="4000" b="1" dirty="0" smtClean="0">
                <a:latin typeface="Arial" pitchFamily="34" charset="0"/>
                <a:cs typeface="Arial" pitchFamily="34" charset="0"/>
              </a:rPr>
            </a:br>
            <a:r>
              <a:rPr lang="en-GB" sz="4000" b="1" dirty="0" smtClean="0">
                <a:latin typeface="Arial" pitchFamily="34" charset="0"/>
                <a:cs typeface="Arial" pitchFamily="34" charset="0"/>
              </a:rPr>
              <a:t>Why Integration Matters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352928" cy="4968552"/>
          </a:xfrm>
        </p:spPr>
        <p:txBody>
          <a:bodyPr>
            <a:noAutofit/>
          </a:bodyPr>
          <a:lstStyle/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Focuses on the complex and interconnected health needs of individuals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It enhances patient outcomes and improves the overall efficiency of the healthcare system (Simi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Rayat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2022).</a:t>
            </a:r>
          </a:p>
          <a:p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Benefits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Reduces fragmentation.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Enhances continuity of care.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Promotes person-centred approaches.    (Coventry and Warwickshire, 2022)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at-is-the-biopsychosocial-mode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2996952"/>
            <a:ext cx="4608512" cy="30243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586440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Theoretical Perspectives – </a:t>
            </a:r>
            <a:r>
              <a:rPr lang="en-GB" sz="3600" b="1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 Model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997152"/>
          </a:xfrm>
        </p:spPr>
        <p:txBody>
          <a:bodyPr>
            <a:normAutofit/>
          </a:bodyPr>
          <a:lstStyle/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Biological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Genetics, physical health, and medical conditions.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Psychological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Emotions, behaviours, coping mechanisms.</a:t>
            </a:r>
          </a:p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Social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Relationships, culture, socioeconomic status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Application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Encourages holistic assessments and interventions in care planning 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Palla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(Social work portal, 2023)</a:t>
            </a: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Policy and Governance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	The government and health organizations are implementing policies that reflect the </a:t>
            </a:r>
            <a:r>
              <a:rPr lang="en-GB" sz="19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1900" dirty="0" smtClean="0">
                <a:latin typeface="Arial" pitchFamily="34" charset="0"/>
                <a:cs typeface="Arial" pitchFamily="34" charset="0"/>
              </a:rPr>
              <a:t> model, including various health initiatives increasingly aimed not only at treating illness but also at promoting prevention and enhancing mental well-being (</a:t>
            </a:r>
            <a:r>
              <a:rPr lang="en-GB" sz="1900" dirty="0" err="1" smtClean="0">
                <a:latin typeface="Arial" pitchFamily="34" charset="0"/>
                <a:cs typeface="Arial" pitchFamily="34" charset="0"/>
              </a:rPr>
              <a:t>Khenti</a:t>
            </a:r>
            <a:r>
              <a:rPr lang="en-GB" sz="1900" dirty="0" smtClean="0">
                <a:latin typeface="Arial" pitchFamily="34" charset="0"/>
                <a:cs typeface="Arial" pitchFamily="34" charset="0"/>
              </a:rPr>
              <a:t> et al., 2015).</a:t>
            </a:r>
          </a:p>
          <a:p>
            <a:pPr lvl="0">
              <a:buNone/>
            </a:pPr>
            <a:endParaRPr lang="en-GB" sz="19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1900" b="1" dirty="0" smtClean="0">
                <a:latin typeface="Arial" pitchFamily="34" charset="0"/>
                <a:cs typeface="Arial" pitchFamily="34" charset="0"/>
              </a:rPr>
              <a:t>	Supportive Policies</a:t>
            </a:r>
            <a:r>
              <a:rPr lang="en-GB" sz="19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900" dirty="0" smtClean="0">
                <a:latin typeface="Arial" pitchFamily="34" charset="0"/>
                <a:cs typeface="Arial" pitchFamily="34" charset="0"/>
              </a:rPr>
              <a:t>NHS Long Term Plan: Prevention and community-based care.</a:t>
            </a:r>
          </a:p>
          <a:p>
            <a:pPr lvl="1"/>
            <a:r>
              <a:rPr lang="en-GB" sz="1900" dirty="0" smtClean="0">
                <a:latin typeface="Arial" pitchFamily="34" charset="0"/>
                <a:cs typeface="Arial" pitchFamily="34" charset="0"/>
              </a:rPr>
              <a:t>WHO Mental Health Action Plan: Integration of mental health into primary care.</a:t>
            </a:r>
          </a:p>
          <a:p>
            <a:pPr lvl="1"/>
            <a:r>
              <a:rPr lang="en-GB" sz="1900" dirty="0" smtClean="0">
                <a:latin typeface="Arial" pitchFamily="34" charset="0"/>
                <a:cs typeface="Arial" pitchFamily="34" charset="0"/>
              </a:rPr>
              <a:t>Health and Social Care Act 2012</a:t>
            </a:r>
          </a:p>
          <a:p>
            <a:pPr lvl="0">
              <a:buNone/>
            </a:pPr>
            <a:r>
              <a:rPr lang="en-GB" sz="1900" b="1" dirty="0" smtClean="0">
                <a:latin typeface="Arial" pitchFamily="34" charset="0"/>
                <a:cs typeface="Arial" pitchFamily="34" charset="0"/>
              </a:rPr>
              <a:t>	Challenges</a:t>
            </a:r>
            <a:r>
              <a:rPr lang="en-GB" sz="19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900" dirty="0" smtClean="0">
                <a:latin typeface="Arial" pitchFamily="34" charset="0"/>
                <a:cs typeface="Arial" pitchFamily="34" charset="0"/>
              </a:rPr>
              <a:t>Funding limitations.</a:t>
            </a:r>
          </a:p>
          <a:p>
            <a:pPr lvl="1"/>
            <a:r>
              <a:rPr lang="en-GB" sz="1900" dirty="0" smtClean="0">
                <a:latin typeface="Arial" pitchFamily="34" charset="0"/>
                <a:cs typeface="Arial" pitchFamily="34" charset="0"/>
              </a:rPr>
              <a:t>Regulatory fragmentation.</a:t>
            </a:r>
          </a:p>
          <a:p>
            <a:pPr lvl="1"/>
            <a:r>
              <a:rPr lang="en-GB" sz="1900" dirty="0" smtClean="0">
                <a:latin typeface="Arial" pitchFamily="34" charset="0"/>
                <a:cs typeface="Arial" pitchFamily="34" charset="0"/>
              </a:rPr>
              <a:t>Workforce capacity and training gaps.</a:t>
            </a:r>
          </a:p>
          <a:p>
            <a:pPr lvl="1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(Public Health England, 2022)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Service Delivery Innovations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lvl="0"/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The wellness programs adopted by hospitals in England focus on comprehensive care, addressing the physical, mental, and social dimensions of health.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Wellness Programs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Lifestyle coaching, nutrition, and stress management.</a:t>
            </a:r>
          </a:p>
          <a:p>
            <a:pPr lvl="0"/>
            <a:r>
              <a:rPr lang="en-GB" sz="1800" b="1" dirty="0" err="1" smtClean="0">
                <a:latin typeface="Arial" pitchFamily="34" charset="0"/>
                <a:cs typeface="Arial" pitchFamily="34" charset="0"/>
              </a:rPr>
              <a:t>Telehealth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Remote consultations and monitoring.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Community 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Localised outreach and culturally sensitive care.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Case Example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Salford Royal NHS Foundation Trust – integrated care for chronic conditions. </a:t>
            </a:r>
          </a:p>
          <a:p>
            <a:pPr lvl="0" algn="r">
              <a:buNone/>
            </a:pPr>
            <a:r>
              <a:rPr lang="en-GB" sz="1800" dirty="0" smtClean="0"/>
              <a:t>(England, 2025)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nitiativ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412776"/>
            <a:ext cx="3240360" cy="41044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 smtClean="0">
                <a:latin typeface="Arial" pitchFamily="34" charset="0"/>
                <a:cs typeface="Arial" pitchFamily="34" charset="0"/>
              </a:rPr>
              <a:t>Public Health Initiatives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/>
          </a:bodyPr>
          <a:lstStyle/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Health Promotion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Campaigns on smoking cessation, physical activity, and mental health.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Environmental 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Clean air, safe housing, and green spaces (WHO, 2024).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Impact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Reduced disease burden.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Increased health literacy and community engagement.</a:t>
            </a:r>
            <a:r>
              <a:rPr lang="en-GB" sz="1800" dirty="0" smtClean="0"/>
              <a:t> (Coventry and Warwickshire, 2022).</a:t>
            </a:r>
          </a:p>
          <a:p>
            <a:pPr lvl="1"/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Equity and Access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Healthcare disparities focus on making healthcare more accessible, inclusive, and responsive to diverse needs, thereby helping to reduce inequalities. 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Disparities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Socioeconomic, racial, and geographic inequalities.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Solutions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Universal healthcare coverage.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Targeted interventions for vulnerable populations.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Digital inclusion for older adults and rural communities.</a:t>
            </a:r>
          </a:p>
          <a:p>
            <a:pPr algn="r">
              <a:buNone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(Care Quality Commission, 2025)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nclusion.jpg"/>
          <p:cNvPicPr>
            <a:picLocks noChangeAspect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484784"/>
            <a:ext cx="8208912" cy="48965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4114800" cy="1143000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Conclusion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263752"/>
          </a:xfrm>
        </p:spPr>
        <p:txBody>
          <a:bodyPr/>
          <a:lstStyle/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Health, wellbeing, and sustainable development are interdependent.</a:t>
            </a: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Integrated, person-centred approaches are essential for resilient healthcare systems.</a:t>
            </a: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Policy, service innovation, and equity must align to meet current and future health challenges.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References 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760640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Argus-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Calvo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B., Clegg, D.J., Francis, M.D.,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Dwivedi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A.K.,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Carrola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P.A. and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Leiner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M. (2024) ‘A holistic approach to sustain and support lifelong practices of wellness among healthcare professionals: generating preliminary solid steps towards a culture of wellness’,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BMC Medical Education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24(1).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2"/>
              </a:rPr>
              <a:t>https://doi.org/10.1186/s12909-024-06353-7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Care Quality Commission (2025)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Addressing health inequalities through engagement with people and communities - Care Quality Commission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3"/>
              </a:rPr>
              <a:t>https://www.cqc.org.uk/local-systems/integrated-care-systems/framework-engaging-people-and-communities/health-inequalities-engagement-framework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21 October 2025).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Coventry and Warwickshire (2022)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Introduction - Happy Healthy Lives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4"/>
              </a:rPr>
              <a:t>https://www.happyhealthylives.uk/integrated-care-partnership/icp-strategy/introduction/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3 November 2025).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Department of Health and Social Care (2022)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Health and Care Act 2022 Impact Assessments Summary Document and Analysis of Additional Measures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5"/>
              </a:rPr>
              <a:t>https://assets.publishing.service.gov.uk/government/uploads/system/uploads/attachment_data/file/1115453/health-and-care-act-2022-summary-and-additional-measures-impact-assessment.pdf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23 October 2025).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England, N. (2025)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Provision of person-centred holistic care delivered by neighbourhood multidisciplinary teams (high intensity use focused)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6"/>
              </a:rPr>
              <a:t>https://www.england.nhs.uk/long-read/provision-of-person-centred-holistic-care-delivered-by-neighbourhood-multidisciplinary-teams-high-intensity-use-focused/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1 November 2025).</a:t>
            </a:r>
          </a:p>
          <a:p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Hanka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 (2024) ‘What is Wellness? Exploring 8 Dimensions of Well-Being’,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UC Davis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7"/>
              </a:rPr>
              <a:t>https://wellness.ucdavis.edu/article/what-is-wellness-exploring-8-dimensions-of-well-being/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11 November 2025).</a:t>
            </a:r>
          </a:p>
          <a:p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Khenti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A.,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Fréel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Trainor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R.,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Mohamoud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S., Diaz, P.,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Suh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E.,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Bobbili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S.J. and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Sapag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J.C. (2015) ‘Developing a holistic policy and intervention framework for global mental health’,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Health Policy and Planning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31(1), pp.37–45.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8"/>
              </a:rPr>
              <a:t>https://doi.org/10.1093/heapol/czv016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Kulik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R. (2019) ‘Sustainable Development’, </a:t>
            </a:r>
            <a:r>
              <a:rPr lang="en-GB" sz="3600" i="1" dirty="0" err="1" smtClean="0">
                <a:latin typeface="Arial" pitchFamily="34" charset="0"/>
                <a:cs typeface="Arial" pitchFamily="34" charset="0"/>
              </a:rPr>
              <a:t>Encyclopædia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 Britannica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9"/>
              </a:rPr>
              <a:t>https://www.britannica.com/topic/sustainable-development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2 November 2025).</a:t>
            </a:r>
          </a:p>
          <a:p>
            <a:endParaRPr lang="en-GB" sz="3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0871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5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Mahapatra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A. and Sharma, P. (2024) ‘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Approach to Mental Health’, in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Mental Health Care Resource Book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pp.87–100.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2"/>
              </a:rPr>
              <a:t>https://doi.org/10.1007/978-981-97-1203-8_5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NHS England (2019)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NHS Long Term Plan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3"/>
              </a:rPr>
              <a:t>https://www.longtermplan.nhs.uk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9 November 2025).</a:t>
            </a: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Palla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Iyengar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D.,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Dhankar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Junnarkar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M.,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Chand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T. and Nair, V.S. (2025) ‘Evaluation of the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model of health among emerging adults’,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BMC Psychology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13(1).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4"/>
              </a:rPr>
              <a:t>https://doi.org/10.1186/s40359-025-03488-0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Powell, T., Foster, D., Barber, S. and Rough, E. (2022)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Health and Care Act 2022: Final stages in Parliament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5"/>
              </a:rPr>
              <a:t>https://researchbriefings.files.parliament.uk/documents/CBP-9660/CBP-9660.pdf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11 October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Public Health England (2022)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Wellbeing and Mental health: Applying All Our Health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6"/>
              </a:rPr>
              <a:t>https://www.gov.uk/government/publications/wellbeing-in-mental-health-applying-all-our-health/wellbeing-in-mental-health-applying-all-our-health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2 November 2025).</a:t>
            </a: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Toticchi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R. (2018) ‘We #Act4SDGs! SDG 3 in action: Health &amp; Wellbeing’,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Sense Tribe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7"/>
              </a:rPr>
              <a:t>https://sensetribe.com/sdg3-wellbeing/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28 October 2025).</a:t>
            </a: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Rayat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S. (2022) ‘The Powerful Connection Between Inclusion And Well-Being’,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Forbes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18 July.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8"/>
              </a:rPr>
              <a:t>https://www.forbes.com/councils/forbescoachescouncil/2022/07/18/the-powerful-connection-between-inclusion-and-well-being/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 28 October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Taylor, L. (2024) ‘WHO: World makes strides towards better health, but work is needed on sustainable development goals’,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BMJ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385, p.q1065.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9"/>
              </a:rPr>
              <a:t>https://doi.org/10.1136/bmj.q1065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United Nations Development Programme (UNDP) (2025)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Sustainable Development 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0"/>
              </a:rPr>
              <a:t>https://www.undp.org/sustainable-development-goals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11 November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United Nations (2023)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Goal 3: Ensure healthy lives and promote well-being for all at all ages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1"/>
              </a:rPr>
              <a:t>https://www.un.org/sustainabledevelopment/health/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22 October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World Health Organization (WHO) (2022)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Sustainable Development 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2"/>
              </a:rPr>
              <a:t>https://www.who.int/data/gho/data/themes/sustainable-development-goals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11 November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World Health Organization (WHO) (2024)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WHO Public Health and Social Measures Initiative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3"/>
              </a:rPr>
              <a:t>https://www.who.int/initiatives/who-public-health-and-social-measures-initiative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3 November 2025).</a:t>
            </a:r>
          </a:p>
          <a:p>
            <a:pPr lvl="0"/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1022</TotalTime>
  <Words>1462</Words>
  <Application>Microsoft Office PowerPoint</Application>
  <PresentationFormat>On-screen Show (4:3)</PresentationFormat>
  <Paragraphs>125</Paragraphs>
  <Slides>13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Flow</vt:lpstr>
      <vt:lpstr>Title: Integrating Health, Wellbeing, and Sustainable Development in Modern Healthcare </vt:lpstr>
      <vt:lpstr>IA acknowledge</vt:lpstr>
      <vt:lpstr>Introduction</vt:lpstr>
      <vt:lpstr>         Relevance in Modern Healthcare </vt:lpstr>
      <vt:lpstr> Integration of Health and Wellbeing Why Integration Matters </vt:lpstr>
      <vt:lpstr> Theoretical Perspectives – Biopsychosocial Model </vt:lpstr>
      <vt:lpstr>Policy and Governance </vt:lpstr>
      <vt:lpstr>Service Delivery Innovations </vt:lpstr>
      <vt:lpstr>Public Health Initiatives </vt:lpstr>
      <vt:lpstr>Equity and Access </vt:lpstr>
      <vt:lpstr>Conclusion </vt:lpstr>
      <vt:lpstr>References  </vt:lpstr>
      <vt:lpstr>Slide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Integrating Health, Wellbeing, and Sustainable Development in Modern Healthcare </dc:title>
  <dc:creator>Oumar Souu</dc:creator>
  <cp:lastModifiedBy>Oumar Souu</cp:lastModifiedBy>
  <cp:revision>36</cp:revision>
  <dcterms:created xsi:type="dcterms:W3CDTF">2025-10-27T14:34:43Z</dcterms:created>
  <dcterms:modified xsi:type="dcterms:W3CDTF">2025-11-21T12:40:31Z</dcterms:modified>
</cp:coreProperties>
</file>