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7"/>
  </p:notesMasterIdLst>
  <p:handoutMasterIdLst>
    <p:handoutMasterId r:id="rId8"/>
  </p:handoutMasterIdLst>
  <p:sldIdLst>
    <p:sldId id="256" r:id="rId5"/>
    <p:sldId id="257" r:id="rId6"/>
  </p:sldIdLst>
  <p:sldSz cx="9601200" cy="12801600" type="A3"/>
  <p:notesSz cx="6858000" cy="9144000"/>
  <p:defaultTextStyle>
    <a:defPPr rtl="0">
      <a:defRPr lang="en-gb"/>
    </a:defPPr>
    <a:lvl1pPr marL="0" algn="l" defTabSz="360045" rtl="0" eaLnBrk="1" latinLnBrk="0" hangingPunct="1">
      <a:defRPr sz="1418" kern="1200">
        <a:solidFill>
          <a:schemeClr val="tx1"/>
        </a:solidFill>
        <a:latin typeface="+mn-lt"/>
        <a:ea typeface="+mn-ea"/>
        <a:cs typeface="+mn-cs"/>
      </a:defRPr>
    </a:lvl1pPr>
    <a:lvl2pPr marL="360045" algn="l" defTabSz="360045" rtl="0" eaLnBrk="1" latinLnBrk="0" hangingPunct="1">
      <a:defRPr sz="1418" kern="1200">
        <a:solidFill>
          <a:schemeClr val="tx1"/>
        </a:solidFill>
        <a:latin typeface="+mn-lt"/>
        <a:ea typeface="+mn-ea"/>
        <a:cs typeface="+mn-cs"/>
      </a:defRPr>
    </a:lvl2pPr>
    <a:lvl3pPr marL="720090" algn="l" defTabSz="360045" rtl="0" eaLnBrk="1" latinLnBrk="0" hangingPunct="1">
      <a:defRPr sz="1418" kern="1200">
        <a:solidFill>
          <a:schemeClr val="tx1"/>
        </a:solidFill>
        <a:latin typeface="+mn-lt"/>
        <a:ea typeface="+mn-ea"/>
        <a:cs typeface="+mn-cs"/>
      </a:defRPr>
    </a:lvl3pPr>
    <a:lvl4pPr marL="1080135" algn="l" defTabSz="360045" rtl="0" eaLnBrk="1" latinLnBrk="0" hangingPunct="1">
      <a:defRPr sz="1418" kern="1200">
        <a:solidFill>
          <a:schemeClr val="tx1"/>
        </a:solidFill>
        <a:latin typeface="+mn-lt"/>
        <a:ea typeface="+mn-ea"/>
        <a:cs typeface="+mn-cs"/>
      </a:defRPr>
    </a:lvl4pPr>
    <a:lvl5pPr marL="1440180" algn="l" defTabSz="360045" rtl="0" eaLnBrk="1" latinLnBrk="0" hangingPunct="1">
      <a:defRPr sz="1418" kern="1200">
        <a:solidFill>
          <a:schemeClr val="tx1"/>
        </a:solidFill>
        <a:latin typeface="+mn-lt"/>
        <a:ea typeface="+mn-ea"/>
        <a:cs typeface="+mn-cs"/>
      </a:defRPr>
    </a:lvl5pPr>
    <a:lvl6pPr marL="1800225" algn="l" defTabSz="360045" rtl="0" eaLnBrk="1" latinLnBrk="0" hangingPunct="1">
      <a:defRPr sz="1418" kern="1200">
        <a:solidFill>
          <a:schemeClr val="tx1"/>
        </a:solidFill>
        <a:latin typeface="+mn-lt"/>
        <a:ea typeface="+mn-ea"/>
        <a:cs typeface="+mn-cs"/>
      </a:defRPr>
    </a:lvl6pPr>
    <a:lvl7pPr marL="2160270" algn="l" defTabSz="360045" rtl="0" eaLnBrk="1" latinLnBrk="0" hangingPunct="1">
      <a:defRPr sz="1418" kern="1200">
        <a:solidFill>
          <a:schemeClr val="tx1"/>
        </a:solidFill>
        <a:latin typeface="+mn-lt"/>
        <a:ea typeface="+mn-ea"/>
        <a:cs typeface="+mn-cs"/>
      </a:defRPr>
    </a:lvl7pPr>
    <a:lvl8pPr marL="2520315" algn="l" defTabSz="360045" rtl="0" eaLnBrk="1" latinLnBrk="0" hangingPunct="1">
      <a:defRPr sz="1418" kern="1200">
        <a:solidFill>
          <a:schemeClr val="tx1"/>
        </a:solidFill>
        <a:latin typeface="+mn-lt"/>
        <a:ea typeface="+mn-ea"/>
        <a:cs typeface="+mn-cs"/>
      </a:defRPr>
    </a:lvl8pPr>
    <a:lvl9pPr marL="2880360" algn="l" defTabSz="360045" rtl="0" eaLnBrk="1" latinLnBrk="0" hangingPunct="1">
      <a:defRPr sz="141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37D7C"/>
    <a:srgbClr val="5C292E"/>
    <a:srgbClr val="C33B3B"/>
    <a:srgbClr val="F2D9B0"/>
    <a:srgbClr val="CFBF9D"/>
    <a:srgbClr val="CEAA6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8" autoAdjust="0"/>
    <p:restoredTop sz="94631" autoAdjust="0"/>
  </p:normalViewPr>
  <p:slideViewPr>
    <p:cSldViewPr snapToGrid="0">
      <p:cViewPr>
        <p:scale>
          <a:sx n="100" d="100"/>
          <a:sy n="100" d="100"/>
        </p:scale>
        <p:origin x="1704" y="14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13CE857-933F-4F4E-827B-0D88AF53A7C3}" type="datetime1">
              <a:rPr lang="en-GB" smtClean="0"/>
              <a:t>20/08/2020</a:t>
            </a:fld>
            <a:endParaRPr lang="en-GB"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2EF6829-522D-411D-99E3-19D7738EEB89}" type="slidenum">
              <a:rPr lang="en-GB" smtClean="0"/>
              <a:t>‹#›</a:t>
            </a:fld>
            <a:endParaRPr lang="en-GB"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C93C92-C796-4CCB-A4FF-8485C21347C9}" type="datetime1">
              <a:rPr lang="en-GB" smtClean="0"/>
              <a:pPr/>
              <a:t>20/08/2020</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EB98550-2AA3-427C-8530-E6B958473202}" type="slidenum">
              <a:rPr lang="en-GB" noProof="0" smtClean="0"/>
              <a:t>‹#›</a:t>
            </a:fld>
            <a:endParaRPr lang="en-GB" noProof="0"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720090" rtl="0" eaLnBrk="1" latinLnBrk="0" hangingPunct="1">
      <a:defRPr sz="945" kern="1200">
        <a:solidFill>
          <a:schemeClr val="tx1"/>
        </a:solidFill>
        <a:latin typeface="+mn-lt"/>
        <a:ea typeface="+mn-ea"/>
        <a:cs typeface="+mn-cs"/>
      </a:defRPr>
    </a:lvl1pPr>
    <a:lvl2pPr marL="360045" algn="l" defTabSz="720090" rtl="0" eaLnBrk="1" latinLnBrk="0" hangingPunct="1">
      <a:defRPr sz="945" kern="1200">
        <a:solidFill>
          <a:schemeClr val="tx1"/>
        </a:solidFill>
        <a:latin typeface="+mn-lt"/>
        <a:ea typeface="+mn-ea"/>
        <a:cs typeface="+mn-cs"/>
      </a:defRPr>
    </a:lvl2pPr>
    <a:lvl3pPr marL="720090" algn="l" defTabSz="720090" rtl="0" eaLnBrk="1" latinLnBrk="0" hangingPunct="1">
      <a:defRPr sz="945" kern="1200">
        <a:solidFill>
          <a:schemeClr val="tx1"/>
        </a:solidFill>
        <a:latin typeface="+mn-lt"/>
        <a:ea typeface="+mn-ea"/>
        <a:cs typeface="+mn-cs"/>
      </a:defRPr>
    </a:lvl3pPr>
    <a:lvl4pPr marL="1080135" algn="l" defTabSz="720090" rtl="0" eaLnBrk="1" latinLnBrk="0" hangingPunct="1">
      <a:defRPr sz="945" kern="1200">
        <a:solidFill>
          <a:schemeClr val="tx1"/>
        </a:solidFill>
        <a:latin typeface="+mn-lt"/>
        <a:ea typeface="+mn-ea"/>
        <a:cs typeface="+mn-cs"/>
      </a:defRPr>
    </a:lvl4pPr>
    <a:lvl5pPr marL="1440180" algn="l" defTabSz="720090" rtl="0" eaLnBrk="1" latinLnBrk="0" hangingPunct="1">
      <a:defRPr sz="945" kern="1200">
        <a:solidFill>
          <a:schemeClr val="tx1"/>
        </a:solidFill>
        <a:latin typeface="+mn-lt"/>
        <a:ea typeface="+mn-ea"/>
        <a:cs typeface="+mn-cs"/>
      </a:defRPr>
    </a:lvl5pPr>
    <a:lvl6pPr marL="1800225" algn="l" defTabSz="720090" rtl="0" eaLnBrk="1" latinLnBrk="0" hangingPunct="1">
      <a:defRPr sz="945" kern="1200">
        <a:solidFill>
          <a:schemeClr val="tx1"/>
        </a:solidFill>
        <a:latin typeface="+mn-lt"/>
        <a:ea typeface="+mn-ea"/>
        <a:cs typeface="+mn-cs"/>
      </a:defRPr>
    </a:lvl6pPr>
    <a:lvl7pPr marL="2160270" algn="l" defTabSz="720090" rtl="0" eaLnBrk="1" latinLnBrk="0" hangingPunct="1">
      <a:defRPr sz="945" kern="1200">
        <a:solidFill>
          <a:schemeClr val="tx1"/>
        </a:solidFill>
        <a:latin typeface="+mn-lt"/>
        <a:ea typeface="+mn-ea"/>
        <a:cs typeface="+mn-cs"/>
      </a:defRPr>
    </a:lvl7pPr>
    <a:lvl8pPr marL="2520315" algn="l" defTabSz="720090" rtl="0" eaLnBrk="1" latinLnBrk="0" hangingPunct="1">
      <a:defRPr sz="945" kern="1200">
        <a:solidFill>
          <a:schemeClr val="tx1"/>
        </a:solidFill>
        <a:latin typeface="+mn-lt"/>
        <a:ea typeface="+mn-ea"/>
        <a:cs typeface="+mn-cs"/>
      </a:defRPr>
    </a:lvl8pPr>
    <a:lvl9pPr marL="2880360" algn="l" defTabSz="720090" rtl="0" eaLnBrk="1" latinLnBrk="0" hangingPunct="1">
      <a:defRPr sz="94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EB98550-2AA3-427C-8530-E6B958473202}" type="slidenum">
              <a:rPr lang="en-GB" smtClean="0"/>
              <a:t>1</a:t>
            </a:fld>
            <a:endParaRPr lang="en-GB" dirty="0"/>
          </a:p>
        </p:txBody>
      </p:sp>
    </p:spTree>
    <p:extLst>
      <p:ext uri="{BB962C8B-B14F-4D97-AF65-F5344CB8AC3E}">
        <p14:creationId xmlns:p14="http://schemas.microsoft.com/office/powerpoint/2010/main" val="3004305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660083" y="681335"/>
            <a:ext cx="8281035" cy="2474059"/>
          </a:xfrm>
          <a:prstGeom prst="rect">
            <a:avLst/>
          </a:prstGeom>
        </p:spPr>
        <p:txBody>
          <a:bodyPr rtlCol="0"/>
          <a:lstStyle>
            <a:lvl1pPr>
              <a:defRPr baseline="0"/>
            </a:lvl1pPr>
          </a:lstStyle>
          <a:p>
            <a:pPr rtl="0"/>
            <a:r>
              <a:rPr lang="en-GB" noProof="0"/>
              <a:t>Click to edit Master title style</a:t>
            </a:r>
            <a:endParaRPr lang="en-GB" noProof="0" dirty="0"/>
          </a:p>
        </p:txBody>
      </p:sp>
    </p:spTree>
    <p:extLst>
      <p:ext uri="{BB962C8B-B14F-4D97-AF65-F5344CB8AC3E}">
        <p14:creationId xmlns:p14="http://schemas.microsoft.com/office/powerpoint/2010/main" val="3332557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660083" y="681335"/>
            <a:ext cx="8281035" cy="2474059"/>
          </a:xfrm>
          <a:prstGeom prst="rect">
            <a:avLst/>
          </a:prstGeom>
        </p:spPr>
        <p:txBody>
          <a:bodyPr rtlCol="0"/>
          <a:lstStyle>
            <a:lvl1pPr>
              <a:defRPr baseline="0"/>
            </a:lvl1pPr>
          </a:lstStyle>
          <a:p>
            <a:pPr rtl="0"/>
            <a:r>
              <a:rPr lang="en-GB" noProof="0"/>
              <a:t>Click to edit Master title style</a:t>
            </a:r>
            <a:endParaRPr lang="en-GB" noProof="0" dirty="0"/>
          </a:p>
        </p:txBody>
      </p:sp>
      <p:sp>
        <p:nvSpPr>
          <p:cNvPr id="4" name="Text Placeholder 3">
            <a:extLst>
              <a:ext uri="{FF2B5EF4-FFF2-40B4-BE49-F238E27FC236}">
                <a16:creationId xmlns:a16="http://schemas.microsoft.com/office/drawing/2014/main" id="{29B91648-3E62-437A-9B2B-F30287F94D55}"/>
              </a:ext>
            </a:extLst>
          </p:cNvPr>
          <p:cNvSpPr>
            <a:spLocks noGrp="1"/>
          </p:cNvSpPr>
          <p:nvPr>
            <p:ph type="body" sz="quarter" idx="10"/>
          </p:nvPr>
        </p:nvSpPr>
        <p:spPr>
          <a:xfrm>
            <a:off x="907614" y="5535692"/>
            <a:ext cx="7785973" cy="4035504"/>
          </a:xfrm>
          <a:prstGeom prst="rect">
            <a:avLst/>
          </a:prstGeom>
        </p:spPr>
        <p:txBody>
          <a:bodyPr rtlCol="0"/>
          <a:lstStyle>
            <a:lvl1pPr marL="0" indent="0" algn="ctr">
              <a:buNone/>
              <a:defRPr sz="3780"/>
            </a:lvl1pPr>
          </a:lstStyle>
          <a:p>
            <a:pPr lvl="0" rtl="0"/>
            <a:r>
              <a:rPr lang="en-GB" noProof="0"/>
              <a:t>Click to edit Master text styles</a:t>
            </a:r>
          </a:p>
        </p:txBody>
      </p:sp>
    </p:spTree>
    <p:extLst>
      <p:ext uri="{BB962C8B-B14F-4D97-AF65-F5344CB8AC3E}">
        <p14:creationId xmlns:p14="http://schemas.microsoft.com/office/powerpoint/2010/main" val="1693108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961BD8-6614-4D8A-9A6F-E5F963382F71}"/>
              </a:ext>
            </a:extLst>
          </p:cNvPr>
          <p:cNvSpPr/>
          <p:nvPr userDrawn="1"/>
        </p:nvSpPr>
        <p:spPr>
          <a:xfrm>
            <a:off x="305845" y="265193"/>
            <a:ext cx="8989511" cy="1166898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960096"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24" indent="-240024" algn="l" defTabSz="960096"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72" indent="-240024" algn="l" defTabSz="960096"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20" indent="-240024" algn="l" defTabSz="960096"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168"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16"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264"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12"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360"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408" indent="-240024" algn="l" defTabSz="960096"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096" rtl="0" eaLnBrk="1" latinLnBrk="0" hangingPunct="1">
        <a:defRPr sz="1890" kern="1200">
          <a:solidFill>
            <a:schemeClr val="tx1"/>
          </a:solidFill>
          <a:latin typeface="+mn-lt"/>
          <a:ea typeface="+mn-ea"/>
          <a:cs typeface="+mn-cs"/>
        </a:defRPr>
      </a:lvl1pPr>
      <a:lvl2pPr marL="480048" algn="l" defTabSz="960096" rtl="0" eaLnBrk="1" latinLnBrk="0" hangingPunct="1">
        <a:defRPr sz="1890" kern="1200">
          <a:solidFill>
            <a:schemeClr val="tx1"/>
          </a:solidFill>
          <a:latin typeface="+mn-lt"/>
          <a:ea typeface="+mn-ea"/>
          <a:cs typeface="+mn-cs"/>
        </a:defRPr>
      </a:lvl2pPr>
      <a:lvl3pPr marL="960096" algn="l" defTabSz="960096" rtl="0" eaLnBrk="1" latinLnBrk="0" hangingPunct="1">
        <a:defRPr sz="1890" kern="1200">
          <a:solidFill>
            <a:schemeClr val="tx1"/>
          </a:solidFill>
          <a:latin typeface="+mn-lt"/>
          <a:ea typeface="+mn-ea"/>
          <a:cs typeface="+mn-cs"/>
        </a:defRPr>
      </a:lvl3pPr>
      <a:lvl4pPr marL="1440144" algn="l" defTabSz="960096" rtl="0" eaLnBrk="1" latinLnBrk="0" hangingPunct="1">
        <a:defRPr sz="1890" kern="1200">
          <a:solidFill>
            <a:schemeClr val="tx1"/>
          </a:solidFill>
          <a:latin typeface="+mn-lt"/>
          <a:ea typeface="+mn-ea"/>
          <a:cs typeface="+mn-cs"/>
        </a:defRPr>
      </a:lvl4pPr>
      <a:lvl5pPr marL="1920192" algn="l" defTabSz="960096" rtl="0" eaLnBrk="1" latinLnBrk="0" hangingPunct="1">
        <a:defRPr sz="1890" kern="1200">
          <a:solidFill>
            <a:schemeClr val="tx1"/>
          </a:solidFill>
          <a:latin typeface="+mn-lt"/>
          <a:ea typeface="+mn-ea"/>
          <a:cs typeface="+mn-cs"/>
        </a:defRPr>
      </a:lvl5pPr>
      <a:lvl6pPr marL="2400240" algn="l" defTabSz="960096" rtl="0" eaLnBrk="1" latinLnBrk="0" hangingPunct="1">
        <a:defRPr sz="1890" kern="1200">
          <a:solidFill>
            <a:schemeClr val="tx1"/>
          </a:solidFill>
          <a:latin typeface="+mn-lt"/>
          <a:ea typeface="+mn-ea"/>
          <a:cs typeface="+mn-cs"/>
        </a:defRPr>
      </a:lvl6pPr>
      <a:lvl7pPr marL="2880288" algn="l" defTabSz="960096" rtl="0" eaLnBrk="1" latinLnBrk="0" hangingPunct="1">
        <a:defRPr sz="1890" kern="1200">
          <a:solidFill>
            <a:schemeClr val="tx1"/>
          </a:solidFill>
          <a:latin typeface="+mn-lt"/>
          <a:ea typeface="+mn-ea"/>
          <a:cs typeface="+mn-cs"/>
        </a:defRPr>
      </a:lvl7pPr>
      <a:lvl8pPr marL="3360336" algn="l" defTabSz="960096" rtl="0" eaLnBrk="1" latinLnBrk="0" hangingPunct="1">
        <a:defRPr sz="1890" kern="1200">
          <a:solidFill>
            <a:schemeClr val="tx1"/>
          </a:solidFill>
          <a:latin typeface="+mn-lt"/>
          <a:ea typeface="+mn-ea"/>
          <a:cs typeface="+mn-cs"/>
        </a:defRPr>
      </a:lvl8pPr>
      <a:lvl9pPr marL="3840384" algn="l" defTabSz="960096"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6" Type="http://schemas.openxmlformats.org/officeDocument/2006/relationships/image" Target="../media/image13.pn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hyperlink" Target="https://openclipart.org/detail/205568/two-kids-in-school-uniform" TargetMode="External"/><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hyperlink" Target="https://hwb.gov.wales/curriculum-for-wales-2008/national-literacy-and-numeracy-framework-curriculum-for-wales-2008-version" TargetMode="External"/><Relationship Id="rId2" Type="http://schemas.openxmlformats.org/officeDocument/2006/relationships/hyperlink" Target="https://gov.wales/successful-futures-review-curriculum-and-assessment-arrangem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1" name="Group 120" descr="Pencil Tip">
            <a:extLst>
              <a:ext uri="{FF2B5EF4-FFF2-40B4-BE49-F238E27FC236}">
                <a16:creationId xmlns:a16="http://schemas.microsoft.com/office/drawing/2014/main" id="{8096D734-9A18-4CDD-8E63-5B1E0374F1A6}"/>
              </a:ext>
            </a:extLst>
          </p:cNvPr>
          <p:cNvGrpSpPr/>
          <p:nvPr/>
        </p:nvGrpSpPr>
        <p:grpSpPr>
          <a:xfrm>
            <a:off x="4377137" y="567733"/>
            <a:ext cx="853211" cy="682173"/>
            <a:chOff x="5558269" y="2683246"/>
            <a:chExt cx="1083443" cy="866251"/>
          </a:xfrm>
        </p:grpSpPr>
        <p:sp>
          <p:nvSpPr>
            <p:cNvPr id="27" name="Arrow: Down 26">
              <a:extLst>
                <a:ext uri="{FF2B5EF4-FFF2-40B4-BE49-F238E27FC236}">
                  <a16:creationId xmlns:a16="http://schemas.microsoft.com/office/drawing/2014/main" id="{B860C96A-5919-427D-ACDC-5B4ABDC6E4B8}"/>
                </a:ext>
              </a:extLst>
            </p:cNvPr>
            <p:cNvSpPr/>
            <p:nvPr/>
          </p:nvSpPr>
          <p:spPr>
            <a:xfrm rot="10800000" flipH="1">
              <a:off x="5558269" y="2683247"/>
              <a:ext cx="1083443" cy="866250"/>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23" name="Freeform: Shape 122">
              <a:extLst>
                <a:ext uri="{FF2B5EF4-FFF2-40B4-BE49-F238E27FC236}">
                  <a16:creationId xmlns:a16="http://schemas.microsoft.com/office/drawing/2014/main" id="{20A2F263-68FD-41AC-9E8F-145F5952DFEA}"/>
                </a:ext>
              </a:extLst>
            </p:cNvPr>
            <p:cNvSpPr/>
            <p:nvPr/>
          </p:nvSpPr>
          <p:spPr>
            <a:xfrm>
              <a:off x="5948483" y="2683246"/>
              <a:ext cx="303016" cy="17498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grpSp>
      <p:grpSp>
        <p:nvGrpSpPr>
          <p:cNvPr id="34" name="Group 33" descr="Pencil Section">
            <a:extLst>
              <a:ext uri="{FF2B5EF4-FFF2-40B4-BE49-F238E27FC236}">
                <a16:creationId xmlns:a16="http://schemas.microsoft.com/office/drawing/2014/main" id="{8C5CFB96-05C7-4060-B6EA-87F284A06808}"/>
              </a:ext>
            </a:extLst>
          </p:cNvPr>
          <p:cNvGrpSpPr/>
          <p:nvPr/>
        </p:nvGrpSpPr>
        <p:grpSpPr>
          <a:xfrm rot="10800000" flipH="1">
            <a:off x="4380461" y="1150317"/>
            <a:ext cx="851991" cy="4681932"/>
            <a:chOff x="720000" y="5200650"/>
            <a:chExt cx="1440000" cy="3600000"/>
          </a:xfrm>
        </p:grpSpPr>
        <p:sp>
          <p:nvSpPr>
            <p:cNvPr id="22" name="Arrow: Down 21">
              <a:extLst>
                <a:ext uri="{FF2B5EF4-FFF2-40B4-BE49-F238E27FC236}">
                  <a16:creationId xmlns:a16="http://schemas.microsoft.com/office/drawing/2014/main" id="{539DCB09-D489-4AEF-A57A-4276E752CEA5}"/>
                </a:ext>
              </a:extLst>
            </p:cNvPr>
            <p:cNvSpPr/>
            <p:nvPr/>
          </p:nvSpPr>
          <p:spPr>
            <a:xfrm>
              <a:off x="720000" y="5200650"/>
              <a:ext cx="360000" cy="3600000"/>
            </a:xfrm>
            <a:prstGeom prst="downArrow">
              <a:avLst>
                <a:gd name="adj1" fmla="val 100000"/>
                <a:gd name="adj2" fmla="val 50000"/>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4" name="Arrow: Down 23">
              <a:extLst>
                <a:ext uri="{FF2B5EF4-FFF2-40B4-BE49-F238E27FC236}">
                  <a16:creationId xmlns:a16="http://schemas.microsoft.com/office/drawing/2014/main" id="{B6433480-891A-4EB9-865B-9B1BBD57D290}"/>
                </a:ext>
              </a:extLst>
            </p:cNvPr>
            <p:cNvSpPr/>
            <p:nvPr/>
          </p:nvSpPr>
          <p:spPr>
            <a:xfrm>
              <a:off x="108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5" name="Arrow: Down 24">
              <a:extLst>
                <a:ext uri="{FF2B5EF4-FFF2-40B4-BE49-F238E27FC236}">
                  <a16:creationId xmlns:a16="http://schemas.microsoft.com/office/drawing/2014/main" id="{B446CB75-8164-4D77-8F31-A19689A43099}"/>
                </a:ext>
              </a:extLst>
            </p:cNvPr>
            <p:cNvSpPr/>
            <p:nvPr/>
          </p:nvSpPr>
          <p:spPr>
            <a:xfrm>
              <a:off x="1440000" y="5200650"/>
              <a:ext cx="360000" cy="3600000"/>
            </a:xfrm>
            <a:prstGeom prst="downArrow">
              <a:avLst>
                <a:gd name="adj1" fmla="val 100000"/>
                <a:gd name="adj2" fmla="val 50000"/>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6" name="Arrow: Down 25">
              <a:extLst>
                <a:ext uri="{FF2B5EF4-FFF2-40B4-BE49-F238E27FC236}">
                  <a16:creationId xmlns:a16="http://schemas.microsoft.com/office/drawing/2014/main" id="{AB2BEF8A-0269-4173-AA05-AB31BEADFAC1}"/>
                </a:ext>
              </a:extLst>
            </p:cNvPr>
            <p:cNvSpPr/>
            <p:nvPr/>
          </p:nvSpPr>
          <p:spPr>
            <a:xfrm>
              <a:off x="1800000" y="5200650"/>
              <a:ext cx="360000" cy="3600000"/>
            </a:xfrm>
            <a:prstGeom prst="downArrow">
              <a:avLst>
                <a:gd name="adj1" fmla="val 10000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sp>
        <p:nvSpPr>
          <p:cNvPr id="8" name="Title 7" hidden="1">
            <a:extLst>
              <a:ext uri="{FF2B5EF4-FFF2-40B4-BE49-F238E27FC236}">
                <a16:creationId xmlns:a16="http://schemas.microsoft.com/office/drawing/2014/main" id="{E836A675-CF30-4322-9910-D0876ADF4F0B}"/>
              </a:ext>
            </a:extLst>
          </p:cNvPr>
          <p:cNvSpPr>
            <a:spLocks noGrp="1"/>
          </p:cNvSpPr>
          <p:nvPr>
            <p:ph type="title"/>
          </p:nvPr>
        </p:nvSpPr>
        <p:spPr/>
        <p:txBody>
          <a:bodyPr rtlCol="0"/>
          <a:lstStyle/>
          <a:p>
            <a:pPr rtl="0"/>
            <a:r>
              <a:rPr lang="en-gb"/>
              <a:t>Education Infographic</a:t>
            </a:r>
          </a:p>
        </p:txBody>
      </p:sp>
      <p:grpSp>
        <p:nvGrpSpPr>
          <p:cNvPr id="90" name="Group 89" descr="Pencil Ribbon">
            <a:extLst>
              <a:ext uri="{FF2B5EF4-FFF2-40B4-BE49-F238E27FC236}">
                <a16:creationId xmlns:a16="http://schemas.microsoft.com/office/drawing/2014/main" id="{FAB42E28-35EA-4CE9-AD4D-037811A2670C}"/>
              </a:ext>
            </a:extLst>
          </p:cNvPr>
          <p:cNvGrpSpPr/>
          <p:nvPr/>
        </p:nvGrpSpPr>
        <p:grpSpPr>
          <a:xfrm>
            <a:off x="4277163" y="2621652"/>
            <a:ext cx="1046647" cy="1346377"/>
            <a:chOff x="5423088" y="5459207"/>
            <a:chExt cx="1329075" cy="1709685"/>
          </a:xfrm>
        </p:grpSpPr>
        <p:sp>
          <p:nvSpPr>
            <p:cNvPr id="87" name="Freeform: Shape 86">
              <a:extLst>
                <a:ext uri="{FF2B5EF4-FFF2-40B4-BE49-F238E27FC236}">
                  <a16:creationId xmlns:a16="http://schemas.microsoft.com/office/drawing/2014/main" id="{7D2CC921-A04F-47C0-BBDB-AA5EC0BA41A1}"/>
                </a:ext>
              </a:extLst>
            </p:cNvPr>
            <p:cNvSpPr/>
            <p:nvPr/>
          </p:nvSpPr>
          <p:spPr>
            <a:xfrm rot="16200000">
              <a:off x="6174403" y="5918289"/>
              <a:ext cx="1036842" cy="118678"/>
            </a:xfrm>
            <a:custGeom>
              <a:avLst/>
              <a:gdLst>
                <a:gd name="connsiteX0" fmla="*/ 1005567 w 1005567"/>
                <a:gd name="connsiteY0" fmla="*/ 0 h 118678"/>
                <a:gd name="connsiteX1" fmla="*/ 1005567 w 1005567"/>
                <a:gd name="connsiteY1" fmla="*/ 118384 h 118678"/>
                <a:gd name="connsiteX2" fmla="*/ 152953 w 1005567"/>
                <a:gd name="connsiteY2" fmla="*/ 118384 h 118678"/>
                <a:gd name="connsiteX3" fmla="*/ 151765 w 1005567"/>
                <a:gd name="connsiteY3" fmla="*/ 118678 h 118678"/>
                <a:gd name="connsiteX4" fmla="*/ 149847 w 1005567"/>
                <a:gd name="connsiteY4" fmla="*/ 118384 h 118678"/>
                <a:gd name="connsiteX5" fmla="*/ 98080 w 1005567"/>
                <a:gd name="connsiteY5" fmla="*/ 110463 h 118678"/>
                <a:gd name="connsiteX6" fmla="*/ 17770 w 1005567"/>
                <a:gd name="connsiteY6" fmla="*/ 37613 h 118678"/>
                <a:gd name="connsiteX7" fmla="*/ 0 w 1005567"/>
                <a:gd name="connsiteY7" fmla="*/ 0 h 118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5567" h="118678">
                  <a:moveTo>
                    <a:pt x="1005567" y="0"/>
                  </a:moveTo>
                  <a:lnTo>
                    <a:pt x="1005567" y="118384"/>
                  </a:lnTo>
                  <a:lnTo>
                    <a:pt x="152953" y="118384"/>
                  </a:lnTo>
                  <a:lnTo>
                    <a:pt x="151765" y="118678"/>
                  </a:lnTo>
                  <a:lnTo>
                    <a:pt x="149847" y="118384"/>
                  </a:lnTo>
                  <a:cubicBezTo>
                    <a:pt x="132591" y="115744"/>
                    <a:pt x="139149" y="120250"/>
                    <a:pt x="98080" y="110463"/>
                  </a:cubicBezTo>
                  <a:cubicBezTo>
                    <a:pt x="63948" y="98234"/>
                    <a:pt x="34481" y="72985"/>
                    <a:pt x="17770" y="37613"/>
                  </a:cubicBezTo>
                  <a:lnTo>
                    <a:pt x="0" y="0"/>
                  </a:lnTo>
                  <a:close/>
                </a:path>
              </a:pathLst>
            </a:custGeom>
            <a:gradFill>
              <a:gsLst>
                <a:gs pos="0">
                  <a:schemeClr val="tx1"/>
                </a:gs>
                <a:gs pos="100000">
                  <a:schemeClr val="tx1">
                    <a:lumMod val="65000"/>
                    <a:lumOff val="3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89" name="Freeform: Shape 88">
              <a:extLst>
                <a:ext uri="{FF2B5EF4-FFF2-40B4-BE49-F238E27FC236}">
                  <a16:creationId xmlns:a16="http://schemas.microsoft.com/office/drawing/2014/main" id="{566B5788-E2E0-48F2-9B93-6D16F2940765}"/>
                </a:ext>
              </a:extLst>
            </p:cNvPr>
            <p:cNvSpPr/>
            <p:nvPr/>
          </p:nvSpPr>
          <p:spPr>
            <a:xfrm rot="16200000">
              <a:off x="5393104" y="7011957"/>
              <a:ext cx="186919" cy="126952"/>
            </a:xfrm>
            <a:custGeom>
              <a:avLst/>
              <a:gdLst>
                <a:gd name="connsiteX0" fmla="*/ 186919 w 186919"/>
                <a:gd name="connsiteY0" fmla="*/ 0 h 125314"/>
                <a:gd name="connsiteX1" fmla="*/ 186919 w 186919"/>
                <a:gd name="connsiteY1" fmla="*/ 125314 h 125314"/>
                <a:gd name="connsiteX2" fmla="*/ 0 w 186919"/>
                <a:gd name="connsiteY2" fmla="*/ 125314 h 125314"/>
                <a:gd name="connsiteX3" fmla="*/ 7831 w 186919"/>
                <a:gd name="connsiteY3" fmla="*/ 86525 h 125314"/>
                <a:gd name="connsiteX4" fmla="*/ 138367 w 186919"/>
                <a:gd name="connsiteY4" fmla="*/ 0 h 125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6919" h="125314">
                  <a:moveTo>
                    <a:pt x="186919" y="0"/>
                  </a:moveTo>
                  <a:lnTo>
                    <a:pt x="186919" y="125314"/>
                  </a:lnTo>
                  <a:lnTo>
                    <a:pt x="0" y="125314"/>
                  </a:lnTo>
                  <a:lnTo>
                    <a:pt x="7831" y="86525"/>
                  </a:lnTo>
                  <a:cubicBezTo>
                    <a:pt x="29338" y="35678"/>
                    <a:pt x="79686" y="0"/>
                    <a:pt x="138367"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66" name="Parallelogram 65">
              <a:extLst>
                <a:ext uri="{FF2B5EF4-FFF2-40B4-BE49-F238E27FC236}">
                  <a16:creationId xmlns:a16="http://schemas.microsoft.com/office/drawing/2014/main" id="{A18CFA55-058C-4633-83E7-611FE3036453}"/>
                </a:ext>
              </a:extLst>
            </p:cNvPr>
            <p:cNvSpPr/>
            <p:nvPr/>
          </p:nvSpPr>
          <p:spPr>
            <a:xfrm rot="16200000" flipH="1">
              <a:off x="5710180" y="6182300"/>
              <a:ext cx="763161" cy="1083445"/>
            </a:xfrm>
            <a:prstGeom prst="parallelogram">
              <a:avLst>
                <a:gd name="adj" fmla="val 72728"/>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sp>
          <p:nvSpPr>
            <p:cNvPr id="41" name="Parallelogram 40">
              <a:extLst>
                <a:ext uri="{FF2B5EF4-FFF2-40B4-BE49-F238E27FC236}">
                  <a16:creationId xmlns:a16="http://schemas.microsoft.com/office/drawing/2014/main" id="{238853DE-EC73-4814-B7EE-3EF80DCDA05E}"/>
                </a:ext>
              </a:extLst>
            </p:cNvPr>
            <p:cNvSpPr/>
            <p:nvPr/>
          </p:nvSpPr>
          <p:spPr>
            <a:xfrm rot="16200000" flipH="1">
              <a:off x="5294044" y="5588541"/>
              <a:ext cx="1587453" cy="1328785"/>
            </a:xfrm>
            <a:prstGeom prst="parallelogram">
              <a:avLst>
                <a:gd name="adj" fmla="val 5127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grpSp>
      <p:pic>
        <p:nvPicPr>
          <p:cNvPr id="1045" name="Graphic 1044" descr="Puzzle">
            <a:extLst>
              <a:ext uri="{FF2B5EF4-FFF2-40B4-BE49-F238E27FC236}">
                <a16:creationId xmlns:a16="http://schemas.microsoft.com/office/drawing/2014/main" id="{C6AC993A-DD3F-428F-87C7-A85222811B44}"/>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982236">
            <a:off x="4615307" y="3063396"/>
            <a:ext cx="369520" cy="369520"/>
          </a:xfrm>
          <a:prstGeom prst="rect">
            <a:avLst/>
          </a:prstGeom>
        </p:spPr>
      </p:pic>
      <p:grpSp>
        <p:nvGrpSpPr>
          <p:cNvPr id="54" name="Group 53" descr="Pencil Section">
            <a:extLst>
              <a:ext uri="{FF2B5EF4-FFF2-40B4-BE49-F238E27FC236}">
                <a16:creationId xmlns:a16="http://schemas.microsoft.com/office/drawing/2014/main" id="{5DCE6B97-B14E-4696-83E1-484FD5CE661D}"/>
              </a:ext>
            </a:extLst>
          </p:cNvPr>
          <p:cNvGrpSpPr/>
          <p:nvPr/>
        </p:nvGrpSpPr>
        <p:grpSpPr>
          <a:xfrm rot="10800000" flipH="1">
            <a:off x="4378360" y="5466569"/>
            <a:ext cx="851989" cy="2623355"/>
            <a:chOff x="720001" y="5200650"/>
            <a:chExt cx="1439999" cy="3600000"/>
          </a:xfrm>
          <a:solidFill>
            <a:schemeClr val="accent2"/>
          </a:solidFill>
        </p:grpSpPr>
        <p:sp>
          <p:nvSpPr>
            <p:cNvPr id="55" name="Arrow: Down 54">
              <a:extLst>
                <a:ext uri="{FF2B5EF4-FFF2-40B4-BE49-F238E27FC236}">
                  <a16:creationId xmlns:a16="http://schemas.microsoft.com/office/drawing/2014/main" id="{3720879D-EA4C-48EC-BA7A-92D1722ED1A0}"/>
                </a:ext>
              </a:extLst>
            </p:cNvPr>
            <p:cNvSpPr/>
            <p:nvPr/>
          </p:nvSpPr>
          <p:spPr>
            <a:xfrm>
              <a:off x="720001" y="5200650"/>
              <a:ext cx="360000" cy="3600000"/>
            </a:xfrm>
            <a:prstGeom prst="downArrow">
              <a:avLst>
                <a:gd name="adj1" fmla="val 100000"/>
                <a:gd name="adj2" fmla="val 50000"/>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56" name="Arrow: Down 55">
              <a:extLst>
                <a:ext uri="{FF2B5EF4-FFF2-40B4-BE49-F238E27FC236}">
                  <a16:creationId xmlns:a16="http://schemas.microsoft.com/office/drawing/2014/main" id="{4807F6A6-6CF1-4185-8B9E-3A7DBC1DC9EF}"/>
                </a:ext>
              </a:extLst>
            </p:cNvPr>
            <p:cNvSpPr/>
            <p:nvPr/>
          </p:nvSpPr>
          <p:spPr>
            <a:xfrm>
              <a:off x="1080001"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57" name="Arrow: Down 56">
              <a:extLst>
                <a:ext uri="{FF2B5EF4-FFF2-40B4-BE49-F238E27FC236}">
                  <a16:creationId xmlns:a16="http://schemas.microsoft.com/office/drawing/2014/main" id="{91463D4C-E169-4CD7-9CF1-C735695BB472}"/>
                </a:ext>
              </a:extLst>
            </p:cNvPr>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58" name="Arrow: Down 57">
              <a:extLst>
                <a:ext uri="{FF2B5EF4-FFF2-40B4-BE49-F238E27FC236}">
                  <a16:creationId xmlns:a16="http://schemas.microsoft.com/office/drawing/2014/main" id="{FC0AA29E-FA9E-4076-B620-02F17C95AB09}"/>
                </a:ext>
              </a:extLst>
            </p:cNvPr>
            <p:cNvSpPr/>
            <p:nvPr/>
          </p:nvSpPr>
          <p:spPr>
            <a:xfrm>
              <a:off x="1800000" y="5200650"/>
              <a:ext cx="360000" cy="3600000"/>
            </a:xfrm>
            <a:prstGeom prst="downArrow">
              <a:avLst>
                <a:gd name="adj1" fmla="val 100000"/>
                <a:gd name="adj2"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grpSp>
        <p:nvGrpSpPr>
          <p:cNvPr id="61" name="Group 60" descr="Pencil Section">
            <a:extLst>
              <a:ext uri="{FF2B5EF4-FFF2-40B4-BE49-F238E27FC236}">
                <a16:creationId xmlns:a16="http://schemas.microsoft.com/office/drawing/2014/main" id="{FA67B8CC-BADB-480B-99C6-F0315E487428}"/>
              </a:ext>
            </a:extLst>
          </p:cNvPr>
          <p:cNvGrpSpPr/>
          <p:nvPr/>
        </p:nvGrpSpPr>
        <p:grpSpPr>
          <a:xfrm rot="10800000" flipH="1">
            <a:off x="4378360" y="7883819"/>
            <a:ext cx="851989" cy="2806520"/>
            <a:chOff x="720001" y="5200650"/>
            <a:chExt cx="1439999" cy="3600000"/>
          </a:xfrm>
          <a:solidFill>
            <a:schemeClr val="accent2"/>
          </a:solidFill>
        </p:grpSpPr>
        <p:sp>
          <p:nvSpPr>
            <p:cNvPr id="62" name="Arrow: Down 61">
              <a:extLst>
                <a:ext uri="{FF2B5EF4-FFF2-40B4-BE49-F238E27FC236}">
                  <a16:creationId xmlns:a16="http://schemas.microsoft.com/office/drawing/2014/main" id="{687F0286-720F-48E5-B93C-F7339BD4878D}"/>
                </a:ext>
              </a:extLst>
            </p:cNvPr>
            <p:cNvSpPr/>
            <p:nvPr/>
          </p:nvSpPr>
          <p:spPr>
            <a:xfrm>
              <a:off x="720001" y="5200650"/>
              <a:ext cx="360000" cy="3600000"/>
            </a:xfrm>
            <a:prstGeom prst="downArrow">
              <a:avLst>
                <a:gd name="adj1" fmla="val 100000"/>
                <a:gd name="adj2" fmla="val 50000"/>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63" name="Arrow: Down 62">
              <a:extLst>
                <a:ext uri="{FF2B5EF4-FFF2-40B4-BE49-F238E27FC236}">
                  <a16:creationId xmlns:a16="http://schemas.microsoft.com/office/drawing/2014/main" id="{337DFB87-CFFE-49F4-B7B0-319AF30FC696}"/>
                </a:ext>
              </a:extLst>
            </p:cNvPr>
            <p:cNvSpPr/>
            <p:nvPr/>
          </p:nvSpPr>
          <p:spPr>
            <a:xfrm>
              <a:off x="1080001"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64" name="Arrow: Down 63">
              <a:extLst>
                <a:ext uri="{FF2B5EF4-FFF2-40B4-BE49-F238E27FC236}">
                  <a16:creationId xmlns:a16="http://schemas.microsoft.com/office/drawing/2014/main" id="{994ECC7C-6411-4822-923E-7327528677DD}"/>
                </a:ext>
              </a:extLst>
            </p:cNvPr>
            <p:cNvSpPr/>
            <p:nvPr/>
          </p:nvSpPr>
          <p:spPr>
            <a:xfrm>
              <a:off x="1440001" y="5200650"/>
              <a:ext cx="360000" cy="3600000"/>
            </a:xfrm>
            <a:prstGeom prst="downArrow">
              <a:avLst>
                <a:gd name="adj1" fmla="val 100000"/>
                <a:gd name="adj2" fmla="val 50000"/>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65" name="Arrow: Down 64">
              <a:extLst>
                <a:ext uri="{FF2B5EF4-FFF2-40B4-BE49-F238E27FC236}">
                  <a16:creationId xmlns:a16="http://schemas.microsoft.com/office/drawing/2014/main" id="{38DF508B-21CB-4DAC-988D-D192B1CF236C}"/>
                </a:ext>
              </a:extLst>
            </p:cNvPr>
            <p:cNvSpPr/>
            <p:nvPr/>
          </p:nvSpPr>
          <p:spPr>
            <a:xfrm>
              <a:off x="1800000" y="5200650"/>
              <a:ext cx="360000" cy="3600000"/>
            </a:xfrm>
            <a:prstGeom prst="downArrow">
              <a:avLst>
                <a:gd name="adj1" fmla="val 100000"/>
                <a:gd name="adj2"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grpSp>
        <p:nvGrpSpPr>
          <p:cNvPr id="49" name="Group 48" descr="Pencil Eraser">
            <a:extLst>
              <a:ext uri="{FF2B5EF4-FFF2-40B4-BE49-F238E27FC236}">
                <a16:creationId xmlns:a16="http://schemas.microsoft.com/office/drawing/2014/main" id="{C1260421-D92C-4E2E-88CD-E4D9C935FEA5}"/>
              </a:ext>
            </a:extLst>
          </p:cNvPr>
          <p:cNvGrpSpPr/>
          <p:nvPr/>
        </p:nvGrpSpPr>
        <p:grpSpPr>
          <a:xfrm>
            <a:off x="4377139" y="10690340"/>
            <a:ext cx="853211" cy="680025"/>
            <a:chOff x="5554279" y="11106364"/>
            <a:chExt cx="1083442" cy="863524"/>
          </a:xfrm>
        </p:grpSpPr>
        <p:sp>
          <p:nvSpPr>
            <p:cNvPr id="28" name="Rectangle 27">
              <a:extLst>
                <a:ext uri="{FF2B5EF4-FFF2-40B4-BE49-F238E27FC236}">
                  <a16:creationId xmlns:a16="http://schemas.microsoft.com/office/drawing/2014/main" id="{5839231F-8AA0-47CC-9B7B-82EAF40A3A8D}"/>
                </a:ext>
              </a:extLst>
            </p:cNvPr>
            <p:cNvSpPr/>
            <p:nvPr/>
          </p:nvSpPr>
          <p:spPr>
            <a:xfrm rot="10800000" flipH="1">
              <a:off x="5554279" y="11106364"/>
              <a:ext cx="1083442" cy="484241"/>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9" name="Rectangle: Top Corners Rounded 28">
              <a:extLst>
                <a:ext uri="{FF2B5EF4-FFF2-40B4-BE49-F238E27FC236}">
                  <a16:creationId xmlns:a16="http://schemas.microsoft.com/office/drawing/2014/main" id="{3D1EA64C-5006-4013-9C14-9A1F00DE6C98}"/>
                </a:ext>
              </a:extLst>
            </p:cNvPr>
            <p:cNvSpPr/>
            <p:nvPr/>
          </p:nvSpPr>
          <p:spPr>
            <a:xfrm rot="10800000" flipH="1">
              <a:off x="5554279" y="11590606"/>
              <a:ext cx="1083442" cy="379282"/>
            </a:xfrm>
            <a:prstGeom prst="round2Same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31" name="Rectangle 30">
              <a:extLst>
                <a:ext uri="{FF2B5EF4-FFF2-40B4-BE49-F238E27FC236}">
                  <a16:creationId xmlns:a16="http://schemas.microsoft.com/office/drawing/2014/main" id="{9563BB47-CEF7-454E-BF04-B9383994F31A}"/>
                </a:ext>
              </a:extLst>
            </p:cNvPr>
            <p:cNvSpPr/>
            <p:nvPr/>
          </p:nvSpPr>
          <p:spPr>
            <a:xfrm rot="10800000" flipH="1">
              <a:off x="5554279" y="11501012"/>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32" name="Rectangle 31">
              <a:extLst>
                <a:ext uri="{FF2B5EF4-FFF2-40B4-BE49-F238E27FC236}">
                  <a16:creationId xmlns:a16="http://schemas.microsoft.com/office/drawing/2014/main" id="{72BFC936-E991-4F9F-8385-770D4414AA4B}"/>
                </a:ext>
              </a:extLst>
            </p:cNvPr>
            <p:cNvSpPr/>
            <p:nvPr/>
          </p:nvSpPr>
          <p:spPr>
            <a:xfrm rot="10800000" flipH="1">
              <a:off x="5554279" y="11420788"/>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33" name="Rectangle 32">
              <a:extLst>
                <a:ext uri="{FF2B5EF4-FFF2-40B4-BE49-F238E27FC236}">
                  <a16:creationId xmlns:a16="http://schemas.microsoft.com/office/drawing/2014/main" id="{4BDA4819-792D-4D2C-B416-C6FB5733E3F2}"/>
                </a:ext>
              </a:extLst>
            </p:cNvPr>
            <p:cNvSpPr/>
            <p:nvPr/>
          </p:nvSpPr>
          <p:spPr>
            <a:xfrm rot="10800000" flipH="1">
              <a:off x="5554279" y="11340564"/>
              <a:ext cx="1083442" cy="34349"/>
            </a:xfrm>
            <a:prstGeom prst="rect">
              <a:avLst/>
            </a:prstGeom>
            <a:gradFill flip="none" rotWithShape="1">
              <a:gsLst>
                <a:gs pos="0">
                  <a:schemeClr val="bg1">
                    <a:lumMod val="50000"/>
                  </a:schemeClr>
                </a:gs>
                <a:gs pos="76000">
                  <a:schemeClr val="bg1">
                    <a:lumMod val="75000"/>
                  </a:schemeClr>
                </a:gs>
                <a:gs pos="33000">
                  <a:schemeClr val="bg1">
                    <a:lumMod val="95000"/>
                  </a:schemeClr>
                </a:gs>
                <a:gs pos="100000">
                  <a:schemeClr val="bg1">
                    <a:lumMod val="9500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grpSp>
        <p:nvGrpSpPr>
          <p:cNvPr id="9" name="Group 8" descr="Header Graphic">
            <a:extLst>
              <a:ext uri="{FF2B5EF4-FFF2-40B4-BE49-F238E27FC236}">
                <a16:creationId xmlns:a16="http://schemas.microsoft.com/office/drawing/2014/main" id="{181D94F2-1E93-4B71-A78B-37D4B024053C}"/>
              </a:ext>
            </a:extLst>
          </p:cNvPr>
          <p:cNvGrpSpPr/>
          <p:nvPr/>
        </p:nvGrpSpPr>
        <p:grpSpPr>
          <a:xfrm>
            <a:off x="-178137" y="981020"/>
            <a:ext cx="5620831" cy="2448358"/>
            <a:chOff x="-7141" y="4768047"/>
            <a:chExt cx="6919328" cy="2965759"/>
          </a:xfrm>
        </p:grpSpPr>
        <p:sp>
          <p:nvSpPr>
            <p:cNvPr id="190" name="Isosceles Triangle 189">
              <a:extLst>
                <a:ext uri="{FF2B5EF4-FFF2-40B4-BE49-F238E27FC236}">
                  <a16:creationId xmlns:a16="http://schemas.microsoft.com/office/drawing/2014/main" id="{F3581DBC-9696-4462-B3C5-767EE02860DC}"/>
                </a:ext>
              </a:extLst>
            </p:cNvPr>
            <p:cNvSpPr/>
            <p:nvPr/>
          </p:nvSpPr>
          <p:spPr>
            <a:xfrm rot="5400000">
              <a:off x="6655238" y="7058004"/>
              <a:ext cx="243424" cy="270475"/>
            </a:xfrm>
            <a:prstGeom prst="triangle">
              <a:avLst>
                <a:gd name="adj" fmla="val 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sp>
          <p:nvSpPr>
            <p:cNvPr id="191" name="Rectangle 190">
              <a:extLst>
                <a:ext uri="{FF2B5EF4-FFF2-40B4-BE49-F238E27FC236}">
                  <a16:creationId xmlns:a16="http://schemas.microsoft.com/office/drawing/2014/main" id="{C72ABDA0-C156-472C-B9ED-6805DC489C86}"/>
                </a:ext>
              </a:extLst>
            </p:cNvPr>
            <p:cNvSpPr/>
            <p:nvPr/>
          </p:nvSpPr>
          <p:spPr>
            <a:xfrm>
              <a:off x="748404" y="4768047"/>
              <a:ext cx="4617555" cy="2309070"/>
            </a:xfrm>
            <a:prstGeom prst="rect">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17" dirty="0">
                  <a:solidFill>
                    <a:schemeClr val="tx1"/>
                  </a:solidFill>
                  <a:latin typeface="Chalkboard" panose="03050602040202020205" pitchFamily="66" charset="77"/>
                  <a:cs typeface="APPLE CHANCERY" panose="03020702040506060504" pitchFamily="66" charset="-79"/>
                </a:rPr>
                <a:t>The Pupil development grant was launched in 2012. The Welsh Assembly Government state that the aim of the grant is to improve outcomes for learners  eligible for free school meals and looked after children, the intention is to help children from disadvantaged backgrounds overcome any additional barriers that may prevent them from achieving their full potential. </a:t>
              </a:r>
              <a:endParaRPr lang="en-GB" sz="1117" dirty="0">
                <a:latin typeface="Chalkboard" panose="03050602040202020205" pitchFamily="66" charset="77"/>
              </a:endParaRPr>
            </a:p>
            <a:p>
              <a:pPr algn="ctr"/>
              <a:r>
                <a:rPr lang="en-GB" sz="1200" dirty="0">
                  <a:solidFill>
                    <a:schemeClr val="tx1"/>
                  </a:solidFill>
                </a:rPr>
                <a:t>(Pupil Development Grant, 2020)</a:t>
              </a:r>
            </a:p>
          </p:txBody>
        </p:sp>
        <p:sp>
          <p:nvSpPr>
            <p:cNvPr id="196" name="Rectangle 195">
              <a:extLst>
                <a:ext uri="{FF2B5EF4-FFF2-40B4-BE49-F238E27FC236}">
                  <a16:creationId xmlns:a16="http://schemas.microsoft.com/office/drawing/2014/main" id="{0D300D7F-079C-4116-A792-BD36BA3AEDE4}"/>
                </a:ext>
              </a:extLst>
            </p:cNvPr>
            <p:cNvSpPr/>
            <p:nvPr/>
          </p:nvSpPr>
          <p:spPr>
            <a:xfrm rot="16200000">
              <a:off x="2447636" y="4622341"/>
              <a:ext cx="656688" cy="5566241"/>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97" name="Rectangle 196">
              <a:extLst>
                <a:ext uri="{FF2B5EF4-FFF2-40B4-BE49-F238E27FC236}">
                  <a16:creationId xmlns:a16="http://schemas.microsoft.com/office/drawing/2014/main" id="{8D1A8F03-661A-46F2-BBC9-78FA1AE202DB}"/>
                </a:ext>
              </a:extLst>
            </p:cNvPr>
            <p:cNvSpPr/>
            <p:nvPr/>
          </p:nvSpPr>
          <p:spPr>
            <a:xfrm>
              <a:off x="5558268" y="7077117"/>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grpSp>
        <p:nvGrpSpPr>
          <p:cNvPr id="233" name="Group 232" descr="1in3 Graphic Placeholder">
            <a:extLst>
              <a:ext uri="{FF2B5EF4-FFF2-40B4-BE49-F238E27FC236}">
                <a16:creationId xmlns:a16="http://schemas.microsoft.com/office/drawing/2014/main" id="{75BB10CF-B44E-43F4-A0CB-89E1F4914D9F}"/>
              </a:ext>
            </a:extLst>
          </p:cNvPr>
          <p:cNvGrpSpPr/>
          <p:nvPr/>
        </p:nvGrpSpPr>
        <p:grpSpPr>
          <a:xfrm>
            <a:off x="-551438" y="2937888"/>
            <a:ext cx="3633816" cy="1391539"/>
            <a:chOff x="787060" y="2719040"/>
            <a:chExt cx="4344375" cy="2134335"/>
          </a:xfrm>
        </p:grpSpPr>
        <p:grpSp>
          <p:nvGrpSpPr>
            <p:cNvPr id="1043" name="Group 1042">
              <a:extLst>
                <a:ext uri="{FF2B5EF4-FFF2-40B4-BE49-F238E27FC236}">
                  <a16:creationId xmlns:a16="http://schemas.microsoft.com/office/drawing/2014/main" id="{EDE67141-2993-4412-A65C-1A5893653F11}"/>
                </a:ext>
              </a:extLst>
            </p:cNvPr>
            <p:cNvGrpSpPr/>
            <p:nvPr/>
          </p:nvGrpSpPr>
          <p:grpSpPr>
            <a:xfrm>
              <a:off x="787060" y="3393408"/>
              <a:ext cx="4344375" cy="1459967"/>
              <a:chOff x="673698" y="1834435"/>
              <a:chExt cx="4344375" cy="1459967"/>
            </a:xfrm>
          </p:grpSpPr>
          <p:sp>
            <p:nvSpPr>
              <p:cNvPr id="200" name="TextBox 199">
                <a:extLst>
                  <a:ext uri="{FF2B5EF4-FFF2-40B4-BE49-F238E27FC236}">
                    <a16:creationId xmlns:a16="http://schemas.microsoft.com/office/drawing/2014/main" id="{A025D5D5-CF94-406F-9B0D-1B6A88C449C9}"/>
                  </a:ext>
                </a:extLst>
              </p:cNvPr>
              <p:cNvSpPr txBox="1"/>
              <p:nvPr/>
            </p:nvSpPr>
            <p:spPr>
              <a:xfrm>
                <a:off x="673698" y="1834435"/>
                <a:ext cx="4337028" cy="1226881"/>
              </a:xfrm>
              <a:prstGeom prst="rect">
                <a:avLst/>
              </a:prstGeom>
              <a:noFill/>
            </p:spPr>
            <p:txBody>
              <a:bodyPr wrap="square" lIns="0" tIns="0" rIns="0" bIns="0" rtlCol="0">
                <a:spAutoFit/>
              </a:bodyPr>
              <a:lstStyle/>
              <a:p>
                <a:pPr algn="r" rtl="0"/>
                <a:r>
                  <a:rPr lang="en-GB" sz="5198" b="1" dirty="0"/>
                  <a:t>1 in 5 </a:t>
                </a:r>
                <a:endParaRPr lang="en-GB" sz="3150" noProof="1"/>
              </a:p>
            </p:txBody>
          </p:sp>
          <p:sp>
            <p:nvSpPr>
              <p:cNvPr id="201" name="TextBox 200">
                <a:extLst>
                  <a:ext uri="{FF2B5EF4-FFF2-40B4-BE49-F238E27FC236}">
                    <a16:creationId xmlns:a16="http://schemas.microsoft.com/office/drawing/2014/main" id="{56AA3C66-F9A9-40B8-9160-E15AA87DF7DA}"/>
                  </a:ext>
                </a:extLst>
              </p:cNvPr>
              <p:cNvSpPr txBox="1"/>
              <p:nvPr/>
            </p:nvSpPr>
            <p:spPr>
              <a:xfrm>
                <a:off x="681045" y="2550898"/>
                <a:ext cx="4337028" cy="743504"/>
              </a:xfrm>
              <a:prstGeom prst="rect">
                <a:avLst/>
              </a:prstGeom>
              <a:noFill/>
            </p:spPr>
            <p:txBody>
              <a:bodyPr wrap="square" lIns="0" tIns="0" rIns="0" bIns="0" rtlCol="0">
                <a:spAutoFit/>
              </a:bodyPr>
              <a:lstStyle/>
              <a:p>
                <a:pPr algn="r" rtl="0"/>
                <a:endParaRPr lang="en-GB" sz="3150" dirty="0"/>
              </a:p>
            </p:txBody>
          </p:sp>
        </p:grpSp>
        <p:grpSp>
          <p:nvGrpSpPr>
            <p:cNvPr id="1054" name="Group 1053">
              <a:extLst>
                <a:ext uri="{FF2B5EF4-FFF2-40B4-BE49-F238E27FC236}">
                  <a16:creationId xmlns:a16="http://schemas.microsoft.com/office/drawing/2014/main" id="{994A33BF-6CE5-4A10-B57E-EC3431CD6D96}"/>
                </a:ext>
              </a:extLst>
            </p:cNvPr>
            <p:cNvGrpSpPr/>
            <p:nvPr/>
          </p:nvGrpSpPr>
          <p:grpSpPr>
            <a:xfrm>
              <a:off x="3623201" y="2719040"/>
              <a:ext cx="1464512" cy="708471"/>
              <a:chOff x="3284030" y="2329845"/>
              <a:chExt cx="1464512" cy="708471"/>
            </a:xfrm>
          </p:grpSpPr>
          <p:sp>
            <p:nvSpPr>
              <p:cNvPr id="232" name="Freeform: Shape 231">
                <a:extLst>
                  <a:ext uri="{FF2B5EF4-FFF2-40B4-BE49-F238E27FC236}">
                    <a16:creationId xmlns:a16="http://schemas.microsoft.com/office/drawing/2014/main" id="{9177C0F3-38D9-4606-9E52-C72391D2BC91}"/>
                  </a:ext>
                </a:extLst>
              </p:cNvPr>
              <p:cNvSpPr/>
              <p:nvPr/>
            </p:nvSpPr>
            <p:spPr>
              <a:xfrm>
                <a:off x="3284030" y="2329845"/>
                <a:ext cx="346364" cy="70847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31" name="Freeform: Shape 230">
                <a:extLst>
                  <a:ext uri="{FF2B5EF4-FFF2-40B4-BE49-F238E27FC236}">
                    <a16:creationId xmlns:a16="http://schemas.microsoft.com/office/drawing/2014/main" id="{6877EC82-8291-4A72-B05C-096D00670784}"/>
                  </a:ext>
                </a:extLst>
              </p:cNvPr>
              <p:cNvSpPr/>
              <p:nvPr/>
            </p:nvSpPr>
            <p:spPr>
              <a:xfrm>
                <a:off x="3843104" y="2329845"/>
                <a:ext cx="346364" cy="70847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230" name="Freeform: Shape 229">
                <a:extLst>
                  <a:ext uri="{FF2B5EF4-FFF2-40B4-BE49-F238E27FC236}">
                    <a16:creationId xmlns:a16="http://schemas.microsoft.com/office/drawing/2014/main" id="{D670891D-8B8D-4255-A1F5-524098A30555}"/>
                  </a:ext>
                </a:extLst>
              </p:cNvPr>
              <p:cNvSpPr/>
              <p:nvPr/>
            </p:nvSpPr>
            <p:spPr>
              <a:xfrm>
                <a:off x="4402178" y="2329845"/>
                <a:ext cx="346364" cy="70847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bg1">
                  <a:lumMod val="75000"/>
                </a:schemeClr>
              </a:solidFill>
              <a:ln w="6350">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grpSp>
      </p:grpSp>
      <p:grpSp>
        <p:nvGrpSpPr>
          <p:cNvPr id="1034" name="Group 1033" title="Section title">
            <a:extLst>
              <a:ext uri="{FF2B5EF4-FFF2-40B4-BE49-F238E27FC236}">
                <a16:creationId xmlns:a16="http://schemas.microsoft.com/office/drawing/2014/main" id="{20434B85-96ED-49B6-9A09-5BF47EF578EA}"/>
              </a:ext>
            </a:extLst>
          </p:cNvPr>
          <p:cNvGrpSpPr/>
          <p:nvPr/>
        </p:nvGrpSpPr>
        <p:grpSpPr>
          <a:xfrm>
            <a:off x="5111464" y="325411"/>
            <a:ext cx="4147457" cy="1041648"/>
            <a:chOff x="5431608" y="4028136"/>
            <a:chExt cx="5266612" cy="1322728"/>
          </a:xfrm>
        </p:grpSpPr>
        <p:sp>
          <p:nvSpPr>
            <p:cNvPr id="105" name="Rectangle 104">
              <a:extLst>
                <a:ext uri="{FF2B5EF4-FFF2-40B4-BE49-F238E27FC236}">
                  <a16:creationId xmlns:a16="http://schemas.microsoft.com/office/drawing/2014/main" id="{4706127D-A2D7-44C8-9AF6-2705A19F487B}"/>
                </a:ext>
              </a:extLst>
            </p:cNvPr>
            <p:cNvSpPr/>
            <p:nvPr/>
          </p:nvSpPr>
          <p:spPr>
            <a:xfrm rot="16200000">
              <a:off x="7971542" y="3805037"/>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91" name="Freeform: Shape 90">
              <a:extLst>
                <a:ext uri="{FF2B5EF4-FFF2-40B4-BE49-F238E27FC236}">
                  <a16:creationId xmlns:a16="http://schemas.microsoft.com/office/drawing/2014/main" id="{C3D83180-0EA1-4C3E-A2CB-0156B818A52D}"/>
                </a:ext>
              </a:extLst>
            </p:cNvPr>
            <p:cNvSpPr/>
            <p:nvPr/>
          </p:nvSpPr>
          <p:spPr>
            <a:xfrm rot="16200000">
              <a:off x="5384583" y="5119448"/>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sp>
          <p:nvSpPr>
            <p:cNvPr id="42" name="Rectangle 41">
              <a:extLst>
                <a:ext uri="{FF2B5EF4-FFF2-40B4-BE49-F238E27FC236}">
                  <a16:creationId xmlns:a16="http://schemas.microsoft.com/office/drawing/2014/main" id="{1384250D-16D1-4C6E-9289-B0F638D91617}"/>
                </a:ext>
              </a:extLst>
            </p:cNvPr>
            <p:cNvSpPr/>
            <p:nvPr/>
          </p:nvSpPr>
          <p:spPr>
            <a:xfrm>
              <a:off x="5558271" y="5099224"/>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39" name="Rectangle: Top Corners Rounded 38">
              <a:extLst>
                <a:ext uri="{FF2B5EF4-FFF2-40B4-BE49-F238E27FC236}">
                  <a16:creationId xmlns:a16="http://schemas.microsoft.com/office/drawing/2014/main" id="{403C72BC-017E-4889-86F3-EE29B4D8167C}"/>
                </a:ext>
              </a:extLst>
            </p:cNvPr>
            <p:cNvSpPr/>
            <p:nvPr/>
          </p:nvSpPr>
          <p:spPr>
            <a:xfrm rot="16200000">
              <a:off x="7092252" y="2573525"/>
              <a:ext cx="900000" cy="4221287"/>
            </a:xfrm>
            <a:prstGeom prst="round2SameRect">
              <a:avLst>
                <a:gd name="adj1" fmla="val 7001"/>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04" name="TextBox 103">
              <a:extLst>
                <a:ext uri="{FF2B5EF4-FFF2-40B4-BE49-F238E27FC236}">
                  <a16:creationId xmlns:a16="http://schemas.microsoft.com/office/drawing/2014/main" id="{EDD96DC5-58F2-4DBD-8B2D-5E2C271130E4}"/>
                </a:ext>
              </a:extLst>
            </p:cNvPr>
            <p:cNvSpPr txBox="1"/>
            <p:nvPr/>
          </p:nvSpPr>
          <p:spPr>
            <a:xfrm>
              <a:off x="6372940" y="4028136"/>
              <a:ext cx="4325280" cy="1016031"/>
            </a:xfrm>
            <a:prstGeom prst="rect">
              <a:avLst/>
            </a:prstGeom>
            <a:gradFill>
              <a:gsLst>
                <a:gs pos="0">
                  <a:schemeClr val="tx1"/>
                </a:gs>
                <a:gs pos="100000">
                  <a:schemeClr val="tx1"/>
                </a:gs>
              </a:gsLst>
              <a:lin ang="0" scaled="1"/>
            </a:gradFill>
            <a:ln>
              <a:solidFill>
                <a:schemeClr val="accent1"/>
              </a:solidFill>
            </a:ln>
          </p:spPr>
          <p:txBody>
            <a:bodyPr wrap="square" lIns="113400" tIns="0" rIns="113400" bIns="0" rtlCol="0" anchor="ctr">
              <a:noAutofit/>
            </a:bodyPr>
            <a:lstStyle/>
            <a:p>
              <a:pPr rtl="0"/>
              <a:r>
                <a:rPr lang="en-GB" sz="2205" noProof="1">
                  <a:solidFill>
                    <a:schemeClr val="bg1"/>
                  </a:solidFill>
                  <a:latin typeface="+mj-lt"/>
                </a:rPr>
                <a:t>Theorists</a:t>
              </a:r>
            </a:p>
          </p:txBody>
        </p:sp>
      </p:grpSp>
      <p:grpSp>
        <p:nvGrpSpPr>
          <p:cNvPr id="1038" name="Group 1037" descr="Icon Device&#10;">
            <a:extLst>
              <a:ext uri="{FF2B5EF4-FFF2-40B4-BE49-F238E27FC236}">
                <a16:creationId xmlns:a16="http://schemas.microsoft.com/office/drawing/2014/main" id="{E9D88B68-15C1-4E2A-9B7E-58D9787E6AEF}"/>
              </a:ext>
            </a:extLst>
          </p:cNvPr>
          <p:cNvGrpSpPr/>
          <p:nvPr/>
        </p:nvGrpSpPr>
        <p:grpSpPr>
          <a:xfrm>
            <a:off x="4391310" y="1545361"/>
            <a:ext cx="512125" cy="466603"/>
            <a:chOff x="5576267" y="4387912"/>
            <a:chExt cx="650318" cy="592512"/>
          </a:xfrm>
        </p:grpSpPr>
        <p:pic>
          <p:nvPicPr>
            <p:cNvPr id="138" name="Graphic 137" descr="Icon Placeholder">
              <a:extLst>
                <a:ext uri="{FF2B5EF4-FFF2-40B4-BE49-F238E27FC236}">
                  <a16:creationId xmlns:a16="http://schemas.microsoft.com/office/drawing/2014/main" id="{AD30BB2A-552E-417C-A91F-6A4633B7C12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76267" y="4387912"/>
              <a:ext cx="650318" cy="592512"/>
            </a:xfrm>
            <a:prstGeom prst="rect">
              <a:avLst/>
            </a:prstGeom>
            <a:effectLst/>
          </p:spPr>
        </p:pic>
        <p:pic>
          <p:nvPicPr>
            <p:cNvPr id="125" name="Graphic 124" descr="Books" title="Placeholder icon">
              <a:extLst>
                <a:ext uri="{FF2B5EF4-FFF2-40B4-BE49-F238E27FC236}">
                  <a16:creationId xmlns:a16="http://schemas.microsoft.com/office/drawing/2014/main" id="{5B2CBC3C-ADFD-46E9-8879-B44F4DC95197}"/>
                </a:ext>
              </a:extLst>
            </p:cNvPr>
            <p:cNvPicPr>
              <a:picLocks noChangeAspect="1"/>
            </p:cNvPicPr>
            <p:nvPr/>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5707529" y="4490271"/>
              <a:ext cx="387795" cy="387795"/>
            </a:xfrm>
            <a:prstGeom prst="rect">
              <a:avLst/>
            </a:prstGeom>
          </p:spPr>
        </p:pic>
      </p:grpSp>
      <p:grpSp>
        <p:nvGrpSpPr>
          <p:cNvPr id="1039" name="Group 1038" descr="Icon Device&#10;">
            <a:extLst>
              <a:ext uri="{FF2B5EF4-FFF2-40B4-BE49-F238E27FC236}">
                <a16:creationId xmlns:a16="http://schemas.microsoft.com/office/drawing/2014/main" id="{1B8285A2-D191-40C1-AC32-23BB73D18BBF}"/>
              </a:ext>
            </a:extLst>
          </p:cNvPr>
          <p:cNvGrpSpPr/>
          <p:nvPr/>
        </p:nvGrpSpPr>
        <p:grpSpPr>
          <a:xfrm>
            <a:off x="4706766" y="6370251"/>
            <a:ext cx="512125" cy="466603"/>
            <a:chOff x="5976846" y="8200917"/>
            <a:chExt cx="650318" cy="592512"/>
          </a:xfrm>
        </p:grpSpPr>
        <p:pic>
          <p:nvPicPr>
            <p:cNvPr id="158" name="Graphic 157" descr="Icon Placeholder">
              <a:extLst>
                <a:ext uri="{FF2B5EF4-FFF2-40B4-BE49-F238E27FC236}">
                  <a16:creationId xmlns:a16="http://schemas.microsoft.com/office/drawing/2014/main" id="{DADDA273-680D-4592-93B4-355FF1630F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5976846" y="8200917"/>
              <a:ext cx="650318" cy="592512"/>
            </a:xfrm>
            <a:prstGeom prst="rect">
              <a:avLst/>
            </a:prstGeom>
            <a:effectLst/>
          </p:spPr>
        </p:pic>
        <p:pic>
          <p:nvPicPr>
            <p:cNvPr id="127" name="Graphic 126" descr="Planet" title="Placeholder icon">
              <a:extLst>
                <a:ext uri="{FF2B5EF4-FFF2-40B4-BE49-F238E27FC236}">
                  <a16:creationId xmlns:a16="http://schemas.microsoft.com/office/drawing/2014/main" id="{20F469E7-012C-4E5D-BD85-673A06611608}"/>
                </a:ext>
              </a:extLst>
            </p:cNvPr>
            <p:cNvPicPr>
              <a:picLocks noChangeAspect="1"/>
            </p:cNvPicPr>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6096561" y="8299898"/>
              <a:ext cx="426575" cy="426575"/>
            </a:xfrm>
            <a:prstGeom prst="rect">
              <a:avLst/>
            </a:prstGeom>
          </p:spPr>
        </p:pic>
      </p:grpSp>
      <p:sp>
        <p:nvSpPr>
          <p:cNvPr id="177" name="TextBox 176">
            <a:extLst>
              <a:ext uri="{FF2B5EF4-FFF2-40B4-BE49-F238E27FC236}">
                <a16:creationId xmlns:a16="http://schemas.microsoft.com/office/drawing/2014/main" id="{ED298D9E-0B75-4690-9126-401F398C359E}"/>
              </a:ext>
            </a:extLst>
          </p:cNvPr>
          <p:cNvSpPr txBox="1"/>
          <p:nvPr/>
        </p:nvSpPr>
        <p:spPr>
          <a:xfrm>
            <a:off x="435620" y="6878001"/>
            <a:ext cx="3637777" cy="2239267"/>
          </a:xfrm>
          <a:prstGeom prst="rect">
            <a:avLst/>
          </a:prstGeom>
          <a:solidFill>
            <a:schemeClr val="accent1">
              <a:lumMod val="20000"/>
              <a:lumOff val="80000"/>
            </a:schemeClr>
          </a:solidFill>
          <a:ln>
            <a:solidFill>
              <a:srgbClr val="0070C0"/>
            </a:solidFill>
          </a:ln>
        </p:spPr>
        <p:txBody>
          <a:bodyPr wrap="square" lIns="0" tIns="0" rIns="0" bIns="0" rtlCol="0">
            <a:spAutoFit/>
          </a:bodyPr>
          <a:lstStyle/>
          <a:p>
            <a:pPr algn="ctr"/>
            <a:r>
              <a:rPr lang="en-US" sz="1600" dirty="0"/>
              <a:t>ESTYNS effective practice in tackling poverty in disadvantaged in schools discusses what works best when using the grant</a:t>
            </a:r>
          </a:p>
          <a:p>
            <a:pPr marL="225028" indent="-225028">
              <a:buFont typeface="Wingdings" pitchFamily="2" charset="2"/>
              <a:buChar char="v"/>
            </a:pPr>
            <a:r>
              <a:rPr lang="en-US" sz="1600" dirty="0"/>
              <a:t>A whole school approach</a:t>
            </a:r>
          </a:p>
          <a:p>
            <a:pPr marL="225028" indent="-225028">
              <a:buFont typeface="Wingdings" pitchFamily="2" charset="2"/>
              <a:buChar char="v"/>
            </a:pPr>
            <a:r>
              <a:rPr lang="en-US" sz="1600" dirty="0"/>
              <a:t>Improving Literacy and learning skills.</a:t>
            </a:r>
          </a:p>
          <a:p>
            <a:pPr marL="225028" indent="-225028">
              <a:buFont typeface="Wingdings" pitchFamily="2" charset="2"/>
              <a:buChar char="v"/>
            </a:pPr>
            <a:r>
              <a:rPr lang="en-US" sz="1600" dirty="0"/>
              <a:t> Using data to track the progress of pupils</a:t>
            </a:r>
          </a:p>
          <a:p>
            <a:pPr algn="ctr"/>
            <a:endParaRPr lang="en-US" sz="1117" dirty="0"/>
          </a:p>
          <a:p>
            <a:pPr algn="ctr"/>
            <a:endParaRPr lang="en-US" sz="1117" dirty="0"/>
          </a:p>
          <a:p>
            <a:pPr algn="r" rtl="0"/>
            <a:r>
              <a:rPr lang="en-GB" sz="1117" noProof="1"/>
              <a:t>. </a:t>
            </a:r>
          </a:p>
        </p:txBody>
      </p:sp>
      <p:sp>
        <p:nvSpPr>
          <p:cNvPr id="1042" name="Right Brace 1041" descr="Brace">
            <a:extLst>
              <a:ext uri="{FF2B5EF4-FFF2-40B4-BE49-F238E27FC236}">
                <a16:creationId xmlns:a16="http://schemas.microsoft.com/office/drawing/2014/main" id="{1F8783D4-2B90-485B-9CE9-87FAB22BE481}"/>
              </a:ext>
            </a:extLst>
          </p:cNvPr>
          <p:cNvSpPr/>
          <p:nvPr/>
        </p:nvSpPr>
        <p:spPr>
          <a:xfrm>
            <a:off x="5628771" y="5649315"/>
            <a:ext cx="363176" cy="2253672"/>
          </a:xfrm>
          <a:prstGeom prst="rightBrace">
            <a:avLst>
              <a:gd name="adj1" fmla="val 51503"/>
              <a:gd name="adj2" fmla="val 50000"/>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rtl="0"/>
            <a:endParaRPr lang="en-GB" sz="1117" dirty="0"/>
          </a:p>
        </p:txBody>
      </p:sp>
      <p:grpSp>
        <p:nvGrpSpPr>
          <p:cNvPr id="1035" name="Group 1034" title="Section title">
            <a:extLst>
              <a:ext uri="{FF2B5EF4-FFF2-40B4-BE49-F238E27FC236}">
                <a16:creationId xmlns:a16="http://schemas.microsoft.com/office/drawing/2014/main" id="{EB2C580B-236F-45CA-8920-1901BDEAF5B4}"/>
              </a:ext>
            </a:extLst>
          </p:cNvPr>
          <p:cNvGrpSpPr/>
          <p:nvPr/>
        </p:nvGrpSpPr>
        <p:grpSpPr>
          <a:xfrm>
            <a:off x="4514942" y="8550033"/>
            <a:ext cx="3324264" cy="876582"/>
            <a:chOff x="5431608" y="10407788"/>
            <a:chExt cx="4221287" cy="1113120"/>
          </a:xfrm>
        </p:grpSpPr>
        <p:sp>
          <p:nvSpPr>
            <p:cNvPr id="161" name="Rectangle 160">
              <a:extLst>
                <a:ext uri="{FF2B5EF4-FFF2-40B4-BE49-F238E27FC236}">
                  <a16:creationId xmlns:a16="http://schemas.microsoft.com/office/drawing/2014/main" id="{BE55A04B-A7FC-4930-A1B2-3B8FBD8640B7}"/>
                </a:ext>
              </a:extLst>
            </p:cNvPr>
            <p:cNvSpPr/>
            <p:nvPr/>
          </p:nvSpPr>
          <p:spPr>
            <a:xfrm rot="16200000">
              <a:off x="7971543" y="9975081"/>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62" name="Freeform: Shape 161">
              <a:extLst>
                <a:ext uri="{FF2B5EF4-FFF2-40B4-BE49-F238E27FC236}">
                  <a16:creationId xmlns:a16="http://schemas.microsoft.com/office/drawing/2014/main" id="{BD30972C-56EC-4588-B6E1-FCDC1B421F7D}"/>
                </a:ext>
              </a:extLst>
            </p:cNvPr>
            <p:cNvSpPr/>
            <p:nvPr/>
          </p:nvSpPr>
          <p:spPr>
            <a:xfrm rot="16200000">
              <a:off x="5384583" y="11293067"/>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sp>
          <p:nvSpPr>
            <p:cNvPr id="163" name="Rectangle 162">
              <a:extLst>
                <a:ext uri="{FF2B5EF4-FFF2-40B4-BE49-F238E27FC236}">
                  <a16:creationId xmlns:a16="http://schemas.microsoft.com/office/drawing/2014/main" id="{B5050D27-39E9-4351-B28E-1BCADF437609}"/>
                </a:ext>
              </a:extLst>
            </p:cNvPr>
            <p:cNvSpPr/>
            <p:nvPr/>
          </p:nvSpPr>
          <p:spPr>
            <a:xfrm>
              <a:off x="5558271" y="11272843"/>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64" name="Rectangle: Top Corners Rounded 163">
              <a:extLst>
                <a:ext uri="{FF2B5EF4-FFF2-40B4-BE49-F238E27FC236}">
                  <a16:creationId xmlns:a16="http://schemas.microsoft.com/office/drawing/2014/main" id="{AAB78025-1E0E-4C11-83DD-689AD1797AC9}"/>
                </a:ext>
              </a:extLst>
            </p:cNvPr>
            <p:cNvSpPr/>
            <p:nvPr/>
          </p:nvSpPr>
          <p:spPr>
            <a:xfrm rot="16200000">
              <a:off x="7092252" y="8747144"/>
              <a:ext cx="900000" cy="4221287"/>
            </a:xfrm>
            <a:prstGeom prst="round2SameRect">
              <a:avLst>
                <a:gd name="adj1" fmla="val 7001"/>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65" name="TextBox 164">
              <a:extLst>
                <a:ext uri="{FF2B5EF4-FFF2-40B4-BE49-F238E27FC236}">
                  <a16:creationId xmlns:a16="http://schemas.microsoft.com/office/drawing/2014/main" id="{1371BFB5-B11A-4FD2-BE25-9FA6D714FD30}"/>
                </a:ext>
              </a:extLst>
            </p:cNvPr>
            <p:cNvSpPr txBox="1"/>
            <p:nvPr/>
          </p:nvSpPr>
          <p:spPr>
            <a:xfrm>
              <a:off x="6372940" y="10497786"/>
              <a:ext cx="3188090" cy="720000"/>
            </a:xfrm>
            <a:prstGeom prst="rect">
              <a:avLst/>
            </a:prstGeom>
            <a:gradFill>
              <a:gsLst>
                <a:gs pos="0">
                  <a:schemeClr val="tx1"/>
                </a:gs>
                <a:gs pos="100000">
                  <a:schemeClr val="tx1"/>
                </a:gs>
              </a:gsLst>
              <a:lin ang="0" scaled="1"/>
            </a:gradFill>
          </p:spPr>
          <p:txBody>
            <a:bodyPr wrap="square" lIns="113400" tIns="0" rIns="113400" bIns="0" rtlCol="0" anchor="ctr">
              <a:noAutofit/>
            </a:bodyPr>
            <a:lstStyle/>
            <a:p>
              <a:pPr rtl="0"/>
              <a:r>
                <a:rPr lang="en-GB" sz="2205" noProof="1">
                  <a:solidFill>
                    <a:schemeClr val="bg1"/>
                  </a:solidFill>
                  <a:latin typeface="+mj-lt"/>
                </a:rPr>
                <a:t>Pro’s &amp; Cons</a:t>
              </a:r>
            </a:p>
          </p:txBody>
        </p:sp>
      </p:grpSp>
      <p:grpSp>
        <p:nvGrpSpPr>
          <p:cNvPr id="1040" name="Group 1039" descr="Icon Device&#10;">
            <a:extLst>
              <a:ext uri="{FF2B5EF4-FFF2-40B4-BE49-F238E27FC236}">
                <a16:creationId xmlns:a16="http://schemas.microsoft.com/office/drawing/2014/main" id="{5F5BB508-29D3-40CD-A55F-CB23B9500E9F}"/>
              </a:ext>
            </a:extLst>
          </p:cNvPr>
          <p:cNvGrpSpPr/>
          <p:nvPr/>
        </p:nvGrpSpPr>
        <p:grpSpPr>
          <a:xfrm>
            <a:off x="4391310" y="9105751"/>
            <a:ext cx="512125" cy="466603"/>
            <a:chOff x="5576267" y="10561531"/>
            <a:chExt cx="650318" cy="592512"/>
          </a:xfrm>
        </p:grpSpPr>
        <p:pic>
          <p:nvPicPr>
            <p:cNvPr id="166" name="Graphic 165" descr="Icon Placeholder">
              <a:extLst>
                <a:ext uri="{FF2B5EF4-FFF2-40B4-BE49-F238E27FC236}">
                  <a16:creationId xmlns:a16="http://schemas.microsoft.com/office/drawing/2014/main" id="{6387EF5A-8FDA-494F-8CAF-A60AA419DBF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76267" y="10561531"/>
              <a:ext cx="650318" cy="592512"/>
            </a:xfrm>
            <a:prstGeom prst="rect">
              <a:avLst/>
            </a:prstGeom>
            <a:effectLst/>
          </p:spPr>
        </p:pic>
        <p:pic>
          <p:nvPicPr>
            <p:cNvPr id="1025" name="Graphic 1024" descr="Flask" title="Placeholder icon">
              <a:extLst>
                <a:ext uri="{FF2B5EF4-FFF2-40B4-BE49-F238E27FC236}">
                  <a16:creationId xmlns:a16="http://schemas.microsoft.com/office/drawing/2014/main" id="{E5E3B15D-2648-414C-941F-C36777102E7F}"/>
                </a:ext>
              </a:extLst>
            </p:cNvPr>
            <p:cNvPicPr>
              <a:picLocks noChangeAspect="1"/>
            </p:cNvPicPr>
            <p:nvPr/>
          </p:nvPicPr>
          <p:blipFill>
            <a:blip r:embed="rId11">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5681628" y="10642119"/>
              <a:ext cx="426575" cy="426575"/>
            </a:xfrm>
            <a:prstGeom prst="rect">
              <a:avLst/>
            </a:prstGeom>
          </p:spPr>
        </p:pic>
      </p:grpSp>
      <p:sp>
        <p:nvSpPr>
          <p:cNvPr id="180" name="TextBox 179">
            <a:extLst>
              <a:ext uri="{FF2B5EF4-FFF2-40B4-BE49-F238E27FC236}">
                <a16:creationId xmlns:a16="http://schemas.microsoft.com/office/drawing/2014/main" id="{15F4C582-0F50-4F1E-B4B8-D2D44D6DC793}"/>
              </a:ext>
            </a:extLst>
          </p:cNvPr>
          <p:cNvSpPr txBox="1"/>
          <p:nvPr/>
        </p:nvSpPr>
        <p:spPr>
          <a:xfrm>
            <a:off x="5295453" y="9398199"/>
            <a:ext cx="3864896" cy="2631490"/>
          </a:xfrm>
          <a:prstGeom prst="rect">
            <a:avLst/>
          </a:prstGeom>
          <a:solidFill>
            <a:schemeClr val="accent2">
              <a:lumMod val="60000"/>
              <a:lumOff val="40000"/>
            </a:schemeClr>
          </a:solidFill>
          <a:ln>
            <a:solidFill>
              <a:schemeClr val="tx2"/>
            </a:solidFill>
          </a:ln>
        </p:spPr>
        <p:txBody>
          <a:bodyPr wrap="square" lIns="0" tIns="0" rIns="0" bIns="0" rtlCol="0">
            <a:spAutoFit/>
          </a:bodyPr>
          <a:lstStyle/>
          <a:p>
            <a:r>
              <a:rPr lang="en-GB" sz="1600" dirty="0"/>
              <a:t>In relation to free school meals, schools are placed into one of five bands according to the three-year trend in the proportion of pupils eligible for free school meals in the school. The school’s performance is then placed into quartiles (from the top 25% to the bottom 25%) in relation to how well it is doing compared with other schools in the same free school meal band. </a:t>
            </a:r>
          </a:p>
          <a:p>
            <a:r>
              <a:rPr lang="en-GB" sz="1600" dirty="0"/>
              <a:t>(Pupil Development Grant, 2020)</a:t>
            </a:r>
          </a:p>
          <a:p>
            <a:endParaRPr lang="en-GB" sz="1100" dirty="0">
              <a:effectLst/>
            </a:endParaRPr>
          </a:p>
        </p:txBody>
      </p:sp>
      <p:sp>
        <p:nvSpPr>
          <p:cNvPr id="184" name="Right Brace 183" descr="Brace">
            <a:extLst>
              <a:ext uri="{FF2B5EF4-FFF2-40B4-BE49-F238E27FC236}">
                <a16:creationId xmlns:a16="http://schemas.microsoft.com/office/drawing/2014/main" id="{6504042E-2D10-499F-84E3-5ED143093BAB}"/>
              </a:ext>
            </a:extLst>
          </p:cNvPr>
          <p:cNvSpPr/>
          <p:nvPr/>
        </p:nvSpPr>
        <p:spPr>
          <a:xfrm flipH="1">
            <a:off x="3727097" y="8010862"/>
            <a:ext cx="363176" cy="2583007"/>
          </a:xfrm>
          <a:prstGeom prst="rightBrace">
            <a:avLst>
              <a:gd name="adj1" fmla="val 51503"/>
              <a:gd name="adj2" fmla="val 75554"/>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rtl="0"/>
            <a:endParaRPr lang="en-GB" sz="1117" dirty="0"/>
          </a:p>
        </p:txBody>
      </p:sp>
      <p:sp>
        <p:nvSpPr>
          <p:cNvPr id="10" name="TextBox 9">
            <a:extLst>
              <a:ext uri="{FF2B5EF4-FFF2-40B4-BE49-F238E27FC236}">
                <a16:creationId xmlns:a16="http://schemas.microsoft.com/office/drawing/2014/main" id="{03F219CA-3B7B-FD47-8E4D-0FBF0AC5CA03}"/>
              </a:ext>
            </a:extLst>
          </p:cNvPr>
          <p:cNvSpPr txBox="1"/>
          <p:nvPr/>
        </p:nvSpPr>
        <p:spPr>
          <a:xfrm>
            <a:off x="395670" y="449770"/>
            <a:ext cx="4020052" cy="480131"/>
          </a:xfrm>
          <a:prstGeom prst="rect">
            <a:avLst/>
          </a:prstGeom>
          <a:solidFill>
            <a:schemeClr val="tx1"/>
          </a:solidFill>
        </p:spPr>
        <p:txBody>
          <a:bodyPr wrap="square" rtlCol="0">
            <a:spAutoFit/>
          </a:bodyPr>
          <a:lstStyle/>
          <a:p>
            <a:pPr algn="ctr"/>
            <a:r>
              <a:rPr lang="en-GB" sz="2520" dirty="0">
                <a:solidFill>
                  <a:schemeClr val="bg1"/>
                </a:solidFill>
                <a:latin typeface="Chalkboard" panose="03050602040202020205" pitchFamily="66" charset="77"/>
              </a:rPr>
              <a:t>Pupil Development Grant</a:t>
            </a:r>
          </a:p>
        </p:txBody>
      </p:sp>
      <p:sp>
        <p:nvSpPr>
          <p:cNvPr id="11" name="Rectangle 10">
            <a:extLst>
              <a:ext uri="{FF2B5EF4-FFF2-40B4-BE49-F238E27FC236}">
                <a16:creationId xmlns:a16="http://schemas.microsoft.com/office/drawing/2014/main" id="{E94751F4-2EAC-4F45-B804-73105FF319AD}"/>
              </a:ext>
            </a:extLst>
          </p:cNvPr>
          <p:cNvSpPr/>
          <p:nvPr/>
        </p:nvSpPr>
        <p:spPr>
          <a:xfrm>
            <a:off x="5420611" y="1348695"/>
            <a:ext cx="3807972" cy="1880195"/>
          </a:xfrm>
          <a:prstGeom prst="rect">
            <a:avLst/>
          </a:prstGeom>
          <a:solidFill>
            <a:schemeClr val="accent1">
              <a:lumMod val="20000"/>
              <a:lumOff val="80000"/>
            </a:schemeClr>
          </a:solidFill>
          <a:ln>
            <a:solidFill>
              <a:schemeClr val="bg2"/>
            </a:solidFill>
          </a:ln>
        </p:spPr>
        <p:txBody>
          <a:bodyPr wrap="square">
            <a:spAutoFit/>
          </a:bodyPr>
          <a:lstStyle/>
          <a:p>
            <a:r>
              <a:rPr lang="en-GB" sz="1800" b="1" u="sng" dirty="0">
                <a:solidFill>
                  <a:srgbClr val="222222"/>
                </a:solidFill>
                <a:latin typeface="arial" panose="020B0604020202020204" pitchFamily="34" charset="0"/>
              </a:rPr>
              <a:t>Bronfenbrenner</a:t>
            </a:r>
            <a:r>
              <a:rPr lang="en-GB" sz="1800" dirty="0">
                <a:solidFill>
                  <a:srgbClr val="222222"/>
                </a:solidFill>
                <a:latin typeface="arial" panose="020B0604020202020204" pitchFamily="34" charset="0"/>
              </a:rPr>
              <a:t> </a:t>
            </a:r>
            <a:r>
              <a:rPr lang="en-GB" sz="1400" dirty="0">
                <a:solidFill>
                  <a:srgbClr val="222222"/>
                </a:solidFill>
                <a:latin typeface="arial" panose="020B0604020202020204" pitchFamily="34" charset="0"/>
              </a:rPr>
              <a:t>believed that a person's development was affected by everything in their surrounding environment. He divided the person's environment into five different levels: the microsystem, the mesosystem, the ecosystems, the macrosystem, and the chronosystem</a:t>
            </a:r>
          </a:p>
          <a:p>
            <a:r>
              <a:rPr lang="en-GB" dirty="0"/>
              <a:t>(Bronfenbrenner, 2005)</a:t>
            </a:r>
            <a:endParaRPr lang="en-US" sz="1400" dirty="0"/>
          </a:p>
        </p:txBody>
      </p:sp>
      <p:pic>
        <p:nvPicPr>
          <p:cNvPr id="122" name="Picture 121">
            <a:extLst>
              <a:ext uri="{FF2B5EF4-FFF2-40B4-BE49-F238E27FC236}">
                <a16:creationId xmlns:a16="http://schemas.microsoft.com/office/drawing/2014/main" id="{B94C597C-C13E-BB4B-8903-82FE35C7D8FA}"/>
              </a:ext>
            </a:extLst>
          </p:cNvPr>
          <p:cNvPicPr>
            <a:picLocks noChangeAspect="1"/>
          </p:cNvPicPr>
          <p:nvPr/>
        </p:nvPicPr>
        <p:blipFill>
          <a:blip r:embed="rId13"/>
          <a:stretch>
            <a:fillRect/>
          </a:stretch>
        </p:blipFill>
        <p:spPr>
          <a:xfrm>
            <a:off x="8616907" y="2652866"/>
            <a:ext cx="691046" cy="627351"/>
          </a:xfrm>
          <a:prstGeom prst="rect">
            <a:avLst/>
          </a:prstGeom>
        </p:spPr>
      </p:pic>
      <p:sp>
        <p:nvSpPr>
          <p:cNvPr id="12" name="TextBox 11">
            <a:extLst>
              <a:ext uri="{FF2B5EF4-FFF2-40B4-BE49-F238E27FC236}">
                <a16:creationId xmlns:a16="http://schemas.microsoft.com/office/drawing/2014/main" id="{0BF52507-1603-8E46-82EC-9BB4F51D566F}"/>
              </a:ext>
            </a:extLst>
          </p:cNvPr>
          <p:cNvSpPr txBox="1"/>
          <p:nvPr/>
        </p:nvSpPr>
        <p:spPr>
          <a:xfrm>
            <a:off x="5295453" y="3581255"/>
            <a:ext cx="1570421" cy="461665"/>
          </a:xfrm>
          <a:prstGeom prst="rect">
            <a:avLst/>
          </a:prstGeom>
          <a:solidFill>
            <a:schemeClr val="accent4">
              <a:lumMod val="40000"/>
              <a:lumOff val="60000"/>
            </a:schemeClr>
          </a:solidFill>
        </p:spPr>
        <p:txBody>
          <a:bodyPr wrap="square" rtlCol="0">
            <a:spAutoFit/>
          </a:bodyPr>
          <a:lstStyle/>
          <a:p>
            <a:r>
              <a:rPr lang="en-US" sz="2400" dirty="0"/>
              <a:t>MASLOW</a:t>
            </a:r>
          </a:p>
        </p:txBody>
      </p:sp>
      <p:sp>
        <p:nvSpPr>
          <p:cNvPr id="126" name="Freeform: Shape 229">
            <a:extLst>
              <a:ext uri="{FF2B5EF4-FFF2-40B4-BE49-F238E27FC236}">
                <a16:creationId xmlns:a16="http://schemas.microsoft.com/office/drawing/2014/main" id="{31AA86E2-FF84-2A44-8F67-817ED491ABBF}"/>
              </a:ext>
            </a:extLst>
          </p:cNvPr>
          <p:cNvSpPr/>
          <p:nvPr/>
        </p:nvSpPr>
        <p:spPr>
          <a:xfrm>
            <a:off x="3352068" y="3023784"/>
            <a:ext cx="272762" cy="557921"/>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bg1">
              <a:lumMod val="75000"/>
            </a:schemeClr>
          </a:solidFill>
          <a:ln w="6350">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28" name="Freeform: Shape 229">
            <a:extLst>
              <a:ext uri="{FF2B5EF4-FFF2-40B4-BE49-F238E27FC236}">
                <a16:creationId xmlns:a16="http://schemas.microsoft.com/office/drawing/2014/main" id="{9DF03D77-CBC5-E944-838B-17F61E7C1096}"/>
              </a:ext>
            </a:extLst>
          </p:cNvPr>
          <p:cNvSpPr/>
          <p:nvPr/>
        </p:nvSpPr>
        <p:spPr>
          <a:xfrm rot="10800000" flipV="1">
            <a:off x="1198342" y="2851072"/>
            <a:ext cx="366559" cy="674949"/>
          </a:xfrm>
          <a:custGeom>
            <a:avLst/>
            <a:gdLst>
              <a:gd name="connsiteX0" fmla="*/ 209550 w 419100"/>
              <a:gd name="connsiteY0" fmla="*/ 171450 h 857250"/>
              <a:gd name="connsiteX1" fmla="*/ 272415 w 419100"/>
              <a:gd name="connsiteY1" fmla="*/ 179070 h 857250"/>
              <a:gd name="connsiteX2" fmla="*/ 352425 w 419100"/>
              <a:gd name="connsiteY2" fmla="*/ 220980 h 857250"/>
              <a:gd name="connsiteX3" fmla="*/ 363855 w 419100"/>
              <a:gd name="connsiteY3" fmla="*/ 241935 h 857250"/>
              <a:gd name="connsiteX4" fmla="*/ 417195 w 419100"/>
              <a:gd name="connsiteY4" fmla="*/ 468630 h 857250"/>
              <a:gd name="connsiteX5" fmla="*/ 419100 w 419100"/>
              <a:gd name="connsiteY5" fmla="*/ 478155 h 857250"/>
              <a:gd name="connsiteX6" fmla="*/ 381000 w 419100"/>
              <a:gd name="connsiteY6" fmla="*/ 516255 h 857250"/>
              <a:gd name="connsiteX7" fmla="*/ 344805 w 419100"/>
              <a:gd name="connsiteY7" fmla="*/ 487680 h 857250"/>
              <a:gd name="connsiteX8" fmla="*/ 304800 w 419100"/>
              <a:gd name="connsiteY8" fmla="*/ 321945 h 857250"/>
              <a:gd name="connsiteX9" fmla="*/ 304800 w 419100"/>
              <a:gd name="connsiteY9" fmla="*/ 857250 h 857250"/>
              <a:gd name="connsiteX10" fmla="*/ 228600 w 419100"/>
              <a:gd name="connsiteY10" fmla="*/ 857250 h 857250"/>
              <a:gd name="connsiteX11" fmla="*/ 228600 w 419100"/>
              <a:gd name="connsiteY11" fmla="*/ 713053 h 857250"/>
              <a:gd name="connsiteX12" fmla="*/ 190500 w 419100"/>
              <a:gd name="connsiteY12" fmla="*/ 713053 h 857250"/>
              <a:gd name="connsiteX13" fmla="*/ 190500 w 419100"/>
              <a:gd name="connsiteY13" fmla="*/ 857250 h 857250"/>
              <a:gd name="connsiteX14" fmla="*/ 114300 w 419100"/>
              <a:gd name="connsiteY14" fmla="*/ 857250 h 857250"/>
              <a:gd name="connsiteX15" fmla="*/ 114300 w 419100"/>
              <a:gd name="connsiteY15" fmla="*/ 323850 h 857250"/>
              <a:gd name="connsiteX16" fmla="*/ 74295 w 419100"/>
              <a:gd name="connsiteY16" fmla="*/ 489585 h 857250"/>
              <a:gd name="connsiteX17" fmla="*/ 38100 w 419100"/>
              <a:gd name="connsiteY17" fmla="*/ 518160 h 857250"/>
              <a:gd name="connsiteX18" fmla="*/ 0 w 419100"/>
              <a:gd name="connsiteY18" fmla="*/ 480060 h 857250"/>
              <a:gd name="connsiteX19" fmla="*/ 1905 w 419100"/>
              <a:gd name="connsiteY19" fmla="*/ 470535 h 857250"/>
              <a:gd name="connsiteX20" fmla="*/ 55245 w 419100"/>
              <a:gd name="connsiteY20" fmla="*/ 243840 h 857250"/>
              <a:gd name="connsiteX21" fmla="*/ 66675 w 419100"/>
              <a:gd name="connsiteY21" fmla="*/ 222885 h 857250"/>
              <a:gd name="connsiteX22" fmla="*/ 146685 w 419100"/>
              <a:gd name="connsiteY22" fmla="*/ 180975 h 857250"/>
              <a:gd name="connsiteX23" fmla="*/ 209550 w 419100"/>
              <a:gd name="connsiteY23" fmla="*/ 171450 h 857250"/>
              <a:gd name="connsiteX24" fmla="*/ 209550 w 419100"/>
              <a:gd name="connsiteY24" fmla="*/ 0 h 857250"/>
              <a:gd name="connsiteX25" fmla="*/ 285750 w 419100"/>
              <a:gd name="connsiteY25" fmla="*/ 76200 h 857250"/>
              <a:gd name="connsiteX26" fmla="*/ 209550 w 419100"/>
              <a:gd name="connsiteY26" fmla="*/ 152400 h 857250"/>
              <a:gd name="connsiteX27" fmla="*/ 133350 w 419100"/>
              <a:gd name="connsiteY27" fmla="*/ 76200 h 857250"/>
              <a:gd name="connsiteX28" fmla="*/ 209550 w 419100"/>
              <a:gd name="connsiteY28" fmla="*/ 0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19100" h="857250">
                <a:moveTo>
                  <a:pt x="209550" y="171450"/>
                </a:moveTo>
                <a:cubicBezTo>
                  <a:pt x="230505" y="171450"/>
                  <a:pt x="251460" y="175260"/>
                  <a:pt x="272415" y="179070"/>
                </a:cubicBezTo>
                <a:cubicBezTo>
                  <a:pt x="302895" y="188595"/>
                  <a:pt x="329565" y="201930"/>
                  <a:pt x="352425" y="220980"/>
                </a:cubicBezTo>
                <a:cubicBezTo>
                  <a:pt x="358140" y="226695"/>
                  <a:pt x="361950" y="234315"/>
                  <a:pt x="363855" y="241935"/>
                </a:cubicBezTo>
                <a:lnTo>
                  <a:pt x="417195" y="468630"/>
                </a:lnTo>
                <a:cubicBezTo>
                  <a:pt x="417195" y="470535"/>
                  <a:pt x="419100" y="474345"/>
                  <a:pt x="419100" y="478155"/>
                </a:cubicBezTo>
                <a:cubicBezTo>
                  <a:pt x="419100" y="499110"/>
                  <a:pt x="401955" y="516255"/>
                  <a:pt x="381000" y="516255"/>
                </a:cubicBezTo>
                <a:cubicBezTo>
                  <a:pt x="363855" y="516255"/>
                  <a:pt x="348615" y="502920"/>
                  <a:pt x="344805" y="487680"/>
                </a:cubicBezTo>
                <a:lnTo>
                  <a:pt x="304800" y="321945"/>
                </a:lnTo>
                <a:lnTo>
                  <a:pt x="304800" y="857250"/>
                </a:lnTo>
                <a:lnTo>
                  <a:pt x="228600" y="857250"/>
                </a:lnTo>
                <a:lnTo>
                  <a:pt x="228600" y="713053"/>
                </a:lnTo>
                <a:lnTo>
                  <a:pt x="190500" y="713053"/>
                </a:lnTo>
                <a:lnTo>
                  <a:pt x="190500" y="857250"/>
                </a:lnTo>
                <a:lnTo>
                  <a:pt x="114300" y="857250"/>
                </a:lnTo>
                <a:lnTo>
                  <a:pt x="114300" y="323850"/>
                </a:lnTo>
                <a:lnTo>
                  <a:pt x="74295" y="489585"/>
                </a:lnTo>
                <a:cubicBezTo>
                  <a:pt x="70485" y="504825"/>
                  <a:pt x="55245" y="518160"/>
                  <a:pt x="38100" y="518160"/>
                </a:cubicBezTo>
                <a:cubicBezTo>
                  <a:pt x="17145" y="518160"/>
                  <a:pt x="0" y="501015"/>
                  <a:pt x="0" y="480060"/>
                </a:cubicBezTo>
                <a:cubicBezTo>
                  <a:pt x="0" y="476250"/>
                  <a:pt x="1905" y="472440"/>
                  <a:pt x="1905" y="470535"/>
                </a:cubicBezTo>
                <a:lnTo>
                  <a:pt x="55245" y="243840"/>
                </a:lnTo>
                <a:cubicBezTo>
                  <a:pt x="57150" y="236220"/>
                  <a:pt x="60960" y="228600"/>
                  <a:pt x="66675" y="222885"/>
                </a:cubicBezTo>
                <a:cubicBezTo>
                  <a:pt x="89535" y="203835"/>
                  <a:pt x="116205" y="188595"/>
                  <a:pt x="146685" y="180975"/>
                </a:cubicBezTo>
                <a:cubicBezTo>
                  <a:pt x="167640" y="175260"/>
                  <a:pt x="188595" y="171450"/>
                  <a:pt x="209550" y="171450"/>
                </a:cubicBezTo>
                <a:close/>
                <a:moveTo>
                  <a:pt x="209550" y="0"/>
                </a:moveTo>
                <a:cubicBezTo>
                  <a:pt x="251634" y="0"/>
                  <a:pt x="285750" y="34116"/>
                  <a:pt x="285750" y="76200"/>
                </a:cubicBezTo>
                <a:cubicBezTo>
                  <a:pt x="285750" y="118284"/>
                  <a:pt x="251634" y="152400"/>
                  <a:pt x="209550" y="152400"/>
                </a:cubicBezTo>
                <a:cubicBezTo>
                  <a:pt x="167466" y="152400"/>
                  <a:pt x="133350" y="118284"/>
                  <a:pt x="133350" y="76200"/>
                </a:cubicBezTo>
                <a:cubicBezTo>
                  <a:pt x="133350" y="34116"/>
                  <a:pt x="167466" y="0"/>
                  <a:pt x="209550" y="0"/>
                </a:cubicBezTo>
                <a:close/>
              </a:path>
            </a:pathLst>
          </a:custGeom>
          <a:solidFill>
            <a:schemeClr val="bg1">
              <a:lumMod val="75000"/>
            </a:schemeClr>
          </a:solidFill>
          <a:ln w="6350">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6" name="Rectangle 15">
            <a:extLst>
              <a:ext uri="{FF2B5EF4-FFF2-40B4-BE49-F238E27FC236}">
                <a16:creationId xmlns:a16="http://schemas.microsoft.com/office/drawing/2014/main" id="{3249499A-846D-AA43-A72A-7EEBC7F5AFFE}"/>
              </a:ext>
            </a:extLst>
          </p:cNvPr>
          <p:cNvSpPr/>
          <p:nvPr/>
        </p:nvSpPr>
        <p:spPr>
          <a:xfrm>
            <a:off x="395670" y="4144312"/>
            <a:ext cx="3783479" cy="830997"/>
          </a:xfrm>
          <a:prstGeom prst="rect">
            <a:avLst/>
          </a:prstGeom>
          <a:solidFill>
            <a:schemeClr val="accent4">
              <a:lumMod val="20000"/>
              <a:lumOff val="80000"/>
            </a:schemeClr>
          </a:solidFill>
          <a:ln>
            <a:solidFill>
              <a:schemeClr val="tx1">
                <a:lumMod val="65000"/>
                <a:lumOff val="35000"/>
              </a:schemeClr>
            </a:solidFill>
          </a:ln>
        </p:spPr>
        <p:txBody>
          <a:bodyPr wrap="square">
            <a:spAutoFit/>
          </a:bodyPr>
          <a:lstStyle/>
          <a:p>
            <a:r>
              <a:rPr lang="en-GB" sz="1600" dirty="0"/>
              <a:t>Currently around one in five primary school pupils are eligible for free school meals (FSM</a:t>
            </a:r>
            <a:r>
              <a:rPr lang="en-GB" sz="1117" dirty="0"/>
              <a:t>). </a:t>
            </a:r>
            <a:endParaRPr lang="en-US" sz="1117" dirty="0"/>
          </a:p>
        </p:txBody>
      </p:sp>
      <p:sp>
        <p:nvSpPr>
          <p:cNvPr id="17" name="TextBox 16">
            <a:extLst>
              <a:ext uri="{FF2B5EF4-FFF2-40B4-BE49-F238E27FC236}">
                <a16:creationId xmlns:a16="http://schemas.microsoft.com/office/drawing/2014/main" id="{E5680E5D-CA52-6943-956D-1C03EDCAEA2F}"/>
              </a:ext>
            </a:extLst>
          </p:cNvPr>
          <p:cNvSpPr txBox="1"/>
          <p:nvPr/>
        </p:nvSpPr>
        <p:spPr>
          <a:xfrm>
            <a:off x="300623" y="9979384"/>
            <a:ext cx="3694599" cy="1815882"/>
          </a:xfrm>
          <a:prstGeom prst="rect">
            <a:avLst/>
          </a:prstGeom>
          <a:solidFill>
            <a:srgbClr val="FFC000"/>
          </a:solidFill>
          <a:ln>
            <a:solidFill>
              <a:srgbClr val="00B0F0"/>
            </a:solidFill>
          </a:ln>
        </p:spPr>
        <p:txBody>
          <a:bodyPr wrap="square" rtlCol="0">
            <a:spAutoFit/>
          </a:bodyPr>
          <a:lstStyle/>
          <a:p>
            <a:r>
              <a:rPr lang="en-GB" sz="1400" dirty="0"/>
              <a:t> At the end of Key Stage 2 less than 70% of these will achieve expected levels, compared to 88% of children from better off families. By age 16, children from better off families are more than twice as likely to achieve five good GCSEs, as those from disadvantaged homes</a:t>
            </a:r>
          </a:p>
          <a:p>
            <a:r>
              <a:rPr lang="en-GB" sz="1400" dirty="0"/>
              <a:t>(Pupil Development Grant, 2020)</a:t>
            </a:r>
          </a:p>
          <a:p>
            <a:endParaRPr lang="en-US" sz="1400" dirty="0"/>
          </a:p>
        </p:txBody>
      </p:sp>
      <p:sp>
        <p:nvSpPr>
          <p:cNvPr id="18" name="TextBox 17">
            <a:extLst>
              <a:ext uri="{FF2B5EF4-FFF2-40B4-BE49-F238E27FC236}">
                <a16:creationId xmlns:a16="http://schemas.microsoft.com/office/drawing/2014/main" id="{18638EC9-BE7A-C048-985C-CF280EE9CF01}"/>
              </a:ext>
            </a:extLst>
          </p:cNvPr>
          <p:cNvSpPr txBox="1"/>
          <p:nvPr/>
        </p:nvSpPr>
        <p:spPr>
          <a:xfrm>
            <a:off x="1221114" y="9196812"/>
            <a:ext cx="1772037" cy="892232"/>
          </a:xfrm>
          <a:prstGeom prst="rect">
            <a:avLst/>
          </a:prstGeom>
          <a:noFill/>
        </p:spPr>
        <p:txBody>
          <a:bodyPr wrap="square" rtlCol="0">
            <a:spAutoFit/>
          </a:bodyPr>
          <a:lstStyle/>
          <a:p>
            <a:r>
              <a:rPr lang="en-US" sz="5198" dirty="0"/>
              <a:t>70%</a:t>
            </a:r>
            <a:endParaRPr lang="en-US" sz="1117" dirty="0"/>
          </a:p>
        </p:txBody>
      </p:sp>
      <p:pic>
        <p:nvPicPr>
          <p:cNvPr id="136" name="Picture 135" descr="A close up of a toy&#10;&#10;Description automatically generated">
            <a:extLst>
              <a:ext uri="{FF2B5EF4-FFF2-40B4-BE49-F238E27FC236}">
                <a16:creationId xmlns:a16="http://schemas.microsoft.com/office/drawing/2014/main" id="{4238CE4C-3054-7A41-8C7A-253C26D2EB3B}"/>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a:off x="372617" y="11927861"/>
            <a:ext cx="1237336" cy="830859"/>
          </a:xfrm>
          <a:prstGeom prst="rect">
            <a:avLst/>
          </a:prstGeom>
        </p:spPr>
      </p:pic>
      <p:sp>
        <p:nvSpPr>
          <p:cNvPr id="35" name="TextBox 34">
            <a:extLst>
              <a:ext uri="{FF2B5EF4-FFF2-40B4-BE49-F238E27FC236}">
                <a16:creationId xmlns:a16="http://schemas.microsoft.com/office/drawing/2014/main" id="{96736C12-B32D-2C45-A877-1F07313D5822}"/>
              </a:ext>
            </a:extLst>
          </p:cNvPr>
          <p:cNvSpPr txBox="1"/>
          <p:nvPr/>
        </p:nvSpPr>
        <p:spPr>
          <a:xfrm>
            <a:off x="7314863" y="6694172"/>
            <a:ext cx="1944058" cy="461665"/>
          </a:xfrm>
          <a:prstGeom prst="rect">
            <a:avLst/>
          </a:prstGeom>
          <a:solidFill>
            <a:schemeClr val="accent3">
              <a:lumMod val="60000"/>
              <a:lumOff val="40000"/>
            </a:schemeClr>
          </a:solidFill>
          <a:ln>
            <a:solidFill>
              <a:schemeClr val="tx1"/>
            </a:solidFill>
          </a:ln>
        </p:spPr>
        <p:txBody>
          <a:bodyPr wrap="none" rtlCol="0">
            <a:spAutoFit/>
          </a:bodyPr>
          <a:lstStyle/>
          <a:p>
            <a:r>
              <a:rPr lang="en-US" sz="2400" dirty="0"/>
              <a:t>Breakfast club</a:t>
            </a:r>
          </a:p>
        </p:txBody>
      </p:sp>
      <p:sp>
        <p:nvSpPr>
          <p:cNvPr id="36" name="TextBox 35">
            <a:extLst>
              <a:ext uri="{FF2B5EF4-FFF2-40B4-BE49-F238E27FC236}">
                <a16:creationId xmlns:a16="http://schemas.microsoft.com/office/drawing/2014/main" id="{FCEB60AC-B1B5-D14F-935A-9B0C50F0AE7C}"/>
              </a:ext>
            </a:extLst>
          </p:cNvPr>
          <p:cNvSpPr txBox="1"/>
          <p:nvPr/>
        </p:nvSpPr>
        <p:spPr>
          <a:xfrm rot="10800000" flipH="1" flipV="1">
            <a:off x="6523045" y="7071137"/>
            <a:ext cx="2705574" cy="461665"/>
          </a:xfrm>
          <a:prstGeom prst="rect">
            <a:avLst/>
          </a:prstGeom>
          <a:solidFill>
            <a:srgbClr val="00B0F0"/>
          </a:solidFill>
          <a:ln>
            <a:solidFill>
              <a:schemeClr val="tx1"/>
            </a:solidFill>
          </a:ln>
        </p:spPr>
        <p:txBody>
          <a:bodyPr wrap="square" rtlCol="0">
            <a:spAutoFit/>
          </a:bodyPr>
          <a:lstStyle/>
          <a:p>
            <a:r>
              <a:rPr lang="en-US" sz="2400" dirty="0"/>
              <a:t>After school club</a:t>
            </a:r>
          </a:p>
        </p:txBody>
      </p:sp>
      <p:sp>
        <p:nvSpPr>
          <p:cNvPr id="37" name="TextBox 36">
            <a:extLst>
              <a:ext uri="{FF2B5EF4-FFF2-40B4-BE49-F238E27FC236}">
                <a16:creationId xmlns:a16="http://schemas.microsoft.com/office/drawing/2014/main" id="{42DA5E1F-33AB-F540-93A0-A1A1425CDE88}"/>
              </a:ext>
            </a:extLst>
          </p:cNvPr>
          <p:cNvSpPr txBox="1"/>
          <p:nvPr/>
        </p:nvSpPr>
        <p:spPr>
          <a:xfrm flipH="1">
            <a:off x="6320465" y="7515963"/>
            <a:ext cx="2892793" cy="461665"/>
          </a:xfrm>
          <a:prstGeom prst="rect">
            <a:avLst/>
          </a:prstGeom>
          <a:solidFill>
            <a:schemeClr val="accent4">
              <a:lumMod val="60000"/>
              <a:lumOff val="40000"/>
            </a:schemeClr>
          </a:solidFill>
          <a:ln>
            <a:solidFill>
              <a:schemeClr val="tx1"/>
            </a:solidFill>
          </a:ln>
        </p:spPr>
        <p:txBody>
          <a:bodyPr wrap="square" rtlCol="0">
            <a:spAutoFit/>
          </a:bodyPr>
          <a:lstStyle/>
          <a:p>
            <a:r>
              <a:rPr lang="en-US" sz="2400" dirty="0"/>
              <a:t>Ducking's</a:t>
            </a:r>
          </a:p>
        </p:txBody>
      </p:sp>
      <p:sp>
        <p:nvSpPr>
          <p:cNvPr id="38" name="TextBox 37">
            <a:extLst>
              <a:ext uri="{FF2B5EF4-FFF2-40B4-BE49-F238E27FC236}">
                <a16:creationId xmlns:a16="http://schemas.microsoft.com/office/drawing/2014/main" id="{3C5B1AD2-7A8B-8F45-A28C-8C9A24785B04}"/>
              </a:ext>
            </a:extLst>
          </p:cNvPr>
          <p:cNvSpPr txBox="1"/>
          <p:nvPr/>
        </p:nvSpPr>
        <p:spPr>
          <a:xfrm rot="10800000" flipV="1">
            <a:off x="5790599" y="7955213"/>
            <a:ext cx="3400225" cy="523220"/>
          </a:xfrm>
          <a:prstGeom prst="rect">
            <a:avLst/>
          </a:prstGeom>
          <a:solidFill>
            <a:schemeClr val="accent1">
              <a:lumMod val="60000"/>
              <a:lumOff val="40000"/>
            </a:schemeClr>
          </a:solidFill>
          <a:ln>
            <a:solidFill>
              <a:schemeClr val="tx1"/>
            </a:solidFill>
          </a:ln>
        </p:spPr>
        <p:txBody>
          <a:bodyPr wrap="square" rtlCol="0">
            <a:spAutoFit/>
          </a:bodyPr>
          <a:lstStyle/>
          <a:p>
            <a:r>
              <a:rPr lang="en-US" sz="2800" dirty="0"/>
              <a:t>Research Project</a:t>
            </a:r>
          </a:p>
        </p:txBody>
      </p:sp>
      <p:sp>
        <p:nvSpPr>
          <p:cNvPr id="44" name="TextBox 43">
            <a:extLst>
              <a:ext uri="{FF2B5EF4-FFF2-40B4-BE49-F238E27FC236}">
                <a16:creationId xmlns:a16="http://schemas.microsoft.com/office/drawing/2014/main" id="{22902405-D326-EE43-9A06-69D066401C13}"/>
              </a:ext>
            </a:extLst>
          </p:cNvPr>
          <p:cNvSpPr txBox="1"/>
          <p:nvPr/>
        </p:nvSpPr>
        <p:spPr>
          <a:xfrm>
            <a:off x="877165" y="8585488"/>
            <a:ext cx="2269909" cy="310534"/>
          </a:xfrm>
          <a:prstGeom prst="rect">
            <a:avLst/>
          </a:prstGeom>
          <a:noFill/>
        </p:spPr>
        <p:txBody>
          <a:bodyPr wrap="square" rtlCol="0">
            <a:spAutoFit/>
          </a:bodyPr>
          <a:lstStyle/>
          <a:p>
            <a:r>
              <a:rPr lang="en-GB" dirty="0"/>
              <a:t>(Estyn, 2020)</a:t>
            </a:r>
            <a:endParaRPr lang="en-US" dirty="0"/>
          </a:p>
        </p:txBody>
      </p:sp>
      <p:sp>
        <p:nvSpPr>
          <p:cNvPr id="47" name="TextBox 46">
            <a:extLst>
              <a:ext uri="{FF2B5EF4-FFF2-40B4-BE49-F238E27FC236}">
                <a16:creationId xmlns:a16="http://schemas.microsoft.com/office/drawing/2014/main" id="{6B09AFA6-7067-5C44-AC2D-C7AB9776918F}"/>
              </a:ext>
            </a:extLst>
          </p:cNvPr>
          <p:cNvSpPr txBox="1"/>
          <p:nvPr/>
        </p:nvSpPr>
        <p:spPr>
          <a:xfrm>
            <a:off x="7372880" y="3121951"/>
            <a:ext cx="1326838" cy="369332"/>
          </a:xfrm>
          <a:prstGeom prst="rect">
            <a:avLst/>
          </a:prstGeom>
          <a:solidFill>
            <a:schemeClr val="accent3"/>
          </a:solidFill>
        </p:spPr>
        <p:txBody>
          <a:bodyPr wrap="square" rtlCol="0">
            <a:spAutoFit/>
          </a:bodyPr>
          <a:lstStyle/>
          <a:p>
            <a:r>
              <a:rPr lang="en-US" sz="1800" dirty="0"/>
              <a:t>Ruth Levitas</a:t>
            </a:r>
          </a:p>
        </p:txBody>
      </p:sp>
      <p:sp>
        <p:nvSpPr>
          <p:cNvPr id="51" name="TextBox 50">
            <a:extLst>
              <a:ext uri="{FF2B5EF4-FFF2-40B4-BE49-F238E27FC236}">
                <a16:creationId xmlns:a16="http://schemas.microsoft.com/office/drawing/2014/main" id="{6B38585C-209B-7A47-B2B2-6C4904EB993E}"/>
              </a:ext>
            </a:extLst>
          </p:cNvPr>
          <p:cNvSpPr txBox="1"/>
          <p:nvPr/>
        </p:nvSpPr>
        <p:spPr>
          <a:xfrm>
            <a:off x="1564902" y="5383777"/>
            <a:ext cx="184731" cy="310534"/>
          </a:xfrm>
          <a:prstGeom prst="rect">
            <a:avLst/>
          </a:prstGeom>
          <a:noFill/>
        </p:spPr>
        <p:txBody>
          <a:bodyPr wrap="none" rtlCol="0">
            <a:spAutoFit/>
          </a:bodyPr>
          <a:lstStyle/>
          <a:p>
            <a:endParaRPr lang="en-US" dirty="0"/>
          </a:p>
        </p:txBody>
      </p:sp>
      <p:grpSp>
        <p:nvGrpSpPr>
          <p:cNvPr id="1033" name="Group 1032" title="Section title">
            <a:extLst>
              <a:ext uri="{FF2B5EF4-FFF2-40B4-BE49-F238E27FC236}">
                <a16:creationId xmlns:a16="http://schemas.microsoft.com/office/drawing/2014/main" id="{168FEE9B-244F-461A-8768-B88D8905D1A7}"/>
              </a:ext>
            </a:extLst>
          </p:cNvPr>
          <p:cNvGrpSpPr/>
          <p:nvPr/>
        </p:nvGrpSpPr>
        <p:grpSpPr>
          <a:xfrm>
            <a:off x="1198342" y="5930727"/>
            <a:ext cx="4132937" cy="1199138"/>
            <a:chOff x="2558155" y="8047174"/>
            <a:chExt cx="4221287" cy="1116002"/>
          </a:xfrm>
        </p:grpSpPr>
        <p:sp>
          <p:nvSpPr>
            <p:cNvPr id="153" name="Rectangle 152">
              <a:extLst>
                <a:ext uri="{FF2B5EF4-FFF2-40B4-BE49-F238E27FC236}">
                  <a16:creationId xmlns:a16="http://schemas.microsoft.com/office/drawing/2014/main" id="{7FC0EEE8-C40B-4479-B5D1-582225DFE69B}"/>
                </a:ext>
              </a:extLst>
            </p:cNvPr>
            <p:cNvSpPr/>
            <p:nvPr/>
          </p:nvSpPr>
          <p:spPr>
            <a:xfrm rot="5400000" flipH="1">
              <a:off x="4023509" y="7617349"/>
              <a:ext cx="216000" cy="2875653"/>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54" name="Freeform: Shape 153">
              <a:extLst>
                <a:ext uri="{FF2B5EF4-FFF2-40B4-BE49-F238E27FC236}">
                  <a16:creationId xmlns:a16="http://schemas.microsoft.com/office/drawing/2014/main" id="{EF809C40-37D7-4C01-99D6-448B60F76186}"/>
                </a:ext>
              </a:extLst>
            </p:cNvPr>
            <p:cNvSpPr/>
            <p:nvPr/>
          </p:nvSpPr>
          <p:spPr>
            <a:xfrm rot="5400000" flipH="1">
              <a:off x="6600996" y="8932453"/>
              <a:ext cx="225472" cy="126660"/>
            </a:xfrm>
            <a:custGeom>
              <a:avLst/>
              <a:gdLst>
                <a:gd name="connsiteX0" fmla="*/ 221030 w 221030"/>
                <a:gd name="connsiteY0" fmla="*/ 0 h 126660"/>
                <a:gd name="connsiteX1" fmla="*/ 221030 w 221030"/>
                <a:gd name="connsiteY1" fmla="*/ 126660 h 126660"/>
                <a:gd name="connsiteX2" fmla="*/ 0 w 221030"/>
                <a:gd name="connsiteY2" fmla="*/ 126660 h 126660"/>
                <a:gd name="connsiteX3" fmla="*/ 992 w 221030"/>
                <a:gd name="connsiteY3" fmla="*/ 121750 h 126660"/>
                <a:gd name="connsiteX4" fmla="*/ 184669 w 221030"/>
                <a:gd name="connsiteY4" fmla="*/ 0 h 126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1030" h="126660">
                  <a:moveTo>
                    <a:pt x="221030" y="0"/>
                  </a:moveTo>
                  <a:lnTo>
                    <a:pt x="221030" y="126660"/>
                  </a:lnTo>
                  <a:lnTo>
                    <a:pt x="0" y="126660"/>
                  </a:lnTo>
                  <a:lnTo>
                    <a:pt x="992" y="121750"/>
                  </a:lnTo>
                  <a:cubicBezTo>
                    <a:pt x="31254" y="50203"/>
                    <a:pt x="102099" y="0"/>
                    <a:pt x="184669"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9" tIns="36005" rIns="72009" bIns="36005" numCol="1" spcCol="0" rtlCol="0" fromWordArt="0" anchor="ctr" anchorCtr="0" forceAA="0" compatLnSpc="1">
              <a:prstTxWarp prst="textNoShape">
                <a:avLst/>
              </a:prstTxWarp>
              <a:noAutofit/>
            </a:bodyPr>
            <a:lstStyle/>
            <a:p>
              <a:pPr algn="ctr" rtl="0"/>
              <a:endParaRPr lang="en-GB" sz="1117" dirty="0"/>
            </a:p>
          </p:txBody>
        </p:sp>
        <p:sp>
          <p:nvSpPr>
            <p:cNvPr id="155" name="Rectangle 154">
              <a:extLst>
                <a:ext uri="{FF2B5EF4-FFF2-40B4-BE49-F238E27FC236}">
                  <a16:creationId xmlns:a16="http://schemas.microsoft.com/office/drawing/2014/main" id="{09A90CE3-0D00-4B6C-AD0A-81A141B5BCC6}"/>
                </a:ext>
              </a:extLst>
            </p:cNvPr>
            <p:cNvSpPr/>
            <p:nvPr/>
          </p:nvSpPr>
          <p:spPr>
            <a:xfrm flipH="1">
              <a:off x="5569337" y="8912229"/>
              <a:ext cx="1083443" cy="16265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56" name="Rectangle: Top Corners Rounded 155">
              <a:extLst>
                <a:ext uri="{FF2B5EF4-FFF2-40B4-BE49-F238E27FC236}">
                  <a16:creationId xmlns:a16="http://schemas.microsoft.com/office/drawing/2014/main" id="{BA4B72FA-1E94-4508-9187-5AFBF6572020}"/>
                </a:ext>
              </a:extLst>
            </p:cNvPr>
            <p:cNvSpPr/>
            <p:nvPr/>
          </p:nvSpPr>
          <p:spPr>
            <a:xfrm rot="5400000" flipH="1">
              <a:off x="4218799" y="6386530"/>
              <a:ext cx="900000" cy="4221287"/>
            </a:xfrm>
            <a:prstGeom prst="round2SameRect">
              <a:avLst>
                <a:gd name="adj1" fmla="val 7001"/>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117" dirty="0"/>
            </a:p>
          </p:txBody>
        </p:sp>
        <p:sp>
          <p:nvSpPr>
            <p:cNvPr id="157" name="TextBox 156">
              <a:extLst>
                <a:ext uri="{FF2B5EF4-FFF2-40B4-BE49-F238E27FC236}">
                  <a16:creationId xmlns:a16="http://schemas.microsoft.com/office/drawing/2014/main" id="{1DE0CE38-8A60-4088-BAD5-266B36DC80E3}"/>
                </a:ext>
              </a:extLst>
            </p:cNvPr>
            <p:cNvSpPr txBox="1"/>
            <p:nvPr/>
          </p:nvSpPr>
          <p:spPr>
            <a:xfrm flipH="1">
              <a:off x="2650021" y="8137172"/>
              <a:ext cx="3188090" cy="720000"/>
            </a:xfrm>
            <a:prstGeom prst="rect">
              <a:avLst/>
            </a:prstGeom>
            <a:gradFill>
              <a:gsLst>
                <a:gs pos="0">
                  <a:schemeClr val="tx1"/>
                </a:gs>
                <a:gs pos="100000">
                  <a:schemeClr val="tx1"/>
                </a:gs>
              </a:gsLst>
              <a:lin ang="0" scaled="1"/>
            </a:gradFill>
          </p:spPr>
          <p:txBody>
            <a:bodyPr wrap="square" lIns="113400" tIns="0" rIns="113400" bIns="0" rtlCol="0" anchor="ctr">
              <a:noAutofit/>
            </a:bodyPr>
            <a:lstStyle/>
            <a:p>
              <a:pPr rtl="0"/>
              <a:r>
                <a:rPr lang="en-GB" sz="2205" noProof="1">
                  <a:solidFill>
                    <a:schemeClr val="bg1"/>
                  </a:solidFill>
                  <a:latin typeface="+mj-lt"/>
                </a:rPr>
                <a:t>ESTYN</a:t>
              </a:r>
            </a:p>
          </p:txBody>
        </p:sp>
      </p:grpSp>
      <p:sp>
        <p:nvSpPr>
          <p:cNvPr id="71" name="TextBox 70">
            <a:extLst>
              <a:ext uri="{FF2B5EF4-FFF2-40B4-BE49-F238E27FC236}">
                <a16:creationId xmlns:a16="http://schemas.microsoft.com/office/drawing/2014/main" id="{CC829A11-3E45-8E4A-8932-06C43E0A7EA1}"/>
              </a:ext>
            </a:extLst>
          </p:cNvPr>
          <p:cNvSpPr txBox="1"/>
          <p:nvPr/>
        </p:nvSpPr>
        <p:spPr>
          <a:xfrm>
            <a:off x="1820829" y="11820580"/>
            <a:ext cx="2174394" cy="1015663"/>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path path="circle">
              <a:fillToRect t="100000" r="100000"/>
            </a:path>
            <a:tileRect l="-100000" b="-100000"/>
          </a:gradFill>
          <a:ln>
            <a:solidFill>
              <a:srgbClr val="FFFF00"/>
            </a:solidFill>
          </a:ln>
        </p:spPr>
        <p:txBody>
          <a:bodyPr wrap="square" rtlCol="0">
            <a:spAutoFit/>
          </a:bodyPr>
          <a:lstStyle/>
          <a:p>
            <a:r>
              <a:rPr lang="en-US" sz="2000" dirty="0"/>
              <a:t>School uniform grant </a:t>
            </a:r>
          </a:p>
          <a:p>
            <a:r>
              <a:rPr lang="en-GB" sz="2000" dirty="0">
                <a:latin typeface="inherit"/>
              </a:rPr>
              <a:t>£125</a:t>
            </a:r>
            <a:r>
              <a:rPr lang="en-GB" sz="1600" dirty="0">
                <a:latin typeface="inherit"/>
              </a:rPr>
              <a:t>.</a:t>
            </a:r>
            <a:endParaRPr lang="en-US" dirty="0"/>
          </a:p>
        </p:txBody>
      </p:sp>
      <p:sp>
        <p:nvSpPr>
          <p:cNvPr id="40" name="TextBox 39">
            <a:extLst>
              <a:ext uri="{FF2B5EF4-FFF2-40B4-BE49-F238E27FC236}">
                <a16:creationId xmlns:a16="http://schemas.microsoft.com/office/drawing/2014/main" id="{7ABEBD40-6B79-A842-A376-F2CAF28C2716}"/>
              </a:ext>
            </a:extLst>
          </p:cNvPr>
          <p:cNvSpPr txBox="1"/>
          <p:nvPr/>
        </p:nvSpPr>
        <p:spPr>
          <a:xfrm flipH="1">
            <a:off x="3826841" y="11934681"/>
            <a:ext cx="5540251" cy="769441"/>
          </a:xfrm>
          <a:prstGeom prst="rect">
            <a:avLst/>
          </a:prstGeom>
          <a:solidFill>
            <a:schemeClr val="accent4">
              <a:lumMod val="40000"/>
              <a:lumOff val="60000"/>
            </a:schemeClr>
          </a:solidFill>
          <a:ln>
            <a:solidFill>
              <a:schemeClr val="tx2"/>
            </a:solidFill>
          </a:ln>
        </p:spPr>
        <p:txBody>
          <a:bodyPr wrap="square" rtlCol="0">
            <a:spAutoFit/>
          </a:bodyPr>
          <a:lstStyle/>
          <a:p>
            <a:r>
              <a:rPr lang="en-GB" sz="1400" dirty="0"/>
              <a:t>All schools must publish online their PDG allocation and an outline of their plans to use the funding to improve outcomes for deprived children. </a:t>
            </a:r>
          </a:p>
          <a:p>
            <a:r>
              <a:rPr lang="en-GB" sz="1400" dirty="0"/>
              <a:t>(Estyn, 2020</a:t>
            </a:r>
            <a:r>
              <a:rPr lang="en-GB" sz="1600" dirty="0"/>
              <a:t>)</a:t>
            </a:r>
            <a:endParaRPr lang="en-US" sz="1600" dirty="0"/>
          </a:p>
        </p:txBody>
      </p:sp>
      <p:pic>
        <p:nvPicPr>
          <p:cNvPr id="5" name="Picture 4">
            <a:extLst>
              <a:ext uri="{FF2B5EF4-FFF2-40B4-BE49-F238E27FC236}">
                <a16:creationId xmlns:a16="http://schemas.microsoft.com/office/drawing/2014/main" id="{CF5D9133-3586-064A-9E9A-47695F98C672}"/>
              </a:ext>
            </a:extLst>
          </p:cNvPr>
          <p:cNvPicPr>
            <a:picLocks noChangeAspect="1"/>
          </p:cNvPicPr>
          <p:nvPr/>
        </p:nvPicPr>
        <p:blipFill>
          <a:blip r:embed="rId16"/>
          <a:stretch>
            <a:fillRect/>
          </a:stretch>
        </p:blipFill>
        <p:spPr>
          <a:xfrm>
            <a:off x="4934172" y="3946787"/>
            <a:ext cx="2318078" cy="1638953"/>
          </a:xfrm>
          <a:prstGeom prst="rect">
            <a:avLst/>
          </a:prstGeom>
        </p:spPr>
      </p:pic>
      <p:sp>
        <p:nvSpPr>
          <p:cNvPr id="6" name="TextBox 5">
            <a:extLst>
              <a:ext uri="{FF2B5EF4-FFF2-40B4-BE49-F238E27FC236}">
                <a16:creationId xmlns:a16="http://schemas.microsoft.com/office/drawing/2014/main" id="{CB9671FA-BD63-C34A-B8FA-CDD56EC535EB}"/>
              </a:ext>
            </a:extLst>
          </p:cNvPr>
          <p:cNvSpPr txBox="1"/>
          <p:nvPr/>
        </p:nvSpPr>
        <p:spPr>
          <a:xfrm>
            <a:off x="5323809" y="5466569"/>
            <a:ext cx="1901925" cy="230832"/>
          </a:xfrm>
          <a:prstGeom prst="rect">
            <a:avLst/>
          </a:prstGeom>
          <a:noFill/>
        </p:spPr>
        <p:txBody>
          <a:bodyPr wrap="square" rtlCol="0">
            <a:spAutoFit/>
          </a:bodyPr>
          <a:lstStyle/>
          <a:p>
            <a:r>
              <a:rPr lang="en-US" sz="900" dirty="0"/>
              <a:t>(Maslow's hierarchy of needs, 2020)</a:t>
            </a:r>
          </a:p>
        </p:txBody>
      </p:sp>
      <p:sp>
        <p:nvSpPr>
          <p:cNvPr id="2" name="TextBox 1">
            <a:extLst>
              <a:ext uri="{FF2B5EF4-FFF2-40B4-BE49-F238E27FC236}">
                <a16:creationId xmlns:a16="http://schemas.microsoft.com/office/drawing/2014/main" id="{2F408326-8A3A-F442-B022-ED97E768A913}"/>
              </a:ext>
            </a:extLst>
          </p:cNvPr>
          <p:cNvSpPr txBox="1"/>
          <p:nvPr/>
        </p:nvSpPr>
        <p:spPr>
          <a:xfrm>
            <a:off x="372618" y="4975309"/>
            <a:ext cx="3694599" cy="1040576"/>
          </a:xfrm>
          <a:prstGeom prst="rect">
            <a:avLst/>
          </a:prstGeom>
          <a:solidFill>
            <a:srgbClr val="00B0F0"/>
          </a:solidFill>
          <a:ln>
            <a:solidFill>
              <a:srgbClr val="00B0F0"/>
            </a:solidFill>
          </a:ln>
        </p:spPr>
        <p:txBody>
          <a:bodyPr wrap="square" rtlCol="0">
            <a:spAutoFit/>
          </a:bodyPr>
          <a:lstStyle/>
          <a:p>
            <a:pPr fontAlgn="t"/>
            <a:r>
              <a:rPr lang="en-GB" sz="1600" dirty="0">
                <a:latin typeface="inherit"/>
              </a:rPr>
              <a:t>From reception to </a:t>
            </a:r>
          </a:p>
          <a:p>
            <a:pPr fontAlgn="t"/>
            <a:r>
              <a:rPr lang="en-GB" sz="1600" dirty="0">
                <a:latin typeface="inherit"/>
              </a:rPr>
              <a:t>Year 6 Children who are LAC and who are on FSM are allocated  £1.320.   </a:t>
            </a:r>
          </a:p>
          <a:p>
            <a:endParaRPr lang="en-US" dirty="0"/>
          </a:p>
        </p:txBody>
      </p:sp>
      <p:sp>
        <p:nvSpPr>
          <p:cNvPr id="3" name="TextBox 2">
            <a:extLst>
              <a:ext uri="{FF2B5EF4-FFF2-40B4-BE49-F238E27FC236}">
                <a16:creationId xmlns:a16="http://schemas.microsoft.com/office/drawing/2014/main" id="{8E911EF9-9CC3-D641-865F-391A3F141D22}"/>
              </a:ext>
            </a:extLst>
          </p:cNvPr>
          <p:cNvSpPr txBox="1"/>
          <p:nvPr/>
        </p:nvSpPr>
        <p:spPr>
          <a:xfrm>
            <a:off x="5991948" y="5847527"/>
            <a:ext cx="3168402" cy="646331"/>
          </a:xfrm>
          <a:prstGeom prst="rect">
            <a:avLst/>
          </a:prstGeom>
          <a:solidFill>
            <a:schemeClr val="accent1">
              <a:lumMod val="60000"/>
              <a:lumOff val="40000"/>
            </a:schemeClr>
          </a:solidFill>
        </p:spPr>
        <p:txBody>
          <a:bodyPr wrap="square" rtlCol="0">
            <a:spAutoFit/>
          </a:bodyPr>
          <a:lstStyle/>
          <a:p>
            <a:r>
              <a:rPr lang="en-US" sz="1800" b="1" i="1" dirty="0">
                <a:ea typeface="Baskerville" panose="02020502070401020303" pitchFamily="18" charset="0"/>
                <a:cs typeface="APPLE CHANCERY" panose="03020702040506060504" pitchFamily="66" charset="-79"/>
              </a:rPr>
              <a:t>Every Child Matters,(2003)</a:t>
            </a:r>
          </a:p>
          <a:p>
            <a:r>
              <a:rPr lang="en-US" sz="1800" b="1" i="1" dirty="0">
                <a:ea typeface="Baskerville" panose="02020502070401020303" pitchFamily="18" charset="0"/>
                <a:cs typeface="APPLE CHANCERY" panose="03020702040506060504" pitchFamily="66" charset="-79"/>
              </a:rPr>
              <a:t>Equality Act, (2010)</a:t>
            </a:r>
          </a:p>
        </p:txBody>
      </p:sp>
      <p:sp>
        <p:nvSpPr>
          <p:cNvPr id="4" name="Rounded Rectangle 3">
            <a:extLst>
              <a:ext uri="{FF2B5EF4-FFF2-40B4-BE49-F238E27FC236}">
                <a16:creationId xmlns:a16="http://schemas.microsoft.com/office/drawing/2014/main" id="{2E5AFE13-7B0D-7E4F-A237-4E5BE1FAB633}"/>
              </a:ext>
            </a:extLst>
          </p:cNvPr>
          <p:cNvSpPr/>
          <p:nvPr/>
        </p:nvSpPr>
        <p:spPr>
          <a:xfrm>
            <a:off x="7023027" y="3526021"/>
            <a:ext cx="2344066" cy="2278148"/>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u="sng" dirty="0">
                <a:solidFill>
                  <a:schemeClr val="tx1"/>
                </a:solidFill>
              </a:rPr>
              <a:t>Defining Social Exclusion</a:t>
            </a:r>
          </a:p>
          <a:p>
            <a:pPr algn="ctr"/>
            <a:r>
              <a:rPr lang="en-GB" sz="1000" dirty="0">
                <a:solidFill>
                  <a:schemeClr val="tx1"/>
                </a:solidFill>
              </a:rPr>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effects both the quality of life of the individuals and equity and cohesion of society as a whole .</a:t>
            </a:r>
          </a:p>
          <a:p>
            <a:pPr algn="ctr"/>
            <a:r>
              <a:rPr lang="en-GB" sz="1000" dirty="0">
                <a:solidFill>
                  <a:schemeClr val="tx1"/>
                </a:solidFill>
              </a:rPr>
              <a:t>(Levitas, R. 2005)</a:t>
            </a:r>
          </a:p>
          <a:p>
            <a:pPr algn="ctr"/>
            <a:endParaRPr lang="en-US" sz="1000" dirty="0"/>
          </a:p>
        </p:txBody>
      </p:sp>
    </p:spTree>
    <p:extLst>
      <p:ext uri="{BB962C8B-B14F-4D97-AF65-F5344CB8AC3E}">
        <p14:creationId xmlns:p14="http://schemas.microsoft.com/office/powerpoint/2010/main" val="2964606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4FEFF-3CD5-D44C-B92A-0BF308754179}"/>
              </a:ext>
            </a:extLst>
          </p:cNvPr>
          <p:cNvSpPr>
            <a:spLocks noGrp="1"/>
          </p:cNvSpPr>
          <p:nvPr>
            <p:ph type="title"/>
          </p:nvPr>
        </p:nvSpPr>
        <p:spPr>
          <a:xfrm>
            <a:off x="660083" y="681335"/>
            <a:ext cx="8281035" cy="781705"/>
          </a:xfrm>
        </p:spPr>
        <p:txBody>
          <a:bodyPr/>
          <a:lstStyle/>
          <a:p>
            <a:r>
              <a:rPr lang="en-US" dirty="0"/>
              <a:t>Reference List</a:t>
            </a:r>
          </a:p>
        </p:txBody>
      </p:sp>
      <p:sp>
        <p:nvSpPr>
          <p:cNvPr id="8" name="Rectangle 7">
            <a:extLst>
              <a:ext uri="{FF2B5EF4-FFF2-40B4-BE49-F238E27FC236}">
                <a16:creationId xmlns:a16="http://schemas.microsoft.com/office/drawing/2014/main" id="{BAE00101-4B92-E242-87AF-15E667CCB652}"/>
              </a:ext>
            </a:extLst>
          </p:cNvPr>
          <p:cNvSpPr/>
          <p:nvPr/>
        </p:nvSpPr>
        <p:spPr>
          <a:xfrm>
            <a:off x="971127" y="1463040"/>
            <a:ext cx="8461057" cy="17463692"/>
          </a:xfrm>
          <a:prstGeom prst="rect">
            <a:avLst/>
          </a:prstGeom>
        </p:spPr>
        <p:txBody>
          <a:bodyPr wrap="square">
            <a:spAutoFit/>
          </a:bodyPr>
          <a:lstStyle/>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Allan, S. and Gordon, P. (2011) </a:t>
            </a:r>
            <a:r>
              <a:rPr lang="en-GB" sz="1200" i="1" dirty="0">
                <a:latin typeface="Baskerville" panose="02020502070401020303" pitchFamily="18" charset="0"/>
                <a:ea typeface="Baskerville" panose="02020502070401020303" pitchFamily="18" charset="0"/>
                <a:cs typeface="Times New Roman" panose="02020603050405020304" pitchFamily="18" charset="0"/>
              </a:rPr>
              <a:t>How Children Learn 4 Thinking on special educational needs and inclusion. </a:t>
            </a:r>
            <a:r>
              <a:rPr lang="en-GB" sz="1200" dirty="0">
                <a:latin typeface="Baskerville" panose="02020502070401020303" pitchFamily="18" charset="0"/>
                <a:ea typeface="Baskerville" panose="02020502070401020303" pitchFamily="18" charset="0"/>
                <a:cs typeface="Times New Roman" panose="02020603050405020304" pitchFamily="18" charset="0"/>
              </a:rPr>
              <a:t>London; Practical Pre-School Books.</a:t>
            </a:r>
          </a:p>
          <a:p>
            <a:pPr>
              <a:lnSpc>
                <a:spcPct val="150000"/>
              </a:lnSpc>
            </a:pPr>
            <a:r>
              <a:rPr lang="en-GB" sz="1200" dirty="0" err="1">
                <a:latin typeface="Baskerville" panose="02020502070401020303" pitchFamily="18" charset="0"/>
                <a:ea typeface="Baskerville" panose="02020502070401020303" pitchFamily="18" charset="0"/>
              </a:rPr>
              <a:t>Upload.wikimedia.org</a:t>
            </a:r>
            <a:r>
              <a:rPr lang="en-GB" sz="1200" dirty="0">
                <a:latin typeface="Baskerville" panose="02020502070401020303" pitchFamily="18" charset="0"/>
                <a:ea typeface="Baskerville" panose="02020502070401020303" pitchFamily="18" charset="0"/>
              </a:rPr>
              <a:t>. 2020. Available at: &lt;https://</a:t>
            </a:r>
            <a:r>
              <a:rPr lang="en-GB" sz="1200" dirty="0" err="1">
                <a:latin typeface="Baskerville" panose="02020502070401020303" pitchFamily="18" charset="0"/>
                <a:ea typeface="Baskerville" panose="02020502070401020303" pitchFamily="18" charset="0"/>
              </a:rPr>
              <a:t>upload.wikimedia.org</a:t>
            </a:r>
            <a:r>
              <a:rPr lang="en-GB" sz="1200" dirty="0">
                <a:latin typeface="Baskerville" panose="02020502070401020303" pitchFamily="18" charset="0"/>
                <a:ea typeface="Baskerville" panose="02020502070401020303" pitchFamily="18" charset="0"/>
              </a:rPr>
              <a:t>/</a:t>
            </a:r>
            <a:r>
              <a:rPr lang="en-GB" sz="1200" dirty="0" err="1">
                <a:latin typeface="Baskerville" panose="02020502070401020303" pitchFamily="18" charset="0"/>
                <a:ea typeface="Baskerville" panose="02020502070401020303" pitchFamily="18" charset="0"/>
              </a:rPr>
              <a:t>wikipedia</a:t>
            </a:r>
            <a:r>
              <a:rPr lang="en-GB" sz="1200" dirty="0">
                <a:latin typeface="Baskerville" panose="02020502070401020303" pitchFamily="18" charset="0"/>
                <a:ea typeface="Baskerville" panose="02020502070401020303" pitchFamily="18" charset="0"/>
              </a:rPr>
              <a:t>/commons/thumb/3/33/</a:t>
            </a:r>
            <a:r>
              <a:rPr lang="en-GB" sz="1200" dirty="0" err="1">
                <a:latin typeface="Baskerville" panose="02020502070401020303" pitchFamily="18" charset="0"/>
                <a:ea typeface="Baskerville" panose="02020502070401020303" pitchFamily="18" charset="0"/>
              </a:rPr>
              <a:t>MaslowsHierarchyOfNeeds.svg</a:t>
            </a:r>
            <a:r>
              <a:rPr lang="en-GB" sz="1200" dirty="0">
                <a:latin typeface="Baskerville" panose="02020502070401020303" pitchFamily="18" charset="0"/>
                <a:ea typeface="Baskerville" panose="02020502070401020303" pitchFamily="18" charset="0"/>
              </a:rPr>
              <a:t>/1280px-MaslowsHierarchyOfNeeds.svg.png&gt; [Accessed 19 August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Bates, B. (2019) </a:t>
            </a:r>
            <a:r>
              <a:rPr lang="en-GB" sz="1200" i="1" dirty="0">
                <a:latin typeface="Baskerville" panose="02020502070401020303" pitchFamily="18" charset="0"/>
                <a:ea typeface="Baskerville" panose="02020502070401020303" pitchFamily="18" charset="0"/>
                <a:cs typeface="Times New Roman" panose="02020603050405020304" pitchFamily="18" charset="0"/>
              </a:rPr>
              <a:t>Learning Theories Simplified. 2</a:t>
            </a:r>
            <a:r>
              <a:rPr lang="en-GB" sz="1200" i="1" baseline="30000" dirty="0">
                <a:latin typeface="Baskerville" panose="02020502070401020303" pitchFamily="18" charset="0"/>
                <a:ea typeface="Baskerville" panose="02020502070401020303" pitchFamily="18" charset="0"/>
                <a:cs typeface="Times New Roman" panose="02020603050405020304" pitchFamily="18" charset="0"/>
              </a:rPr>
              <a:t>nd</a:t>
            </a:r>
            <a:r>
              <a:rPr lang="en-GB" sz="1200" dirty="0">
                <a:latin typeface="Baskerville" panose="02020502070401020303" pitchFamily="18" charset="0"/>
                <a:ea typeface="Baskerville" panose="02020502070401020303" pitchFamily="18" charset="0"/>
                <a:cs typeface="Times New Roman" panose="02020603050405020304" pitchFamily="18" charset="0"/>
              </a:rPr>
              <a:t> Ed. London; Sage Publication Ltd.\</a:t>
            </a:r>
          </a:p>
          <a:p>
            <a:pPr>
              <a:lnSpc>
                <a:spcPct val="150000"/>
              </a:lnSpc>
            </a:pPr>
            <a:r>
              <a:rPr lang="en-GB" sz="1200" dirty="0">
                <a:latin typeface="Baskerville" panose="02020502070401020303" pitchFamily="18" charset="0"/>
                <a:ea typeface="Baskerville" panose="02020502070401020303" pitchFamily="18" charset="0"/>
              </a:rPr>
              <a:t>Bronfenbrenner, U., 2005. </a:t>
            </a:r>
            <a:r>
              <a:rPr lang="en-GB" sz="1200" i="1" dirty="0">
                <a:latin typeface="Baskerville" panose="02020502070401020303" pitchFamily="18" charset="0"/>
                <a:ea typeface="Baskerville" panose="02020502070401020303" pitchFamily="18" charset="0"/>
              </a:rPr>
              <a:t>Making Human Beings Human</a:t>
            </a:r>
            <a:r>
              <a:rPr lang="en-GB" sz="1200" dirty="0">
                <a:latin typeface="Baskerville" panose="02020502070401020303" pitchFamily="18" charset="0"/>
                <a:ea typeface="Baskerville" panose="02020502070401020303" pitchFamily="18" charset="0"/>
              </a:rPr>
              <a:t>. Thousand Oaks: Sage Publications.</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Donaldson, G., 2020.  </a:t>
            </a:r>
            <a:r>
              <a:rPr lang="en-GB" sz="1200" dirty="0" err="1">
                <a:solidFill>
                  <a:srgbClr val="000000"/>
                </a:solidFill>
                <a:latin typeface="Baskerville" panose="02020502070401020303" pitchFamily="18" charset="0"/>
                <a:ea typeface="Baskerville" panose="02020502070401020303" pitchFamily="18" charset="0"/>
                <a:cs typeface="Times New Roman" panose="02020603050405020304" pitchFamily="18" charset="0"/>
              </a:rPr>
              <a:t>Gov.Wales</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Available at: </a:t>
            </a:r>
            <a:r>
              <a:rPr lang="en-GB" sz="1200" u="sng" dirty="0">
                <a:solidFill>
                  <a:srgbClr val="0000FF"/>
                </a:solidFill>
                <a:latin typeface="Baskerville" panose="02020502070401020303" pitchFamily="18" charset="0"/>
                <a:ea typeface="Baskerville" panose="02020502070401020303" pitchFamily="18" charset="0"/>
                <a:cs typeface="Times New Roman" panose="02020603050405020304" pitchFamily="18" charset="0"/>
                <a:hlinkClick r:id="rId2"/>
              </a:rPr>
              <a:t>https://gov.wales/successful-futures-review-curriculum-and-assessment-arrangements</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 </a:t>
            </a:r>
            <a:r>
              <a:rPr lang="en-GB" sz="1200" dirty="0">
                <a:latin typeface="Baskerville" panose="02020502070401020303" pitchFamily="18" charset="0"/>
                <a:ea typeface="Baskerville" panose="02020502070401020303" pitchFamily="18" charset="0"/>
                <a:cs typeface="Times New Roman" panose="02020603050405020304" pitchFamily="18" charset="0"/>
              </a:rPr>
              <a:t>[Accessed 6 April 2020].</a:t>
            </a:r>
          </a:p>
          <a:p>
            <a:pPr>
              <a:lnSpc>
                <a:spcPct val="150000"/>
              </a:lnSpc>
            </a:pPr>
            <a:r>
              <a:rPr lang="en-GB" sz="1200" dirty="0" err="1">
                <a:latin typeface="Baskerville" panose="02020502070401020303" pitchFamily="18" charset="0"/>
                <a:ea typeface="Baskerville" panose="02020502070401020303" pitchFamily="18" charset="0"/>
              </a:rPr>
              <a:t>Estyn.gov.wales</a:t>
            </a:r>
            <a:r>
              <a:rPr lang="en-GB" sz="1200" dirty="0">
                <a:latin typeface="Baskerville" panose="02020502070401020303" pitchFamily="18" charset="0"/>
                <a:ea typeface="Baskerville" panose="02020502070401020303" pitchFamily="18" charset="0"/>
              </a:rPr>
              <a:t>. 2020. </a:t>
            </a:r>
            <a:r>
              <a:rPr lang="en-GB" sz="1200" i="1" dirty="0">
                <a:latin typeface="Baskerville" panose="02020502070401020303" pitchFamily="18" charset="0"/>
                <a:ea typeface="Baskerville" panose="02020502070401020303" pitchFamily="18" charset="0"/>
              </a:rPr>
              <a:t>Estyn.</a:t>
            </a:r>
            <a:r>
              <a:rPr lang="en-GB" sz="1200" dirty="0">
                <a:latin typeface="Baskerville" panose="02020502070401020303" pitchFamily="18" charset="0"/>
                <a:ea typeface="Baskerville" panose="02020502070401020303" pitchFamily="18" charset="0"/>
              </a:rPr>
              <a:t> Available at: &lt;https://www.estyn.gov.wales/&gt; [Accessed 19 August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Goodwin, P. (2010) </a:t>
            </a:r>
            <a:r>
              <a:rPr lang="en-GB" sz="1200" i="1" dirty="0">
                <a:latin typeface="Baskerville" panose="02020502070401020303" pitchFamily="18" charset="0"/>
                <a:ea typeface="Baskerville" panose="02020502070401020303" pitchFamily="18" charset="0"/>
                <a:cs typeface="Times New Roman" panose="02020603050405020304" pitchFamily="18" charset="0"/>
              </a:rPr>
              <a:t>The Literate Classroom</a:t>
            </a:r>
            <a:r>
              <a:rPr lang="en-GB" sz="1200" dirty="0">
                <a:latin typeface="Baskerville" panose="02020502070401020303" pitchFamily="18" charset="0"/>
                <a:ea typeface="Baskerville" panose="02020502070401020303" pitchFamily="18" charset="0"/>
                <a:cs typeface="Times New Roman" panose="02020603050405020304" pitchFamily="18" charset="0"/>
              </a:rPr>
              <a:t>. London: David Fulton.</a:t>
            </a:r>
          </a:p>
          <a:p>
            <a:pPr fontAlgn="base" hangingPunct="0">
              <a:lnSpc>
                <a:spcPct val="150000"/>
              </a:lnSpc>
            </a:pPr>
            <a:r>
              <a:rPr lang="cy-GB" sz="1200" dirty="0">
                <a:latin typeface="Baskerville" panose="02020502070401020303" pitchFamily="18" charset="0"/>
                <a:ea typeface="Baskerville" panose="02020502070401020303" pitchFamily="18" charset="0"/>
                <a:cs typeface="Times New Roman" panose="02020603050405020304" pitchFamily="18" charset="0"/>
              </a:rPr>
              <a:t>Gross, J. (2013) </a:t>
            </a:r>
            <a:r>
              <a:rPr lang="cy-GB" sz="1200" i="1" dirty="0">
                <a:latin typeface="Baskerville" panose="02020502070401020303" pitchFamily="18" charset="0"/>
                <a:ea typeface="Baskerville" panose="02020502070401020303" pitchFamily="18" charset="0"/>
                <a:cs typeface="Times New Roman" panose="02020603050405020304" pitchFamily="18" charset="0"/>
              </a:rPr>
              <a:t>Time to Talk: Implementing outstanding practice in speech, language and communication. </a:t>
            </a:r>
            <a:r>
              <a:rPr lang="cy-GB" sz="1200" dirty="0">
                <a:latin typeface="Baskerville" panose="02020502070401020303" pitchFamily="18" charset="0"/>
                <a:ea typeface="Baskerville" panose="02020502070401020303" pitchFamily="18" charset="0"/>
                <a:cs typeface="Times New Roman" panose="02020603050405020304" pitchFamily="18" charset="0"/>
              </a:rPr>
              <a:t>Oxon: Routledge.</a:t>
            </a:r>
          </a:p>
          <a:p>
            <a:pPr fontAlgn="base" hangingPunct="0">
              <a:lnSpc>
                <a:spcPct val="150000"/>
              </a:lnSpc>
            </a:pPr>
            <a:r>
              <a:rPr lang="en-GB" sz="1200" dirty="0">
                <a:latin typeface="Baskerville" panose="02020502070401020303" pitchFamily="18" charset="0"/>
                <a:ea typeface="Baskerville" panose="02020502070401020303" pitchFamily="18" charset="0"/>
              </a:rPr>
              <a:t>Gov.wales. 2020. </a:t>
            </a:r>
            <a:r>
              <a:rPr lang="en-GB" sz="1200" i="1" dirty="0">
                <a:latin typeface="Baskerville" panose="02020502070401020303" pitchFamily="18" charset="0"/>
                <a:ea typeface="Baskerville" panose="02020502070401020303" pitchFamily="18" charset="0"/>
              </a:rPr>
              <a:t>Pupil Development </a:t>
            </a:r>
            <a:r>
              <a:rPr lang="en-GB" sz="1200" i="1" dirty="0" err="1">
                <a:latin typeface="Baskerville" panose="02020502070401020303" pitchFamily="18" charset="0"/>
                <a:ea typeface="Baskerville" panose="02020502070401020303" pitchFamily="18" charset="0"/>
              </a:rPr>
              <a:t>Grant</a:t>
            </a:r>
            <a:r>
              <a:rPr lang="en-GB" sz="1200" dirty="0" err="1">
                <a:latin typeface="Baskerville" panose="02020502070401020303" pitchFamily="18" charset="0"/>
                <a:ea typeface="Baskerville" panose="02020502070401020303" pitchFamily="18" charset="0"/>
              </a:rPr>
              <a:t>.Available</a:t>
            </a:r>
            <a:r>
              <a:rPr lang="en-GB" sz="1200" dirty="0">
                <a:latin typeface="Baskerville" panose="02020502070401020303" pitchFamily="18" charset="0"/>
                <a:ea typeface="Baskerville" panose="02020502070401020303" pitchFamily="18" charset="0"/>
              </a:rPr>
              <a:t> at: &lt;https://gov.wales/sites/default/files/publications/2018-11/what-really</a:t>
            </a:r>
          </a:p>
          <a:p>
            <a:pPr fontAlgn="base" hangingPunct="0">
              <a:lnSpc>
                <a:spcPct val="150000"/>
              </a:lnSpc>
            </a:pPr>
            <a:r>
              <a:rPr lang="en-GB" sz="1200" dirty="0">
                <a:latin typeface="Baskerville" panose="02020502070401020303" pitchFamily="18" charset="0"/>
                <a:ea typeface="Baskerville" panose="02020502070401020303" pitchFamily="18" charset="0"/>
              </a:rPr>
              <a:t>-works.pdf&gt; [Accessed 19 August 2020].</a:t>
            </a:r>
          </a:p>
          <a:p>
            <a:pPr fontAlgn="base" hangingPunct="0">
              <a:lnSpc>
                <a:spcPct val="150000"/>
              </a:lnSpc>
            </a:pPr>
            <a:r>
              <a:rPr lang="en-GB" sz="1200" dirty="0">
                <a:latin typeface="Baskerville" panose="02020502070401020303" pitchFamily="18" charset="0"/>
                <a:ea typeface="Baskerville" panose="02020502070401020303" pitchFamily="18" charset="0"/>
              </a:rPr>
              <a:t>GOV.UK. 2003. </a:t>
            </a:r>
            <a:r>
              <a:rPr lang="en-GB" sz="1200" i="1" dirty="0">
                <a:latin typeface="Baskerville" panose="02020502070401020303" pitchFamily="18" charset="0"/>
                <a:ea typeface="Baskerville" panose="02020502070401020303" pitchFamily="18" charset="0"/>
              </a:rPr>
              <a:t>Every Child Matters</a:t>
            </a:r>
            <a:r>
              <a:rPr lang="en-GB" sz="1200" dirty="0">
                <a:latin typeface="Baskerville" panose="02020502070401020303" pitchFamily="18" charset="0"/>
                <a:ea typeface="Baskerville" panose="02020502070401020303" pitchFamily="18" charset="0"/>
              </a:rPr>
              <a:t>.  Available at: &lt;https://</a:t>
            </a:r>
            <a:r>
              <a:rPr lang="en-GB" sz="1200" dirty="0" err="1">
                <a:latin typeface="Baskerville" panose="02020502070401020303" pitchFamily="18" charset="0"/>
                <a:ea typeface="Baskerville" panose="02020502070401020303" pitchFamily="18" charset="0"/>
              </a:rPr>
              <a:t>www.gov.uk</a:t>
            </a:r>
            <a:r>
              <a:rPr lang="en-GB" sz="1200" dirty="0">
                <a:latin typeface="Baskerville" panose="02020502070401020303" pitchFamily="18" charset="0"/>
                <a:ea typeface="Baskerville" panose="02020502070401020303" pitchFamily="18" charset="0"/>
              </a:rPr>
              <a:t>/government/publications/every-child-matters&gt; [Accessed 19 August 2020].</a:t>
            </a:r>
          </a:p>
          <a:p>
            <a:pPr fontAlgn="base" hangingPunct="0">
              <a:lnSpc>
                <a:spcPct val="150000"/>
              </a:lnSpc>
            </a:pPr>
            <a:r>
              <a:rPr lang="en-GB" sz="1200" dirty="0">
                <a:latin typeface="Baskerville" panose="02020502070401020303" pitchFamily="18" charset="0"/>
                <a:ea typeface="Baskerville" panose="02020502070401020303" pitchFamily="18" charset="0"/>
              </a:rPr>
              <a:t>GOV.UK. 2020. </a:t>
            </a:r>
            <a:r>
              <a:rPr lang="en-GB" sz="1200" i="1" dirty="0">
                <a:latin typeface="Baskerville" panose="02020502070401020303" pitchFamily="18" charset="0"/>
                <a:ea typeface="Baskerville" panose="02020502070401020303" pitchFamily="18" charset="0"/>
              </a:rPr>
              <a:t>Equality Act 2010: Guidance</a:t>
            </a:r>
            <a:r>
              <a:rPr lang="en-GB" sz="1200" dirty="0">
                <a:latin typeface="Baskerville" panose="02020502070401020303" pitchFamily="18" charset="0"/>
                <a:ea typeface="Baskerville" panose="02020502070401020303" pitchFamily="18" charset="0"/>
              </a:rPr>
              <a:t>. Available at: &lt;https://</a:t>
            </a:r>
            <a:r>
              <a:rPr lang="en-GB" sz="1200" dirty="0" err="1">
                <a:latin typeface="Baskerville" panose="02020502070401020303" pitchFamily="18" charset="0"/>
                <a:ea typeface="Baskerville" panose="02020502070401020303" pitchFamily="18" charset="0"/>
              </a:rPr>
              <a:t>www.gov.uk</a:t>
            </a:r>
            <a:r>
              <a:rPr lang="en-GB" sz="1200" dirty="0">
                <a:latin typeface="Baskerville" panose="02020502070401020303" pitchFamily="18" charset="0"/>
                <a:ea typeface="Baskerville" panose="02020502070401020303" pitchFamily="18" charset="0"/>
              </a:rPr>
              <a:t>/guidance/equality-act-2010-guidance&gt; [Accessed 19 August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fontAlgn="base" hangingPunct="0">
              <a:lnSpc>
                <a:spcPct val="150000"/>
              </a:lnSpc>
            </a:pPr>
            <a:r>
              <a:rPr lang="cy-GB" sz="1200" i="1" dirty="0">
                <a:latin typeface="Baskerville" panose="02020502070401020303" pitchFamily="18" charset="0"/>
                <a:ea typeface="Baskerville" panose="02020502070401020303" pitchFamily="18" charset="0"/>
                <a:cs typeface="Times New Roman" panose="02020603050405020304" pitchFamily="18" charset="0"/>
              </a:rPr>
              <a:t>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Hwb.gov.wales. 2020.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Curriculum for Wales 2008 - Hwb</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Available at </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https://</a:t>
            </a:r>
            <a:r>
              <a:rPr lang="en-GB" sz="1200" u="sng" dirty="0" err="1">
                <a:solidFill>
                  <a:srgbClr val="0070C0"/>
                </a:solidFill>
                <a:latin typeface="Baskerville" panose="02020502070401020303" pitchFamily="18" charset="0"/>
                <a:ea typeface="Baskerville" panose="02020502070401020303" pitchFamily="18" charset="0"/>
                <a:cs typeface="Times New Roman" panose="02020603050405020304" pitchFamily="18" charset="0"/>
              </a:rPr>
              <a:t>hwb.gov.wales</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a:t>
            </a:r>
            <a:r>
              <a:rPr lang="en-GB" sz="1200" u="sng" dirty="0" err="1">
                <a:solidFill>
                  <a:srgbClr val="0070C0"/>
                </a:solidFill>
                <a:latin typeface="Baskerville" panose="02020502070401020303" pitchFamily="18" charset="0"/>
                <a:ea typeface="Baskerville" panose="02020502070401020303" pitchFamily="18" charset="0"/>
                <a:cs typeface="Times New Roman" panose="02020603050405020304" pitchFamily="18" charset="0"/>
              </a:rPr>
              <a:t>curricul</a:t>
            </a:r>
            <a:r>
              <a:rPr lang="en-GB" sz="1200"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 </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https://</a:t>
            </a:r>
            <a:r>
              <a:rPr lang="en-GB" sz="1200" u="sng" dirty="0" err="1">
                <a:solidFill>
                  <a:srgbClr val="0070C0"/>
                </a:solidFill>
                <a:latin typeface="Baskerville" panose="02020502070401020303" pitchFamily="18" charset="0"/>
                <a:ea typeface="Baskerville" panose="02020502070401020303" pitchFamily="18" charset="0"/>
                <a:cs typeface="Times New Roman" panose="02020603050405020304" pitchFamily="18" charset="0"/>
              </a:rPr>
              <a:t>hwb.gov.wales</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/curriculum-for-wales-2008/ um-for-wales-2008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[Accessed 6 April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Killick, S. (2006)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Emotional Literacy</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London: Paul Chapman Publishing.</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Knowles, G. (2006)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Supporting Inclusive Practice. Oxon; David Fulton Publishers.</a:t>
            </a:r>
          </a:p>
          <a:p>
            <a:pPr>
              <a:lnSpc>
                <a:spcPct val="150000"/>
              </a:lnSpc>
            </a:pPr>
            <a:r>
              <a:rPr lang="en-GB" sz="1200" dirty="0">
                <a:latin typeface="Baskerville" panose="02020502070401020303" pitchFamily="18" charset="0"/>
                <a:ea typeface="Baskerville" panose="02020502070401020303" pitchFamily="18" charset="0"/>
              </a:rPr>
              <a:t>Lavitas, R. and Fahmy, E., 2020. [online] Poverty.ac.uk. Available at: &lt;https://www.poverty.ac.uk/sites/default/files/attachments/Levitas,%20Social%20Exclusion%20in%20the%20UK.pdf&gt; [Accessed 19 August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Levitas, R. (2005)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The Inclusive Society? Social Exclusion and New Labour.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Hampshire; Palgrave Macmillan.</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Lewis, M, and Ellis, S. (2006) </a:t>
            </a:r>
            <a:r>
              <a:rPr lang="en-GB" sz="1200" i="1" dirty="0">
                <a:latin typeface="Baskerville" panose="02020502070401020303" pitchFamily="18" charset="0"/>
                <a:ea typeface="Baskerville" panose="02020502070401020303" pitchFamily="18" charset="0"/>
                <a:cs typeface="Times New Roman" panose="02020603050405020304" pitchFamily="18" charset="0"/>
              </a:rPr>
              <a:t>Phonics: Practice, Research and Policy</a:t>
            </a:r>
            <a:r>
              <a:rPr lang="en-GB" sz="1200" dirty="0">
                <a:latin typeface="Baskerville" panose="02020502070401020303" pitchFamily="18" charset="0"/>
                <a:ea typeface="Baskerville" panose="02020502070401020303" pitchFamily="18" charset="0"/>
                <a:cs typeface="Times New Roman" panose="02020603050405020304" pitchFamily="18" charset="0"/>
              </a:rPr>
              <a:t>. Paul Chapman Publishing.</a:t>
            </a: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Macleod-Brudenell, I. and Kay, J. (2008)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Advanced Early Years.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Oxford; Heinemann.</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National Literacy and Numeracy Framework: To support schools in introducing the National </a:t>
            </a:r>
          </a:p>
          <a:p>
            <a:pPr>
              <a:lnSpc>
                <a:spcPct val="150000"/>
              </a:lnSpc>
            </a:pPr>
            <a:r>
              <a:rPr lang="en-GB" sz="1200" dirty="0">
                <a:latin typeface="Baskerville" panose="02020502070401020303" pitchFamily="18" charset="0"/>
                <a:ea typeface="Baskerville" panose="02020502070401020303" pitchFamily="18" charset="0"/>
                <a:cs typeface="Times New Roman" panose="02020603050405020304" pitchFamily="18" charset="0"/>
              </a:rPr>
              <a:t>Literacy and Numeracy Framework available at: </a:t>
            </a:r>
            <a:r>
              <a:rPr lang="en-GB" sz="1200" u="sng" dirty="0">
                <a:solidFill>
                  <a:srgbClr val="0000FF"/>
                </a:solidFill>
                <a:latin typeface="Baskerville" panose="02020502070401020303" pitchFamily="18" charset="0"/>
                <a:ea typeface="Baskerville" panose="02020502070401020303" pitchFamily="18" charset="0"/>
                <a:cs typeface="Times New Roman" panose="02020603050405020304" pitchFamily="18" charset="0"/>
                <a:hlinkClick r:id="rId3"/>
              </a:rPr>
              <a:t>https://hwb.gov.wales/curriculum-for-wales-2008/national-literacy-and-numeracy-framework-curriculum-for-wales-2008-version</a:t>
            </a:r>
            <a:r>
              <a:rPr lang="en-GB" sz="1200" u="sng" dirty="0">
                <a:solidFill>
                  <a:srgbClr val="0070C0"/>
                </a:solidFill>
                <a:latin typeface="Baskerville" panose="02020502070401020303" pitchFamily="18" charset="0"/>
                <a:ea typeface="Baskerville" panose="02020502070401020303" pitchFamily="18" charset="0"/>
                <a:cs typeface="Times New Roman" panose="02020603050405020304" pitchFamily="18" charset="0"/>
              </a:rPr>
              <a:t>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[Accessed 6 April 2020]</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fontAlgn="base" hangingPunct="0">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Palmer, S. and Corbett, P. (2004)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Literacy, What Works?</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Cheltenham: Nelson Thornes.</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fontAlgn="base" hangingPunct="0">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Pierson, J. (2010)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Tackling Social Exclusion. 2</a:t>
            </a:r>
            <a:r>
              <a:rPr lang="en-GB" sz="1200" i="1" baseline="300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nd</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Ed, Oxon; Routledge.</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Pugh, K. and McCardle, P. (2009)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How Children Learn to Read</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New York: Psychology Press.</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Rogers, B. (2002)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Classroom Behaviour. </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London; Paul Chapman Publishing.</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Thompson, N. (2018)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Promoting Equality, 4</a:t>
            </a:r>
            <a:r>
              <a:rPr lang="en-GB" sz="1200" baseline="300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th</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Ed, London; Palgrave.</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fontAlgn="base" hangingPunct="0">
              <a:lnSpc>
                <a:spcPct val="150000"/>
              </a:lnSpc>
            </a:pP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Walton, A. and Goddard, G. (2012) </a:t>
            </a:r>
            <a:r>
              <a:rPr lang="en-GB" sz="1200" i="1"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Supporting Every Child</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(2</a:t>
            </a:r>
            <a:r>
              <a:rPr lang="en-GB" sz="1200" baseline="300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nd</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a:t>
            </a:r>
            <a:r>
              <a:rPr lang="en-GB" sz="1200" dirty="0" err="1">
                <a:solidFill>
                  <a:srgbClr val="000000"/>
                </a:solidFill>
                <a:latin typeface="Baskerville" panose="02020502070401020303" pitchFamily="18" charset="0"/>
                <a:ea typeface="Baskerville" panose="02020502070401020303" pitchFamily="18" charset="0"/>
                <a:cs typeface="Times New Roman" panose="02020603050405020304" pitchFamily="18" charset="0"/>
              </a:rPr>
              <a:t>Edn</a:t>
            </a:r>
            <a:r>
              <a:rPr lang="en-GB" sz="1200" dirty="0">
                <a:solidFill>
                  <a:srgbClr val="000000"/>
                </a:solidFill>
                <a:latin typeface="Baskerville" panose="02020502070401020303" pitchFamily="18" charset="0"/>
                <a:ea typeface="Baskerville" panose="02020502070401020303" pitchFamily="18" charset="0"/>
                <a:cs typeface="Times New Roman" panose="02020603050405020304" pitchFamily="18" charset="0"/>
              </a:rPr>
              <a:t>) Exeter: Learning Matters Ltd.</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nSpc>
                <a:spcPct val="150000"/>
              </a:lnSpc>
            </a:pPr>
            <a:r>
              <a:rPr lang="en-GB" sz="1200" dirty="0" err="1">
                <a:latin typeface="Baskerville" panose="02020502070401020303" pitchFamily="18" charset="0"/>
                <a:ea typeface="Baskerville" panose="02020502070401020303" pitchFamily="18" charset="0"/>
                <a:cs typeface="Times New Roman" panose="02020603050405020304" pitchFamily="18" charset="0"/>
              </a:rPr>
              <a:t>Wearmouth</a:t>
            </a:r>
            <a:r>
              <a:rPr lang="en-GB" sz="1200" dirty="0">
                <a:latin typeface="Baskerville" panose="02020502070401020303" pitchFamily="18" charset="0"/>
                <a:ea typeface="Baskerville" panose="02020502070401020303" pitchFamily="18" charset="0"/>
                <a:cs typeface="Times New Roman" panose="02020603050405020304" pitchFamily="18" charset="0"/>
              </a:rPr>
              <a:t>, J., Soler, J. and </a:t>
            </a:r>
            <a:r>
              <a:rPr lang="en-GB" sz="1200" dirty="0" err="1">
                <a:latin typeface="Baskerville" panose="02020502070401020303" pitchFamily="18" charset="0"/>
                <a:ea typeface="Baskerville" panose="02020502070401020303" pitchFamily="18" charset="0"/>
                <a:cs typeface="Times New Roman" panose="02020603050405020304" pitchFamily="18" charset="0"/>
              </a:rPr>
              <a:t>Ried</a:t>
            </a:r>
            <a:r>
              <a:rPr lang="en-GB" sz="1200" dirty="0">
                <a:latin typeface="Baskerville" panose="02020502070401020303" pitchFamily="18" charset="0"/>
                <a:ea typeface="Baskerville" panose="02020502070401020303" pitchFamily="18" charset="0"/>
                <a:cs typeface="Times New Roman" panose="02020603050405020304" pitchFamily="18" charset="0"/>
              </a:rPr>
              <a:t>, G. (2002) </a:t>
            </a:r>
            <a:r>
              <a:rPr lang="en-GB" sz="1200" i="1" dirty="0">
                <a:latin typeface="Baskerville" panose="02020502070401020303" pitchFamily="18" charset="0"/>
                <a:ea typeface="Baskerville" panose="02020502070401020303" pitchFamily="18" charset="0"/>
                <a:cs typeface="Times New Roman" panose="02020603050405020304" pitchFamily="18" charset="0"/>
              </a:rPr>
              <a:t>Addressing Difficulties in Literacy Development. London; Routledge Falmer.</a:t>
            </a:r>
            <a:endParaRPr lang="en-GB" sz="1200" dirty="0">
              <a:latin typeface="Baskerville" panose="02020502070401020303" pitchFamily="18" charset="0"/>
              <a:ea typeface="Baskerville" panose="02020502070401020303" pitchFamily="18" charset="0"/>
              <a:cs typeface="Times New Roman" panose="02020603050405020304" pitchFamily="18" charset="0"/>
            </a:endParaRPr>
          </a:p>
          <a:p>
            <a:pPr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50000"/>
              </a:lnSpc>
            </a:pPr>
            <a:r>
              <a:rPr lang="en-GB" sz="1400"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374774"/>
      </p:ext>
    </p:extLst>
  </p:cSld>
  <p:clrMapOvr>
    <a:masterClrMapping/>
  </p:clrMapOvr>
</p:sld>
</file>

<file path=ppt/theme/theme1.xml><?xml version="1.0" encoding="utf-8"?>
<a:theme xmlns:a="http://schemas.openxmlformats.org/drawingml/2006/main" name="Office Theme">
  <a:themeElements>
    <a:clrScheme name="Shannon Smith">
      <a:dk1>
        <a:sysClr val="windowText" lastClr="000000"/>
      </a:dk1>
      <a:lt1>
        <a:sysClr val="window" lastClr="FFFFFF"/>
      </a:lt1>
      <a:dk2>
        <a:srgbClr val="262626"/>
      </a:dk2>
      <a:lt2>
        <a:srgbClr val="E7E6E6"/>
      </a:lt2>
      <a:accent1>
        <a:srgbClr val="FF0030"/>
      </a:accent1>
      <a:accent2>
        <a:srgbClr val="F06463"/>
      </a:accent2>
      <a:accent3>
        <a:srgbClr val="F3EF22"/>
      </a:accent3>
      <a:accent4>
        <a:srgbClr val="2A744A"/>
      </a:accent4>
      <a:accent5>
        <a:srgbClr val="FF0030"/>
      </a:accent5>
      <a:accent6>
        <a:srgbClr val="F3EF22"/>
      </a:accent6>
      <a:hlink>
        <a:srgbClr val="FF0030"/>
      </a:hlink>
      <a:folHlink>
        <a:srgbClr val="FF0030"/>
      </a:folHlink>
    </a:clrScheme>
    <a:fontScheme name="Custom 2">
      <a:majorFont>
        <a:latin typeface="Comic Sans MS"/>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4309567_TF66781421" id="{8183528E-87EC-491E-8266-AA3D9A6E8FE5}" vid="{B5737C8B-6D3C-49FB-95A4-2C3AE9BAAD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C7F513-037B-408C-8F26-114261EF75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52E3BC-8108-4473-AF33-C93DA317E364}">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8DCC618-084E-430C-B457-3CD1B78A570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302</TotalTime>
  <Words>1236</Words>
  <Application>Microsoft Macintosh PowerPoint</Application>
  <PresentationFormat>A3 Paper (297x420 mm)</PresentationFormat>
  <Paragraphs>95</Paragraphs>
  <Slides>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vt:i4>
      </vt:variant>
    </vt:vector>
  </HeadingPairs>
  <TitlesOfParts>
    <vt:vector size="11" baseType="lpstr">
      <vt:lpstr>Arial</vt:lpstr>
      <vt:lpstr>Arial</vt:lpstr>
      <vt:lpstr>Baskerville</vt:lpstr>
      <vt:lpstr>Calibri</vt:lpstr>
      <vt:lpstr>Chalkboard</vt:lpstr>
      <vt:lpstr>Comic Sans MS</vt:lpstr>
      <vt:lpstr>inherit</vt:lpstr>
      <vt:lpstr>Wingdings</vt:lpstr>
      <vt:lpstr>Office Theme</vt:lpstr>
      <vt:lpstr>Education Infographic</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Infographic</dc:title>
  <dc:creator>Tara Culleton</dc:creator>
  <cp:lastModifiedBy>Tara Culleton</cp:lastModifiedBy>
  <cp:revision>31</cp:revision>
  <dcterms:created xsi:type="dcterms:W3CDTF">2020-08-19T06:39:27Z</dcterms:created>
  <dcterms:modified xsi:type="dcterms:W3CDTF">2020-08-20T14:54:59Z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