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8" r:id="rId2"/>
  </p:sldMasterIdLst>
  <p:notesMasterIdLst>
    <p:notesMasterId r:id="rId28"/>
  </p:notesMasterIdLst>
  <p:sldIdLst>
    <p:sldId id="280" r:id="rId3"/>
    <p:sldId id="281" r:id="rId4"/>
    <p:sldId id="282" r:id="rId5"/>
    <p:sldId id="415" r:id="rId6"/>
    <p:sldId id="258" r:id="rId7"/>
    <p:sldId id="259" r:id="rId8"/>
    <p:sldId id="260" r:id="rId9"/>
    <p:sldId id="261" r:id="rId10"/>
    <p:sldId id="419" r:id="rId11"/>
    <p:sldId id="418" r:id="rId12"/>
    <p:sldId id="263" r:id="rId13"/>
    <p:sldId id="264" r:id="rId14"/>
    <p:sldId id="416" r:id="rId15"/>
    <p:sldId id="417" r:id="rId16"/>
    <p:sldId id="265" r:id="rId17"/>
    <p:sldId id="266" r:id="rId18"/>
    <p:sldId id="267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</p:sldIdLst>
  <p:sldSz cx="9144000" cy="6858000" type="screen4x3"/>
  <p:notesSz cx="9144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C5CB169-FB25-4C1C-A881-2D71F48DDC87}" v="10" dt="2026-09-27T10:10:16.699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1607" autoAdjust="0"/>
  </p:normalViewPr>
  <p:slideViewPr>
    <p:cSldViewPr>
      <p:cViewPr>
        <p:scale>
          <a:sx n="104" d="100"/>
          <a:sy n="104" d="100"/>
        </p:scale>
        <p:origin x="834" y="132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microsoft.com/office/2015/10/relationships/revisionInfo" Target="revisionInfo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viewProps" Target="viewProps.xml"/><Relationship Id="rId8" Type="http://schemas.openxmlformats.org/officeDocument/2006/relationships/slide" Target="slides/slide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liya De Silva" userId="9520ab3c-7e29-4580-954b-113f7d87b6b4" providerId="ADAL" clId="{FE27B551-DB8F-4221-B5AA-5ADAF89AA7C8}"/>
    <pc:docChg chg="custSel modSld">
      <pc:chgData name="Jaliya De Silva" userId="9520ab3c-7e29-4580-954b-113f7d87b6b4" providerId="ADAL" clId="{FE27B551-DB8F-4221-B5AA-5ADAF89AA7C8}" dt="2026-09-27T10:12:23.328" v="216" actId="20577"/>
      <pc:docMkLst>
        <pc:docMk/>
      </pc:docMkLst>
      <pc:sldChg chg="delSp modSp mod delAnim modAnim">
        <pc:chgData name="Jaliya De Silva" userId="9520ab3c-7e29-4580-954b-113f7d87b6b4" providerId="ADAL" clId="{FE27B551-DB8F-4221-B5AA-5ADAF89AA7C8}" dt="2026-09-27T10:12:23.328" v="216" actId="20577"/>
        <pc:sldMkLst>
          <pc:docMk/>
          <pc:sldMk cId="2176470278" sldId="282"/>
        </pc:sldMkLst>
        <pc:spChg chg="mod">
          <ac:chgData name="Jaliya De Silva" userId="9520ab3c-7e29-4580-954b-113f7d87b6b4" providerId="ADAL" clId="{FE27B551-DB8F-4221-B5AA-5ADAF89AA7C8}" dt="2026-09-27T10:11:57.506" v="187" actId="113"/>
          <ac:spMkLst>
            <pc:docMk/>
            <pc:sldMk cId="2176470278" sldId="282"/>
            <ac:spMk id="4" creationId="{2469CEFA-7432-7038-6550-75A4983542A3}"/>
          </ac:spMkLst>
        </pc:spChg>
        <pc:spChg chg="del mod">
          <ac:chgData name="Jaliya De Silva" userId="9520ab3c-7e29-4580-954b-113f7d87b6b4" providerId="ADAL" clId="{FE27B551-DB8F-4221-B5AA-5ADAF89AA7C8}" dt="2026-09-27T10:11:21.578" v="156" actId="478"/>
          <ac:spMkLst>
            <pc:docMk/>
            <pc:sldMk cId="2176470278" sldId="282"/>
            <ac:spMk id="5" creationId="{3C82DBE4-92C7-7066-5B2A-2BDB98C7C6E2}"/>
          </ac:spMkLst>
        </pc:spChg>
        <pc:spChg chg="mod">
          <ac:chgData name="Jaliya De Silva" userId="9520ab3c-7e29-4580-954b-113f7d87b6b4" providerId="ADAL" clId="{FE27B551-DB8F-4221-B5AA-5ADAF89AA7C8}" dt="2026-09-27T10:12:23.328" v="216" actId="20577"/>
          <ac:spMkLst>
            <pc:docMk/>
            <pc:sldMk cId="2176470278" sldId="282"/>
            <ac:spMk id="6" creationId="{F7CCEF9E-9487-6394-7ADC-4382D713E9B5}"/>
          </ac:spMkLst>
        </pc:spChg>
        <pc:spChg chg="mod">
          <ac:chgData name="Jaliya De Silva" userId="9520ab3c-7e29-4580-954b-113f7d87b6b4" providerId="ADAL" clId="{FE27B551-DB8F-4221-B5AA-5ADAF89AA7C8}" dt="2026-09-27T10:10:50.085" v="144" actId="20577"/>
          <ac:spMkLst>
            <pc:docMk/>
            <pc:sldMk cId="2176470278" sldId="282"/>
            <ac:spMk id="8" creationId="{9D6E53D3-AC9A-0B53-BF1A-EFD0E8B54F2C}"/>
          </ac:spMkLst>
        </pc:spChg>
        <pc:picChg chg="mod">
          <ac:chgData name="Jaliya De Silva" userId="9520ab3c-7e29-4580-954b-113f7d87b6b4" providerId="ADAL" clId="{FE27B551-DB8F-4221-B5AA-5ADAF89AA7C8}" dt="2026-09-27T10:10:28.948" v="120" actId="1076"/>
          <ac:picMkLst>
            <pc:docMk/>
            <pc:sldMk cId="2176470278" sldId="282"/>
            <ac:picMk id="10" creationId="{946B340C-C1AA-D079-6446-9B4BD26EDB5E}"/>
          </ac:picMkLst>
        </pc:picChg>
        <pc:picChg chg="del">
          <ac:chgData name="Jaliya De Silva" userId="9520ab3c-7e29-4580-954b-113f7d87b6b4" providerId="ADAL" clId="{FE27B551-DB8F-4221-B5AA-5ADAF89AA7C8}" dt="2026-09-27T10:09:57.175" v="101" actId="478"/>
          <ac:picMkLst>
            <pc:docMk/>
            <pc:sldMk cId="2176470278" sldId="282"/>
            <ac:picMk id="11" creationId="{9FDD27D3-EE9B-9210-1DAF-87237BEC0B1B}"/>
          </ac:picMkLst>
        </pc:picChg>
        <pc:picChg chg="del">
          <ac:chgData name="Jaliya De Silva" userId="9520ab3c-7e29-4580-954b-113f7d87b6b4" providerId="ADAL" clId="{FE27B551-DB8F-4221-B5AA-5ADAF89AA7C8}" dt="2026-09-27T10:09:58.739" v="102" actId="478"/>
          <ac:picMkLst>
            <pc:docMk/>
            <pc:sldMk cId="2176470278" sldId="282"/>
            <ac:picMk id="12" creationId="{6E23E3EB-6066-7717-C968-575B0018392D}"/>
          </ac:picMkLst>
        </pc:picChg>
        <pc:picChg chg="del">
          <ac:chgData name="Jaliya De Silva" userId="9520ab3c-7e29-4580-954b-113f7d87b6b4" providerId="ADAL" clId="{FE27B551-DB8F-4221-B5AA-5ADAF89AA7C8}" dt="2026-09-27T10:10:00.102" v="103" actId="478"/>
          <ac:picMkLst>
            <pc:docMk/>
            <pc:sldMk cId="2176470278" sldId="282"/>
            <ac:picMk id="13" creationId="{D29C4CF8-AC76-C97F-AAB2-146916E85AA9}"/>
          </ac:picMkLst>
        </pc:picChg>
        <pc:picChg chg="del">
          <ac:chgData name="Jaliya De Silva" userId="9520ab3c-7e29-4580-954b-113f7d87b6b4" providerId="ADAL" clId="{FE27B551-DB8F-4221-B5AA-5ADAF89AA7C8}" dt="2026-09-27T10:10:04.582" v="106" actId="478"/>
          <ac:picMkLst>
            <pc:docMk/>
            <pc:sldMk cId="2176470278" sldId="282"/>
            <ac:picMk id="14" creationId="{4AB17F44-8526-6DED-41A0-374D766C53B0}"/>
          </ac:picMkLst>
        </pc:picChg>
        <pc:picChg chg="del">
          <ac:chgData name="Jaliya De Silva" userId="9520ab3c-7e29-4580-954b-113f7d87b6b4" providerId="ADAL" clId="{FE27B551-DB8F-4221-B5AA-5ADAF89AA7C8}" dt="2026-09-27T10:10:01.815" v="104" actId="478"/>
          <ac:picMkLst>
            <pc:docMk/>
            <pc:sldMk cId="2176470278" sldId="282"/>
            <ac:picMk id="15" creationId="{3252FB24-24F7-C8FA-8849-101BFEAD6F28}"/>
          </ac:picMkLst>
        </pc:picChg>
        <pc:picChg chg="del">
          <ac:chgData name="Jaliya De Silva" userId="9520ab3c-7e29-4580-954b-113f7d87b6b4" providerId="ADAL" clId="{FE27B551-DB8F-4221-B5AA-5ADAF89AA7C8}" dt="2026-09-27T10:10:08.721" v="109" actId="478"/>
          <ac:picMkLst>
            <pc:docMk/>
            <pc:sldMk cId="2176470278" sldId="282"/>
            <ac:picMk id="16" creationId="{923C3D30-CB41-1EEC-52EE-EDE37EF40D1F}"/>
          </ac:picMkLst>
        </pc:picChg>
        <pc:picChg chg="del">
          <ac:chgData name="Jaliya De Silva" userId="9520ab3c-7e29-4580-954b-113f7d87b6b4" providerId="ADAL" clId="{FE27B551-DB8F-4221-B5AA-5ADAF89AA7C8}" dt="2026-09-27T10:10:11.489" v="111" actId="478"/>
          <ac:picMkLst>
            <pc:docMk/>
            <pc:sldMk cId="2176470278" sldId="282"/>
            <ac:picMk id="17" creationId="{26450F1F-889E-A257-D78D-E6B389F873AC}"/>
          </ac:picMkLst>
        </pc:picChg>
        <pc:picChg chg="del">
          <ac:chgData name="Jaliya De Silva" userId="9520ab3c-7e29-4580-954b-113f7d87b6b4" providerId="ADAL" clId="{FE27B551-DB8F-4221-B5AA-5ADAF89AA7C8}" dt="2026-09-27T10:10:10.138" v="110" actId="478"/>
          <ac:picMkLst>
            <pc:docMk/>
            <pc:sldMk cId="2176470278" sldId="282"/>
            <ac:picMk id="18" creationId="{E3CBEE7B-24A0-CDDC-F8BC-6CCDAF2A35F9}"/>
          </ac:picMkLst>
        </pc:picChg>
        <pc:picChg chg="del">
          <ac:chgData name="Jaliya De Silva" userId="9520ab3c-7e29-4580-954b-113f7d87b6b4" providerId="ADAL" clId="{FE27B551-DB8F-4221-B5AA-5ADAF89AA7C8}" dt="2026-09-27T10:10:05.871" v="107" actId="478"/>
          <ac:picMkLst>
            <pc:docMk/>
            <pc:sldMk cId="2176470278" sldId="282"/>
            <ac:picMk id="19" creationId="{A3B5BEDB-7D80-F8B3-80FF-2EBD79D50A87}"/>
          </ac:picMkLst>
        </pc:picChg>
        <pc:picChg chg="del">
          <ac:chgData name="Jaliya De Silva" userId="9520ab3c-7e29-4580-954b-113f7d87b6b4" providerId="ADAL" clId="{FE27B551-DB8F-4221-B5AA-5ADAF89AA7C8}" dt="2026-09-27T10:10:07.247" v="108" actId="478"/>
          <ac:picMkLst>
            <pc:docMk/>
            <pc:sldMk cId="2176470278" sldId="282"/>
            <ac:picMk id="20" creationId="{8056F646-C39F-AB8B-6326-C0163194EF04}"/>
          </ac:picMkLst>
        </pc:picChg>
        <pc:picChg chg="del">
          <ac:chgData name="Jaliya De Silva" userId="9520ab3c-7e29-4580-954b-113f7d87b6b4" providerId="ADAL" clId="{FE27B551-DB8F-4221-B5AA-5ADAF89AA7C8}" dt="2026-09-27T10:10:15.235" v="114" actId="478"/>
          <ac:picMkLst>
            <pc:docMk/>
            <pc:sldMk cId="2176470278" sldId="282"/>
            <ac:picMk id="22" creationId="{596E6B6B-1B09-BE14-DA59-235818EE9659}"/>
          </ac:picMkLst>
        </pc:picChg>
        <pc:picChg chg="del">
          <ac:chgData name="Jaliya De Silva" userId="9520ab3c-7e29-4580-954b-113f7d87b6b4" providerId="ADAL" clId="{FE27B551-DB8F-4221-B5AA-5ADAF89AA7C8}" dt="2026-09-27T10:10:16.699" v="115" actId="478"/>
          <ac:picMkLst>
            <pc:docMk/>
            <pc:sldMk cId="2176470278" sldId="282"/>
            <ac:picMk id="23" creationId="{12AEF045-A0EF-AA74-E307-70DACAB0A81C}"/>
          </ac:picMkLst>
        </pc:picChg>
        <pc:picChg chg="del">
          <ac:chgData name="Jaliya De Silva" userId="9520ab3c-7e29-4580-954b-113f7d87b6b4" providerId="ADAL" clId="{FE27B551-DB8F-4221-B5AA-5ADAF89AA7C8}" dt="2026-09-27T10:10:12.874" v="112" actId="478"/>
          <ac:picMkLst>
            <pc:docMk/>
            <pc:sldMk cId="2176470278" sldId="282"/>
            <ac:picMk id="24" creationId="{B8E464C5-F379-0A38-DAE5-733EBA9D00CC}"/>
          </ac:picMkLst>
        </pc:picChg>
        <pc:picChg chg="del">
          <ac:chgData name="Jaliya De Silva" userId="9520ab3c-7e29-4580-954b-113f7d87b6b4" providerId="ADAL" clId="{FE27B551-DB8F-4221-B5AA-5ADAF89AA7C8}" dt="2026-09-27T10:10:14.073" v="113" actId="478"/>
          <ac:picMkLst>
            <pc:docMk/>
            <pc:sldMk cId="2176470278" sldId="282"/>
            <ac:picMk id="26" creationId="{8885411B-40E7-A7FB-2311-4E8315426E22}"/>
          </ac:picMkLst>
        </pc:picChg>
        <pc:picChg chg="del">
          <ac:chgData name="Jaliya De Silva" userId="9520ab3c-7e29-4580-954b-113f7d87b6b4" providerId="ADAL" clId="{FE27B551-DB8F-4221-B5AA-5ADAF89AA7C8}" dt="2026-09-27T10:10:03.225" v="105" actId="478"/>
          <ac:picMkLst>
            <pc:docMk/>
            <pc:sldMk cId="2176470278" sldId="282"/>
            <ac:picMk id="1026" creationId="{B1FA5468-1562-8114-C63E-7D75135B2B4A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8BEA27-ADD9-4EF7-8DC6-27D076C35EF5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028950" y="857250"/>
            <a:ext cx="30861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189593-2EC9-48DC-ABC3-F6B03760D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2155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18AF384-898D-42D9-93F7-20D5AB0FF5C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4175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Solution (Spoiler Alert):</a:t>
            </a:r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 win, the two slowest people (5 and 8) must cross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together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so their time is "overlapping.“</a:t>
            </a: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Scout &amp; Archer cross (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 mins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Scout returns with lantern (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 min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). —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Total: 3 mins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Warrior &amp; injured king cross (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8 mins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Archer (already on the other side) returns with lantern (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 mins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). —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Total: 13 mins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Scout &amp; Archer cross again (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 mins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). —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Total: 15 mins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189593-2EC9-48DC-ABC3-F6B03760DB9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361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1BC82D-5F7A-4BD3-E460-E4EF82307D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D4E489B-EC95-8796-77F8-C8FF9DE217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719ACEF-E150-97E4-4E57-5D2E2BE750F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Solution (Spoiler Alert):</a:t>
            </a:r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 win, the two slowest people (5 and 8) must cross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together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so their time is "overlapping.“</a:t>
            </a:r>
          </a:p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Scout  &amp; Archer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cross (2 mins)</a:t>
            </a: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Scout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returns (1 min) —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Total: 3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Jester &amp; King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cross (10 mins)</a:t>
            </a: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Archer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returns (2 mins) —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Total: 15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Scout &amp; Knight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cross (5 mins)</a:t>
            </a: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Scout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returns (1 min) —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Total: 21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Scout &amp; Archer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cross (5 mins) — 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Total: 26 mins!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br>
              <a:rPr lang="en-GB" dirty="0"/>
            </a:b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694CB25-AB92-ACF2-DBEE-E0F406909D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189593-2EC9-48DC-ABC3-F6B03760DB9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7710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189593-2EC9-48DC-ABC3-F6B03760DB9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73839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9/27/2026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9/27/2026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9/27/2026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9/27/2026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9/27/2026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6726063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3787" y="4243845"/>
            <a:ext cx="2307831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6726064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6833787" y="2590078"/>
            <a:ext cx="2307832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0241" y="2733709"/>
            <a:ext cx="6108101" cy="1373070"/>
          </a:xfrm>
        </p:spPr>
        <p:txBody>
          <a:bodyPr anchor="b">
            <a:noAutofit/>
          </a:bodyPr>
          <a:lstStyle>
            <a:lvl1pPr algn="r">
              <a:defRPr sz="40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0241" y="4394040"/>
            <a:ext cx="6108101" cy="1117687"/>
          </a:xfrm>
        </p:spPr>
        <p:txBody>
          <a:bodyPr>
            <a:normAutofit/>
          </a:bodyPr>
          <a:lstStyle>
            <a:lvl1pPr marL="0" indent="0" algn="r">
              <a:buNone/>
              <a:defRPr sz="15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7200" y="6377940"/>
            <a:ext cx="2103120" cy="276999"/>
          </a:xfrm>
        </p:spPr>
        <p:txBody>
          <a:bodyPr/>
          <a:lstStyle/>
          <a:p>
            <a:fld id="{4FC72141-AE0A-4216-A982-2C701C29F188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08960" y="6377940"/>
            <a:ext cx="2926080" cy="276999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41510" y="2750337"/>
            <a:ext cx="878916" cy="276999"/>
          </a:xfrm>
        </p:spPr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9805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7828359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9370" y="1971234"/>
            <a:ext cx="1202248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7828359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7939371" y="609600"/>
            <a:ext cx="1202248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0241" y="753227"/>
            <a:ext cx="7210394" cy="1080940"/>
          </a:xfrm>
        </p:spPr>
        <p:txBody>
          <a:bodyPr anchor="ctr">
            <a:normAutofit/>
          </a:bodyPr>
          <a:lstStyle>
            <a:lvl1pPr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14385" y="2336874"/>
            <a:ext cx="4206252" cy="147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0241" y="4044198"/>
            <a:ext cx="2842559" cy="184666"/>
          </a:xfrm>
        </p:spPr>
        <p:txBody>
          <a:bodyPr anchor="ctr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377940"/>
            <a:ext cx="2103120" cy="276999"/>
          </a:xfrm>
        </p:spPr>
        <p:txBody>
          <a:bodyPr/>
          <a:lstStyle/>
          <a:p>
            <a:fld id="{4FC72141-AE0A-4216-A982-2C701C29F188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08960" y="6377940"/>
            <a:ext cx="2926080" cy="276999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83680" y="6377940"/>
            <a:ext cx="2103120" cy="276999"/>
          </a:xfrm>
        </p:spPr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767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6726063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3787" y="4243845"/>
            <a:ext cx="2307831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6726064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6833787" y="2590078"/>
            <a:ext cx="2307832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0241" y="2733709"/>
            <a:ext cx="6108101" cy="1373070"/>
          </a:xfrm>
        </p:spPr>
        <p:txBody>
          <a:bodyPr anchor="b">
            <a:noAutofit/>
          </a:bodyPr>
          <a:lstStyle>
            <a:lvl1pPr algn="r">
              <a:defRPr sz="40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0241" y="4394040"/>
            <a:ext cx="6108101" cy="1117687"/>
          </a:xfrm>
        </p:spPr>
        <p:txBody>
          <a:bodyPr>
            <a:normAutofit/>
          </a:bodyPr>
          <a:lstStyle>
            <a:lvl1pPr marL="0" indent="0" algn="r">
              <a:buNone/>
              <a:defRPr sz="15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41510" y="2750337"/>
            <a:ext cx="878916" cy="1356442"/>
          </a:xfrm>
        </p:spPr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5697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7828359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9370" y="1971234"/>
            <a:ext cx="1202248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7828359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7939371" y="609600"/>
            <a:ext cx="1202248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4388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7828359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9368" y="4087901"/>
            <a:ext cx="1202248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7828359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7939369" y="2726267"/>
            <a:ext cx="1202248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0242" y="2869895"/>
            <a:ext cx="7210395" cy="1090788"/>
          </a:xfrm>
        </p:spPr>
        <p:txBody>
          <a:bodyPr anchor="ctr">
            <a:normAutofit/>
          </a:bodyPr>
          <a:lstStyle>
            <a:lvl1pPr algn="r"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0242" y="4232172"/>
            <a:ext cx="7210395" cy="1704017"/>
          </a:xfrm>
        </p:spPr>
        <p:txBody>
          <a:bodyPr>
            <a:normAutofit/>
          </a:bodyPr>
          <a:lstStyle>
            <a:lvl1pPr marL="0" indent="0" algn="r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47092" y="2869896"/>
            <a:ext cx="865613" cy="1090789"/>
          </a:xfrm>
        </p:spPr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6796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7828359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9370" y="1971234"/>
            <a:ext cx="1202248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7828359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7939371" y="609600"/>
            <a:ext cx="1202248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0240" y="2336873"/>
            <a:ext cx="3523769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95592" y="2336873"/>
            <a:ext cx="3525044" cy="35993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9350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7828359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9370" y="1971234"/>
            <a:ext cx="1202248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7828359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7939371" y="609600"/>
            <a:ext cx="1202248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0240" y="753230"/>
            <a:ext cx="7210397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9763" y="2336874"/>
            <a:ext cx="3354245" cy="693135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0242" y="3030009"/>
            <a:ext cx="3523766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5116" y="2336873"/>
            <a:ext cx="3355521" cy="692076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195593" y="3030009"/>
            <a:ext cx="3525044" cy="29061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5504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7828359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9370" y="1971234"/>
            <a:ext cx="1202248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7828359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7939371" y="609600"/>
            <a:ext cx="1202248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6923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9370" y="1971234"/>
            <a:ext cx="1202248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7939371" y="609600"/>
            <a:ext cx="1202248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78595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7828359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9370" y="1971234"/>
            <a:ext cx="1202248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7828359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7939371" y="609600"/>
            <a:ext cx="1202248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0241" y="753227"/>
            <a:ext cx="7210394" cy="1080940"/>
          </a:xfrm>
        </p:spPr>
        <p:txBody>
          <a:bodyPr anchor="ctr">
            <a:normAutofit/>
          </a:bodyPr>
          <a:lstStyle>
            <a:lvl1pPr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14385" y="2336874"/>
            <a:ext cx="4206252" cy="35993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0241" y="2336873"/>
            <a:ext cx="2842559" cy="3599317"/>
          </a:xfrm>
        </p:spPr>
        <p:txBody>
          <a:bodyPr anchor="ctr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1498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7828359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9370" y="1971234"/>
            <a:ext cx="1202248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7828359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7939371" y="609600"/>
            <a:ext cx="1202248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0243" y="753228"/>
            <a:ext cx="7210393" cy="1080938"/>
          </a:xfrm>
        </p:spPr>
        <p:txBody>
          <a:bodyPr anchor="ctr">
            <a:normAutofit/>
          </a:bodyPr>
          <a:lstStyle>
            <a:lvl1pPr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651250" y="2336874"/>
            <a:ext cx="4069387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0242" y="2336874"/>
            <a:ext cx="2907192" cy="3599315"/>
          </a:xfrm>
        </p:spPr>
        <p:txBody>
          <a:bodyPr anchor="ctr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76385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7828359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9370" y="5929622"/>
            <a:ext cx="1202248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7828359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7939371" y="4567988"/>
            <a:ext cx="1202248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0242" y="4711617"/>
            <a:ext cx="7210394" cy="453051"/>
          </a:xfrm>
        </p:spPr>
        <p:txBody>
          <a:bodyPr anchor="b">
            <a:normAutofit/>
          </a:bodyPr>
          <a:lstStyle>
            <a:lvl1pPr>
              <a:defRPr sz="1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0242" y="609598"/>
            <a:ext cx="7210394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0239" y="5169584"/>
            <a:ext cx="7210397" cy="62297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47092" y="4711310"/>
            <a:ext cx="865613" cy="1090789"/>
          </a:xfrm>
        </p:spPr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9806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7828359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9370" y="5929622"/>
            <a:ext cx="1202248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7828359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7939371" y="4567988"/>
            <a:ext cx="1202248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0241" y="609597"/>
            <a:ext cx="7210394" cy="3592750"/>
          </a:xfrm>
        </p:spPr>
        <p:txBody>
          <a:bodyPr anchor="ctr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0242" y="4711616"/>
            <a:ext cx="7210394" cy="1090789"/>
          </a:xfrm>
        </p:spPr>
        <p:txBody>
          <a:bodyPr anchor="ctr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47092" y="4711616"/>
            <a:ext cx="865613" cy="1090789"/>
          </a:xfrm>
        </p:spPr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73200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7828359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9370" y="5929622"/>
            <a:ext cx="1202248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7828359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7939371" y="4567988"/>
            <a:ext cx="1202248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92" y="609599"/>
            <a:ext cx="6539158" cy="3036061"/>
          </a:xfrm>
        </p:spPr>
        <p:txBody>
          <a:bodyPr anchor="ctr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051717" y="3653379"/>
            <a:ext cx="6117434" cy="54896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0242" y="4711616"/>
            <a:ext cx="7210394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47092" y="4709926"/>
            <a:ext cx="865613" cy="1090789"/>
          </a:xfrm>
        </p:spPr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  <p:sp>
        <p:nvSpPr>
          <p:cNvPr id="16" name="TextBox 15"/>
          <p:cNvSpPr txBox="1"/>
          <p:nvPr/>
        </p:nvSpPr>
        <p:spPr>
          <a:xfrm>
            <a:off x="437679" y="748116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54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7247107" y="3033524"/>
            <a:ext cx="4572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54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4718607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7828359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9370" y="5929622"/>
            <a:ext cx="1202248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7828359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7939371" y="4567988"/>
            <a:ext cx="1202248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0239" y="4711616"/>
            <a:ext cx="7210397" cy="588535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0240" y="5300150"/>
            <a:ext cx="7210397" cy="502255"/>
          </a:xfrm>
        </p:spPr>
        <p:txBody>
          <a:bodyPr anchor="t"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47092" y="4709926"/>
            <a:ext cx="865613" cy="1090789"/>
          </a:xfrm>
        </p:spPr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6794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7828359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9370" y="1971234"/>
            <a:ext cx="1202248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7828359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7939371" y="609600"/>
            <a:ext cx="1202248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501917" y="753228"/>
            <a:ext cx="721872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495709" y="2336873"/>
            <a:ext cx="2302526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510241" y="3022674"/>
            <a:ext cx="2287277" cy="2913513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67019" y="2336873"/>
            <a:ext cx="2297430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2959103" y="3022674"/>
            <a:ext cx="229743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418117" y="2336873"/>
            <a:ext cx="2302519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418117" y="3022674"/>
            <a:ext cx="2302519" cy="2913513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393702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7828359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9370" y="1971234"/>
            <a:ext cx="1202248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7828359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7939371" y="609600"/>
            <a:ext cx="1202248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510242" y="753228"/>
            <a:ext cx="7210395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510239" y="4297503"/>
            <a:ext cx="2287279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510239" y="2336873"/>
            <a:ext cx="2287279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510239" y="4873765"/>
            <a:ext cx="2287279" cy="1062422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959103" y="4297503"/>
            <a:ext cx="2297430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959103" y="2336873"/>
            <a:ext cx="229743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2958088" y="4873764"/>
            <a:ext cx="230047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423009" y="4297503"/>
            <a:ext cx="2297629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423008" y="2336873"/>
            <a:ext cx="2297629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422915" y="4873762"/>
            <a:ext cx="2300672" cy="1062422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16850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7828359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9370" y="1971234"/>
            <a:ext cx="1202248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7828359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7939371" y="609600"/>
            <a:ext cx="1202248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C72141-AE0A-4216-A982-2C701C29F188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446880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5448782" y="2040420"/>
            <a:ext cx="5106988" cy="1026149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7200777" y="5543428"/>
            <a:ext cx="1602997" cy="102614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596923" y="609597"/>
            <a:ext cx="805352" cy="435376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241" y="609598"/>
            <a:ext cx="6652503" cy="53265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105344" y="5936188"/>
            <a:ext cx="2057400" cy="365125"/>
          </a:xfrm>
        </p:spPr>
        <p:txBody>
          <a:bodyPr/>
          <a:lstStyle/>
          <a:p>
            <a:fld id="{4FC72141-AE0A-4216-A982-2C701C29F188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10241" y="5936189"/>
            <a:ext cx="459510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573163" y="5398634"/>
            <a:ext cx="865613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293192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85725" y="-261938"/>
            <a:ext cx="2497138" cy="207749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750" dirty="0">
                <a:solidFill>
                  <a:srgbClr val="3D7EDB"/>
                </a:solidFill>
                <a:latin typeface="Arial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5584" y="263001"/>
            <a:ext cx="8229600" cy="1143000"/>
          </a:xfrm>
        </p:spPr>
        <p:txBody>
          <a:bodyPr>
            <a:normAutofit/>
          </a:bodyPr>
          <a:lstStyle>
            <a:lvl1pPr algn="l">
              <a:defRPr sz="24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405584" y="1586675"/>
            <a:ext cx="8318832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406146" y="1210045"/>
            <a:ext cx="831723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1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6318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1.jp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image" Target="../media/image5.png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17.xml"/><Relationship Id="rId19" Type="http://schemas.openxmlformats.org/officeDocument/2006/relationships/theme" Target="../theme/theme2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9" cstate="print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141882" y="483234"/>
            <a:ext cx="6860235" cy="69659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58469" y="1370543"/>
            <a:ext cx="7609840" cy="382968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9/27/2026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20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10241" y="753228"/>
            <a:ext cx="7210396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0241" y="2336873"/>
            <a:ext cx="7210396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63236" y="5936188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C72141-AE0A-4216-A982-2C701C29F188}" type="datetimeFigureOut">
              <a:rPr lang="en-GB" smtClean="0"/>
              <a:t>27/09/2026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10241" y="5936189"/>
            <a:ext cx="51529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47092" y="753228"/>
            <a:ext cx="865613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7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08F033-0C37-4447-A2A4-38CAFF906A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08114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9" r:id="rId1"/>
    <p:sldLayoutId id="2147483670" r:id="rId2"/>
    <p:sldLayoutId id="2147483671" r:id="rId3"/>
    <p:sldLayoutId id="2147483672" r:id="rId4"/>
    <p:sldLayoutId id="2147483673" r:id="rId5"/>
    <p:sldLayoutId id="2147483674" r:id="rId6"/>
    <p:sldLayoutId id="2147483675" r:id="rId7"/>
    <p:sldLayoutId id="2147483676" r:id="rId8"/>
    <p:sldLayoutId id="2147483677" r:id="rId9"/>
    <p:sldLayoutId id="2147483678" r:id="rId10"/>
    <p:sldLayoutId id="2147483679" r:id="rId11"/>
    <p:sldLayoutId id="2147483680" r:id="rId12"/>
    <p:sldLayoutId id="2147483681" r:id="rId13"/>
    <p:sldLayoutId id="2147483682" r:id="rId14"/>
    <p:sldLayoutId id="2147483683" r:id="rId15"/>
    <p:sldLayoutId id="2147483684" r:id="rId16"/>
    <p:sldLayoutId id="2147483685" r:id="rId17"/>
    <p:sldLayoutId id="2147483686" r:id="rId18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27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tePFvYP7A0" TargetMode="External"/><Relationship Id="rId2" Type="http://schemas.openxmlformats.org/officeDocument/2006/relationships/hyperlink" Target="https://www.uwtsd.ac.uk/studentcharter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People working on ideas">
            <a:extLst>
              <a:ext uri="{FF2B5EF4-FFF2-40B4-BE49-F238E27FC236}">
                <a16:creationId xmlns:a16="http://schemas.microsoft.com/office/drawing/2014/main" id="{02742617-17A8-15ED-D8EF-8C6F33329E4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127" r="17737" b="2"/>
          <a:stretch>
            <a:fillRect/>
          </a:stretch>
        </p:blipFill>
        <p:spPr>
          <a:xfrm>
            <a:off x="3483395" y="857257"/>
            <a:ext cx="5664709" cy="5143493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CB53724-BC7D-4866-9EB2-D3490D144C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0241" y="2404696"/>
            <a:ext cx="2804459" cy="1995854"/>
          </a:xfrm>
        </p:spPr>
        <p:txBody>
          <a:bodyPr>
            <a:normAutofit fontScale="90000"/>
          </a:bodyPr>
          <a:lstStyle/>
          <a:p>
            <a:r>
              <a:rPr lang="en-GB" sz="3200" i="1" spc="-10" dirty="0">
                <a:solidFill>
                  <a:srgbClr val="FFFFFF"/>
                </a:solidFill>
              </a:rPr>
              <a:t>BMSW4014 </a:t>
            </a:r>
            <a:r>
              <a:rPr lang="en-GB" sz="3150" dirty="0" err="1"/>
              <a:t>BMSW4014</a:t>
            </a:r>
            <a:r>
              <a:rPr lang="en-GB" sz="3150" dirty="0"/>
              <a:t> Problem Solving and Innovation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80E039-2511-4C0C-BAB2-A69392F762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0243" y="4683223"/>
            <a:ext cx="2804458" cy="837467"/>
          </a:xfrm>
        </p:spPr>
        <p:txBody>
          <a:bodyPr>
            <a:normAutofit/>
          </a:bodyPr>
          <a:lstStyle/>
          <a:p>
            <a:r>
              <a:rPr lang="en-GB" b="1"/>
              <a:t>Chris Wilkin</a:t>
            </a:r>
          </a:p>
        </p:txBody>
      </p:sp>
    </p:spTree>
    <p:extLst>
      <p:ext uri="{BB962C8B-B14F-4D97-AF65-F5344CB8AC3E}">
        <p14:creationId xmlns:p14="http://schemas.microsoft.com/office/powerpoint/2010/main" val="537753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hand holding a yellow sign with black text&#10;&#10;Description automatically generated">
            <a:extLst>
              <a:ext uri="{FF2B5EF4-FFF2-40B4-BE49-F238E27FC236}">
                <a16:creationId xmlns:a16="http://schemas.microsoft.com/office/drawing/2014/main" id="{B97F6D9A-FBC6-2CB5-256A-533D49F6E9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3560" b="8356"/>
          <a:stretch>
            <a:fillRect/>
          </a:stretch>
        </p:blipFill>
        <p:spPr>
          <a:xfrm>
            <a:off x="3477007" y="857257"/>
            <a:ext cx="5664611" cy="5142233"/>
          </a:xfrm>
          <a:prstGeom prst="rect">
            <a:avLst/>
          </a:prstGeom>
          <a:ln>
            <a:noFill/>
          </a:ln>
          <a:effectLst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22CCE67-C34A-480C-92CB-3D52CECD07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242" y="1422171"/>
            <a:ext cx="2759271" cy="810704"/>
          </a:xfrm>
        </p:spPr>
        <p:txBody>
          <a:bodyPr vert="horz" wrap="square" lIns="68580" tIns="34290" rIns="68580" bIns="34290" rtlCol="0" anchor="ctr">
            <a:normAutofit/>
          </a:bodyPr>
          <a:lstStyle/>
          <a:p>
            <a:r>
              <a:rPr lang="en-US" sz="2400"/>
              <a:t>Aims for 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DA15B-EDB7-4EA8-93F9-99BFC0601F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242" y="2609905"/>
            <a:ext cx="2686226" cy="2699487"/>
          </a:xfrm>
        </p:spPr>
        <p:txBody>
          <a:bodyPr vert="horz" wrap="square" lIns="68580" tIns="34290" rIns="68580" bIns="34290" rtlCol="0">
            <a:normAutofit/>
          </a:bodyPr>
          <a:lstStyle/>
          <a:p>
            <a:endParaRPr lang="en-US" sz="1200" dirty="0"/>
          </a:p>
          <a:p>
            <a:endParaRPr lang="en-US" sz="1200" dirty="0"/>
          </a:p>
          <a:p>
            <a:r>
              <a:rPr lang="en-US" sz="1200" dirty="0"/>
              <a:t>Introductions – you/me!</a:t>
            </a:r>
          </a:p>
          <a:p>
            <a:r>
              <a:rPr lang="en-US" sz="1200" dirty="0"/>
              <a:t>Overview of the module</a:t>
            </a:r>
          </a:p>
          <a:p>
            <a:r>
              <a:rPr lang="en-US" sz="1200" dirty="0"/>
              <a:t>Timings</a:t>
            </a:r>
          </a:p>
          <a:p>
            <a:r>
              <a:rPr lang="en-US" sz="1200" dirty="0"/>
              <a:t>The assignment</a:t>
            </a:r>
          </a:p>
          <a:p>
            <a:r>
              <a:rPr lang="en-US" sz="1200" dirty="0"/>
              <a:t>Moodle page</a:t>
            </a:r>
          </a:p>
          <a:p>
            <a:r>
              <a:rPr lang="en-US" sz="1200" dirty="0"/>
              <a:t>Introduction to Creativity and Innovation</a:t>
            </a:r>
          </a:p>
          <a:p>
            <a:r>
              <a:rPr lang="en-US" sz="1200" dirty="0"/>
              <a:t>Any questions you have</a:t>
            </a:r>
          </a:p>
          <a:p>
            <a:pPr marL="12700">
              <a:lnSpc>
                <a:spcPct val="100000"/>
              </a:lnSpc>
              <a:spcBef>
                <a:spcPts val="580"/>
              </a:spcBef>
              <a:tabLst>
                <a:tab pos="354965" algn="l"/>
              </a:tabLst>
            </a:pPr>
            <a:r>
              <a:rPr lang="en-GB" sz="1200" dirty="0"/>
              <a:t>What</a:t>
            </a:r>
            <a:r>
              <a:rPr lang="en-GB" sz="1200" spc="-50" dirty="0"/>
              <a:t> </a:t>
            </a:r>
            <a:r>
              <a:rPr lang="en-GB" sz="1200" dirty="0"/>
              <a:t>is</a:t>
            </a:r>
            <a:r>
              <a:rPr lang="en-GB" sz="1200" spc="-50" dirty="0"/>
              <a:t> </a:t>
            </a:r>
            <a:r>
              <a:rPr lang="en-GB" sz="1200" dirty="0"/>
              <a:t>problem</a:t>
            </a:r>
            <a:r>
              <a:rPr lang="en-GB" sz="1200" spc="-50" dirty="0"/>
              <a:t> </a:t>
            </a:r>
            <a:r>
              <a:rPr lang="en-GB" sz="1200" spc="-10" dirty="0"/>
              <a:t>solving?</a:t>
            </a:r>
            <a:endParaRPr lang="en-GB" sz="1200" dirty="0"/>
          </a:p>
          <a:p>
            <a:pPr marL="12700">
              <a:lnSpc>
                <a:spcPct val="100000"/>
              </a:lnSpc>
              <a:spcBef>
                <a:spcPts val="575"/>
              </a:spcBef>
              <a:tabLst>
                <a:tab pos="354965" algn="l"/>
              </a:tabLst>
            </a:pPr>
            <a:r>
              <a:rPr lang="en-GB" sz="1200" dirty="0"/>
              <a:t>IDEAL</a:t>
            </a:r>
            <a:r>
              <a:rPr lang="en-GB" sz="1200" spc="-165" dirty="0"/>
              <a:t> </a:t>
            </a:r>
            <a:r>
              <a:rPr lang="en-GB" sz="1200" dirty="0"/>
              <a:t>problem</a:t>
            </a:r>
            <a:r>
              <a:rPr lang="en-GB" sz="1200" spc="-70" dirty="0"/>
              <a:t> </a:t>
            </a:r>
            <a:r>
              <a:rPr lang="en-GB" sz="1200" dirty="0"/>
              <a:t>solving</a:t>
            </a:r>
            <a:r>
              <a:rPr lang="en-GB" sz="1200" spc="-70" dirty="0"/>
              <a:t> </a:t>
            </a:r>
            <a:r>
              <a:rPr lang="en-GB" sz="1200" spc="-10" dirty="0"/>
              <a:t>model</a:t>
            </a:r>
            <a:endParaRPr lang="en-GB" sz="1200" dirty="0"/>
          </a:p>
          <a:p>
            <a:pPr marL="12700">
              <a:lnSpc>
                <a:spcPct val="100000"/>
              </a:lnSpc>
              <a:spcBef>
                <a:spcPts val="580"/>
              </a:spcBef>
              <a:tabLst>
                <a:tab pos="354965" algn="l"/>
              </a:tabLst>
            </a:pPr>
            <a:r>
              <a:rPr lang="en-GB" sz="1200" dirty="0"/>
              <a:t>Problem</a:t>
            </a:r>
            <a:r>
              <a:rPr lang="en-GB" sz="1200" spc="-45" dirty="0"/>
              <a:t> </a:t>
            </a:r>
            <a:r>
              <a:rPr lang="en-GB" sz="1200" dirty="0"/>
              <a:t>of</a:t>
            </a:r>
            <a:r>
              <a:rPr lang="en-GB" sz="1200" spc="-50" dirty="0"/>
              <a:t> </a:t>
            </a:r>
            <a:r>
              <a:rPr lang="en-GB" sz="1200" dirty="0"/>
              <a:t>the</a:t>
            </a:r>
            <a:r>
              <a:rPr lang="en-GB" sz="1200" spc="-70" dirty="0"/>
              <a:t> </a:t>
            </a:r>
            <a:r>
              <a:rPr lang="en-GB" sz="1200" spc="-20" dirty="0"/>
              <a:t>week</a:t>
            </a:r>
            <a:endParaRPr lang="en-GB" sz="1200" dirty="0"/>
          </a:p>
          <a:p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9415644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CE87437-4D89-4B97-AA54-4B2835A4158D}"/>
              </a:ext>
            </a:extLst>
          </p:cNvPr>
          <p:cNvSpPr txBox="1"/>
          <p:nvPr/>
        </p:nvSpPr>
        <p:spPr>
          <a:xfrm>
            <a:off x="93624" y="343330"/>
            <a:ext cx="4867118" cy="2403101"/>
          </a:xfrm>
          <a:prstGeom prst="rect">
            <a:avLst/>
          </a:prstGeom>
        </p:spPr>
        <p:txBody>
          <a:bodyPr vert="horz" lIns="68580" tIns="34290" rIns="68580" bIns="34290" rtlCol="0" anchor="b">
            <a:normAutofit/>
          </a:bodyPr>
          <a:lstStyle/>
          <a:p>
            <a:pPr algn="l" defTabSz="685800" rtl="0">
              <a:lnSpc>
                <a:spcPct val="90000"/>
              </a:lnSpc>
              <a:spcBef>
                <a:spcPct val="0"/>
              </a:spcBef>
              <a:spcAft>
                <a:spcPts val="450"/>
              </a:spcAft>
            </a:pPr>
            <a:r>
              <a:rPr lang="en-US" sz="3600" b="1" kern="1200" dirty="0">
                <a:solidFill>
                  <a:srgbClr val="FFFFCC"/>
                </a:solidFill>
                <a:latin typeface="Trebuchet MS" panose="020B0603020202020204"/>
                <a:ea typeface="+mn-ea"/>
                <a:cs typeface="+mn-cs"/>
              </a:rPr>
              <a:t>A little about me, a little about you… </a:t>
            </a:r>
            <a:endParaRPr lang="en-US" sz="3600" kern="1200" dirty="0">
              <a:solidFill>
                <a:srgbClr val="FFFFCC"/>
              </a:solidFill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69CEFA-7432-7038-6550-75A4983542A3}"/>
              </a:ext>
            </a:extLst>
          </p:cNvPr>
          <p:cNvSpPr txBox="1"/>
          <p:nvPr/>
        </p:nvSpPr>
        <p:spPr>
          <a:xfrm>
            <a:off x="86200" y="3408739"/>
            <a:ext cx="3875100" cy="530915"/>
          </a:xfrm>
          <a:prstGeom prst="rect">
            <a:avLst/>
          </a:prstGeom>
          <a:noFill/>
        </p:spPr>
        <p:txBody>
          <a:bodyPr wrap="none" lIns="68580" tIns="34290" rIns="68580" bIns="34290" rtlCol="0" anchor="t">
            <a:spAutoFit/>
          </a:bodyPr>
          <a:lstStyle/>
          <a:p>
            <a:pPr algn="l" defTabSz="685800" rtl="0"/>
            <a:r>
              <a:rPr lang="en-GB" sz="3000" kern="1200" dirty="0">
                <a:solidFill>
                  <a:srgbClr val="FFFFCC"/>
                </a:solidFill>
                <a:latin typeface="Futura Medium" panose="020B0602020204020303" pitchFamily="34" charset="-79"/>
                <a:ea typeface="Tahoma" panose="020B0604030504040204" pitchFamily="34" charset="0"/>
                <a:cs typeface="Futura Medium" panose="020B0602020204020303" pitchFamily="34" charset="-79"/>
              </a:rPr>
              <a:t>Jaliya de Silva - </a:t>
            </a:r>
            <a:r>
              <a:rPr lang="en-GB" b="1" kern="1200" dirty="0">
                <a:solidFill>
                  <a:srgbClr val="FFFFCC"/>
                </a:solidFill>
                <a:latin typeface="Futura Medium" panose="020B0602020204020303" pitchFamily="34" charset="-79"/>
                <a:ea typeface="Tahoma" panose="020B0604030504040204" pitchFamily="34" charset="0"/>
                <a:cs typeface="Futura Medium" panose="020B0602020204020303" pitchFamily="34" charset="-79"/>
              </a:rPr>
              <a:t>Lecturer</a:t>
            </a:r>
            <a:endParaRPr lang="en-GB" sz="3000" b="1" kern="1200" dirty="0">
              <a:solidFill>
                <a:srgbClr val="FFFFCC"/>
              </a:solidFill>
              <a:latin typeface="Futura Medium" panose="020B0602020204020303" pitchFamily="34" charset="-79"/>
              <a:ea typeface="Tahoma" panose="020B0604030504040204" pitchFamily="34" charset="0"/>
              <a:cs typeface="Futura Medium" panose="020B0602020204020303" pitchFamily="34" charset="-79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7CCEF9E-9487-6394-7ADC-4382D713E9B5}"/>
              </a:ext>
            </a:extLst>
          </p:cNvPr>
          <p:cNvSpPr/>
          <p:nvPr/>
        </p:nvSpPr>
        <p:spPr>
          <a:xfrm>
            <a:off x="103522" y="3844393"/>
            <a:ext cx="5990935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l" defTabSz="685800" rtl="0"/>
            <a:r>
              <a:rPr lang="en-GB" sz="1350" kern="1200" dirty="0">
                <a:solidFill>
                  <a:srgbClr val="FFFFCC"/>
                </a:solidFill>
                <a:latin typeface="Futura Medium" panose="020B0602020204020303" pitchFamily="34" charset="-79"/>
                <a:ea typeface="Tahoma" panose="020B0604030504040204" pitchFamily="34" charset="0"/>
                <a:cs typeface="Futura Medium" panose="020B0602020204020303" pitchFamily="34" charset="-79"/>
              </a:rPr>
              <a:t>BA (Hons), MBA,  MSc, PGCert THE, FHEA, MIH, AFRGS, PhD (Reading)</a:t>
            </a:r>
          </a:p>
        </p:txBody>
      </p:sp>
      <p:pic>
        <p:nvPicPr>
          <p:cNvPr id="7" name="Graphic 6" descr="Email with solid fill">
            <a:extLst>
              <a:ext uri="{FF2B5EF4-FFF2-40B4-BE49-F238E27FC236}">
                <a16:creationId xmlns:a16="http://schemas.microsoft.com/office/drawing/2014/main" id="{EE301F29-5598-0C03-8EB9-4056D5A1CD8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65060" y="4368958"/>
            <a:ext cx="239924" cy="23992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D6E53D3-AC9A-0B53-BF1A-EFD0E8B54F2C}"/>
              </a:ext>
            </a:extLst>
          </p:cNvPr>
          <p:cNvSpPr txBox="1"/>
          <p:nvPr/>
        </p:nvSpPr>
        <p:spPr>
          <a:xfrm>
            <a:off x="424458" y="4368957"/>
            <a:ext cx="2157963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 defTabSz="685800" rtl="0"/>
            <a:r>
              <a:rPr lang="en-GB" sz="1500" kern="1200" dirty="0">
                <a:solidFill>
                  <a:srgbClr val="E0BD4D"/>
                </a:solidFill>
                <a:latin typeface="Futura Medium" panose="020B0602020204020303" pitchFamily="34" charset="-79"/>
                <a:ea typeface="Tahoma" panose="020B0604030504040204" pitchFamily="34" charset="0"/>
                <a:cs typeface="Futura Medium" panose="020B0602020204020303" pitchFamily="34" charset="-79"/>
              </a:rPr>
              <a:t>j.de-silva@uwtsd.ac.uk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E8C7E89-C18D-ACB3-402E-19D4E5AF9774}"/>
              </a:ext>
            </a:extLst>
          </p:cNvPr>
          <p:cNvSpPr txBox="1"/>
          <p:nvPr/>
        </p:nvSpPr>
        <p:spPr>
          <a:xfrm>
            <a:off x="93624" y="4696150"/>
            <a:ext cx="25760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defTabSz="685800" rtl="0"/>
            <a:r>
              <a:rPr lang="en-GB" sz="1500" kern="1200" dirty="0">
                <a:solidFill>
                  <a:srgbClr val="FFFFCC"/>
                </a:solidFill>
                <a:latin typeface="Futura Medium" panose="020B0602020204020303" pitchFamily="34" charset="-79"/>
                <a:ea typeface="Tahoma" panose="020B0604030504040204" pitchFamily="34" charset="0"/>
                <a:cs typeface="Futura Medium" panose="020B0602020204020303" pitchFamily="34" charset="-79"/>
              </a:rPr>
              <a:t>Monday - Friday</a:t>
            </a:r>
          </a:p>
          <a:p>
            <a:pPr algn="l" defTabSz="685800" rtl="0"/>
            <a:r>
              <a:rPr lang="en-GB" sz="1500" kern="1200" dirty="0">
                <a:solidFill>
                  <a:srgbClr val="FFFFCC"/>
                </a:solidFill>
                <a:latin typeface="Futura Medium" panose="020B0602020204020303" pitchFamily="34" charset="-79"/>
                <a:ea typeface="Tahoma" panose="020B0604030504040204" pitchFamily="34" charset="0"/>
                <a:cs typeface="Futura Medium" panose="020B0602020204020303" pitchFamily="34" charset="-79"/>
              </a:rPr>
              <a:t>9.00am – 5:00pm</a:t>
            </a:r>
          </a:p>
          <a:p>
            <a:pPr algn="l" defTabSz="685800" rtl="0"/>
            <a:r>
              <a:rPr lang="en-GB" sz="1500" kern="1200" dirty="0">
                <a:solidFill>
                  <a:srgbClr val="FFFFCC"/>
                </a:solidFill>
                <a:latin typeface="Futura Medium" panose="020B0602020204020303" pitchFamily="34" charset="-79"/>
                <a:ea typeface="Tahoma" panose="020B0604030504040204" pitchFamily="34" charset="0"/>
                <a:cs typeface="Futura Medium" panose="020B0602020204020303" pitchFamily="34" charset="-79"/>
              </a:rPr>
              <a:t>Aim to respond within 48 hours* </a:t>
            </a:r>
            <a:r>
              <a:rPr lang="en-GB" sz="750" kern="1200" dirty="0">
                <a:solidFill>
                  <a:srgbClr val="FFFFCC"/>
                </a:solidFill>
                <a:latin typeface="Futura Medium" panose="020B0602020204020303" pitchFamily="34" charset="-79"/>
                <a:ea typeface="Tahoma" panose="020B0604030504040204" pitchFamily="34" charset="0"/>
                <a:cs typeface="Futura Medium" panose="020B0602020204020303" pitchFamily="34" charset="-79"/>
              </a:rPr>
              <a:t>*of the working week</a:t>
            </a:r>
          </a:p>
        </p:txBody>
      </p:sp>
      <p:pic>
        <p:nvPicPr>
          <p:cNvPr id="10" name="Picture 9" descr="UWTSD Institute of Management and Health">
            <a:extLst>
              <a:ext uri="{FF2B5EF4-FFF2-40B4-BE49-F238E27FC236}">
                <a16:creationId xmlns:a16="http://schemas.microsoft.com/office/drawing/2014/main" id="{946B340C-C1AA-D079-6446-9B4BD26EDB5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737" b="25000"/>
          <a:stretch/>
        </p:blipFill>
        <p:spPr bwMode="auto">
          <a:xfrm>
            <a:off x="7772400" y="5783026"/>
            <a:ext cx="1245586" cy="752102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21" name="AutoShape 14" descr="Robert Dyas Case Study - SCCG">
            <a:extLst>
              <a:ext uri="{FF2B5EF4-FFF2-40B4-BE49-F238E27FC236}">
                <a16:creationId xmlns:a16="http://schemas.microsoft.com/office/drawing/2014/main" id="{0E46FDD5-B9C9-3579-1E0B-7339EFCA151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364152" y="5733011"/>
            <a:ext cx="228600" cy="22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algn="l" defTabSz="685800" rtl="0"/>
            <a:endParaRPr lang="en-GB" sz="1350" kern="1200">
              <a:solidFill>
                <a:srgbClr val="FFFFCC"/>
              </a:solidFill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25" name="AutoShape 22" descr="Burger King Font is → Insaniburger">
            <a:extLst>
              <a:ext uri="{FF2B5EF4-FFF2-40B4-BE49-F238E27FC236}">
                <a16:creationId xmlns:a16="http://schemas.microsoft.com/office/drawing/2014/main" id="{3F845512-7669-1204-22E1-6D974D25CFE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478452" y="5847311"/>
            <a:ext cx="228600" cy="228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68580" tIns="34290" rIns="68580" bIns="34290" numCol="1" anchor="t" anchorCtr="0" compatLnSpc="1">
            <a:prstTxWarp prst="textNoShape">
              <a:avLst/>
            </a:prstTxWarp>
          </a:bodyPr>
          <a:lstStyle/>
          <a:p>
            <a:pPr algn="l" defTabSz="685800" rtl="0"/>
            <a:endParaRPr lang="en-GB" sz="1350" kern="1200">
              <a:solidFill>
                <a:srgbClr val="FFFFCC"/>
              </a:solidFill>
              <a:latin typeface="Trebuchet MS" panose="020B0603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764702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EBCEE-6521-54C4-9B54-F412A09019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Time to introduce each other to me!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6D5BE6-FCF6-AA97-056C-B20F092241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895600"/>
            <a:ext cx="9144000" cy="269948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/>
              <a:t>Get into pairs! </a:t>
            </a:r>
          </a:p>
          <a:p>
            <a:pPr marL="0" indent="0">
              <a:buNone/>
            </a:pPr>
            <a:r>
              <a:rPr lang="en-GB" dirty="0"/>
              <a:t>Describe your partner to the group (5 mins!)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In </a:t>
            </a:r>
            <a:r>
              <a:rPr lang="en-GB" u="sng" dirty="0"/>
              <a:t>‘your’ </a:t>
            </a:r>
            <a:r>
              <a:rPr lang="en-GB" dirty="0"/>
              <a:t>opinion what was their strongest subject so far?</a:t>
            </a:r>
          </a:p>
          <a:p>
            <a:pPr marL="0" indent="0">
              <a:buNone/>
            </a:pPr>
            <a:r>
              <a:rPr lang="en-GB" dirty="0"/>
              <a:t>What 3 words do </a:t>
            </a:r>
            <a:r>
              <a:rPr lang="en-GB" u="sng" dirty="0"/>
              <a:t>‘you’ </a:t>
            </a:r>
            <a:r>
              <a:rPr lang="en-GB" dirty="0"/>
              <a:t>think describes them best?</a:t>
            </a:r>
          </a:p>
          <a:p>
            <a:pPr marL="0" indent="0">
              <a:buNone/>
            </a:pPr>
            <a:r>
              <a:rPr lang="en-GB" dirty="0"/>
              <a:t>What job do </a:t>
            </a:r>
            <a:r>
              <a:rPr lang="en-GB" u="sng" dirty="0"/>
              <a:t>‘you’ </a:t>
            </a:r>
            <a:r>
              <a:rPr lang="en-GB" dirty="0"/>
              <a:t>think they would be terrible at?</a:t>
            </a:r>
          </a:p>
          <a:p>
            <a:pPr marL="0" indent="0">
              <a:buNone/>
            </a:pPr>
            <a:r>
              <a:rPr lang="en-GB" dirty="0"/>
              <a:t>What food matches their personality? (</a:t>
            </a:r>
            <a:r>
              <a:rPr lang="en-GB" dirty="0" err="1"/>
              <a:t>E.g</a:t>
            </a:r>
            <a:r>
              <a:rPr lang="en-GB" dirty="0"/>
              <a:t> “slush puppy” because they are cool as ice)</a:t>
            </a:r>
          </a:p>
          <a:p>
            <a:pPr marL="0" indent="0">
              <a:buNone/>
            </a:pPr>
            <a:r>
              <a:rPr lang="en-GB" dirty="0"/>
              <a:t>What superpower do </a:t>
            </a:r>
            <a:r>
              <a:rPr lang="en-GB" u="sng" dirty="0"/>
              <a:t>‘you’ </a:t>
            </a:r>
            <a:r>
              <a:rPr lang="en-GB" dirty="0"/>
              <a:t>think they should have?</a:t>
            </a:r>
          </a:p>
          <a:p>
            <a:pPr marL="0" indent="0">
              <a:buNone/>
            </a:pPr>
            <a:r>
              <a:rPr lang="en-GB" dirty="0"/>
              <a:t>Why do </a:t>
            </a:r>
            <a:r>
              <a:rPr lang="en-GB" u="sng" dirty="0"/>
              <a:t>‘you’ </a:t>
            </a:r>
            <a:r>
              <a:rPr lang="en-GB" dirty="0"/>
              <a:t>feel that they are a great person to know?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 descr="Howdy.com Acquires Brazilian Talent Marketplace, GeekHunter, As Demand for  AI Engineers Increases">
            <a:extLst>
              <a:ext uri="{FF2B5EF4-FFF2-40B4-BE49-F238E27FC236}">
                <a16:creationId xmlns:a16="http://schemas.microsoft.com/office/drawing/2014/main" id="{B63FF00A-5370-8798-646F-096E61CEEAB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150" t="20431" r="21025" b="22794"/>
          <a:stretch>
            <a:fillRect/>
          </a:stretch>
        </p:blipFill>
        <p:spPr bwMode="auto">
          <a:xfrm>
            <a:off x="5943600" y="1909274"/>
            <a:ext cx="2999258" cy="1519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16563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089660">
              <a:lnSpc>
                <a:spcPct val="100000"/>
              </a:lnSpc>
              <a:spcBef>
                <a:spcPts val="95"/>
              </a:spcBef>
            </a:pPr>
            <a:r>
              <a:rPr dirty="0"/>
              <a:t>Learning</a:t>
            </a:r>
            <a:r>
              <a:rPr spc="-185" dirty="0"/>
              <a:t> </a:t>
            </a:r>
            <a:r>
              <a:rPr spc="-10" dirty="0"/>
              <a:t>outcomes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8469" y="1443354"/>
            <a:ext cx="7352030" cy="36106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382905">
              <a:lnSpc>
                <a:spcPct val="100000"/>
              </a:lnSpc>
              <a:spcBef>
                <a:spcPts val="100"/>
              </a:spcBef>
            </a:pPr>
            <a:r>
              <a:rPr sz="2400" dirty="0">
                <a:latin typeface="Arial"/>
                <a:cs typeface="Arial"/>
              </a:rPr>
              <a:t>Upon</a:t>
            </a:r>
            <a:r>
              <a:rPr sz="2400" spc="-8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</a:t>
            </a:r>
            <a:r>
              <a:rPr sz="2400" spc="-8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successful</a:t>
            </a:r>
            <a:r>
              <a:rPr sz="2400" spc="-8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completion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of</a:t>
            </a:r>
            <a:r>
              <a:rPr sz="2400" spc="-8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this</a:t>
            </a:r>
            <a:r>
              <a:rPr sz="2400" spc="-8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module,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you </a:t>
            </a:r>
            <a:r>
              <a:rPr sz="2400" dirty="0">
                <a:latin typeface="Arial"/>
                <a:cs typeface="Arial"/>
              </a:rPr>
              <a:t>should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be</a:t>
            </a:r>
            <a:r>
              <a:rPr sz="2400" spc="-8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able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to:</a:t>
            </a:r>
            <a:endParaRPr sz="2400">
              <a:latin typeface="Arial"/>
              <a:cs typeface="Arial"/>
            </a:endParaRPr>
          </a:p>
          <a:p>
            <a:pPr marL="355600" marR="5080" indent="-342900">
              <a:lnSpc>
                <a:spcPct val="100000"/>
              </a:lnSpc>
              <a:spcBef>
                <a:spcPts val="575"/>
              </a:spcBef>
              <a:buChar char="•"/>
              <a:tabLst>
                <a:tab pos="355600" algn="l"/>
              </a:tabLst>
            </a:pPr>
            <a:r>
              <a:rPr sz="2400" dirty="0">
                <a:latin typeface="Arial"/>
                <a:cs typeface="Arial"/>
              </a:rPr>
              <a:t>Identify</a:t>
            </a:r>
            <a:r>
              <a:rPr sz="2400" spc="-8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evaluate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contemporary</a:t>
            </a:r>
            <a:r>
              <a:rPr sz="2400" spc="-7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issues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their </a:t>
            </a:r>
            <a:r>
              <a:rPr sz="2400" dirty="0">
                <a:latin typeface="Arial"/>
                <a:cs typeface="Arial"/>
              </a:rPr>
              <a:t>impact</a:t>
            </a:r>
            <a:r>
              <a:rPr sz="2400" spc="-8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on</a:t>
            </a:r>
            <a:r>
              <a:rPr sz="2400" spc="-8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today’s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environment.</a:t>
            </a:r>
            <a:endParaRPr sz="2400">
              <a:latin typeface="Arial"/>
              <a:cs typeface="Arial"/>
            </a:endParaRPr>
          </a:p>
          <a:p>
            <a:pPr marL="355600" marR="463550" indent="-342900">
              <a:lnSpc>
                <a:spcPct val="100000"/>
              </a:lnSpc>
              <a:spcBef>
                <a:spcPts val="580"/>
              </a:spcBef>
              <a:buChar char="•"/>
              <a:tabLst>
                <a:tab pos="355600" algn="l"/>
              </a:tabLst>
            </a:pPr>
            <a:r>
              <a:rPr sz="2400" dirty="0">
                <a:latin typeface="Arial"/>
                <a:cs typeface="Arial"/>
              </a:rPr>
              <a:t>Gather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interpret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information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to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understand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spc="-50" dirty="0">
                <a:latin typeface="Arial"/>
                <a:cs typeface="Arial"/>
              </a:rPr>
              <a:t>a </a:t>
            </a:r>
            <a:r>
              <a:rPr sz="2400" spc="-10" dirty="0">
                <a:latin typeface="Arial"/>
                <a:cs typeface="Arial"/>
              </a:rPr>
              <a:t>problem.</a:t>
            </a:r>
            <a:endParaRPr sz="2400">
              <a:latin typeface="Arial"/>
              <a:cs typeface="Arial"/>
            </a:endParaRPr>
          </a:p>
          <a:p>
            <a:pPr marL="355600" marR="867410" indent="-342900">
              <a:lnSpc>
                <a:spcPct val="100000"/>
              </a:lnSpc>
              <a:spcBef>
                <a:spcPts val="575"/>
              </a:spcBef>
              <a:buChar char="•"/>
              <a:tabLst>
                <a:tab pos="355600" algn="l"/>
              </a:tabLst>
            </a:pPr>
            <a:r>
              <a:rPr sz="2400" dirty="0">
                <a:latin typeface="Arial"/>
                <a:cs typeface="Arial"/>
              </a:rPr>
              <a:t>Demonstrate</a:t>
            </a:r>
            <a:r>
              <a:rPr sz="2400" spc="-10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understanding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of</a:t>
            </a:r>
            <a:r>
              <a:rPr sz="2400" spc="-10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approaches</a:t>
            </a:r>
            <a:r>
              <a:rPr sz="2400" spc="-80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to </a:t>
            </a:r>
            <a:r>
              <a:rPr sz="2400" dirty="0">
                <a:latin typeface="Arial"/>
                <a:cs typeface="Arial"/>
              </a:rPr>
              <a:t>innovation</a:t>
            </a:r>
            <a:r>
              <a:rPr sz="2400" spc="-9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1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generate</a:t>
            </a:r>
            <a:r>
              <a:rPr sz="2400" spc="-10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solutions.</a:t>
            </a:r>
            <a:endParaRPr sz="24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580"/>
              </a:spcBef>
              <a:buChar char="•"/>
              <a:tabLst>
                <a:tab pos="354965" algn="l"/>
              </a:tabLst>
            </a:pPr>
            <a:r>
              <a:rPr sz="2400" dirty="0">
                <a:latin typeface="Arial"/>
                <a:cs typeface="Arial"/>
              </a:rPr>
              <a:t>Evaluate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options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to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make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decision.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dirty="0"/>
              <a:t>Student</a:t>
            </a:r>
            <a:r>
              <a:rPr sz="4400" spc="-10" dirty="0"/>
              <a:t> </a:t>
            </a:r>
            <a:r>
              <a:rPr sz="4400" dirty="0"/>
              <a:t>Support</a:t>
            </a:r>
            <a:r>
              <a:rPr sz="4400" spc="-25" dirty="0"/>
              <a:t> </a:t>
            </a:r>
            <a:r>
              <a:rPr sz="4400" spc="-10" dirty="0"/>
              <a:t>Services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31061"/>
            <a:ext cx="7963534" cy="359282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100"/>
              </a:spcBef>
              <a:buChar char="•"/>
              <a:tabLst>
                <a:tab pos="354965" algn="l"/>
              </a:tabLst>
            </a:pPr>
            <a:r>
              <a:rPr sz="3000" dirty="0">
                <a:latin typeface="Arial"/>
                <a:cs typeface="Arial"/>
              </a:rPr>
              <a:t>Support</a:t>
            </a:r>
            <a:r>
              <a:rPr sz="3000" spc="-15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with</a:t>
            </a:r>
            <a:r>
              <a:rPr sz="3000" spc="-25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academic</a:t>
            </a:r>
            <a:r>
              <a:rPr sz="3000" spc="-25" dirty="0">
                <a:latin typeface="Arial"/>
                <a:cs typeface="Arial"/>
              </a:rPr>
              <a:t> </a:t>
            </a:r>
            <a:r>
              <a:rPr sz="3000" spc="-10" dirty="0">
                <a:latin typeface="Arial"/>
                <a:cs typeface="Arial"/>
              </a:rPr>
              <a:t>writing</a:t>
            </a:r>
            <a:endParaRPr sz="30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5"/>
              </a:spcBef>
              <a:buChar char="•"/>
              <a:tabLst>
                <a:tab pos="354965" algn="l"/>
              </a:tabLst>
            </a:pPr>
            <a:r>
              <a:rPr sz="3000" dirty="0">
                <a:latin typeface="Arial"/>
                <a:cs typeface="Arial"/>
              </a:rPr>
              <a:t>Study</a:t>
            </a:r>
            <a:r>
              <a:rPr sz="3000" spc="5" dirty="0">
                <a:latin typeface="Arial"/>
                <a:cs typeface="Arial"/>
              </a:rPr>
              <a:t> </a:t>
            </a:r>
            <a:r>
              <a:rPr sz="3000" spc="-10" dirty="0">
                <a:latin typeface="Arial"/>
                <a:cs typeface="Arial"/>
              </a:rPr>
              <a:t>skills</a:t>
            </a:r>
            <a:endParaRPr sz="30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buChar char="•"/>
              <a:tabLst>
                <a:tab pos="354965" algn="l"/>
              </a:tabLst>
            </a:pPr>
            <a:r>
              <a:rPr sz="3000" dirty="0">
                <a:latin typeface="Arial"/>
                <a:cs typeface="Arial"/>
              </a:rPr>
              <a:t>Counselling</a:t>
            </a:r>
            <a:r>
              <a:rPr sz="3000" spc="-40" dirty="0">
                <a:latin typeface="Arial"/>
                <a:cs typeface="Arial"/>
              </a:rPr>
              <a:t> </a:t>
            </a:r>
            <a:r>
              <a:rPr sz="3000" spc="-10" dirty="0">
                <a:latin typeface="Arial"/>
                <a:cs typeface="Arial"/>
              </a:rPr>
              <a:t>services</a:t>
            </a:r>
            <a:endParaRPr sz="30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buChar char="•"/>
              <a:tabLst>
                <a:tab pos="354965" algn="l"/>
              </a:tabLst>
            </a:pPr>
            <a:r>
              <a:rPr sz="3000" dirty="0">
                <a:latin typeface="Arial"/>
                <a:cs typeface="Arial"/>
              </a:rPr>
              <a:t>Extenuating</a:t>
            </a:r>
            <a:r>
              <a:rPr sz="3000" spc="-45" dirty="0">
                <a:latin typeface="Arial"/>
                <a:cs typeface="Arial"/>
              </a:rPr>
              <a:t> </a:t>
            </a:r>
            <a:r>
              <a:rPr sz="3000" spc="-10" dirty="0">
                <a:latin typeface="Arial"/>
                <a:cs typeface="Arial"/>
              </a:rPr>
              <a:t>Circumstances</a:t>
            </a:r>
            <a:endParaRPr sz="30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buChar char="•"/>
              <a:tabLst>
                <a:tab pos="354965" algn="l"/>
              </a:tabLst>
            </a:pPr>
            <a:r>
              <a:rPr sz="3000" dirty="0">
                <a:latin typeface="Arial"/>
                <a:cs typeface="Arial"/>
              </a:rPr>
              <a:t>Full</a:t>
            </a:r>
            <a:r>
              <a:rPr sz="3000" spc="-20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details</a:t>
            </a:r>
            <a:r>
              <a:rPr sz="3000" spc="-25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on</a:t>
            </a:r>
            <a:r>
              <a:rPr sz="3000" spc="-25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the</a:t>
            </a:r>
            <a:r>
              <a:rPr sz="3000" spc="-5" dirty="0">
                <a:latin typeface="Arial"/>
                <a:cs typeface="Arial"/>
              </a:rPr>
              <a:t> </a:t>
            </a:r>
            <a:r>
              <a:rPr sz="3000" spc="-25" dirty="0">
                <a:latin typeface="Arial"/>
                <a:cs typeface="Arial"/>
              </a:rPr>
              <a:t>Hwb</a:t>
            </a:r>
            <a:endParaRPr sz="3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869"/>
              </a:spcBef>
            </a:pPr>
            <a:endParaRPr sz="3000">
              <a:latin typeface="Arial"/>
              <a:cs typeface="Arial"/>
            </a:endParaRPr>
          </a:p>
          <a:p>
            <a:pPr marL="12700" marR="5080">
              <a:lnSpc>
                <a:spcPct val="80000"/>
              </a:lnSpc>
            </a:pPr>
            <a:r>
              <a:rPr sz="3000" dirty="0">
                <a:latin typeface="Arial"/>
                <a:cs typeface="Arial"/>
              </a:rPr>
              <a:t>Any</a:t>
            </a:r>
            <a:r>
              <a:rPr sz="3000" spc="-5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issues</a:t>
            </a:r>
            <a:r>
              <a:rPr sz="3000" spc="-20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–</a:t>
            </a:r>
            <a:r>
              <a:rPr sz="3000" spc="-15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you</a:t>
            </a:r>
            <a:r>
              <a:rPr sz="3000" spc="-5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are welcome</a:t>
            </a:r>
            <a:r>
              <a:rPr sz="3000" spc="-35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to</a:t>
            </a:r>
            <a:r>
              <a:rPr sz="3000" spc="-5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contact</a:t>
            </a:r>
            <a:r>
              <a:rPr sz="3000" spc="-5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me </a:t>
            </a:r>
            <a:r>
              <a:rPr sz="3000" spc="-25" dirty="0">
                <a:latin typeface="Arial"/>
                <a:cs typeface="Arial"/>
              </a:rPr>
              <a:t>in </a:t>
            </a:r>
            <a:r>
              <a:rPr sz="3000" dirty="0">
                <a:latin typeface="Arial"/>
                <a:cs typeface="Arial"/>
              </a:rPr>
              <a:t>the</a:t>
            </a:r>
            <a:r>
              <a:rPr sz="3000" spc="-40" dirty="0">
                <a:latin typeface="Arial"/>
                <a:cs typeface="Arial"/>
              </a:rPr>
              <a:t> </a:t>
            </a:r>
            <a:r>
              <a:rPr sz="3000" dirty="0">
                <a:latin typeface="Arial"/>
                <a:cs typeface="Arial"/>
              </a:rPr>
              <a:t>first</a:t>
            </a:r>
            <a:r>
              <a:rPr sz="3000" spc="-25" dirty="0">
                <a:latin typeface="Arial"/>
                <a:cs typeface="Arial"/>
              </a:rPr>
              <a:t> </a:t>
            </a:r>
            <a:r>
              <a:rPr sz="3000" spc="-10" dirty="0">
                <a:latin typeface="Arial"/>
                <a:cs typeface="Arial"/>
              </a:rPr>
              <a:t>instance.</a:t>
            </a:r>
            <a:endParaRPr sz="3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177925">
              <a:lnSpc>
                <a:spcPct val="100000"/>
              </a:lnSpc>
              <a:spcBef>
                <a:spcPts val="105"/>
              </a:spcBef>
            </a:pPr>
            <a:r>
              <a:rPr sz="4400" dirty="0"/>
              <a:t>Student </a:t>
            </a:r>
            <a:r>
              <a:rPr sz="4400" spc="-10" dirty="0"/>
              <a:t>Conduct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23658"/>
            <a:ext cx="7818120" cy="3343275"/>
          </a:xfrm>
          <a:prstGeom prst="rect">
            <a:avLst/>
          </a:prstGeom>
        </p:spPr>
        <p:txBody>
          <a:bodyPr vert="horz" wrap="square" lIns="0" tIns="110489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869"/>
              </a:spcBef>
              <a:buChar char="•"/>
              <a:tabLst>
                <a:tab pos="354965" algn="l"/>
              </a:tabLst>
            </a:pPr>
            <a:r>
              <a:rPr sz="3200" dirty="0">
                <a:latin typeface="Arial"/>
                <a:cs typeface="Arial"/>
              </a:rPr>
              <a:t>Student</a:t>
            </a:r>
            <a:r>
              <a:rPr sz="3200" spc="-2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Charter</a:t>
            </a:r>
            <a:r>
              <a:rPr sz="3200" spc="-4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and</a:t>
            </a:r>
            <a:r>
              <a:rPr sz="3200" spc="-2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Code</a:t>
            </a:r>
            <a:r>
              <a:rPr sz="3200" spc="-3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of</a:t>
            </a:r>
            <a:r>
              <a:rPr sz="3200" spc="-10" dirty="0">
                <a:latin typeface="Arial"/>
                <a:cs typeface="Arial"/>
              </a:rPr>
              <a:t> Conduct</a:t>
            </a:r>
            <a:endParaRPr sz="320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770"/>
              </a:spcBef>
              <a:buClr>
                <a:srgbClr val="000000"/>
              </a:buClr>
              <a:buChar char="•"/>
              <a:tabLst>
                <a:tab pos="354965" algn="l"/>
              </a:tabLst>
            </a:pPr>
            <a:r>
              <a:rPr sz="32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Student</a:t>
            </a:r>
            <a:r>
              <a:rPr sz="3200" u="sng" spc="-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 </a:t>
            </a:r>
            <a:r>
              <a:rPr sz="32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Charter</a:t>
            </a:r>
            <a:r>
              <a:rPr sz="3200" u="sng" spc="-4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 </a:t>
            </a:r>
            <a:r>
              <a:rPr sz="32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|</a:t>
            </a:r>
            <a:r>
              <a:rPr sz="3200" u="sng" spc="-1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 </a:t>
            </a:r>
            <a:r>
              <a:rPr sz="32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UWTSD</a:t>
            </a:r>
            <a:endParaRPr sz="3200">
              <a:latin typeface="Arial"/>
              <a:cs typeface="Arial"/>
            </a:endParaRPr>
          </a:p>
          <a:p>
            <a:pPr marL="355600" marR="5080" indent="-342900">
              <a:lnSpc>
                <a:spcPct val="100000"/>
              </a:lnSpc>
              <a:spcBef>
                <a:spcPts val="770"/>
              </a:spcBef>
              <a:buClr>
                <a:srgbClr val="000000"/>
              </a:buClr>
              <a:buChar char="•"/>
              <a:tabLst>
                <a:tab pos="355600" algn="l"/>
              </a:tabLst>
            </a:pPr>
            <a:r>
              <a:rPr sz="32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UWTSD</a:t>
            </a:r>
            <a:r>
              <a:rPr sz="3200" u="sng" spc="-3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 </a:t>
            </a:r>
            <a:r>
              <a:rPr sz="32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Strategic</a:t>
            </a:r>
            <a:r>
              <a:rPr sz="3200" u="sng" spc="-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 </a:t>
            </a:r>
            <a:r>
              <a:rPr sz="32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Equality</a:t>
            </a:r>
            <a:r>
              <a:rPr sz="32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 </a:t>
            </a:r>
            <a:r>
              <a:rPr sz="32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Plan</a:t>
            </a:r>
            <a:r>
              <a:rPr sz="32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 </a:t>
            </a:r>
            <a:r>
              <a:rPr sz="32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Update</a:t>
            </a:r>
            <a:r>
              <a:rPr sz="3200" u="sng" spc="-9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 </a:t>
            </a:r>
            <a:r>
              <a:rPr sz="3200" u="sng" spc="-5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–</a:t>
            </a:r>
            <a:r>
              <a:rPr sz="3200" u="none" spc="-50" dirty="0">
                <a:solidFill>
                  <a:srgbClr val="0000FF"/>
                </a:solidFill>
                <a:latin typeface="Arial"/>
                <a:cs typeface="Arial"/>
                <a:hlinkClick r:id="rId3"/>
              </a:rPr>
              <a:t> </a:t>
            </a:r>
            <a:r>
              <a:rPr sz="32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Sept</a:t>
            </a:r>
            <a:r>
              <a:rPr sz="3200" u="sng" spc="-1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 </a:t>
            </a:r>
            <a:r>
              <a:rPr sz="32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2021</a:t>
            </a:r>
            <a:r>
              <a:rPr sz="3200" u="sng" spc="-4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 </a:t>
            </a:r>
            <a:r>
              <a:rPr sz="32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–</a:t>
            </a:r>
            <a:r>
              <a:rPr sz="3200" u="sng" spc="-7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 </a:t>
            </a:r>
            <a:r>
              <a:rPr sz="32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YouTube</a:t>
            </a:r>
            <a:endParaRPr sz="3200">
              <a:latin typeface="Arial"/>
              <a:cs typeface="Arial"/>
            </a:endParaRPr>
          </a:p>
          <a:p>
            <a:pPr marL="355600" marR="91440" indent="-342900">
              <a:lnSpc>
                <a:spcPct val="100000"/>
              </a:lnSpc>
              <a:spcBef>
                <a:spcPts val="770"/>
              </a:spcBef>
              <a:buChar char="•"/>
              <a:tabLst>
                <a:tab pos="355600" algn="l"/>
              </a:tabLst>
            </a:pPr>
            <a:r>
              <a:rPr sz="3200" dirty="0">
                <a:latin typeface="Arial"/>
                <a:cs typeface="Arial"/>
              </a:rPr>
              <a:t>Use</a:t>
            </a:r>
            <a:r>
              <a:rPr sz="3200" spc="-2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of</a:t>
            </a:r>
            <a:r>
              <a:rPr sz="3200" spc="-19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AI</a:t>
            </a:r>
            <a:r>
              <a:rPr sz="3200" spc="-2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–</a:t>
            </a:r>
            <a:r>
              <a:rPr sz="3200" spc="-1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Specific</a:t>
            </a:r>
            <a:r>
              <a:rPr sz="3200" spc="-1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reference</a:t>
            </a:r>
            <a:r>
              <a:rPr sz="3200" spc="-30" dirty="0">
                <a:latin typeface="Arial"/>
                <a:cs typeface="Arial"/>
              </a:rPr>
              <a:t> </a:t>
            </a:r>
            <a:r>
              <a:rPr sz="3200" spc="-10" dirty="0">
                <a:latin typeface="Arial"/>
                <a:cs typeface="Arial"/>
              </a:rPr>
              <a:t>handbook. </a:t>
            </a:r>
            <a:r>
              <a:rPr sz="3200" dirty="0">
                <a:latin typeface="Arial"/>
                <a:cs typeface="Arial"/>
              </a:rPr>
              <a:t>Please</a:t>
            </a:r>
            <a:r>
              <a:rPr sz="3200" spc="-1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speak</a:t>
            </a:r>
            <a:r>
              <a:rPr sz="3200" spc="-2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to</a:t>
            </a:r>
            <a:r>
              <a:rPr sz="3200" spc="-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me</a:t>
            </a:r>
            <a:r>
              <a:rPr sz="3200" spc="-10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with</a:t>
            </a:r>
            <a:r>
              <a:rPr sz="3200" spc="-35" dirty="0">
                <a:latin typeface="Arial"/>
                <a:cs typeface="Arial"/>
              </a:rPr>
              <a:t> </a:t>
            </a:r>
            <a:r>
              <a:rPr sz="3200" dirty="0">
                <a:latin typeface="Arial"/>
                <a:cs typeface="Arial"/>
              </a:rPr>
              <a:t>any</a:t>
            </a:r>
            <a:r>
              <a:rPr sz="3200" spc="-5" dirty="0">
                <a:latin typeface="Arial"/>
                <a:cs typeface="Arial"/>
              </a:rPr>
              <a:t> </a:t>
            </a:r>
            <a:r>
              <a:rPr sz="3200" spc="-10" dirty="0">
                <a:latin typeface="Arial"/>
                <a:cs typeface="Arial"/>
              </a:rPr>
              <a:t>questions.</a:t>
            </a:r>
            <a:endParaRPr sz="3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852295">
              <a:lnSpc>
                <a:spcPct val="100000"/>
              </a:lnSpc>
              <a:spcBef>
                <a:spcPts val="95"/>
              </a:spcBef>
            </a:pPr>
            <a:r>
              <a:rPr spc="-10" dirty="0"/>
              <a:t>Expectations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8469" y="1370580"/>
            <a:ext cx="7383780" cy="3025140"/>
          </a:xfrm>
          <a:prstGeom prst="rect">
            <a:avLst/>
          </a:prstGeom>
        </p:spPr>
        <p:txBody>
          <a:bodyPr vert="horz" wrap="square" lIns="0" tIns="8509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670"/>
              </a:spcBef>
              <a:buChar char="•"/>
              <a:tabLst>
                <a:tab pos="354965" algn="l"/>
              </a:tabLst>
            </a:pPr>
            <a:r>
              <a:rPr sz="2400" dirty="0">
                <a:latin typeface="Arial"/>
                <a:cs typeface="Arial"/>
              </a:rPr>
              <a:t>Attend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lectures</a:t>
            </a:r>
            <a:r>
              <a:rPr sz="2400" spc="-4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on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time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every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week.</a:t>
            </a:r>
            <a:endParaRPr sz="2400" dirty="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580"/>
              </a:spcBef>
              <a:buChar char="•"/>
              <a:tabLst>
                <a:tab pos="354965" algn="l"/>
              </a:tabLst>
            </a:pPr>
            <a:r>
              <a:rPr sz="2400" dirty="0">
                <a:latin typeface="Arial"/>
                <a:cs typeface="Arial"/>
              </a:rPr>
              <a:t>Notify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me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if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you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are</a:t>
            </a:r>
            <a:r>
              <a:rPr sz="2400" spc="-4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unable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to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attend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or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running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late.</a:t>
            </a:r>
            <a:endParaRPr sz="2400" dirty="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575"/>
              </a:spcBef>
              <a:buChar char="•"/>
              <a:tabLst>
                <a:tab pos="354965" algn="l"/>
              </a:tabLst>
            </a:pPr>
            <a:r>
              <a:rPr sz="2400" dirty="0">
                <a:latin typeface="Arial"/>
                <a:cs typeface="Arial"/>
              </a:rPr>
              <a:t>Reach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out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for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support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if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you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need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it.</a:t>
            </a:r>
            <a:endParaRPr sz="2400" dirty="0">
              <a:latin typeface="Arial"/>
              <a:cs typeface="Arial"/>
            </a:endParaRPr>
          </a:p>
          <a:p>
            <a:pPr marL="355600" marR="227329" indent="-342900">
              <a:lnSpc>
                <a:spcPct val="100000"/>
              </a:lnSpc>
              <a:spcBef>
                <a:spcPts val="575"/>
              </a:spcBef>
              <a:buChar char="•"/>
              <a:tabLst>
                <a:tab pos="355600" algn="l"/>
              </a:tabLst>
            </a:pPr>
            <a:r>
              <a:rPr sz="2400" dirty="0">
                <a:latin typeface="Arial"/>
                <a:cs typeface="Arial"/>
              </a:rPr>
              <a:t>Ask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questions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if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you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are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unsure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(after</a:t>
            </a:r>
            <a:r>
              <a:rPr sz="2400" spc="-7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lecture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if </a:t>
            </a:r>
            <a:r>
              <a:rPr sz="2400" dirty="0">
                <a:latin typeface="Arial"/>
                <a:cs typeface="Arial"/>
              </a:rPr>
              <a:t>you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would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prefer).</a:t>
            </a:r>
            <a:endParaRPr sz="2400" dirty="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580"/>
              </a:spcBef>
              <a:buChar char="•"/>
              <a:tabLst>
                <a:tab pos="354965" algn="l"/>
              </a:tabLst>
            </a:pPr>
            <a:r>
              <a:rPr sz="2400" dirty="0">
                <a:latin typeface="Arial"/>
                <a:cs typeface="Arial"/>
              </a:rPr>
              <a:t>Act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with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spc="-20" dirty="0">
                <a:latin typeface="Arial"/>
                <a:cs typeface="Arial"/>
              </a:rPr>
              <a:t>integrity.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What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does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this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mean?</a:t>
            </a:r>
            <a:endParaRPr sz="2400" dirty="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575"/>
              </a:spcBef>
              <a:buChar char="•"/>
              <a:tabLst>
                <a:tab pos="354965" algn="l"/>
              </a:tabLst>
            </a:pPr>
            <a:r>
              <a:rPr sz="2400" dirty="0">
                <a:latin typeface="Arial"/>
                <a:cs typeface="Arial"/>
              </a:rPr>
              <a:t>Reference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your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work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accordingly.</a:t>
            </a:r>
            <a:endParaRPr sz="24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8830D2-BC6C-0DF7-E045-0206D5D6B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469" y="381000"/>
            <a:ext cx="6860235" cy="615553"/>
          </a:xfrm>
        </p:spPr>
        <p:txBody>
          <a:bodyPr/>
          <a:lstStyle/>
          <a:p>
            <a:r>
              <a:rPr lang="en-GB" dirty="0"/>
              <a:t>A peruse of Moodle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448E73A-E2A5-3981-5D0A-F3723797C1D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9460"/>
          <a:stretch>
            <a:fillRect/>
          </a:stretch>
        </p:blipFill>
        <p:spPr>
          <a:xfrm>
            <a:off x="3733800" y="1676400"/>
            <a:ext cx="5105400" cy="2819421"/>
          </a:xfrm>
          <a:prstGeom prst="rect">
            <a:avLst/>
          </a:prstGeom>
        </p:spPr>
      </p:pic>
      <p:sp>
        <p:nvSpPr>
          <p:cNvPr id="7" name="object 3">
            <a:extLst>
              <a:ext uri="{FF2B5EF4-FFF2-40B4-BE49-F238E27FC236}">
                <a16:creationId xmlns:a16="http://schemas.microsoft.com/office/drawing/2014/main" id="{3D3FCE48-AEC9-A084-73FC-A5695A165732}"/>
              </a:ext>
            </a:extLst>
          </p:cNvPr>
          <p:cNvSpPr txBox="1"/>
          <p:nvPr/>
        </p:nvSpPr>
        <p:spPr>
          <a:xfrm>
            <a:off x="304800" y="2133600"/>
            <a:ext cx="3048000" cy="2660985"/>
          </a:xfrm>
          <a:prstGeom prst="rect">
            <a:avLst/>
          </a:prstGeom>
        </p:spPr>
        <p:txBody>
          <a:bodyPr vert="horz" wrap="square" lIns="0" tIns="8509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670"/>
              </a:spcBef>
              <a:buChar char="•"/>
              <a:tabLst>
                <a:tab pos="354965" algn="l"/>
              </a:tabLst>
            </a:pPr>
            <a:r>
              <a:rPr lang="en-GB" sz="2400" dirty="0">
                <a:latin typeface="Arial"/>
                <a:cs typeface="Arial"/>
              </a:rPr>
              <a:t>Module info</a:t>
            </a: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Char char="•"/>
              <a:tabLst>
                <a:tab pos="354965" algn="l"/>
              </a:tabLst>
            </a:pPr>
            <a:r>
              <a:rPr lang="en-GB" sz="2400" dirty="0">
                <a:latin typeface="Arial"/>
                <a:cs typeface="Arial"/>
              </a:rPr>
              <a:t>Assessment links</a:t>
            </a: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Char char="•"/>
              <a:tabLst>
                <a:tab pos="354965" algn="l"/>
              </a:tabLst>
            </a:pPr>
            <a:r>
              <a:rPr lang="en-GB" sz="2400" dirty="0">
                <a:latin typeface="Arial"/>
                <a:cs typeface="Arial"/>
              </a:rPr>
              <a:t>Weekly sessions</a:t>
            </a: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Char char="•"/>
              <a:tabLst>
                <a:tab pos="354965" algn="l"/>
              </a:tabLst>
            </a:pPr>
            <a:r>
              <a:rPr lang="en-GB" sz="2400" dirty="0">
                <a:latin typeface="Arial"/>
                <a:cs typeface="Arial"/>
              </a:rPr>
              <a:t>Online resources/Leganto</a:t>
            </a: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Char char="•"/>
              <a:tabLst>
                <a:tab pos="354965" algn="l"/>
              </a:tabLst>
            </a:pPr>
            <a:r>
              <a:rPr lang="en-GB" sz="2400" dirty="0" err="1">
                <a:latin typeface="Arial"/>
                <a:cs typeface="Arial"/>
              </a:rPr>
              <a:t>DigiCenter</a:t>
            </a:r>
            <a:endParaRPr lang="en-GB" sz="2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3305906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DE961-81BC-279E-DF5F-5B8B2C7A71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483234"/>
            <a:ext cx="8305800" cy="1231106"/>
          </a:xfrm>
        </p:spPr>
        <p:txBody>
          <a:bodyPr/>
          <a:lstStyle/>
          <a:p>
            <a:r>
              <a:rPr lang="en-GB" dirty="0"/>
              <a:t>A flick through the module handbook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2F3F99-F824-BB6F-3D32-26DE2B703B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133600"/>
            <a:ext cx="5699830" cy="2919425"/>
          </a:xfrm>
          <a:prstGeom prst="rect">
            <a:avLst/>
          </a:prstGeom>
        </p:spPr>
      </p:pic>
      <p:pic>
        <p:nvPicPr>
          <p:cNvPr id="7" name="Graphic 6" descr="Arrow: Straight with solid fill">
            <a:extLst>
              <a:ext uri="{FF2B5EF4-FFF2-40B4-BE49-F238E27FC236}">
                <a16:creationId xmlns:a16="http://schemas.microsoft.com/office/drawing/2014/main" id="{A0A52197-5C44-BF19-0917-CFEB280A70A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209800" y="4419600"/>
            <a:ext cx="2743200" cy="914400"/>
          </a:xfrm>
          <a:prstGeom prst="rect">
            <a:avLst/>
          </a:prstGeom>
        </p:spPr>
      </p:pic>
      <p:sp>
        <p:nvSpPr>
          <p:cNvPr id="9" name="object 3">
            <a:extLst>
              <a:ext uri="{FF2B5EF4-FFF2-40B4-BE49-F238E27FC236}">
                <a16:creationId xmlns:a16="http://schemas.microsoft.com/office/drawing/2014/main" id="{AA98DFF1-FD9E-E557-FEBC-9E3EC9D4F232}"/>
              </a:ext>
            </a:extLst>
          </p:cNvPr>
          <p:cNvSpPr txBox="1"/>
          <p:nvPr/>
        </p:nvSpPr>
        <p:spPr>
          <a:xfrm>
            <a:off x="6214946" y="1981200"/>
            <a:ext cx="2667000" cy="3579185"/>
          </a:xfrm>
          <a:prstGeom prst="rect">
            <a:avLst/>
          </a:prstGeom>
        </p:spPr>
        <p:txBody>
          <a:bodyPr vert="horz" wrap="square" lIns="0" tIns="8509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670"/>
              </a:spcBef>
              <a:buChar char="•"/>
              <a:tabLst>
                <a:tab pos="354965" algn="l"/>
              </a:tabLst>
            </a:pPr>
            <a:r>
              <a:rPr lang="en-GB" sz="2400" dirty="0">
                <a:latin typeface="Arial"/>
                <a:cs typeface="Arial"/>
              </a:rPr>
              <a:t>Study time</a:t>
            </a: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Char char="•"/>
              <a:tabLst>
                <a:tab pos="354965" algn="l"/>
              </a:tabLst>
            </a:pPr>
            <a:r>
              <a:rPr lang="en-GB" sz="2400" dirty="0">
                <a:latin typeface="Arial"/>
                <a:cs typeface="Arial"/>
              </a:rPr>
              <a:t>Weekly delivery</a:t>
            </a: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Char char="•"/>
              <a:tabLst>
                <a:tab pos="354965" algn="l"/>
              </a:tabLst>
            </a:pPr>
            <a:r>
              <a:rPr lang="en-GB" sz="2400" dirty="0">
                <a:latin typeface="Arial"/>
                <a:cs typeface="Arial"/>
              </a:rPr>
              <a:t>Assessments </a:t>
            </a: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Char char="•"/>
              <a:tabLst>
                <a:tab pos="354965" algn="l"/>
              </a:tabLst>
            </a:pPr>
            <a:r>
              <a:rPr lang="en-GB" sz="2400" dirty="0">
                <a:latin typeface="Arial"/>
                <a:cs typeface="Arial"/>
              </a:rPr>
              <a:t>AI use</a:t>
            </a: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Char char="•"/>
              <a:tabLst>
                <a:tab pos="354965" algn="l"/>
              </a:tabLst>
            </a:pPr>
            <a:r>
              <a:rPr lang="en-GB" sz="2400" dirty="0">
                <a:latin typeface="Arial"/>
                <a:cs typeface="Arial"/>
              </a:rPr>
              <a:t>Assessment criteria/weighting</a:t>
            </a: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Char char="•"/>
              <a:tabLst>
                <a:tab pos="354965" algn="l"/>
              </a:tabLst>
            </a:pPr>
            <a:r>
              <a:rPr lang="en-GB" sz="2400" dirty="0">
                <a:latin typeface="Arial"/>
                <a:cs typeface="Arial"/>
              </a:rPr>
              <a:t>Grading rubric</a:t>
            </a:r>
          </a:p>
          <a:p>
            <a:pPr marL="354965" indent="-342265">
              <a:lnSpc>
                <a:spcPct val="100000"/>
              </a:lnSpc>
              <a:spcBef>
                <a:spcPts val="670"/>
              </a:spcBef>
              <a:buChar char="•"/>
              <a:tabLst>
                <a:tab pos="354965" algn="l"/>
              </a:tabLst>
            </a:pPr>
            <a:endParaRPr lang="en-GB" sz="24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276705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141882" y="9293"/>
            <a:ext cx="6860235" cy="69659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088390">
              <a:lnSpc>
                <a:spcPct val="100000"/>
              </a:lnSpc>
              <a:spcBef>
                <a:spcPts val="95"/>
              </a:spcBef>
            </a:pPr>
            <a:r>
              <a:rPr dirty="0"/>
              <a:t>What</a:t>
            </a:r>
            <a:r>
              <a:rPr spc="-55" dirty="0"/>
              <a:t> </a:t>
            </a:r>
            <a:r>
              <a:rPr dirty="0"/>
              <a:t>is</a:t>
            </a:r>
            <a:r>
              <a:rPr spc="-55" dirty="0"/>
              <a:t> </a:t>
            </a:r>
            <a:r>
              <a:rPr dirty="0"/>
              <a:t>a</a:t>
            </a:r>
            <a:r>
              <a:rPr spc="-50" dirty="0"/>
              <a:t> </a:t>
            </a:r>
            <a:r>
              <a:rPr spc="-10" dirty="0"/>
              <a:t>problem?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71448" y="1006970"/>
            <a:ext cx="8210552" cy="431913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  <a:buChar char="•"/>
              <a:tabLst>
                <a:tab pos="355600" algn="l"/>
              </a:tabLst>
            </a:pPr>
            <a:r>
              <a:rPr sz="2400" dirty="0">
                <a:latin typeface="Arial"/>
                <a:cs typeface="Arial"/>
              </a:rPr>
              <a:t>“A</a:t>
            </a:r>
            <a:r>
              <a:rPr sz="2400" spc="-17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situation,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person,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or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thing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that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needs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attention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and </a:t>
            </a:r>
            <a:r>
              <a:rPr sz="2400" dirty="0">
                <a:latin typeface="Arial"/>
                <a:cs typeface="Arial"/>
              </a:rPr>
              <a:t>needs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to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be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dealt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with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or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solved”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(Cambridge </a:t>
            </a:r>
            <a:r>
              <a:rPr sz="2400" spc="-20" dirty="0">
                <a:latin typeface="Arial"/>
                <a:cs typeface="Arial"/>
              </a:rPr>
              <a:t>Dictionary,</a:t>
            </a:r>
            <a:r>
              <a:rPr sz="2400" spc="-9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2024).</a:t>
            </a:r>
            <a:endParaRPr lang="en-GB" sz="2400" spc="-10" dirty="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  <a:spcBef>
                <a:spcPts val="100"/>
              </a:spcBef>
              <a:tabLst>
                <a:tab pos="355600" algn="l"/>
              </a:tabLst>
            </a:pPr>
            <a:endParaRPr sz="2400" dirty="0">
              <a:latin typeface="Arial"/>
              <a:cs typeface="Arial"/>
            </a:endParaRPr>
          </a:p>
          <a:p>
            <a:pPr marL="355600" marR="102870" indent="-342900">
              <a:lnSpc>
                <a:spcPct val="100000"/>
              </a:lnSpc>
              <a:spcBef>
                <a:spcPts val="575"/>
              </a:spcBef>
              <a:buChar char="•"/>
              <a:tabLst>
                <a:tab pos="355600" algn="l"/>
              </a:tabLst>
            </a:pPr>
            <a:r>
              <a:rPr sz="2400" dirty="0">
                <a:latin typeface="Arial"/>
                <a:cs typeface="Arial"/>
              </a:rPr>
              <a:t>A</a:t>
            </a:r>
            <a:r>
              <a:rPr sz="2400" spc="-17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problem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can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also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be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dirty="0" err="1">
                <a:latin typeface="Arial"/>
                <a:cs typeface="Arial"/>
              </a:rPr>
              <a:t>summarised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as</a:t>
            </a:r>
            <a:r>
              <a:rPr sz="2400" spc="-75" dirty="0">
                <a:latin typeface="Arial"/>
                <a:cs typeface="Arial"/>
              </a:rPr>
              <a:t> </a:t>
            </a:r>
            <a:r>
              <a:rPr sz="2400" spc="-50" dirty="0">
                <a:latin typeface="Arial"/>
                <a:cs typeface="Arial"/>
              </a:rPr>
              <a:t>a </a:t>
            </a:r>
            <a:r>
              <a:rPr sz="2400" spc="-10" dirty="0">
                <a:latin typeface="Arial"/>
                <a:cs typeface="Arial"/>
              </a:rPr>
              <a:t>circumstance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where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there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is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gap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between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the </a:t>
            </a:r>
            <a:r>
              <a:rPr sz="2400" dirty="0">
                <a:latin typeface="Arial"/>
                <a:cs typeface="Arial"/>
              </a:rPr>
              <a:t>situation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as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you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perceive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it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what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you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believe</a:t>
            </a:r>
            <a:r>
              <a:rPr sz="2400" spc="-40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the </a:t>
            </a:r>
            <a:r>
              <a:rPr sz="2400" dirty="0">
                <a:latin typeface="Arial"/>
                <a:cs typeface="Arial"/>
              </a:rPr>
              <a:t>situation</a:t>
            </a:r>
            <a:r>
              <a:rPr sz="2400" spc="-12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should</a:t>
            </a:r>
            <a:r>
              <a:rPr sz="2400" spc="-100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be.</a:t>
            </a:r>
            <a:endParaRPr lang="en-GB" sz="2400" spc="-25" dirty="0">
              <a:latin typeface="Arial"/>
              <a:cs typeface="Arial"/>
            </a:endParaRPr>
          </a:p>
          <a:p>
            <a:pPr marL="12700" marR="102870">
              <a:lnSpc>
                <a:spcPct val="100000"/>
              </a:lnSpc>
              <a:spcBef>
                <a:spcPts val="575"/>
              </a:spcBef>
              <a:tabLst>
                <a:tab pos="355600" algn="l"/>
              </a:tabLst>
            </a:pPr>
            <a:endParaRPr sz="2400" dirty="0">
              <a:latin typeface="Arial"/>
              <a:cs typeface="Arial"/>
            </a:endParaRPr>
          </a:p>
          <a:p>
            <a:pPr marL="355600" marR="74295" indent="-342900">
              <a:lnSpc>
                <a:spcPct val="100000"/>
              </a:lnSpc>
              <a:spcBef>
                <a:spcPts val="580"/>
              </a:spcBef>
              <a:buChar char="•"/>
              <a:tabLst>
                <a:tab pos="355600" algn="l"/>
              </a:tabLst>
            </a:pPr>
            <a:r>
              <a:rPr sz="2400" dirty="0">
                <a:latin typeface="Arial"/>
                <a:cs typeface="Arial"/>
              </a:rPr>
              <a:t>A</a:t>
            </a:r>
            <a:r>
              <a:rPr sz="2400" spc="-17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perceived</a:t>
            </a:r>
            <a:r>
              <a:rPr sz="2400" spc="-85" dirty="0"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FFC000"/>
                </a:solidFill>
                <a:latin typeface="Arial"/>
                <a:cs typeface="Arial"/>
              </a:rPr>
              <a:t>gap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between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FF0000"/>
                </a:solidFill>
                <a:latin typeface="Arial"/>
                <a:cs typeface="Arial"/>
              </a:rPr>
              <a:t>existing</a:t>
            </a:r>
            <a:r>
              <a:rPr sz="2400" spc="-55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FF0000"/>
                </a:solidFill>
                <a:latin typeface="Arial"/>
                <a:cs typeface="Arial"/>
              </a:rPr>
              <a:t>state</a:t>
            </a:r>
            <a:r>
              <a:rPr sz="2400" spc="-80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80" dirty="0">
                <a:latin typeface="Arial"/>
                <a:cs typeface="Arial"/>
              </a:rPr>
              <a:t> </a:t>
            </a:r>
            <a:r>
              <a:rPr sz="2400" spc="-60" dirty="0">
                <a:latin typeface="Arial"/>
                <a:cs typeface="Arial"/>
              </a:rPr>
              <a:t>a </a:t>
            </a:r>
            <a:r>
              <a:rPr sz="2400" dirty="0">
                <a:solidFill>
                  <a:srgbClr val="92D050"/>
                </a:solidFill>
                <a:latin typeface="Arial"/>
                <a:cs typeface="Arial"/>
              </a:rPr>
              <a:t>desired</a:t>
            </a:r>
            <a:r>
              <a:rPr sz="2400" spc="-45" dirty="0">
                <a:solidFill>
                  <a:srgbClr val="92D050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92D050"/>
                </a:solidFill>
                <a:latin typeface="Arial"/>
                <a:cs typeface="Arial"/>
              </a:rPr>
              <a:t>state</a:t>
            </a:r>
            <a:r>
              <a:rPr sz="2400" dirty="0">
                <a:latin typeface="Arial"/>
                <a:cs typeface="Arial"/>
              </a:rPr>
              <a:t>,</a:t>
            </a:r>
            <a:r>
              <a:rPr sz="2400" spc="-7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or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deviation</a:t>
            </a:r>
            <a:r>
              <a:rPr sz="2400" spc="-2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from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norm,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standard </a:t>
            </a:r>
            <a:r>
              <a:rPr sz="2400" dirty="0">
                <a:latin typeface="Arial"/>
                <a:cs typeface="Arial"/>
              </a:rPr>
              <a:t>or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status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quo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(Edgar,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2021).</a:t>
            </a:r>
            <a:endParaRPr sz="2400" dirty="0">
              <a:latin typeface="Arial"/>
              <a:cs typeface="Arial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391FD5F-7A70-EFCC-34BC-CE624CD29462}"/>
              </a:ext>
            </a:extLst>
          </p:cNvPr>
          <p:cNvGrpSpPr/>
          <p:nvPr/>
        </p:nvGrpSpPr>
        <p:grpSpPr>
          <a:xfrm>
            <a:off x="5638800" y="1752600"/>
            <a:ext cx="3624710" cy="1524000"/>
            <a:chOff x="7117700" y="1809052"/>
            <a:chExt cx="2814232" cy="990384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2DA9D369-D838-DD08-5528-5A6237FD8033}"/>
                </a:ext>
              </a:extLst>
            </p:cNvPr>
            <p:cNvSpPr txBox="1"/>
            <p:nvPr/>
          </p:nvSpPr>
          <p:spPr>
            <a:xfrm>
              <a:off x="7117700" y="1809052"/>
              <a:ext cx="2346846" cy="456307"/>
            </a:xfrm>
            <a:prstGeom prst="rect">
              <a:avLst/>
            </a:prstGeom>
            <a:solidFill>
              <a:srgbClr val="5B9BD5">
                <a:lumMod val="40000"/>
                <a:lumOff val="60000"/>
              </a:srgbClr>
            </a:solidFill>
            <a:ln>
              <a:solidFill>
                <a:srgbClr val="4472C4">
                  <a:lumMod val="60000"/>
                  <a:lumOff val="40000"/>
                </a:srgbClr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badi" panose="020B0604020202020204" pitchFamily="34" charset="0"/>
                  <a:ea typeface="+mn-ea"/>
                  <a:cs typeface="+mn-cs"/>
                </a:rPr>
                <a:t>Is this a good source for a definition? </a:t>
              </a:r>
            </a:p>
          </p:txBody>
        </p:sp>
        <p:pic>
          <p:nvPicPr>
            <p:cNvPr id="6" name="Picture 2" descr="Amazon.co.uk: Question of the Day : Alexa Skills">
              <a:extLst>
                <a:ext uri="{FF2B5EF4-FFF2-40B4-BE49-F238E27FC236}">
                  <a16:creationId xmlns:a16="http://schemas.microsoft.com/office/drawing/2014/main" id="{360ECE3B-E2D2-5431-8AF2-FEE08824CB5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906481" y="1937656"/>
              <a:ext cx="1025451" cy="8617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141882" y="304800"/>
            <a:ext cx="6860235" cy="69659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720725">
              <a:lnSpc>
                <a:spcPct val="100000"/>
              </a:lnSpc>
              <a:spcBef>
                <a:spcPts val="95"/>
              </a:spcBef>
            </a:pPr>
            <a:r>
              <a:rPr dirty="0"/>
              <a:t>Examples</a:t>
            </a:r>
            <a:r>
              <a:rPr spc="-100" dirty="0"/>
              <a:t> </a:t>
            </a:r>
            <a:r>
              <a:rPr dirty="0"/>
              <a:t>of</a:t>
            </a:r>
            <a:r>
              <a:rPr spc="-114" dirty="0"/>
              <a:t> </a:t>
            </a:r>
            <a:r>
              <a:rPr spc="-10" dirty="0"/>
              <a:t>problems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04800" y="1524000"/>
            <a:ext cx="5056531" cy="409086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  <a:buChar char="•"/>
              <a:tabLst>
                <a:tab pos="355600" algn="l"/>
              </a:tabLst>
            </a:pPr>
            <a:r>
              <a:rPr sz="2400" dirty="0">
                <a:latin typeface="Arial"/>
                <a:cs typeface="Arial"/>
              </a:rPr>
              <a:t>Consider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your</a:t>
            </a:r>
            <a:r>
              <a:rPr sz="2400" spc="-8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working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life,</a:t>
            </a:r>
            <a:r>
              <a:rPr sz="2400" spc="-7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what</a:t>
            </a:r>
            <a:r>
              <a:rPr sz="2400" spc="-7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problems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have</a:t>
            </a:r>
            <a:r>
              <a:rPr sz="2400" spc="-85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you </a:t>
            </a:r>
            <a:r>
              <a:rPr sz="2400" spc="-10" dirty="0">
                <a:latin typeface="Arial"/>
                <a:cs typeface="Arial"/>
              </a:rPr>
              <a:t>experienced?</a:t>
            </a:r>
            <a:endParaRPr sz="2400" dirty="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575"/>
              </a:spcBef>
              <a:buChar char="•"/>
              <a:tabLst>
                <a:tab pos="354965" algn="l"/>
              </a:tabLst>
            </a:pPr>
            <a:endParaRPr lang="en-GB" sz="2400" dirty="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575"/>
              </a:spcBef>
              <a:buChar char="•"/>
              <a:tabLst>
                <a:tab pos="354965" algn="l"/>
              </a:tabLst>
            </a:pPr>
            <a:r>
              <a:rPr lang="en-GB" sz="2400" dirty="0">
                <a:latin typeface="Arial"/>
                <a:cs typeface="Arial"/>
              </a:rPr>
              <a:t>Did you follow a process to solve it? </a:t>
            </a:r>
          </a:p>
          <a:p>
            <a:pPr marL="354965" indent="-342265">
              <a:lnSpc>
                <a:spcPct val="100000"/>
              </a:lnSpc>
              <a:spcBef>
                <a:spcPts val="575"/>
              </a:spcBef>
              <a:buChar char="•"/>
              <a:tabLst>
                <a:tab pos="354965" algn="l"/>
              </a:tabLst>
            </a:pPr>
            <a:endParaRPr lang="en-GB" sz="2400" dirty="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575"/>
              </a:spcBef>
              <a:buChar char="•"/>
              <a:tabLst>
                <a:tab pos="354965" algn="l"/>
              </a:tabLst>
            </a:pPr>
            <a:r>
              <a:rPr lang="en-GB" sz="2400" dirty="0">
                <a:latin typeface="Arial"/>
                <a:cs typeface="Arial"/>
              </a:rPr>
              <a:t>Could it have been solved in a better way now you have had time to reflect on it? </a:t>
            </a:r>
          </a:p>
          <a:p>
            <a:pPr marL="12700">
              <a:lnSpc>
                <a:spcPct val="100000"/>
              </a:lnSpc>
              <a:spcBef>
                <a:spcPts val="575"/>
              </a:spcBef>
              <a:tabLst>
                <a:tab pos="354965" algn="l"/>
              </a:tabLst>
            </a:pPr>
            <a:endParaRPr lang="en-GB" sz="2400" dirty="0">
              <a:latin typeface="Arial"/>
              <a:cs typeface="Arial"/>
            </a:endParaRPr>
          </a:p>
        </p:txBody>
      </p:sp>
      <p:pic>
        <p:nvPicPr>
          <p:cNvPr id="5" name="Picture 4" descr="I'm Listening – My Castle Heart Publications">
            <a:extLst>
              <a:ext uri="{FF2B5EF4-FFF2-40B4-BE49-F238E27FC236}">
                <a16:creationId xmlns:a16="http://schemas.microsoft.com/office/drawing/2014/main" id="{B69F6C8B-91A3-BE2E-0116-02DDA81DF4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8800" y="2286000"/>
            <a:ext cx="3333750" cy="22860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77795-824F-ED8E-799C-517B02BD32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1029" y="76071"/>
            <a:ext cx="6860235" cy="615553"/>
          </a:xfrm>
        </p:spPr>
        <p:txBody>
          <a:bodyPr/>
          <a:lstStyle/>
          <a:p>
            <a:r>
              <a:rPr lang="en-GB" dirty="0"/>
              <a:t>The Midnight Escape!!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1E3EB1-1795-72BD-BEF2-D475A63E3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6364" y="889089"/>
            <a:ext cx="8862589" cy="1107996"/>
          </a:xfrm>
        </p:spPr>
        <p:txBody>
          <a:bodyPr/>
          <a:lstStyle/>
          <a:p>
            <a:r>
              <a:rPr lang="en-GB" dirty="0"/>
              <a:t>A group of four survivors retreating from a battle are being chased by the enemy!. You reach a rickety bridge over a deep ravine. It’s pitch black, and you have only </a:t>
            </a:r>
            <a:r>
              <a:rPr lang="en-GB" b="1" dirty="0"/>
              <a:t>one lantern</a:t>
            </a:r>
            <a:r>
              <a:rPr lang="en-GB" dirty="0"/>
              <a:t>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DA4256-F7FD-4D99-2352-9C24714A0486}"/>
              </a:ext>
            </a:extLst>
          </p:cNvPr>
          <p:cNvSpPr txBox="1"/>
          <p:nvPr/>
        </p:nvSpPr>
        <p:spPr>
          <a:xfrm>
            <a:off x="125994" y="2194551"/>
            <a:ext cx="495300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b="1" i="0" dirty="0">
                <a:solidFill>
                  <a:srgbClr val="0A0A0A"/>
                </a:solidFill>
                <a:effectLst/>
                <a:latin typeface="Google Sans"/>
              </a:rPr>
              <a:t>The Rules:</a:t>
            </a:r>
          </a:p>
          <a:p>
            <a:pPr algn="l">
              <a:buNone/>
            </a:pPr>
            <a:endParaRPr lang="en-GB" b="0" i="0" dirty="0">
              <a:solidFill>
                <a:srgbClr val="0A0A0A"/>
              </a:solidFill>
              <a:effectLst/>
              <a:latin typeface="Google Sans"/>
            </a:endParaRP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0A0A0A"/>
                </a:solidFill>
                <a:effectLst/>
                <a:latin typeface="Google Sans"/>
              </a:rPr>
              <a:t>Capacity:</a:t>
            </a:r>
            <a:r>
              <a:rPr lang="en-GB" b="0" i="0" dirty="0">
                <a:solidFill>
                  <a:srgbClr val="0A0A0A"/>
                </a:solidFill>
                <a:effectLst/>
                <a:latin typeface="Google Sans"/>
              </a:rPr>
              <a:t> The bridge is so weak it can only hold </a:t>
            </a:r>
            <a:r>
              <a:rPr lang="en-GB" b="1" i="0" dirty="0">
                <a:solidFill>
                  <a:srgbClr val="0A0A0A"/>
                </a:solidFill>
                <a:effectLst/>
                <a:latin typeface="Google Sans"/>
              </a:rPr>
              <a:t>two people</a:t>
            </a:r>
            <a:r>
              <a:rPr lang="en-GB" b="0" i="0" dirty="0">
                <a:solidFill>
                  <a:srgbClr val="0A0A0A"/>
                </a:solidFill>
                <a:effectLst/>
                <a:latin typeface="Google Sans"/>
              </a:rPr>
              <a:t> at a time.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0A0A0A"/>
                </a:solidFill>
                <a:effectLst/>
                <a:latin typeface="Google Sans"/>
              </a:rPr>
              <a:t>Visibility:</a:t>
            </a:r>
            <a:r>
              <a:rPr lang="en-GB" b="0" i="0" dirty="0">
                <a:solidFill>
                  <a:srgbClr val="0A0A0A"/>
                </a:solidFill>
                <a:effectLst/>
                <a:latin typeface="Google Sans"/>
              </a:rPr>
              <a:t> To cross safely, at least one person in the pair </a:t>
            </a:r>
            <a:r>
              <a:rPr lang="en-GB" b="1" i="1" dirty="0">
                <a:solidFill>
                  <a:srgbClr val="0A0A0A"/>
                </a:solidFill>
                <a:effectLst/>
                <a:latin typeface="Google Sans"/>
              </a:rPr>
              <a:t>must</a:t>
            </a:r>
            <a:r>
              <a:rPr lang="en-GB" b="0" i="0" dirty="0">
                <a:solidFill>
                  <a:srgbClr val="0A0A0A"/>
                </a:solidFill>
                <a:effectLst/>
                <a:latin typeface="Google Sans"/>
              </a:rPr>
              <a:t> be carrying the lantern.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0A0A0A"/>
                </a:solidFill>
                <a:effectLst/>
                <a:latin typeface="Google Sans"/>
              </a:rPr>
              <a:t>Speed:</a:t>
            </a:r>
            <a:r>
              <a:rPr lang="en-GB" b="0" i="0" dirty="0">
                <a:solidFill>
                  <a:srgbClr val="0A0A0A"/>
                </a:solidFill>
                <a:effectLst/>
                <a:latin typeface="Google Sans"/>
              </a:rPr>
              <a:t> Each person moves at a different speed based on their fitness and injuries. When two people cross together, they move at the pace of the </a:t>
            </a:r>
            <a:r>
              <a:rPr lang="en-GB" b="1" i="0" dirty="0">
                <a:solidFill>
                  <a:srgbClr val="0A0A0A"/>
                </a:solidFill>
                <a:effectLst/>
                <a:latin typeface="Google Sans"/>
              </a:rPr>
              <a:t>slower person</a:t>
            </a:r>
            <a:r>
              <a:rPr lang="en-GB" b="0" i="0" dirty="0">
                <a:solidFill>
                  <a:srgbClr val="0A0A0A"/>
                </a:solidFill>
                <a:effectLst/>
                <a:latin typeface="Google Sans"/>
              </a:rPr>
              <a:t>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0A0A0A"/>
                </a:solidFill>
                <a:effectLst/>
                <a:latin typeface="Google Sans"/>
              </a:rPr>
              <a:t>The Deadline:</a:t>
            </a:r>
            <a:r>
              <a:rPr lang="en-GB" b="0" i="0" dirty="0">
                <a:solidFill>
                  <a:srgbClr val="0A0A0A"/>
                </a:solidFill>
                <a:effectLst/>
                <a:latin typeface="Google Sans"/>
              </a:rPr>
              <a:t> The </a:t>
            </a:r>
            <a:r>
              <a:rPr lang="en-GB" dirty="0">
                <a:solidFill>
                  <a:srgbClr val="0A0A0A"/>
                </a:solidFill>
                <a:latin typeface="Google Sans"/>
              </a:rPr>
              <a:t>enemy</a:t>
            </a:r>
            <a:r>
              <a:rPr lang="en-GB" b="0" i="0" dirty="0">
                <a:solidFill>
                  <a:srgbClr val="0A0A0A"/>
                </a:solidFill>
                <a:effectLst/>
                <a:latin typeface="Google Sans"/>
              </a:rPr>
              <a:t> will reach the bridge in </a:t>
            </a:r>
            <a:r>
              <a:rPr lang="en-GB" b="1" i="0" dirty="0">
                <a:solidFill>
                  <a:srgbClr val="0A0A0A"/>
                </a:solidFill>
                <a:effectLst/>
                <a:latin typeface="Google Sans"/>
              </a:rPr>
              <a:t>15 minutes</a:t>
            </a:r>
            <a:r>
              <a:rPr lang="en-GB" b="0" i="0" dirty="0">
                <a:solidFill>
                  <a:srgbClr val="0A0A0A"/>
                </a:solidFill>
                <a:effectLst/>
                <a:latin typeface="Google Sans"/>
              </a:rPr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9815748-0D60-153A-37A6-8A24A56887FB}"/>
              </a:ext>
            </a:extLst>
          </p:cNvPr>
          <p:cNvSpPr txBox="1"/>
          <p:nvPr/>
        </p:nvSpPr>
        <p:spPr>
          <a:xfrm>
            <a:off x="5401147" y="2667000"/>
            <a:ext cx="3607806" cy="28655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ts val="18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b="1" i="0" dirty="0">
                <a:solidFill>
                  <a:srgbClr val="0A0A0A"/>
                </a:solidFill>
                <a:effectLst/>
                <a:latin typeface="Google Sans"/>
              </a:rPr>
              <a:t>The </a:t>
            </a:r>
            <a:r>
              <a:rPr lang="en-GB" b="1" dirty="0">
                <a:solidFill>
                  <a:srgbClr val="0A0A0A"/>
                </a:solidFill>
                <a:latin typeface="Google Sans"/>
              </a:rPr>
              <a:t>Scout</a:t>
            </a:r>
            <a:r>
              <a:rPr lang="en-GB" b="1" i="0" dirty="0">
                <a:solidFill>
                  <a:srgbClr val="0A0A0A"/>
                </a:solidFill>
                <a:effectLst/>
                <a:latin typeface="Google Sans"/>
              </a:rPr>
              <a:t>:</a:t>
            </a:r>
            <a:r>
              <a:rPr lang="en-GB" b="0" i="0" dirty="0">
                <a:solidFill>
                  <a:srgbClr val="0A0A0A"/>
                </a:solidFill>
                <a:effectLst/>
                <a:latin typeface="Google Sans"/>
              </a:rPr>
              <a:t> Can cross the bridge in </a:t>
            </a:r>
            <a:r>
              <a:rPr lang="en-GB" b="1" i="0" dirty="0">
                <a:solidFill>
                  <a:srgbClr val="0A0A0A"/>
                </a:solidFill>
                <a:effectLst/>
                <a:latin typeface="Google Sans"/>
              </a:rPr>
              <a:t>1 minute</a:t>
            </a:r>
            <a:r>
              <a:rPr lang="en-GB" b="0" i="0" dirty="0">
                <a:solidFill>
                  <a:srgbClr val="0A0A0A"/>
                </a:solidFill>
                <a:effectLst/>
                <a:latin typeface="Google Sans"/>
              </a:rPr>
              <a:t>.</a:t>
            </a:r>
          </a:p>
          <a:p>
            <a:pPr algn="l">
              <a:lnSpc>
                <a:spcPts val="18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b="1" i="0" dirty="0">
                <a:solidFill>
                  <a:srgbClr val="0A0A0A"/>
                </a:solidFill>
                <a:effectLst/>
                <a:latin typeface="Google Sans"/>
              </a:rPr>
              <a:t>The </a:t>
            </a:r>
            <a:r>
              <a:rPr lang="en-GB" b="1" dirty="0">
                <a:solidFill>
                  <a:srgbClr val="0A0A0A"/>
                </a:solidFill>
                <a:latin typeface="Google Sans"/>
              </a:rPr>
              <a:t>Archer</a:t>
            </a:r>
            <a:r>
              <a:rPr lang="en-GB" b="1" i="0" dirty="0">
                <a:solidFill>
                  <a:srgbClr val="0A0A0A"/>
                </a:solidFill>
                <a:effectLst/>
                <a:latin typeface="Google Sans"/>
              </a:rPr>
              <a:t>:</a:t>
            </a:r>
            <a:r>
              <a:rPr lang="en-GB" b="0" i="0" dirty="0">
                <a:solidFill>
                  <a:srgbClr val="0A0A0A"/>
                </a:solidFill>
                <a:effectLst/>
                <a:latin typeface="Google Sans"/>
              </a:rPr>
              <a:t> Can cross the bridge in </a:t>
            </a:r>
            <a:r>
              <a:rPr lang="en-GB" b="1" i="0" dirty="0">
                <a:solidFill>
                  <a:srgbClr val="0A0A0A"/>
                </a:solidFill>
                <a:effectLst/>
                <a:latin typeface="Google Sans"/>
              </a:rPr>
              <a:t>2 minutes</a:t>
            </a:r>
            <a:r>
              <a:rPr lang="en-GB" b="0" i="0" dirty="0">
                <a:solidFill>
                  <a:srgbClr val="0A0A0A"/>
                </a:solidFill>
                <a:effectLst/>
                <a:latin typeface="Google Sans"/>
              </a:rPr>
              <a:t>.</a:t>
            </a:r>
          </a:p>
          <a:p>
            <a:pPr algn="l">
              <a:lnSpc>
                <a:spcPts val="18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b="1" i="0" dirty="0">
                <a:solidFill>
                  <a:srgbClr val="0A0A0A"/>
                </a:solidFill>
                <a:effectLst/>
                <a:latin typeface="Google Sans"/>
              </a:rPr>
              <a:t>The knight:</a:t>
            </a:r>
            <a:r>
              <a:rPr lang="en-GB" b="0" i="0" dirty="0">
                <a:solidFill>
                  <a:srgbClr val="0A0A0A"/>
                </a:solidFill>
                <a:effectLst/>
                <a:latin typeface="Google Sans"/>
              </a:rPr>
              <a:t> Can cross the bridge in </a:t>
            </a:r>
            <a:r>
              <a:rPr lang="en-GB" b="1" i="0" dirty="0">
                <a:solidFill>
                  <a:srgbClr val="0A0A0A"/>
                </a:solidFill>
                <a:effectLst/>
                <a:latin typeface="Google Sans"/>
              </a:rPr>
              <a:t>5 minutes</a:t>
            </a:r>
            <a:r>
              <a:rPr lang="en-GB" b="0" i="0" dirty="0">
                <a:solidFill>
                  <a:srgbClr val="0A0A0A"/>
                </a:solidFill>
                <a:effectLst/>
                <a:latin typeface="Google Sans"/>
              </a:rPr>
              <a:t>.</a:t>
            </a:r>
          </a:p>
          <a:p>
            <a:pPr algn="l">
              <a:lnSpc>
                <a:spcPts val="18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b="1" i="0" dirty="0">
                <a:solidFill>
                  <a:srgbClr val="0A0A0A"/>
                </a:solidFill>
                <a:effectLst/>
                <a:latin typeface="Google Sans"/>
              </a:rPr>
              <a:t>The Injured </a:t>
            </a:r>
            <a:r>
              <a:rPr lang="en-GB" b="1" dirty="0">
                <a:solidFill>
                  <a:srgbClr val="0A0A0A"/>
                </a:solidFill>
                <a:latin typeface="Google Sans"/>
              </a:rPr>
              <a:t>king</a:t>
            </a:r>
            <a:r>
              <a:rPr lang="en-GB" b="1" i="0" dirty="0">
                <a:solidFill>
                  <a:srgbClr val="0A0A0A"/>
                </a:solidFill>
                <a:effectLst/>
                <a:latin typeface="Google Sans"/>
              </a:rPr>
              <a:t>:</a:t>
            </a:r>
            <a:r>
              <a:rPr lang="en-GB" b="0" i="0" dirty="0">
                <a:solidFill>
                  <a:srgbClr val="0A0A0A"/>
                </a:solidFill>
                <a:effectLst/>
                <a:latin typeface="Google Sans"/>
              </a:rPr>
              <a:t> Can cross the bridge in </a:t>
            </a:r>
            <a:r>
              <a:rPr lang="en-GB" b="1" i="0" dirty="0">
                <a:solidFill>
                  <a:srgbClr val="0A0A0A"/>
                </a:solidFill>
                <a:effectLst/>
                <a:latin typeface="Google Sans"/>
              </a:rPr>
              <a:t>8 minutes</a:t>
            </a:r>
            <a:r>
              <a:rPr lang="en-GB" b="0" i="0" dirty="0">
                <a:solidFill>
                  <a:srgbClr val="0A0A0A"/>
                </a:solidFill>
                <a:effectLst/>
                <a:latin typeface="Google Sans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353438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29C8DF-F546-F466-8F7F-A918B11794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7B1CC6-26AC-A210-ED75-662AA60697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1029" y="76071"/>
            <a:ext cx="6860235" cy="615553"/>
          </a:xfrm>
        </p:spPr>
        <p:txBody>
          <a:bodyPr/>
          <a:lstStyle/>
          <a:p>
            <a:r>
              <a:rPr lang="en-GB" dirty="0"/>
              <a:t>The Midnight Escape!!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8706DF-6233-A388-29A5-26B62E463B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6364" y="889089"/>
            <a:ext cx="8862589" cy="369332"/>
          </a:xfrm>
        </p:spPr>
        <p:txBody>
          <a:bodyPr/>
          <a:lstStyle/>
          <a:p>
            <a:r>
              <a:rPr lang="en-GB" dirty="0"/>
              <a:t>Lets take this up a notch…...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350C10-1CC1-5C71-63B7-D15F732ED1B9}"/>
              </a:ext>
            </a:extLst>
          </p:cNvPr>
          <p:cNvSpPr txBox="1"/>
          <p:nvPr/>
        </p:nvSpPr>
        <p:spPr>
          <a:xfrm>
            <a:off x="125994" y="2194551"/>
            <a:ext cx="495300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b="1" i="0" dirty="0">
                <a:solidFill>
                  <a:srgbClr val="0A0A0A"/>
                </a:solidFill>
                <a:effectLst/>
                <a:latin typeface="Google Sans"/>
              </a:rPr>
              <a:t>The Rules:</a:t>
            </a:r>
          </a:p>
          <a:p>
            <a:pPr algn="l">
              <a:buNone/>
            </a:pPr>
            <a:endParaRPr lang="en-GB" b="0" i="0" dirty="0">
              <a:solidFill>
                <a:srgbClr val="0A0A0A"/>
              </a:solidFill>
              <a:effectLst/>
              <a:latin typeface="Google Sans"/>
            </a:endParaRP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0A0A0A"/>
                </a:solidFill>
                <a:effectLst/>
                <a:latin typeface="Google Sans"/>
              </a:rPr>
              <a:t>Capacity:</a:t>
            </a:r>
            <a:r>
              <a:rPr lang="en-GB" b="0" i="0" dirty="0">
                <a:solidFill>
                  <a:srgbClr val="0A0A0A"/>
                </a:solidFill>
                <a:effectLst/>
                <a:latin typeface="Google Sans"/>
              </a:rPr>
              <a:t> The bridge is so weak it can only hold </a:t>
            </a:r>
            <a:r>
              <a:rPr lang="en-GB" b="1" i="0" dirty="0">
                <a:solidFill>
                  <a:srgbClr val="0A0A0A"/>
                </a:solidFill>
                <a:effectLst/>
                <a:latin typeface="Google Sans"/>
              </a:rPr>
              <a:t>two people</a:t>
            </a:r>
            <a:r>
              <a:rPr lang="en-GB" b="0" i="0" dirty="0">
                <a:solidFill>
                  <a:srgbClr val="0A0A0A"/>
                </a:solidFill>
                <a:effectLst/>
                <a:latin typeface="Google Sans"/>
              </a:rPr>
              <a:t> at a time.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0A0A0A"/>
                </a:solidFill>
                <a:effectLst/>
                <a:latin typeface="Google Sans"/>
              </a:rPr>
              <a:t>Visibility:</a:t>
            </a:r>
            <a:r>
              <a:rPr lang="en-GB" b="0" i="0" dirty="0">
                <a:solidFill>
                  <a:srgbClr val="0A0A0A"/>
                </a:solidFill>
                <a:effectLst/>
                <a:latin typeface="Google Sans"/>
              </a:rPr>
              <a:t> To cross safely, at least one person in the pair </a:t>
            </a:r>
            <a:r>
              <a:rPr lang="en-GB" b="0" i="1" dirty="0">
                <a:solidFill>
                  <a:srgbClr val="0A0A0A"/>
                </a:solidFill>
                <a:effectLst/>
                <a:latin typeface="Google Sans"/>
              </a:rPr>
              <a:t>must</a:t>
            </a:r>
            <a:r>
              <a:rPr lang="en-GB" b="0" i="0" dirty="0">
                <a:solidFill>
                  <a:srgbClr val="0A0A0A"/>
                </a:solidFill>
                <a:effectLst/>
                <a:latin typeface="Google Sans"/>
              </a:rPr>
              <a:t> be carrying the lantern.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0A0A0A"/>
                </a:solidFill>
                <a:effectLst/>
                <a:latin typeface="Google Sans"/>
              </a:rPr>
              <a:t>Speed:</a:t>
            </a:r>
            <a:r>
              <a:rPr lang="en-GB" b="0" i="0" dirty="0">
                <a:solidFill>
                  <a:srgbClr val="0A0A0A"/>
                </a:solidFill>
                <a:effectLst/>
                <a:latin typeface="Google Sans"/>
              </a:rPr>
              <a:t> Each person moves at a different speed based on their fitness and injuries. When two people cross together, they move at the pace of the </a:t>
            </a:r>
            <a:r>
              <a:rPr lang="en-GB" b="1" i="0" dirty="0">
                <a:solidFill>
                  <a:srgbClr val="0A0A0A"/>
                </a:solidFill>
                <a:effectLst/>
                <a:latin typeface="Google Sans"/>
              </a:rPr>
              <a:t>slower person</a:t>
            </a:r>
            <a:r>
              <a:rPr lang="en-GB" b="0" i="0" dirty="0">
                <a:solidFill>
                  <a:srgbClr val="0A0A0A"/>
                </a:solidFill>
                <a:effectLst/>
                <a:latin typeface="Google Sans"/>
              </a:rPr>
              <a:t>.</a:t>
            </a: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rgbClr val="0A0A0A"/>
                </a:solidFill>
                <a:effectLst/>
                <a:latin typeface="Google Sans"/>
              </a:rPr>
              <a:t>The Deadline:</a:t>
            </a:r>
            <a:r>
              <a:rPr lang="en-GB" b="0" i="0" dirty="0">
                <a:solidFill>
                  <a:srgbClr val="0A0A0A"/>
                </a:solidFill>
                <a:effectLst/>
                <a:latin typeface="Google Sans"/>
              </a:rPr>
              <a:t> The </a:t>
            </a:r>
            <a:r>
              <a:rPr lang="en-GB" dirty="0">
                <a:solidFill>
                  <a:srgbClr val="0A0A0A"/>
                </a:solidFill>
                <a:latin typeface="Google Sans"/>
              </a:rPr>
              <a:t>enemy</a:t>
            </a:r>
            <a:r>
              <a:rPr lang="en-GB" b="0" i="0" dirty="0">
                <a:solidFill>
                  <a:srgbClr val="0A0A0A"/>
                </a:solidFill>
                <a:effectLst/>
                <a:latin typeface="Google Sans"/>
              </a:rPr>
              <a:t> will reach the bridge in </a:t>
            </a:r>
            <a:r>
              <a:rPr lang="en-GB" b="1" dirty="0">
                <a:solidFill>
                  <a:srgbClr val="0A0A0A"/>
                </a:solidFill>
                <a:latin typeface="Google Sans"/>
              </a:rPr>
              <a:t>26</a:t>
            </a:r>
            <a:r>
              <a:rPr lang="en-GB" b="1" i="0" dirty="0">
                <a:solidFill>
                  <a:srgbClr val="0A0A0A"/>
                </a:solidFill>
                <a:effectLst/>
                <a:latin typeface="Google Sans"/>
              </a:rPr>
              <a:t> minutes</a:t>
            </a:r>
            <a:r>
              <a:rPr lang="en-GB" b="0" i="0" dirty="0">
                <a:solidFill>
                  <a:srgbClr val="0A0A0A"/>
                </a:solidFill>
                <a:effectLst/>
                <a:latin typeface="Google Sans"/>
              </a:rPr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D899ABA-57F3-66E0-A268-DBE1676990F0}"/>
              </a:ext>
            </a:extLst>
          </p:cNvPr>
          <p:cNvSpPr txBox="1"/>
          <p:nvPr/>
        </p:nvSpPr>
        <p:spPr>
          <a:xfrm>
            <a:off x="5401146" y="1795333"/>
            <a:ext cx="3607806" cy="41735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ts val="18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b="1" i="0" dirty="0">
                <a:solidFill>
                  <a:srgbClr val="0A0A0A"/>
                </a:solidFill>
                <a:effectLst/>
                <a:latin typeface="Google Sans"/>
              </a:rPr>
              <a:t>The </a:t>
            </a:r>
            <a:r>
              <a:rPr lang="en-GB" b="1" dirty="0">
                <a:solidFill>
                  <a:srgbClr val="0A0A0A"/>
                </a:solidFill>
                <a:latin typeface="Google Sans"/>
              </a:rPr>
              <a:t>Scout</a:t>
            </a:r>
            <a:r>
              <a:rPr lang="en-GB" b="1" i="0" dirty="0">
                <a:solidFill>
                  <a:srgbClr val="0A0A0A"/>
                </a:solidFill>
                <a:effectLst/>
                <a:latin typeface="Google Sans"/>
              </a:rPr>
              <a:t>:</a:t>
            </a:r>
            <a:r>
              <a:rPr lang="en-GB" b="0" i="0" dirty="0">
                <a:solidFill>
                  <a:srgbClr val="0A0A0A"/>
                </a:solidFill>
                <a:effectLst/>
                <a:latin typeface="Google Sans"/>
              </a:rPr>
              <a:t> Can cross the bridge in </a:t>
            </a:r>
            <a:r>
              <a:rPr lang="en-GB" b="1" i="0" dirty="0">
                <a:solidFill>
                  <a:srgbClr val="0A0A0A"/>
                </a:solidFill>
                <a:effectLst/>
                <a:latin typeface="Google Sans"/>
              </a:rPr>
              <a:t>1 minute</a:t>
            </a:r>
            <a:r>
              <a:rPr lang="en-GB" b="0" i="0" dirty="0">
                <a:solidFill>
                  <a:srgbClr val="0A0A0A"/>
                </a:solidFill>
                <a:effectLst/>
                <a:latin typeface="Google Sans"/>
              </a:rPr>
              <a:t>.</a:t>
            </a:r>
          </a:p>
          <a:p>
            <a:pPr algn="l">
              <a:lnSpc>
                <a:spcPts val="18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b="1" i="0" dirty="0">
                <a:solidFill>
                  <a:srgbClr val="0A0A0A"/>
                </a:solidFill>
                <a:effectLst/>
                <a:latin typeface="Google Sans"/>
              </a:rPr>
              <a:t>The </a:t>
            </a:r>
            <a:r>
              <a:rPr lang="en-GB" b="1" dirty="0">
                <a:solidFill>
                  <a:srgbClr val="0A0A0A"/>
                </a:solidFill>
                <a:latin typeface="Google Sans"/>
              </a:rPr>
              <a:t>Archer</a:t>
            </a:r>
            <a:r>
              <a:rPr lang="en-GB" b="1" i="0" dirty="0">
                <a:solidFill>
                  <a:srgbClr val="0A0A0A"/>
                </a:solidFill>
                <a:effectLst/>
                <a:latin typeface="Google Sans"/>
              </a:rPr>
              <a:t>:</a:t>
            </a:r>
            <a:r>
              <a:rPr lang="en-GB" b="0" i="0" dirty="0">
                <a:solidFill>
                  <a:srgbClr val="0A0A0A"/>
                </a:solidFill>
                <a:effectLst/>
                <a:latin typeface="Google Sans"/>
              </a:rPr>
              <a:t> Can cross the bridge in </a:t>
            </a:r>
            <a:r>
              <a:rPr lang="en-GB" b="1" i="0" dirty="0">
                <a:solidFill>
                  <a:srgbClr val="0A0A0A"/>
                </a:solidFill>
                <a:effectLst/>
                <a:latin typeface="Google Sans"/>
              </a:rPr>
              <a:t>2 minutes</a:t>
            </a:r>
            <a:r>
              <a:rPr lang="en-GB" b="0" i="0" dirty="0">
                <a:solidFill>
                  <a:srgbClr val="0A0A0A"/>
                </a:solidFill>
                <a:effectLst/>
                <a:latin typeface="Google Sans"/>
              </a:rPr>
              <a:t>.</a:t>
            </a:r>
          </a:p>
          <a:p>
            <a:pPr algn="l">
              <a:lnSpc>
                <a:spcPts val="18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b="1" i="0" dirty="0">
                <a:solidFill>
                  <a:srgbClr val="0A0A0A"/>
                </a:solidFill>
                <a:effectLst/>
                <a:latin typeface="Google Sans"/>
              </a:rPr>
              <a:t>The knight:</a:t>
            </a:r>
            <a:r>
              <a:rPr lang="en-GB" b="0" i="0" dirty="0">
                <a:solidFill>
                  <a:srgbClr val="0A0A0A"/>
                </a:solidFill>
                <a:effectLst/>
                <a:latin typeface="Google Sans"/>
              </a:rPr>
              <a:t> Can cross the bridge in </a:t>
            </a:r>
            <a:r>
              <a:rPr lang="en-GB" b="1" i="0" dirty="0">
                <a:solidFill>
                  <a:srgbClr val="0A0A0A"/>
                </a:solidFill>
                <a:effectLst/>
                <a:latin typeface="Google Sans"/>
              </a:rPr>
              <a:t>5 minutes</a:t>
            </a:r>
            <a:r>
              <a:rPr lang="en-GB" b="0" i="0" dirty="0">
                <a:solidFill>
                  <a:srgbClr val="0A0A0A"/>
                </a:solidFill>
                <a:effectLst/>
                <a:latin typeface="Google Sans"/>
              </a:rPr>
              <a:t>.</a:t>
            </a:r>
          </a:p>
          <a:p>
            <a:pPr algn="l">
              <a:lnSpc>
                <a:spcPts val="18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b="1" i="0" dirty="0">
                <a:solidFill>
                  <a:srgbClr val="0A0A0A"/>
                </a:solidFill>
                <a:effectLst/>
                <a:latin typeface="Google Sans"/>
              </a:rPr>
              <a:t>The Jester:</a:t>
            </a:r>
            <a:r>
              <a:rPr lang="en-GB" b="0" i="0" dirty="0">
                <a:solidFill>
                  <a:srgbClr val="0A0A0A"/>
                </a:solidFill>
                <a:effectLst/>
                <a:latin typeface="Google Sans"/>
              </a:rPr>
              <a:t> Can cross the bridge in </a:t>
            </a:r>
            <a:r>
              <a:rPr lang="en-GB" b="1" dirty="0">
                <a:solidFill>
                  <a:srgbClr val="0A0A0A"/>
                </a:solidFill>
                <a:latin typeface="Google Sans"/>
              </a:rPr>
              <a:t>7</a:t>
            </a:r>
            <a:r>
              <a:rPr lang="en-GB" b="1" i="0" dirty="0">
                <a:solidFill>
                  <a:srgbClr val="0A0A0A"/>
                </a:solidFill>
                <a:effectLst/>
                <a:latin typeface="Google Sans"/>
              </a:rPr>
              <a:t> minutes</a:t>
            </a:r>
            <a:r>
              <a:rPr lang="en-GB" b="0" i="0" dirty="0">
                <a:solidFill>
                  <a:srgbClr val="0A0A0A"/>
                </a:solidFill>
                <a:effectLst/>
                <a:latin typeface="Google Sans"/>
              </a:rPr>
              <a:t>.</a:t>
            </a:r>
          </a:p>
          <a:p>
            <a:pPr algn="l">
              <a:lnSpc>
                <a:spcPts val="18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b="1" i="0" dirty="0">
                <a:solidFill>
                  <a:srgbClr val="0A0A0A"/>
                </a:solidFill>
                <a:effectLst/>
                <a:latin typeface="Google Sans"/>
              </a:rPr>
              <a:t>The Injured </a:t>
            </a:r>
            <a:r>
              <a:rPr lang="en-GB" b="1" dirty="0">
                <a:solidFill>
                  <a:srgbClr val="0A0A0A"/>
                </a:solidFill>
                <a:latin typeface="Google Sans"/>
              </a:rPr>
              <a:t>king</a:t>
            </a:r>
            <a:r>
              <a:rPr lang="en-GB" b="1" i="0" dirty="0">
                <a:solidFill>
                  <a:srgbClr val="0A0A0A"/>
                </a:solidFill>
                <a:effectLst/>
                <a:latin typeface="Google Sans"/>
              </a:rPr>
              <a:t>:</a:t>
            </a:r>
            <a:r>
              <a:rPr lang="en-GB" b="0" i="0" dirty="0">
                <a:solidFill>
                  <a:srgbClr val="0A0A0A"/>
                </a:solidFill>
                <a:effectLst/>
                <a:latin typeface="Google Sans"/>
              </a:rPr>
              <a:t> Can cross the bridge in </a:t>
            </a:r>
            <a:r>
              <a:rPr lang="en-GB" b="1" i="0" dirty="0">
                <a:solidFill>
                  <a:srgbClr val="0A0A0A"/>
                </a:solidFill>
                <a:effectLst/>
                <a:latin typeface="Google Sans"/>
              </a:rPr>
              <a:t>10 minutes</a:t>
            </a:r>
            <a:r>
              <a:rPr lang="en-GB" b="0" i="0" dirty="0">
                <a:solidFill>
                  <a:srgbClr val="0A0A0A"/>
                </a:solidFill>
                <a:effectLst/>
                <a:latin typeface="Google Sans"/>
              </a:rPr>
              <a:t>.</a:t>
            </a:r>
          </a:p>
          <a:p>
            <a:pPr algn="l">
              <a:lnSpc>
                <a:spcPts val="1800"/>
              </a:lnSpc>
              <a:spcBef>
                <a:spcPts val="1200"/>
              </a:spcBef>
              <a:spcAft>
                <a:spcPts val="1200"/>
              </a:spcAft>
            </a:pPr>
            <a:endParaRPr lang="en-GB" dirty="0">
              <a:solidFill>
                <a:srgbClr val="0A0A0A"/>
              </a:solidFill>
              <a:latin typeface="Google San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9EB8DB-58DA-BB49-156D-F564B20EF41C}"/>
              </a:ext>
            </a:extLst>
          </p:cNvPr>
          <p:cNvSpPr txBox="1"/>
          <p:nvPr/>
        </p:nvSpPr>
        <p:spPr>
          <a:xfrm>
            <a:off x="73495" y="1301383"/>
            <a:ext cx="4594302" cy="3263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ts val="18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b="1" i="0" dirty="0">
                <a:solidFill>
                  <a:srgbClr val="0A0A0A"/>
                </a:solidFill>
                <a:effectLst/>
                <a:latin typeface="Google Sans"/>
              </a:rPr>
              <a:t>Time Limit:</a:t>
            </a:r>
            <a:r>
              <a:rPr lang="en-GB" b="0" i="0" dirty="0">
                <a:solidFill>
                  <a:srgbClr val="0A0A0A"/>
                </a:solidFill>
                <a:effectLst/>
                <a:latin typeface="Google Sans"/>
              </a:rPr>
              <a:t> They must all cross in </a:t>
            </a:r>
            <a:r>
              <a:rPr lang="en-GB" b="1" i="0" dirty="0">
                <a:solidFill>
                  <a:srgbClr val="0A0A0A"/>
                </a:solidFill>
                <a:effectLst/>
                <a:latin typeface="Google Sans"/>
              </a:rPr>
              <a:t>26 minutes</a:t>
            </a:r>
            <a:r>
              <a:rPr lang="en-GB" b="0" i="0" dirty="0">
                <a:solidFill>
                  <a:srgbClr val="0A0A0A"/>
                </a:solidFill>
                <a:effectLst/>
                <a:latin typeface="Google Sans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4610709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141882" y="32083"/>
            <a:ext cx="6860235" cy="69659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274570">
              <a:lnSpc>
                <a:spcPct val="100000"/>
              </a:lnSpc>
              <a:spcBef>
                <a:spcPts val="95"/>
              </a:spcBef>
            </a:pPr>
            <a:r>
              <a:rPr spc="-10" dirty="0"/>
              <a:t>Problems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28600" y="715667"/>
            <a:ext cx="8686800" cy="4841710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75"/>
              </a:spcBef>
              <a:tabLst>
                <a:tab pos="354965" algn="l"/>
              </a:tabLst>
            </a:pPr>
            <a:r>
              <a:rPr sz="2400" dirty="0">
                <a:latin typeface="Arial"/>
                <a:cs typeface="Arial"/>
              </a:rPr>
              <a:t>First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stage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is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to</a:t>
            </a:r>
            <a:r>
              <a:rPr sz="2400" spc="-8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recognise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problem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exists</a:t>
            </a:r>
            <a:r>
              <a:rPr lang="en-GB" sz="2400" spc="-10" dirty="0">
                <a:latin typeface="Arial"/>
                <a:cs typeface="Arial"/>
              </a:rPr>
              <a:t> and what level of problem is it?</a:t>
            </a:r>
            <a:r>
              <a:rPr sz="2400" spc="-10" dirty="0">
                <a:latin typeface="Arial"/>
                <a:cs typeface="Arial"/>
              </a:rPr>
              <a:t>.</a:t>
            </a:r>
            <a:endParaRPr sz="2400" dirty="0">
              <a:latin typeface="Arial"/>
              <a:cs typeface="Arial"/>
            </a:endParaRPr>
          </a:p>
          <a:p>
            <a:pPr marL="12700" marR="941705">
              <a:lnSpc>
                <a:spcPct val="100000"/>
              </a:lnSpc>
              <a:spcBef>
                <a:spcPts val="575"/>
              </a:spcBef>
              <a:tabLst>
                <a:tab pos="355600" algn="l"/>
              </a:tabLst>
            </a:pPr>
            <a:endParaRPr lang="en-GB" sz="2400" dirty="0">
              <a:latin typeface="Arial"/>
              <a:cs typeface="Arial"/>
            </a:endParaRPr>
          </a:p>
          <a:p>
            <a:pPr marL="12700" marR="941705">
              <a:lnSpc>
                <a:spcPct val="100000"/>
              </a:lnSpc>
              <a:spcBef>
                <a:spcPts val="575"/>
              </a:spcBef>
              <a:tabLst>
                <a:tab pos="355600" algn="l"/>
              </a:tabLst>
            </a:pPr>
            <a:endParaRPr lang="en-GB" sz="2400" dirty="0">
              <a:latin typeface="Arial"/>
              <a:cs typeface="Arial"/>
            </a:endParaRPr>
          </a:p>
          <a:p>
            <a:pPr marL="12700" marR="941705">
              <a:lnSpc>
                <a:spcPct val="100000"/>
              </a:lnSpc>
              <a:spcBef>
                <a:spcPts val="575"/>
              </a:spcBef>
              <a:tabLst>
                <a:tab pos="355600" algn="l"/>
              </a:tabLst>
            </a:pPr>
            <a:endParaRPr lang="en-GB" sz="2400" dirty="0">
              <a:latin typeface="Arial"/>
              <a:cs typeface="Arial"/>
            </a:endParaRPr>
          </a:p>
          <a:p>
            <a:pPr marL="12700" marR="941705">
              <a:lnSpc>
                <a:spcPct val="100000"/>
              </a:lnSpc>
              <a:spcBef>
                <a:spcPts val="575"/>
              </a:spcBef>
              <a:tabLst>
                <a:tab pos="355600" algn="l"/>
              </a:tabLst>
            </a:pPr>
            <a:endParaRPr lang="en-GB" sz="2400" dirty="0">
              <a:latin typeface="Arial"/>
              <a:cs typeface="Arial"/>
            </a:endParaRPr>
          </a:p>
          <a:p>
            <a:pPr marL="12700" marR="941705">
              <a:lnSpc>
                <a:spcPct val="100000"/>
              </a:lnSpc>
              <a:spcBef>
                <a:spcPts val="575"/>
              </a:spcBef>
              <a:tabLst>
                <a:tab pos="355600" algn="l"/>
              </a:tabLst>
            </a:pPr>
            <a:endParaRPr lang="en-GB" sz="2400" dirty="0">
              <a:latin typeface="Arial"/>
              <a:cs typeface="Arial"/>
            </a:endParaRPr>
          </a:p>
          <a:p>
            <a:pPr marL="12700" marR="941705">
              <a:lnSpc>
                <a:spcPct val="100000"/>
              </a:lnSpc>
              <a:spcBef>
                <a:spcPts val="575"/>
              </a:spcBef>
              <a:tabLst>
                <a:tab pos="355600" algn="l"/>
              </a:tabLst>
            </a:pPr>
            <a:endParaRPr lang="en-GB" sz="2400" dirty="0">
              <a:latin typeface="Arial"/>
              <a:cs typeface="Arial"/>
            </a:endParaRPr>
          </a:p>
          <a:p>
            <a:pPr marL="12700" marR="941705">
              <a:lnSpc>
                <a:spcPct val="100000"/>
              </a:lnSpc>
              <a:spcBef>
                <a:spcPts val="575"/>
              </a:spcBef>
              <a:tabLst>
                <a:tab pos="355600" algn="l"/>
              </a:tabLst>
            </a:pPr>
            <a:endParaRPr lang="en-GB" sz="2400" dirty="0">
              <a:latin typeface="Arial"/>
              <a:cs typeface="Arial"/>
            </a:endParaRPr>
          </a:p>
          <a:p>
            <a:pPr marL="12700" marR="941705">
              <a:lnSpc>
                <a:spcPct val="100000"/>
              </a:lnSpc>
              <a:spcBef>
                <a:spcPts val="575"/>
              </a:spcBef>
              <a:tabLst>
                <a:tab pos="355600" algn="l"/>
              </a:tabLst>
            </a:pPr>
            <a:endParaRPr lang="en-GB" sz="2400" dirty="0">
              <a:latin typeface="Arial"/>
              <a:cs typeface="Arial"/>
            </a:endParaRPr>
          </a:p>
          <a:p>
            <a:pPr marL="12700" marR="941705">
              <a:lnSpc>
                <a:spcPct val="100000"/>
              </a:lnSpc>
              <a:spcBef>
                <a:spcPts val="575"/>
              </a:spcBef>
              <a:tabLst>
                <a:tab pos="355600" algn="l"/>
              </a:tabLst>
            </a:pPr>
            <a:endParaRPr sz="2400" dirty="0">
              <a:latin typeface="Arial"/>
              <a:cs typeface="Arial"/>
            </a:endParaRPr>
          </a:p>
        </p:txBody>
      </p:sp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52556286-3485-991C-1323-F8A1C9EB977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7258189"/>
              </p:ext>
            </p:extLst>
          </p:nvPr>
        </p:nvGraphicFramePr>
        <p:xfrm>
          <a:off x="228600" y="1492290"/>
          <a:ext cx="8382000" cy="3873420"/>
        </p:xfrm>
        <a:graphic>
          <a:graphicData uri="http://schemas.openxmlformats.org/drawingml/2006/table">
            <a:tbl>
              <a:tblPr/>
              <a:tblGrid>
                <a:gridCol w="2794000">
                  <a:extLst>
                    <a:ext uri="{9D8B030D-6E8A-4147-A177-3AD203B41FA5}">
                      <a16:colId xmlns:a16="http://schemas.microsoft.com/office/drawing/2014/main" val="1103466542"/>
                    </a:ext>
                  </a:extLst>
                </a:gridCol>
                <a:gridCol w="2794000">
                  <a:extLst>
                    <a:ext uri="{9D8B030D-6E8A-4147-A177-3AD203B41FA5}">
                      <a16:colId xmlns:a16="http://schemas.microsoft.com/office/drawing/2014/main" val="2923600631"/>
                    </a:ext>
                  </a:extLst>
                </a:gridCol>
                <a:gridCol w="2794000">
                  <a:extLst>
                    <a:ext uri="{9D8B030D-6E8A-4147-A177-3AD203B41FA5}">
                      <a16:colId xmlns:a16="http://schemas.microsoft.com/office/drawing/2014/main" val="1513046400"/>
                    </a:ext>
                  </a:extLst>
                </a:gridCol>
              </a:tblGrid>
              <a:tr h="732808">
                <a:tc>
                  <a:txBody>
                    <a:bodyPr/>
                    <a:lstStyle/>
                    <a:p>
                      <a:pPr>
                        <a:buNone/>
                      </a:pPr>
                      <a:endParaRPr lang="en-GB" sz="1700" dirty="0"/>
                    </a:p>
                  </a:txBody>
                  <a:tcPr marL="87060" marR="87060" marT="43530" marB="43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b="1" dirty="0"/>
                        <a:t>Low-involvement problems</a:t>
                      </a:r>
                      <a:endParaRPr lang="en-GB" sz="1700" dirty="0"/>
                    </a:p>
                  </a:txBody>
                  <a:tcPr marL="87060" marR="87060" marT="43530" marB="43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b="1"/>
                        <a:t>High-involvement problems</a:t>
                      </a:r>
                      <a:endParaRPr lang="en-GB" sz="1700"/>
                    </a:p>
                  </a:txBody>
                  <a:tcPr marL="87060" marR="87060" marT="43530" marB="43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95606013"/>
                  </a:ext>
                </a:extLst>
              </a:tr>
              <a:tr h="41874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b="1"/>
                        <a:t>Decision effort</a:t>
                      </a:r>
                      <a:endParaRPr lang="en-GB" sz="1700"/>
                    </a:p>
                  </a:txBody>
                  <a:tcPr marL="87060" marR="87060" marT="43530" marB="43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Low</a:t>
                      </a:r>
                    </a:p>
                  </a:txBody>
                  <a:tcPr marL="87060" marR="87060" marT="43530" marB="43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High</a:t>
                      </a:r>
                    </a:p>
                  </a:txBody>
                  <a:tcPr marL="87060" marR="87060" marT="43530" marB="43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35872061"/>
                  </a:ext>
                </a:extLst>
              </a:tr>
              <a:tr h="41874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b="1"/>
                        <a:t>Risk/consequences</a:t>
                      </a:r>
                      <a:endParaRPr lang="en-GB" sz="1700"/>
                    </a:p>
                  </a:txBody>
                  <a:tcPr marL="87060" marR="87060" marT="43530" marB="43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Usually limited</a:t>
                      </a:r>
                    </a:p>
                  </a:txBody>
                  <a:tcPr marL="87060" marR="87060" marT="43530" marB="43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dirty="0"/>
                        <a:t>Potentially significant</a:t>
                      </a:r>
                    </a:p>
                  </a:txBody>
                  <a:tcPr marL="87060" marR="87060" marT="43530" marB="43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62922513"/>
                  </a:ext>
                </a:extLst>
              </a:tr>
              <a:tr h="41874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b="1" dirty="0"/>
                        <a:t>Information needed</a:t>
                      </a:r>
                      <a:endParaRPr lang="en-GB" sz="1700" dirty="0"/>
                    </a:p>
                  </a:txBody>
                  <a:tcPr marL="87060" marR="87060" marT="43530" marB="43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Relatively little</a:t>
                      </a:r>
                    </a:p>
                  </a:txBody>
                  <a:tcPr marL="87060" marR="87060" marT="43530" marB="43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A lot</a:t>
                      </a:r>
                    </a:p>
                  </a:txBody>
                  <a:tcPr marL="87060" marR="87060" marT="43530" marB="43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70821116"/>
                  </a:ext>
                </a:extLst>
              </a:tr>
              <a:tr h="41874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b="1"/>
                        <a:t>Decision time</a:t>
                      </a:r>
                      <a:endParaRPr lang="en-GB" sz="1700"/>
                    </a:p>
                  </a:txBody>
                  <a:tcPr marL="87060" marR="87060" marT="43530" marB="43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Short</a:t>
                      </a:r>
                    </a:p>
                  </a:txBody>
                  <a:tcPr marL="87060" marR="87060" marT="43530" marB="43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Longer</a:t>
                      </a:r>
                    </a:p>
                  </a:txBody>
                  <a:tcPr marL="87060" marR="87060" marT="43530" marB="43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59256334"/>
                  </a:ext>
                </a:extLst>
              </a:tr>
              <a:tr h="73280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b="1"/>
                        <a:t>Analysis</a:t>
                      </a:r>
                      <a:endParaRPr lang="en-GB" sz="1700"/>
                    </a:p>
                  </a:txBody>
                  <a:tcPr marL="87060" marR="87060" marT="43530" marB="43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Often straightforward</a:t>
                      </a:r>
                    </a:p>
                  </a:txBody>
                  <a:tcPr marL="87060" marR="87060" marT="43530" marB="43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Usually requires deeper analysis</a:t>
                      </a:r>
                    </a:p>
                  </a:txBody>
                  <a:tcPr marL="87060" marR="87060" marT="43530" marB="43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28043054"/>
                  </a:ext>
                </a:extLst>
              </a:tr>
              <a:tr h="73280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b="1"/>
                        <a:t>Example</a:t>
                      </a:r>
                      <a:endParaRPr lang="en-GB" sz="1700"/>
                    </a:p>
                  </a:txBody>
                  <a:tcPr marL="87060" marR="87060" marT="43530" marB="43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/>
                        <a:t>Choosing a coffee for a meeting</a:t>
                      </a:r>
                    </a:p>
                  </a:txBody>
                  <a:tcPr marL="87060" marR="87060" marT="43530" marB="43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700" dirty="0"/>
                        <a:t>Choosing a new enterprise IT system</a:t>
                      </a:r>
                    </a:p>
                  </a:txBody>
                  <a:tcPr marL="87060" marR="87060" marT="43530" marB="4353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87695144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-752949" y="38892"/>
            <a:ext cx="9221317" cy="627736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062480">
              <a:lnSpc>
                <a:spcPct val="100000"/>
              </a:lnSpc>
              <a:spcBef>
                <a:spcPts val="95"/>
              </a:spcBef>
            </a:pPr>
            <a:r>
              <a:rPr lang="en-GB" spc="-10" dirty="0"/>
              <a:t>Problem solving strategies</a:t>
            </a:r>
            <a:r>
              <a:rPr spc="-10" dirty="0"/>
              <a:t>?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xfrm>
            <a:off x="272338" y="685663"/>
            <a:ext cx="8871662" cy="1068282"/>
          </a:xfrm>
          <a:prstGeom prst="rect">
            <a:avLst/>
          </a:prstGeom>
        </p:spPr>
        <p:txBody>
          <a:bodyPr vert="horz" wrap="square" lIns="0" tIns="237530" rIns="0" bIns="0" rtlCol="0">
            <a:spAutoFit/>
          </a:bodyPr>
          <a:lstStyle/>
          <a:p>
            <a:pPr marL="165100">
              <a:lnSpc>
                <a:spcPct val="100000"/>
              </a:lnSpc>
              <a:spcBef>
                <a:spcPts val="675"/>
              </a:spcBef>
              <a:tabLst>
                <a:tab pos="507365" algn="l"/>
              </a:tabLst>
            </a:pPr>
            <a:endParaRPr lang="en-GB" spc="-10" dirty="0"/>
          </a:p>
          <a:p>
            <a:pPr marL="165100">
              <a:lnSpc>
                <a:spcPct val="100000"/>
              </a:lnSpc>
              <a:spcBef>
                <a:spcPts val="675"/>
              </a:spcBef>
              <a:tabLst>
                <a:tab pos="507365" algn="l"/>
              </a:tabLst>
            </a:pPr>
            <a:endParaRPr lang="en-GB" spc="-10" dirty="0"/>
          </a:p>
        </p:txBody>
      </p:sp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id="{849F9CBA-D77F-605D-B24E-F83C4D2210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3820012"/>
              </p:ext>
            </p:extLst>
          </p:nvPr>
        </p:nvGraphicFramePr>
        <p:xfrm>
          <a:off x="413462" y="694956"/>
          <a:ext cx="8458200" cy="4190999"/>
        </p:xfrm>
        <a:graphic>
          <a:graphicData uri="http://schemas.openxmlformats.org/drawingml/2006/table">
            <a:tbl>
              <a:tblPr/>
              <a:tblGrid>
                <a:gridCol w="4229100">
                  <a:extLst>
                    <a:ext uri="{9D8B030D-6E8A-4147-A177-3AD203B41FA5}">
                      <a16:colId xmlns:a16="http://schemas.microsoft.com/office/drawing/2014/main" val="2945931517"/>
                    </a:ext>
                  </a:extLst>
                </a:gridCol>
                <a:gridCol w="4229100">
                  <a:extLst>
                    <a:ext uri="{9D8B030D-6E8A-4147-A177-3AD203B41FA5}">
                      <a16:colId xmlns:a16="http://schemas.microsoft.com/office/drawing/2014/main" val="4134729533"/>
                    </a:ext>
                  </a:extLst>
                </a:gridCol>
              </a:tblGrid>
              <a:tr h="64476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dirty="0"/>
                        <a:t>Strategy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1" dirty="0"/>
                        <a:t>Basic question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98854913"/>
                  </a:ext>
                </a:extLst>
              </a:tr>
              <a:tr h="64476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0" dirty="0"/>
                        <a:t>Do nothing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Is this problem worth addressing?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0788868"/>
                  </a:ext>
                </a:extLst>
              </a:tr>
              <a:tr h="11283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0" dirty="0"/>
                        <a:t>Surveillance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Do we need more information before acting? &amp; Is the problem getting worse?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40661557"/>
                  </a:ext>
                </a:extLst>
              </a:tr>
              <a:tr h="644769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0" dirty="0"/>
                        <a:t>Contain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How can we limit the damage?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91377633"/>
                  </a:ext>
                </a:extLst>
              </a:tr>
              <a:tr h="112834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b="0" dirty="0"/>
                        <a:t>Find a solution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800" dirty="0"/>
                        <a:t>How can we fix the underlying problem?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20552099"/>
                  </a:ext>
                </a:extLst>
              </a:tr>
            </a:tbl>
          </a:graphicData>
        </a:graphic>
      </p:graphicFrame>
      <p:grpSp>
        <p:nvGrpSpPr>
          <p:cNvPr id="22" name="Group 21">
            <a:extLst>
              <a:ext uri="{FF2B5EF4-FFF2-40B4-BE49-F238E27FC236}">
                <a16:creationId xmlns:a16="http://schemas.microsoft.com/office/drawing/2014/main" id="{D113CF87-D427-7074-5E5A-E747D4B3865C}"/>
              </a:ext>
            </a:extLst>
          </p:cNvPr>
          <p:cNvGrpSpPr/>
          <p:nvPr/>
        </p:nvGrpSpPr>
        <p:grpSpPr>
          <a:xfrm>
            <a:off x="3733800" y="5009343"/>
            <a:ext cx="3624710" cy="1524000"/>
            <a:chOff x="7117700" y="1809052"/>
            <a:chExt cx="2814232" cy="990384"/>
          </a:xfrm>
        </p:grpSpPr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57BBD953-181C-4186-7DF9-B13D56E8476A}"/>
                </a:ext>
              </a:extLst>
            </p:cNvPr>
            <p:cNvSpPr txBox="1"/>
            <p:nvPr/>
          </p:nvSpPr>
          <p:spPr>
            <a:xfrm>
              <a:off x="7117700" y="1809052"/>
              <a:ext cx="2346846" cy="420024"/>
            </a:xfrm>
            <a:prstGeom prst="rect">
              <a:avLst/>
            </a:prstGeom>
            <a:solidFill>
              <a:srgbClr val="5B9BD5">
                <a:lumMod val="40000"/>
                <a:lumOff val="60000"/>
              </a:srgbClr>
            </a:solidFill>
            <a:ln>
              <a:solidFill>
                <a:srgbClr val="4472C4">
                  <a:lumMod val="60000"/>
                  <a:lumOff val="40000"/>
                </a:srgbClr>
              </a:solidFill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wrap="square" rtlCol="0">
              <a:spAutoFit/>
            </a:bodyPr>
            <a:lstStyle/>
            <a:p>
              <a:pPr marL="0" marR="0" lvl="0" indent="0" algn="l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0" cap="none" spc="0" normalizeH="0" baseline="0" noProof="0" dirty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Abadi" panose="020B0604020202020204" pitchFamily="34" charset="0"/>
                  <a:ea typeface="+mn-ea"/>
                  <a:cs typeface="+mn-cs"/>
                </a:rPr>
                <a:t>Lets give it a go, who can get the best score!</a:t>
              </a:r>
            </a:p>
          </p:txBody>
        </p:sp>
        <p:pic>
          <p:nvPicPr>
            <p:cNvPr id="24" name="Picture 2" descr="Amazon.co.uk: Question of the Day : Alexa Skills">
              <a:extLst>
                <a:ext uri="{FF2B5EF4-FFF2-40B4-BE49-F238E27FC236}">
                  <a16:creationId xmlns:a16="http://schemas.microsoft.com/office/drawing/2014/main" id="{510B137E-6534-ABDE-390E-E1916F8CE84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906481" y="1937656"/>
              <a:ext cx="1025451" cy="8617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26" name="Picture 25">
            <a:extLst>
              <a:ext uri="{FF2B5EF4-FFF2-40B4-BE49-F238E27FC236}">
                <a16:creationId xmlns:a16="http://schemas.microsoft.com/office/drawing/2014/main" id="{CF8FC86D-5442-98FB-D563-DFF8B8E1196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124" y="766449"/>
            <a:ext cx="4263483" cy="426348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45682" y="228600"/>
            <a:ext cx="10023184" cy="566181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41630">
              <a:lnSpc>
                <a:spcPct val="100000"/>
              </a:lnSpc>
              <a:spcBef>
                <a:spcPts val="95"/>
              </a:spcBef>
            </a:pPr>
            <a:r>
              <a:rPr sz="3600" dirty="0"/>
              <a:t>What</a:t>
            </a:r>
            <a:r>
              <a:rPr sz="3600" spc="-100" dirty="0"/>
              <a:t> </a:t>
            </a:r>
            <a:r>
              <a:rPr sz="3600" dirty="0"/>
              <a:t>is</a:t>
            </a:r>
            <a:r>
              <a:rPr sz="3600" spc="-100" dirty="0"/>
              <a:t> </a:t>
            </a:r>
            <a:r>
              <a:rPr sz="3600" dirty="0"/>
              <a:t>problem</a:t>
            </a:r>
            <a:r>
              <a:rPr sz="3600" spc="-90" dirty="0"/>
              <a:t> </a:t>
            </a:r>
            <a:r>
              <a:rPr sz="3600" spc="-10" dirty="0"/>
              <a:t>solving</a:t>
            </a:r>
            <a:r>
              <a:rPr lang="en-GB" sz="3600" spc="-10" dirty="0"/>
              <a:t> as a system</a:t>
            </a:r>
            <a:r>
              <a:rPr sz="3600" spc="-10" dirty="0"/>
              <a:t>?</a:t>
            </a:r>
          </a:p>
        </p:txBody>
      </p:sp>
      <p:pic>
        <p:nvPicPr>
          <p:cNvPr id="4" name="object 4" descr="http://jpcjaipur.org/yahoo_site_admin/assets/images/Simple-Decision-Making-Model.306225022_std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281854" y="2337387"/>
            <a:ext cx="2749918" cy="2726826"/>
          </a:xfrm>
          <a:prstGeom prst="rect">
            <a:avLst/>
          </a:prstGeom>
        </p:spPr>
      </p:pic>
      <p:sp>
        <p:nvSpPr>
          <p:cNvPr id="6" name="object 3">
            <a:extLst>
              <a:ext uri="{FF2B5EF4-FFF2-40B4-BE49-F238E27FC236}">
                <a16:creationId xmlns:a16="http://schemas.microsoft.com/office/drawing/2014/main" id="{B44B35FA-5901-B772-92BC-BCE3EE9A9545}"/>
              </a:ext>
            </a:extLst>
          </p:cNvPr>
          <p:cNvSpPr txBox="1"/>
          <p:nvPr/>
        </p:nvSpPr>
        <p:spPr>
          <a:xfrm>
            <a:off x="391427" y="890326"/>
            <a:ext cx="8803172" cy="757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  <a:tabLst>
                <a:tab pos="355600" algn="l"/>
              </a:tabLst>
            </a:pPr>
            <a:r>
              <a:rPr sz="2400" dirty="0">
                <a:latin typeface="Arial"/>
                <a:cs typeface="Arial"/>
              </a:rPr>
              <a:t>IDEAL</a:t>
            </a:r>
            <a:r>
              <a:rPr sz="2400" spc="-1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model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proposed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as</a:t>
            </a:r>
            <a:r>
              <a:rPr sz="2400" spc="-7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approach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to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improving </a:t>
            </a:r>
            <a:r>
              <a:rPr sz="2400" spc="-25" dirty="0">
                <a:latin typeface="Arial"/>
                <a:cs typeface="Arial"/>
              </a:rPr>
              <a:t>problem-</a:t>
            </a:r>
            <a:r>
              <a:rPr sz="2400" dirty="0">
                <a:latin typeface="Arial"/>
                <a:cs typeface="Arial"/>
              </a:rPr>
              <a:t>solving</a:t>
            </a:r>
            <a:r>
              <a:rPr sz="2400" spc="-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skills.</a:t>
            </a:r>
            <a:r>
              <a:rPr lang="en-GB" sz="2400" dirty="0"/>
              <a:t> Bransford</a:t>
            </a:r>
            <a:r>
              <a:rPr lang="en-GB" sz="2400" spc="-85" dirty="0"/>
              <a:t> </a:t>
            </a:r>
            <a:r>
              <a:rPr lang="en-GB" sz="2400" dirty="0"/>
              <a:t>and</a:t>
            </a:r>
            <a:r>
              <a:rPr lang="en-GB" sz="2400" spc="-105" dirty="0"/>
              <a:t> </a:t>
            </a:r>
            <a:r>
              <a:rPr lang="en-GB" sz="2400" dirty="0"/>
              <a:t>Stein</a:t>
            </a:r>
            <a:r>
              <a:rPr lang="en-GB" sz="2400" spc="-105" dirty="0"/>
              <a:t> </a:t>
            </a:r>
            <a:r>
              <a:rPr lang="en-GB" sz="2400" spc="-10" dirty="0"/>
              <a:t>(1993)</a:t>
            </a:r>
            <a:endParaRPr sz="2400" dirty="0">
              <a:latin typeface="Arial"/>
              <a:cs typeface="Arial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191C70F-1386-3F4B-F628-7527E03273F9}"/>
              </a:ext>
            </a:extLst>
          </p:cNvPr>
          <p:cNvGrpSpPr/>
          <p:nvPr/>
        </p:nvGrpSpPr>
        <p:grpSpPr>
          <a:xfrm>
            <a:off x="145682" y="2513814"/>
            <a:ext cx="5935600" cy="2808858"/>
            <a:chOff x="1572894" y="2614041"/>
            <a:chExt cx="5935600" cy="2808858"/>
          </a:xfrm>
        </p:grpSpPr>
        <p:sp>
          <p:nvSpPr>
            <p:cNvPr id="8" name="object 4">
              <a:extLst>
                <a:ext uri="{FF2B5EF4-FFF2-40B4-BE49-F238E27FC236}">
                  <a16:creationId xmlns:a16="http://schemas.microsoft.com/office/drawing/2014/main" id="{9F15FAA2-9B66-64DE-A38B-43BBAC3F0EBD}"/>
                </a:ext>
              </a:extLst>
            </p:cNvPr>
            <p:cNvSpPr txBox="1"/>
            <p:nvPr/>
          </p:nvSpPr>
          <p:spPr>
            <a:xfrm>
              <a:off x="1572894" y="2614041"/>
              <a:ext cx="245745" cy="2220595"/>
            </a:xfrm>
            <a:prstGeom prst="rect">
              <a:avLst/>
            </a:prstGeom>
          </p:spPr>
          <p:txBody>
            <a:bodyPr vert="horz" wrap="square" lIns="0" tIns="12700" rIns="0" bIns="0" rtlCol="0">
              <a:spAutoFit/>
            </a:bodyPr>
            <a:lstStyle/>
            <a:p>
              <a:pPr marL="12700" marR="5080">
                <a:lnSpc>
                  <a:spcPct val="120000"/>
                </a:lnSpc>
                <a:spcBef>
                  <a:spcPts val="100"/>
                </a:spcBef>
              </a:pPr>
              <a:r>
                <a:rPr sz="2400" spc="-50" dirty="0">
                  <a:solidFill>
                    <a:srgbClr val="FFC000"/>
                  </a:solidFill>
                  <a:latin typeface="Arial"/>
                  <a:cs typeface="Arial"/>
                </a:rPr>
                <a:t>I</a:t>
              </a:r>
              <a:r>
                <a:rPr sz="2400" spc="-50" dirty="0">
                  <a:latin typeface="Arial"/>
                  <a:cs typeface="Arial"/>
                </a:rPr>
                <a:t> </a:t>
              </a:r>
              <a:r>
                <a:rPr sz="2400" spc="-50" dirty="0">
                  <a:solidFill>
                    <a:srgbClr val="00B0F0"/>
                  </a:solidFill>
                  <a:latin typeface="Arial"/>
                  <a:cs typeface="Arial"/>
                </a:rPr>
                <a:t>D</a:t>
              </a:r>
              <a:r>
                <a:rPr sz="2400" spc="-50" dirty="0">
                  <a:latin typeface="Arial"/>
                  <a:cs typeface="Arial"/>
                </a:rPr>
                <a:t> </a:t>
              </a:r>
              <a:r>
                <a:rPr sz="2400" spc="-50" dirty="0">
                  <a:solidFill>
                    <a:srgbClr val="00B050"/>
                  </a:solidFill>
                  <a:latin typeface="Arial"/>
                  <a:cs typeface="Arial"/>
                </a:rPr>
                <a:t>E</a:t>
              </a:r>
              <a:r>
                <a:rPr sz="2400" spc="-50" dirty="0">
                  <a:latin typeface="Arial"/>
                  <a:cs typeface="Arial"/>
                </a:rPr>
                <a:t> </a:t>
              </a:r>
              <a:r>
                <a:rPr sz="2400" spc="-50" dirty="0">
                  <a:solidFill>
                    <a:srgbClr val="7030A0"/>
                  </a:solidFill>
                  <a:latin typeface="Arial"/>
                  <a:cs typeface="Arial"/>
                </a:rPr>
                <a:t>A</a:t>
              </a:r>
              <a:r>
                <a:rPr sz="2400" spc="-50" dirty="0">
                  <a:latin typeface="Arial"/>
                  <a:cs typeface="Arial"/>
                </a:rPr>
                <a:t> </a:t>
              </a:r>
              <a:r>
                <a:rPr sz="2400" spc="-50" dirty="0">
                  <a:solidFill>
                    <a:srgbClr val="FF0000"/>
                  </a:solidFill>
                  <a:latin typeface="Arial"/>
                  <a:cs typeface="Arial"/>
                </a:rPr>
                <a:t>L</a:t>
              </a:r>
              <a:endParaRPr sz="2400" dirty="0">
                <a:solidFill>
                  <a:srgbClr val="FF0000"/>
                </a:solidFill>
                <a:latin typeface="Arial"/>
                <a:cs typeface="Arial"/>
              </a:endParaRPr>
            </a:p>
          </p:txBody>
        </p:sp>
        <p:sp>
          <p:nvSpPr>
            <p:cNvPr id="10" name="object 5">
              <a:extLst>
                <a:ext uri="{FF2B5EF4-FFF2-40B4-BE49-F238E27FC236}">
                  <a16:creationId xmlns:a16="http://schemas.microsoft.com/office/drawing/2014/main" id="{8D11ADB1-ACC5-8E0E-0E8E-20C606EF6ECF}"/>
                </a:ext>
              </a:extLst>
            </p:cNvPr>
            <p:cNvSpPr txBox="1"/>
            <p:nvPr/>
          </p:nvSpPr>
          <p:spPr>
            <a:xfrm>
              <a:off x="2723769" y="2614041"/>
              <a:ext cx="4784725" cy="2220595"/>
            </a:xfrm>
            <a:prstGeom prst="rect">
              <a:avLst/>
            </a:prstGeom>
          </p:spPr>
          <p:txBody>
            <a:bodyPr vert="horz" wrap="square" lIns="0" tIns="12700" rIns="0" bIns="0" rtlCol="0">
              <a:spAutoFit/>
            </a:bodyPr>
            <a:lstStyle/>
            <a:p>
              <a:pPr marL="29209" marR="5080">
                <a:lnSpc>
                  <a:spcPct val="120000"/>
                </a:lnSpc>
                <a:spcBef>
                  <a:spcPts val="100"/>
                </a:spcBef>
              </a:pPr>
              <a:r>
                <a:rPr sz="2400" dirty="0">
                  <a:solidFill>
                    <a:srgbClr val="FFC000"/>
                  </a:solidFill>
                  <a:latin typeface="Arial"/>
                  <a:cs typeface="Arial"/>
                </a:rPr>
                <a:t>I</a:t>
              </a:r>
              <a:r>
                <a:rPr sz="2400" dirty="0">
                  <a:latin typeface="Arial"/>
                  <a:cs typeface="Arial"/>
                </a:rPr>
                <a:t>dentify</a:t>
              </a:r>
              <a:r>
                <a:rPr sz="2400" spc="-65" dirty="0">
                  <a:latin typeface="Arial"/>
                  <a:cs typeface="Arial"/>
                </a:rPr>
                <a:t> </a:t>
              </a:r>
              <a:r>
                <a:rPr sz="2400" dirty="0">
                  <a:latin typeface="Arial"/>
                  <a:cs typeface="Arial"/>
                </a:rPr>
                <a:t>problems</a:t>
              </a:r>
              <a:r>
                <a:rPr sz="2400" spc="-45" dirty="0">
                  <a:latin typeface="Arial"/>
                  <a:cs typeface="Arial"/>
                </a:rPr>
                <a:t> </a:t>
              </a:r>
              <a:r>
                <a:rPr sz="2400" dirty="0">
                  <a:latin typeface="Arial"/>
                  <a:cs typeface="Arial"/>
                </a:rPr>
                <a:t>and</a:t>
              </a:r>
              <a:r>
                <a:rPr sz="2400" spc="-70" dirty="0">
                  <a:latin typeface="Arial"/>
                  <a:cs typeface="Arial"/>
                </a:rPr>
                <a:t> </a:t>
              </a:r>
              <a:r>
                <a:rPr sz="2400" spc="-10" dirty="0">
                  <a:latin typeface="Arial"/>
                  <a:cs typeface="Arial"/>
                </a:rPr>
                <a:t>opportunities </a:t>
              </a:r>
              <a:r>
                <a:rPr sz="2400" dirty="0">
                  <a:solidFill>
                    <a:srgbClr val="0070C0"/>
                  </a:solidFill>
                  <a:latin typeface="Arial"/>
                  <a:cs typeface="Arial"/>
                </a:rPr>
                <a:t>D</a:t>
              </a:r>
              <a:r>
                <a:rPr sz="2400" dirty="0">
                  <a:latin typeface="Arial"/>
                  <a:cs typeface="Arial"/>
                </a:rPr>
                <a:t>efine</a:t>
              </a:r>
              <a:r>
                <a:rPr sz="2400" spc="-95" dirty="0">
                  <a:latin typeface="Arial"/>
                  <a:cs typeface="Arial"/>
                </a:rPr>
                <a:t> </a:t>
              </a:r>
              <a:r>
                <a:rPr sz="2400" spc="-10" dirty="0">
                  <a:latin typeface="Arial"/>
                  <a:cs typeface="Arial"/>
                </a:rPr>
                <a:t>goals</a:t>
              </a:r>
              <a:endParaRPr sz="2400" dirty="0">
                <a:latin typeface="Arial"/>
                <a:cs typeface="Arial"/>
              </a:endParaRPr>
            </a:p>
            <a:p>
              <a:pPr marL="12700" marR="934719" indent="16510">
                <a:lnSpc>
                  <a:spcPct val="120000"/>
                </a:lnSpc>
              </a:pPr>
              <a:r>
                <a:rPr sz="2400" dirty="0">
                  <a:solidFill>
                    <a:srgbClr val="00B050"/>
                  </a:solidFill>
                  <a:latin typeface="Arial"/>
                  <a:cs typeface="Arial"/>
                </a:rPr>
                <a:t>E</a:t>
              </a:r>
              <a:r>
                <a:rPr sz="2400" dirty="0">
                  <a:latin typeface="Arial"/>
                  <a:cs typeface="Arial"/>
                </a:rPr>
                <a:t>xplore</a:t>
              </a:r>
              <a:r>
                <a:rPr sz="2400" spc="-90" dirty="0">
                  <a:latin typeface="Arial"/>
                  <a:cs typeface="Arial"/>
                </a:rPr>
                <a:t> </a:t>
              </a:r>
              <a:r>
                <a:rPr sz="2400" dirty="0">
                  <a:latin typeface="Arial"/>
                  <a:cs typeface="Arial"/>
                </a:rPr>
                <a:t>possible</a:t>
              </a:r>
              <a:r>
                <a:rPr sz="2400" spc="-85" dirty="0">
                  <a:latin typeface="Arial"/>
                  <a:cs typeface="Arial"/>
                </a:rPr>
                <a:t> </a:t>
              </a:r>
              <a:r>
                <a:rPr sz="2400" spc="-10" dirty="0">
                  <a:latin typeface="Arial"/>
                  <a:cs typeface="Arial"/>
                </a:rPr>
                <a:t>strategies </a:t>
              </a:r>
              <a:r>
                <a:rPr sz="2400" dirty="0">
                  <a:solidFill>
                    <a:srgbClr val="7030A0"/>
                  </a:solidFill>
                  <a:latin typeface="Arial"/>
                  <a:cs typeface="Arial"/>
                </a:rPr>
                <a:t>A</a:t>
              </a:r>
              <a:r>
                <a:rPr sz="2400" dirty="0">
                  <a:latin typeface="Arial"/>
                  <a:cs typeface="Arial"/>
                </a:rPr>
                <a:t>nticipate</a:t>
              </a:r>
              <a:r>
                <a:rPr sz="2400" spc="-85" dirty="0">
                  <a:latin typeface="Arial"/>
                  <a:cs typeface="Arial"/>
                </a:rPr>
                <a:t> </a:t>
              </a:r>
              <a:r>
                <a:rPr sz="2400" dirty="0">
                  <a:latin typeface="Arial"/>
                  <a:cs typeface="Arial"/>
                </a:rPr>
                <a:t>outcomes</a:t>
              </a:r>
              <a:r>
                <a:rPr sz="2400" spc="-100" dirty="0">
                  <a:latin typeface="Arial"/>
                  <a:cs typeface="Arial"/>
                </a:rPr>
                <a:t> </a:t>
              </a:r>
              <a:r>
                <a:rPr sz="2400" dirty="0">
                  <a:latin typeface="Arial"/>
                  <a:cs typeface="Arial"/>
                </a:rPr>
                <a:t>and</a:t>
              </a:r>
              <a:r>
                <a:rPr sz="2400" spc="-95" dirty="0">
                  <a:latin typeface="Arial"/>
                  <a:cs typeface="Arial"/>
                </a:rPr>
                <a:t> </a:t>
              </a:r>
              <a:r>
                <a:rPr sz="2400" spc="-25" dirty="0">
                  <a:latin typeface="Arial"/>
                  <a:cs typeface="Arial"/>
                </a:rPr>
                <a:t>act </a:t>
              </a:r>
              <a:r>
                <a:rPr sz="2400" dirty="0">
                  <a:solidFill>
                    <a:srgbClr val="FF0000"/>
                  </a:solidFill>
                  <a:latin typeface="Arial"/>
                  <a:cs typeface="Arial"/>
                </a:rPr>
                <a:t>L</a:t>
              </a:r>
              <a:r>
                <a:rPr sz="2400" dirty="0">
                  <a:latin typeface="Arial"/>
                  <a:cs typeface="Arial"/>
                </a:rPr>
                <a:t>ook</a:t>
              </a:r>
              <a:r>
                <a:rPr sz="2400" spc="-55" dirty="0">
                  <a:latin typeface="Arial"/>
                  <a:cs typeface="Arial"/>
                </a:rPr>
                <a:t> </a:t>
              </a:r>
              <a:r>
                <a:rPr sz="2400" dirty="0">
                  <a:latin typeface="Arial"/>
                  <a:cs typeface="Arial"/>
                </a:rPr>
                <a:t>back</a:t>
              </a:r>
              <a:r>
                <a:rPr sz="2400" spc="-55" dirty="0">
                  <a:latin typeface="Arial"/>
                  <a:cs typeface="Arial"/>
                </a:rPr>
                <a:t> </a:t>
              </a:r>
              <a:r>
                <a:rPr sz="2400" dirty="0">
                  <a:latin typeface="Arial"/>
                  <a:cs typeface="Arial"/>
                </a:rPr>
                <a:t>and</a:t>
              </a:r>
              <a:r>
                <a:rPr sz="2400" spc="-45" dirty="0">
                  <a:latin typeface="Arial"/>
                  <a:cs typeface="Arial"/>
                </a:rPr>
                <a:t> </a:t>
              </a:r>
              <a:r>
                <a:rPr sz="2400" spc="-10" dirty="0">
                  <a:latin typeface="Arial"/>
                  <a:cs typeface="Arial"/>
                </a:rPr>
                <a:t>learn</a:t>
              </a:r>
              <a:endParaRPr sz="2400" dirty="0">
                <a:latin typeface="Arial"/>
                <a:cs typeface="Arial"/>
              </a:endParaRPr>
            </a:p>
          </p:txBody>
        </p:sp>
        <p:sp>
          <p:nvSpPr>
            <p:cNvPr id="12" name="object 6">
              <a:extLst>
                <a:ext uri="{FF2B5EF4-FFF2-40B4-BE49-F238E27FC236}">
                  <a16:creationId xmlns:a16="http://schemas.microsoft.com/office/drawing/2014/main" id="{DC3ACE1B-2447-7E91-D2B8-4A57BF1A97AC}"/>
                </a:ext>
              </a:extLst>
            </p:cNvPr>
            <p:cNvSpPr txBox="1"/>
            <p:nvPr/>
          </p:nvSpPr>
          <p:spPr>
            <a:xfrm>
              <a:off x="6145529" y="5214620"/>
              <a:ext cx="1337310" cy="208279"/>
            </a:xfrm>
            <a:prstGeom prst="rect">
              <a:avLst/>
            </a:prstGeom>
          </p:spPr>
          <p:txBody>
            <a:bodyPr vert="horz" wrap="square" lIns="0" tIns="12700" rIns="0" bIns="0" rtlCol="0">
              <a:spAutoFit/>
            </a:bodyPr>
            <a:lstStyle/>
            <a:p>
              <a:pPr marL="12700">
                <a:lnSpc>
                  <a:spcPct val="100000"/>
                </a:lnSpc>
                <a:spcBef>
                  <a:spcPts val="100"/>
                </a:spcBef>
              </a:pPr>
              <a:r>
                <a:rPr sz="1200" dirty="0">
                  <a:latin typeface="Arial"/>
                  <a:cs typeface="Arial"/>
                </a:rPr>
                <a:t>Proctor</a:t>
              </a:r>
              <a:r>
                <a:rPr sz="1200" spc="-25" dirty="0">
                  <a:latin typeface="Arial"/>
                  <a:cs typeface="Arial"/>
                </a:rPr>
                <a:t> </a:t>
              </a:r>
              <a:r>
                <a:rPr sz="1200" dirty="0">
                  <a:latin typeface="Arial"/>
                  <a:cs typeface="Arial"/>
                </a:rPr>
                <a:t>(2018,</a:t>
              </a:r>
              <a:r>
                <a:rPr sz="1200" spc="-40" dirty="0">
                  <a:latin typeface="Arial"/>
                  <a:cs typeface="Arial"/>
                </a:rPr>
                <a:t> </a:t>
              </a:r>
              <a:r>
                <a:rPr sz="1200" spc="-20" dirty="0">
                  <a:latin typeface="Arial"/>
                  <a:cs typeface="Arial"/>
                </a:rPr>
                <a:t>p71)</a:t>
              </a:r>
              <a:endParaRPr sz="1200" dirty="0">
                <a:latin typeface="Arial"/>
                <a:cs typeface="Arial"/>
              </a:endParaRPr>
            </a:p>
          </p:txBody>
        </p:sp>
      </p:grp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841373" y="272922"/>
            <a:ext cx="545973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1270" marR="5080" indent="-1259205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solidFill>
                  <a:srgbClr val="FFC000"/>
                </a:solidFill>
              </a:rPr>
              <a:t>Identifying</a:t>
            </a:r>
            <a:r>
              <a:rPr sz="3600" spc="-110" dirty="0">
                <a:solidFill>
                  <a:srgbClr val="FFC000"/>
                </a:solidFill>
              </a:rPr>
              <a:t> </a:t>
            </a:r>
            <a:r>
              <a:rPr sz="3600" dirty="0">
                <a:solidFill>
                  <a:srgbClr val="FFC000"/>
                </a:solidFill>
              </a:rPr>
              <a:t>problems</a:t>
            </a:r>
            <a:r>
              <a:rPr sz="3600" spc="-100" dirty="0">
                <a:solidFill>
                  <a:srgbClr val="FFC000"/>
                </a:solidFill>
              </a:rPr>
              <a:t> </a:t>
            </a:r>
            <a:r>
              <a:rPr sz="3600" spc="-25" dirty="0">
                <a:solidFill>
                  <a:srgbClr val="FFC000"/>
                </a:solidFill>
              </a:rPr>
              <a:t>and </a:t>
            </a:r>
            <a:r>
              <a:rPr sz="3600" spc="-10" dirty="0">
                <a:solidFill>
                  <a:srgbClr val="FFC000"/>
                </a:solidFill>
              </a:rPr>
              <a:t>opportunities</a:t>
            </a:r>
            <a:endParaRPr sz="3600" dirty="0">
              <a:solidFill>
                <a:srgbClr val="FFC000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81000" y="2362200"/>
            <a:ext cx="8458200" cy="238270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902969" indent="-343535">
              <a:lnSpc>
                <a:spcPct val="100000"/>
              </a:lnSpc>
              <a:spcBef>
                <a:spcPts val="100"/>
              </a:spcBef>
              <a:buChar char="•"/>
              <a:tabLst>
                <a:tab pos="355600" algn="l"/>
              </a:tabLst>
            </a:pPr>
            <a:r>
              <a:rPr sz="2400" dirty="0">
                <a:latin typeface="Arial"/>
                <a:cs typeface="Arial"/>
              </a:rPr>
              <a:t>Identify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potential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problems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7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treat</a:t>
            </a:r>
            <a:r>
              <a:rPr sz="2400" spc="-8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them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as </a:t>
            </a:r>
            <a:r>
              <a:rPr sz="2400" dirty="0">
                <a:latin typeface="Arial"/>
                <a:cs typeface="Arial"/>
              </a:rPr>
              <a:t>opportunities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to</a:t>
            </a:r>
            <a:r>
              <a:rPr sz="2400" spc="-8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do</a:t>
            </a:r>
            <a:r>
              <a:rPr sz="2400" spc="-8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something</a:t>
            </a:r>
            <a:r>
              <a:rPr sz="2400" spc="-8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creative.</a:t>
            </a:r>
            <a:r>
              <a:rPr lang="en-GB" sz="2400" spc="-10" dirty="0">
                <a:latin typeface="Arial"/>
                <a:cs typeface="Arial"/>
              </a:rPr>
              <a:t>  - This will link to SWOT!</a:t>
            </a:r>
            <a:endParaRPr sz="2400" dirty="0">
              <a:latin typeface="Arial"/>
              <a:cs typeface="Arial"/>
            </a:endParaRPr>
          </a:p>
          <a:p>
            <a:pPr marL="355600" marR="5080" indent="-343535">
              <a:lnSpc>
                <a:spcPct val="100000"/>
              </a:lnSpc>
              <a:spcBef>
                <a:spcPts val="575"/>
              </a:spcBef>
              <a:buChar char="•"/>
              <a:tabLst>
                <a:tab pos="355600" algn="l"/>
              </a:tabLst>
            </a:pPr>
            <a:r>
              <a:rPr sz="2400" dirty="0">
                <a:latin typeface="Arial"/>
                <a:cs typeface="Arial"/>
              </a:rPr>
              <a:t>Important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to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actively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look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for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problems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as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well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as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to </a:t>
            </a:r>
            <a:r>
              <a:rPr sz="2400" dirty="0">
                <a:latin typeface="Arial"/>
                <a:cs typeface="Arial"/>
              </a:rPr>
              <a:t>respond</a:t>
            </a:r>
            <a:r>
              <a:rPr sz="2400" spc="-7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when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they</a:t>
            </a:r>
            <a:r>
              <a:rPr sz="2400" spc="-8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become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critical</a:t>
            </a:r>
            <a:r>
              <a:rPr sz="2400" spc="-7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or</a:t>
            </a:r>
            <a:r>
              <a:rPr sz="2400" spc="-75" dirty="0">
                <a:latin typeface="Arial"/>
                <a:cs typeface="Arial"/>
              </a:rPr>
              <a:t> </a:t>
            </a:r>
            <a:r>
              <a:rPr sz="2400" spc="-10" dirty="0" err="1">
                <a:latin typeface="Arial"/>
                <a:cs typeface="Arial"/>
              </a:rPr>
              <a:t>noticed.</a:t>
            </a:r>
            <a:r>
              <a:rPr sz="2400" dirty="0" err="1">
                <a:latin typeface="Arial"/>
                <a:cs typeface="Arial"/>
              </a:rPr>
              <a:t>This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approach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can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lead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to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strong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competitive advantage.</a:t>
            </a:r>
            <a:endParaRPr sz="2400" dirty="0">
              <a:latin typeface="Arial"/>
              <a:cs typeface="Arial"/>
            </a:endParaRPr>
          </a:p>
        </p:txBody>
      </p:sp>
      <p:sp>
        <p:nvSpPr>
          <p:cNvPr id="5" name="object 4">
            <a:extLst>
              <a:ext uri="{FF2B5EF4-FFF2-40B4-BE49-F238E27FC236}">
                <a16:creationId xmlns:a16="http://schemas.microsoft.com/office/drawing/2014/main" id="{40F092E4-0DE1-6F84-1C3E-5F1EB03EBD65}"/>
              </a:ext>
            </a:extLst>
          </p:cNvPr>
          <p:cNvSpPr txBox="1"/>
          <p:nvPr/>
        </p:nvSpPr>
        <p:spPr>
          <a:xfrm>
            <a:off x="135255" y="0"/>
            <a:ext cx="245745" cy="2220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2400" spc="-50" dirty="0">
                <a:solidFill>
                  <a:srgbClr val="FFC000"/>
                </a:solidFill>
                <a:latin typeface="Arial"/>
                <a:cs typeface="Arial"/>
              </a:rPr>
              <a:t>I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spc="-50" dirty="0">
                <a:solidFill>
                  <a:srgbClr val="00B0F0"/>
                </a:solidFill>
                <a:latin typeface="Arial"/>
                <a:cs typeface="Arial"/>
              </a:rPr>
              <a:t>D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spc="-50" dirty="0">
                <a:solidFill>
                  <a:srgbClr val="00B050"/>
                </a:solidFill>
                <a:latin typeface="Arial"/>
                <a:cs typeface="Arial"/>
              </a:rPr>
              <a:t>E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spc="-50" dirty="0">
                <a:solidFill>
                  <a:srgbClr val="7030A0"/>
                </a:solidFill>
                <a:latin typeface="Arial"/>
                <a:cs typeface="Arial"/>
              </a:rPr>
              <a:t>A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spc="-50" dirty="0">
                <a:solidFill>
                  <a:srgbClr val="FF0000"/>
                </a:solidFill>
                <a:latin typeface="Arial"/>
                <a:cs typeface="Arial"/>
              </a:rPr>
              <a:t>L</a:t>
            </a:r>
            <a:endParaRPr sz="2400" dirty="0">
              <a:solidFill>
                <a:srgbClr val="FF0000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141882" y="304800"/>
            <a:ext cx="6860235" cy="627736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629410">
              <a:lnSpc>
                <a:spcPct val="100000"/>
              </a:lnSpc>
              <a:spcBef>
                <a:spcPts val="95"/>
              </a:spcBef>
            </a:pPr>
            <a:r>
              <a:rPr dirty="0">
                <a:solidFill>
                  <a:srgbClr val="0070C0"/>
                </a:solidFill>
              </a:rPr>
              <a:t>Defining</a:t>
            </a:r>
            <a:r>
              <a:rPr spc="-165" dirty="0">
                <a:solidFill>
                  <a:srgbClr val="0070C0"/>
                </a:solidFill>
              </a:rPr>
              <a:t> </a:t>
            </a:r>
            <a:r>
              <a:rPr spc="-20" dirty="0">
                <a:solidFill>
                  <a:srgbClr val="0070C0"/>
                </a:solidFill>
              </a:rPr>
              <a:t>goals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57200" y="1676400"/>
            <a:ext cx="7259955" cy="28060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  <a:buChar char="•"/>
              <a:tabLst>
                <a:tab pos="355600" algn="l"/>
              </a:tabLst>
            </a:pPr>
            <a:r>
              <a:rPr sz="2400" dirty="0">
                <a:latin typeface="Arial"/>
                <a:cs typeface="Arial"/>
              </a:rPr>
              <a:t>Different</a:t>
            </a:r>
            <a:r>
              <a:rPr sz="2400" spc="-7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goals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often</a:t>
            </a:r>
            <a:r>
              <a:rPr sz="2400" spc="-8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reflect</a:t>
            </a:r>
            <a:r>
              <a:rPr sz="2400" spc="-7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how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people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understand </a:t>
            </a:r>
            <a:r>
              <a:rPr sz="2400" dirty="0">
                <a:latin typeface="Arial"/>
                <a:cs typeface="Arial"/>
              </a:rPr>
              <a:t>or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perceive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problem.</a:t>
            </a:r>
            <a:endParaRPr sz="2400" dirty="0">
              <a:latin typeface="Arial"/>
              <a:cs typeface="Arial"/>
            </a:endParaRPr>
          </a:p>
          <a:p>
            <a:pPr marL="355600" marR="47625" indent="-342900">
              <a:lnSpc>
                <a:spcPct val="100000"/>
              </a:lnSpc>
              <a:spcBef>
                <a:spcPts val="575"/>
              </a:spcBef>
              <a:buChar char="•"/>
              <a:tabLst>
                <a:tab pos="355600" algn="l"/>
              </a:tabLst>
            </a:pPr>
            <a:r>
              <a:rPr sz="2400" dirty="0">
                <a:latin typeface="Arial"/>
                <a:cs typeface="Arial"/>
              </a:rPr>
              <a:t>Alternative</a:t>
            </a:r>
            <a:r>
              <a:rPr sz="2400" spc="-8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goals</a:t>
            </a:r>
            <a:r>
              <a:rPr sz="2400" spc="-8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should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be</a:t>
            </a:r>
            <a:r>
              <a:rPr sz="2400" spc="-8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considered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to</a:t>
            </a:r>
            <a:r>
              <a:rPr sz="2400" spc="-8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ensure</a:t>
            </a:r>
            <a:r>
              <a:rPr sz="2400" spc="-90" dirty="0">
                <a:latin typeface="Arial"/>
                <a:cs typeface="Arial"/>
              </a:rPr>
              <a:t> </a:t>
            </a:r>
            <a:r>
              <a:rPr sz="2400" spc="-50" dirty="0">
                <a:latin typeface="Arial"/>
                <a:cs typeface="Arial"/>
              </a:rPr>
              <a:t>a </a:t>
            </a:r>
            <a:r>
              <a:rPr sz="2400" dirty="0">
                <a:latin typeface="Arial"/>
                <a:cs typeface="Arial"/>
              </a:rPr>
              <a:t>relevant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goal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is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spc="-20" dirty="0">
                <a:latin typeface="Arial"/>
                <a:cs typeface="Arial"/>
              </a:rPr>
              <a:t>set.</a:t>
            </a:r>
            <a:endParaRPr sz="2400" dirty="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580"/>
              </a:spcBef>
              <a:buChar char="•"/>
              <a:tabLst>
                <a:tab pos="354965" algn="l"/>
              </a:tabLst>
            </a:pPr>
            <a:r>
              <a:rPr sz="2400" dirty="0">
                <a:latin typeface="Arial"/>
                <a:cs typeface="Arial"/>
              </a:rPr>
              <a:t>What</a:t>
            </a:r>
            <a:r>
              <a:rPr sz="2400" spc="-4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is</a:t>
            </a:r>
            <a:r>
              <a:rPr sz="2400" spc="-4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desired</a:t>
            </a:r>
            <a:r>
              <a:rPr sz="2400" spc="-1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outcome?</a:t>
            </a:r>
            <a:endParaRPr sz="2400" dirty="0">
              <a:latin typeface="Arial"/>
              <a:cs typeface="Arial"/>
            </a:endParaRPr>
          </a:p>
          <a:p>
            <a:pPr marL="355600" marR="1270635" indent="-342900">
              <a:lnSpc>
                <a:spcPct val="100000"/>
              </a:lnSpc>
              <a:spcBef>
                <a:spcPts val="575"/>
              </a:spcBef>
              <a:buChar char="•"/>
              <a:tabLst>
                <a:tab pos="355600" algn="l"/>
              </a:tabLst>
            </a:pPr>
            <a:r>
              <a:rPr sz="2400" dirty="0">
                <a:latin typeface="Arial"/>
                <a:cs typeface="Arial"/>
              </a:rPr>
              <a:t>If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goals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are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not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specified,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could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lead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to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an </a:t>
            </a:r>
            <a:r>
              <a:rPr sz="2400" spc="-10" dirty="0">
                <a:latin typeface="Arial"/>
                <a:cs typeface="Arial"/>
              </a:rPr>
              <a:t>inappropriate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solution.</a:t>
            </a:r>
            <a:endParaRPr sz="2400" dirty="0">
              <a:latin typeface="Arial"/>
              <a:cs typeface="Arial"/>
            </a:endParaRPr>
          </a:p>
        </p:txBody>
      </p:sp>
      <p:sp>
        <p:nvSpPr>
          <p:cNvPr id="5" name="object 4">
            <a:extLst>
              <a:ext uri="{FF2B5EF4-FFF2-40B4-BE49-F238E27FC236}">
                <a16:creationId xmlns:a16="http://schemas.microsoft.com/office/drawing/2014/main" id="{262991F7-7485-EAEE-C508-9A2947CBE723}"/>
              </a:ext>
            </a:extLst>
          </p:cNvPr>
          <p:cNvSpPr txBox="1"/>
          <p:nvPr/>
        </p:nvSpPr>
        <p:spPr>
          <a:xfrm>
            <a:off x="135255" y="0"/>
            <a:ext cx="245745" cy="2220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2400" spc="-50" dirty="0">
                <a:solidFill>
                  <a:srgbClr val="FFC000"/>
                </a:solidFill>
                <a:latin typeface="Arial"/>
                <a:cs typeface="Arial"/>
              </a:rPr>
              <a:t>I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spc="-50" dirty="0">
                <a:solidFill>
                  <a:srgbClr val="00B0F0"/>
                </a:solidFill>
                <a:latin typeface="Arial"/>
                <a:cs typeface="Arial"/>
              </a:rPr>
              <a:t>D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spc="-50" dirty="0">
                <a:solidFill>
                  <a:srgbClr val="00B050"/>
                </a:solidFill>
                <a:latin typeface="Arial"/>
                <a:cs typeface="Arial"/>
              </a:rPr>
              <a:t>E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spc="-50" dirty="0">
                <a:solidFill>
                  <a:srgbClr val="7030A0"/>
                </a:solidFill>
                <a:latin typeface="Arial"/>
                <a:cs typeface="Arial"/>
              </a:rPr>
              <a:t>A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spc="-50" dirty="0">
                <a:solidFill>
                  <a:srgbClr val="FF0000"/>
                </a:solidFill>
                <a:latin typeface="Arial"/>
                <a:cs typeface="Arial"/>
              </a:rPr>
              <a:t>L</a:t>
            </a:r>
            <a:endParaRPr sz="2400" dirty="0">
              <a:solidFill>
                <a:srgbClr val="FF0000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966317" y="469137"/>
            <a:ext cx="710374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>
                <a:solidFill>
                  <a:srgbClr val="00B050"/>
                </a:solidFill>
              </a:rPr>
              <a:t>Exploring</a:t>
            </a:r>
            <a:r>
              <a:rPr spc="-75" dirty="0">
                <a:solidFill>
                  <a:srgbClr val="00B050"/>
                </a:solidFill>
              </a:rPr>
              <a:t> </a:t>
            </a:r>
            <a:r>
              <a:rPr dirty="0">
                <a:solidFill>
                  <a:srgbClr val="00B050"/>
                </a:solidFill>
              </a:rPr>
              <a:t>possible</a:t>
            </a:r>
            <a:r>
              <a:rPr spc="-55" dirty="0">
                <a:solidFill>
                  <a:srgbClr val="00B050"/>
                </a:solidFill>
              </a:rPr>
              <a:t> </a:t>
            </a:r>
            <a:r>
              <a:rPr spc="-10" dirty="0">
                <a:solidFill>
                  <a:srgbClr val="00B050"/>
                </a:solidFill>
              </a:rPr>
              <a:t>strategies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03428" y="1292426"/>
            <a:ext cx="7366634" cy="1562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  <a:buChar char="•"/>
              <a:tabLst>
                <a:tab pos="355600" algn="l"/>
              </a:tabLst>
            </a:pPr>
            <a:r>
              <a:rPr sz="2400" dirty="0">
                <a:latin typeface="Arial"/>
                <a:cs typeface="Arial"/>
              </a:rPr>
              <a:t>Involves</a:t>
            </a:r>
            <a:r>
              <a:rPr sz="2400" spc="-85" dirty="0">
                <a:latin typeface="Arial"/>
                <a:cs typeface="Arial"/>
              </a:rPr>
              <a:t> </a:t>
            </a:r>
            <a:r>
              <a:rPr sz="2400" spc="-20" dirty="0">
                <a:latin typeface="Arial"/>
                <a:cs typeface="Arial"/>
              </a:rPr>
              <a:t>re-</a:t>
            </a:r>
            <a:r>
              <a:rPr sz="2400" dirty="0">
                <a:latin typeface="Arial"/>
                <a:cs typeface="Arial"/>
              </a:rPr>
              <a:t>analysing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goals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8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considering</a:t>
            </a:r>
            <a:r>
              <a:rPr sz="2400" spc="-4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options </a:t>
            </a:r>
            <a:r>
              <a:rPr sz="2400" dirty="0">
                <a:latin typeface="Arial"/>
                <a:cs typeface="Arial"/>
              </a:rPr>
              <a:t>or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strategies</a:t>
            </a:r>
            <a:r>
              <a:rPr sz="2400" spc="-4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that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can</a:t>
            </a:r>
            <a:r>
              <a:rPr sz="2400" spc="-4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help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to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achieve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those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goals.</a:t>
            </a:r>
            <a:endParaRPr sz="2400">
              <a:latin typeface="Arial"/>
              <a:cs typeface="Arial"/>
            </a:endParaRPr>
          </a:p>
          <a:p>
            <a:pPr marL="355600" marR="86360" indent="-342900">
              <a:lnSpc>
                <a:spcPct val="100000"/>
              </a:lnSpc>
              <a:spcBef>
                <a:spcPts val="575"/>
              </a:spcBef>
              <a:buChar char="•"/>
              <a:tabLst>
                <a:tab pos="355600" algn="l"/>
              </a:tabLst>
            </a:pPr>
            <a:r>
              <a:rPr sz="2400" dirty="0">
                <a:latin typeface="Arial"/>
                <a:cs typeface="Arial"/>
              </a:rPr>
              <a:t>Many</a:t>
            </a:r>
            <a:r>
              <a:rPr sz="2400" spc="-8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ways</a:t>
            </a:r>
            <a:r>
              <a:rPr sz="2400" spc="-7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of</a:t>
            </a:r>
            <a:r>
              <a:rPr sz="2400" spc="-7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recording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8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analysing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complex </a:t>
            </a:r>
            <a:r>
              <a:rPr sz="2400" dirty="0">
                <a:latin typeface="Arial"/>
                <a:cs typeface="Arial"/>
              </a:rPr>
              <a:t>problems</a:t>
            </a:r>
            <a:r>
              <a:rPr sz="2400" spc="-9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including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mind</a:t>
            </a:r>
            <a:r>
              <a:rPr sz="2400" spc="-9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maps</a:t>
            </a:r>
            <a:r>
              <a:rPr sz="2400" spc="-10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9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Venn</a:t>
            </a:r>
            <a:r>
              <a:rPr sz="2400" spc="-9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diagrams.</a:t>
            </a:r>
            <a:endParaRPr sz="24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79119" y="2985516"/>
            <a:ext cx="4114800" cy="2589276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06696" y="2988564"/>
            <a:ext cx="3758184" cy="2543556"/>
          </a:xfrm>
          <a:prstGeom prst="rect">
            <a:avLst/>
          </a:prstGeom>
        </p:spPr>
      </p:pic>
      <p:sp>
        <p:nvSpPr>
          <p:cNvPr id="7" name="object 4">
            <a:extLst>
              <a:ext uri="{FF2B5EF4-FFF2-40B4-BE49-F238E27FC236}">
                <a16:creationId xmlns:a16="http://schemas.microsoft.com/office/drawing/2014/main" id="{C0498391-BAAD-FBC9-0C5F-0C28F6C599D6}"/>
              </a:ext>
            </a:extLst>
          </p:cNvPr>
          <p:cNvSpPr txBox="1"/>
          <p:nvPr/>
        </p:nvSpPr>
        <p:spPr>
          <a:xfrm>
            <a:off x="135255" y="0"/>
            <a:ext cx="245745" cy="2220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2400" spc="-50" dirty="0">
                <a:solidFill>
                  <a:srgbClr val="FFC000"/>
                </a:solidFill>
                <a:latin typeface="Arial"/>
                <a:cs typeface="Arial"/>
              </a:rPr>
              <a:t>I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spc="-50" dirty="0">
                <a:solidFill>
                  <a:srgbClr val="00B0F0"/>
                </a:solidFill>
                <a:latin typeface="Arial"/>
                <a:cs typeface="Arial"/>
              </a:rPr>
              <a:t>D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spc="-50" dirty="0">
                <a:solidFill>
                  <a:srgbClr val="00B050"/>
                </a:solidFill>
                <a:latin typeface="Arial"/>
                <a:cs typeface="Arial"/>
              </a:rPr>
              <a:t>E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spc="-50" dirty="0">
                <a:solidFill>
                  <a:srgbClr val="7030A0"/>
                </a:solidFill>
                <a:latin typeface="Arial"/>
                <a:cs typeface="Arial"/>
              </a:rPr>
              <a:t>A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spc="-50" dirty="0">
                <a:solidFill>
                  <a:srgbClr val="FF0000"/>
                </a:solidFill>
                <a:latin typeface="Arial"/>
                <a:cs typeface="Arial"/>
              </a:rPr>
              <a:t>L</a:t>
            </a:r>
            <a:endParaRPr sz="2400" dirty="0">
              <a:solidFill>
                <a:srgbClr val="FF0000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836777" y="501141"/>
            <a:ext cx="736473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solidFill>
                  <a:srgbClr val="7030A0"/>
                </a:solidFill>
              </a:rPr>
              <a:t>Anticipating</a:t>
            </a:r>
            <a:r>
              <a:rPr sz="3600" spc="-70" dirty="0">
                <a:solidFill>
                  <a:srgbClr val="7030A0"/>
                </a:solidFill>
              </a:rPr>
              <a:t> </a:t>
            </a:r>
            <a:r>
              <a:rPr sz="3600" dirty="0">
                <a:solidFill>
                  <a:srgbClr val="7030A0"/>
                </a:solidFill>
              </a:rPr>
              <a:t>outcomes</a:t>
            </a:r>
            <a:r>
              <a:rPr sz="3600" spc="-70" dirty="0">
                <a:solidFill>
                  <a:srgbClr val="7030A0"/>
                </a:solidFill>
              </a:rPr>
              <a:t> </a:t>
            </a:r>
            <a:r>
              <a:rPr sz="3600" dirty="0">
                <a:solidFill>
                  <a:srgbClr val="7030A0"/>
                </a:solidFill>
              </a:rPr>
              <a:t>and</a:t>
            </a:r>
            <a:r>
              <a:rPr sz="3600" spc="-90" dirty="0">
                <a:solidFill>
                  <a:srgbClr val="7030A0"/>
                </a:solidFill>
              </a:rPr>
              <a:t> </a:t>
            </a:r>
            <a:r>
              <a:rPr sz="3600" spc="-10" dirty="0">
                <a:solidFill>
                  <a:srgbClr val="7030A0"/>
                </a:solidFill>
              </a:rPr>
              <a:t>acting</a:t>
            </a:r>
            <a:endParaRPr sz="3600" dirty="0">
              <a:solidFill>
                <a:srgbClr val="7030A0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58469" y="1443354"/>
            <a:ext cx="7470140" cy="30988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601980" indent="-342900">
              <a:lnSpc>
                <a:spcPct val="100000"/>
              </a:lnSpc>
              <a:spcBef>
                <a:spcPts val="100"/>
              </a:spcBef>
              <a:buChar char="•"/>
              <a:tabLst>
                <a:tab pos="355600" algn="l"/>
              </a:tabLst>
            </a:pPr>
            <a:r>
              <a:rPr sz="2400" dirty="0">
                <a:latin typeface="Arial"/>
                <a:cs typeface="Arial"/>
              </a:rPr>
              <a:t>Once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strategy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has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been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selected,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contingency </a:t>
            </a:r>
            <a:r>
              <a:rPr sz="2400" dirty="0">
                <a:latin typeface="Arial"/>
                <a:cs typeface="Arial"/>
              </a:rPr>
              <a:t>plans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should</a:t>
            </a:r>
            <a:r>
              <a:rPr sz="2400" spc="-4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be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drawn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up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strategy implemented.</a:t>
            </a:r>
            <a:endParaRPr sz="2400">
              <a:latin typeface="Arial"/>
              <a:cs typeface="Arial"/>
            </a:endParaRPr>
          </a:p>
          <a:p>
            <a:pPr marL="355600" marR="29209" indent="-342900">
              <a:lnSpc>
                <a:spcPct val="100000"/>
              </a:lnSpc>
              <a:spcBef>
                <a:spcPts val="575"/>
              </a:spcBef>
              <a:buChar char="•"/>
              <a:tabLst>
                <a:tab pos="355600" algn="l"/>
              </a:tabLst>
            </a:pPr>
            <a:r>
              <a:rPr sz="2400" dirty="0">
                <a:latin typeface="Arial"/>
                <a:cs typeface="Arial"/>
              </a:rPr>
              <a:t>It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is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often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necessary</a:t>
            </a:r>
            <a:r>
              <a:rPr sz="2400" spc="-4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to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actively</a:t>
            </a:r>
            <a:r>
              <a:rPr sz="2400" spc="-4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test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strategies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before </a:t>
            </a:r>
            <a:r>
              <a:rPr sz="2400" dirty="0">
                <a:latin typeface="Arial"/>
                <a:cs typeface="Arial"/>
              </a:rPr>
              <a:t>possible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outcomes</a:t>
            </a:r>
            <a:r>
              <a:rPr sz="2400" spc="-8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can</a:t>
            </a:r>
            <a:r>
              <a:rPr sz="2400" spc="-7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be</a:t>
            </a:r>
            <a:r>
              <a:rPr sz="2400" spc="-8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anticipated.</a:t>
            </a:r>
            <a:endParaRPr sz="2400">
              <a:latin typeface="Arial"/>
              <a:cs typeface="Arial"/>
            </a:endParaRPr>
          </a:p>
          <a:p>
            <a:pPr marL="355600" marR="5080" indent="-342900">
              <a:lnSpc>
                <a:spcPct val="100000"/>
              </a:lnSpc>
              <a:spcBef>
                <a:spcPts val="580"/>
              </a:spcBef>
              <a:buChar char="•"/>
              <a:tabLst>
                <a:tab pos="355600" algn="l"/>
              </a:tabLst>
            </a:pPr>
            <a:r>
              <a:rPr sz="2400" dirty="0">
                <a:latin typeface="Arial"/>
                <a:cs typeface="Arial"/>
              </a:rPr>
              <a:t>An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example</a:t>
            </a:r>
            <a:r>
              <a:rPr sz="2400" spc="-1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of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this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is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building</a:t>
            </a:r>
            <a:r>
              <a:rPr sz="2400" spc="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2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testing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of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spc="-50" dirty="0">
                <a:latin typeface="Arial"/>
                <a:cs typeface="Arial"/>
              </a:rPr>
              <a:t>a </a:t>
            </a:r>
            <a:r>
              <a:rPr sz="2400" dirty="0">
                <a:latin typeface="Arial"/>
                <a:cs typeface="Arial"/>
              </a:rPr>
              <a:t>prototype,</a:t>
            </a:r>
            <a:r>
              <a:rPr sz="2400" spc="-9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which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can</a:t>
            </a:r>
            <a:r>
              <a:rPr sz="2400" spc="-9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help</a:t>
            </a:r>
            <a:r>
              <a:rPr sz="2400" spc="-8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anticipate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</a:t>
            </a:r>
            <a:r>
              <a:rPr sz="2400" spc="-8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outcomes</a:t>
            </a:r>
            <a:r>
              <a:rPr sz="2400" spc="-85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of </a:t>
            </a:r>
            <a:r>
              <a:rPr sz="2400" dirty="0">
                <a:latin typeface="Arial"/>
                <a:cs typeface="Arial"/>
              </a:rPr>
              <a:t>a</a:t>
            </a:r>
            <a:r>
              <a:rPr sz="2400" spc="-7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particular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strategy.</a:t>
            </a:r>
            <a:endParaRPr sz="2400">
              <a:latin typeface="Arial"/>
              <a:cs typeface="Arial"/>
            </a:endParaRPr>
          </a:p>
        </p:txBody>
      </p:sp>
      <p:sp>
        <p:nvSpPr>
          <p:cNvPr id="5" name="object 4">
            <a:extLst>
              <a:ext uri="{FF2B5EF4-FFF2-40B4-BE49-F238E27FC236}">
                <a16:creationId xmlns:a16="http://schemas.microsoft.com/office/drawing/2014/main" id="{4F02D61D-6537-F0F4-CDD9-05BE98F1504A}"/>
              </a:ext>
            </a:extLst>
          </p:cNvPr>
          <p:cNvSpPr txBox="1"/>
          <p:nvPr/>
        </p:nvSpPr>
        <p:spPr>
          <a:xfrm>
            <a:off x="135255" y="0"/>
            <a:ext cx="245745" cy="2220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2400" spc="-50" dirty="0">
                <a:solidFill>
                  <a:srgbClr val="FFC000"/>
                </a:solidFill>
                <a:latin typeface="Arial"/>
                <a:cs typeface="Arial"/>
              </a:rPr>
              <a:t>I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spc="-50" dirty="0">
                <a:solidFill>
                  <a:srgbClr val="00B0F0"/>
                </a:solidFill>
                <a:latin typeface="Arial"/>
                <a:cs typeface="Arial"/>
              </a:rPr>
              <a:t>D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spc="-50" dirty="0">
                <a:solidFill>
                  <a:srgbClr val="00B050"/>
                </a:solidFill>
                <a:latin typeface="Arial"/>
                <a:cs typeface="Arial"/>
              </a:rPr>
              <a:t>E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spc="-50" dirty="0">
                <a:solidFill>
                  <a:srgbClr val="7030A0"/>
                </a:solidFill>
                <a:latin typeface="Arial"/>
                <a:cs typeface="Arial"/>
              </a:rPr>
              <a:t>A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spc="-50" dirty="0">
                <a:solidFill>
                  <a:srgbClr val="FF0000"/>
                </a:solidFill>
                <a:latin typeface="Arial"/>
                <a:cs typeface="Arial"/>
              </a:rPr>
              <a:t>L</a:t>
            </a:r>
            <a:endParaRPr sz="2400" dirty="0">
              <a:solidFill>
                <a:srgbClr val="FF0000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141882" y="483234"/>
            <a:ext cx="6860235" cy="627736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63195">
              <a:lnSpc>
                <a:spcPct val="100000"/>
              </a:lnSpc>
              <a:spcBef>
                <a:spcPts val="95"/>
              </a:spcBef>
            </a:pPr>
            <a:r>
              <a:rPr dirty="0">
                <a:solidFill>
                  <a:srgbClr val="FF0000"/>
                </a:solidFill>
              </a:rPr>
              <a:t>Looking</a:t>
            </a:r>
            <a:r>
              <a:rPr spc="-45" dirty="0">
                <a:solidFill>
                  <a:srgbClr val="FF0000"/>
                </a:solidFill>
              </a:rPr>
              <a:t> </a:t>
            </a:r>
            <a:r>
              <a:rPr dirty="0">
                <a:solidFill>
                  <a:srgbClr val="FF0000"/>
                </a:solidFill>
              </a:rPr>
              <a:t>back</a:t>
            </a:r>
            <a:r>
              <a:rPr spc="-25" dirty="0">
                <a:solidFill>
                  <a:srgbClr val="FF0000"/>
                </a:solidFill>
              </a:rPr>
              <a:t> </a:t>
            </a:r>
            <a:r>
              <a:rPr dirty="0">
                <a:solidFill>
                  <a:srgbClr val="FF0000"/>
                </a:solidFill>
              </a:rPr>
              <a:t>and</a:t>
            </a:r>
            <a:r>
              <a:rPr spc="-55" dirty="0">
                <a:solidFill>
                  <a:srgbClr val="FF0000"/>
                </a:solidFill>
              </a:rPr>
              <a:t> </a:t>
            </a:r>
            <a:r>
              <a:rPr spc="-10" dirty="0">
                <a:solidFill>
                  <a:srgbClr val="FF0000"/>
                </a:solidFill>
              </a:rPr>
              <a:t>learning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8469" y="1370580"/>
            <a:ext cx="7163434" cy="1708150"/>
          </a:xfrm>
          <a:prstGeom prst="rect">
            <a:avLst/>
          </a:prstGeom>
        </p:spPr>
        <p:txBody>
          <a:bodyPr vert="horz" wrap="square" lIns="0" tIns="8509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670"/>
              </a:spcBef>
              <a:buChar char="•"/>
              <a:tabLst>
                <a:tab pos="354965" algn="l"/>
              </a:tabLst>
            </a:pPr>
            <a:r>
              <a:rPr sz="2400" dirty="0">
                <a:latin typeface="Arial"/>
                <a:cs typeface="Arial"/>
              </a:rPr>
              <a:t>Review</a:t>
            </a:r>
            <a:r>
              <a:rPr sz="2400" spc="-4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effects</a:t>
            </a:r>
            <a:r>
              <a:rPr sz="2400" spc="-7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and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learn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from</a:t>
            </a:r>
            <a:r>
              <a:rPr sz="2400" spc="-7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experience.</a:t>
            </a:r>
            <a:endParaRPr sz="2400" dirty="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580"/>
              </a:spcBef>
              <a:buChar char="•"/>
              <a:tabLst>
                <a:tab pos="354965" algn="l"/>
              </a:tabLst>
            </a:pPr>
            <a:r>
              <a:rPr sz="2400" dirty="0">
                <a:latin typeface="Arial"/>
                <a:cs typeface="Arial"/>
              </a:rPr>
              <a:t>Emphasis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should</a:t>
            </a:r>
            <a:r>
              <a:rPr sz="2400" spc="-2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be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on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first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step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to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solving</a:t>
            </a:r>
            <a:r>
              <a:rPr sz="2400" spc="-30" dirty="0">
                <a:latin typeface="Arial"/>
                <a:cs typeface="Arial"/>
              </a:rPr>
              <a:t> </a:t>
            </a:r>
            <a:r>
              <a:rPr sz="2400" spc="-25" dirty="0">
                <a:latin typeface="Arial"/>
                <a:cs typeface="Arial"/>
              </a:rPr>
              <a:t>the</a:t>
            </a:r>
            <a:endParaRPr sz="2400" dirty="0">
              <a:latin typeface="Arial"/>
              <a:cs typeface="Arial"/>
            </a:endParaRPr>
          </a:p>
          <a:p>
            <a:pPr marL="355600">
              <a:lnSpc>
                <a:spcPct val="100000"/>
              </a:lnSpc>
            </a:pPr>
            <a:r>
              <a:rPr sz="2400" dirty="0">
                <a:latin typeface="Arial"/>
                <a:cs typeface="Arial"/>
              </a:rPr>
              <a:t>problem</a:t>
            </a:r>
            <a:r>
              <a:rPr sz="2400" spc="-8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than</a:t>
            </a:r>
            <a:r>
              <a:rPr sz="2400" spc="-9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an</a:t>
            </a:r>
            <a:r>
              <a:rPr sz="2400" spc="-9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immediate</a:t>
            </a:r>
            <a:r>
              <a:rPr sz="2400" spc="-8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solution.</a:t>
            </a:r>
            <a:endParaRPr sz="2400" dirty="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575"/>
              </a:spcBef>
              <a:buChar char="•"/>
              <a:tabLst>
                <a:tab pos="354965" algn="l"/>
              </a:tabLst>
            </a:pPr>
            <a:r>
              <a:rPr sz="2400" dirty="0">
                <a:latin typeface="Arial"/>
                <a:cs typeface="Arial"/>
              </a:rPr>
              <a:t>It</a:t>
            </a:r>
            <a:r>
              <a:rPr sz="2400" spc="-8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is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then</a:t>
            </a:r>
            <a:r>
              <a:rPr sz="2400" spc="-7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possible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to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plan</a:t>
            </a:r>
            <a:r>
              <a:rPr sz="2400" spc="-5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subsequent</a:t>
            </a:r>
            <a:r>
              <a:rPr sz="2400" spc="-4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steps.</a:t>
            </a:r>
            <a:endParaRPr sz="2400" dirty="0">
              <a:latin typeface="Arial"/>
              <a:cs typeface="Arial"/>
            </a:endParaRPr>
          </a:p>
        </p:txBody>
      </p:sp>
      <p:pic>
        <p:nvPicPr>
          <p:cNvPr id="4" name="object 4" descr="Communauté Steam :: Reflection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772155" y="3429000"/>
            <a:ext cx="3133344" cy="1456944"/>
          </a:xfrm>
          <a:prstGeom prst="rect">
            <a:avLst/>
          </a:prstGeom>
        </p:spPr>
      </p:pic>
      <p:sp>
        <p:nvSpPr>
          <p:cNvPr id="6" name="object 4">
            <a:extLst>
              <a:ext uri="{FF2B5EF4-FFF2-40B4-BE49-F238E27FC236}">
                <a16:creationId xmlns:a16="http://schemas.microsoft.com/office/drawing/2014/main" id="{C5CA7309-4E9C-73B5-C5BA-EC6B11615256}"/>
              </a:ext>
            </a:extLst>
          </p:cNvPr>
          <p:cNvSpPr txBox="1"/>
          <p:nvPr/>
        </p:nvSpPr>
        <p:spPr>
          <a:xfrm>
            <a:off x="135255" y="0"/>
            <a:ext cx="245745" cy="2220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2400" spc="-50" dirty="0">
                <a:solidFill>
                  <a:srgbClr val="FFC000"/>
                </a:solidFill>
                <a:latin typeface="Arial"/>
                <a:cs typeface="Arial"/>
              </a:rPr>
              <a:t>I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spc="-50" dirty="0">
                <a:solidFill>
                  <a:srgbClr val="00B0F0"/>
                </a:solidFill>
                <a:latin typeface="Arial"/>
                <a:cs typeface="Arial"/>
              </a:rPr>
              <a:t>D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spc="-50" dirty="0">
                <a:solidFill>
                  <a:srgbClr val="00B050"/>
                </a:solidFill>
                <a:latin typeface="Arial"/>
                <a:cs typeface="Arial"/>
              </a:rPr>
              <a:t>E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spc="-50" dirty="0">
                <a:solidFill>
                  <a:srgbClr val="7030A0"/>
                </a:solidFill>
                <a:latin typeface="Arial"/>
                <a:cs typeface="Arial"/>
              </a:rPr>
              <a:t>A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spc="-50" dirty="0">
                <a:solidFill>
                  <a:srgbClr val="FF0000"/>
                </a:solidFill>
                <a:latin typeface="Arial"/>
                <a:cs typeface="Arial"/>
              </a:rPr>
              <a:t>L</a:t>
            </a:r>
            <a:endParaRPr sz="2400" dirty="0">
              <a:solidFill>
                <a:srgbClr val="FF0000"/>
              </a:solidFill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304800" y="152400"/>
            <a:ext cx="7697317" cy="627736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908685">
              <a:lnSpc>
                <a:spcPct val="100000"/>
              </a:lnSpc>
              <a:spcBef>
                <a:spcPts val="95"/>
              </a:spcBef>
            </a:pPr>
            <a:r>
              <a:rPr lang="en-GB" dirty="0"/>
              <a:t>“Fun” </a:t>
            </a:r>
            <a:r>
              <a:rPr dirty="0"/>
              <a:t>Problem</a:t>
            </a:r>
            <a:r>
              <a:rPr spc="-85" dirty="0"/>
              <a:t> </a:t>
            </a:r>
            <a:r>
              <a:rPr dirty="0"/>
              <a:t>of</a:t>
            </a:r>
            <a:r>
              <a:rPr spc="-90" dirty="0"/>
              <a:t> </a:t>
            </a:r>
            <a:r>
              <a:rPr dirty="0"/>
              <a:t>the</a:t>
            </a:r>
            <a:r>
              <a:rPr spc="-80" dirty="0"/>
              <a:t> </a:t>
            </a:r>
            <a:r>
              <a:rPr spc="-20" dirty="0"/>
              <a:t>week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4A10DD1-D47E-3AD7-EFE4-F150BD968E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400" y="1028343"/>
            <a:ext cx="8686800" cy="4801314"/>
          </a:xfrm>
        </p:spPr>
        <p:txBody>
          <a:bodyPr/>
          <a:lstStyle/>
          <a:p>
            <a:r>
              <a:rPr lang="en-GB" dirty="0"/>
              <a:t>You are outside a room with no windows containing </a:t>
            </a:r>
            <a:r>
              <a:rPr lang="en-GB" b="1" dirty="0"/>
              <a:t>three separate bulb lights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Outside the room are </a:t>
            </a:r>
            <a:r>
              <a:rPr lang="en-GB" b="1" dirty="0"/>
              <a:t>three switches</a:t>
            </a:r>
            <a:r>
              <a:rPr lang="en-GB" dirty="0"/>
              <a:t>. Each switch controls one bulb light.</a:t>
            </a:r>
          </a:p>
          <a:p>
            <a:endParaRPr lang="en-GB" dirty="0"/>
          </a:p>
          <a:p>
            <a:r>
              <a:rPr lang="en-GB" dirty="0"/>
              <a:t>You can manipulate the switches however you want, but when you enter the room the door locks behind you and you cannot return to the switches.</a:t>
            </a:r>
          </a:p>
          <a:p>
            <a:endParaRPr lang="en-GB" dirty="0"/>
          </a:p>
          <a:p>
            <a:r>
              <a:rPr lang="en-GB" b="1" dirty="0"/>
              <a:t>Challenge:</a:t>
            </a:r>
            <a:br>
              <a:rPr lang="en-GB" dirty="0"/>
            </a:br>
            <a:r>
              <a:rPr lang="en-GB" dirty="0"/>
              <a:t>How do you determine which switch controls which bulb?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933094" y="515238"/>
            <a:ext cx="727646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dirty="0"/>
              <a:t>What</a:t>
            </a:r>
            <a:r>
              <a:rPr spc="-105" dirty="0"/>
              <a:t> </a:t>
            </a:r>
            <a:r>
              <a:rPr dirty="0"/>
              <a:t>have</a:t>
            </a:r>
            <a:r>
              <a:rPr spc="-95" dirty="0"/>
              <a:t> </a:t>
            </a:r>
            <a:r>
              <a:rPr dirty="0"/>
              <a:t>we</a:t>
            </a:r>
            <a:r>
              <a:rPr spc="-90" dirty="0"/>
              <a:t> </a:t>
            </a:r>
            <a:r>
              <a:rPr dirty="0"/>
              <a:t>covered</a:t>
            </a:r>
            <a:r>
              <a:rPr spc="-90" dirty="0"/>
              <a:t> </a:t>
            </a:r>
            <a:r>
              <a:rPr spc="-10" dirty="0"/>
              <a:t>today?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58469" y="1370580"/>
            <a:ext cx="7342531" cy="3132909"/>
          </a:xfrm>
          <a:prstGeom prst="rect">
            <a:avLst/>
          </a:prstGeom>
        </p:spPr>
        <p:txBody>
          <a:bodyPr vert="horz" wrap="square" lIns="0" tIns="85090" rIns="0" bIns="0" rtlCol="0">
            <a:spAutoFit/>
          </a:bodyPr>
          <a:lstStyle/>
          <a:p>
            <a:pPr marL="354965" indent="-342265">
              <a:lnSpc>
                <a:spcPct val="100000"/>
              </a:lnSpc>
              <a:spcBef>
                <a:spcPts val="670"/>
              </a:spcBef>
              <a:buChar char="•"/>
              <a:tabLst>
                <a:tab pos="354965" algn="l"/>
              </a:tabLst>
            </a:pPr>
            <a:r>
              <a:rPr sz="2400" dirty="0">
                <a:latin typeface="Arial"/>
                <a:cs typeface="Arial"/>
              </a:rPr>
              <a:t>Introduction</a:t>
            </a:r>
            <a:r>
              <a:rPr sz="2400" spc="-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to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</a:t>
            </a:r>
            <a:r>
              <a:rPr sz="2400" spc="-7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module</a:t>
            </a:r>
            <a:endParaRPr sz="2400" dirty="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580"/>
              </a:spcBef>
              <a:buChar char="•"/>
              <a:tabLst>
                <a:tab pos="354965" algn="l"/>
              </a:tabLst>
            </a:pPr>
            <a:r>
              <a:rPr sz="2400" dirty="0">
                <a:latin typeface="Arial"/>
                <a:cs typeface="Arial"/>
              </a:rPr>
              <a:t>Overview</a:t>
            </a:r>
            <a:r>
              <a:rPr sz="2400" spc="-6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of</a:t>
            </a:r>
            <a:r>
              <a:rPr sz="2400" spc="-8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learning</a:t>
            </a:r>
            <a:r>
              <a:rPr sz="2400" spc="-3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outcomes</a:t>
            </a:r>
            <a:endParaRPr sz="2400" dirty="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575"/>
              </a:spcBef>
              <a:buChar char="•"/>
              <a:tabLst>
                <a:tab pos="354965" algn="l"/>
              </a:tabLst>
            </a:pPr>
            <a:r>
              <a:rPr sz="2400" dirty="0">
                <a:latin typeface="Arial"/>
                <a:cs typeface="Arial"/>
              </a:rPr>
              <a:t>Expectations</a:t>
            </a:r>
            <a:r>
              <a:rPr sz="2400" spc="-14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session</a:t>
            </a:r>
            <a:endParaRPr sz="2400" dirty="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575"/>
              </a:spcBef>
              <a:buChar char="•"/>
              <a:tabLst>
                <a:tab pos="354965" algn="l"/>
              </a:tabLst>
            </a:pPr>
            <a:r>
              <a:rPr sz="2400" dirty="0">
                <a:latin typeface="Arial"/>
                <a:cs typeface="Arial"/>
              </a:rPr>
              <a:t>Module</a:t>
            </a:r>
            <a:r>
              <a:rPr sz="2400" spc="-105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Handbook</a:t>
            </a:r>
            <a:endParaRPr sz="2400" dirty="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580"/>
              </a:spcBef>
              <a:buChar char="•"/>
              <a:tabLst>
                <a:tab pos="354965" algn="l"/>
              </a:tabLst>
            </a:pPr>
            <a:r>
              <a:rPr sz="2400" dirty="0">
                <a:latin typeface="Arial"/>
                <a:cs typeface="Arial"/>
              </a:rPr>
              <a:t>What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is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problem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solving?</a:t>
            </a:r>
            <a:endParaRPr sz="2400" dirty="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575"/>
              </a:spcBef>
              <a:buChar char="•"/>
              <a:tabLst>
                <a:tab pos="354965" algn="l"/>
              </a:tabLst>
            </a:pPr>
            <a:r>
              <a:rPr sz="2400" dirty="0">
                <a:latin typeface="Arial"/>
                <a:cs typeface="Arial"/>
              </a:rPr>
              <a:t>IDEAL</a:t>
            </a:r>
            <a:r>
              <a:rPr sz="2400" spc="-16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problem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solving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spc="-10" dirty="0">
                <a:latin typeface="Arial"/>
                <a:cs typeface="Arial"/>
              </a:rPr>
              <a:t>model</a:t>
            </a:r>
            <a:endParaRPr sz="2400" dirty="0">
              <a:latin typeface="Arial"/>
              <a:cs typeface="Arial"/>
            </a:endParaRPr>
          </a:p>
          <a:p>
            <a:pPr marL="354965" indent="-342265">
              <a:lnSpc>
                <a:spcPct val="100000"/>
              </a:lnSpc>
              <a:spcBef>
                <a:spcPts val="580"/>
              </a:spcBef>
              <a:buChar char="•"/>
              <a:tabLst>
                <a:tab pos="354965" algn="l"/>
              </a:tabLst>
            </a:pPr>
            <a:r>
              <a:rPr sz="2400" dirty="0">
                <a:latin typeface="Arial"/>
                <a:cs typeface="Arial"/>
              </a:rPr>
              <a:t>Problem</a:t>
            </a:r>
            <a:r>
              <a:rPr sz="2400" spc="-45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of</a:t>
            </a:r>
            <a:r>
              <a:rPr sz="2400" spc="-50" dirty="0">
                <a:latin typeface="Arial"/>
                <a:cs typeface="Arial"/>
              </a:rPr>
              <a:t> </a:t>
            </a:r>
            <a:r>
              <a:rPr sz="2400" dirty="0">
                <a:latin typeface="Arial"/>
                <a:cs typeface="Arial"/>
              </a:rPr>
              <a:t>the</a:t>
            </a:r>
            <a:r>
              <a:rPr sz="2400" spc="-70" dirty="0">
                <a:latin typeface="Arial"/>
                <a:cs typeface="Arial"/>
              </a:rPr>
              <a:t> </a:t>
            </a:r>
            <a:r>
              <a:rPr sz="2400" spc="-20" dirty="0">
                <a:latin typeface="Arial"/>
                <a:cs typeface="Arial"/>
              </a:rPr>
              <a:t>week</a:t>
            </a:r>
            <a:endParaRPr sz="2400" dirty="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2154682" y="1445132"/>
            <a:ext cx="4831080" cy="12452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8000" b="0" dirty="0">
                <a:latin typeface="Arial"/>
                <a:cs typeface="Arial"/>
              </a:rPr>
              <a:t>Thank</a:t>
            </a:r>
            <a:r>
              <a:rPr sz="8000" b="0" spc="-145" dirty="0">
                <a:latin typeface="Arial"/>
                <a:cs typeface="Arial"/>
              </a:rPr>
              <a:t> </a:t>
            </a:r>
            <a:r>
              <a:rPr sz="8000" b="0" spc="-715" dirty="0">
                <a:latin typeface="Arial"/>
                <a:cs typeface="Arial"/>
              </a:rPr>
              <a:t>Y</a:t>
            </a:r>
            <a:r>
              <a:rPr sz="8000" b="0" spc="10" dirty="0">
                <a:latin typeface="Arial"/>
                <a:cs typeface="Arial"/>
              </a:rPr>
              <a:t>ou</a:t>
            </a:r>
            <a:endParaRPr sz="8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Berlin">
  <a:themeElements>
    <a:clrScheme name="Custom 1">
      <a:dk1>
        <a:sysClr val="windowText" lastClr="000000"/>
      </a:dk1>
      <a:lt1>
        <a:srgbClr val="FFFFCC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1646</Words>
  <Application>Microsoft Office PowerPoint</Application>
  <PresentationFormat>On-screen Show (4:3)</PresentationFormat>
  <Paragraphs>220</Paragraphs>
  <Slides>25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25</vt:i4>
      </vt:variant>
    </vt:vector>
  </HeadingPairs>
  <TitlesOfParts>
    <vt:vector size="33" baseType="lpstr">
      <vt:lpstr>Futura Medium</vt:lpstr>
      <vt:lpstr>Google Sans</vt:lpstr>
      <vt:lpstr>Abadi</vt:lpstr>
      <vt:lpstr>Aptos</vt:lpstr>
      <vt:lpstr>Arial</vt:lpstr>
      <vt:lpstr>Trebuchet MS</vt:lpstr>
      <vt:lpstr>Office Theme</vt:lpstr>
      <vt:lpstr>Berlin</vt:lpstr>
      <vt:lpstr>BMSW4014 BMSW4014 Problem Solving and Innovation</vt:lpstr>
      <vt:lpstr>Aims for today</vt:lpstr>
      <vt:lpstr>PowerPoint Presentation</vt:lpstr>
      <vt:lpstr>Time to introduce each other to me!</vt:lpstr>
      <vt:lpstr>Learning outcomes</vt:lpstr>
      <vt:lpstr>Student Support Services</vt:lpstr>
      <vt:lpstr>Student Conduct</vt:lpstr>
      <vt:lpstr>Expectations</vt:lpstr>
      <vt:lpstr>A peruse of Moodle </vt:lpstr>
      <vt:lpstr>A flick through the module handbook</vt:lpstr>
      <vt:lpstr>What is a problem?</vt:lpstr>
      <vt:lpstr>Examples of problems</vt:lpstr>
      <vt:lpstr>The Midnight Escape!!</vt:lpstr>
      <vt:lpstr>The Midnight Escape!!</vt:lpstr>
      <vt:lpstr>Problems</vt:lpstr>
      <vt:lpstr>Problem solving strategies?</vt:lpstr>
      <vt:lpstr>What is problem solving as a system?</vt:lpstr>
      <vt:lpstr>Identifying problems and opportunities</vt:lpstr>
      <vt:lpstr>Defining goals</vt:lpstr>
      <vt:lpstr>Exploring possible strategies</vt:lpstr>
      <vt:lpstr>Anticipating outcomes and acting</vt:lpstr>
      <vt:lpstr>Looking back and learning</vt:lpstr>
      <vt:lpstr>“Fun” Problem of the week</vt:lpstr>
      <vt:lpstr>What have we covered today?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CertHE Skills for the Workplace Module: BMSK4004</dc:title>
  <dc:creator>Christopher Wilkin</dc:creator>
  <cp:lastModifiedBy>Jaliya De Silva</cp:lastModifiedBy>
  <cp:revision>4</cp:revision>
  <dcterms:created xsi:type="dcterms:W3CDTF">2026-04-27T20:09:18Z</dcterms:created>
  <dcterms:modified xsi:type="dcterms:W3CDTF">2026-09-27T10:12:28Z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2024-11-20T00:00:00Z</vt:filetime>
  </property>
  <property fmtid="{D5CDD505-2E9C-101B-9397-08002B2CF9AE}" pid="3" name="LastSaved">
    <vt:filetime>2026-04-27T00:00:00Z</vt:filetime>
  </property>
</Properties>
</file>