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Roboto"/>
      <p:regular r:id="rId19"/>
      <p:bold r:id="rId20"/>
      <p:italic r:id="rId21"/>
      <p:boldItalic r:id="rId22"/>
    </p:embeddedFont>
    <p:embeddedFont>
      <p:font typeface="Merriweather"/>
      <p:regular r:id="rId23"/>
      <p:bold r:id="rId24"/>
      <p:italic r:id="rId25"/>
      <p:boldItalic r:id="rId2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.fntdata"/><Relationship Id="rId22" Type="http://schemas.openxmlformats.org/officeDocument/2006/relationships/font" Target="fonts/Roboto-boldItalic.fntdata"/><Relationship Id="rId21" Type="http://schemas.openxmlformats.org/officeDocument/2006/relationships/font" Target="fonts/Roboto-italic.fntdata"/><Relationship Id="rId24" Type="http://schemas.openxmlformats.org/officeDocument/2006/relationships/font" Target="fonts/Merriweather-bold.fntdata"/><Relationship Id="rId23" Type="http://schemas.openxmlformats.org/officeDocument/2006/relationships/font" Target="fonts/Merriweather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Merriweather-boldItalic.fntdata"/><Relationship Id="rId25" Type="http://schemas.openxmlformats.org/officeDocument/2006/relationships/font" Target="fonts/Merriweather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font" Target="fonts/Roboto-regular.fntdata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c6f90357f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c6f90357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c6f90357f_0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c6f90357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c6f90357f_0_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c6f90357f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c6f90357f_0_13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c6f90357f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c6f90357f_0_1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c6f90357f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29fc30f1f13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29fc30f1f13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29fc30f1f13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29fc30f1f13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c6f90357f_0_2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c6f90357f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c6f90357f_0_3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c6f90357f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2a293949a61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2a293949a61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29fc30f1f13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29fc30f1f13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2a293949a61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2a293949a61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a293949a61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2a293949a61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125" y="0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311700" y="1878560"/>
            <a:ext cx="42426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0" y="48099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6" name="Google Shape;16;p3"/>
          <p:cNvSpPr/>
          <p:nvPr/>
        </p:nvSpPr>
        <p:spPr>
          <a:xfrm>
            <a:off x="0" y="0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17" name="Google Shape;17;p3"/>
          <p:cNvSpPr txBox="1"/>
          <p:nvPr>
            <p:ph type="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0"/>
            <a:ext cx="4314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/>
          <p:nvPr/>
        </p:nvSpPr>
        <p:spPr>
          <a:xfrm>
            <a:off x="0" y="44125"/>
            <a:ext cx="4313625" cy="4399375"/>
          </a:xfrm>
          <a:custGeom>
            <a:rect b="b" l="l" r="r" t="t"/>
            <a:pathLst>
              <a:path extrusionOk="0" h="175975" w="172545">
                <a:moveTo>
                  <a:pt x="0" y="157"/>
                </a:moveTo>
                <a:lnTo>
                  <a:pt x="172419" y="0"/>
                </a:lnTo>
                <a:lnTo>
                  <a:pt x="172545" y="126541"/>
                </a:lnTo>
                <a:lnTo>
                  <a:pt x="0" y="175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sp>
        <p:nvSpPr>
          <p:cNvPr id="22" name="Google Shape;22;p4"/>
          <p:cNvSpPr/>
          <p:nvPr/>
        </p:nvSpPr>
        <p:spPr>
          <a:xfrm>
            <a:off x="-125" y="0"/>
            <a:ext cx="4316900" cy="4395600"/>
          </a:xfrm>
          <a:custGeom>
            <a:rect b="b" l="l" r="r" t="t"/>
            <a:pathLst>
              <a:path extrusionOk="0" h="175824" w="172676">
                <a:moveTo>
                  <a:pt x="0" y="6"/>
                </a:moveTo>
                <a:lnTo>
                  <a:pt x="172676" y="0"/>
                </a:lnTo>
                <a:lnTo>
                  <a:pt x="172562" y="126442"/>
                </a:lnTo>
                <a:lnTo>
                  <a:pt x="0" y="17582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</p:sp>
      <p:sp>
        <p:nvSpPr>
          <p:cNvPr id="23" name="Google Shape;23;p4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4" name="Google Shape;24;p4"/>
          <p:cNvSpPr txBox="1"/>
          <p:nvPr>
            <p:ph idx="1" type="body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5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2" type="body"/>
          </p:nvPr>
        </p:nvSpPr>
        <p:spPr>
          <a:xfrm>
            <a:off x="48324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6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/>
          <p:nvPr/>
        </p:nvSpPr>
        <p:spPr>
          <a:xfrm>
            <a:off x="0" y="0"/>
            <a:ext cx="37644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7"/>
          <p:cNvSpPr txBox="1"/>
          <p:nvPr>
            <p:ph type="title"/>
          </p:nvPr>
        </p:nvSpPr>
        <p:spPr>
          <a:xfrm>
            <a:off x="311725" y="500925"/>
            <a:ext cx="3127500" cy="182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9" name="Google Shape;39;p7"/>
          <p:cNvSpPr txBox="1"/>
          <p:nvPr>
            <p:ph idx="1" type="body"/>
          </p:nvPr>
        </p:nvSpPr>
        <p:spPr>
          <a:xfrm>
            <a:off x="311700" y="2390650"/>
            <a:ext cx="3127500" cy="229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40" name="Google Shape;40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3"/>
        </a:solidFill>
      </p:bgPr>
    </p:bg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 txBox="1"/>
          <p:nvPr>
            <p:ph type="title"/>
          </p:nvPr>
        </p:nvSpPr>
        <p:spPr>
          <a:xfrm>
            <a:off x="311675" y="798600"/>
            <a:ext cx="6247800" cy="3546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43" name="Google Shape;43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" name="Google Shape;46;p9"/>
          <p:cNvSpPr txBox="1"/>
          <p:nvPr>
            <p:ph type="title"/>
          </p:nvPr>
        </p:nvSpPr>
        <p:spPr>
          <a:xfrm>
            <a:off x="311300" y="500925"/>
            <a:ext cx="3704400" cy="20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1" type="subTitle"/>
          </p:nvPr>
        </p:nvSpPr>
        <p:spPr>
          <a:xfrm>
            <a:off x="304800" y="2626725"/>
            <a:ext cx="3704400" cy="92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48" name="Google Shape;48;p9"/>
          <p:cNvSpPr txBox="1"/>
          <p:nvPr>
            <p:ph idx="2" type="body"/>
          </p:nvPr>
        </p:nvSpPr>
        <p:spPr>
          <a:xfrm>
            <a:off x="4879025" y="500925"/>
            <a:ext cx="3954000" cy="41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9" name="Google Shape;49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/>
          <p:nvPr/>
        </p:nvSpPr>
        <p:spPr>
          <a:xfrm>
            <a:off x="0" y="4369000"/>
            <a:ext cx="9144000" cy="774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10"/>
          <p:cNvSpPr txBox="1"/>
          <p:nvPr>
            <p:ph idx="1" type="body"/>
          </p:nvPr>
        </p:nvSpPr>
        <p:spPr>
          <a:xfrm>
            <a:off x="311700" y="4521400"/>
            <a:ext cx="7979400" cy="46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None/>
              <a:defRPr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</a:lstStyle>
          <a:p/>
        </p:txBody>
      </p:sp>
      <p:sp>
        <p:nvSpPr>
          <p:cNvPr id="53" name="Google Shape;5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1"/>
          <p:cNvSpPr txBox="1"/>
          <p:nvPr>
            <p:ph hasCustomPrompt="1" type="title"/>
          </p:nvPr>
        </p:nvSpPr>
        <p:spPr>
          <a:xfrm>
            <a:off x="311750" y="831175"/>
            <a:ext cx="5334900" cy="1244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6" name="Google Shape;56;p11"/>
          <p:cNvSpPr txBox="1"/>
          <p:nvPr>
            <p:ph idx="1" type="body"/>
          </p:nvPr>
        </p:nvSpPr>
        <p:spPr>
          <a:xfrm>
            <a:off x="311700" y="2121425"/>
            <a:ext cx="5334900" cy="94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57" name="Google Shape;5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paradigm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Roboto"/>
              <a:buChar char="●"/>
              <a:defRPr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Relationship Id="rId4" Type="http://schemas.openxmlformats.org/officeDocument/2006/relationships/image" Target="../media/image1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tandfonline.com/doi/abs/10.1080/10841806.2017.1381482" TargetMode="External"/><Relationship Id="rId4" Type="http://schemas.openxmlformats.org/officeDocument/2006/relationships/hyperlink" Target="https://dts.solutions/when-were-body-worn-cameras-first-introduced/" TargetMode="Externa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who.int/violence_injury_prevention/road_safety_status/2018/en/" TargetMode="External"/><Relationship Id="rId4" Type="http://schemas.openxmlformats.org/officeDocument/2006/relationships/hyperlink" Target="https://www.who.int/violence_injury_prevention/road_safety_status/2018/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3"/>
          <p:cNvSpPr txBox="1"/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2540"/>
          </a:p>
        </p:txBody>
      </p:sp>
      <p:sp>
        <p:nvSpPr>
          <p:cNvPr id="65" name="Google Shape;65;p13"/>
          <p:cNvSpPr txBox="1"/>
          <p:nvPr>
            <p:ph idx="1" type="subTitle"/>
          </p:nvPr>
        </p:nvSpPr>
        <p:spPr>
          <a:xfrm>
            <a:off x="0" y="3288110"/>
            <a:ext cx="42426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</a:rPr>
              <a:t>Luci Montgomery</a:t>
            </a:r>
            <a:endParaRPr/>
          </a:p>
        </p:txBody>
      </p:sp>
      <p:sp>
        <p:nvSpPr>
          <p:cNvPr id="66" name="Google Shape;66;p13"/>
          <p:cNvSpPr txBox="1"/>
          <p:nvPr/>
        </p:nvSpPr>
        <p:spPr>
          <a:xfrm>
            <a:off x="1164600" y="4285225"/>
            <a:ext cx="4209900" cy="65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7" name="Google Shape;67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23612"/>
            <a:ext cx="9144000" cy="5190725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68;p13"/>
          <p:cNvSpPr txBox="1"/>
          <p:nvPr/>
        </p:nvSpPr>
        <p:spPr>
          <a:xfrm>
            <a:off x="4114350" y="179425"/>
            <a:ext cx="4863600" cy="1642800"/>
          </a:xfrm>
          <a:prstGeom prst="rect">
            <a:avLst/>
          </a:prstGeom>
          <a:gradFill>
            <a:gsLst>
              <a:gs pos="0">
                <a:srgbClr val="878787"/>
              </a:gs>
              <a:gs pos="100000">
                <a:srgbClr val="464646"/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90"/>
              <a:buFont typeface="Arial"/>
              <a:buNone/>
            </a:pPr>
            <a:r>
              <a:rPr lang="en" sz="194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Examine the role of technology within modern day policing. Assess how advancements in surveillance, data analytics, body worn cameras and predictive policing affect public trust. </a:t>
            </a:r>
            <a:endParaRPr sz="194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9" name="Google Shape;69;p13"/>
          <p:cNvSpPr txBox="1"/>
          <p:nvPr/>
        </p:nvSpPr>
        <p:spPr>
          <a:xfrm>
            <a:off x="287050" y="4583950"/>
            <a:ext cx="2156400" cy="354600"/>
          </a:xfrm>
          <a:prstGeom prst="rect">
            <a:avLst/>
          </a:prstGeom>
          <a:gradFill>
            <a:gsLst>
              <a:gs pos="0">
                <a:srgbClr val="878787"/>
              </a:gs>
              <a:gs pos="100000">
                <a:srgbClr val="464646"/>
              </a:gs>
            </a:gsLst>
            <a:lin ang="5400012" scaled="0"/>
          </a:gra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Luci Montgomery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4"/>
          <p:cNvSpPr txBox="1"/>
          <p:nvPr>
            <p:ph type="title"/>
          </p:nvPr>
        </p:nvSpPr>
        <p:spPr>
          <a:xfrm>
            <a:off x="311675" y="798600"/>
            <a:ext cx="6247800" cy="3546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75" name="Google Shape;75;p14"/>
          <p:cNvSpPr txBox="1"/>
          <p:nvPr/>
        </p:nvSpPr>
        <p:spPr>
          <a:xfrm>
            <a:off x="7950950" y="4733300"/>
            <a:ext cx="2462700" cy="65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(</a:t>
            </a: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Bleed,1997)</a:t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" name="Google Shape;76;p14"/>
          <p:cNvSpPr txBox="1"/>
          <p:nvPr/>
        </p:nvSpPr>
        <p:spPr>
          <a:xfrm>
            <a:off x="3880950" y="345925"/>
            <a:ext cx="4648800" cy="443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5"/>
          <p:cNvSpPr txBox="1"/>
          <p:nvPr>
            <p:ph type="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Role of technology in modern day policing</a:t>
            </a:r>
            <a:endParaRPr/>
          </a:p>
        </p:txBody>
      </p:sp>
      <p:sp>
        <p:nvSpPr>
          <p:cNvPr id="82" name="Google Shape;82;p15"/>
          <p:cNvSpPr txBox="1"/>
          <p:nvPr/>
        </p:nvSpPr>
        <p:spPr>
          <a:xfrm>
            <a:off x="277700" y="2100875"/>
            <a:ext cx="4294200" cy="286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Defem and Chicoine(1988)</a:t>
            </a:r>
            <a:endParaRPr sz="13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Digital transformation</a:t>
            </a:r>
            <a:endParaRPr sz="13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Chan(2001)</a:t>
            </a:r>
            <a:endParaRPr sz="13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 txBox="1"/>
          <p:nvPr>
            <p:ph type="title"/>
          </p:nvPr>
        </p:nvSpPr>
        <p:spPr>
          <a:xfrm>
            <a:off x="236625" y="454250"/>
            <a:ext cx="3704400" cy="55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Surveillance </a:t>
            </a:r>
            <a:endParaRPr/>
          </a:p>
        </p:txBody>
      </p:sp>
      <p:sp>
        <p:nvSpPr>
          <p:cNvPr id="88" name="Google Shape;88;p16"/>
          <p:cNvSpPr txBox="1"/>
          <p:nvPr>
            <p:ph idx="1" type="subTitle"/>
          </p:nvPr>
        </p:nvSpPr>
        <p:spPr>
          <a:xfrm>
            <a:off x="304800" y="1288575"/>
            <a:ext cx="3704400" cy="226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Char char="●"/>
            </a:pPr>
            <a:r>
              <a:rPr lang="en">
                <a:solidFill>
                  <a:schemeClr val="accent3"/>
                </a:solidFill>
              </a:rPr>
              <a:t>1985 Bournemouth</a:t>
            </a:r>
            <a:endParaRPr>
              <a:solidFill>
                <a:schemeClr val="accent3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Char char="●"/>
            </a:pPr>
            <a:r>
              <a:rPr lang="en">
                <a:solidFill>
                  <a:schemeClr val="accent3"/>
                </a:solidFill>
              </a:rPr>
              <a:t>650,000 in London</a:t>
            </a:r>
            <a:endParaRPr>
              <a:solidFill>
                <a:schemeClr val="accent3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Char char="●"/>
            </a:pPr>
            <a:r>
              <a:rPr lang="en">
                <a:solidFill>
                  <a:schemeClr val="accent3"/>
                </a:solidFill>
              </a:rPr>
              <a:t>83,000 in Birmingham</a:t>
            </a:r>
            <a:endParaRPr>
              <a:solidFill>
                <a:schemeClr val="accent3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Char char="●"/>
            </a:pPr>
            <a:r>
              <a:rPr lang="en">
                <a:solidFill>
                  <a:schemeClr val="accent3"/>
                </a:solidFill>
              </a:rPr>
              <a:t>77,000 in Manchester</a:t>
            </a:r>
            <a:endParaRPr>
              <a:solidFill>
                <a:schemeClr val="accent3"/>
              </a:solidFill>
            </a:endParaRPr>
          </a:p>
        </p:txBody>
      </p:sp>
      <p:sp>
        <p:nvSpPr>
          <p:cNvPr id="89" name="Google Shape;89;p16"/>
          <p:cNvSpPr txBox="1"/>
          <p:nvPr>
            <p:ph idx="2" type="body"/>
          </p:nvPr>
        </p:nvSpPr>
        <p:spPr>
          <a:xfrm>
            <a:off x="4739000" y="-460925"/>
            <a:ext cx="3954000" cy="41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0" name="Google Shape;90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25"/>
            <a:ext cx="4572000" cy="5181200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16"/>
          <p:cNvSpPr txBox="1"/>
          <p:nvPr/>
        </p:nvSpPr>
        <p:spPr>
          <a:xfrm>
            <a:off x="100350" y="4602450"/>
            <a:ext cx="4041900" cy="46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Cambridge,</a:t>
            </a: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(2023),Lowerson(2022)Lyon,(2007),  White,(2023)</a:t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7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Body worn cameras</a:t>
            </a:r>
            <a:endParaRPr/>
          </a:p>
        </p:txBody>
      </p:sp>
      <p:sp>
        <p:nvSpPr>
          <p:cNvPr id="97" name="Google Shape;97;p17"/>
          <p:cNvSpPr txBox="1"/>
          <p:nvPr>
            <p:ph idx="1" type="body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2005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Police abuse and violence 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Privacy</a:t>
            </a:r>
            <a:endParaRPr sz="1600"/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600"/>
              <a:t> </a:t>
            </a:r>
            <a:endParaRPr sz="1600"/>
          </a:p>
        </p:txBody>
      </p:sp>
      <p:pic>
        <p:nvPicPr>
          <p:cNvPr id="98" name="Google Shape;9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64000" y="1277025"/>
            <a:ext cx="4680000" cy="3866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48525" y="570200"/>
            <a:ext cx="7895475" cy="410710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8"/>
          <p:cNvSpPr txBox="1"/>
          <p:nvPr/>
        </p:nvSpPr>
        <p:spPr>
          <a:xfrm>
            <a:off x="109750" y="4864000"/>
            <a:ext cx="2249700" cy="27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(Nortcliffe,2018)</a:t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5" name="Google Shape;105;p18"/>
          <p:cNvSpPr/>
          <p:nvPr/>
        </p:nvSpPr>
        <p:spPr>
          <a:xfrm>
            <a:off x="249700" y="2072875"/>
            <a:ext cx="1204200" cy="1308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6" name="Google Shape;106;p18"/>
          <p:cNvSpPr txBox="1"/>
          <p:nvPr/>
        </p:nvSpPr>
        <p:spPr>
          <a:xfrm>
            <a:off x="109750" y="1102075"/>
            <a:ext cx="1204200" cy="56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Battery  hits around 9hrs of a 12hr shift.</a:t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7" name="Google Shape;107;p18"/>
          <p:cNvSpPr/>
          <p:nvPr/>
        </p:nvSpPr>
        <p:spPr>
          <a:xfrm>
            <a:off x="464400" y="3995850"/>
            <a:ext cx="989400" cy="933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8" name="Google Shape;108;p18"/>
          <p:cNvSpPr txBox="1"/>
          <p:nvPr/>
        </p:nvSpPr>
        <p:spPr>
          <a:xfrm>
            <a:off x="63000" y="3081050"/>
            <a:ext cx="1251000" cy="66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Increase in </a:t>
            </a: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cost having to replace them</a:t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Google Shape;113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94725" y="1384375"/>
            <a:ext cx="7201651" cy="3759125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9"/>
          <p:cNvSpPr txBox="1"/>
          <p:nvPr/>
        </p:nvSpPr>
        <p:spPr>
          <a:xfrm>
            <a:off x="44350" y="4994700"/>
            <a:ext cx="7981200" cy="107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5" name="Google Shape;115;p19"/>
          <p:cNvSpPr txBox="1"/>
          <p:nvPr/>
        </p:nvSpPr>
        <p:spPr>
          <a:xfrm>
            <a:off x="5495900" y="4864000"/>
            <a:ext cx="2903100" cy="23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College of policing,(2023)</a:t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16" name="Google Shape;116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" y="51232"/>
            <a:ext cx="9144000" cy="5129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1175" y="1384375"/>
            <a:ext cx="7201651" cy="3759125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9"/>
          <p:cNvSpPr txBox="1"/>
          <p:nvPr/>
        </p:nvSpPr>
        <p:spPr>
          <a:xfrm>
            <a:off x="128350" y="205925"/>
            <a:ext cx="1941600" cy="382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College of policing,(2023)</a:t>
            </a:r>
            <a:endParaRPr b="1"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0"/>
          <p:cNvSpPr txBox="1"/>
          <p:nvPr>
            <p:ph type="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Predictive  policing </a:t>
            </a:r>
            <a:endParaRPr/>
          </a:p>
        </p:txBody>
      </p:sp>
      <p:sp>
        <p:nvSpPr>
          <p:cNvPr id="124" name="Google Shape;124;p20"/>
          <p:cNvSpPr txBox="1"/>
          <p:nvPr/>
        </p:nvSpPr>
        <p:spPr>
          <a:xfrm>
            <a:off x="231025" y="1466125"/>
            <a:ext cx="2576400" cy="204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Roboto"/>
              <a:buChar char="●"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25" name="Google Shape;125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205800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20"/>
          <p:cNvSpPr txBox="1"/>
          <p:nvPr/>
        </p:nvSpPr>
        <p:spPr>
          <a:xfrm rot="-5400000">
            <a:off x="-1620625" y="2166175"/>
            <a:ext cx="4107300" cy="64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Predictive policing</a:t>
            </a:r>
            <a:endParaRPr sz="35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7" name="Google Shape;127;p20"/>
          <p:cNvSpPr txBox="1"/>
          <p:nvPr/>
        </p:nvSpPr>
        <p:spPr>
          <a:xfrm>
            <a:off x="1136525" y="1102050"/>
            <a:ext cx="3052500" cy="970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Roboto"/>
              <a:buChar char="●"/>
            </a:pPr>
            <a:r>
              <a:rPr b="1" lang="en" sz="17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Hot Spot policing</a:t>
            </a:r>
            <a:endParaRPr b="1" sz="17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Roboto"/>
              <a:buChar char="●"/>
            </a:pPr>
            <a:r>
              <a:rPr b="1" lang="en" sz="17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Increasing public trust </a:t>
            </a:r>
            <a:endParaRPr b="1" sz="17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Roboto"/>
              <a:buChar char="●"/>
            </a:pPr>
            <a:r>
              <a:rPr b="1" lang="en" sz="17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Drawbacks</a:t>
            </a:r>
            <a:endParaRPr b="1" sz="17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1"/>
          <p:cNvSpPr txBox="1"/>
          <p:nvPr>
            <p:ph idx="1" type="body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Mali,(2020)</a:t>
            </a:r>
            <a:endParaRPr sz="1700"/>
          </a:p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>
                <a:highlight>
                  <a:srgbClr val="FFFFFF"/>
                </a:highlight>
              </a:rPr>
              <a:t>In 2018, 1.35 million people were killed in road accidents worldwide.</a:t>
            </a:r>
            <a:endParaRPr sz="1700"/>
          </a:p>
        </p:txBody>
      </p:sp>
      <p:sp>
        <p:nvSpPr>
          <p:cNvPr id="133" name="Google Shape;133;p21"/>
          <p:cNvSpPr txBox="1"/>
          <p:nvPr>
            <p:ph idx="2" type="body"/>
          </p:nvPr>
        </p:nvSpPr>
        <p:spPr>
          <a:xfrm>
            <a:off x="48324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134" name="Google Shape;134;p21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Data analytics</a:t>
            </a:r>
            <a:endParaRPr/>
          </a:p>
        </p:txBody>
      </p:sp>
      <p:pic>
        <p:nvPicPr>
          <p:cNvPr id="135" name="Google Shape;135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997025"/>
            <a:ext cx="9144000" cy="219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2"/>
          <p:cNvSpPr txBox="1"/>
          <p:nvPr>
            <p:ph type="title"/>
          </p:nvPr>
        </p:nvSpPr>
        <p:spPr>
          <a:xfrm>
            <a:off x="311750" y="831175"/>
            <a:ext cx="5334900" cy="1244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7300"/>
              <a:t>conclusion</a:t>
            </a:r>
            <a:endParaRPr sz="7300"/>
          </a:p>
        </p:txBody>
      </p:sp>
      <p:sp>
        <p:nvSpPr>
          <p:cNvPr id="141" name="Google Shape;141;p22"/>
          <p:cNvSpPr txBox="1"/>
          <p:nvPr>
            <p:ph idx="1" type="body"/>
          </p:nvPr>
        </p:nvSpPr>
        <p:spPr>
          <a:xfrm>
            <a:off x="311700" y="2121425"/>
            <a:ext cx="5334900" cy="94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3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147" name="Google Shape;147;p23"/>
          <p:cNvSpPr txBox="1"/>
          <p:nvPr/>
        </p:nvSpPr>
        <p:spPr>
          <a:xfrm>
            <a:off x="175025" y="1522125"/>
            <a:ext cx="8746800" cy="357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8" name="Google Shape;148;p23"/>
          <p:cNvSpPr txBox="1"/>
          <p:nvPr/>
        </p:nvSpPr>
        <p:spPr>
          <a:xfrm>
            <a:off x="203025" y="1568800"/>
            <a:ext cx="8700000" cy="357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7940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00"/>
              <a:buFont typeface="Arial"/>
              <a:buChar char="●"/>
            </a:pPr>
            <a:r>
              <a:rPr lang="en" sz="800">
                <a:solidFill>
                  <a:schemeClr val="dk1"/>
                </a:solidFill>
              </a:rPr>
              <a:t>Adams,I et al(2017)Visibility is a Trap: The Ethics of Police Body-Worn Cameras and Control.Administrative theory and praxis,Volume 39.Issue 4.Available at:</a:t>
            </a:r>
            <a:r>
              <a:rPr lang="en" sz="800" u="sng">
                <a:solidFill>
                  <a:schemeClr val="hlink"/>
                </a:solidFill>
                <a:hlinkClick r:id="rId3"/>
              </a:rPr>
              <a:t>https://www.tandfonline.com/doi/abs/10.1080/10841806.2017.1381482</a:t>
            </a:r>
            <a:endParaRPr sz="800">
              <a:solidFill>
                <a:schemeClr val="dk1"/>
              </a:solidFill>
            </a:endParaRPr>
          </a:p>
          <a:p>
            <a:pPr indent="-2667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0"/>
              <a:buFont typeface="Roboto"/>
              <a:buChar char="●"/>
            </a:pPr>
            <a:r>
              <a:rPr lang="en" sz="800">
                <a:solidFill>
                  <a:schemeClr val="dk1"/>
                </a:solidFill>
              </a:rPr>
              <a:t>Babuta, A. and Oswald , M. (2020) </a:t>
            </a:r>
            <a:r>
              <a:rPr i="1" lang="en" sz="800">
                <a:solidFill>
                  <a:schemeClr val="dk1"/>
                </a:solidFill>
              </a:rPr>
              <a:t>Data Analytics and algorithms in policing in England and Wales: Towards a new policy framework</a:t>
            </a:r>
            <a:r>
              <a:rPr lang="en" sz="800">
                <a:solidFill>
                  <a:schemeClr val="dk1"/>
                </a:solidFill>
              </a:rPr>
              <a:t>, </a:t>
            </a:r>
            <a:r>
              <a:rPr i="1" lang="en" sz="800">
                <a:solidFill>
                  <a:schemeClr val="dk1"/>
                </a:solidFill>
              </a:rPr>
              <a:t>Royal United Services Institute</a:t>
            </a:r>
            <a:r>
              <a:rPr lang="en" sz="800">
                <a:solidFill>
                  <a:schemeClr val="dk1"/>
                </a:solidFill>
              </a:rPr>
              <a:t>. Available at: https://www.rusi.org/explore-our-research/publications/occasional-papers/data-analytics-and-algorithms-policing-england-and-wales-towards-new-policy-framework/ (Accessed: 10 December 2023). </a:t>
            </a:r>
            <a:endParaRPr sz="800">
              <a:solidFill>
                <a:schemeClr val="dk1"/>
              </a:solidFill>
            </a:endParaRPr>
          </a:p>
          <a:p>
            <a:pPr indent="-279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Arial"/>
              <a:buChar char="●"/>
            </a:pPr>
            <a:r>
              <a:rPr lang="en" sz="800">
                <a:solidFill>
                  <a:schemeClr val="dk1"/>
                </a:solidFill>
              </a:rPr>
              <a:t>Bleed, P. (1997) ‘Content as variability, result as selection: Toward a behavioural² definition of Technology’, </a:t>
            </a:r>
            <a:r>
              <a:rPr i="1" lang="en" sz="800">
                <a:solidFill>
                  <a:schemeClr val="dk1"/>
                </a:solidFill>
              </a:rPr>
              <a:t>Archaeological Papers of the American Anthropological Association</a:t>
            </a:r>
            <a:r>
              <a:rPr lang="en" sz="800">
                <a:solidFill>
                  <a:schemeClr val="dk1"/>
                </a:solidFill>
              </a:rPr>
              <a:t>, 7(1), pp. 95–104. doi:10.1525/ap3a.1997.7.1.95.</a:t>
            </a:r>
            <a:endParaRPr sz="800">
              <a:solidFill>
                <a:schemeClr val="dk1"/>
              </a:solidFill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Roboto"/>
              <a:buChar char="●"/>
            </a:pPr>
            <a:r>
              <a:rPr lang="en" sz="800">
                <a:solidFill>
                  <a:schemeClr val="dk1"/>
                </a:solidFill>
              </a:rPr>
              <a:t>Cambridge (2023) </a:t>
            </a:r>
            <a:r>
              <a:rPr i="1" lang="en" sz="800">
                <a:solidFill>
                  <a:schemeClr val="dk1"/>
                </a:solidFill>
              </a:rPr>
              <a:t>Surveillance | english meaning - cambridge dictionary</a:t>
            </a:r>
            <a:r>
              <a:rPr lang="en" sz="800">
                <a:solidFill>
                  <a:schemeClr val="dk1"/>
                </a:solidFill>
              </a:rPr>
              <a:t>, </a:t>
            </a:r>
            <a:r>
              <a:rPr i="1" lang="en" sz="800">
                <a:solidFill>
                  <a:schemeClr val="dk1"/>
                </a:solidFill>
              </a:rPr>
              <a:t>Cambridge dictionary</a:t>
            </a:r>
            <a:r>
              <a:rPr lang="en" sz="800">
                <a:solidFill>
                  <a:schemeClr val="dk1"/>
                </a:solidFill>
              </a:rPr>
              <a:t>. Available at: https://dictionary.cambridge.org/dictionary/english/surveillance (Accessed: 5 December 2023). </a:t>
            </a:r>
            <a:endParaRPr sz="800">
              <a:solidFill>
                <a:schemeClr val="dk1"/>
              </a:solidFill>
            </a:endParaRPr>
          </a:p>
          <a:p>
            <a:pPr indent="-2603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"/>
              <a:buFont typeface="Roboto"/>
              <a:buChar char="●"/>
            </a:pPr>
            <a:r>
              <a:rPr lang="en" sz="800"/>
              <a:t>Chan, J. (2001) ‘The Technological Game’:, </a:t>
            </a:r>
            <a:r>
              <a:rPr i="1" lang="en" sz="800"/>
              <a:t>Criminal Justice</a:t>
            </a:r>
            <a:r>
              <a:rPr lang="en" sz="800"/>
              <a:t>, 1(2), pp. 139–159. doi:10.1177/1466802501001002001. </a:t>
            </a:r>
            <a:endParaRPr sz="800"/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Roboto"/>
              <a:buChar char="●"/>
            </a:pPr>
            <a:r>
              <a:t/>
            </a:r>
            <a:endParaRPr sz="800">
              <a:solidFill>
                <a:schemeClr val="dk1"/>
              </a:solidFill>
            </a:endParaRPr>
          </a:p>
          <a:p>
            <a:pPr indent="-266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Roboto"/>
              <a:buChar char="●"/>
            </a:pPr>
            <a:r>
              <a:rPr lang="en" sz="800">
                <a:solidFill>
                  <a:schemeClr val="dk1"/>
                </a:solidFill>
              </a:rPr>
              <a:t>College of policing (2023) </a:t>
            </a:r>
            <a:r>
              <a:rPr i="1" lang="en" sz="800">
                <a:solidFill>
                  <a:schemeClr val="dk1"/>
                </a:solidFill>
              </a:rPr>
              <a:t>Hot spots policing</a:t>
            </a:r>
            <a:r>
              <a:rPr lang="en" sz="800">
                <a:solidFill>
                  <a:schemeClr val="dk1"/>
                </a:solidFill>
              </a:rPr>
              <a:t>, </a:t>
            </a:r>
            <a:r>
              <a:rPr i="1" lang="en" sz="800">
                <a:solidFill>
                  <a:schemeClr val="dk1"/>
                </a:solidFill>
              </a:rPr>
              <a:t>College of Policing</a:t>
            </a:r>
            <a:r>
              <a:rPr lang="en" sz="800">
                <a:solidFill>
                  <a:schemeClr val="dk1"/>
                </a:solidFill>
              </a:rPr>
              <a:t>. Available at: https://www.college.police.uk/research/crime-reduction-toolkit/hot-spots-policing (Accessed: 10 December 2023). </a:t>
            </a:r>
            <a:endParaRPr sz="800">
              <a:solidFill>
                <a:schemeClr val="dk1"/>
              </a:solidFill>
            </a:endParaRPr>
          </a:p>
          <a:p>
            <a:pPr indent="-27940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00"/>
              <a:buFont typeface="Roboto"/>
              <a:buChar char="●"/>
            </a:pPr>
            <a:r>
              <a:rPr lang="en" sz="800">
                <a:solidFill>
                  <a:schemeClr val="dk1"/>
                </a:solidFill>
              </a:rPr>
              <a:t>College of policing (2021) </a:t>
            </a:r>
            <a:r>
              <a:rPr i="1" lang="en" sz="800">
                <a:solidFill>
                  <a:schemeClr val="dk1"/>
                </a:solidFill>
              </a:rPr>
              <a:t>Hot spots policing</a:t>
            </a:r>
            <a:r>
              <a:rPr lang="en" sz="800">
                <a:solidFill>
                  <a:schemeClr val="dk1"/>
                </a:solidFill>
              </a:rPr>
              <a:t>, </a:t>
            </a:r>
            <a:r>
              <a:rPr i="1" lang="en" sz="800">
                <a:solidFill>
                  <a:schemeClr val="dk1"/>
                </a:solidFill>
              </a:rPr>
              <a:t>College of Policing</a:t>
            </a:r>
            <a:r>
              <a:rPr lang="en" sz="800">
                <a:solidFill>
                  <a:schemeClr val="dk1"/>
                </a:solidFill>
              </a:rPr>
              <a:t>. Available at: https://www.college.police.uk/research/crime-reduction-toolkit/hot-spots-policing (Accessed: December 5, 2023). </a:t>
            </a:r>
            <a:endParaRPr sz="800">
              <a:solidFill>
                <a:schemeClr val="dk1"/>
              </a:solidFill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00"/>
              <a:buFont typeface="Roboto"/>
              <a:buChar char="●"/>
            </a:pPr>
            <a:r>
              <a:rPr lang="en" sz="800">
                <a:solidFill>
                  <a:schemeClr val="dk1"/>
                </a:solidFill>
              </a:rPr>
              <a:t>Deflem, M. and Chicoine, S. (1988) </a:t>
            </a:r>
            <a:r>
              <a:rPr i="1" lang="en" sz="800">
                <a:solidFill>
                  <a:schemeClr val="dk1"/>
                </a:solidFill>
              </a:rPr>
              <a:t>History of technology in policing - researchgate</a:t>
            </a:r>
            <a:r>
              <a:rPr lang="en" sz="800">
                <a:solidFill>
                  <a:schemeClr val="dk1"/>
                </a:solidFill>
              </a:rPr>
              <a:t>, </a:t>
            </a:r>
            <a:r>
              <a:rPr i="1" lang="en" sz="800">
                <a:solidFill>
                  <a:schemeClr val="dk1"/>
                </a:solidFill>
              </a:rPr>
              <a:t>Research gate</a:t>
            </a:r>
            <a:r>
              <a:rPr lang="en" sz="800">
                <a:solidFill>
                  <a:schemeClr val="dk1"/>
                </a:solidFill>
              </a:rPr>
              <a:t>. Available at: https://www.researchgate.net/profile/Mathieu-Deflem-2/publication/331305935_History_of_Technology_in_Policing/links/5c71acf1a6fdcc471595fa18/History-of-Technology-in-Policing.pdf (Accessed: 10 December 2023). </a:t>
            </a:r>
            <a:endParaRPr sz="800">
              <a:solidFill>
                <a:schemeClr val="dk1"/>
              </a:solidFill>
            </a:endParaRPr>
          </a:p>
          <a:p>
            <a:pPr indent="-27940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00"/>
              <a:buFont typeface="Roboto"/>
              <a:buChar char="●"/>
            </a:pPr>
            <a:r>
              <a:rPr lang="en" sz="800">
                <a:solidFill>
                  <a:schemeClr val="dk1"/>
                </a:solidFill>
              </a:rPr>
              <a:t>Dts(2002)When were body worn  cameras first introduced?Available at:</a:t>
            </a:r>
            <a:r>
              <a:rPr lang="en" sz="800" u="sng">
                <a:solidFill>
                  <a:schemeClr val="hlink"/>
                </a:solidFill>
                <a:hlinkClick r:id="rId4"/>
              </a:rPr>
              <a:t>https://dts.solutions/when-were-body-worn-cameras-first-introduced/</a:t>
            </a:r>
            <a:r>
              <a:rPr lang="en" sz="800">
                <a:solidFill>
                  <a:schemeClr val="dk1"/>
                </a:solidFill>
              </a:rPr>
              <a:t>(Accessed:December,4 2023)</a:t>
            </a:r>
            <a:endParaRPr sz="8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Roboto"/>
              <a:buChar char="●"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Roboto"/>
              <a:buChar char="●"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-266700" lvl="0" marL="457200" rtl="0" algn="l">
              <a:lnSpc>
                <a:spcPct val="125000"/>
              </a:lnSpc>
              <a:spcBef>
                <a:spcPts val="1200"/>
              </a:spcBef>
              <a:spcAft>
                <a:spcPts val="1200"/>
              </a:spcAft>
              <a:buClr>
                <a:schemeClr val="accent1"/>
              </a:buClr>
              <a:buSzPts val="600"/>
              <a:buFont typeface="Roboto"/>
              <a:buChar char="●"/>
            </a:pPr>
            <a:r>
              <a:t/>
            </a:r>
            <a:endParaRPr sz="60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4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24"/>
          <p:cNvSpPr txBox="1"/>
          <p:nvPr/>
        </p:nvSpPr>
        <p:spPr>
          <a:xfrm>
            <a:off x="277775" y="1550125"/>
            <a:ext cx="8756100" cy="350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8575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Hardy, S. (2017) </a:t>
            </a:r>
            <a:r>
              <a:rPr i="1" lang="en" sz="900">
                <a:solidFill>
                  <a:schemeClr val="dk1"/>
                </a:solidFill>
              </a:rPr>
              <a:t>The feasibility of using body worn cameras in an inpatient mental ...</a:t>
            </a:r>
            <a:r>
              <a:rPr lang="en" sz="900">
                <a:solidFill>
                  <a:schemeClr val="dk1"/>
                </a:solidFill>
              </a:rPr>
              <a:t>, </a:t>
            </a:r>
            <a:r>
              <a:rPr i="1" lang="en" sz="900">
                <a:solidFill>
                  <a:schemeClr val="dk1"/>
                </a:solidFill>
              </a:rPr>
              <a:t>The Feasibility of Using Body Worn Cameras in an Inpatient Mental Health Setting</a:t>
            </a:r>
            <a:r>
              <a:rPr lang="en" sz="900">
                <a:solidFill>
                  <a:schemeClr val="dk1"/>
                </a:solidFill>
              </a:rPr>
              <a:t>. Available at: https://www.researchgate.net/profile/Sheila-Hardy/publication/318713534_The_Feasibility_of_Using_Body_Worn_Cameras_in_an_Inpatient_Mental_Health_Setting/links/5a672c040f7e9b76ea8d6995/The-Feasibility-of-Using-Body-Worn-Cameras-in-an-Inpatient-Mental-Health-Setting.pdf?_sg%5B0%5D=started_experiment_milestone&amp;origin=journalDetail&amp;_rtd=e30%3D (Accessed: December 04, 2023). </a:t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Lum,C(2019)Research on body-worn cameras:What we know,what we need to know.Wiley Online Library.Available at:https://onlinelibrary.wiley.com/doi/full/10.1111/1745-9133.12412?casa_token=Z-vZOK8ODCIAAAAA%3A9yIIMDrs0H7F-y1umIJ8n39r2jDEMwUcl7EDx6GAwIr0XICeoWy2nnMj37IxYbIpxjNtOQoIgtfJ690(Accessed: December 02 2023)</a:t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Lowerson, A.J. (2022) ‘Proportionate? The Metropolitan Police Service Response to the sarah everard vigil’, </a:t>
            </a:r>
            <a:r>
              <a:rPr i="1" lang="en" sz="900">
                <a:solidFill>
                  <a:schemeClr val="dk1"/>
                </a:solidFill>
              </a:rPr>
              <a:t>The Journal of Criminal Law</a:t>
            </a:r>
            <a:r>
              <a:rPr lang="en" sz="900">
                <a:solidFill>
                  <a:schemeClr val="dk1"/>
                </a:solidFill>
              </a:rPr>
              <a:t>, 86(4), pp. 287–291. doi:10.1177/00220183221101957. </a:t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Lyon, D. (2023) </a:t>
            </a:r>
            <a:r>
              <a:rPr i="1" lang="en" sz="900">
                <a:solidFill>
                  <a:schemeClr val="dk1"/>
                </a:solidFill>
              </a:rPr>
              <a:t>Surveillance studies: An overview</a:t>
            </a:r>
            <a:r>
              <a:rPr lang="en" sz="900">
                <a:solidFill>
                  <a:schemeClr val="dk1"/>
                </a:solidFill>
              </a:rPr>
              <a:t>. Vancouver, B.C.: Langara College. </a:t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Manning,P.(1992)</a:t>
            </a:r>
            <a:r>
              <a:rPr i="1" lang="en" sz="900">
                <a:solidFill>
                  <a:schemeClr val="dk1"/>
                </a:solidFill>
              </a:rPr>
              <a:t>Information T</a:t>
            </a:r>
            <a:r>
              <a:rPr i="1" lang="en" sz="800">
                <a:solidFill>
                  <a:schemeClr val="dk1"/>
                </a:solidFill>
              </a:rPr>
              <a:t>echnologies and the </a:t>
            </a:r>
            <a:r>
              <a:rPr i="1" lang="en" sz="800">
                <a:solidFill>
                  <a:schemeClr val="dk1"/>
                </a:solidFill>
              </a:rPr>
              <a:t>police.</a:t>
            </a:r>
            <a:r>
              <a:rPr lang="en" sz="800">
                <a:solidFill>
                  <a:schemeClr val="dk1"/>
                </a:solidFill>
              </a:rPr>
              <a:t>, </a:t>
            </a:r>
            <a:r>
              <a:rPr i="1" lang="en" sz="800">
                <a:solidFill>
                  <a:schemeClr val="dk1"/>
                </a:solidFill>
              </a:rPr>
              <a:t>Crime and Justice</a:t>
            </a:r>
            <a:r>
              <a:rPr lang="en" sz="800">
                <a:solidFill>
                  <a:schemeClr val="dk1"/>
                </a:solidFill>
              </a:rPr>
              <a:t>, 15, pp. 349–398. doi:10.1086/449197. </a:t>
            </a:r>
            <a:endParaRPr i="1"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2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Newell, B.C. (2021) </a:t>
            </a:r>
            <a:r>
              <a:rPr i="1" lang="en" sz="900">
                <a:solidFill>
                  <a:schemeClr val="dk1"/>
                </a:solidFill>
              </a:rPr>
              <a:t>Police visibility. privacy, surveillance, and the false promise of body-worn cameras</a:t>
            </a:r>
            <a:r>
              <a:rPr lang="en" sz="900">
                <a:solidFill>
                  <a:schemeClr val="dk1"/>
                </a:solidFill>
              </a:rPr>
              <a:t>. Berkeley: University of California Press.</a:t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Nortcliffe, S. (2018) </a:t>
            </a:r>
            <a:r>
              <a:rPr i="1" lang="en" sz="900">
                <a:solidFill>
                  <a:schemeClr val="dk1"/>
                </a:solidFill>
              </a:rPr>
              <a:t>Common framework for public procurement - january 2022 - gov.uk</a:t>
            </a:r>
            <a:r>
              <a:rPr lang="en" sz="900">
                <a:solidFill>
                  <a:schemeClr val="dk1"/>
                </a:solidFill>
              </a:rPr>
              <a:t>, </a:t>
            </a:r>
            <a:r>
              <a:rPr i="1" lang="en" sz="900">
                <a:solidFill>
                  <a:schemeClr val="dk1"/>
                </a:solidFill>
              </a:rPr>
              <a:t>Government  publish services</a:t>
            </a:r>
            <a:r>
              <a:rPr lang="en" sz="900">
                <a:solidFill>
                  <a:schemeClr val="dk1"/>
                </a:solidFill>
              </a:rPr>
              <a:t>. Available at: https://assets.publishing.service.gov.uk/government/uploads/system/uploads/attachment_data/file/1049436/common-framework-public-procurement-jan-2022.pdf (Accessed: December 1  2023). </a:t>
            </a:r>
            <a:endParaRPr sz="9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2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5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25"/>
          <p:cNvSpPr txBox="1"/>
          <p:nvPr/>
        </p:nvSpPr>
        <p:spPr>
          <a:xfrm>
            <a:off x="81675" y="1410100"/>
            <a:ext cx="9062400" cy="3640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857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White, S. (2023) </a:t>
            </a:r>
            <a:r>
              <a:rPr i="1" lang="en" sz="900">
                <a:solidFill>
                  <a:schemeClr val="dk1"/>
                </a:solidFill>
              </a:rPr>
              <a:t>The history behind CCTV invention: What you need to know</a:t>
            </a:r>
            <a:r>
              <a:rPr lang="en" sz="900">
                <a:solidFill>
                  <a:schemeClr val="dk1"/>
                </a:solidFill>
              </a:rPr>
              <a:t>, </a:t>
            </a:r>
            <a:r>
              <a:rPr i="1" lang="en" sz="900">
                <a:solidFill>
                  <a:schemeClr val="dk1"/>
                </a:solidFill>
              </a:rPr>
              <a:t>Upcoming Security</a:t>
            </a:r>
            <a:r>
              <a:rPr lang="en" sz="900">
                <a:solidFill>
                  <a:schemeClr val="dk1"/>
                </a:solidFill>
              </a:rPr>
              <a:t>. Available at: https://upcomingsecurity.co.uk/security-guides/cctv-camera-guides/when-cctv-was-invented/ (Accessed: 6December 2023).  </a:t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WHO (World Health Organization). 2018. </a:t>
            </a:r>
            <a:r>
              <a:rPr i="1" lang="en" sz="900">
                <a:solidFill>
                  <a:schemeClr val="dk1"/>
                </a:solidFill>
              </a:rPr>
              <a:t>Global status report on road safety 2018</a:t>
            </a:r>
            <a:r>
              <a:rPr lang="en" sz="900">
                <a:solidFill>
                  <a:schemeClr val="dk1"/>
                </a:solidFill>
              </a:rPr>
              <a:t>.</a:t>
            </a:r>
            <a:r>
              <a:rPr lang="en" sz="90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https://www.who.int/violence_injury_prevention/road_safety_status/2018/en/</a:t>
            </a:r>
            <a:r>
              <a:rPr lang="en" sz="900">
                <a:solidFill>
                  <a:schemeClr val="dk1"/>
                </a:solidFill>
              </a:rPr>
              <a:t>(Accessed:December 1,2023)</a:t>
            </a:r>
            <a:endParaRPr sz="900">
              <a:solidFill>
                <a:schemeClr val="dk1"/>
              </a:solidFill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Char char="●"/>
            </a:pPr>
            <a:r>
              <a:rPr lang="en" sz="900">
                <a:solidFill>
                  <a:schemeClr val="dk1"/>
                </a:solidFill>
              </a:rPr>
              <a:t>WHO (World Health Organization). 2018. </a:t>
            </a:r>
            <a:r>
              <a:rPr i="1" lang="en" sz="900">
                <a:solidFill>
                  <a:schemeClr val="dk1"/>
                </a:solidFill>
              </a:rPr>
              <a:t>Global status report on road safety 2018</a:t>
            </a:r>
            <a:r>
              <a:rPr lang="en" sz="900">
                <a:solidFill>
                  <a:schemeClr val="dk1"/>
                </a:solidFill>
              </a:rPr>
              <a:t>.</a:t>
            </a:r>
            <a:r>
              <a:rPr lang="en" sz="900">
                <a:solidFill>
                  <a:schemeClr val="dk1"/>
                </a:solidFill>
                <a:uFill>
                  <a:noFill/>
                </a:u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https://www.who.int/violence_injury_prevention/road_safety_status/2018/en/</a:t>
            </a:r>
            <a:r>
              <a:rPr lang="en" sz="900">
                <a:solidFill>
                  <a:schemeClr val="dk1"/>
                </a:solidFill>
              </a:rPr>
              <a:t>(Accessed:December 2,2023)</a:t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Paradigm">
  <a:themeElements>
    <a:clrScheme name="Paradigm">
      <a:dk1>
        <a:srgbClr val="31394D"/>
      </a:dk1>
      <a:lt1>
        <a:srgbClr val="FFFFFF"/>
      </a:lt1>
      <a:dk2>
        <a:srgbClr val="666666"/>
      </a:dk2>
      <a:lt2>
        <a:srgbClr val="626B73"/>
      </a:lt2>
      <a:accent1>
        <a:srgbClr val="002F4A"/>
      </a:accent1>
      <a:accent2>
        <a:srgbClr val="D9C4B1"/>
      </a:accent2>
      <a:accent3>
        <a:srgbClr val="EDE3DA"/>
      </a:accent3>
      <a:accent4>
        <a:srgbClr val="B85741"/>
      </a:accent4>
      <a:accent5>
        <a:srgbClr val="009384"/>
      </a:accent5>
      <a:accent6>
        <a:srgbClr val="D0F6FF"/>
      </a:accent6>
      <a:hlink>
        <a:srgbClr val="009384"/>
      </a:hlink>
      <a:folHlink>
        <a:srgbClr val="00938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