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93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27" r:id="rId24"/>
    <p:sldId id="328" r:id="rId25"/>
    <p:sldId id="329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26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8" d="100"/>
        <a:sy n="5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327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090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288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883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806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10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859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38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003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392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50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3792-82F5-40A6-B0D2-3E9BBC296080}" type="datetimeFigureOut">
              <a:rPr lang="en-GB" smtClean="0"/>
              <a:pPr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88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85861" y="3592275"/>
            <a:ext cx="730444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Arial" pitchFamily="34" charset="0"/>
                <a:cs typeface="Arial" pitchFamily="34" charset="0"/>
              </a:rPr>
              <a:t>Introduction:  the ARCHAEOLOGICAL RECORD</a:t>
            </a:r>
          </a:p>
          <a:p>
            <a:endParaRPr lang="en-GB" b="1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Arial" pitchFamily="34" charset="0"/>
                <a:cs typeface="Arial" pitchFamily="34" charset="0"/>
              </a:rPr>
              <a:t>  from materialities to narratives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Arial" pitchFamily="34" charset="0"/>
                <a:cs typeface="Arial" pitchFamily="34" charset="0"/>
              </a:rPr>
              <a:t> archaeological traditions and methodologies 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Arial" pitchFamily="34" charset="0"/>
                <a:cs typeface="Arial" pitchFamily="34" charset="0"/>
              </a:rPr>
              <a:t>  the authority and hierarchy of the archaeological record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Arial" pitchFamily="34" charset="0"/>
                <a:cs typeface="Arial" pitchFamily="34" charset="0"/>
              </a:rPr>
              <a:t>   invested interests in the archaeological record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          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8653" y="218738"/>
            <a:ext cx="1112516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HPAR4011</a:t>
            </a:r>
          </a:p>
          <a:p>
            <a:r>
              <a:rPr lang="en-GB" sz="9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doing archaeology</a:t>
            </a:r>
          </a:p>
        </p:txBody>
      </p:sp>
    </p:spTree>
    <p:extLst>
      <p:ext uri="{BB962C8B-B14F-4D97-AF65-F5344CB8AC3E}">
        <p14:creationId xmlns:p14="http://schemas.microsoft.com/office/powerpoint/2010/main" val="842036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2" name="AutoShape 6"/>
          <p:cNvSpPr>
            <a:spLocks noChangeArrowheads="1"/>
          </p:cNvSpPr>
          <p:nvPr/>
        </p:nvSpPr>
        <p:spPr bwMode="auto">
          <a:xfrm rot="-2946458">
            <a:off x="3797036" y="3699669"/>
            <a:ext cx="690562" cy="647700"/>
          </a:xfrm>
          <a:custGeom>
            <a:avLst/>
            <a:gdLst>
              <a:gd name="T0" fmla="*/ 517921 w 21600"/>
              <a:gd name="T1" fmla="*/ 0 h 21600"/>
              <a:gd name="T2" fmla="*/ 0 w 21600"/>
              <a:gd name="T3" fmla="*/ 242888 h 21600"/>
              <a:gd name="T4" fmla="*/ 517921 w 21600"/>
              <a:gd name="T5" fmla="*/ 485775 h 21600"/>
              <a:gd name="T6" fmla="*/ 69056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3" name="Oval 10"/>
          <p:cNvSpPr>
            <a:spLocks noChangeArrowheads="1"/>
          </p:cNvSpPr>
          <p:nvPr/>
        </p:nvSpPr>
        <p:spPr bwMode="auto">
          <a:xfrm>
            <a:off x="2446867" y="4149726"/>
            <a:ext cx="1534584" cy="1152525"/>
          </a:xfrm>
          <a:prstGeom prst="ellipse">
            <a:avLst/>
          </a:prstGeom>
          <a:solidFill>
            <a:srgbClr val="F6AAA8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ARTIFACTS</a:t>
            </a:r>
            <a:endParaRPr lang="en-US" sz="1400" b="1"/>
          </a:p>
        </p:txBody>
      </p:sp>
      <p:sp>
        <p:nvSpPr>
          <p:cNvPr id="2054" name="Rectangle 12"/>
          <p:cNvSpPr>
            <a:spLocks noChangeArrowheads="1"/>
          </p:cNvSpPr>
          <p:nvPr/>
        </p:nvSpPr>
        <p:spPr bwMode="auto">
          <a:xfrm>
            <a:off x="527051" y="4437063"/>
            <a:ext cx="1056216" cy="360362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WOOD</a:t>
            </a:r>
            <a:endParaRPr lang="en-US" sz="1200" b="1"/>
          </a:p>
        </p:txBody>
      </p:sp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527051" y="4868863"/>
            <a:ext cx="1056216" cy="360362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STONE</a:t>
            </a:r>
            <a:endParaRPr lang="en-US" sz="1200" b="1"/>
          </a:p>
        </p:txBody>
      </p:sp>
      <p:sp>
        <p:nvSpPr>
          <p:cNvPr id="2056" name="Rectangle 14"/>
          <p:cNvSpPr>
            <a:spLocks noChangeArrowheads="1"/>
          </p:cNvSpPr>
          <p:nvPr/>
        </p:nvSpPr>
        <p:spPr bwMode="auto">
          <a:xfrm>
            <a:off x="527051" y="5300663"/>
            <a:ext cx="1056216" cy="360362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GLASS</a:t>
            </a:r>
            <a:endParaRPr lang="en-US" sz="1200" b="1"/>
          </a:p>
        </p:txBody>
      </p:sp>
      <p:sp>
        <p:nvSpPr>
          <p:cNvPr id="2057" name="Rectangle 15"/>
          <p:cNvSpPr>
            <a:spLocks noChangeArrowheads="1"/>
          </p:cNvSpPr>
          <p:nvPr/>
        </p:nvSpPr>
        <p:spPr bwMode="auto">
          <a:xfrm>
            <a:off x="527051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SHELL</a:t>
            </a:r>
            <a:endParaRPr lang="en-US" sz="1200" b="1"/>
          </a:p>
        </p:txBody>
      </p:sp>
      <p:sp>
        <p:nvSpPr>
          <p:cNvPr id="2058" name="Rectangle 16"/>
          <p:cNvSpPr>
            <a:spLocks noChangeArrowheads="1"/>
          </p:cNvSpPr>
          <p:nvPr/>
        </p:nvSpPr>
        <p:spPr bwMode="auto">
          <a:xfrm>
            <a:off x="1775884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BONE</a:t>
            </a:r>
            <a:endParaRPr lang="en-US" sz="1200" b="1"/>
          </a:p>
        </p:txBody>
      </p:sp>
      <p:sp>
        <p:nvSpPr>
          <p:cNvPr id="2059" name="Rectangle 17"/>
          <p:cNvSpPr>
            <a:spLocks noChangeArrowheads="1"/>
          </p:cNvSpPr>
          <p:nvPr/>
        </p:nvSpPr>
        <p:spPr bwMode="auto">
          <a:xfrm>
            <a:off x="2927351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METAL</a:t>
            </a:r>
            <a:endParaRPr lang="en-US" sz="1200" b="1"/>
          </a:p>
        </p:txBody>
      </p:sp>
      <p:sp>
        <p:nvSpPr>
          <p:cNvPr id="2060" name="Rectangle 18"/>
          <p:cNvSpPr>
            <a:spLocks noChangeArrowheads="1"/>
          </p:cNvSpPr>
          <p:nvPr/>
        </p:nvSpPr>
        <p:spPr bwMode="auto">
          <a:xfrm>
            <a:off x="4078817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/>
              <a:t>PLASTIC</a:t>
            </a:r>
            <a:endParaRPr lang="en-US" sz="1200" b="1" dirty="0"/>
          </a:p>
        </p:txBody>
      </p:sp>
      <p:sp>
        <p:nvSpPr>
          <p:cNvPr id="2061" name="Line 19"/>
          <p:cNvSpPr>
            <a:spLocks noChangeShapeType="1"/>
          </p:cNvSpPr>
          <p:nvPr/>
        </p:nvSpPr>
        <p:spPr bwMode="auto">
          <a:xfrm>
            <a:off x="1583267" y="4581525"/>
            <a:ext cx="8636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2" name="Line 20"/>
          <p:cNvSpPr>
            <a:spLocks noChangeShapeType="1"/>
          </p:cNvSpPr>
          <p:nvPr/>
        </p:nvSpPr>
        <p:spPr bwMode="auto">
          <a:xfrm flipV="1">
            <a:off x="1583267" y="4868863"/>
            <a:ext cx="8636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3" name="Line 21"/>
          <p:cNvSpPr>
            <a:spLocks noChangeShapeType="1"/>
          </p:cNvSpPr>
          <p:nvPr/>
        </p:nvSpPr>
        <p:spPr bwMode="auto">
          <a:xfrm flipV="1">
            <a:off x="1583267" y="5013325"/>
            <a:ext cx="960967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4" name="Line 22"/>
          <p:cNvSpPr>
            <a:spLocks noChangeShapeType="1"/>
          </p:cNvSpPr>
          <p:nvPr/>
        </p:nvSpPr>
        <p:spPr bwMode="auto">
          <a:xfrm flipV="1">
            <a:off x="1583268" y="5084764"/>
            <a:ext cx="1056217" cy="649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5" name="Line 23"/>
          <p:cNvSpPr>
            <a:spLocks noChangeShapeType="1"/>
          </p:cNvSpPr>
          <p:nvPr/>
        </p:nvSpPr>
        <p:spPr bwMode="auto">
          <a:xfrm flipV="1">
            <a:off x="2256367" y="5229226"/>
            <a:ext cx="57573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6" name="Line 24"/>
          <p:cNvSpPr>
            <a:spLocks noChangeShapeType="1"/>
          </p:cNvSpPr>
          <p:nvPr/>
        </p:nvSpPr>
        <p:spPr bwMode="auto">
          <a:xfrm flipH="1" flipV="1">
            <a:off x="3312585" y="5300664"/>
            <a:ext cx="95249" cy="433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7" name="Line 25"/>
          <p:cNvSpPr>
            <a:spLocks noChangeShapeType="1"/>
          </p:cNvSpPr>
          <p:nvPr/>
        </p:nvSpPr>
        <p:spPr bwMode="auto">
          <a:xfrm flipH="1" flipV="1">
            <a:off x="3790951" y="5084764"/>
            <a:ext cx="768349" cy="649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2068" name="Picture 80" descr="twomen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40384" y="188913"/>
            <a:ext cx="20320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81" descr="metz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76368" y="2133601"/>
            <a:ext cx="197061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Picture 82" descr="artifact hold 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40385" y="4437064"/>
            <a:ext cx="2000249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8">
            <a:extLst>
              <a:ext uri="{FF2B5EF4-FFF2-40B4-BE49-F238E27FC236}">
                <a16:creationId xmlns:a16="http://schemas.microsoft.com/office/drawing/2014/main" id="{DFAE59AA-824E-69E0-4E2D-EF9AF84B8D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0283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/>
              <a:t>CERAMIC</a:t>
            </a:r>
            <a:endParaRPr lang="en-US" sz="1200" b="1" dirty="0"/>
          </a:p>
        </p:txBody>
      </p:sp>
      <p:sp>
        <p:nvSpPr>
          <p:cNvPr id="3" name="Line 25">
            <a:extLst>
              <a:ext uri="{FF2B5EF4-FFF2-40B4-BE49-F238E27FC236}">
                <a16:creationId xmlns:a16="http://schemas.microsoft.com/office/drawing/2014/main" id="{A316C8BD-4DFD-24B3-8976-F55AFF2AE20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981451" y="4868863"/>
            <a:ext cx="1727200" cy="865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F41407-B374-303B-7F57-44A63962DC33}"/>
              </a:ext>
            </a:extLst>
          </p:cNvPr>
          <p:cNvSpPr txBox="1"/>
          <p:nvPr/>
        </p:nvSpPr>
        <p:spPr>
          <a:xfrm>
            <a:off x="408199" y="138452"/>
            <a:ext cx="60945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artifacts</a:t>
            </a:r>
            <a:endParaRPr lang="en-GB" sz="9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076" name="AutoShape 7"/>
          <p:cNvSpPr>
            <a:spLocks noChangeArrowheads="1"/>
          </p:cNvSpPr>
          <p:nvPr/>
        </p:nvSpPr>
        <p:spPr bwMode="auto">
          <a:xfrm rot="-7942757">
            <a:off x="7770285" y="3616325"/>
            <a:ext cx="647700" cy="647700"/>
          </a:xfrm>
          <a:custGeom>
            <a:avLst/>
            <a:gdLst>
              <a:gd name="T0" fmla="*/ 485775 w 21600"/>
              <a:gd name="T1" fmla="*/ 0 h 21600"/>
              <a:gd name="T2" fmla="*/ 0 w 21600"/>
              <a:gd name="T3" fmla="*/ 242888 h 21600"/>
              <a:gd name="T4" fmla="*/ 485775 w 21600"/>
              <a:gd name="T5" fmla="*/ 485775 h 21600"/>
              <a:gd name="T6" fmla="*/ 647700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077" name="Oval 11"/>
          <p:cNvSpPr>
            <a:spLocks noChangeArrowheads="1"/>
          </p:cNvSpPr>
          <p:nvPr/>
        </p:nvSpPr>
        <p:spPr bwMode="auto">
          <a:xfrm>
            <a:off x="8208433" y="4076701"/>
            <a:ext cx="1534584" cy="1152525"/>
          </a:xfrm>
          <a:prstGeom prst="ellipse">
            <a:avLst/>
          </a:prstGeom>
          <a:solidFill>
            <a:srgbClr val="ADF1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SAMPLES</a:t>
            </a:r>
            <a:endParaRPr lang="en-US" sz="1400" b="1"/>
          </a:p>
        </p:txBody>
      </p:sp>
      <p:sp>
        <p:nvSpPr>
          <p:cNvPr id="3078" name="Rectangle 26"/>
          <p:cNvSpPr>
            <a:spLocks noChangeArrowheads="1"/>
          </p:cNvSpPr>
          <p:nvPr/>
        </p:nvSpPr>
        <p:spPr bwMode="auto">
          <a:xfrm>
            <a:off x="10513484" y="4437063"/>
            <a:ext cx="1056216" cy="360362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WOOD</a:t>
            </a:r>
            <a:endParaRPr lang="en-US" sz="1200" b="1"/>
          </a:p>
        </p:txBody>
      </p:sp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10513484" y="4868863"/>
            <a:ext cx="1056216" cy="360362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STONE</a:t>
            </a:r>
            <a:endParaRPr lang="en-US" sz="1200" b="1"/>
          </a:p>
        </p:txBody>
      </p:sp>
      <p:sp>
        <p:nvSpPr>
          <p:cNvPr id="3080" name="Rectangle 28"/>
          <p:cNvSpPr>
            <a:spLocks noChangeArrowheads="1"/>
          </p:cNvSpPr>
          <p:nvPr/>
        </p:nvSpPr>
        <p:spPr bwMode="auto">
          <a:xfrm>
            <a:off x="10513484" y="5300663"/>
            <a:ext cx="1056216" cy="360362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GLASS</a:t>
            </a:r>
            <a:endParaRPr lang="en-US" sz="1200" b="1"/>
          </a:p>
        </p:txBody>
      </p:sp>
      <p:sp>
        <p:nvSpPr>
          <p:cNvPr id="3081" name="Rectangle 29"/>
          <p:cNvSpPr>
            <a:spLocks noChangeArrowheads="1"/>
          </p:cNvSpPr>
          <p:nvPr/>
        </p:nvSpPr>
        <p:spPr bwMode="auto">
          <a:xfrm>
            <a:off x="10513484" y="5734051"/>
            <a:ext cx="1056216" cy="360363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SHELL</a:t>
            </a:r>
            <a:endParaRPr lang="en-US" sz="1200" b="1"/>
          </a:p>
        </p:txBody>
      </p:sp>
      <p:sp>
        <p:nvSpPr>
          <p:cNvPr id="3082" name="Rectangle 30"/>
          <p:cNvSpPr>
            <a:spLocks noChangeArrowheads="1"/>
          </p:cNvSpPr>
          <p:nvPr/>
        </p:nvSpPr>
        <p:spPr bwMode="auto">
          <a:xfrm>
            <a:off x="7056968" y="5734051"/>
            <a:ext cx="1056217" cy="360363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BONE</a:t>
            </a:r>
            <a:endParaRPr lang="en-US" sz="1200" b="1"/>
          </a:p>
        </p:txBody>
      </p:sp>
      <p:sp>
        <p:nvSpPr>
          <p:cNvPr id="3083" name="Rectangle 31"/>
          <p:cNvSpPr>
            <a:spLocks noChangeArrowheads="1"/>
          </p:cNvSpPr>
          <p:nvPr/>
        </p:nvSpPr>
        <p:spPr bwMode="auto">
          <a:xfrm>
            <a:off x="8208434" y="5734051"/>
            <a:ext cx="1056217" cy="360363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METAL</a:t>
            </a:r>
            <a:endParaRPr lang="en-US" sz="1200" b="1"/>
          </a:p>
        </p:txBody>
      </p:sp>
      <p:sp>
        <p:nvSpPr>
          <p:cNvPr id="3084" name="Rectangle 32"/>
          <p:cNvSpPr>
            <a:spLocks noChangeArrowheads="1"/>
          </p:cNvSpPr>
          <p:nvPr/>
        </p:nvSpPr>
        <p:spPr bwMode="auto">
          <a:xfrm>
            <a:off x="9359901" y="5734051"/>
            <a:ext cx="1056217" cy="360363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PLASTIC</a:t>
            </a:r>
            <a:endParaRPr lang="en-US" sz="1200" b="1"/>
          </a:p>
        </p:txBody>
      </p:sp>
      <p:sp>
        <p:nvSpPr>
          <p:cNvPr id="3085" name="Rectangle 33"/>
          <p:cNvSpPr>
            <a:spLocks noChangeArrowheads="1"/>
          </p:cNvSpPr>
          <p:nvPr/>
        </p:nvSpPr>
        <p:spPr bwMode="auto">
          <a:xfrm>
            <a:off x="10513484" y="4005263"/>
            <a:ext cx="1056216" cy="360362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SOIL</a:t>
            </a:r>
            <a:endParaRPr lang="en-US" sz="1200" b="1"/>
          </a:p>
        </p:txBody>
      </p:sp>
      <p:sp>
        <p:nvSpPr>
          <p:cNvPr id="3086" name="Line 34"/>
          <p:cNvSpPr>
            <a:spLocks noChangeShapeType="1"/>
          </p:cNvSpPr>
          <p:nvPr/>
        </p:nvSpPr>
        <p:spPr bwMode="auto">
          <a:xfrm flipV="1">
            <a:off x="7535334" y="5084764"/>
            <a:ext cx="960967" cy="649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87" name="Line 35"/>
          <p:cNvSpPr>
            <a:spLocks noChangeShapeType="1"/>
          </p:cNvSpPr>
          <p:nvPr/>
        </p:nvSpPr>
        <p:spPr bwMode="auto">
          <a:xfrm flipV="1">
            <a:off x="8688918" y="5229226"/>
            <a:ext cx="95249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88" name="Line 36"/>
          <p:cNvSpPr>
            <a:spLocks noChangeShapeType="1"/>
          </p:cNvSpPr>
          <p:nvPr/>
        </p:nvSpPr>
        <p:spPr bwMode="auto">
          <a:xfrm flipH="1" flipV="1">
            <a:off x="9264651" y="5157788"/>
            <a:ext cx="575733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89" name="Line 37"/>
          <p:cNvSpPr>
            <a:spLocks noChangeShapeType="1"/>
          </p:cNvSpPr>
          <p:nvPr/>
        </p:nvSpPr>
        <p:spPr bwMode="auto">
          <a:xfrm flipH="1" flipV="1">
            <a:off x="9457268" y="5084764"/>
            <a:ext cx="1056217" cy="649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90" name="Line 38"/>
          <p:cNvSpPr>
            <a:spLocks noChangeShapeType="1"/>
          </p:cNvSpPr>
          <p:nvPr/>
        </p:nvSpPr>
        <p:spPr bwMode="auto">
          <a:xfrm flipH="1" flipV="1">
            <a:off x="9552518" y="5013325"/>
            <a:ext cx="96096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91" name="Line 39"/>
          <p:cNvSpPr>
            <a:spLocks noChangeShapeType="1"/>
          </p:cNvSpPr>
          <p:nvPr/>
        </p:nvSpPr>
        <p:spPr bwMode="auto">
          <a:xfrm flipH="1" flipV="1">
            <a:off x="9647767" y="4868863"/>
            <a:ext cx="865717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92" name="Line 40"/>
          <p:cNvSpPr>
            <a:spLocks noChangeShapeType="1"/>
          </p:cNvSpPr>
          <p:nvPr/>
        </p:nvSpPr>
        <p:spPr bwMode="auto">
          <a:xfrm flipH="1">
            <a:off x="9745134" y="4581525"/>
            <a:ext cx="768351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93" name="Line 41"/>
          <p:cNvSpPr>
            <a:spLocks noChangeShapeType="1"/>
          </p:cNvSpPr>
          <p:nvPr/>
        </p:nvSpPr>
        <p:spPr bwMode="auto">
          <a:xfrm flipH="1">
            <a:off x="9647767" y="4149725"/>
            <a:ext cx="865717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3094" name="Picture 80" descr="Pollen 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185" y="188914"/>
            <a:ext cx="2880783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81" descr="grave excavation 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185" y="1844675"/>
            <a:ext cx="288078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82" descr="Sieve 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9184" y="3933826"/>
            <a:ext cx="2878667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3577A1-E1CA-25AA-1A6F-E28F9C8527AB}"/>
              </a:ext>
            </a:extLst>
          </p:cNvPr>
          <p:cNvSpPr txBox="1"/>
          <p:nvPr/>
        </p:nvSpPr>
        <p:spPr>
          <a:xfrm>
            <a:off x="6906561" y="82870"/>
            <a:ext cx="510141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samples</a:t>
            </a:r>
            <a:endParaRPr lang="en-GB" sz="9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0" name="AutoShape 4"/>
          <p:cNvSpPr>
            <a:spLocks noChangeArrowheads="1"/>
          </p:cNvSpPr>
          <p:nvPr/>
        </p:nvSpPr>
        <p:spPr bwMode="auto">
          <a:xfrm rot="2722469">
            <a:off x="3713957" y="1966119"/>
            <a:ext cx="687388" cy="647700"/>
          </a:xfrm>
          <a:custGeom>
            <a:avLst/>
            <a:gdLst>
              <a:gd name="T0" fmla="*/ 515541 w 21600"/>
              <a:gd name="T1" fmla="*/ 0 h 21600"/>
              <a:gd name="T2" fmla="*/ 0 w 21600"/>
              <a:gd name="T3" fmla="*/ 242888 h 21600"/>
              <a:gd name="T4" fmla="*/ 515541 w 21600"/>
              <a:gd name="T5" fmla="*/ 485775 h 21600"/>
              <a:gd name="T6" fmla="*/ 687388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1" name="Oval 8"/>
          <p:cNvSpPr>
            <a:spLocks noChangeArrowheads="1"/>
          </p:cNvSpPr>
          <p:nvPr/>
        </p:nvSpPr>
        <p:spPr bwMode="auto">
          <a:xfrm>
            <a:off x="2351618" y="1052514"/>
            <a:ext cx="1534583" cy="1152525"/>
          </a:xfrm>
          <a:prstGeom prst="ellipse">
            <a:avLst/>
          </a:prstGeom>
          <a:solidFill>
            <a:srgbClr val="EDE9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PAPER</a:t>
            </a:r>
          </a:p>
          <a:p>
            <a:pPr algn="ctr"/>
            <a:r>
              <a:rPr lang="en-GB" sz="1400" b="1"/>
              <a:t>MEDIA</a:t>
            </a:r>
            <a:endParaRPr lang="en-US" sz="1400" b="1"/>
          </a:p>
        </p:txBody>
      </p:sp>
      <p:sp>
        <p:nvSpPr>
          <p:cNvPr id="4102" name="Rectangle 42"/>
          <p:cNvSpPr>
            <a:spLocks noChangeArrowheads="1"/>
          </p:cNvSpPr>
          <p:nvPr/>
        </p:nvSpPr>
        <p:spPr bwMode="auto">
          <a:xfrm>
            <a:off x="624417" y="2060576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PLANS</a:t>
            </a:r>
            <a:endParaRPr lang="en-US" sz="1200" b="1"/>
          </a:p>
        </p:txBody>
      </p:sp>
      <p:sp>
        <p:nvSpPr>
          <p:cNvPr id="4103" name="Rectangle 43"/>
          <p:cNvSpPr>
            <a:spLocks noChangeArrowheads="1"/>
          </p:cNvSpPr>
          <p:nvPr/>
        </p:nvSpPr>
        <p:spPr bwMode="auto">
          <a:xfrm>
            <a:off x="334434" y="1628776"/>
            <a:ext cx="1344084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SECTIONS</a:t>
            </a:r>
            <a:endParaRPr lang="en-US" sz="1200" b="1"/>
          </a:p>
        </p:txBody>
      </p:sp>
      <p:sp>
        <p:nvSpPr>
          <p:cNvPr id="4104" name="Rectangle 44"/>
          <p:cNvSpPr>
            <a:spLocks noChangeArrowheads="1"/>
          </p:cNvSpPr>
          <p:nvPr/>
        </p:nvSpPr>
        <p:spPr bwMode="auto">
          <a:xfrm>
            <a:off x="239184" y="1196976"/>
            <a:ext cx="1439333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ELEVATIONS</a:t>
            </a:r>
            <a:endParaRPr lang="en-US" sz="1200" b="1"/>
          </a:p>
        </p:txBody>
      </p:sp>
      <p:sp>
        <p:nvSpPr>
          <p:cNvPr id="4105" name="Rectangle 45"/>
          <p:cNvSpPr>
            <a:spLocks noChangeArrowheads="1"/>
          </p:cNvSpPr>
          <p:nvPr/>
        </p:nvSpPr>
        <p:spPr bwMode="auto">
          <a:xfrm>
            <a:off x="624417" y="765176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CONTEXT</a:t>
            </a:r>
          </a:p>
          <a:p>
            <a:pPr algn="ctr"/>
            <a:r>
              <a:rPr lang="en-GB" sz="1200" b="1"/>
              <a:t>SHEETS</a:t>
            </a:r>
            <a:endParaRPr lang="en-US" sz="1200" b="1"/>
          </a:p>
        </p:txBody>
      </p:sp>
      <p:sp>
        <p:nvSpPr>
          <p:cNvPr id="4106" name="Rectangle 46"/>
          <p:cNvSpPr>
            <a:spLocks noChangeArrowheads="1"/>
          </p:cNvSpPr>
          <p:nvPr/>
        </p:nvSpPr>
        <p:spPr bwMode="auto">
          <a:xfrm>
            <a:off x="624417" y="333375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SAMPLE </a:t>
            </a:r>
          </a:p>
          <a:p>
            <a:pPr algn="ctr"/>
            <a:r>
              <a:rPr lang="en-GB" sz="1200" b="1"/>
              <a:t>FORMS</a:t>
            </a:r>
            <a:endParaRPr lang="en-US" sz="1200" b="1"/>
          </a:p>
        </p:txBody>
      </p:sp>
      <p:sp>
        <p:nvSpPr>
          <p:cNvPr id="4107" name="Rectangle 47"/>
          <p:cNvSpPr>
            <a:spLocks noChangeArrowheads="1"/>
          </p:cNvSpPr>
          <p:nvPr/>
        </p:nvSpPr>
        <p:spPr bwMode="auto">
          <a:xfrm>
            <a:off x="1968501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DIARIES</a:t>
            </a:r>
            <a:endParaRPr lang="en-US" sz="1200" b="1"/>
          </a:p>
        </p:txBody>
      </p:sp>
      <p:sp>
        <p:nvSpPr>
          <p:cNvPr id="4108" name="Rectangle 48"/>
          <p:cNvSpPr>
            <a:spLocks noChangeArrowheads="1"/>
          </p:cNvSpPr>
          <p:nvPr/>
        </p:nvSpPr>
        <p:spPr bwMode="auto">
          <a:xfrm>
            <a:off x="431801" y="2492376"/>
            <a:ext cx="1248833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SKETCHES</a:t>
            </a:r>
            <a:endParaRPr lang="en-US" sz="1200" b="1"/>
          </a:p>
        </p:txBody>
      </p:sp>
      <p:sp>
        <p:nvSpPr>
          <p:cNvPr id="4109" name="Rectangle 49"/>
          <p:cNvSpPr>
            <a:spLocks noChangeArrowheads="1"/>
          </p:cNvSpPr>
          <p:nvPr/>
        </p:nvSpPr>
        <p:spPr bwMode="auto">
          <a:xfrm>
            <a:off x="3119968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NOTES</a:t>
            </a:r>
            <a:endParaRPr lang="en-US" sz="1200" b="1"/>
          </a:p>
        </p:txBody>
      </p:sp>
      <p:sp>
        <p:nvSpPr>
          <p:cNvPr id="4110" name="Rectangle 54"/>
          <p:cNvSpPr>
            <a:spLocks noChangeArrowheads="1"/>
          </p:cNvSpPr>
          <p:nvPr/>
        </p:nvSpPr>
        <p:spPr bwMode="auto">
          <a:xfrm>
            <a:off x="4271434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SURVEY</a:t>
            </a:r>
          </a:p>
          <a:p>
            <a:pPr algn="ctr"/>
            <a:r>
              <a:rPr lang="en-GB" sz="1200" b="1"/>
              <a:t>PLOT</a:t>
            </a:r>
            <a:endParaRPr lang="en-US" sz="1200" b="1"/>
          </a:p>
        </p:txBody>
      </p:sp>
      <p:sp>
        <p:nvSpPr>
          <p:cNvPr id="4111" name="Rectangle 58"/>
          <p:cNvSpPr>
            <a:spLocks noChangeArrowheads="1"/>
          </p:cNvSpPr>
          <p:nvPr/>
        </p:nvSpPr>
        <p:spPr bwMode="auto">
          <a:xfrm>
            <a:off x="239185" y="2924176"/>
            <a:ext cx="1441449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LOGISTICS</a:t>
            </a:r>
            <a:endParaRPr lang="en-US" sz="1200" b="1"/>
          </a:p>
        </p:txBody>
      </p:sp>
      <p:sp>
        <p:nvSpPr>
          <p:cNvPr id="4112" name="Rectangle 59"/>
          <p:cNvSpPr>
            <a:spLocks noChangeArrowheads="1"/>
          </p:cNvSpPr>
          <p:nvPr/>
        </p:nvSpPr>
        <p:spPr bwMode="auto">
          <a:xfrm>
            <a:off x="334433" y="3357563"/>
            <a:ext cx="1346200" cy="360362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PERSONNEL</a:t>
            </a:r>
            <a:endParaRPr lang="en-US" sz="1200" b="1"/>
          </a:p>
        </p:txBody>
      </p:sp>
      <p:sp>
        <p:nvSpPr>
          <p:cNvPr id="4113" name="Rectangle 60"/>
          <p:cNvSpPr>
            <a:spLocks noChangeArrowheads="1"/>
          </p:cNvSpPr>
          <p:nvPr/>
        </p:nvSpPr>
        <p:spPr bwMode="auto">
          <a:xfrm>
            <a:off x="334433" y="3789363"/>
            <a:ext cx="1346200" cy="360362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RECORDS</a:t>
            </a:r>
            <a:endParaRPr lang="en-US" sz="1200" b="1"/>
          </a:p>
        </p:txBody>
      </p:sp>
      <p:sp>
        <p:nvSpPr>
          <p:cNvPr id="4114" name="Line 61"/>
          <p:cNvSpPr>
            <a:spLocks noChangeShapeType="1"/>
          </p:cNvSpPr>
          <p:nvPr/>
        </p:nvSpPr>
        <p:spPr bwMode="auto">
          <a:xfrm flipV="1">
            <a:off x="1678518" y="2205039"/>
            <a:ext cx="1536700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15" name="Line 62"/>
          <p:cNvSpPr>
            <a:spLocks noChangeShapeType="1"/>
          </p:cNvSpPr>
          <p:nvPr/>
        </p:nvSpPr>
        <p:spPr bwMode="auto">
          <a:xfrm flipV="1">
            <a:off x="1678518" y="2205038"/>
            <a:ext cx="1248833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16" name="Line 63"/>
          <p:cNvSpPr>
            <a:spLocks noChangeShapeType="1"/>
          </p:cNvSpPr>
          <p:nvPr/>
        </p:nvSpPr>
        <p:spPr bwMode="auto">
          <a:xfrm flipV="1">
            <a:off x="1678518" y="2133600"/>
            <a:ext cx="1153583" cy="935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17" name="Line 64"/>
          <p:cNvSpPr>
            <a:spLocks noChangeShapeType="1"/>
          </p:cNvSpPr>
          <p:nvPr/>
        </p:nvSpPr>
        <p:spPr bwMode="auto">
          <a:xfrm flipV="1">
            <a:off x="1678517" y="2133600"/>
            <a:ext cx="1056216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18" name="Line 65"/>
          <p:cNvSpPr>
            <a:spLocks noChangeShapeType="1"/>
          </p:cNvSpPr>
          <p:nvPr/>
        </p:nvSpPr>
        <p:spPr bwMode="auto">
          <a:xfrm flipV="1">
            <a:off x="1678518" y="2060576"/>
            <a:ext cx="960967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19" name="Line 66"/>
          <p:cNvSpPr>
            <a:spLocks noChangeShapeType="1"/>
          </p:cNvSpPr>
          <p:nvPr/>
        </p:nvSpPr>
        <p:spPr bwMode="auto">
          <a:xfrm>
            <a:off x="1678518" y="1844675"/>
            <a:ext cx="76834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20" name="Line 67"/>
          <p:cNvSpPr>
            <a:spLocks noChangeShapeType="1"/>
          </p:cNvSpPr>
          <p:nvPr/>
        </p:nvSpPr>
        <p:spPr bwMode="auto">
          <a:xfrm>
            <a:off x="1678518" y="1412875"/>
            <a:ext cx="6731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21" name="Line 68"/>
          <p:cNvSpPr>
            <a:spLocks noChangeShapeType="1"/>
          </p:cNvSpPr>
          <p:nvPr/>
        </p:nvSpPr>
        <p:spPr bwMode="auto">
          <a:xfrm>
            <a:off x="1678518" y="908051"/>
            <a:ext cx="865716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22" name="Line 69"/>
          <p:cNvSpPr>
            <a:spLocks noChangeShapeType="1"/>
          </p:cNvSpPr>
          <p:nvPr/>
        </p:nvSpPr>
        <p:spPr bwMode="auto">
          <a:xfrm>
            <a:off x="1678518" y="692151"/>
            <a:ext cx="96096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23" name="Line 70"/>
          <p:cNvSpPr>
            <a:spLocks noChangeShapeType="1"/>
          </p:cNvSpPr>
          <p:nvPr/>
        </p:nvSpPr>
        <p:spPr bwMode="auto">
          <a:xfrm>
            <a:off x="2446867" y="692150"/>
            <a:ext cx="287867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24" name="Line 71"/>
          <p:cNvSpPr>
            <a:spLocks noChangeShapeType="1"/>
          </p:cNvSpPr>
          <p:nvPr/>
        </p:nvSpPr>
        <p:spPr bwMode="auto">
          <a:xfrm flipH="1">
            <a:off x="3312585" y="692151"/>
            <a:ext cx="19050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25" name="Line 72"/>
          <p:cNvSpPr>
            <a:spLocks noChangeShapeType="1"/>
          </p:cNvSpPr>
          <p:nvPr/>
        </p:nvSpPr>
        <p:spPr bwMode="auto">
          <a:xfrm flipH="1">
            <a:off x="3695701" y="692151"/>
            <a:ext cx="1056217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4126" name="Picture 80" descr="field sketch draw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3684" y="188914"/>
            <a:ext cx="3647016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81" descr="artefact drawing 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3684" y="2276475"/>
            <a:ext cx="3647016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8" name="Picture 82" descr="munsel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3685" y="4427539"/>
            <a:ext cx="3651249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9" name="Rectangle 83"/>
          <p:cNvSpPr>
            <a:spLocks noChangeArrowheads="1"/>
          </p:cNvSpPr>
          <p:nvPr/>
        </p:nvSpPr>
        <p:spPr bwMode="auto">
          <a:xfrm>
            <a:off x="5422901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MATRIX</a:t>
            </a:r>
            <a:endParaRPr lang="en-US" sz="1200" b="1"/>
          </a:p>
        </p:txBody>
      </p:sp>
      <p:sp>
        <p:nvSpPr>
          <p:cNvPr id="4130" name="Line 84"/>
          <p:cNvSpPr>
            <a:spLocks noChangeShapeType="1"/>
          </p:cNvSpPr>
          <p:nvPr/>
        </p:nvSpPr>
        <p:spPr bwMode="auto">
          <a:xfrm flipV="1">
            <a:off x="3888317" y="692151"/>
            <a:ext cx="2015067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81A708-BEE6-B414-5A3B-5CB9B1EF741F}"/>
              </a:ext>
            </a:extLst>
          </p:cNvPr>
          <p:cNvSpPr txBox="1"/>
          <p:nvPr/>
        </p:nvSpPr>
        <p:spPr>
          <a:xfrm>
            <a:off x="271961" y="5056043"/>
            <a:ext cx="838418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paper media</a:t>
            </a:r>
            <a:endParaRPr lang="en-GB" sz="9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5124" name="AutoShape 5"/>
          <p:cNvSpPr>
            <a:spLocks noChangeArrowheads="1"/>
          </p:cNvSpPr>
          <p:nvPr/>
        </p:nvSpPr>
        <p:spPr bwMode="auto">
          <a:xfrm rot="7692242">
            <a:off x="7686941" y="1920082"/>
            <a:ext cx="649287" cy="647700"/>
          </a:xfrm>
          <a:custGeom>
            <a:avLst/>
            <a:gdLst>
              <a:gd name="T0" fmla="*/ 486965 w 21600"/>
              <a:gd name="T1" fmla="*/ 0 h 21600"/>
              <a:gd name="T2" fmla="*/ 0 w 21600"/>
              <a:gd name="T3" fmla="*/ 242888 h 21600"/>
              <a:gd name="T4" fmla="*/ 486965 w 21600"/>
              <a:gd name="T5" fmla="*/ 485775 h 21600"/>
              <a:gd name="T6" fmla="*/ 649287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5125" name="Oval 9"/>
          <p:cNvSpPr>
            <a:spLocks noChangeArrowheads="1"/>
          </p:cNvSpPr>
          <p:nvPr/>
        </p:nvSpPr>
        <p:spPr bwMode="auto">
          <a:xfrm>
            <a:off x="8015818" y="908051"/>
            <a:ext cx="1534583" cy="1152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DIGITAL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</a:rPr>
              <a:t>MEDIA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5126" name="Rectangle 50"/>
          <p:cNvSpPr>
            <a:spLocks noChangeArrowheads="1"/>
          </p:cNvSpPr>
          <p:nvPr/>
        </p:nvSpPr>
        <p:spPr bwMode="auto">
          <a:xfrm>
            <a:off x="6864351" y="333375"/>
            <a:ext cx="1056216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VIDEO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127" name="Rectangle 51"/>
          <p:cNvSpPr>
            <a:spLocks noChangeArrowheads="1"/>
          </p:cNvSpPr>
          <p:nvPr/>
        </p:nvSpPr>
        <p:spPr bwMode="auto">
          <a:xfrm>
            <a:off x="8015817" y="333375"/>
            <a:ext cx="1056216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AUDIO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128" name="Rectangle 52"/>
          <p:cNvSpPr>
            <a:spLocks noChangeArrowheads="1"/>
          </p:cNvSpPr>
          <p:nvPr/>
        </p:nvSpPr>
        <p:spPr bwMode="auto">
          <a:xfrm>
            <a:off x="9169401" y="333375"/>
            <a:ext cx="1056217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PHOTO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129" name="Rectangle 53"/>
          <p:cNvSpPr>
            <a:spLocks noChangeArrowheads="1"/>
          </p:cNvSpPr>
          <p:nvPr/>
        </p:nvSpPr>
        <p:spPr bwMode="auto">
          <a:xfrm>
            <a:off x="10416117" y="1700213"/>
            <a:ext cx="1056216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EDM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DATA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130" name="Rectangle 55"/>
          <p:cNvSpPr>
            <a:spLocks noChangeArrowheads="1"/>
          </p:cNvSpPr>
          <p:nvPr/>
        </p:nvSpPr>
        <p:spPr bwMode="auto">
          <a:xfrm>
            <a:off x="10416118" y="1268413"/>
            <a:ext cx="1439333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GEOPHYSICS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131" name="Rectangle 56"/>
          <p:cNvSpPr>
            <a:spLocks noChangeArrowheads="1"/>
          </p:cNvSpPr>
          <p:nvPr/>
        </p:nvSpPr>
        <p:spPr bwMode="auto">
          <a:xfrm>
            <a:off x="10416117" y="836613"/>
            <a:ext cx="1056216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CAD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132" name="Rectangle 57"/>
          <p:cNvSpPr>
            <a:spLocks noChangeArrowheads="1"/>
          </p:cNvSpPr>
          <p:nvPr/>
        </p:nvSpPr>
        <p:spPr bwMode="auto">
          <a:xfrm>
            <a:off x="10416118" y="333375"/>
            <a:ext cx="1439333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DATABASES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133" name="Line 73"/>
          <p:cNvSpPr>
            <a:spLocks noChangeShapeType="1"/>
          </p:cNvSpPr>
          <p:nvPr/>
        </p:nvSpPr>
        <p:spPr bwMode="auto">
          <a:xfrm>
            <a:off x="7344833" y="692150"/>
            <a:ext cx="86360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5134" name="Line 74"/>
          <p:cNvSpPr>
            <a:spLocks noChangeShapeType="1"/>
          </p:cNvSpPr>
          <p:nvPr/>
        </p:nvSpPr>
        <p:spPr bwMode="auto">
          <a:xfrm>
            <a:off x="8496300" y="692150"/>
            <a:ext cx="95251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5135" name="Line 75"/>
          <p:cNvSpPr>
            <a:spLocks noChangeShapeType="1"/>
          </p:cNvSpPr>
          <p:nvPr/>
        </p:nvSpPr>
        <p:spPr bwMode="auto">
          <a:xfrm flipH="1">
            <a:off x="9169401" y="692151"/>
            <a:ext cx="478367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5136" name="Line 76"/>
          <p:cNvSpPr>
            <a:spLocks noChangeShapeType="1"/>
          </p:cNvSpPr>
          <p:nvPr/>
        </p:nvSpPr>
        <p:spPr bwMode="auto">
          <a:xfrm flipH="1">
            <a:off x="9359901" y="692150"/>
            <a:ext cx="1056217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5137" name="Line 77"/>
          <p:cNvSpPr>
            <a:spLocks noChangeShapeType="1"/>
          </p:cNvSpPr>
          <p:nvPr/>
        </p:nvSpPr>
        <p:spPr bwMode="auto">
          <a:xfrm flipH="1">
            <a:off x="9457267" y="1052513"/>
            <a:ext cx="958851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5138" name="Line 78"/>
          <p:cNvSpPr>
            <a:spLocks noChangeShapeType="1"/>
          </p:cNvSpPr>
          <p:nvPr/>
        </p:nvSpPr>
        <p:spPr bwMode="auto">
          <a:xfrm flipH="1">
            <a:off x="9552517" y="1484313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5139" name="Line 79"/>
          <p:cNvSpPr>
            <a:spLocks noChangeShapeType="1"/>
          </p:cNvSpPr>
          <p:nvPr/>
        </p:nvSpPr>
        <p:spPr bwMode="auto">
          <a:xfrm flipH="1" flipV="1">
            <a:off x="9457267" y="1773239"/>
            <a:ext cx="958851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5140" name="Picture 80" descr="Electrical Resistance 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184" y="188913"/>
            <a:ext cx="1767416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1" name="Picture 82" descr="photographer - site 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185" y="2349501"/>
            <a:ext cx="17907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Picture 83" descr="Fort Clatsop - USA - Magnetic 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9184" y="4149725"/>
            <a:ext cx="238760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623F3F-CD0B-69C8-93C2-E78A8B96A770}"/>
              </a:ext>
            </a:extLst>
          </p:cNvPr>
          <p:cNvSpPr txBox="1"/>
          <p:nvPr/>
        </p:nvSpPr>
        <p:spPr>
          <a:xfrm>
            <a:off x="4368039" y="5156200"/>
            <a:ext cx="768078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digital media</a:t>
            </a:r>
            <a:endParaRPr lang="en-GB" sz="9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 rot="2722469">
            <a:off x="3713957" y="1966119"/>
            <a:ext cx="687388" cy="647700"/>
          </a:xfrm>
          <a:custGeom>
            <a:avLst/>
            <a:gdLst>
              <a:gd name="T0" fmla="*/ 515541 w 21600"/>
              <a:gd name="T1" fmla="*/ 0 h 21600"/>
              <a:gd name="T2" fmla="*/ 0 w 21600"/>
              <a:gd name="T3" fmla="*/ 242888 h 21600"/>
              <a:gd name="T4" fmla="*/ 515541 w 21600"/>
              <a:gd name="T5" fmla="*/ 485775 h 21600"/>
              <a:gd name="T6" fmla="*/ 687388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 rot="7692242">
            <a:off x="7686941" y="1920082"/>
            <a:ext cx="649287" cy="647700"/>
          </a:xfrm>
          <a:custGeom>
            <a:avLst/>
            <a:gdLst>
              <a:gd name="T0" fmla="*/ 486965 w 21600"/>
              <a:gd name="T1" fmla="*/ 0 h 21600"/>
              <a:gd name="T2" fmla="*/ 0 w 21600"/>
              <a:gd name="T3" fmla="*/ 242888 h 21600"/>
              <a:gd name="T4" fmla="*/ 486965 w 21600"/>
              <a:gd name="T5" fmla="*/ 485775 h 21600"/>
              <a:gd name="T6" fmla="*/ 649287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 rot="-2946458">
            <a:off x="3797036" y="3699669"/>
            <a:ext cx="690562" cy="647700"/>
          </a:xfrm>
          <a:custGeom>
            <a:avLst/>
            <a:gdLst>
              <a:gd name="T0" fmla="*/ 517921 w 21600"/>
              <a:gd name="T1" fmla="*/ 0 h 21600"/>
              <a:gd name="T2" fmla="*/ 0 w 21600"/>
              <a:gd name="T3" fmla="*/ 242888 h 21600"/>
              <a:gd name="T4" fmla="*/ 517921 w 21600"/>
              <a:gd name="T5" fmla="*/ 485775 h 21600"/>
              <a:gd name="T6" fmla="*/ 69056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 rot="-7942757">
            <a:off x="7770285" y="3616325"/>
            <a:ext cx="647700" cy="647700"/>
          </a:xfrm>
          <a:custGeom>
            <a:avLst/>
            <a:gdLst>
              <a:gd name="T0" fmla="*/ 485775 w 21600"/>
              <a:gd name="T1" fmla="*/ 0 h 21600"/>
              <a:gd name="T2" fmla="*/ 0 w 21600"/>
              <a:gd name="T3" fmla="*/ 242888 h 21600"/>
              <a:gd name="T4" fmla="*/ 485775 w 21600"/>
              <a:gd name="T5" fmla="*/ 485775 h 21600"/>
              <a:gd name="T6" fmla="*/ 647700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2351618" y="1052514"/>
            <a:ext cx="1534583" cy="1152525"/>
          </a:xfrm>
          <a:prstGeom prst="ellipse">
            <a:avLst/>
          </a:prstGeom>
          <a:solidFill>
            <a:srgbClr val="EDE9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PAPER</a:t>
            </a:r>
          </a:p>
          <a:p>
            <a:pPr algn="ctr"/>
            <a:r>
              <a:rPr lang="en-GB" sz="1400" b="1"/>
              <a:t>MEDIA</a:t>
            </a:r>
            <a:endParaRPr lang="en-US" sz="1400" b="1"/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8015818" y="908051"/>
            <a:ext cx="1534583" cy="1152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DIGITAL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</a:rPr>
              <a:t>MEDIA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6154" name="Oval 10"/>
          <p:cNvSpPr>
            <a:spLocks noChangeArrowheads="1"/>
          </p:cNvSpPr>
          <p:nvPr/>
        </p:nvSpPr>
        <p:spPr bwMode="auto">
          <a:xfrm>
            <a:off x="2446867" y="4149726"/>
            <a:ext cx="1534584" cy="1152525"/>
          </a:xfrm>
          <a:prstGeom prst="ellipse">
            <a:avLst/>
          </a:prstGeom>
          <a:solidFill>
            <a:srgbClr val="F6AAA8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ARTIFACTS</a:t>
            </a:r>
            <a:endParaRPr lang="en-US" sz="1400" b="1"/>
          </a:p>
        </p:txBody>
      </p:sp>
      <p:sp>
        <p:nvSpPr>
          <p:cNvPr id="6155" name="Oval 11"/>
          <p:cNvSpPr>
            <a:spLocks noChangeArrowheads="1"/>
          </p:cNvSpPr>
          <p:nvPr/>
        </p:nvSpPr>
        <p:spPr bwMode="auto">
          <a:xfrm>
            <a:off x="8208433" y="4076701"/>
            <a:ext cx="1534584" cy="1152525"/>
          </a:xfrm>
          <a:prstGeom prst="ellipse">
            <a:avLst/>
          </a:prstGeom>
          <a:solidFill>
            <a:srgbClr val="ADF1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SAMPLES</a:t>
            </a:r>
            <a:endParaRPr lang="en-US" sz="1400" b="1"/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527051" y="4437063"/>
            <a:ext cx="1056216" cy="360362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WOOD</a:t>
            </a:r>
            <a:endParaRPr lang="en-US" sz="1200" b="1"/>
          </a:p>
        </p:txBody>
      </p: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527051" y="4868863"/>
            <a:ext cx="1056216" cy="360362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STONE</a:t>
            </a:r>
            <a:endParaRPr lang="en-US" sz="1200" b="1"/>
          </a:p>
        </p:txBody>
      </p:sp>
      <p:sp>
        <p:nvSpPr>
          <p:cNvPr id="6158" name="Rectangle 14"/>
          <p:cNvSpPr>
            <a:spLocks noChangeArrowheads="1"/>
          </p:cNvSpPr>
          <p:nvPr/>
        </p:nvSpPr>
        <p:spPr bwMode="auto">
          <a:xfrm>
            <a:off x="527051" y="5300663"/>
            <a:ext cx="1056216" cy="360362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GLASS</a:t>
            </a:r>
            <a:endParaRPr lang="en-US" sz="1200" b="1"/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527051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SHELL</a:t>
            </a:r>
            <a:endParaRPr lang="en-US" sz="1200" b="1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1775884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BONE</a:t>
            </a:r>
            <a:endParaRPr lang="en-US" sz="1200" b="1"/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2927351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METAL</a:t>
            </a:r>
            <a:endParaRPr lang="en-US" sz="1200" b="1"/>
          </a:p>
        </p:txBody>
      </p:sp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4078817" y="5734051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PLASTIC</a:t>
            </a:r>
            <a:endParaRPr lang="en-US" sz="1200" b="1"/>
          </a:p>
        </p:txBody>
      </p:sp>
      <p:sp>
        <p:nvSpPr>
          <p:cNvPr id="6163" name="Line 19"/>
          <p:cNvSpPr>
            <a:spLocks noChangeShapeType="1"/>
          </p:cNvSpPr>
          <p:nvPr/>
        </p:nvSpPr>
        <p:spPr bwMode="auto">
          <a:xfrm>
            <a:off x="1583267" y="4581525"/>
            <a:ext cx="8636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64" name="Line 20"/>
          <p:cNvSpPr>
            <a:spLocks noChangeShapeType="1"/>
          </p:cNvSpPr>
          <p:nvPr/>
        </p:nvSpPr>
        <p:spPr bwMode="auto">
          <a:xfrm flipV="1">
            <a:off x="1583267" y="4868863"/>
            <a:ext cx="8636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65" name="Line 21"/>
          <p:cNvSpPr>
            <a:spLocks noChangeShapeType="1"/>
          </p:cNvSpPr>
          <p:nvPr/>
        </p:nvSpPr>
        <p:spPr bwMode="auto">
          <a:xfrm flipV="1">
            <a:off x="1583267" y="5013325"/>
            <a:ext cx="960967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66" name="Line 22"/>
          <p:cNvSpPr>
            <a:spLocks noChangeShapeType="1"/>
          </p:cNvSpPr>
          <p:nvPr/>
        </p:nvSpPr>
        <p:spPr bwMode="auto">
          <a:xfrm flipV="1">
            <a:off x="1583268" y="5084764"/>
            <a:ext cx="1056217" cy="649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67" name="Line 23"/>
          <p:cNvSpPr>
            <a:spLocks noChangeShapeType="1"/>
          </p:cNvSpPr>
          <p:nvPr/>
        </p:nvSpPr>
        <p:spPr bwMode="auto">
          <a:xfrm flipV="1">
            <a:off x="2256367" y="5229226"/>
            <a:ext cx="57573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68" name="Line 24"/>
          <p:cNvSpPr>
            <a:spLocks noChangeShapeType="1"/>
          </p:cNvSpPr>
          <p:nvPr/>
        </p:nvSpPr>
        <p:spPr bwMode="auto">
          <a:xfrm flipH="1" flipV="1">
            <a:off x="3312585" y="5300664"/>
            <a:ext cx="95249" cy="433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69" name="Line 25"/>
          <p:cNvSpPr>
            <a:spLocks noChangeShapeType="1"/>
          </p:cNvSpPr>
          <p:nvPr/>
        </p:nvSpPr>
        <p:spPr bwMode="auto">
          <a:xfrm flipH="1" flipV="1">
            <a:off x="3790951" y="5084764"/>
            <a:ext cx="768349" cy="649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10513484" y="4437063"/>
            <a:ext cx="1056216" cy="360362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WOOD</a:t>
            </a:r>
            <a:endParaRPr lang="en-US" sz="1200" b="1"/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10513484" y="4868863"/>
            <a:ext cx="1056216" cy="360362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STONE</a:t>
            </a:r>
            <a:endParaRPr lang="en-US" sz="1200" b="1"/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10513484" y="5300663"/>
            <a:ext cx="1056216" cy="360362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GLASS</a:t>
            </a:r>
            <a:endParaRPr lang="en-US" sz="1200" b="1"/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10513484" y="5734051"/>
            <a:ext cx="1056216" cy="360363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SHELL</a:t>
            </a:r>
            <a:endParaRPr lang="en-US" sz="1200" b="1"/>
          </a:p>
        </p:txBody>
      </p:sp>
      <p:sp>
        <p:nvSpPr>
          <p:cNvPr id="6174" name="Rectangle 30"/>
          <p:cNvSpPr>
            <a:spLocks noChangeArrowheads="1"/>
          </p:cNvSpPr>
          <p:nvPr/>
        </p:nvSpPr>
        <p:spPr bwMode="auto">
          <a:xfrm>
            <a:off x="7056968" y="5734051"/>
            <a:ext cx="1056217" cy="360363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BONE</a:t>
            </a:r>
            <a:endParaRPr lang="en-US" sz="1200" b="1"/>
          </a:p>
        </p:txBody>
      </p:sp>
      <p:sp>
        <p:nvSpPr>
          <p:cNvPr id="6175" name="Rectangle 31"/>
          <p:cNvSpPr>
            <a:spLocks noChangeArrowheads="1"/>
          </p:cNvSpPr>
          <p:nvPr/>
        </p:nvSpPr>
        <p:spPr bwMode="auto">
          <a:xfrm>
            <a:off x="8208434" y="5734051"/>
            <a:ext cx="1056217" cy="360363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METAL</a:t>
            </a:r>
            <a:endParaRPr lang="en-US" sz="1200" b="1"/>
          </a:p>
        </p:txBody>
      </p:sp>
      <p:sp>
        <p:nvSpPr>
          <p:cNvPr id="6176" name="Rectangle 32"/>
          <p:cNvSpPr>
            <a:spLocks noChangeArrowheads="1"/>
          </p:cNvSpPr>
          <p:nvPr/>
        </p:nvSpPr>
        <p:spPr bwMode="auto">
          <a:xfrm>
            <a:off x="9359901" y="5734051"/>
            <a:ext cx="1056217" cy="360363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PLASTIC</a:t>
            </a:r>
            <a:endParaRPr lang="en-US" sz="1200" b="1"/>
          </a:p>
        </p:txBody>
      </p:sp>
      <p:sp>
        <p:nvSpPr>
          <p:cNvPr id="6177" name="Rectangle 33"/>
          <p:cNvSpPr>
            <a:spLocks noChangeArrowheads="1"/>
          </p:cNvSpPr>
          <p:nvPr/>
        </p:nvSpPr>
        <p:spPr bwMode="auto">
          <a:xfrm>
            <a:off x="10513484" y="4005263"/>
            <a:ext cx="1056216" cy="360362"/>
          </a:xfrm>
          <a:prstGeom prst="rect">
            <a:avLst/>
          </a:prstGeom>
          <a:solidFill>
            <a:srgbClr val="ADF1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SOIL</a:t>
            </a:r>
            <a:endParaRPr lang="en-US" sz="1200" b="1"/>
          </a:p>
        </p:txBody>
      </p:sp>
      <p:sp>
        <p:nvSpPr>
          <p:cNvPr id="6178" name="Line 34"/>
          <p:cNvSpPr>
            <a:spLocks noChangeShapeType="1"/>
          </p:cNvSpPr>
          <p:nvPr/>
        </p:nvSpPr>
        <p:spPr bwMode="auto">
          <a:xfrm flipV="1">
            <a:off x="7535334" y="5084764"/>
            <a:ext cx="960967" cy="649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79" name="Line 35"/>
          <p:cNvSpPr>
            <a:spLocks noChangeShapeType="1"/>
          </p:cNvSpPr>
          <p:nvPr/>
        </p:nvSpPr>
        <p:spPr bwMode="auto">
          <a:xfrm flipV="1">
            <a:off x="8688918" y="5229226"/>
            <a:ext cx="95249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80" name="Line 36"/>
          <p:cNvSpPr>
            <a:spLocks noChangeShapeType="1"/>
          </p:cNvSpPr>
          <p:nvPr/>
        </p:nvSpPr>
        <p:spPr bwMode="auto">
          <a:xfrm flipH="1" flipV="1">
            <a:off x="9264651" y="5157788"/>
            <a:ext cx="575733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81" name="Line 37"/>
          <p:cNvSpPr>
            <a:spLocks noChangeShapeType="1"/>
          </p:cNvSpPr>
          <p:nvPr/>
        </p:nvSpPr>
        <p:spPr bwMode="auto">
          <a:xfrm flipH="1" flipV="1">
            <a:off x="9457268" y="5084764"/>
            <a:ext cx="1056217" cy="649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82" name="Line 38"/>
          <p:cNvSpPr>
            <a:spLocks noChangeShapeType="1"/>
          </p:cNvSpPr>
          <p:nvPr/>
        </p:nvSpPr>
        <p:spPr bwMode="auto">
          <a:xfrm flipH="1" flipV="1">
            <a:off x="9552518" y="5013325"/>
            <a:ext cx="96096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83" name="Line 39"/>
          <p:cNvSpPr>
            <a:spLocks noChangeShapeType="1"/>
          </p:cNvSpPr>
          <p:nvPr/>
        </p:nvSpPr>
        <p:spPr bwMode="auto">
          <a:xfrm flipH="1" flipV="1">
            <a:off x="9647767" y="4868863"/>
            <a:ext cx="865717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84" name="Line 40"/>
          <p:cNvSpPr>
            <a:spLocks noChangeShapeType="1"/>
          </p:cNvSpPr>
          <p:nvPr/>
        </p:nvSpPr>
        <p:spPr bwMode="auto">
          <a:xfrm flipH="1">
            <a:off x="9745134" y="4581525"/>
            <a:ext cx="768351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85" name="Line 41"/>
          <p:cNvSpPr>
            <a:spLocks noChangeShapeType="1"/>
          </p:cNvSpPr>
          <p:nvPr/>
        </p:nvSpPr>
        <p:spPr bwMode="auto">
          <a:xfrm flipH="1">
            <a:off x="9647767" y="4149725"/>
            <a:ext cx="865717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186" name="Rectangle 42"/>
          <p:cNvSpPr>
            <a:spLocks noChangeArrowheads="1"/>
          </p:cNvSpPr>
          <p:nvPr/>
        </p:nvSpPr>
        <p:spPr bwMode="auto">
          <a:xfrm>
            <a:off x="624417" y="2060576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PLANS</a:t>
            </a:r>
            <a:endParaRPr lang="en-US" sz="1200" b="1"/>
          </a:p>
        </p:txBody>
      </p:sp>
      <p:sp>
        <p:nvSpPr>
          <p:cNvPr id="6187" name="Rectangle 43"/>
          <p:cNvSpPr>
            <a:spLocks noChangeArrowheads="1"/>
          </p:cNvSpPr>
          <p:nvPr/>
        </p:nvSpPr>
        <p:spPr bwMode="auto">
          <a:xfrm>
            <a:off x="334434" y="1628776"/>
            <a:ext cx="1344084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SECTIONS</a:t>
            </a:r>
            <a:endParaRPr lang="en-US" sz="1200" b="1"/>
          </a:p>
        </p:txBody>
      </p:sp>
      <p:sp>
        <p:nvSpPr>
          <p:cNvPr id="6188" name="Rectangle 44"/>
          <p:cNvSpPr>
            <a:spLocks noChangeArrowheads="1"/>
          </p:cNvSpPr>
          <p:nvPr/>
        </p:nvSpPr>
        <p:spPr bwMode="auto">
          <a:xfrm>
            <a:off x="239184" y="1196976"/>
            <a:ext cx="1439333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ELEVATIONS</a:t>
            </a:r>
            <a:endParaRPr lang="en-US" sz="1200" b="1"/>
          </a:p>
        </p:txBody>
      </p:sp>
      <p:sp>
        <p:nvSpPr>
          <p:cNvPr id="6189" name="Rectangle 45"/>
          <p:cNvSpPr>
            <a:spLocks noChangeArrowheads="1"/>
          </p:cNvSpPr>
          <p:nvPr/>
        </p:nvSpPr>
        <p:spPr bwMode="auto">
          <a:xfrm>
            <a:off x="624417" y="765176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CONTEXT</a:t>
            </a:r>
          </a:p>
          <a:p>
            <a:pPr algn="ctr"/>
            <a:r>
              <a:rPr lang="en-GB" sz="1200" b="1"/>
              <a:t>SHEETS</a:t>
            </a:r>
            <a:endParaRPr lang="en-US" sz="1200" b="1"/>
          </a:p>
        </p:txBody>
      </p:sp>
      <p:sp>
        <p:nvSpPr>
          <p:cNvPr id="6190" name="Rectangle 46"/>
          <p:cNvSpPr>
            <a:spLocks noChangeArrowheads="1"/>
          </p:cNvSpPr>
          <p:nvPr/>
        </p:nvSpPr>
        <p:spPr bwMode="auto">
          <a:xfrm>
            <a:off x="624417" y="333375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SAMPLE </a:t>
            </a:r>
          </a:p>
          <a:p>
            <a:pPr algn="ctr"/>
            <a:r>
              <a:rPr lang="en-GB" sz="1200" b="1"/>
              <a:t>FORMS</a:t>
            </a:r>
            <a:endParaRPr lang="en-US" sz="1200" b="1"/>
          </a:p>
        </p:txBody>
      </p:sp>
      <p:sp>
        <p:nvSpPr>
          <p:cNvPr id="6191" name="Rectangle 47"/>
          <p:cNvSpPr>
            <a:spLocks noChangeArrowheads="1"/>
          </p:cNvSpPr>
          <p:nvPr/>
        </p:nvSpPr>
        <p:spPr bwMode="auto">
          <a:xfrm>
            <a:off x="1968501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DIARIES</a:t>
            </a:r>
            <a:endParaRPr lang="en-US" sz="1200" b="1"/>
          </a:p>
        </p:txBody>
      </p:sp>
      <p:sp>
        <p:nvSpPr>
          <p:cNvPr id="6192" name="Rectangle 48"/>
          <p:cNvSpPr>
            <a:spLocks noChangeArrowheads="1"/>
          </p:cNvSpPr>
          <p:nvPr/>
        </p:nvSpPr>
        <p:spPr bwMode="auto">
          <a:xfrm>
            <a:off x="431801" y="2492376"/>
            <a:ext cx="1248833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SKETCHES</a:t>
            </a:r>
            <a:endParaRPr lang="en-US" sz="1200" b="1"/>
          </a:p>
        </p:txBody>
      </p:sp>
      <p:sp>
        <p:nvSpPr>
          <p:cNvPr id="6193" name="Rectangle 49"/>
          <p:cNvSpPr>
            <a:spLocks noChangeArrowheads="1"/>
          </p:cNvSpPr>
          <p:nvPr/>
        </p:nvSpPr>
        <p:spPr bwMode="auto">
          <a:xfrm>
            <a:off x="3119968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NOTES</a:t>
            </a:r>
            <a:endParaRPr lang="en-US" sz="1200" b="1"/>
          </a:p>
        </p:txBody>
      </p:sp>
      <p:sp>
        <p:nvSpPr>
          <p:cNvPr id="6194" name="Rectangle 50"/>
          <p:cNvSpPr>
            <a:spLocks noChangeArrowheads="1"/>
          </p:cNvSpPr>
          <p:nvPr/>
        </p:nvSpPr>
        <p:spPr bwMode="auto">
          <a:xfrm>
            <a:off x="6864351" y="333375"/>
            <a:ext cx="1056216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VIDEO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6195" name="Rectangle 51"/>
          <p:cNvSpPr>
            <a:spLocks noChangeArrowheads="1"/>
          </p:cNvSpPr>
          <p:nvPr/>
        </p:nvSpPr>
        <p:spPr bwMode="auto">
          <a:xfrm>
            <a:off x="8015817" y="333375"/>
            <a:ext cx="1056216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AUDIO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6196" name="Rectangle 52"/>
          <p:cNvSpPr>
            <a:spLocks noChangeArrowheads="1"/>
          </p:cNvSpPr>
          <p:nvPr/>
        </p:nvSpPr>
        <p:spPr bwMode="auto">
          <a:xfrm>
            <a:off x="9169401" y="333375"/>
            <a:ext cx="1056217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PHOTO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6197" name="Rectangle 53"/>
          <p:cNvSpPr>
            <a:spLocks noChangeArrowheads="1"/>
          </p:cNvSpPr>
          <p:nvPr/>
        </p:nvSpPr>
        <p:spPr bwMode="auto">
          <a:xfrm>
            <a:off x="10416117" y="1700213"/>
            <a:ext cx="1056216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EDM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DATA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6198" name="Rectangle 54"/>
          <p:cNvSpPr>
            <a:spLocks noChangeArrowheads="1"/>
          </p:cNvSpPr>
          <p:nvPr/>
        </p:nvSpPr>
        <p:spPr bwMode="auto">
          <a:xfrm>
            <a:off x="4271434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SURVEY</a:t>
            </a:r>
          </a:p>
          <a:p>
            <a:pPr algn="ctr"/>
            <a:r>
              <a:rPr lang="en-GB" sz="1200" b="1"/>
              <a:t>PLOT</a:t>
            </a:r>
            <a:endParaRPr lang="en-US" sz="1200" b="1"/>
          </a:p>
        </p:txBody>
      </p:sp>
      <p:sp>
        <p:nvSpPr>
          <p:cNvPr id="6199" name="Rectangle 55"/>
          <p:cNvSpPr>
            <a:spLocks noChangeArrowheads="1"/>
          </p:cNvSpPr>
          <p:nvPr/>
        </p:nvSpPr>
        <p:spPr bwMode="auto">
          <a:xfrm>
            <a:off x="10416118" y="1268413"/>
            <a:ext cx="1439333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GEOPHYSICS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6200" name="Rectangle 56"/>
          <p:cNvSpPr>
            <a:spLocks noChangeArrowheads="1"/>
          </p:cNvSpPr>
          <p:nvPr/>
        </p:nvSpPr>
        <p:spPr bwMode="auto">
          <a:xfrm>
            <a:off x="10416117" y="836613"/>
            <a:ext cx="1056216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CAD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6201" name="Rectangle 57"/>
          <p:cNvSpPr>
            <a:spLocks noChangeArrowheads="1"/>
          </p:cNvSpPr>
          <p:nvPr/>
        </p:nvSpPr>
        <p:spPr bwMode="auto">
          <a:xfrm>
            <a:off x="10416118" y="333375"/>
            <a:ext cx="1439333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DATABASES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6202" name="Rectangle 58"/>
          <p:cNvSpPr>
            <a:spLocks noChangeArrowheads="1"/>
          </p:cNvSpPr>
          <p:nvPr/>
        </p:nvSpPr>
        <p:spPr bwMode="auto">
          <a:xfrm>
            <a:off x="239185" y="2924176"/>
            <a:ext cx="1441449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LOGISTICS</a:t>
            </a:r>
            <a:endParaRPr lang="en-US" sz="1200" b="1"/>
          </a:p>
        </p:txBody>
      </p:sp>
      <p:sp>
        <p:nvSpPr>
          <p:cNvPr id="6203" name="Rectangle 59"/>
          <p:cNvSpPr>
            <a:spLocks noChangeArrowheads="1"/>
          </p:cNvSpPr>
          <p:nvPr/>
        </p:nvSpPr>
        <p:spPr bwMode="auto">
          <a:xfrm>
            <a:off x="334433" y="3357563"/>
            <a:ext cx="1346200" cy="360362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PERSONNEL</a:t>
            </a:r>
            <a:endParaRPr lang="en-US" sz="1200" b="1"/>
          </a:p>
        </p:txBody>
      </p:sp>
      <p:sp>
        <p:nvSpPr>
          <p:cNvPr id="6204" name="Rectangle 60"/>
          <p:cNvSpPr>
            <a:spLocks noChangeArrowheads="1"/>
          </p:cNvSpPr>
          <p:nvPr/>
        </p:nvSpPr>
        <p:spPr bwMode="auto">
          <a:xfrm>
            <a:off x="334433" y="3789363"/>
            <a:ext cx="1346200" cy="360362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RECORDS</a:t>
            </a:r>
            <a:endParaRPr lang="en-US" sz="1200" b="1"/>
          </a:p>
        </p:txBody>
      </p:sp>
      <p:sp>
        <p:nvSpPr>
          <p:cNvPr id="6205" name="Line 61"/>
          <p:cNvSpPr>
            <a:spLocks noChangeShapeType="1"/>
          </p:cNvSpPr>
          <p:nvPr/>
        </p:nvSpPr>
        <p:spPr bwMode="auto">
          <a:xfrm flipV="1">
            <a:off x="1678518" y="2205039"/>
            <a:ext cx="1536700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06" name="Line 62"/>
          <p:cNvSpPr>
            <a:spLocks noChangeShapeType="1"/>
          </p:cNvSpPr>
          <p:nvPr/>
        </p:nvSpPr>
        <p:spPr bwMode="auto">
          <a:xfrm flipV="1">
            <a:off x="1678518" y="2205038"/>
            <a:ext cx="1248833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07" name="Line 63"/>
          <p:cNvSpPr>
            <a:spLocks noChangeShapeType="1"/>
          </p:cNvSpPr>
          <p:nvPr/>
        </p:nvSpPr>
        <p:spPr bwMode="auto">
          <a:xfrm flipV="1">
            <a:off x="1678518" y="2133600"/>
            <a:ext cx="1153583" cy="935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08" name="Line 64"/>
          <p:cNvSpPr>
            <a:spLocks noChangeShapeType="1"/>
          </p:cNvSpPr>
          <p:nvPr/>
        </p:nvSpPr>
        <p:spPr bwMode="auto">
          <a:xfrm flipV="1">
            <a:off x="1678517" y="2133600"/>
            <a:ext cx="1056216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09" name="Line 65"/>
          <p:cNvSpPr>
            <a:spLocks noChangeShapeType="1"/>
          </p:cNvSpPr>
          <p:nvPr/>
        </p:nvSpPr>
        <p:spPr bwMode="auto">
          <a:xfrm flipV="1">
            <a:off x="1678518" y="2060576"/>
            <a:ext cx="960967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0" name="Line 66"/>
          <p:cNvSpPr>
            <a:spLocks noChangeShapeType="1"/>
          </p:cNvSpPr>
          <p:nvPr/>
        </p:nvSpPr>
        <p:spPr bwMode="auto">
          <a:xfrm>
            <a:off x="1678518" y="1844675"/>
            <a:ext cx="76834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1" name="Line 67"/>
          <p:cNvSpPr>
            <a:spLocks noChangeShapeType="1"/>
          </p:cNvSpPr>
          <p:nvPr/>
        </p:nvSpPr>
        <p:spPr bwMode="auto">
          <a:xfrm>
            <a:off x="1678518" y="1412875"/>
            <a:ext cx="6731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2" name="Line 68"/>
          <p:cNvSpPr>
            <a:spLocks noChangeShapeType="1"/>
          </p:cNvSpPr>
          <p:nvPr/>
        </p:nvSpPr>
        <p:spPr bwMode="auto">
          <a:xfrm>
            <a:off x="1678518" y="908051"/>
            <a:ext cx="865716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3" name="Line 69"/>
          <p:cNvSpPr>
            <a:spLocks noChangeShapeType="1"/>
          </p:cNvSpPr>
          <p:nvPr/>
        </p:nvSpPr>
        <p:spPr bwMode="auto">
          <a:xfrm>
            <a:off x="1678518" y="692151"/>
            <a:ext cx="96096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4" name="Line 70"/>
          <p:cNvSpPr>
            <a:spLocks noChangeShapeType="1"/>
          </p:cNvSpPr>
          <p:nvPr/>
        </p:nvSpPr>
        <p:spPr bwMode="auto">
          <a:xfrm>
            <a:off x="2446867" y="692150"/>
            <a:ext cx="287867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5" name="Line 71"/>
          <p:cNvSpPr>
            <a:spLocks noChangeShapeType="1"/>
          </p:cNvSpPr>
          <p:nvPr/>
        </p:nvSpPr>
        <p:spPr bwMode="auto">
          <a:xfrm flipH="1">
            <a:off x="3312585" y="692151"/>
            <a:ext cx="19050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6" name="Line 72"/>
          <p:cNvSpPr>
            <a:spLocks noChangeShapeType="1"/>
          </p:cNvSpPr>
          <p:nvPr/>
        </p:nvSpPr>
        <p:spPr bwMode="auto">
          <a:xfrm flipH="1">
            <a:off x="3695701" y="692151"/>
            <a:ext cx="1056217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7" name="Line 73"/>
          <p:cNvSpPr>
            <a:spLocks noChangeShapeType="1"/>
          </p:cNvSpPr>
          <p:nvPr/>
        </p:nvSpPr>
        <p:spPr bwMode="auto">
          <a:xfrm>
            <a:off x="7344833" y="692150"/>
            <a:ext cx="86360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8" name="Line 74"/>
          <p:cNvSpPr>
            <a:spLocks noChangeShapeType="1"/>
          </p:cNvSpPr>
          <p:nvPr/>
        </p:nvSpPr>
        <p:spPr bwMode="auto">
          <a:xfrm>
            <a:off x="8496300" y="692150"/>
            <a:ext cx="95251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19" name="Line 75"/>
          <p:cNvSpPr>
            <a:spLocks noChangeShapeType="1"/>
          </p:cNvSpPr>
          <p:nvPr/>
        </p:nvSpPr>
        <p:spPr bwMode="auto">
          <a:xfrm flipH="1">
            <a:off x="9169401" y="692151"/>
            <a:ext cx="478367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20" name="Line 76"/>
          <p:cNvSpPr>
            <a:spLocks noChangeShapeType="1"/>
          </p:cNvSpPr>
          <p:nvPr/>
        </p:nvSpPr>
        <p:spPr bwMode="auto">
          <a:xfrm flipH="1">
            <a:off x="9359901" y="692150"/>
            <a:ext cx="1056217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21" name="Line 77"/>
          <p:cNvSpPr>
            <a:spLocks noChangeShapeType="1"/>
          </p:cNvSpPr>
          <p:nvPr/>
        </p:nvSpPr>
        <p:spPr bwMode="auto">
          <a:xfrm flipH="1">
            <a:off x="9457267" y="1052513"/>
            <a:ext cx="958851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22" name="Line 78"/>
          <p:cNvSpPr>
            <a:spLocks noChangeShapeType="1"/>
          </p:cNvSpPr>
          <p:nvPr/>
        </p:nvSpPr>
        <p:spPr bwMode="auto">
          <a:xfrm flipH="1">
            <a:off x="9552517" y="1484313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23" name="Line 79"/>
          <p:cNvSpPr>
            <a:spLocks noChangeShapeType="1"/>
          </p:cNvSpPr>
          <p:nvPr/>
        </p:nvSpPr>
        <p:spPr bwMode="auto">
          <a:xfrm flipH="1" flipV="1">
            <a:off x="9457267" y="1773239"/>
            <a:ext cx="958851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24" name="Rectangle 80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225" name="Rectangle 81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226" name="AutoShape 82"/>
          <p:cNvSpPr>
            <a:spLocks noChangeArrowheads="1"/>
          </p:cNvSpPr>
          <p:nvPr/>
        </p:nvSpPr>
        <p:spPr bwMode="auto">
          <a:xfrm rot="2722469">
            <a:off x="3713957" y="1966119"/>
            <a:ext cx="687388" cy="647700"/>
          </a:xfrm>
          <a:custGeom>
            <a:avLst/>
            <a:gdLst>
              <a:gd name="T0" fmla="*/ 515541 w 21600"/>
              <a:gd name="T1" fmla="*/ 0 h 21600"/>
              <a:gd name="T2" fmla="*/ 0 w 21600"/>
              <a:gd name="T3" fmla="*/ 242888 h 21600"/>
              <a:gd name="T4" fmla="*/ 515541 w 21600"/>
              <a:gd name="T5" fmla="*/ 485775 h 21600"/>
              <a:gd name="T6" fmla="*/ 687388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227" name="Oval 83"/>
          <p:cNvSpPr>
            <a:spLocks noChangeArrowheads="1"/>
          </p:cNvSpPr>
          <p:nvPr/>
        </p:nvSpPr>
        <p:spPr bwMode="auto">
          <a:xfrm>
            <a:off x="2351618" y="1052514"/>
            <a:ext cx="1534583" cy="1152525"/>
          </a:xfrm>
          <a:prstGeom prst="ellipse">
            <a:avLst/>
          </a:prstGeom>
          <a:solidFill>
            <a:srgbClr val="EDE9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PAPER</a:t>
            </a:r>
          </a:p>
          <a:p>
            <a:pPr algn="ctr"/>
            <a:r>
              <a:rPr lang="en-GB" sz="1400" b="1"/>
              <a:t>MEDIA</a:t>
            </a:r>
            <a:endParaRPr lang="en-US" sz="1400" b="1"/>
          </a:p>
        </p:txBody>
      </p:sp>
      <p:sp>
        <p:nvSpPr>
          <p:cNvPr id="6228" name="Rectangle 84"/>
          <p:cNvSpPr>
            <a:spLocks noChangeArrowheads="1"/>
          </p:cNvSpPr>
          <p:nvPr/>
        </p:nvSpPr>
        <p:spPr bwMode="auto">
          <a:xfrm>
            <a:off x="624417" y="2060576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PLANS</a:t>
            </a:r>
            <a:endParaRPr lang="en-US" sz="1200" b="1"/>
          </a:p>
        </p:txBody>
      </p:sp>
      <p:sp>
        <p:nvSpPr>
          <p:cNvPr id="6229" name="Rectangle 85"/>
          <p:cNvSpPr>
            <a:spLocks noChangeArrowheads="1"/>
          </p:cNvSpPr>
          <p:nvPr/>
        </p:nvSpPr>
        <p:spPr bwMode="auto">
          <a:xfrm>
            <a:off x="334434" y="1628776"/>
            <a:ext cx="1344084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SECTIONS</a:t>
            </a:r>
            <a:endParaRPr lang="en-US" sz="1200" b="1"/>
          </a:p>
        </p:txBody>
      </p:sp>
      <p:sp>
        <p:nvSpPr>
          <p:cNvPr id="6230" name="Rectangle 86"/>
          <p:cNvSpPr>
            <a:spLocks noChangeArrowheads="1"/>
          </p:cNvSpPr>
          <p:nvPr/>
        </p:nvSpPr>
        <p:spPr bwMode="auto">
          <a:xfrm>
            <a:off x="239184" y="1196976"/>
            <a:ext cx="1439333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ELEVATIONS</a:t>
            </a:r>
            <a:endParaRPr lang="en-US" sz="1200" b="1"/>
          </a:p>
        </p:txBody>
      </p:sp>
      <p:sp>
        <p:nvSpPr>
          <p:cNvPr id="6231" name="Rectangle 87"/>
          <p:cNvSpPr>
            <a:spLocks noChangeArrowheads="1"/>
          </p:cNvSpPr>
          <p:nvPr/>
        </p:nvSpPr>
        <p:spPr bwMode="auto">
          <a:xfrm>
            <a:off x="624417" y="765176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CONTEXT</a:t>
            </a:r>
          </a:p>
          <a:p>
            <a:pPr algn="ctr"/>
            <a:r>
              <a:rPr lang="en-GB" sz="1200" b="1"/>
              <a:t>SHEETS</a:t>
            </a:r>
            <a:endParaRPr lang="en-US" sz="1200" b="1"/>
          </a:p>
        </p:txBody>
      </p:sp>
      <p:sp>
        <p:nvSpPr>
          <p:cNvPr id="6232" name="Rectangle 88"/>
          <p:cNvSpPr>
            <a:spLocks noChangeArrowheads="1"/>
          </p:cNvSpPr>
          <p:nvPr/>
        </p:nvSpPr>
        <p:spPr bwMode="auto">
          <a:xfrm>
            <a:off x="624417" y="333375"/>
            <a:ext cx="1056216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SAMPLE </a:t>
            </a:r>
          </a:p>
          <a:p>
            <a:pPr algn="ctr"/>
            <a:r>
              <a:rPr lang="en-GB" sz="1200" b="1"/>
              <a:t>FORMS</a:t>
            </a:r>
            <a:endParaRPr lang="en-US" sz="1200" b="1"/>
          </a:p>
        </p:txBody>
      </p:sp>
      <p:sp>
        <p:nvSpPr>
          <p:cNvPr id="6233" name="Rectangle 89"/>
          <p:cNvSpPr>
            <a:spLocks noChangeArrowheads="1"/>
          </p:cNvSpPr>
          <p:nvPr/>
        </p:nvSpPr>
        <p:spPr bwMode="auto">
          <a:xfrm>
            <a:off x="1968501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DIARIES</a:t>
            </a:r>
            <a:endParaRPr lang="en-US" sz="1200" b="1"/>
          </a:p>
        </p:txBody>
      </p:sp>
      <p:sp>
        <p:nvSpPr>
          <p:cNvPr id="6234" name="Rectangle 90"/>
          <p:cNvSpPr>
            <a:spLocks noChangeArrowheads="1"/>
          </p:cNvSpPr>
          <p:nvPr/>
        </p:nvSpPr>
        <p:spPr bwMode="auto">
          <a:xfrm>
            <a:off x="431801" y="2492376"/>
            <a:ext cx="1248833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SKETCHES</a:t>
            </a:r>
            <a:endParaRPr lang="en-US" sz="1200" b="1"/>
          </a:p>
        </p:txBody>
      </p:sp>
      <p:sp>
        <p:nvSpPr>
          <p:cNvPr id="6235" name="Rectangle 91"/>
          <p:cNvSpPr>
            <a:spLocks noChangeArrowheads="1"/>
          </p:cNvSpPr>
          <p:nvPr/>
        </p:nvSpPr>
        <p:spPr bwMode="auto">
          <a:xfrm>
            <a:off x="3119968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NOTES</a:t>
            </a:r>
            <a:endParaRPr lang="en-US" sz="1200" b="1"/>
          </a:p>
        </p:txBody>
      </p:sp>
      <p:sp>
        <p:nvSpPr>
          <p:cNvPr id="6236" name="Rectangle 92"/>
          <p:cNvSpPr>
            <a:spLocks noChangeArrowheads="1"/>
          </p:cNvSpPr>
          <p:nvPr/>
        </p:nvSpPr>
        <p:spPr bwMode="auto">
          <a:xfrm>
            <a:off x="4271434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SURVEY</a:t>
            </a:r>
          </a:p>
          <a:p>
            <a:pPr algn="ctr"/>
            <a:r>
              <a:rPr lang="en-GB" sz="1200" b="1"/>
              <a:t>PLOT</a:t>
            </a:r>
            <a:endParaRPr lang="en-US" sz="1200" b="1"/>
          </a:p>
        </p:txBody>
      </p:sp>
      <p:sp>
        <p:nvSpPr>
          <p:cNvPr id="6237" name="Rectangle 93"/>
          <p:cNvSpPr>
            <a:spLocks noChangeArrowheads="1"/>
          </p:cNvSpPr>
          <p:nvPr/>
        </p:nvSpPr>
        <p:spPr bwMode="auto">
          <a:xfrm>
            <a:off x="239185" y="2924176"/>
            <a:ext cx="1441449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LOGISTICS</a:t>
            </a:r>
            <a:endParaRPr lang="en-US" sz="1200" b="1"/>
          </a:p>
        </p:txBody>
      </p:sp>
      <p:sp>
        <p:nvSpPr>
          <p:cNvPr id="6238" name="Rectangle 94"/>
          <p:cNvSpPr>
            <a:spLocks noChangeArrowheads="1"/>
          </p:cNvSpPr>
          <p:nvPr/>
        </p:nvSpPr>
        <p:spPr bwMode="auto">
          <a:xfrm>
            <a:off x="334433" y="3357563"/>
            <a:ext cx="1346200" cy="360362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PERSONNEL</a:t>
            </a:r>
            <a:endParaRPr lang="en-US" sz="1200" b="1"/>
          </a:p>
        </p:txBody>
      </p:sp>
      <p:sp>
        <p:nvSpPr>
          <p:cNvPr id="6239" name="Rectangle 95"/>
          <p:cNvSpPr>
            <a:spLocks noChangeArrowheads="1"/>
          </p:cNvSpPr>
          <p:nvPr/>
        </p:nvSpPr>
        <p:spPr bwMode="auto">
          <a:xfrm>
            <a:off x="334433" y="3789363"/>
            <a:ext cx="1346200" cy="360362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RECORDS</a:t>
            </a:r>
            <a:endParaRPr lang="en-US" sz="1200" b="1"/>
          </a:p>
        </p:txBody>
      </p:sp>
      <p:sp>
        <p:nvSpPr>
          <p:cNvPr id="6240" name="Line 96"/>
          <p:cNvSpPr>
            <a:spLocks noChangeShapeType="1"/>
          </p:cNvSpPr>
          <p:nvPr/>
        </p:nvSpPr>
        <p:spPr bwMode="auto">
          <a:xfrm flipV="1">
            <a:off x="1678518" y="2205039"/>
            <a:ext cx="1536700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1" name="Line 97"/>
          <p:cNvSpPr>
            <a:spLocks noChangeShapeType="1"/>
          </p:cNvSpPr>
          <p:nvPr/>
        </p:nvSpPr>
        <p:spPr bwMode="auto">
          <a:xfrm flipV="1">
            <a:off x="1678518" y="2205038"/>
            <a:ext cx="1248833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2" name="Line 98"/>
          <p:cNvSpPr>
            <a:spLocks noChangeShapeType="1"/>
          </p:cNvSpPr>
          <p:nvPr/>
        </p:nvSpPr>
        <p:spPr bwMode="auto">
          <a:xfrm flipV="1">
            <a:off x="1678518" y="2133600"/>
            <a:ext cx="1153583" cy="935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3" name="Line 99"/>
          <p:cNvSpPr>
            <a:spLocks noChangeShapeType="1"/>
          </p:cNvSpPr>
          <p:nvPr/>
        </p:nvSpPr>
        <p:spPr bwMode="auto">
          <a:xfrm flipV="1">
            <a:off x="1678517" y="2133600"/>
            <a:ext cx="1056216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4" name="Line 100"/>
          <p:cNvSpPr>
            <a:spLocks noChangeShapeType="1"/>
          </p:cNvSpPr>
          <p:nvPr/>
        </p:nvSpPr>
        <p:spPr bwMode="auto">
          <a:xfrm flipV="1">
            <a:off x="1678518" y="2060576"/>
            <a:ext cx="960967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5" name="Line 101"/>
          <p:cNvSpPr>
            <a:spLocks noChangeShapeType="1"/>
          </p:cNvSpPr>
          <p:nvPr/>
        </p:nvSpPr>
        <p:spPr bwMode="auto">
          <a:xfrm>
            <a:off x="1678518" y="1844675"/>
            <a:ext cx="76834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6" name="Line 102"/>
          <p:cNvSpPr>
            <a:spLocks noChangeShapeType="1"/>
          </p:cNvSpPr>
          <p:nvPr/>
        </p:nvSpPr>
        <p:spPr bwMode="auto">
          <a:xfrm>
            <a:off x="1678518" y="1412875"/>
            <a:ext cx="6731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7" name="Line 103"/>
          <p:cNvSpPr>
            <a:spLocks noChangeShapeType="1"/>
          </p:cNvSpPr>
          <p:nvPr/>
        </p:nvSpPr>
        <p:spPr bwMode="auto">
          <a:xfrm>
            <a:off x="1678518" y="908051"/>
            <a:ext cx="865716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8" name="Line 104"/>
          <p:cNvSpPr>
            <a:spLocks noChangeShapeType="1"/>
          </p:cNvSpPr>
          <p:nvPr/>
        </p:nvSpPr>
        <p:spPr bwMode="auto">
          <a:xfrm>
            <a:off x="1678518" y="692151"/>
            <a:ext cx="96096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49" name="Line 105"/>
          <p:cNvSpPr>
            <a:spLocks noChangeShapeType="1"/>
          </p:cNvSpPr>
          <p:nvPr/>
        </p:nvSpPr>
        <p:spPr bwMode="auto">
          <a:xfrm>
            <a:off x="2446867" y="692150"/>
            <a:ext cx="287867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50" name="Line 106"/>
          <p:cNvSpPr>
            <a:spLocks noChangeShapeType="1"/>
          </p:cNvSpPr>
          <p:nvPr/>
        </p:nvSpPr>
        <p:spPr bwMode="auto">
          <a:xfrm flipH="1">
            <a:off x="3312585" y="692151"/>
            <a:ext cx="19050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51" name="Line 107"/>
          <p:cNvSpPr>
            <a:spLocks noChangeShapeType="1"/>
          </p:cNvSpPr>
          <p:nvPr/>
        </p:nvSpPr>
        <p:spPr bwMode="auto">
          <a:xfrm flipH="1">
            <a:off x="3695701" y="692151"/>
            <a:ext cx="1056217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6252" name="Rectangle 108"/>
          <p:cNvSpPr>
            <a:spLocks noChangeArrowheads="1"/>
          </p:cNvSpPr>
          <p:nvPr/>
        </p:nvSpPr>
        <p:spPr bwMode="auto">
          <a:xfrm>
            <a:off x="5422901" y="333375"/>
            <a:ext cx="1056217" cy="360363"/>
          </a:xfrm>
          <a:prstGeom prst="rect">
            <a:avLst/>
          </a:prstGeom>
          <a:solidFill>
            <a:srgbClr val="EDE9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/>
              <a:t>MATRIX</a:t>
            </a:r>
            <a:endParaRPr lang="en-US" sz="1200" b="1"/>
          </a:p>
        </p:txBody>
      </p:sp>
      <p:sp>
        <p:nvSpPr>
          <p:cNvPr id="6253" name="Line 109"/>
          <p:cNvSpPr>
            <a:spLocks noChangeShapeType="1"/>
          </p:cNvSpPr>
          <p:nvPr/>
        </p:nvSpPr>
        <p:spPr bwMode="auto">
          <a:xfrm flipV="1">
            <a:off x="3888317" y="692151"/>
            <a:ext cx="2015067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" name="Rectangle 18">
            <a:extLst>
              <a:ext uri="{FF2B5EF4-FFF2-40B4-BE49-F238E27FC236}">
                <a16:creationId xmlns:a16="http://schemas.microsoft.com/office/drawing/2014/main" id="{071973A2-9BE6-6AA8-A3E9-0C9AEB743C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5606" y="5734050"/>
            <a:ext cx="1056216" cy="360363"/>
          </a:xfrm>
          <a:prstGeom prst="rect">
            <a:avLst/>
          </a:prstGeom>
          <a:solidFill>
            <a:srgbClr val="F6AA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 b="1" dirty="0"/>
              <a:t>CERAMIC</a:t>
            </a:r>
            <a:endParaRPr lang="en-US" sz="1200" b="1" dirty="0"/>
          </a:p>
        </p:txBody>
      </p:sp>
      <p:sp>
        <p:nvSpPr>
          <p:cNvPr id="5" name="Line 25">
            <a:extLst>
              <a:ext uri="{FF2B5EF4-FFF2-40B4-BE49-F238E27FC236}">
                <a16:creationId xmlns:a16="http://schemas.microsoft.com/office/drawing/2014/main" id="{7886A35D-FCA6-E5A1-5C65-B80572742F6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976774" y="4868862"/>
            <a:ext cx="1727200" cy="865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 rot="2722469">
            <a:off x="3713957" y="1966119"/>
            <a:ext cx="687388" cy="647700"/>
          </a:xfrm>
          <a:custGeom>
            <a:avLst/>
            <a:gdLst>
              <a:gd name="T0" fmla="*/ 515541 w 21600"/>
              <a:gd name="T1" fmla="*/ 0 h 21600"/>
              <a:gd name="T2" fmla="*/ 0 w 21600"/>
              <a:gd name="T3" fmla="*/ 242888 h 21600"/>
              <a:gd name="T4" fmla="*/ 515541 w 21600"/>
              <a:gd name="T5" fmla="*/ 485775 h 21600"/>
              <a:gd name="T6" fmla="*/ 687388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 rot="7692242">
            <a:off x="7686941" y="1920082"/>
            <a:ext cx="649287" cy="647700"/>
          </a:xfrm>
          <a:custGeom>
            <a:avLst/>
            <a:gdLst>
              <a:gd name="T0" fmla="*/ 486965 w 21600"/>
              <a:gd name="T1" fmla="*/ 0 h 21600"/>
              <a:gd name="T2" fmla="*/ 0 w 21600"/>
              <a:gd name="T3" fmla="*/ 242888 h 21600"/>
              <a:gd name="T4" fmla="*/ 486965 w 21600"/>
              <a:gd name="T5" fmla="*/ 485775 h 21600"/>
              <a:gd name="T6" fmla="*/ 649287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 rot="-2946458">
            <a:off x="3797036" y="3699669"/>
            <a:ext cx="690562" cy="647700"/>
          </a:xfrm>
          <a:custGeom>
            <a:avLst/>
            <a:gdLst>
              <a:gd name="T0" fmla="*/ 517921 w 21600"/>
              <a:gd name="T1" fmla="*/ 0 h 21600"/>
              <a:gd name="T2" fmla="*/ 0 w 21600"/>
              <a:gd name="T3" fmla="*/ 242888 h 21600"/>
              <a:gd name="T4" fmla="*/ 517921 w 21600"/>
              <a:gd name="T5" fmla="*/ 485775 h 21600"/>
              <a:gd name="T6" fmla="*/ 69056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-7942757">
            <a:off x="7770285" y="3616325"/>
            <a:ext cx="647700" cy="647700"/>
          </a:xfrm>
          <a:custGeom>
            <a:avLst/>
            <a:gdLst>
              <a:gd name="T0" fmla="*/ 485775 w 21600"/>
              <a:gd name="T1" fmla="*/ 0 h 21600"/>
              <a:gd name="T2" fmla="*/ 0 w 21600"/>
              <a:gd name="T3" fmla="*/ 242888 h 21600"/>
              <a:gd name="T4" fmla="*/ 485775 w 21600"/>
              <a:gd name="T5" fmla="*/ 485775 h 21600"/>
              <a:gd name="T6" fmla="*/ 647700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2351618" y="1052514"/>
            <a:ext cx="1534583" cy="1152525"/>
          </a:xfrm>
          <a:prstGeom prst="ellipse">
            <a:avLst/>
          </a:prstGeom>
          <a:solidFill>
            <a:srgbClr val="EDE9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PAPER</a:t>
            </a:r>
          </a:p>
          <a:p>
            <a:pPr algn="ctr"/>
            <a:r>
              <a:rPr lang="en-GB" sz="1400" b="1"/>
              <a:t>MEDIA</a:t>
            </a:r>
            <a:endParaRPr lang="en-US" sz="1400" b="1"/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8015818" y="908051"/>
            <a:ext cx="1534583" cy="1152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DIGITAL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</a:rPr>
              <a:t>MEDIA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2446867" y="4149726"/>
            <a:ext cx="1534584" cy="1152525"/>
          </a:xfrm>
          <a:prstGeom prst="ellipse">
            <a:avLst/>
          </a:prstGeom>
          <a:solidFill>
            <a:srgbClr val="F6AAA8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ARTIFACTS</a:t>
            </a:r>
            <a:endParaRPr lang="en-US" sz="1400" b="1"/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8208433" y="4076701"/>
            <a:ext cx="1534584" cy="1152525"/>
          </a:xfrm>
          <a:prstGeom prst="ellipse">
            <a:avLst/>
          </a:prstGeom>
          <a:solidFill>
            <a:srgbClr val="ADF1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SAMPLES</a:t>
            </a:r>
            <a:endParaRPr lang="en-US" sz="14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 rot="2722469">
            <a:off x="3713957" y="1966119"/>
            <a:ext cx="687388" cy="647700"/>
          </a:xfrm>
          <a:custGeom>
            <a:avLst/>
            <a:gdLst>
              <a:gd name="T0" fmla="*/ 515541 w 21600"/>
              <a:gd name="T1" fmla="*/ 0 h 21600"/>
              <a:gd name="T2" fmla="*/ 0 w 21600"/>
              <a:gd name="T3" fmla="*/ 242888 h 21600"/>
              <a:gd name="T4" fmla="*/ 515541 w 21600"/>
              <a:gd name="T5" fmla="*/ 485775 h 21600"/>
              <a:gd name="T6" fmla="*/ 687388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197" name="AutoShape 5"/>
          <p:cNvSpPr>
            <a:spLocks noChangeArrowheads="1"/>
          </p:cNvSpPr>
          <p:nvPr/>
        </p:nvSpPr>
        <p:spPr bwMode="auto">
          <a:xfrm rot="7692242">
            <a:off x="7686941" y="1920082"/>
            <a:ext cx="649287" cy="647700"/>
          </a:xfrm>
          <a:custGeom>
            <a:avLst/>
            <a:gdLst>
              <a:gd name="T0" fmla="*/ 486965 w 21600"/>
              <a:gd name="T1" fmla="*/ 0 h 21600"/>
              <a:gd name="T2" fmla="*/ 0 w 21600"/>
              <a:gd name="T3" fmla="*/ 242888 h 21600"/>
              <a:gd name="T4" fmla="*/ 486965 w 21600"/>
              <a:gd name="T5" fmla="*/ 485775 h 21600"/>
              <a:gd name="T6" fmla="*/ 649287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 rot="-2946458">
            <a:off x="3797036" y="3699669"/>
            <a:ext cx="690562" cy="647700"/>
          </a:xfrm>
          <a:custGeom>
            <a:avLst/>
            <a:gdLst>
              <a:gd name="T0" fmla="*/ 517921 w 21600"/>
              <a:gd name="T1" fmla="*/ 0 h 21600"/>
              <a:gd name="T2" fmla="*/ 0 w 21600"/>
              <a:gd name="T3" fmla="*/ 242888 h 21600"/>
              <a:gd name="T4" fmla="*/ 517921 w 21600"/>
              <a:gd name="T5" fmla="*/ 485775 h 21600"/>
              <a:gd name="T6" fmla="*/ 69056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199" name="AutoShape 7"/>
          <p:cNvSpPr>
            <a:spLocks noChangeArrowheads="1"/>
          </p:cNvSpPr>
          <p:nvPr/>
        </p:nvSpPr>
        <p:spPr bwMode="auto">
          <a:xfrm rot="-7942757">
            <a:off x="7770285" y="3616325"/>
            <a:ext cx="647700" cy="647700"/>
          </a:xfrm>
          <a:custGeom>
            <a:avLst/>
            <a:gdLst>
              <a:gd name="T0" fmla="*/ 485775 w 21600"/>
              <a:gd name="T1" fmla="*/ 0 h 21600"/>
              <a:gd name="T2" fmla="*/ 0 w 21600"/>
              <a:gd name="T3" fmla="*/ 242888 h 21600"/>
              <a:gd name="T4" fmla="*/ 485775 w 21600"/>
              <a:gd name="T5" fmla="*/ 485775 h 21600"/>
              <a:gd name="T6" fmla="*/ 647700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2351618" y="1052514"/>
            <a:ext cx="1534583" cy="1152525"/>
          </a:xfrm>
          <a:prstGeom prst="ellipse">
            <a:avLst/>
          </a:prstGeom>
          <a:solidFill>
            <a:srgbClr val="EDE9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PAPER</a:t>
            </a:r>
          </a:p>
          <a:p>
            <a:pPr algn="ctr"/>
            <a:r>
              <a:rPr lang="en-GB" sz="1400" b="1"/>
              <a:t>MEDIA</a:t>
            </a:r>
            <a:endParaRPr lang="en-US" sz="1400" b="1"/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8015818" y="908051"/>
            <a:ext cx="1534583" cy="1152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DIGITAL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</a:rPr>
              <a:t>MEDIA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2446867" y="4149726"/>
            <a:ext cx="1534584" cy="1152525"/>
          </a:xfrm>
          <a:prstGeom prst="ellipse">
            <a:avLst/>
          </a:prstGeom>
          <a:solidFill>
            <a:srgbClr val="F6AAA8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ARTIFACTS</a:t>
            </a:r>
            <a:endParaRPr lang="en-US" sz="1400" b="1"/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8208433" y="4076701"/>
            <a:ext cx="1534584" cy="1152525"/>
          </a:xfrm>
          <a:prstGeom prst="ellipse">
            <a:avLst/>
          </a:prstGeom>
          <a:solidFill>
            <a:srgbClr val="ADF1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SAMPLES</a:t>
            </a:r>
            <a:endParaRPr lang="en-US" sz="1400" b="1"/>
          </a:p>
        </p:txBody>
      </p:sp>
      <p:sp>
        <p:nvSpPr>
          <p:cNvPr id="8204" name="AutoShape 82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5" name="Text Box 87"/>
          <p:cNvSpPr txBox="1">
            <a:spLocks noChangeArrowheads="1"/>
          </p:cNvSpPr>
          <p:nvPr/>
        </p:nvSpPr>
        <p:spPr bwMode="auto">
          <a:xfrm>
            <a:off x="4751918" y="5084764"/>
            <a:ext cx="18595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CONSERVATION</a:t>
            </a:r>
            <a:endParaRPr lang="en-US" sz="2000"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 rot="2722469">
            <a:off x="3713957" y="1966119"/>
            <a:ext cx="687388" cy="647700"/>
          </a:xfrm>
          <a:custGeom>
            <a:avLst/>
            <a:gdLst>
              <a:gd name="T0" fmla="*/ 515541 w 21600"/>
              <a:gd name="T1" fmla="*/ 0 h 21600"/>
              <a:gd name="T2" fmla="*/ 0 w 21600"/>
              <a:gd name="T3" fmla="*/ 242888 h 21600"/>
              <a:gd name="T4" fmla="*/ 515541 w 21600"/>
              <a:gd name="T5" fmla="*/ 485775 h 21600"/>
              <a:gd name="T6" fmla="*/ 687388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 rot="7692242">
            <a:off x="7686941" y="1920082"/>
            <a:ext cx="649287" cy="647700"/>
          </a:xfrm>
          <a:custGeom>
            <a:avLst/>
            <a:gdLst>
              <a:gd name="T0" fmla="*/ 486965 w 21600"/>
              <a:gd name="T1" fmla="*/ 0 h 21600"/>
              <a:gd name="T2" fmla="*/ 0 w 21600"/>
              <a:gd name="T3" fmla="*/ 242888 h 21600"/>
              <a:gd name="T4" fmla="*/ 486965 w 21600"/>
              <a:gd name="T5" fmla="*/ 485775 h 21600"/>
              <a:gd name="T6" fmla="*/ 649287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222" name="AutoShape 6"/>
          <p:cNvSpPr>
            <a:spLocks noChangeArrowheads="1"/>
          </p:cNvSpPr>
          <p:nvPr/>
        </p:nvSpPr>
        <p:spPr bwMode="auto">
          <a:xfrm rot="-2946458">
            <a:off x="3797036" y="3699669"/>
            <a:ext cx="690562" cy="647700"/>
          </a:xfrm>
          <a:custGeom>
            <a:avLst/>
            <a:gdLst>
              <a:gd name="T0" fmla="*/ 517921 w 21600"/>
              <a:gd name="T1" fmla="*/ 0 h 21600"/>
              <a:gd name="T2" fmla="*/ 0 w 21600"/>
              <a:gd name="T3" fmla="*/ 242888 h 21600"/>
              <a:gd name="T4" fmla="*/ 517921 w 21600"/>
              <a:gd name="T5" fmla="*/ 485775 h 21600"/>
              <a:gd name="T6" fmla="*/ 69056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223" name="AutoShape 7"/>
          <p:cNvSpPr>
            <a:spLocks noChangeArrowheads="1"/>
          </p:cNvSpPr>
          <p:nvPr/>
        </p:nvSpPr>
        <p:spPr bwMode="auto">
          <a:xfrm rot="-7942757">
            <a:off x="7770285" y="3616325"/>
            <a:ext cx="647700" cy="647700"/>
          </a:xfrm>
          <a:custGeom>
            <a:avLst/>
            <a:gdLst>
              <a:gd name="T0" fmla="*/ 485775 w 21600"/>
              <a:gd name="T1" fmla="*/ 0 h 21600"/>
              <a:gd name="T2" fmla="*/ 0 w 21600"/>
              <a:gd name="T3" fmla="*/ 242888 h 21600"/>
              <a:gd name="T4" fmla="*/ 485775 w 21600"/>
              <a:gd name="T5" fmla="*/ 485775 h 21600"/>
              <a:gd name="T6" fmla="*/ 647700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224" name="Oval 8"/>
          <p:cNvSpPr>
            <a:spLocks noChangeArrowheads="1"/>
          </p:cNvSpPr>
          <p:nvPr/>
        </p:nvSpPr>
        <p:spPr bwMode="auto">
          <a:xfrm>
            <a:off x="2351618" y="1052514"/>
            <a:ext cx="1534583" cy="1152525"/>
          </a:xfrm>
          <a:prstGeom prst="ellipse">
            <a:avLst/>
          </a:prstGeom>
          <a:solidFill>
            <a:srgbClr val="EDE9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PAPER</a:t>
            </a:r>
          </a:p>
          <a:p>
            <a:pPr algn="ctr"/>
            <a:r>
              <a:rPr lang="en-GB" sz="1400" b="1"/>
              <a:t>MEDIA</a:t>
            </a:r>
            <a:endParaRPr lang="en-US" sz="1400" b="1"/>
          </a:p>
        </p:txBody>
      </p:sp>
      <p:sp>
        <p:nvSpPr>
          <p:cNvPr id="9225" name="Oval 9"/>
          <p:cNvSpPr>
            <a:spLocks noChangeArrowheads="1"/>
          </p:cNvSpPr>
          <p:nvPr/>
        </p:nvSpPr>
        <p:spPr bwMode="auto">
          <a:xfrm>
            <a:off x="8015818" y="908051"/>
            <a:ext cx="1534583" cy="1152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DIGITAL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</a:rPr>
              <a:t>MEDIA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9226" name="Oval 10"/>
          <p:cNvSpPr>
            <a:spLocks noChangeArrowheads="1"/>
          </p:cNvSpPr>
          <p:nvPr/>
        </p:nvSpPr>
        <p:spPr bwMode="auto">
          <a:xfrm>
            <a:off x="2446867" y="4149726"/>
            <a:ext cx="1534584" cy="1152525"/>
          </a:xfrm>
          <a:prstGeom prst="ellipse">
            <a:avLst/>
          </a:prstGeom>
          <a:solidFill>
            <a:srgbClr val="F6AAA8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ARTIFACTS</a:t>
            </a:r>
            <a:endParaRPr lang="en-US" sz="1400" b="1"/>
          </a:p>
        </p:txBody>
      </p:sp>
      <p:sp>
        <p:nvSpPr>
          <p:cNvPr id="9227" name="Oval 11"/>
          <p:cNvSpPr>
            <a:spLocks noChangeArrowheads="1"/>
          </p:cNvSpPr>
          <p:nvPr/>
        </p:nvSpPr>
        <p:spPr bwMode="auto">
          <a:xfrm>
            <a:off x="8208433" y="4076701"/>
            <a:ext cx="1534584" cy="1152525"/>
          </a:xfrm>
          <a:prstGeom prst="ellipse">
            <a:avLst/>
          </a:prstGeom>
          <a:solidFill>
            <a:srgbClr val="ADF1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SAMPLES</a:t>
            </a:r>
            <a:endParaRPr lang="en-US" sz="1400" b="1"/>
          </a:p>
        </p:txBody>
      </p:sp>
      <p:sp>
        <p:nvSpPr>
          <p:cNvPr id="9228" name="AutoShape 12"/>
          <p:cNvSpPr>
            <a:spLocks noChangeArrowheads="1"/>
          </p:cNvSpPr>
          <p:nvPr/>
        </p:nvSpPr>
        <p:spPr bwMode="auto">
          <a:xfrm rot="-5400000">
            <a:off x="5646474" y="14078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229" name="AutoShape 13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230" name="Text Box 18"/>
          <p:cNvSpPr txBox="1">
            <a:spLocks noChangeArrowheads="1"/>
          </p:cNvSpPr>
          <p:nvPr/>
        </p:nvSpPr>
        <p:spPr bwMode="auto">
          <a:xfrm>
            <a:off x="4751918" y="5084764"/>
            <a:ext cx="18595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CONSERVATION</a:t>
            </a:r>
            <a:endParaRPr lang="en-US" sz="2000" b="1"/>
          </a:p>
        </p:txBody>
      </p:sp>
      <p:sp>
        <p:nvSpPr>
          <p:cNvPr id="9231" name="Text Box 19"/>
          <p:cNvSpPr txBox="1">
            <a:spLocks noChangeArrowheads="1"/>
          </p:cNvSpPr>
          <p:nvPr/>
        </p:nvSpPr>
        <p:spPr bwMode="auto">
          <a:xfrm>
            <a:off x="5135034" y="765176"/>
            <a:ext cx="12168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STABILITY</a:t>
            </a:r>
            <a:endParaRPr lang="en-US" sz="2000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 rot="2722469">
            <a:off x="3713957" y="1966119"/>
            <a:ext cx="687388" cy="647700"/>
          </a:xfrm>
          <a:custGeom>
            <a:avLst/>
            <a:gdLst>
              <a:gd name="T0" fmla="*/ 515541 w 21600"/>
              <a:gd name="T1" fmla="*/ 0 h 21600"/>
              <a:gd name="T2" fmla="*/ 0 w 21600"/>
              <a:gd name="T3" fmla="*/ 242888 h 21600"/>
              <a:gd name="T4" fmla="*/ 515541 w 21600"/>
              <a:gd name="T5" fmla="*/ 485775 h 21600"/>
              <a:gd name="T6" fmla="*/ 687388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 rot="7692242">
            <a:off x="7686941" y="1920082"/>
            <a:ext cx="649287" cy="647700"/>
          </a:xfrm>
          <a:custGeom>
            <a:avLst/>
            <a:gdLst>
              <a:gd name="T0" fmla="*/ 486965 w 21600"/>
              <a:gd name="T1" fmla="*/ 0 h 21600"/>
              <a:gd name="T2" fmla="*/ 0 w 21600"/>
              <a:gd name="T3" fmla="*/ 242888 h 21600"/>
              <a:gd name="T4" fmla="*/ 486965 w 21600"/>
              <a:gd name="T5" fmla="*/ 485775 h 21600"/>
              <a:gd name="T6" fmla="*/ 649287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46" name="AutoShape 6"/>
          <p:cNvSpPr>
            <a:spLocks noChangeArrowheads="1"/>
          </p:cNvSpPr>
          <p:nvPr/>
        </p:nvSpPr>
        <p:spPr bwMode="auto">
          <a:xfrm rot="-2946458">
            <a:off x="3797036" y="3699669"/>
            <a:ext cx="690562" cy="647700"/>
          </a:xfrm>
          <a:custGeom>
            <a:avLst/>
            <a:gdLst>
              <a:gd name="T0" fmla="*/ 517921 w 21600"/>
              <a:gd name="T1" fmla="*/ 0 h 21600"/>
              <a:gd name="T2" fmla="*/ 0 w 21600"/>
              <a:gd name="T3" fmla="*/ 242888 h 21600"/>
              <a:gd name="T4" fmla="*/ 517921 w 21600"/>
              <a:gd name="T5" fmla="*/ 485775 h 21600"/>
              <a:gd name="T6" fmla="*/ 69056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 rot="-7942757">
            <a:off x="7770285" y="3616325"/>
            <a:ext cx="647700" cy="647700"/>
          </a:xfrm>
          <a:custGeom>
            <a:avLst/>
            <a:gdLst>
              <a:gd name="T0" fmla="*/ 485775 w 21600"/>
              <a:gd name="T1" fmla="*/ 0 h 21600"/>
              <a:gd name="T2" fmla="*/ 0 w 21600"/>
              <a:gd name="T3" fmla="*/ 242888 h 21600"/>
              <a:gd name="T4" fmla="*/ 485775 w 21600"/>
              <a:gd name="T5" fmla="*/ 485775 h 21600"/>
              <a:gd name="T6" fmla="*/ 647700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48" name="Oval 8"/>
          <p:cNvSpPr>
            <a:spLocks noChangeArrowheads="1"/>
          </p:cNvSpPr>
          <p:nvPr/>
        </p:nvSpPr>
        <p:spPr bwMode="auto">
          <a:xfrm>
            <a:off x="2351618" y="1052514"/>
            <a:ext cx="1534583" cy="1152525"/>
          </a:xfrm>
          <a:prstGeom prst="ellipse">
            <a:avLst/>
          </a:prstGeom>
          <a:solidFill>
            <a:srgbClr val="EDE9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PAPER</a:t>
            </a:r>
          </a:p>
          <a:p>
            <a:pPr algn="ctr"/>
            <a:r>
              <a:rPr lang="en-GB" sz="1400" b="1"/>
              <a:t>MEDIA</a:t>
            </a:r>
            <a:endParaRPr lang="en-US" sz="1400" b="1"/>
          </a:p>
        </p:txBody>
      </p:sp>
      <p:sp>
        <p:nvSpPr>
          <p:cNvPr id="10249" name="Oval 9"/>
          <p:cNvSpPr>
            <a:spLocks noChangeArrowheads="1"/>
          </p:cNvSpPr>
          <p:nvPr/>
        </p:nvSpPr>
        <p:spPr bwMode="auto">
          <a:xfrm>
            <a:off x="8015818" y="908051"/>
            <a:ext cx="1534583" cy="1152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DIGITAL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</a:rPr>
              <a:t>MEDIA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0250" name="Oval 10"/>
          <p:cNvSpPr>
            <a:spLocks noChangeArrowheads="1"/>
          </p:cNvSpPr>
          <p:nvPr/>
        </p:nvSpPr>
        <p:spPr bwMode="auto">
          <a:xfrm>
            <a:off x="2446867" y="4149726"/>
            <a:ext cx="1534584" cy="1152525"/>
          </a:xfrm>
          <a:prstGeom prst="ellipse">
            <a:avLst/>
          </a:prstGeom>
          <a:solidFill>
            <a:srgbClr val="F6AAA8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ARTIFACTS</a:t>
            </a:r>
            <a:endParaRPr lang="en-US" sz="1400" b="1"/>
          </a:p>
        </p:txBody>
      </p:sp>
      <p:sp>
        <p:nvSpPr>
          <p:cNvPr id="10251" name="Oval 11"/>
          <p:cNvSpPr>
            <a:spLocks noChangeArrowheads="1"/>
          </p:cNvSpPr>
          <p:nvPr/>
        </p:nvSpPr>
        <p:spPr bwMode="auto">
          <a:xfrm>
            <a:off x="8208433" y="4076701"/>
            <a:ext cx="1534584" cy="1152525"/>
          </a:xfrm>
          <a:prstGeom prst="ellipse">
            <a:avLst/>
          </a:prstGeom>
          <a:solidFill>
            <a:srgbClr val="ADF1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SAMPLES</a:t>
            </a:r>
            <a:endParaRPr lang="en-US" sz="1400" b="1"/>
          </a:p>
        </p:txBody>
      </p:sp>
      <p:sp>
        <p:nvSpPr>
          <p:cNvPr id="10252" name="AutoShape 12"/>
          <p:cNvSpPr>
            <a:spLocks noChangeArrowheads="1"/>
          </p:cNvSpPr>
          <p:nvPr/>
        </p:nvSpPr>
        <p:spPr bwMode="auto">
          <a:xfrm rot="-5400000">
            <a:off x="5646474" y="14078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53" name="AutoShape 13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54" name="AutoShape 14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55" name="Text Box 16"/>
          <p:cNvSpPr txBox="1">
            <a:spLocks noChangeArrowheads="1"/>
          </p:cNvSpPr>
          <p:nvPr/>
        </p:nvSpPr>
        <p:spPr bwMode="auto">
          <a:xfrm>
            <a:off x="9647767" y="2852739"/>
            <a:ext cx="118205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STORAGE</a:t>
            </a:r>
            <a:endParaRPr lang="en-US" sz="2000" b="1"/>
          </a:p>
        </p:txBody>
      </p:sp>
      <p:sp>
        <p:nvSpPr>
          <p:cNvPr id="10256" name="Text Box 18"/>
          <p:cNvSpPr txBox="1">
            <a:spLocks noChangeArrowheads="1"/>
          </p:cNvSpPr>
          <p:nvPr/>
        </p:nvSpPr>
        <p:spPr bwMode="auto">
          <a:xfrm>
            <a:off x="4751918" y="5084764"/>
            <a:ext cx="18595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CONSERVATION</a:t>
            </a:r>
            <a:endParaRPr lang="en-US" sz="2000" b="1"/>
          </a:p>
        </p:txBody>
      </p:sp>
      <p:sp>
        <p:nvSpPr>
          <p:cNvPr id="10257" name="Text Box 19"/>
          <p:cNvSpPr txBox="1">
            <a:spLocks noChangeArrowheads="1"/>
          </p:cNvSpPr>
          <p:nvPr/>
        </p:nvSpPr>
        <p:spPr bwMode="auto">
          <a:xfrm>
            <a:off x="5135034" y="765176"/>
            <a:ext cx="12168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STABILITY</a:t>
            </a:r>
            <a:endParaRPr lang="en-US" sz="2000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 rot="2722469">
            <a:off x="3713957" y="1966119"/>
            <a:ext cx="687388" cy="647700"/>
          </a:xfrm>
          <a:custGeom>
            <a:avLst/>
            <a:gdLst>
              <a:gd name="T0" fmla="*/ 515541 w 21600"/>
              <a:gd name="T1" fmla="*/ 0 h 21600"/>
              <a:gd name="T2" fmla="*/ 0 w 21600"/>
              <a:gd name="T3" fmla="*/ 242888 h 21600"/>
              <a:gd name="T4" fmla="*/ 515541 w 21600"/>
              <a:gd name="T5" fmla="*/ 485775 h 21600"/>
              <a:gd name="T6" fmla="*/ 687388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69" name="AutoShape 5"/>
          <p:cNvSpPr>
            <a:spLocks noChangeArrowheads="1"/>
          </p:cNvSpPr>
          <p:nvPr/>
        </p:nvSpPr>
        <p:spPr bwMode="auto">
          <a:xfrm rot="7692242">
            <a:off x="7686941" y="1920082"/>
            <a:ext cx="649287" cy="647700"/>
          </a:xfrm>
          <a:custGeom>
            <a:avLst/>
            <a:gdLst>
              <a:gd name="T0" fmla="*/ 486965 w 21600"/>
              <a:gd name="T1" fmla="*/ 0 h 21600"/>
              <a:gd name="T2" fmla="*/ 0 w 21600"/>
              <a:gd name="T3" fmla="*/ 242888 h 21600"/>
              <a:gd name="T4" fmla="*/ 486965 w 21600"/>
              <a:gd name="T5" fmla="*/ 485775 h 21600"/>
              <a:gd name="T6" fmla="*/ 649287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 rot="-2946458">
            <a:off x="3797036" y="3699669"/>
            <a:ext cx="690562" cy="647700"/>
          </a:xfrm>
          <a:custGeom>
            <a:avLst/>
            <a:gdLst>
              <a:gd name="T0" fmla="*/ 517921 w 21600"/>
              <a:gd name="T1" fmla="*/ 0 h 21600"/>
              <a:gd name="T2" fmla="*/ 0 w 21600"/>
              <a:gd name="T3" fmla="*/ 242888 h 21600"/>
              <a:gd name="T4" fmla="*/ 517921 w 21600"/>
              <a:gd name="T5" fmla="*/ 485775 h 21600"/>
              <a:gd name="T6" fmla="*/ 69056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 bwMode="auto">
          <a:xfrm rot="-7942757">
            <a:off x="7770285" y="3616325"/>
            <a:ext cx="647700" cy="647700"/>
          </a:xfrm>
          <a:custGeom>
            <a:avLst/>
            <a:gdLst>
              <a:gd name="T0" fmla="*/ 485775 w 21600"/>
              <a:gd name="T1" fmla="*/ 0 h 21600"/>
              <a:gd name="T2" fmla="*/ 0 w 21600"/>
              <a:gd name="T3" fmla="*/ 242888 h 21600"/>
              <a:gd name="T4" fmla="*/ 485775 w 21600"/>
              <a:gd name="T5" fmla="*/ 485775 h 21600"/>
              <a:gd name="T6" fmla="*/ 647700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72" name="Oval 8"/>
          <p:cNvSpPr>
            <a:spLocks noChangeArrowheads="1"/>
          </p:cNvSpPr>
          <p:nvPr/>
        </p:nvSpPr>
        <p:spPr bwMode="auto">
          <a:xfrm>
            <a:off x="2351618" y="1052514"/>
            <a:ext cx="1534583" cy="1152525"/>
          </a:xfrm>
          <a:prstGeom prst="ellipse">
            <a:avLst/>
          </a:prstGeom>
          <a:solidFill>
            <a:srgbClr val="EDE9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PAPER</a:t>
            </a:r>
          </a:p>
          <a:p>
            <a:pPr algn="ctr"/>
            <a:r>
              <a:rPr lang="en-GB" sz="1400" b="1"/>
              <a:t>MEDIA</a:t>
            </a:r>
            <a:endParaRPr lang="en-US" sz="1400" b="1"/>
          </a:p>
        </p:txBody>
      </p:sp>
      <p:sp>
        <p:nvSpPr>
          <p:cNvPr id="11273" name="Oval 9"/>
          <p:cNvSpPr>
            <a:spLocks noChangeArrowheads="1"/>
          </p:cNvSpPr>
          <p:nvPr/>
        </p:nvSpPr>
        <p:spPr bwMode="auto">
          <a:xfrm>
            <a:off x="8015818" y="908051"/>
            <a:ext cx="1534583" cy="1152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DIGITAL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</a:rPr>
              <a:t>MEDIA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1274" name="Oval 10"/>
          <p:cNvSpPr>
            <a:spLocks noChangeArrowheads="1"/>
          </p:cNvSpPr>
          <p:nvPr/>
        </p:nvSpPr>
        <p:spPr bwMode="auto">
          <a:xfrm>
            <a:off x="2446867" y="4149726"/>
            <a:ext cx="1534584" cy="1152525"/>
          </a:xfrm>
          <a:prstGeom prst="ellipse">
            <a:avLst/>
          </a:prstGeom>
          <a:solidFill>
            <a:srgbClr val="F6AAA8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ARTIFACTS</a:t>
            </a:r>
            <a:endParaRPr lang="en-US" sz="1400" b="1"/>
          </a:p>
        </p:txBody>
      </p:sp>
      <p:sp>
        <p:nvSpPr>
          <p:cNvPr id="11275" name="Oval 11"/>
          <p:cNvSpPr>
            <a:spLocks noChangeArrowheads="1"/>
          </p:cNvSpPr>
          <p:nvPr/>
        </p:nvSpPr>
        <p:spPr bwMode="auto">
          <a:xfrm>
            <a:off x="8208433" y="4076701"/>
            <a:ext cx="1534584" cy="1152525"/>
          </a:xfrm>
          <a:prstGeom prst="ellipse">
            <a:avLst/>
          </a:prstGeom>
          <a:solidFill>
            <a:srgbClr val="ADF1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SAMPLES</a:t>
            </a:r>
            <a:endParaRPr lang="en-US" sz="1400" b="1"/>
          </a:p>
        </p:txBody>
      </p:sp>
      <p:sp>
        <p:nvSpPr>
          <p:cNvPr id="11276" name="AutoShape 12"/>
          <p:cNvSpPr>
            <a:spLocks noChangeArrowheads="1"/>
          </p:cNvSpPr>
          <p:nvPr/>
        </p:nvSpPr>
        <p:spPr bwMode="auto">
          <a:xfrm rot="-5400000">
            <a:off x="5646474" y="14078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77" name="AutoShape 13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78" name="AutoShape 14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79" name="AutoShape 15"/>
          <p:cNvSpPr>
            <a:spLocks noChangeArrowheads="1"/>
          </p:cNvSpPr>
          <p:nvPr/>
        </p:nvSpPr>
        <p:spPr bwMode="auto">
          <a:xfrm rot="10800000">
            <a:off x="2832100" y="2708276"/>
            <a:ext cx="1585384" cy="792163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2 h 21600"/>
              <a:gd name="T4" fmla="*/ 891778 w 21600"/>
              <a:gd name="T5" fmla="*/ 792163 h 21600"/>
              <a:gd name="T6" fmla="*/ 1189038 w 21600"/>
              <a:gd name="T7" fmla="*/ 3960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9647767" y="2852739"/>
            <a:ext cx="118205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STORAGE</a:t>
            </a:r>
            <a:endParaRPr lang="en-US" sz="2000" b="1"/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814918" y="2852739"/>
            <a:ext cx="97584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ACCESS</a:t>
            </a:r>
            <a:endParaRPr lang="en-US" sz="2000" b="1"/>
          </a:p>
        </p:txBody>
      </p: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4751918" y="5084764"/>
            <a:ext cx="18595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CONSERVATION</a:t>
            </a:r>
            <a:endParaRPr lang="en-US" sz="2000" b="1"/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5135034" y="765176"/>
            <a:ext cx="12168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STABILITY</a:t>
            </a:r>
            <a:endParaRPr lang="en-US" sz="2000" b="1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 rot="-5400000">
            <a:off x="5717911" y="1479286"/>
            <a:ext cx="1046162" cy="1056216"/>
          </a:xfrm>
          <a:custGeom>
            <a:avLst/>
            <a:gdLst>
              <a:gd name="T0" fmla="*/ 784621 w 21600"/>
              <a:gd name="T1" fmla="*/ 0 h 21600"/>
              <a:gd name="T2" fmla="*/ 0 w 21600"/>
              <a:gd name="T3" fmla="*/ 396081 h 21600"/>
              <a:gd name="T4" fmla="*/ 784621 w 21600"/>
              <a:gd name="T5" fmla="*/ 792162 h 21600"/>
              <a:gd name="T6" fmla="*/ 1046162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2293" name="Text Box 8"/>
          <p:cNvSpPr txBox="1">
            <a:spLocks noChangeArrowheads="1"/>
          </p:cNvSpPr>
          <p:nvPr/>
        </p:nvSpPr>
        <p:spPr bwMode="auto">
          <a:xfrm>
            <a:off x="3888317" y="908051"/>
            <a:ext cx="25083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EXCAVATION PROJECT</a:t>
            </a:r>
            <a:endParaRPr lang="en-US" sz="2000" b="1"/>
          </a:p>
        </p:txBody>
      </p:sp>
      <p:sp>
        <p:nvSpPr>
          <p:cNvPr id="12294" name="Rectangle 12"/>
          <p:cNvSpPr>
            <a:spLocks noChangeArrowheads="1"/>
          </p:cNvSpPr>
          <p:nvPr/>
        </p:nvSpPr>
        <p:spPr bwMode="auto">
          <a:xfrm>
            <a:off x="6096000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JOURNAL</a:t>
            </a:r>
          </a:p>
          <a:p>
            <a:pPr algn="ctr"/>
            <a:r>
              <a:rPr lang="en-GB" sz="1400" b="1"/>
              <a:t>ARTICLE</a:t>
            </a:r>
            <a:endParaRPr lang="en-US" sz="1400" b="1"/>
          </a:p>
        </p:txBody>
      </p:sp>
      <p:sp>
        <p:nvSpPr>
          <p:cNvPr id="12295" name="Rectangle 13"/>
          <p:cNvSpPr>
            <a:spLocks noChangeArrowheads="1"/>
          </p:cNvSpPr>
          <p:nvPr/>
        </p:nvSpPr>
        <p:spPr bwMode="auto">
          <a:xfrm>
            <a:off x="4271433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INTRIM</a:t>
            </a:r>
          </a:p>
          <a:p>
            <a:pPr algn="ctr"/>
            <a:r>
              <a:rPr lang="en-GB" sz="1400" b="1"/>
              <a:t>REPORT</a:t>
            </a:r>
            <a:endParaRPr lang="en-US" sz="1400" b="1"/>
          </a:p>
        </p:txBody>
      </p:sp>
      <p:sp>
        <p:nvSpPr>
          <p:cNvPr id="12296" name="Rectangle 14"/>
          <p:cNvSpPr>
            <a:spLocks noChangeArrowheads="1"/>
          </p:cNvSpPr>
          <p:nvPr/>
        </p:nvSpPr>
        <p:spPr bwMode="auto">
          <a:xfrm>
            <a:off x="8113184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MONOGRAPH</a:t>
            </a:r>
            <a:endParaRPr lang="en-US" sz="1400" b="1"/>
          </a:p>
        </p:txBody>
      </p:sp>
      <p:sp>
        <p:nvSpPr>
          <p:cNvPr id="12297" name="Rectangle 17"/>
          <p:cNvSpPr>
            <a:spLocks noChangeArrowheads="1"/>
          </p:cNvSpPr>
          <p:nvPr/>
        </p:nvSpPr>
        <p:spPr bwMode="auto">
          <a:xfrm>
            <a:off x="431800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WEBSITE</a:t>
            </a:r>
            <a:endParaRPr lang="en-US" sz="1400" b="1"/>
          </a:p>
        </p:txBody>
      </p:sp>
      <p:sp>
        <p:nvSpPr>
          <p:cNvPr id="12298" name="Rectangle 19"/>
          <p:cNvSpPr>
            <a:spLocks noChangeArrowheads="1"/>
          </p:cNvSpPr>
          <p:nvPr/>
        </p:nvSpPr>
        <p:spPr bwMode="auto">
          <a:xfrm>
            <a:off x="10033000" y="836614"/>
            <a:ext cx="1727200" cy="503237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ACADEMIC</a:t>
            </a:r>
          </a:p>
          <a:p>
            <a:pPr algn="ctr"/>
            <a:r>
              <a:rPr lang="en-GB" sz="1400" b="1"/>
              <a:t>BOOK</a:t>
            </a:r>
            <a:endParaRPr lang="en-US" sz="1400" b="1"/>
          </a:p>
        </p:txBody>
      </p:sp>
      <p:sp>
        <p:nvSpPr>
          <p:cNvPr id="12299" name="Rectangle 22"/>
          <p:cNvSpPr>
            <a:spLocks noChangeArrowheads="1"/>
          </p:cNvSpPr>
          <p:nvPr/>
        </p:nvSpPr>
        <p:spPr bwMode="auto">
          <a:xfrm>
            <a:off x="10033000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</a:t>
            </a:r>
          </a:p>
          <a:p>
            <a:pPr algn="ctr"/>
            <a:r>
              <a:rPr lang="en-GB" sz="1400" b="1"/>
              <a:t>DISPLAY</a:t>
            </a:r>
            <a:endParaRPr lang="en-US" sz="1400" b="1"/>
          </a:p>
        </p:txBody>
      </p:sp>
      <p:sp>
        <p:nvSpPr>
          <p:cNvPr id="12300" name="Rectangle 23"/>
          <p:cNvSpPr>
            <a:spLocks noChangeArrowheads="1"/>
          </p:cNvSpPr>
          <p:nvPr/>
        </p:nvSpPr>
        <p:spPr bwMode="auto">
          <a:xfrm>
            <a:off x="239185" y="188913"/>
            <a:ext cx="11713633" cy="1223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2301" name="Rectangle 27"/>
          <p:cNvSpPr>
            <a:spLocks noChangeArrowheads="1"/>
          </p:cNvSpPr>
          <p:nvPr/>
        </p:nvSpPr>
        <p:spPr bwMode="auto">
          <a:xfrm>
            <a:off x="8113184" y="836614"/>
            <a:ext cx="1727200" cy="503237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PUBLICITY</a:t>
            </a:r>
            <a:endParaRPr lang="en-US" sz="14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316" name="AutoShape 6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317" name="Text Box 9"/>
          <p:cNvSpPr txBox="1">
            <a:spLocks noChangeArrowheads="1"/>
          </p:cNvSpPr>
          <p:nvPr/>
        </p:nvSpPr>
        <p:spPr bwMode="auto">
          <a:xfrm>
            <a:off x="9359901" y="2492376"/>
            <a:ext cx="16046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ARCH</a:t>
            </a:r>
          </a:p>
          <a:p>
            <a:r>
              <a:rPr lang="en-GB" sz="2000" b="1"/>
              <a:t>COMMUNITY</a:t>
            </a:r>
            <a:endParaRPr lang="en-US" sz="2000" b="1"/>
          </a:p>
        </p:txBody>
      </p:sp>
      <p:sp>
        <p:nvSpPr>
          <p:cNvPr id="13318" name="Rectangle 14"/>
          <p:cNvSpPr>
            <a:spLocks noChangeArrowheads="1"/>
          </p:cNvSpPr>
          <p:nvPr/>
        </p:nvSpPr>
        <p:spPr bwMode="auto">
          <a:xfrm>
            <a:off x="8113184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MONOGRAPH</a:t>
            </a:r>
            <a:endParaRPr lang="en-US" sz="1400" b="1"/>
          </a:p>
        </p:txBody>
      </p:sp>
      <p:sp>
        <p:nvSpPr>
          <p:cNvPr id="13319" name="Rectangle 19"/>
          <p:cNvSpPr>
            <a:spLocks noChangeArrowheads="1"/>
          </p:cNvSpPr>
          <p:nvPr/>
        </p:nvSpPr>
        <p:spPr bwMode="auto">
          <a:xfrm>
            <a:off x="10033000" y="836614"/>
            <a:ext cx="1727200" cy="503237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ACADEMIC</a:t>
            </a:r>
          </a:p>
          <a:p>
            <a:pPr algn="ctr"/>
            <a:r>
              <a:rPr lang="en-GB" sz="1400" b="1"/>
              <a:t>BOOK</a:t>
            </a:r>
            <a:endParaRPr lang="en-US" sz="1400" b="1"/>
          </a:p>
        </p:txBody>
      </p:sp>
      <p:sp>
        <p:nvSpPr>
          <p:cNvPr id="13320" name="Rectangle 20"/>
          <p:cNvSpPr>
            <a:spLocks noChangeArrowheads="1"/>
          </p:cNvSpPr>
          <p:nvPr/>
        </p:nvSpPr>
        <p:spPr bwMode="auto">
          <a:xfrm>
            <a:off x="10033000" y="1484313"/>
            <a:ext cx="1727200" cy="503237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POPULAR</a:t>
            </a:r>
          </a:p>
          <a:p>
            <a:pPr algn="ctr"/>
            <a:r>
              <a:rPr lang="en-GB" sz="1400" b="1"/>
              <a:t>BOOK</a:t>
            </a:r>
            <a:endParaRPr lang="en-US" sz="1400" b="1"/>
          </a:p>
        </p:txBody>
      </p:sp>
      <p:sp>
        <p:nvSpPr>
          <p:cNvPr id="13321" name="Rectangle 21"/>
          <p:cNvSpPr>
            <a:spLocks noChangeArrowheads="1"/>
          </p:cNvSpPr>
          <p:nvPr/>
        </p:nvSpPr>
        <p:spPr bwMode="auto">
          <a:xfrm>
            <a:off x="10033000" y="3213100"/>
            <a:ext cx="1727200" cy="647700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EA2B1C"/>
                </a:solidFill>
              </a:rPr>
              <a:t>S</a:t>
            </a:r>
            <a:r>
              <a:rPr lang="en-GB" sz="1400" b="1"/>
              <a:t>ITES &amp;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M</a:t>
            </a:r>
            <a:r>
              <a:rPr lang="en-GB" sz="1400" b="1"/>
              <a:t>ONUMENTS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R</a:t>
            </a:r>
            <a:r>
              <a:rPr lang="en-GB" sz="1400" b="1"/>
              <a:t>ECORD</a:t>
            </a:r>
            <a:endParaRPr lang="en-US" sz="1400" b="1"/>
          </a:p>
        </p:txBody>
      </p:sp>
      <p:sp>
        <p:nvSpPr>
          <p:cNvPr id="13322" name="Rectangle 22"/>
          <p:cNvSpPr>
            <a:spLocks noChangeArrowheads="1"/>
          </p:cNvSpPr>
          <p:nvPr/>
        </p:nvSpPr>
        <p:spPr bwMode="auto">
          <a:xfrm>
            <a:off x="10033000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</a:t>
            </a:r>
          </a:p>
          <a:p>
            <a:pPr algn="ctr"/>
            <a:r>
              <a:rPr lang="en-GB" sz="1400" b="1"/>
              <a:t>DISPLAY</a:t>
            </a:r>
            <a:endParaRPr lang="en-US" sz="1400" b="1"/>
          </a:p>
        </p:txBody>
      </p:sp>
      <p:sp>
        <p:nvSpPr>
          <p:cNvPr id="13323" name="Rectangle 25"/>
          <p:cNvSpPr>
            <a:spLocks noChangeArrowheads="1"/>
          </p:cNvSpPr>
          <p:nvPr/>
        </p:nvSpPr>
        <p:spPr bwMode="auto">
          <a:xfrm>
            <a:off x="10033000" y="3933825"/>
            <a:ext cx="1727200" cy="647700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EA2B1C"/>
                </a:solidFill>
              </a:rPr>
              <a:t>N</a:t>
            </a:r>
            <a:r>
              <a:rPr lang="en-GB" sz="1400" b="1"/>
              <a:t>ATIONAL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M</a:t>
            </a:r>
            <a:r>
              <a:rPr lang="en-GB" sz="1400" b="1"/>
              <a:t>ONUMENTS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R</a:t>
            </a:r>
            <a:r>
              <a:rPr lang="en-GB" sz="1400" b="1"/>
              <a:t>ECORD</a:t>
            </a:r>
            <a:endParaRPr lang="en-US" sz="1400" b="1"/>
          </a:p>
        </p:txBody>
      </p:sp>
      <p:sp>
        <p:nvSpPr>
          <p:cNvPr id="13324" name="Rectangle 26"/>
          <p:cNvSpPr>
            <a:spLocks noChangeArrowheads="1"/>
          </p:cNvSpPr>
          <p:nvPr/>
        </p:nvSpPr>
        <p:spPr bwMode="auto">
          <a:xfrm>
            <a:off x="10033000" y="4652963"/>
            <a:ext cx="1727200" cy="647700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EA2B1C"/>
                </a:solidFill>
              </a:rPr>
              <a:t>E</a:t>
            </a:r>
            <a:r>
              <a:rPr lang="en-GB" sz="1400" b="1"/>
              <a:t>XTENDED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N</a:t>
            </a:r>
            <a:r>
              <a:rPr lang="en-GB" sz="1400" b="1"/>
              <a:t>ATIONAL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D</a:t>
            </a:r>
            <a:r>
              <a:rPr lang="en-GB" sz="1400" b="1"/>
              <a:t>ATABASE</a:t>
            </a:r>
            <a:endParaRPr lang="en-US" sz="1400" b="1"/>
          </a:p>
        </p:txBody>
      </p:sp>
      <p:sp>
        <p:nvSpPr>
          <p:cNvPr id="13325" name="Rectangle 27"/>
          <p:cNvSpPr>
            <a:spLocks noChangeArrowheads="1"/>
          </p:cNvSpPr>
          <p:nvPr/>
        </p:nvSpPr>
        <p:spPr bwMode="auto">
          <a:xfrm>
            <a:off x="8113184" y="836614"/>
            <a:ext cx="1727200" cy="503237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PUBLICITY</a:t>
            </a:r>
            <a:endParaRPr lang="en-US" sz="1400" b="1"/>
          </a:p>
        </p:txBody>
      </p:sp>
      <p:sp>
        <p:nvSpPr>
          <p:cNvPr id="13326" name="Rectangle 28"/>
          <p:cNvSpPr>
            <a:spLocks noChangeArrowheads="1"/>
          </p:cNvSpPr>
          <p:nvPr/>
        </p:nvSpPr>
        <p:spPr bwMode="auto">
          <a:xfrm>
            <a:off x="8113184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NEWSPAPER</a:t>
            </a:r>
            <a:endParaRPr lang="en-US" sz="1400" b="1"/>
          </a:p>
        </p:txBody>
      </p:sp>
      <p:sp>
        <p:nvSpPr>
          <p:cNvPr id="13327" name="Rectangle 29"/>
          <p:cNvSpPr>
            <a:spLocks noChangeArrowheads="1"/>
          </p:cNvSpPr>
          <p:nvPr/>
        </p:nvSpPr>
        <p:spPr bwMode="auto">
          <a:xfrm>
            <a:off x="10033000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MAGAZINE</a:t>
            </a:r>
          </a:p>
          <a:p>
            <a:pPr algn="ctr"/>
            <a:r>
              <a:rPr lang="en-GB" sz="1400" b="1"/>
              <a:t>ARTICLE</a:t>
            </a:r>
            <a:endParaRPr lang="en-US" sz="1400" b="1"/>
          </a:p>
        </p:txBody>
      </p:sp>
      <p:sp>
        <p:nvSpPr>
          <p:cNvPr id="13328" name="Rectangle 30"/>
          <p:cNvSpPr>
            <a:spLocks noChangeArrowheads="1"/>
          </p:cNvSpPr>
          <p:nvPr/>
        </p:nvSpPr>
        <p:spPr bwMode="auto">
          <a:xfrm>
            <a:off x="8015817" y="188914"/>
            <a:ext cx="3937000" cy="6264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329" name="Rectangle 32"/>
          <p:cNvSpPr>
            <a:spLocks noChangeArrowheads="1"/>
          </p:cNvSpPr>
          <p:nvPr/>
        </p:nvSpPr>
        <p:spPr bwMode="auto">
          <a:xfrm>
            <a:off x="8113184" y="1484313"/>
            <a:ext cx="1727200" cy="503237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MUSEUM</a:t>
            </a:r>
          </a:p>
          <a:p>
            <a:pPr algn="ctr"/>
            <a:r>
              <a:rPr lang="en-GB" sz="1400" b="1"/>
              <a:t>DISPLAY</a:t>
            </a:r>
            <a:endParaRPr lang="en-US" sz="1400"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4341" name="Text Box 10"/>
          <p:cNvSpPr txBox="1">
            <a:spLocks noChangeArrowheads="1"/>
          </p:cNvSpPr>
          <p:nvPr/>
        </p:nvSpPr>
        <p:spPr bwMode="auto">
          <a:xfrm>
            <a:off x="4751917" y="5661026"/>
            <a:ext cx="19752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LIMITED REVIEW</a:t>
            </a:r>
            <a:endParaRPr lang="en-US" sz="2000" b="1"/>
          </a:p>
        </p:txBody>
      </p:sp>
      <p:sp>
        <p:nvSpPr>
          <p:cNvPr id="14342" name="Rectangle 16"/>
          <p:cNvSpPr>
            <a:spLocks noChangeArrowheads="1"/>
          </p:cNvSpPr>
          <p:nvPr/>
        </p:nvSpPr>
        <p:spPr bwMode="auto">
          <a:xfrm>
            <a:off x="334433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TV / RADIO</a:t>
            </a:r>
          </a:p>
          <a:p>
            <a:pPr algn="ctr"/>
            <a:r>
              <a:rPr lang="en-GB" sz="1400" b="1"/>
              <a:t>PROGRAM</a:t>
            </a:r>
            <a:endParaRPr lang="en-US" sz="1400" b="1"/>
          </a:p>
        </p:txBody>
      </p:sp>
      <p:sp>
        <p:nvSpPr>
          <p:cNvPr id="14343" name="Rectangle 24"/>
          <p:cNvSpPr>
            <a:spLocks noChangeArrowheads="1"/>
          </p:cNvSpPr>
          <p:nvPr/>
        </p:nvSpPr>
        <p:spPr bwMode="auto">
          <a:xfrm>
            <a:off x="239185" y="5373688"/>
            <a:ext cx="11713633" cy="1079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4344" name="Rectangle 28"/>
          <p:cNvSpPr>
            <a:spLocks noChangeArrowheads="1"/>
          </p:cNvSpPr>
          <p:nvPr/>
        </p:nvSpPr>
        <p:spPr bwMode="auto">
          <a:xfrm>
            <a:off x="8113184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NEWSPAPER</a:t>
            </a:r>
            <a:endParaRPr lang="en-US" sz="1400" b="1"/>
          </a:p>
        </p:txBody>
      </p:sp>
      <p:sp>
        <p:nvSpPr>
          <p:cNvPr id="14345" name="Rectangle 29"/>
          <p:cNvSpPr>
            <a:spLocks noChangeArrowheads="1"/>
          </p:cNvSpPr>
          <p:nvPr/>
        </p:nvSpPr>
        <p:spPr bwMode="auto">
          <a:xfrm>
            <a:off x="10033000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MAGAZINE</a:t>
            </a:r>
          </a:p>
          <a:p>
            <a:pPr algn="ctr"/>
            <a:r>
              <a:rPr lang="en-GB" sz="1400" b="1"/>
              <a:t>ARTICLE</a:t>
            </a:r>
            <a:endParaRPr lang="en-US" sz="1400" b="1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5364" name="AutoShape 7"/>
          <p:cNvSpPr>
            <a:spLocks noChangeArrowheads="1"/>
          </p:cNvSpPr>
          <p:nvPr/>
        </p:nvSpPr>
        <p:spPr bwMode="auto">
          <a:xfrm rot="10800000">
            <a:off x="2832100" y="2708276"/>
            <a:ext cx="1585384" cy="792163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2 h 21600"/>
              <a:gd name="T4" fmla="*/ 891778 w 21600"/>
              <a:gd name="T5" fmla="*/ 792163 h 21600"/>
              <a:gd name="T6" fmla="*/ 1189038 w 21600"/>
              <a:gd name="T7" fmla="*/ 3960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5365" name="Text Box 11"/>
          <p:cNvSpPr txBox="1">
            <a:spLocks noChangeArrowheads="1"/>
          </p:cNvSpPr>
          <p:nvPr/>
        </p:nvSpPr>
        <p:spPr bwMode="auto">
          <a:xfrm>
            <a:off x="912284" y="2636839"/>
            <a:ext cx="182456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/>
              <a:t>PUBLIC</a:t>
            </a:r>
            <a:endParaRPr lang="en-US" sz="2000" b="1"/>
          </a:p>
        </p:txBody>
      </p:sp>
      <p:sp>
        <p:nvSpPr>
          <p:cNvPr id="15366" name="Rectangle 15"/>
          <p:cNvSpPr>
            <a:spLocks noChangeArrowheads="1"/>
          </p:cNvSpPr>
          <p:nvPr/>
        </p:nvSpPr>
        <p:spPr bwMode="auto">
          <a:xfrm>
            <a:off x="334433" y="4076700"/>
            <a:ext cx="1727200" cy="503238"/>
          </a:xfrm>
          <a:prstGeom prst="rect">
            <a:avLst/>
          </a:prstGeom>
          <a:solidFill>
            <a:srgbClr val="F06E5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INDIVIDUAL</a:t>
            </a:r>
          </a:p>
          <a:p>
            <a:pPr algn="ctr"/>
            <a:r>
              <a:rPr lang="en-GB" sz="1400" b="1"/>
              <a:t>EXPERIENCE</a:t>
            </a:r>
            <a:endParaRPr lang="en-US" sz="1400" b="1"/>
          </a:p>
        </p:txBody>
      </p:sp>
      <p:sp>
        <p:nvSpPr>
          <p:cNvPr id="15367" name="Rectangle 16"/>
          <p:cNvSpPr>
            <a:spLocks noChangeArrowheads="1"/>
          </p:cNvSpPr>
          <p:nvPr/>
        </p:nvSpPr>
        <p:spPr bwMode="auto">
          <a:xfrm>
            <a:off x="334433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TV / RADIO</a:t>
            </a:r>
          </a:p>
          <a:p>
            <a:pPr algn="ctr"/>
            <a:r>
              <a:rPr lang="en-GB" sz="1400" b="1"/>
              <a:t>PROGRAM</a:t>
            </a:r>
            <a:endParaRPr lang="en-US" sz="1400" b="1"/>
          </a:p>
        </p:txBody>
      </p:sp>
      <p:sp>
        <p:nvSpPr>
          <p:cNvPr id="15368" name="Rectangle 17"/>
          <p:cNvSpPr>
            <a:spLocks noChangeArrowheads="1"/>
          </p:cNvSpPr>
          <p:nvPr/>
        </p:nvSpPr>
        <p:spPr bwMode="auto">
          <a:xfrm>
            <a:off x="431800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WEBSITE</a:t>
            </a:r>
            <a:endParaRPr lang="en-US" sz="1400" b="1"/>
          </a:p>
        </p:txBody>
      </p:sp>
      <p:sp>
        <p:nvSpPr>
          <p:cNvPr id="15369" name="Rectangle 18"/>
          <p:cNvSpPr>
            <a:spLocks noChangeArrowheads="1"/>
          </p:cNvSpPr>
          <p:nvPr/>
        </p:nvSpPr>
        <p:spPr bwMode="auto">
          <a:xfrm>
            <a:off x="334433" y="4724400"/>
            <a:ext cx="1727200" cy="503238"/>
          </a:xfrm>
          <a:prstGeom prst="rect">
            <a:avLst/>
          </a:prstGeom>
          <a:solidFill>
            <a:srgbClr val="F06E5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FACEBOOK</a:t>
            </a:r>
          </a:p>
          <a:p>
            <a:pPr algn="ctr"/>
            <a:r>
              <a:rPr lang="en-GB" sz="1400" b="1"/>
              <a:t>etc</a:t>
            </a:r>
            <a:endParaRPr lang="en-US" sz="1400" b="1"/>
          </a:p>
        </p:txBody>
      </p:sp>
      <p:sp>
        <p:nvSpPr>
          <p:cNvPr id="15370" name="Rectangle 31"/>
          <p:cNvSpPr>
            <a:spLocks noChangeArrowheads="1"/>
          </p:cNvSpPr>
          <p:nvPr/>
        </p:nvSpPr>
        <p:spPr bwMode="auto">
          <a:xfrm>
            <a:off x="334434" y="1989139"/>
            <a:ext cx="1729317" cy="503237"/>
          </a:xfrm>
          <a:prstGeom prst="rect">
            <a:avLst/>
          </a:prstGeom>
          <a:solidFill>
            <a:srgbClr val="F06E5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NEWSPAPER</a:t>
            </a:r>
          </a:p>
          <a:p>
            <a:pPr algn="ctr"/>
            <a:r>
              <a:rPr lang="en-GB" sz="1400" b="1"/>
              <a:t> / MAGAZINE</a:t>
            </a:r>
            <a:endParaRPr lang="en-US" sz="1400" b="1"/>
          </a:p>
        </p:txBody>
      </p:sp>
      <p:sp>
        <p:nvSpPr>
          <p:cNvPr id="15371" name="Rectangle 33"/>
          <p:cNvSpPr>
            <a:spLocks noChangeArrowheads="1"/>
          </p:cNvSpPr>
          <p:nvPr/>
        </p:nvSpPr>
        <p:spPr bwMode="auto">
          <a:xfrm>
            <a:off x="334433" y="3429000"/>
            <a:ext cx="1727200" cy="503238"/>
          </a:xfrm>
          <a:prstGeom prst="rect">
            <a:avLst/>
          </a:prstGeom>
          <a:solidFill>
            <a:srgbClr val="F06E5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</a:t>
            </a:r>
            <a:endParaRPr lang="en-US" sz="1400" b="1"/>
          </a:p>
        </p:txBody>
      </p:sp>
      <p:sp>
        <p:nvSpPr>
          <p:cNvPr id="15372" name="Rectangle 34"/>
          <p:cNvSpPr>
            <a:spLocks noChangeArrowheads="1"/>
          </p:cNvSpPr>
          <p:nvPr/>
        </p:nvSpPr>
        <p:spPr bwMode="auto">
          <a:xfrm>
            <a:off x="239184" y="188914"/>
            <a:ext cx="3649133" cy="6264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 rot="-5400000">
            <a:off x="5717911" y="1479286"/>
            <a:ext cx="1046162" cy="1056216"/>
          </a:xfrm>
          <a:custGeom>
            <a:avLst/>
            <a:gdLst>
              <a:gd name="T0" fmla="*/ 784621 w 21600"/>
              <a:gd name="T1" fmla="*/ 0 h 21600"/>
              <a:gd name="T2" fmla="*/ 0 w 21600"/>
              <a:gd name="T3" fmla="*/ 396081 h 21600"/>
              <a:gd name="T4" fmla="*/ 784621 w 21600"/>
              <a:gd name="T5" fmla="*/ 792162 h 21600"/>
              <a:gd name="T6" fmla="*/ 1046162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 rot="10800000">
            <a:off x="2832100" y="2708276"/>
            <a:ext cx="1585384" cy="792163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2 h 21600"/>
              <a:gd name="T4" fmla="*/ 891778 w 21600"/>
              <a:gd name="T5" fmla="*/ 792163 h 21600"/>
              <a:gd name="T6" fmla="*/ 1189038 w 21600"/>
              <a:gd name="T7" fmla="*/ 3960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888317" y="908051"/>
            <a:ext cx="25083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EXCAVATION PROJECT</a:t>
            </a:r>
            <a:endParaRPr lang="en-US" sz="2000" b="1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9359901" y="2492376"/>
            <a:ext cx="16046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ARCH</a:t>
            </a:r>
          </a:p>
          <a:p>
            <a:r>
              <a:rPr lang="en-GB" sz="2000" b="1"/>
              <a:t>COMMUNITY</a:t>
            </a:r>
            <a:endParaRPr lang="en-US" sz="2000" b="1"/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751917" y="5661026"/>
            <a:ext cx="19752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LIMITED REVIEW</a:t>
            </a:r>
            <a:endParaRPr lang="en-US" sz="2000" b="1"/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912284" y="2636839"/>
            <a:ext cx="182456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/>
              <a:t>PUBLIC</a:t>
            </a:r>
            <a:endParaRPr lang="en-US" sz="2000" b="1"/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6096000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JOURNAL</a:t>
            </a:r>
          </a:p>
          <a:p>
            <a:pPr algn="ctr"/>
            <a:r>
              <a:rPr lang="en-GB" sz="1400" b="1"/>
              <a:t>ARTICLE</a:t>
            </a:r>
            <a:endParaRPr lang="en-US" sz="1400" b="1"/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4271433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INTRIM</a:t>
            </a:r>
          </a:p>
          <a:p>
            <a:pPr algn="ctr"/>
            <a:r>
              <a:rPr lang="en-GB" sz="1400" b="1"/>
              <a:t>REPORT</a:t>
            </a:r>
            <a:endParaRPr lang="en-US" sz="1400" b="1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8113184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MONOGRAPH</a:t>
            </a:r>
            <a:endParaRPr lang="en-US" sz="1400" b="1"/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334433" y="4076700"/>
            <a:ext cx="1727200" cy="503238"/>
          </a:xfrm>
          <a:prstGeom prst="rect">
            <a:avLst/>
          </a:prstGeom>
          <a:solidFill>
            <a:srgbClr val="F06E5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INDIVIDUAL</a:t>
            </a:r>
          </a:p>
          <a:p>
            <a:pPr algn="ctr"/>
            <a:r>
              <a:rPr lang="en-GB" sz="1400" b="1"/>
              <a:t>EXPERIENCE</a:t>
            </a:r>
            <a:endParaRPr lang="en-US" sz="1400" b="1"/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334433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TV / RADIO</a:t>
            </a:r>
          </a:p>
          <a:p>
            <a:pPr algn="ctr"/>
            <a:r>
              <a:rPr lang="en-GB" sz="1400" b="1"/>
              <a:t>PROGRAM</a:t>
            </a:r>
            <a:endParaRPr lang="en-US" sz="1400" b="1"/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431800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WEBSITE</a:t>
            </a:r>
            <a:endParaRPr lang="en-US" sz="1400" b="1"/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334433" y="4724400"/>
            <a:ext cx="1727200" cy="503238"/>
          </a:xfrm>
          <a:prstGeom prst="rect">
            <a:avLst/>
          </a:prstGeom>
          <a:solidFill>
            <a:srgbClr val="F06E5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FACEBOOK</a:t>
            </a:r>
          </a:p>
          <a:p>
            <a:pPr algn="ctr"/>
            <a:r>
              <a:rPr lang="en-GB" sz="1400" b="1"/>
              <a:t>etc</a:t>
            </a:r>
            <a:endParaRPr lang="en-US" sz="1400" b="1"/>
          </a:p>
        </p:txBody>
      </p:sp>
      <p:sp>
        <p:nvSpPr>
          <p:cNvPr id="16403" name="Rectangle 19"/>
          <p:cNvSpPr>
            <a:spLocks noChangeArrowheads="1"/>
          </p:cNvSpPr>
          <p:nvPr/>
        </p:nvSpPr>
        <p:spPr bwMode="auto">
          <a:xfrm>
            <a:off x="10033000" y="836614"/>
            <a:ext cx="1727200" cy="503237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ACADEMIC</a:t>
            </a:r>
          </a:p>
          <a:p>
            <a:pPr algn="ctr"/>
            <a:r>
              <a:rPr lang="en-GB" sz="1400" b="1"/>
              <a:t>BOOK</a:t>
            </a:r>
            <a:endParaRPr lang="en-US" sz="1400" b="1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10033000" y="1484313"/>
            <a:ext cx="1727200" cy="503237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POPULAR</a:t>
            </a:r>
          </a:p>
          <a:p>
            <a:pPr algn="ctr"/>
            <a:r>
              <a:rPr lang="en-GB" sz="1400" b="1"/>
              <a:t>BOOK</a:t>
            </a:r>
            <a:endParaRPr lang="en-US" sz="1400" b="1"/>
          </a:p>
        </p:txBody>
      </p:sp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10033000" y="3213100"/>
            <a:ext cx="1727200" cy="647700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EA2B1C"/>
                </a:solidFill>
              </a:rPr>
              <a:t>S</a:t>
            </a:r>
            <a:r>
              <a:rPr lang="en-GB" sz="1400" b="1"/>
              <a:t>ITES &amp;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M</a:t>
            </a:r>
            <a:r>
              <a:rPr lang="en-GB" sz="1400" b="1"/>
              <a:t>ONUMENTS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R</a:t>
            </a:r>
            <a:r>
              <a:rPr lang="en-GB" sz="1400" b="1"/>
              <a:t>ECORD</a:t>
            </a:r>
            <a:endParaRPr lang="en-US" sz="1400" b="1"/>
          </a:p>
        </p:txBody>
      </p:sp>
      <p:sp>
        <p:nvSpPr>
          <p:cNvPr id="16406" name="Rectangle 22"/>
          <p:cNvSpPr>
            <a:spLocks noChangeArrowheads="1"/>
          </p:cNvSpPr>
          <p:nvPr/>
        </p:nvSpPr>
        <p:spPr bwMode="auto">
          <a:xfrm>
            <a:off x="10033000" y="260350"/>
            <a:ext cx="1727200" cy="503238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ARTIFACT</a:t>
            </a:r>
          </a:p>
          <a:p>
            <a:pPr algn="ctr"/>
            <a:r>
              <a:rPr lang="en-GB" sz="1400" b="1"/>
              <a:t>DISPLAY</a:t>
            </a:r>
            <a:endParaRPr lang="en-US" sz="1400" b="1"/>
          </a:p>
        </p:txBody>
      </p:sp>
      <p:sp>
        <p:nvSpPr>
          <p:cNvPr id="16407" name="Rectangle 23"/>
          <p:cNvSpPr>
            <a:spLocks noChangeArrowheads="1"/>
          </p:cNvSpPr>
          <p:nvPr/>
        </p:nvSpPr>
        <p:spPr bwMode="auto">
          <a:xfrm>
            <a:off x="239185" y="188913"/>
            <a:ext cx="11713633" cy="1223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8" name="Rectangle 24"/>
          <p:cNvSpPr>
            <a:spLocks noChangeArrowheads="1"/>
          </p:cNvSpPr>
          <p:nvPr/>
        </p:nvSpPr>
        <p:spPr bwMode="auto">
          <a:xfrm>
            <a:off x="239185" y="5373688"/>
            <a:ext cx="11713633" cy="1079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9" name="Rectangle 25"/>
          <p:cNvSpPr>
            <a:spLocks noChangeArrowheads="1"/>
          </p:cNvSpPr>
          <p:nvPr/>
        </p:nvSpPr>
        <p:spPr bwMode="auto">
          <a:xfrm>
            <a:off x="10033000" y="3933825"/>
            <a:ext cx="1727200" cy="647700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EA2B1C"/>
                </a:solidFill>
              </a:rPr>
              <a:t>N</a:t>
            </a:r>
            <a:r>
              <a:rPr lang="en-GB" sz="1400" b="1"/>
              <a:t>ATIONAL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M</a:t>
            </a:r>
            <a:r>
              <a:rPr lang="en-GB" sz="1400" b="1"/>
              <a:t>ONUMENTS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R</a:t>
            </a:r>
            <a:r>
              <a:rPr lang="en-GB" sz="1400" b="1"/>
              <a:t>ECORD</a:t>
            </a:r>
            <a:endParaRPr lang="en-US" sz="1400" b="1"/>
          </a:p>
        </p:txBody>
      </p:sp>
      <p:sp>
        <p:nvSpPr>
          <p:cNvPr id="16410" name="Rectangle 26"/>
          <p:cNvSpPr>
            <a:spLocks noChangeArrowheads="1"/>
          </p:cNvSpPr>
          <p:nvPr/>
        </p:nvSpPr>
        <p:spPr bwMode="auto">
          <a:xfrm>
            <a:off x="10033000" y="4652963"/>
            <a:ext cx="1727200" cy="647700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rgbClr val="EA2B1C"/>
                </a:solidFill>
              </a:rPr>
              <a:t>E</a:t>
            </a:r>
            <a:r>
              <a:rPr lang="en-GB" sz="1400" b="1"/>
              <a:t>XTENDED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N</a:t>
            </a:r>
            <a:r>
              <a:rPr lang="en-GB" sz="1400" b="1"/>
              <a:t>ATIONAL</a:t>
            </a:r>
          </a:p>
          <a:p>
            <a:pPr algn="ctr"/>
            <a:r>
              <a:rPr lang="en-GB" sz="1400" b="1">
                <a:solidFill>
                  <a:srgbClr val="EA2B1C"/>
                </a:solidFill>
              </a:rPr>
              <a:t>D</a:t>
            </a:r>
            <a:r>
              <a:rPr lang="en-GB" sz="1400" b="1"/>
              <a:t>ATABASE</a:t>
            </a:r>
            <a:endParaRPr lang="en-US" sz="1400" b="1"/>
          </a:p>
        </p:txBody>
      </p:sp>
      <p:sp>
        <p:nvSpPr>
          <p:cNvPr id="16411" name="Rectangle 27"/>
          <p:cNvSpPr>
            <a:spLocks noChangeArrowheads="1"/>
          </p:cNvSpPr>
          <p:nvPr/>
        </p:nvSpPr>
        <p:spPr bwMode="auto">
          <a:xfrm>
            <a:off x="8113184" y="836614"/>
            <a:ext cx="1727200" cy="503237"/>
          </a:xfrm>
          <a:prstGeom prst="rect">
            <a:avLst/>
          </a:prstGeom>
          <a:solidFill>
            <a:srgbClr val="F6F8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PUBLICITY</a:t>
            </a:r>
            <a:endParaRPr lang="en-US" sz="1400" b="1"/>
          </a:p>
        </p:txBody>
      </p:sp>
      <p:sp>
        <p:nvSpPr>
          <p:cNvPr id="16412" name="Rectangle 28"/>
          <p:cNvSpPr>
            <a:spLocks noChangeArrowheads="1"/>
          </p:cNvSpPr>
          <p:nvPr/>
        </p:nvSpPr>
        <p:spPr bwMode="auto">
          <a:xfrm>
            <a:off x="8113184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NEWSPAPER</a:t>
            </a:r>
            <a:endParaRPr lang="en-US" sz="1400" b="1"/>
          </a:p>
        </p:txBody>
      </p:sp>
      <p:sp>
        <p:nvSpPr>
          <p:cNvPr id="16413" name="Rectangle 29"/>
          <p:cNvSpPr>
            <a:spLocks noChangeArrowheads="1"/>
          </p:cNvSpPr>
          <p:nvPr/>
        </p:nvSpPr>
        <p:spPr bwMode="auto">
          <a:xfrm>
            <a:off x="10033000" y="5516564"/>
            <a:ext cx="1727200" cy="503237"/>
          </a:xfrm>
          <a:prstGeom prst="rect">
            <a:avLst/>
          </a:prstGeom>
          <a:solidFill>
            <a:srgbClr val="F2B3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MAGAZINE</a:t>
            </a:r>
          </a:p>
          <a:p>
            <a:pPr algn="ctr"/>
            <a:r>
              <a:rPr lang="en-GB" sz="1400" b="1"/>
              <a:t>ARTICLE</a:t>
            </a:r>
            <a:endParaRPr lang="en-US" sz="1400" b="1"/>
          </a:p>
        </p:txBody>
      </p:sp>
      <p:sp>
        <p:nvSpPr>
          <p:cNvPr id="16414" name="Rectangle 30"/>
          <p:cNvSpPr>
            <a:spLocks noChangeArrowheads="1"/>
          </p:cNvSpPr>
          <p:nvPr/>
        </p:nvSpPr>
        <p:spPr bwMode="auto">
          <a:xfrm>
            <a:off x="8015817" y="188914"/>
            <a:ext cx="3937000" cy="6264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5" name="Rectangle 31"/>
          <p:cNvSpPr>
            <a:spLocks noChangeArrowheads="1"/>
          </p:cNvSpPr>
          <p:nvPr/>
        </p:nvSpPr>
        <p:spPr bwMode="auto">
          <a:xfrm>
            <a:off x="334434" y="1989139"/>
            <a:ext cx="1729317" cy="503237"/>
          </a:xfrm>
          <a:prstGeom prst="rect">
            <a:avLst/>
          </a:prstGeom>
          <a:solidFill>
            <a:srgbClr val="F06E5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NEWSPAPER</a:t>
            </a:r>
          </a:p>
          <a:p>
            <a:pPr algn="ctr"/>
            <a:r>
              <a:rPr lang="en-GB" sz="1400" b="1"/>
              <a:t> / MAGAZINE</a:t>
            </a:r>
            <a:endParaRPr lang="en-US" sz="1400" b="1"/>
          </a:p>
        </p:txBody>
      </p:sp>
      <p:sp>
        <p:nvSpPr>
          <p:cNvPr id="16416" name="Rectangle 32"/>
          <p:cNvSpPr>
            <a:spLocks noChangeArrowheads="1"/>
          </p:cNvSpPr>
          <p:nvPr/>
        </p:nvSpPr>
        <p:spPr bwMode="auto">
          <a:xfrm>
            <a:off x="8113184" y="1484313"/>
            <a:ext cx="1727200" cy="503237"/>
          </a:xfrm>
          <a:prstGeom prst="rect">
            <a:avLst/>
          </a:prstGeom>
          <a:solidFill>
            <a:srgbClr val="F2CAA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MUSEUM</a:t>
            </a:r>
          </a:p>
          <a:p>
            <a:pPr algn="ctr"/>
            <a:r>
              <a:rPr lang="en-GB" sz="1400" b="1"/>
              <a:t>DISPLAY</a:t>
            </a:r>
            <a:endParaRPr lang="en-US" sz="1400" b="1"/>
          </a:p>
        </p:txBody>
      </p:sp>
      <p:sp>
        <p:nvSpPr>
          <p:cNvPr id="16417" name="Rectangle 33"/>
          <p:cNvSpPr>
            <a:spLocks noChangeArrowheads="1"/>
          </p:cNvSpPr>
          <p:nvPr/>
        </p:nvSpPr>
        <p:spPr bwMode="auto">
          <a:xfrm>
            <a:off x="334433" y="3429000"/>
            <a:ext cx="1727200" cy="503238"/>
          </a:xfrm>
          <a:prstGeom prst="rect">
            <a:avLst/>
          </a:prstGeom>
          <a:solidFill>
            <a:srgbClr val="F06E5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ART</a:t>
            </a:r>
            <a:endParaRPr lang="en-US" sz="1400" b="1"/>
          </a:p>
        </p:txBody>
      </p:sp>
      <p:sp>
        <p:nvSpPr>
          <p:cNvPr id="16418" name="Rectangle 34"/>
          <p:cNvSpPr>
            <a:spLocks noChangeArrowheads="1"/>
          </p:cNvSpPr>
          <p:nvPr/>
        </p:nvSpPr>
        <p:spPr bwMode="auto">
          <a:xfrm>
            <a:off x="239184" y="188914"/>
            <a:ext cx="3649133" cy="6264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 rot="-5400000">
            <a:off x="5717911" y="1479286"/>
            <a:ext cx="1046162" cy="1056216"/>
          </a:xfrm>
          <a:custGeom>
            <a:avLst/>
            <a:gdLst>
              <a:gd name="T0" fmla="*/ 784621 w 21600"/>
              <a:gd name="T1" fmla="*/ 0 h 21600"/>
              <a:gd name="T2" fmla="*/ 0 w 21600"/>
              <a:gd name="T3" fmla="*/ 396081 h 21600"/>
              <a:gd name="T4" fmla="*/ 784621 w 21600"/>
              <a:gd name="T5" fmla="*/ 792162 h 21600"/>
              <a:gd name="T6" fmla="*/ 1046162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 rot="10800000">
            <a:off x="2832100" y="2708276"/>
            <a:ext cx="1585384" cy="792163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2 h 21600"/>
              <a:gd name="T4" fmla="*/ 891778 w 21600"/>
              <a:gd name="T5" fmla="*/ 792163 h 21600"/>
              <a:gd name="T6" fmla="*/ 1189038 w 21600"/>
              <a:gd name="T7" fmla="*/ 3960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888317" y="908051"/>
            <a:ext cx="25083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EXCAVATION PROJECT</a:t>
            </a:r>
            <a:endParaRPr lang="en-US" sz="2000" b="1"/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9359901" y="2492376"/>
            <a:ext cx="16046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ARCH</a:t>
            </a:r>
          </a:p>
          <a:p>
            <a:r>
              <a:rPr lang="en-GB" sz="2000" b="1"/>
              <a:t>COMMUNITY</a:t>
            </a:r>
            <a:endParaRPr lang="en-US" sz="2000" b="1"/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4751917" y="5661026"/>
            <a:ext cx="19752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LIMITED REVIEW</a:t>
            </a:r>
            <a:endParaRPr lang="en-US" sz="2000" b="1"/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912284" y="2636839"/>
            <a:ext cx="182456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/>
              <a:t>PUBLIC</a:t>
            </a:r>
            <a:endParaRPr lang="en-US" sz="2000"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auto">
          <a:xfrm rot="-5400000">
            <a:off x="5717911" y="1479286"/>
            <a:ext cx="1046162" cy="1056216"/>
          </a:xfrm>
          <a:custGeom>
            <a:avLst/>
            <a:gdLst>
              <a:gd name="T0" fmla="*/ 784621 w 21600"/>
              <a:gd name="T1" fmla="*/ 0 h 21600"/>
              <a:gd name="T2" fmla="*/ 0 w 21600"/>
              <a:gd name="T3" fmla="*/ 396081 h 21600"/>
              <a:gd name="T4" fmla="*/ 784621 w 21600"/>
              <a:gd name="T5" fmla="*/ 792162 h 21600"/>
              <a:gd name="T6" fmla="*/ 1046162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38" name="AutoShape 6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 rot="10800000">
            <a:off x="2832100" y="2708276"/>
            <a:ext cx="1585384" cy="792163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2 h 21600"/>
              <a:gd name="T4" fmla="*/ 891778 w 21600"/>
              <a:gd name="T5" fmla="*/ 792163 h 21600"/>
              <a:gd name="T6" fmla="*/ 1189038 w 21600"/>
              <a:gd name="T7" fmla="*/ 3960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888317" y="908051"/>
            <a:ext cx="25083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EXCAVATION PROJECT</a:t>
            </a:r>
            <a:endParaRPr lang="en-US" sz="2000" b="1"/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9359901" y="2492376"/>
            <a:ext cx="16046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ARCH</a:t>
            </a:r>
          </a:p>
          <a:p>
            <a:r>
              <a:rPr lang="en-GB" sz="2000" b="1"/>
              <a:t>COMMUNITY</a:t>
            </a:r>
            <a:endParaRPr lang="en-US" sz="2000" b="1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4751917" y="5661026"/>
            <a:ext cx="19752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LIMITED REVIEW</a:t>
            </a:r>
            <a:endParaRPr lang="en-US" sz="2000" b="1"/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912284" y="2636839"/>
            <a:ext cx="182456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/>
              <a:t>PUBLIC</a:t>
            </a:r>
            <a:endParaRPr lang="en-US" sz="2000" b="1"/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2351617" y="260350"/>
            <a:ext cx="7008283" cy="6477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COMPLETE CONTROL / RESTRICTED ACCESS</a:t>
            </a:r>
            <a:endParaRPr lang="en-US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 rot="-5400000">
            <a:off x="5717911" y="1479286"/>
            <a:ext cx="1046162" cy="1056216"/>
          </a:xfrm>
          <a:custGeom>
            <a:avLst/>
            <a:gdLst>
              <a:gd name="T0" fmla="*/ 784621 w 21600"/>
              <a:gd name="T1" fmla="*/ 0 h 21600"/>
              <a:gd name="T2" fmla="*/ 0 w 21600"/>
              <a:gd name="T3" fmla="*/ 396081 h 21600"/>
              <a:gd name="T4" fmla="*/ 784621 w 21600"/>
              <a:gd name="T5" fmla="*/ 792162 h 21600"/>
              <a:gd name="T6" fmla="*/ 1046162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9461" name="AutoShape 5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 rot="10800000">
            <a:off x="2832100" y="2708276"/>
            <a:ext cx="1585384" cy="792163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2 h 21600"/>
              <a:gd name="T4" fmla="*/ 891778 w 21600"/>
              <a:gd name="T5" fmla="*/ 792163 h 21600"/>
              <a:gd name="T6" fmla="*/ 1189038 w 21600"/>
              <a:gd name="T7" fmla="*/ 3960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3888317" y="908051"/>
            <a:ext cx="25083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EXCAVATION PROJECT</a:t>
            </a:r>
            <a:endParaRPr lang="en-US" sz="2000" b="1"/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9359901" y="2492376"/>
            <a:ext cx="16046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ARCH</a:t>
            </a:r>
          </a:p>
          <a:p>
            <a:r>
              <a:rPr lang="en-GB" sz="2000" b="1"/>
              <a:t>COMMUNITY</a:t>
            </a:r>
            <a:endParaRPr lang="en-US" sz="2000" b="1"/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751917" y="5661026"/>
            <a:ext cx="19752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LIMITED REVIEW</a:t>
            </a:r>
            <a:endParaRPr lang="en-US" sz="2000" b="1"/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912284" y="2636839"/>
            <a:ext cx="182456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/>
              <a:t>PUBLIC</a:t>
            </a:r>
            <a:endParaRPr lang="en-US" sz="2000" b="1"/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2351617" y="260350"/>
            <a:ext cx="7008283" cy="6477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COMPLETE CONTROL / RESTRICTED ACCESS</a:t>
            </a:r>
            <a:endParaRPr lang="en-US" b="1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9169400" y="3357563"/>
            <a:ext cx="2592917" cy="122396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DIRECT</a:t>
            </a:r>
          </a:p>
          <a:p>
            <a:pPr algn="ctr"/>
            <a:r>
              <a:rPr lang="en-GB" b="1"/>
              <a:t>CONTROL / </a:t>
            </a:r>
          </a:p>
          <a:p>
            <a:pPr algn="ctr"/>
            <a:r>
              <a:rPr lang="en-GB" b="1"/>
              <a:t>LIMITED</a:t>
            </a:r>
          </a:p>
          <a:p>
            <a:pPr algn="ctr"/>
            <a:r>
              <a:rPr lang="en-GB" b="1"/>
              <a:t>ACCESS</a:t>
            </a:r>
            <a:endParaRPr lang="en-US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 rot="-5400000">
            <a:off x="5717911" y="1479286"/>
            <a:ext cx="1046162" cy="1056216"/>
          </a:xfrm>
          <a:custGeom>
            <a:avLst/>
            <a:gdLst>
              <a:gd name="T0" fmla="*/ 784621 w 21600"/>
              <a:gd name="T1" fmla="*/ 0 h 21600"/>
              <a:gd name="T2" fmla="*/ 0 w 21600"/>
              <a:gd name="T3" fmla="*/ 396081 h 21600"/>
              <a:gd name="T4" fmla="*/ 784621 w 21600"/>
              <a:gd name="T5" fmla="*/ 792162 h 21600"/>
              <a:gd name="T6" fmla="*/ 1046162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 rot="10800000">
            <a:off x="2832100" y="2708276"/>
            <a:ext cx="1585384" cy="792163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2 h 21600"/>
              <a:gd name="T4" fmla="*/ 891778 w 21600"/>
              <a:gd name="T5" fmla="*/ 792163 h 21600"/>
              <a:gd name="T6" fmla="*/ 1189038 w 21600"/>
              <a:gd name="T7" fmla="*/ 3960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3888317" y="908051"/>
            <a:ext cx="25083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EXCAVATION PROJECT</a:t>
            </a:r>
            <a:endParaRPr lang="en-US" sz="2000" b="1"/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9359901" y="2492376"/>
            <a:ext cx="16046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ARCH</a:t>
            </a:r>
          </a:p>
          <a:p>
            <a:r>
              <a:rPr lang="en-GB" sz="2000" b="1"/>
              <a:t>COMMUNITY</a:t>
            </a:r>
            <a:endParaRPr lang="en-US" sz="2000" b="1"/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4751917" y="5661026"/>
            <a:ext cx="19752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LIMITED REVIEW</a:t>
            </a:r>
            <a:endParaRPr lang="en-US" sz="2000" b="1"/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912284" y="2636839"/>
            <a:ext cx="182456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/>
              <a:t>PUBLIC</a:t>
            </a:r>
            <a:endParaRPr lang="en-US" sz="2000" b="1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2351617" y="260350"/>
            <a:ext cx="7008283" cy="6477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COMPLETE CONTROL / RESTRICTED ACCESS</a:t>
            </a:r>
            <a:endParaRPr lang="en-US" b="1"/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9169400" y="3357563"/>
            <a:ext cx="2592917" cy="122396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DIRECT</a:t>
            </a:r>
          </a:p>
          <a:p>
            <a:pPr algn="ctr"/>
            <a:r>
              <a:rPr lang="en-GB" b="1"/>
              <a:t>CONTROL / </a:t>
            </a:r>
          </a:p>
          <a:p>
            <a:pPr algn="ctr"/>
            <a:r>
              <a:rPr lang="en-GB" b="1"/>
              <a:t>LIMITED</a:t>
            </a:r>
          </a:p>
          <a:p>
            <a:pPr algn="ctr"/>
            <a:r>
              <a:rPr lang="en-GB" b="1"/>
              <a:t>ACCESS</a:t>
            </a:r>
            <a:endParaRPr lang="en-US" b="1"/>
          </a:p>
        </p:txBody>
      </p: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2446867" y="6021388"/>
            <a:ext cx="7008284" cy="6477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LIMITED CONTROL / LIMITED ACCESS</a:t>
            </a:r>
            <a:endParaRPr lang="en-US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RECORD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 rot="-5400000">
            <a:off x="5717911" y="1479286"/>
            <a:ext cx="1046162" cy="1056216"/>
          </a:xfrm>
          <a:custGeom>
            <a:avLst/>
            <a:gdLst>
              <a:gd name="T0" fmla="*/ 784621 w 21600"/>
              <a:gd name="T1" fmla="*/ 0 h 21600"/>
              <a:gd name="T2" fmla="*/ 0 w 21600"/>
              <a:gd name="T3" fmla="*/ 396081 h 21600"/>
              <a:gd name="T4" fmla="*/ 784621 w 21600"/>
              <a:gd name="T5" fmla="*/ 792162 h 21600"/>
              <a:gd name="T6" fmla="*/ 1046162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1509" name="AutoShape 5"/>
          <p:cNvSpPr>
            <a:spLocks noChangeArrowheads="1"/>
          </p:cNvSpPr>
          <p:nvPr/>
        </p:nvSpPr>
        <p:spPr bwMode="auto">
          <a:xfrm rot="5400000">
            <a:off x="5646474" y="3782749"/>
            <a:ext cx="1189037" cy="1056216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1510" name="AutoShape 6"/>
          <p:cNvSpPr>
            <a:spLocks noChangeArrowheads="1"/>
          </p:cNvSpPr>
          <p:nvPr/>
        </p:nvSpPr>
        <p:spPr bwMode="auto">
          <a:xfrm>
            <a:off x="7727951" y="2636838"/>
            <a:ext cx="1585383" cy="792162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1 h 21600"/>
              <a:gd name="T4" fmla="*/ 891778 w 21600"/>
              <a:gd name="T5" fmla="*/ 792162 h 21600"/>
              <a:gd name="T6" fmla="*/ 1189037 w 21600"/>
              <a:gd name="T7" fmla="*/ 3960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 rot="10800000">
            <a:off x="2832100" y="2708276"/>
            <a:ext cx="1585384" cy="792163"/>
          </a:xfrm>
          <a:custGeom>
            <a:avLst/>
            <a:gdLst>
              <a:gd name="T0" fmla="*/ 891778 w 21600"/>
              <a:gd name="T1" fmla="*/ 0 h 21600"/>
              <a:gd name="T2" fmla="*/ 0 w 21600"/>
              <a:gd name="T3" fmla="*/ 396082 h 21600"/>
              <a:gd name="T4" fmla="*/ 891778 w 21600"/>
              <a:gd name="T5" fmla="*/ 792163 h 21600"/>
              <a:gd name="T6" fmla="*/ 1189038 w 21600"/>
              <a:gd name="T7" fmla="*/ 3960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3888317" y="908051"/>
            <a:ext cx="25083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EXCAVATION PROJECT</a:t>
            </a:r>
            <a:endParaRPr lang="en-US" sz="2000" b="1"/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9359901" y="2492376"/>
            <a:ext cx="16046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ARCH</a:t>
            </a:r>
          </a:p>
          <a:p>
            <a:r>
              <a:rPr lang="en-GB" sz="2000" b="1"/>
              <a:t>COMMUNITY</a:t>
            </a:r>
            <a:endParaRPr lang="en-US" sz="2000" b="1"/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4751917" y="5661026"/>
            <a:ext cx="19752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 b="1"/>
              <a:t>LIMITED REVIEW</a:t>
            </a:r>
            <a:endParaRPr lang="en-US" sz="2000" b="1"/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912284" y="2636839"/>
            <a:ext cx="182456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/>
              <a:t>PUBLIC</a:t>
            </a:r>
            <a:endParaRPr lang="en-US" sz="2000" b="1"/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2351617" y="260350"/>
            <a:ext cx="7008283" cy="6477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COMPLETE CONTROL / RESTRICTED ACCESS</a:t>
            </a:r>
            <a:endParaRPr lang="en-US" b="1"/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9169400" y="3357563"/>
            <a:ext cx="2592917" cy="122396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DIRECT</a:t>
            </a:r>
          </a:p>
          <a:p>
            <a:pPr algn="ctr"/>
            <a:r>
              <a:rPr lang="en-GB" b="1"/>
              <a:t>CONTROL / </a:t>
            </a:r>
          </a:p>
          <a:p>
            <a:pPr algn="ctr"/>
            <a:r>
              <a:rPr lang="en-GB" b="1"/>
              <a:t>LIMITED</a:t>
            </a:r>
          </a:p>
          <a:p>
            <a:pPr algn="ctr"/>
            <a:r>
              <a:rPr lang="en-GB" b="1"/>
              <a:t>ACCESS</a:t>
            </a:r>
            <a:endParaRPr lang="en-US" b="1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2446867" y="6021388"/>
            <a:ext cx="7008284" cy="6477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LIMITED CONTROL / LIMITED ACCESS</a:t>
            </a:r>
            <a:endParaRPr lang="en-US" b="1"/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334434" y="3357563"/>
            <a:ext cx="2592917" cy="122396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/>
              <a:t>NO</a:t>
            </a:r>
          </a:p>
          <a:p>
            <a:pPr algn="ctr"/>
            <a:r>
              <a:rPr lang="en-GB" b="1"/>
              <a:t>CONTROL / </a:t>
            </a:r>
          </a:p>
          <a:p>
            <a:pPr algn="ctr"/>
            <a:r>
              <a:rPr lang="en-GB" b="1"/>
              <a:t>OPEN</a:t>
            </a:r>
          </a:p>
          <a:p>
            <a:pPr algn="ctr"/>
            <a:r>
              <a:rPr lang="en-GB" b="1"/>
              <a:t>ACCESS</a:t>
            </a:r>
            <a:endParaRPr lang="en-US" b="1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RECORD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608729" y="4706472"/>
            <a:ext cx="31085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STERILE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33682" y="770966"/>
            <a:ext cx="38265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DRAMATIC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0658" y="1981202"/>
            <a:ext cx="34163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CLINICAL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83705" y="4307543"/>
            <a:ext cx="3300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EMOTIVE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RECORD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73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RECORD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15AA88E2-847D-3370-4815-67A908FEC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7048" y="2538800"/>
            <a:ext cx="8451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u="sng" dirty="0">
                <a:solidFill>
                  <a:srgbClr val="FF0000"/>
                </a:solidFill>
              </a:rPr>
              <a:t>MEDIA</a:t>
            </a:r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80F4F4E8-606E-4CB0-7C7C-CDCD04797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2800" y="1321317"/>
            <a:ext cx="406400" cy="1066800"/>
          </a:xfrm>
          <a:prstGeom prst="up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ECB2C4E1-1618-B9B1-9928-CF4200C73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6135" y="611318"/>
            <a:ext cx="164333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NON – STATIC</a:t>
            </a:r>
          </a:p>
          <a:p>
            <a:pPr algn="ctr"/>
            <a:r>
              <a:rPr lang="en-GB" b="1" dirty="0"/>
              <a:t>&amp; REFOCUSING</a:t>
            </a:r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09420326-C531-85C6-81BE-011964173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9748" y="2865437"/>
            <a:ext cx="14224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EB14BA84-3642-D819-BA11-FDB578CC1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43748" y="2636838"/>
            <a:ext cx="13538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POLITICALLY</a:t>
            </a:r>
          </a:p>
          <a:p>
            <a:r>
              <a:rPr lang="en-GB" b="1"/>
              <a:t>VARIABLE</a:t>
            </a:r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BAEC8133-570F-8577-060D-DB51375A8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0" y="3893621"/>
            <a:ext cx="508000" cy="1066800"/>
          </a:xfrm>
          <a:prstGeom prst="downArrow">
            <a:avLst>
              <a:gd name="adj1" fmla="val 50000"/>
              <a:gd name="adj2" fmla="val 7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316B39B9-2426-B3FA-0221-2DC1028650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0942" y="5079005"/>
            <a:ext cx="16085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CULTURALLY</a:t>
            </a:r>
          </a:p>
          <a:p>
            <a:pPr algn="ctr"/>
            <a:r>
              <a:rPr lang="en-GB" b="1" dirty="0"/>
              <a:t>CONSTRUCTED</a:t>
            </a:r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A8181190-FB3C-86B9-37B2-B4CB383D1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5749" y="2895600"/>
            <a:ext cx="1422400" cy="304800"/>
          </a:xfrm>
          <a:prstGeom prst="left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C46191B6-1AE3-6943-B669-979C03DA3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8878" y="2667001"/>
            <a:ext cx="12907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GB" b="1"/>
              <a:t>SOCIALLY</a:t>
            </a:r>
          </a:p>
          <a:p>
            <a:pPr algn="r"/>
            <a:r>
              <a:rPr lang="en-GB" b="1"/>
              <a:t>EMBEDDED</a:t>
            </a:r>
          </a:p>
        </p:txBody>
      </p:sp>
    </p:spTree>
    <p:extLst>
      <p:ext uri="{BB962C8B-B14F-4D97-AF65-F5344CB8AC3E}">
        <p14:creationId xmlns:p14="http://schemas.microsoft.com/office/powerpoint/2010/main" val="6718097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4559300" y="2636838"/>
            <a:ext cx="3073400" cy="1008062"/>
          </a:xfrm>
          <a:prstGeom prst="rect">
            <a:avLst/>
          </a:prstGeom>
          <a:solidFill>
            <a:srgbClr val="EA2B1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ARCHAEOLOGICAL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RECORD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64051" y="2565400"/>
            <a:ext cx="3263900" cy="1150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15AA88E2-847D-3370-4815-67A908FEC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7048" y="2538800"/>
            <a:ext cx="8451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u="sng" dirty="0">
                <a:solidFill>
                  <a:srgbClr val="FF0000"/>
                </a:solidFill>
              </a:rPr>
              <a:t>MEDIA</a:t>
            </a:r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80F4F4E8-606E-4CB0-7C7C-CDCD04797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2800" y="1321317"/>
            <a:ext cx="406400" cy="1066800"/>
          </a:xfrm>
          <a:prstGeom prst="up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ECB2C4E1-1618-B9B1-9928-CF4200C73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6135" y="611318"/>
            <a:ext cx="164333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NON – STATIC</a:t>
            </a:r>
          </a:p>
          <a:p>
            <a:pPr algn="ctr"/>
            <a:r>
              <a:rPr lang="en-GB" b="1" dirty="0"/>
              <a:t>&amp; REFOCUSING</a:t>
            </a:r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09420326-C531-85C6-81BE-011964173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9748" y="2865437"/>
            <a:ext cx="14224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EB14BA84-3642-D819-BA11-FDB578CC1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43748" y="2636838"/>
            <a:ext cx="13538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POLITICALLY</a:t>
            </a:r>
          </a:p>
          <a:p>
            <a:r>
              <a:rPr lang="en-GB" b="1"/>
              <a:t>VARIABLE</a:t>
            </a:r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BAEC8133-570F-8577-060D-DB51375A8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0" y="3893621"/>
            <a:ext cx="508000" cy="1066800"/>
          </a:xfrm>
          <a:prstGeom prst="downArrow">
            <a:avLst>
              <a:gd name="adj1" fmla="val 50000"/>
              <a:gd name="adj2" fmla="val 7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316B39B9-2426-B3FA-0221-2DC1028650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0942" y="5079005"/>
            <a:ext cx="16085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CULTURALLY</a:t>
            </a:r>
          </a:p>
          <a:p>
            <a:pPr algn="ctr"/>
            <a:r>
              <a:rPr lang="en-GB" b="1" dirty="0"/>
              <a:t>CONSTRUCTED</a:t>
            </a:r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A8181190-FB3C-86B9-37B2-B4CB383D1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5749" y="2895600"/>
            <a:ext cx="1422400" cy="304800"/>
          </a:xfrm>
          <a:prstGeom prst="left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C46191B6-1AE3-6943-B669-979C03DA3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8878" y="2667001"/>
            <a:ext cx="12907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GB" b="1"/>
              <a:t>SOCIALLY</a:t>
            </a:r>
          </a:p>
          <a:p>
            <a:pPr algn="r"/>
            <a:r>
              <a:rPr lang="en-GB" b="1"/>
              <a:t>EMBEDDED</a:t>
            </a:r>
          </a:p>
        </p:txBody>
      </p:sp>
      <p:sp>
        <p:nvSpPr>
          <p:cNvPr id="11" name="Text Box 13">
            <a:extLst>
              <a:ext uri="{FF2B5EF4-FFF2-40B4-BE49-F238E27FC236}">
                <a16:creationId xmlns:a16="http://schemas.microsoft.com/office/drawing/2014/main" id="{D9C50FF9-458D-227A-793B-10BEBAAE9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609" y="4802006"/>
            <a:ext cx="137877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en-GB" b="1" dirty="0">
                <a:solidFill>
                  <a:srgbClr val="FF0000"/>
                </a:solidFill>
              </a:rPr>
              <a:t>VARIED</a:t>
            </a:r>
          </a:p>
          <a:p>
            <a:pPr algn="r"/>
            <a:r>
              <a:rPr lang="en-GB" b="1" dirty="0">
                <a:solidFill>
                  <a:srgbClr val="FF0000"/>
                </a:solidFill>
              </a:rPr>
              <a:t>RANGES OF</a:t>
            </a:r>
          </a:p>
          <a:p>
            <a:pPr algn="r"/>
            <a:r>
              <a:rPr lang="en-GB" b="1" dirty="0">
                <a:solidFill>
                  <a:srgbClr val="FF0000"/>
                </a:solidFill>
              </a:rPr>
              <a:t>AVAILIBILITY</a:t>
            </a:r>
          </a:p>
        </p:txBody>
      </p:sp>
      <p:sp>
        <p:nvSpPr>
          <p:cNvPr id="12" name="Line 16">
            <a:extLst>
              <a:ext uri="{FF2B5EF4-FFF2-40B4-BE49-F238E27FC236}">
                <a16:creationId xmlns:a16="http://schemas.microsoft.com/office/drawing/2014/main" id="{884B770B-08D4-2A7D-C57C-CA17897627C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59615" y="3876789"/>
            <a:ext cx="1508199" cy="103792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73CC5C5-A20D-C53F-930B-3276B26B76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609" y="513666"/>
            <a:ext cx="159364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en-GB" b="1">
                <a:solidFill>
                  <a:srgbClr val="FF0000"/>
                </a:solidFill>
              </a:rPr>
              <a:t>VARIED</a:t>
            </a:r>
          </a:p>
          <a:p>
            <a:pPr algn="r"/>
            <a:r>
              <a:rPr lang="en-GB" b="1">
                <a:solidFill>
                  <a:srgbClr val="FF0000"/>
                </a:solidFill>
              </a:rPr>
              <a:t>LEVELS OF</a:t>
            </a:r>
          </a:p>
          <a:p>
            <a:pPr algn="r"/>
            <a:r>
              <a:rPr lang="en-GB" b="1">
                <a:solidFill>
                  <a:srgbClr val="FF0000"/>
                </a:solidFill>
              </a:rPr>
              <a:t>INVOLVEMENT</a:t>
            </a:r>
          </a:p>
        </p:txBody>
      </p:sp>
      <p:sp>
        <p:nvSpPr>
          <p:cNvPr id="14" name="Line 15">
            <a:extLst>
              <a:ext uri="{FF2B5EF4-FFF2-40B4-BE49-F238E27FC236}">
                <a16:creationId xmlns:a16="http://schemas.microsoft.com/office/drawing/2014/main" id="{8302A574-4A3D-6BB3-18DE-2CB6521F3F6A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0616" y="1504265"/>
            <a:ext cx="1327198" cy="883851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5" name="Text Box 12">
            <a:extLst>
              <a:ext uri="{FF2B5EF4-FFF2-40B4-BE49-F238E27FC236}">
                <a16:creationId xmlns:a16="http://schemas.microsoft.com/office/drawing/2014/main" id="{5B89F77D-F362-C4B4-827A-C9605FFFC5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2632" y="599004"/>
            <a:ext cx="156446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CHANGING</a:t>
            </a:r>
          </a:p>
          <a:p>
            <a:r>
              <a:rPr lang="en-GB" b="1">
                <a:solidFill>
                  <a:srgbClr val="FF0000"/>
                </a:solidFill>
              </a:rPr>
              <a:t>FINANCIAL</a:t>
            </a:r>
          </a:p>
          <a:p>
            <a:r>
              <a:rPr lang="en-GB" b="1">
                <a:solidFill>
                  <a:srgbClr val="FF0000"/>
                </a:solidFill>
              </a:rPr>
              <a:t>IMPLICATIONS</a:t>
            </a:r>
          </a:p>
        </p:txBody>
      </p:sp>
      <p:sp>
        <p:nvSpPr>
          <p:cNvPr id="16" name="Line 18">
            <a:extLst>
              <a:ext uri="{FF2B5EF4-FFF2-40B4-BE49-F238E27FC236}">
                <a16:creationId xmlns:a16="http://schemas.microsoft.com/office/drawing/2014/main" id="{33D69158-15F3-389A-22BD-F2656E29DBD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819748" y="1702316"/>
            <a:ext cx="1179250" cy="685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" name="Text Box 14">
            <a:extLst>
              <a:ext uri="{FF2B5EF4-FFF2-40B4-BE49-F238E27FC236}">
                <a16:creationId xmlns:a16="http://schemas.microsoft.com/office/drawing/2014/main" id="{B01C4916-4ED3-4A0C-F3D9-D7113DB26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5264" y="4765494"/>
            <a:ext cx="165577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VARIED</a:t>
            </a:r>
          </a:p>
          <a:p>
            <a:r>
              <a:rPr lang="en-GB" b="1">
                <a:solidFill>
                  <a:srgbClr val="FF0000"/>
                </a:solidFill>
              </a:rPr>
              <a:t>PLATFORMS OF</a:t>
            </a:r>
          </a:p>
          <a:p>
            <a:r>
              <a:rPr lang="en-GB" b="1">
                <a:solidFill>
                  <a:srgbClr val="FF0000"/>
                </a:solidFill>
              </a:rPr>
              <a:t>ENGAGEMENT</a:t>
            </a:r>
          </a:p>
        </p:txBody>
      </p:sp>
      <p:sp>
        <p:nvSpPr>
          <p:cNvPr id="18" name="Line 17">
            <a:extLst>
              <a:ext uri="{FF2B5EF4-FFF2-40B4-BE49-F238E27FC236}">
                <a16:creationId xmlns:a16="http://schemas.microsoft.com/office/drawing/2014/main" id="{14793695-C911-2125-AE6D-8D612002E49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19747" y="3764079"/>
            <a:ext cx="1363483" cy="103792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2894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556000" y="4572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4064000" y="9144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946400" y="5334000"/>
            <a:ext cx="25400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5283200" y="457200"/>
            <a:ext cx="13697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dirty="0"/>
              <a:t>(ACADEMIC)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78189E-3A95-741B-AB3E-9CA4FB4E3162}"/>
              </a:ext>
            </a:extLst>
          </p:cNvPr>
          <p:cNvSpPr txBox="1"/>
          <p:nvPr/>
        </p:nvSpPr>
        <p:spPr>
          <a:xfrm>
            <a:off x="6629979" y="1418288"/>
            <a:ext cx="53848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…..so where does that leave you (the archaeologist) ?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556000" y="4572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4064000" y="9144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5689600" y="51816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946400" y="5334000"/>
            <a:ext cx="25400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4470400" y="1295400"/>
            <a:ext cx="3860800" cy="1371600"/>
          </a:xfrm>
          <a:prstGeom prst="leftArrowCallout">
            <a:avLst>
              <a:gd name="adj1" fmla="val 25000"/>
              <a:gd name="adj2" fmla="val 25000"/>
              <a:gd name="adj3" fmla="val 35185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 dirty="0">
                <a:solidFill>
                  <a:schemeClr val="bg1"/>
                </a:solidFill>
              </a:rPr>
              <a:t>R</a:t>
            </a:r>
            <a:r>
              <a:rPr lang="en-GB" sz="2000" b="1" dirty="0"/>
              <a:t>ESEARCH	 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E</a:t>
            </a:r>
            <a:r>
              <a:rPr lang="en-GB" sz="2000" b="1" dirty="0"/>
              <a:t>XCELLENCE	</a:t>
            </a:r>
            <a:endParaRPr lang="en-GB" sz="2000" b="1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F</a:t>
            </a:r>
            <a:r>
              <a:rPr lang="en-GB" sz="2000" b="1" dirty="0"/>
              <a:t>RAMEWORK</a:t>
            </a: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 rot="5408191">
            <a:off x="5789084" y="3554413"/>
            <a:ext cx="2438400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5283200" y="457200"/>
            <a:ext cx="13697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dirty="0"/>
              <a:t>(ACADEMIC)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556000" y="4572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auto">
          <a:xfrm>
            <a:off x="4064000" y="9144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8" name="Oval 4"/>
          <p:cNvSpPr>
            <a:spLocks noChangeArrowheads="1"/>
          </p:cNvSpPr>
          <p:nvPr/>
        </p:nvSpPr>
        <p:spPr bwMode="auto">
          <a:xfrm>
            <a:off x="5689600" y="51816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2946400" y="5334000"/>
            <a:ext cx="25400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4470400" y="1295400"/>
            <a:ext cx="3860800" cy="1371600"/>
          </a:xfrm>
          <a:prstGeom prst="leftArrowCallout">
            <a:avLst>
              <a:gd name="adj1" fmla="val 25000"/>
              <a:gd name="adj2" fmla="val 25000"/>
              <a:gd name="adj3" fmla="val 35185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 dirty="0">
                <a:solidFill>
                  <a:schemeClr val="bg1"/>
                </a:solidFill>
              </a:rPr>
              <a:t>R</a:t>
            </a:r>
            <a:r>
              <a:rPr lang="en-GB" sz="2000" b="1" dirty="0"/>
              <a:t>ESEARCH	 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E</a:t>
            </a:r>
            <a:r>
              <a:rPr lang="en-GB" sz="2000" b="1" dirty="0"/>
              <a:t>XCELLENCE	</a:t>
            </a:r>
            <a:endParaRPr lang="en-GB" sz="2000" b="1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F</a:t>
            </a:r>
            <a:r>
              <a:rPr lang="en-GB" sz="2000" b="1" dirty="0"/>
              <a:t>RAMEWORK	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 rot="5408191">
            <a:off x="5789084" y="3554413"/>
            <a:ext cx="2438400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283200" y="457200"/>
            <a:ext cx="13697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dirty="0"/>
              <a:t>(ACADEMIC)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9448800" y="1371600"/>
            <a:ext cx="158569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</a:rPr>
              <a:t>COMPARED</a:t>
            </a:r>
          </a:p>
          <a:p>
            <a:r>
              <a:rPr lang="en-GB" sz="1800" b="1" dirty="0">
                <a:solidFill>
                  <a:srgbClr val="FF0000"/>
                </a:solidFill>
              </a:rPr>
              <a:t>TO PREVIOUS</a:t>
            </a:r>
          </a:p>
          <a:p>
            <a:r>
              <a:rPr lang="en-GB" b="1" dirty="0">
                <a:solidFill>
                  <a:srgbClr val="FF0000"/>
                </a:solidFill>
              </a:rPr>
              <a:t>AND CURRENT</a:t>
            </a:r>
            <a:endParaRPr lang="en-GB" sz="1800" b="1" dirty="0">
              <a:solidFill>
                <a:srgbClr val="FF0000"/>
              </a:solidFill>
            </a:endParaRPr>
          </a:p>
          <a:p>
            <a:r>
              <a:rPr lang="en-GB" sz="1800" b="1" dirty="0">
                <a:solidFill>
                  <a:srgbClr val="FF0000"/>
                </a:solidFill>
              </a:rPr>
              <a:t>PUBLISHED</a:t>
            </a:r>
          </a:p>
          <a:p>
            <a:r>
              <a:rPr lang="en-GB" sz="1800" b="1" dirty="0">
                <a:solidFill>
                  <a:srgbClr val="FF0000"/>
                </a:solidFill>
              </a:rPr>
              <a:t>SOURCES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9448800" y="5181601"/>
            <a:ext cx="157447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800" b="1">
                <a:solidFill>
                  <a:srgbClr val="FF0000"/>
                </a:solidFill>
              </a:rPr>
              <a:t>BASED ON</a:t>
            </a:r>
          </a:p>
          <a:p>
            <a:r>
              <a:rPr lang="en-GB" sz="1800" b="1">
                <a:solidFill>
                  <a:srgbClr val="FF0000"/>
                </a:solidFill>
              </a:rPr>
              <a:t>LOCATION</a:t>
            </a:r>
          </a:p>
          <a:p>
            <a:r>
              <a:rPr lang="en-GB" sz="1800" b="1">
                <a:solidFill>
                  <a:srgbClr val="FF0000"/>
                </a:solidFill>
              </a:rPr>
              <a:t>OF PUBLISHED</a:t>
            </a:r>
          </a:p>
          <a:p>
            <a:r>
              <a:rPr lang="en-GB" sz="1800" b="1">
                <a:solidFill>
                  <a:srgbClr val="FF0000"/>
                </a:solidFill>
              </a:rPr>
              <a:t>WORK</a:t>
            </a:r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8432800" y="1752600"/>
            <a:ext cx="914400" cy="381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96" name="AutoShape 12"/>
          <p:cNvSpPr>
            <a:spLocks noChangeArrowheads="1"/>
          </p:cNvSpPr>
          <p:nvPr/>
        </p:nvSpPr>
        <p:spPr bwMode="auto">
          <a:xfrm>
            <a:off x="8432800" y="5562600"/>
            <a:ext cx="914400" cy="381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556000" y="4572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657600" y="53340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4113" name="AutoShape 17"/>
          <p:cNvSpPr>
            <a:spLocks noChangeArrowheads="1"/>
          </p:cNvSpPr>
          <p:nvPr/>
        </p:nvSpPr>
        <p:spPr bwMode="auto">
          <a:xfrm>
            <a:off x="4064000" y="3124200"/>
            <a:ext cx="1828800" cy="2209800"/>
          </a:xfrm>
          <a:prstGeom prst="downArrowCallout">
            <a:avLst>
              <a:gd name="adj1" fmla="val 25000"/>
              <a:gd name="adj2" fmla="val 25000"/>
              <a:gd name="adj3" fmla="val 26852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4115" name="AutoShape 19"/>
          <p:cNvSpPr>
            <a:spLocks noChangeArrowheads="1"/>
          </p:cNvSpPr>
          <p:nvPr/>
        </p:nvSpPr>
        <p:spPr bwMode="auto">
          <a:xfrm>
            <a:off x="4673600" y="914400"/>
            <a:ext cx="508000" cy="2209800"/>
          </a:xfrm>
          <a:prstGeom prst="downArrow">
            <a:avLst>
              <a:gd name="adj1" fmla="val 50000"/>
              <a:gd name="adj2" fmla="val 14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556000" y="4572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657600" y="53340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914400" y="1447800"/>
            <a:ext cx="3860800" cy="1828800"/>
          </a:xfrm>
          <a:prstGeom prst="rightArrowCallout">
            <a:avLst>
              <a:gd name="adj1" fmla="val 25000"/>
              <a:gd name="adj2" fmla="val 25000"/>
              <a:gd name="adj3" fmla="val 26389"/>
              <a:gd name="adj4" fmla="val 66667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rgbClr val="FF0000"/>
                </a:solidFill>
              </a:rPr>
              <a:t>MARKET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PLACE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IDENTITY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5080000" y="1524000"/>
            <a:ext cx="5994400" cy="1752600"/>
          </a:xfrm>
          <a:prstGeom prst="leftArrowCallout">
            <a:avLst>
              <a:gd name="adj1" fmla="val 25000"/>
              <a:gd name="adj2" fmla="val 25000"/>
              <a:gd name="adj3" fmla="val 42754"/>
              <a:gd name="adj4" fmla="val 66667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rgbClr val="FF0000"/>
                </a:solidFill>
              </a:rPr>
              <a:t>STABLE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&amp;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PREDICTABLE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COSTINGS</a:t>
            </a:r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4064000" y="3124200"/>
            <a:ext cx="1828800" cy="2209800"/>
          </a:xfrm>
          <a:prstGeom prst="downArrowCallout">
            <a:avLst>
              <a:gd name="adj1" fmla="val 25000"/>
              <a:gd name="adj2" fmla="val 25000"/>
              <a:gd name="adj3" fmla="val 26852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4673600" y="914400"/>
            <a:ext cx="508000" cy="2209800"/>
          </a:xfrm>
          <a:prstGeom prst="downArrow">
            <a:avLst>
              <a:gd name="adj1" fmla="val 50000"/>
              <a:gd name="adj2" fmla="val 14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8128001" y="4191000"/>
            <a:ext cx="11047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VIABILITY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1016001" y="4191000"/>
            <a:ext cx="11047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VIABILITY</a:t>
            </a:r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H="1" flipV="1">
            <a:off x="2032000" y="4724400"/>
            <a:ext cx="1625600" cy="609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 flipV="1">
            <a:off x="6197600" y="4724400"/>
            <a:ext cx="2235200" cy="609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 flipV="1">
            <a:off x="1930400" y="3276600"/>
            <a:ext cx="0" cy="838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 flipV="1">
            <a:off x="8839200" y="3276600"/>
            <a:ext cx="0" cy="914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11200" y="3810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1219200" y="8382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8" name="Oval 4"/>
          <p:cNvSpPr>
            <a:spLocks noChangeArrowheads="1"/>
          </p:cNvSpPr>
          <p:nvPr/>
        </p:nvSpPr>
        <p:spPr bwMode="auto">
          <a:xfrm>
            <a:off x="2844800" y="51054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03200" y="5257800"/>
            <a:ext cx="24384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1625600" y="838200"/>
            <a:ext cx="3860800" cy="2590800"/>
          </a:xfrm>
          <a:prstGeom prst="leftArrowCallout">
            <a:avLst>
              <a:gd name="adj1" fmla="val 25000"/>
              <a:gd name="adj2" fmla="val 25000"/>
              <a:gd name="adj3" fmla="val 1862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 dirty="0">
                <a:solidFill>
                  <a:schemeClr val="bg1"/>
                </a:solidFill>
              </a:rPr>
              <a:t>R</a:t>
            </a:r>
            <a:r>
              <a:rPr lang="en-GB" sz="2000" b="1" dirty="0"/>
              <a:t>ESEARCH	 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E</a:t>
            </a:r>
            <a:r>
              <a:rPr lang="en-GB" sz="2000" b="1" dirty="0"/>
              <a:t>XCELLNCE	</a:t>
            </a:r>
            <a:endParaRPr lang="en-GB" sz="2000" b="1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F</a:t>
            </a:r>
            <a:r>
              <a:rPr lang="en-GB" sz="2000" b="1" dirty="0"/>
              <a:t>RAMEWOK	</a:t>
            </a:r>
            <a:endParaRPr lang="en-GB" sz="2000" b="1" dirty="0">
              <a:solidFill>
                <a:schemeClr val="bg1"/>
              </a:solidFill>
            </a:endParaRPr>
          </a:p>
          <a:p>
            <a:endParaRPr lang="en-GB" sz="2000" b="1" dirty="0"/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 rot="5408191">
            <a:off x="3362061" y="3896519"/>
            <a:ext cx="1598612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8940800" y="2286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9347200" y="22098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6172" name="AutoShape 28"/>
          <p:cNvSpPr>
            <a:spLocks noChangeArrowheads="1"/>
          </p:cNvSpPr>
          <p:nvPr/>
        </p:nvSpPr>
        <p:spPr bwMode="auto">
          <a:xfrm>
            <a:off x="9753600" y="1066800"/>
            <a:ext cx="1219200" cy="1143000"/>
          </a:xfrm>
          <a:prstGeom prst="downArrowCallout">
            <a:avLst>
              <a:gd name="adj1" fmla="val 25000"/>
              <a:gd name="adj2" fmla="val 25000"/>
              <a:gd name="adj3" fmla="val 20833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1600" b="1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 sz="1600" b="1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6173" name="AutoShape 29"/>
          <p:cNvSpPr>
            <a:spLocks noChangeArrowheads="1"/>
          </p:cNvSpPr>
          <p:nvPr/>
        </p:nvSpPr>
        <p:spPr bwMode="auto">
          <a:xfrm>
            <a:off x="10058400" y="609600"/>
            <a:ext cx="508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79" name="Text Box 35"/>
          <p:cNvSpPr txBox="1">
            <a:spLocks noChangeArrowheads="1"/>
          </p:cNvSpPr>
          <p:nvPr/>
        </p:nvSpPr>
        <p:spPr bwMode="auto">
          <a:xfrm>
            <a:off x="6400801" y="1090614"/>
            <a:ext cx="14557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RAE TARGETED</a:t>
            </a:r>
          </a:p>
          <a:p>
            <a:r>
              <a:rPr lang="en-GB" sz="1600" b="1">
                <a:solidFill>
                  <a:schemeClr val="bg1"/>
                </a:solidFill>
              </a:rPr>
              <a:t>BY PUBLISHER</a:t>
            </a:r>
          </a:p>
        </p:txBody>
      </p:sp>
      <p:sp>
        <p:nvSpPr>
          <p:cNvPr id="6181" name="Text Box 37"/>
          <p:cNvSpPr txBox="1">
            <a:spLocks noChangeArrowheads="1"/>
          </p:cNvSpPr>
          <p:nvPr/>
        </p:nvSpPr>
        <p:spPr bwMode="auto">
          <a:xfrm>
            <a:off x="6197600" y="2362201"/>
            <a:ext cx="17180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PUBLISHER</a:t>
            </a:r>
          </a:p>
          <a:p>
            <a:r>
              <a:rPr lang="en-GB" sz="1600" b="1">
                <a:solidFill>
                  <a:schemeClr val="bg1"/>
                </a:solidFill>
              </a:rPr>
              <a:t>TARGETED BY RAE</a:t>
            </a:r>
            <a:endParaRPr lang="en-GB" sz="16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11200" y="3810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1219200" y="8382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>
            <a:off x="2844800" y="51054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03200" y="5257800"/>
            <a:ext cx="24384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1625600" y="838200"/>
            <a:ext cx="3860800" cy="2590800"/>
          </a:xfrm>
          <a:prstGeom prst="leftArrowCallout">
            <a:avLst>
              <a:gd name="adj1" fmla="val 25000"/>
              <a:gd name="adj2" fmla="val 25000"/>
              <a:gd name="adj3" fmla="val 1862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 dirty="0">
                <a:solidFill>
                  <a:schemeClr val="bg1"/>
                </a:solidFill>
              </a:rPr>
              <a:t>R</a:t>
            </a:r>
            <a:r>
              <a:rPr lang="en-GB" sz="2000" b="1" dirty="0"/>
              <a:t>ESEARCH	 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E</a:t>
            </a:r>
            <a:r>
              <a:rPr lang="en-GB" sz="2000" b="1" dirty="0"/>
              <a:t>XCELLNCE	</a:t>
            </a:r>
            <a:endParaRPr lang="en-GB" sz="2000" b="1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F</a:t>
            </a:r>
            <a:r>
              <a:rPr lang="en-GB" sz="2000" b="1" dirty="0"/>
              <a:t>RAMEWOK	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 rot="5408191">
            <a:off x="3362061" y="3896519"/>
            <a:ext cx="1598612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8940800" y="2286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9347200" y="22098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19466" name="AutoShape 10"/>
          <p:cNvSpPr>
            <a:spLocks noChangeArrowheads="1"/>
          </p:cNvSpPr>
          <p:nvPr/>
        </p:nvSpPr>
        <p:spPr bwMode="auto">
          <a:xfrm>
            <a:off x="9753600" y="1066800"/>
            <a:ext cx="1219200" cy="1143000"/>
          </a:xfrm>
          <a:prstGeom prst="downArrowCallout">
            <a:avLst>
              <a:gd name="adj1" fmla="val 25000"/>
              <a:gd name="adj2" fmla="val 25000"/>
              <a:gd name="adj3" fmla="val 20833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1600" b="1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 sz="1600" b="1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19467" name="AutoShape 11"/>
          <p:cNvSpPr>
            <a:spLocks noChangeArrowheads="1"/>
          </p:cNvSpPr>
          <p:nvPr/>
        </p:nvSpPr>
        <p:spPr bwMode="auto">
          <a:xfrm>
            <a:off x="10058400" y="609600"/>
            <a:ext cx="508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9469" name="AutoShape 13"/>
          <p:cNvSpPr>
            <a:spLocks noChangeArrowheads="1"/>
          </p:cNvSpPr>
          <p:nvPr/>
        </p:nvSpPr>
        <p:spPr bwMode="auto">
          <a:xfrm rot="10800000">
            <a:off x="5486400" y="762000"/>
            <a:ext cx="4165600" cy="12192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en-US"/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6400801" y="1090614"/>
            <a:ext cx="14252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REF TARGETED</a:t>
            </a:r>
          </a:p>
          <a:p>
            <a:r>
              <a:rPr lang="en-GB" sz="1600" b="1" dirty="0">
                <a:solidFill>
                  <a:schemeClr val="bg1"/>
                </a:solidFill>
              </a:rPr>
              <a:t>BY PUBLISHER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6197600" y="2362201"/>
            <a:ext cx="17180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PUBLISHER</a:t>
            </a:r>
          </a:p>
          <a:p>
            <a:r>
              <a:rPr lang="en-GB" sz="1600" b="1">
                <a:solidFill>
                  <a:schemeClr val="bg1"/>
                </a:solidFill>
              </a:rPr>
              <a:t>TARGETED BY RAE</a:t>
            </a:r>
            <a:endParaRPr lang="en-GB" sz="16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711200" y="3810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1219200" y="8382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2844800" y="51054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03200" y="5257800"/>
            <a:ext cx="24384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1625600" y="838200"/>
            <a:ext cx="3860800" cy="2590800"/>
          </a:xfrm>
          <a:prstGeom prst="leftArrowCallout">
            <a:avLst>
              <a:gd name="adj1" fmla="val 25000"/>
              <a:gd name="adj2" fmla="val 25000"/>
              <a:gd name="adj3" fmla="val 1862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 dirty="0">
                <a:solidFill>
                  <a:schemeClr val="bg1"/>
                </a:solidFill>
              </a:rPr>
              <a:t>R</a:t>
            </a:r>
            <a:r>
              <a:rPr lang="en-GB" sz="2000" b="1" dirty="0"/>
              <a:t>ESEARCH	 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E</a:t>
            </a:r>
            <a:r>
              <a:rPr lang="en-GB" sz="2000" b="1" dirty="0"/>
              <a:t>XCELLNCE	</a:t>
            </a:r>
            <a:endParaRPr lang="en-GB" sz="2000" b="1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F</a:t>
            </a:r>
            <a:r>
              <a:rPr lang="en-GB" sz="2000" b="1" dirty="0"/>
              <a:t>RAMEWOK	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 rot="5408191">
            <a:off x="3362061" y="3896519"/>
            <a:ext cx="1598612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8940800" y="2286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9347200" y="22098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9753600" y="1066800"/>
            <a:ext cx="1219200" cy="1143000"/>
          </a:xfrm>
          <a:prstGeom prst="downArrowCallout">
            <a:avLst>
              <a:gd name="adj1" fmla="val 25000"/>
              <a:gd name="adj2" fmla="val 25000"/>
              <a:gd name="adj3" fmla="val 20833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1600" b="1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 sz="1600" b="1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20491" name="AutoShape 11"/>
          <p:cNvSpPr>
            <a:spLocks noChangeArrowheads="1"/>
          </p:cNvSpPr>
          <p:nvPr/>
        </p:nvSpPr>
        <p:spPr bwMode="auto">
          <a:xfrm>
            <a:off x="10058400" y="609600"/>
            <a:ext cx="508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92" name="AutoShape 12"/>
          <p:cNvSpPr>
            <a:spLocks noChangeArrowheads="1"/>
          </p:cNvSpPr>
          <p:nvPr/>
        </p:nvSpPr>
        <p:spPr bwMode="auto">
          <a:xfrm>
            <a:off x="5588000" y="1828800"/>
            <a:ext cx="3657600" cy="1676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0493" name="AutoShape 13"/>
          <p:cNvSpPr>
            <a:spLocks noChangeArrowheads="1"/>
          </p:cNvSpPr>
          <p:nvPr/>
        </p:nvSpPr>
        <p:spPr bwMode="auto">
          <a:xfrm rot="10800000">
            <a:off x="5486400" y="762000"/>
            <a:ext cx="4165600" cy="12192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en-US"/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6400801" y="1090614"/>
            <a:ext cx="14252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REF TARGETED</a:t>
            </a:r>
          </a:p>
          <a:p>
            <a:r>
              <a:rPr lang="en-GB" sz="1600" b="1" dirty="0">
                <a:solidFill>
                  <a:schemeClr val="bg1"/>
                </a:solidFill>
              </a:rPr>
              <a:t>BY PUBLISHER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6197600" y="2362201"/>
            <a:ext cx="16875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PUBLISHER</a:t>
            </a:r>
          </a:p>
          <a:p>
            <a:r>
              <a:rPr lang="en-GB" sz="1600" b="1" dirty="0">
                <a:solidFill>
                  <a:schemeClr val="bg1"/>
                </a:solidFill>
              </a:rPr>
              <a:t>TARGETED BY REF</a:t>
            </a:r>
            <a:endParaRPr lang="en-GB" sz="16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711200" y="3810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1219200" y="8382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2844800" y="51054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03200" y="5257800"/>
            <a:ext cx="24384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1625600" y="838200"/>
            <a:ext cx="3860800" cy="2590800"/>
          </a:xfrm>
          <a:prstGeom prst="leftArrowCallout">
            <a:avLst>
              <a:gd name="adj1" fmla="val 25000"/>
              <a:gd name="adj2" fmla="val 25000"/>
              <a:gd name="adj3" fmla="val 1862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 dirty="0">
                <a:solidFill>
                  <a:schemeClr val="bg1"/>
                </a:solidFill>
              </a:rPr>
              <a:t>R</a:t>
            </a:r>
            <a:r>
              <a:rPr lang="en-GB" sz="2000" b="1" dirty="0"/>
              <a:t>ESEARCH	 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E</a:t>
            </a:r>
            <a:r>
              <a:rPr lang="en-GB" sz="2000" b="1" dirty="0"/>
              <a:t>XCELLNCE	</a:t>
            </a:r>
            <a:endParaRPr lang="en-GB" sz="2000" b="1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F</a:t>
            </a:r>
            <a:r>
              <a:rPr lang="en-GB" sz="2000" b="1" dirty="0"/>
              <a:t>RAMEWOK	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 rot="5408191">
            <a:off x="3362061" y="3896519"/>
            <a:ext cx="1598612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8940800" y="2286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9347200" y="22098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9753600" y="1066800"/>
            <a:ext cx="1219200" cy="1143000"/>
          </a:xfrm>
          <a:prstGeom prst="downArrowCallout">
            <a:avLst>
              <a:gd name="adj1" fmla="val 25000"/>
              <a:gd name="adj2" fmla="val 25000"/>
              <a:gd name="adj3" fmla="val 20833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1600" b="1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 sz="1600" b="1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20491" name="AutoShape 11"/>
          <p:cNvSpPr>
            <a:spLocks noChangeArrowheads="1"/>
          </p:cNvSpPr>
          <p:nvPr/>
        </p:nvSpPr>
        <p:spPr bwMode="auto">
          <a:xfrm>
            <a:off x="10058400" y="609600"/>
            <a:ext cx="508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92" name="AutoShape 12"/>
          <p:cNvSpPr>
            <a:spLocks noChangeArrowheads="1"/>
          </p:cNvSpPr>
          <p:nvPr/>
        </p:nvSpPr>
        <p:spPr bwMode="auto">
          <a:xfrm>
            <a:off x="5588000" y="1828800"/>
            <a:ext cx="3657600" cy="1676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0493" name="AutoShape 13"/>
          <p:cNvSpPr>
            <a:spLocks noChangeArrowheads="1"/>
          </p:cNvSpPr>
          <p:nvPr/>
        </p:nvSpPr>
        <p:spPr bwMode="auto">
          <a:xfrm rot="10800000">
            <a:off x="5486400" y="762000"/>
            <a:ext cx="4165600" cy="12192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en-US"/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6400801" y="1090614"/>
            <a:ext cx="14252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REF TARGETED</a:t>
            </a:r>
          </a:p>
          <a:p>
            <a:r>
              <a:rPr lang="en-GB" sz="1600" b="1" dirty="0">
                <a:solidFill>
                  <a:schemeClr val="bg1"/>
                </a:solidFill>
              </a:rPr>
              <a:t>BY PUBLISHER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6197600" y="2362201"/>
            <a:ext cx="16875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PUBLISHER</a:t>
            </a:r>
          </a:p>
          <a:p>
            <a:r>
              <a:rPr lang="en-GB" sz="1600" b="1" dirty="0">
                <a:solidFill>
                  <a:schemeClr val="bg1"/>
                </a:solidFill>
              </a:rPr>
              <a:t>TARGETED BY REF</a:t>
            </a:r>
            <a:endParaRPr lang="en-GB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6970643" y="4863548"/>
            <a:ext cx="473180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IMPACT ON RESEARCH DIRECTION AND FOCUS?</a:t>
            </a:r>
          </a:p>
          <a:p>
            <a:endParaRPr lang="en-GB" b="1" dirty="0"/>
          </a:p>
          <a:p>
            <a:r>
              <a:rPr lang="en-GB" b="1" dirty="0"/>
              <a:t>IMPACT ON THE ARCHAEOLOGICAL RECORD?</a:t>
            </a:r>
          </a:p>
          <a:p>
            <a:endParaRPr lang="en-GB" b="1" dirty="0"/>
          </a:p>
          <a:p>
            <a:endParaRPr lang="en-GB" b="1" dirty="0"/>
          </a:p>
        </p:txBody>
      </p:sp>
      <p:sp>
        <p:nvSpPr>
          <p:cNvPr id="2" name="Star: 5 Points 1">
            <a:extLst>
              <a:ext uri="{FF2B5EF4-FFF2-40B4-BE49-F238E27FC236}">
                <a16:creationId xmlns:a16="http://schemas.microsoft.com/office/drawing/2014/main" id="{49104E7F-363E-2823-D20F-0FF94F37B0A2}"/>
              </a:ext>
            </a:extLst>
          </p:cNvPr>
          <p:cNvSpPr/>
          <p:nvPr/>
        </p:nvSpPr>
        <p:spPr>
          <a:xfrm>
            <a:off x="8522563" y="3941685"/>
            <a:ext cx="967666" cy="825624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695</Words>
  <Application>Microsoft Office PowerPoint</Application>
  <PresentationFormat>Widescreen</PresentationFormat>
  <Paragraphs>537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Quentin Drew</dc:creator>
  <cp:lastModifiedBy>Quentin Drew</cp:lastModifiedBy>
  <cp:revision>24</cp:revision>
  <dcterms:created xsi:type="dcterms:W3CDTF">2017-10-02T11:42:56Z</dcterms:created>
  <dcterms:modified xsi:type="dcterms:W3CDTF">2024-01-14T18:40:56Z</dcterms:modified>
</cp:coreProperties>
</file>