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4.xml" ContentType="application/vnd.openxmlformats-officedocument.theme+xml"/>
  <Override PartName="/ppt/slideLayouts/slideLayout23.xml" ContentType="application/vnd.openxmlformats-officedocument.presentationml.slideLayout+xml"/>
  <Override PartName="/ppt/theme/theme5.xml" ContentType="application/vnd.openxmlformats-officedocument.theme+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theme/theme7.xml" ContentType="application/vnd.openxmlformats-officedocument.theme+xml"/>
  <Override PartName="/ppt/slideLayouts/slideLayout26.xml" ContentType="application/vnd.openxmlformats-officedocument.presentationml.slideLayout+xml"/>
  <Override PartName="/ppt/theme/theme8.xml" ContentType="application/vnd.openxmlformats-officedocument.theme+xml"/>
  <Override PartName="/ppt/slideLayouts/slideLayout27.xml" ContentType="application/vnd.openxmlformats-officedocument.presentationml.slideLayout+xml"/>
  <Override PartName="/ppt/theme/theme9.xml" ContentType="application/vnd.openxmlformats-officedocument.theme+xml"/>
  <Override PartName="/ppt/slideLayouts/slideLayout28.xml" ContentType="application/vnd.openxmlformats-officedocument.presentationml.slideLayout+xml"/>
  <Override PartName="/ppt/theme/theme10.xml" ContentType="application/vnd.openxmlformats-officedocument.theme+xml"/>
  <Override PartName="/ppt/slideLayouts/slideLayout29.xml" ContentType="application/vnd.openxmlformats-officedocument.presentationml.slideLayout+xml"/>
  <Override PartName="/ppt/theme/theme11.xml" ContentType="application/vnd.openxmlformats-officedocument.theme+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theme/theme14.xml" ContentType="application/vnd.openxmlformats-officedocument.theme+xml"/>
  <Override PartName="/ppt/slideLayouts/slideLayout33.xml" ContentType="application/vnd.openxmlformats-officedocument.presentationml.slideLayout+xml"/>
  <Override PartName="/ppt/theme/theme15.xml" ContentType="application/vnd.openxmlformats-officedocument.theme+xml"/>
  <Override PartName="/ppt/slideLayouts/slideLayout34.xml" ContentType="application/vnd.openxmlformats-officedocument.presentationml.slideLayout+xml"/>
  <Override PartName="/ppt/theme/theme16.xml" ContentType="application/vnd.openxmlformats-officedocument.theme+xml"/>
  <Override PartName="/ppt/slideLayouts/slideLayout35.xml" ContentType="application/vnd.openxmlformats-officedocument.presentationml.slideLayout+xml"/>
  <Override PartName="/ppt/theme/theme17.xml" ContentType="application/vnd.openxmlformats-officedocument.theme+xml"/>
  <Override PartName="/ppt/slideLayouts/slideLayout36.xml" ContentType="application/vnd.openxmlformats-officedocument.presentationml.slideLayout+xml"/>
  <Override PartName="/ppt/theme/theme18.xml" ContentType="application/vnd.openxmlformats-officedocument.theme+xml"/>
  <Override PartName="/ppt/slideLayouts/slideLayout37.xml" ContentType="application/vnd.openxmlformats-officedocument.presentationml.slideLayout+xml"/>
  <Override PartName="/ppt/theme/theme19.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20.xml" ContentType="application/vnd.openxmlformats-officedocument.theme+xml"/>
  <Override PartName="/ppt/slideLayouts/slideLayout46.xml" ContentType="application/vnd.openxmlformats-officedocument.presentationml.slideLayout+xml"/>
  <Override PartName="/ppt/theme/theme21.xml" ContentType="application/vnd.openxmlformats-officedocument.theme+xml"/>
  <Override PartName="/ppt/slideLayouts/slideLayout47.xml" ContentType="application/vnd.openxmlformats-officedocument.presentationml.slideLayout+xml"/>
  <Override PartName="/ppt/theme/theme22.xml" ContentType="application/vnd.openxmlformats-officedocument.theme+xml"/>
  <Override PartName="/ppt/slideLayouts/slideLayout48.xml" ContentType="application/vnd.openxmlformats-officedocument.presentationml.slideLayout+xml"/>
  <Override PartName="/ppt/theme/theme23.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4.xml" ContentType="application/vnd.openxmlformats-officedocument.theme+xml"/>
  <Override PartName="/ppt/slideLayouts/slideLayout51.xml" ContentType="application/vnd.openxmlformats-officedocument.presentationml.slideLayout+xml"/>
  <Override PartName="/ppt/theme/theme25.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26.xml" ContentType="application/vnd.openxmlformats-officedocument.theme+xml"/>
  <Override PartName="/ppt/theme/theme2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3" r:id="rId4"/>
    <p:sldMasterId id="2147484255" r:id="rId5"/>
    <p:sldMasterId id="2147484259" r:id="rId6"/>
    <p:sldMasterId id="2147484265" r:id="rId7"/>
    <p:sldMasterId id="2147484268" r:id="rId8"/>
    <p:sldMasterId id="2147484270" r:id="rId9"/>
    <p:sldMasterId id="2147484272" r:id="rId10"/>
    <p:sldMasterId id="2147484274" r:id="rId11"/>
    <p:sldMasterId id="2147484276" r:id="rId12"/>
    <p:sldMasterId id="2147484278" r:id="rId13"/>
    <p:sldMasterId id="2147484280" r:id="rId14"/>
    <p:sldMasterId id="2147484282" r:id="rId15"/>
    <p:sldMasterId id="2147484284" r:id="rId16"/>
    <p:sldMasterId id="2147484286" r:id="rId17"/>
    <p:sldMasterId id="2147484288" r:id="rId18"/>
    <p:sldMasterId id="2147484290" r:id="rId19"/>
    <p:sldMasterId id="2147484292" r:id="rId20"/>
    <p:sldMasterId id="2147484294" r:id="rId21"/>
    <p:sldMasterId id="2147484296" r:id="rId22"/>
    <p:sldMasterId id="2147484298" r:id="rId23"/>
    <p:sldMasterId id="2147484307" r:id="rId24"/>
    <p:sldMasterId id="2147484309" r:id="rId25"/>
    <p:sldMasterId id="2147484311" r:id="rId26"/>
    <p:sldMasterId id="2147484313" r:id="rId27"/>
    <p:sldMasterId id="2147484316" r:id="rId28"/>
    <p:sldMasterId id="2147484318" r:id="rId29"/>
  </p:sldMasterIdLst>
  <p:notesMasterIdLst>
    <p:notesMasterId r:id="rId67"/>
  </p:notesMasterIdLst>
  <p:sldIdLst>
    <p:sldId id="354" r:id="rId30"/>
    <p:sldId id="301" r:id="rId31"/>
    <p:sldId id="378" r:id="rId32"/>
    <p:sldId id="452" r:id="rId33"/>
    <p:sldId id="457" r:id="rId34"/>
    <p:sldId id="453" r:id="rId35"/>
    <p:sldId id="362" r:id="rId36"/>
    <p:sldId id="448" r:id="rId37"/>
    <p:sldId id="454" r:id="rId38"/>
    <p:sldId id="450" r:id="rId39"/>
    <p:sldId id="264" r:id="rId40"/>
    <p:sldId id="451" r:id="rId41"/>
    <p:sldId id="289" r:id="rId42"/>
    <p:sldId id="455" r:id="rId43"/>
    <p:sldId id="460" r:id="rId44"/>
    <p:sldId id="339" r:id="rId45"/>
    <p:sldId id="367" r:id="rId46"/>
    <p:sldId id="461" r:id="rId47"/>
    <p:sldId id="270" r:id="rId48"/>
    <p:sldId id="271" r:id="rId49"/>
    <p:sldId id="267" r:id="rId50"/>
    <p:sldId id="462" r:id="rId51"/>
    <p:sldId id="268" r:id="rId52"/>
    <p:sldId id="463" r:id="rId53"/>
    <p:sldId id="291" r:id="rId54"/>
    <p:sldId id="306" r:id="rId55"/>
    <p:sldId id="307" r:id="rId56"/>
    <p:sldId id="277" r:id="rId57"/>
    <p:sldId id="273" r:id="rId58"/>
    <p:sldId id="464" r:id="rId59"/>
    <p:sldId id="465" r:id="rId60"/>
    <p:sldId id="466" r:id="rId61"/>
    <p:sldId id="305" r:id="rId62"/>
    <p:sldId id="467" r:id="rId63"/>
    <p:sldId id="379" r:id="rId64"/>
    <p:sldId id="377" r:id="rId65"/>
    <p:sldId id="468" r:id="rId66"/>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A32FDD-4F5F-4050-92D3-D08BFE5ABCAB}" v="3" dt="2021-02-08T18:39:28.8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23"/>
    <p:restoredTop sz="94694"/>
  </p:normalViewPr>
  <p:slideViewPr>
    <p:cSldViewPr snapToGrid="0">
      <p:cViewPr>
        <p:scale>
          <a:sx n="94" d="100"/>
          <a:sy n="94" d="100"/>
        </p:scale>
        <p:origin x="1056" y="7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3.xml"/><Relationship Id="rId21" Type="http://schemas.openxmlformats.org/officeDocument/2006/relationships/slideMaster" Target="slideMasters/slideMaster18.xml"/><Relationship Id="rId42" Type="http://schemas.openxmlformats.org/officeDocument/2006/relationships/slide" Target="slides/slide13.xml"/><Relationship Id="rId47" Type="http://schemas.openxmlformats.org/officeDocument/2006/relationships/slide" Target="slides/slide18.xml"/><Relationship Id="rId63" Type="http://schemas.openxmlformats.org/officeDocument/2006/relationships/slide" Target="slides/slide34.xml"/><Relationship Id="rId68" Type="http://schemas.openxmlformats.org/officeDocument/2006/relationships/presProps" Target="presProps.xml"/><Relationship Id="rId7" Type="http://schemas.openxmlformats.org/officeDocument/2006/relationships/slideMaster" Target="slideMasters/slideMaster4.xml"/><Relationship Id="rId71"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Master" Target="slideMasters/slideMaster26.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3.xml"/><Relationship Id="rId37" Type="http://schemas.openxmlformats.org/officeDocument/2006/relationships/slide" Target="slides/slide8.xml"/><Relationship Id="rId40" Type="http://schemas.openxmlformats.org/officeDocument/2006/relationships/slide" Target="slides/slide11.xml"/><Relationship Id="rId45" Type="http://schemas.openxmlformats.org/officeDocument/2006/relationships/slide" Target="slides/slide16.xml"/><Relationship Id="rId53" Type="http://schemas.openxmlformats.org/officeDocument/2006/relationships/slide" Target="slides/slide24.xml"/><Relationship Id="rId58" Type="http://schemas.openxmlformats.org/officeDocument/2006/relationships/slide" Target="slides/slide29.xml"/><Relationship Id="rId66" Type="http://schemas.openxmlformats.org/officeDocument/2006/relationships/slide" Target="slides/slide37.xml"/><Relationship Id="rId5" Type="http://schemas.openxmlformats.org/officeDocument/2006/relationships/slideMaster" Target="slideMasters/slideMaster2.xml"/><Relationship Id="rId61" Type="http://schemas.openxmlformats.org/officeDocument/2006/relationships/slide" Target="slides/slide3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Master" Target="slideMasters/slideMaster24.xml"/><Relationship Id="rId30" Type="http://schemas.openxmlformats.org/officeDocument/2006/relationships/slide" Target="slides/slide1.xml"/><Relationship Id="rId35" Type="http://schemas.openxmlformats.org/officeDocument/2006/relationships/slide" Target="slides/slide6.xml"/><Relationship Id="rId43" Type="http://schemas.openxmlformats.org/officeDocument/2006/relationships/slide" Target="slides/slide14.xml"/><Relationship Id="rId48" Type="http://schemas.openxmlformats.org/officeDocument/2006/relationships/slide" Target="slides/slide19.xml"/><Relationship Id="rId56" Type="http://schemas.openxmlformats.org/officeDocument/2006/relationships/slide" Target="slides/slide27.xml"/><Relationship Id="rId64" Type="http://schemas.openxmlformats.org/officeDocument/2006/relationships/slide" Target="slides/slide35.xml"/><Relationship Id="rId69"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22.xml"/><Relationship Id="rId72"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4.xml"/><Relationship Id="rId38" Type="http://schemas.openxmlformats.org/officeDocument/2006/relationships/slide" Target="slides/slide9.xml"/><Relationship Id="rId46" Type="http://schemas.openxmlformats.org/officeDocument/2006/relationships/slide" Target="slides/slide17.xml"/><Relationship Id="rId59" Type="http://schemas.openxmlformats.org/officeDocument/2006/relationships/slide" Target="slides/slide30.xml"/><Relationship Id="rId67" Type="http://schemas.openxmlformats.org/officeDocument/2006/relationships/notesMaster" Target="notesMasters/notesMaster1.xml"/><Relationship Id="rId20" Type="http://schemas.openxmlformats.org/officeDocument/2006/relationships/slideMaster" Target="slideMasters/slideMaster17.xml"/><Relationship Id="rId41" Type="http://schemas.openxmlformats.org/officeDocument/2006/relationships/slide" Target="slides/slide12.xml"/><Relationship Id="rId54" Type="http://schemas.openxmlformats.org/officeDocument/2006/relationships/slide" Target="slides/slide25.xml"/><Relationship Id="rId62" Type="http://schemas.openxmlformats.org/officeDocument/2006/relationships/slide" Target="slides/slide33.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Master" Target="slideMasters/slideMaster25.xml"/><Relationship Id="rId36" Type="http://schemas.openxmlformats.org/officeDocument/2006/relationships/slide" Target="slides/slide7.xml"/><Relationship Id="rId49" Type="http://schemas.openxmlformats.org/officeDocument/2006/relationships/slide" Target="slides/slide20.xml"/><Relationship Id="rId57" Type="http://schemas.openxmlformats.org/officeDocument/2006/relationships/slide" Target="slides/slide28.xml"/><Relationship Id="rId10" Type="http://schemas.openxmlformats.org/officeDocument/2006/relationships/slideMaster" Target="slideMasters/slideMaster7.xml"/><Relationship Id="rId31" Type="http://schemas.openxmlformats.org/officeDocument/2006/relationships/slide" Target="slides/slide2.xml"/><Relationship Id="rId44" Type="http://schemas.openxmlformats.org/officeDocument/2006/relationships/slide" Target="slides/slide15.xml"/><Relationship Id="rId52" Type="http://schemas.openxmlformats.org/officeDocument/2006/relationships/slide" Target="slides/slide23.xml"/><Relationship Id="rId60" Type="http://schemas.openxmlformats.org/officeDocument/2006/relationships/slide" Target="slides/slide31.xml"/><Relationship Id="rId65" Type="http://schemas.openxmlformats.org/officeDocument/2006/relationships/slide" Target="slides/slide36.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0.xml"/><Relationship Id="rId34" Type="http://schemas.openxmlformats.org/officeDocument/2006/relationships/slide" Target="slides/slide5.xml"/><Relationship Id="rId50" Type="http://schemas.openxmlformats.org/officeDocument/2006/relationships/slide" Target="slides/slide21.xml"/><Relationship Id="rId55" Type="http://schemas.openxmlformats.org/officeDocument/2006/relationships/slide" Target="slides/slide2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28/01/2024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18973631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6</a:t>
            </a:fld>
            <a:endParaRPr lang="en-GB" altLang="en-US"/>
          </a:p>
        </p:txBody>
      </p:sp>
    </p:spTree>
    <p:extLst>
      <p:ext uri="{BB962C8B-B14F-4D97-AF65-F5344CB8AC3E}">
        <p14:creationId xmlns:p14="http://schemas.microsoft.com/office/powerpoint/2010/main" val="20082784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to take the group through the Generic Assessment Criteria ‘Guidance’.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a:t>
            </a:fld>
            <a:endParaRPr lang="en-GB" altLang="en-US"/>
          </a:p>
        </p:txBody>
      </p:sp>
    </p:spTree>
    <p:extLst>
      <p:ext uri="{BB962C8B-B14F-4D97-AF65-F5344CB8AC3E}">
        <p14:creationId xmlns:p14="http://schemas.microsoft.com/office/powerpoint/2010/main" val="1309778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10</a:t>
            </a:fld>
            <a:endParaRPr lang="en-GB" altLang="en-US"/>
          </a:p>
        </p:txBody>
      </p:sp>
    </p:spTree>
    <p:extLst>
      <p:ext uri="{BB962C8B-B14F-4D97-AF65-F5344CB8AC3E}">
        <p14:creationId xmlns:p14="http://schemas.microsoft.com/office/powerpoint/2010/main" val="2044747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there are lots of definitions of critical thinking, so it would be worth students exploring these to begin building their knowledge and understanding of the topic.</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12</a:t>
            </a:fld>
            <a:endParaRPr lang="en-GB" altLang="en-US"/>
          </a:p>
        </p:txBody>
      </p:sp>
    </p:spTree>
    <p:extLst>
      <p:ext uri="{BB962C8B-B14F-4D97-AF65-F5344CB8AC3E}">
        <p14:creationId xmlns:p14="http://schemas.microsoft.com/office/powerpoint/2010/main" val="4069712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useful statement as it addresses a lot of what is expected within our assignments – the last point is particularly relevant for students introducing examples, evidence, from their workplace, or from case studies they have examined.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a:t>
            </a:fld>
            <a:endParaRPr lang="en-GB" altLang="en-US"/>
          </a:p>
        </p:txBody>
      </p:sp>
    </p:spTree>
    <p:extLst>
      <p:ext uri="{BB962C8B-B14F-4D97-AF65-F5344CB8AC3E}">
        <p14:creationId xmlns:p14="http://schemas.microsoft.com/office/powerpoint/2010/main" val="9732957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diagram used by the Open University to help explain the process involved in critical thinking, as well as some of the key functions students are often asked to perform – justify, evaluate, apply, etc.  Here it is reproduced from Williams, K. (2014). P. 14.  The start is at the bottom…and one ascends the stairway.</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a:t>
            </a:fld>
            <a:endParaRPr lang="en-GB" altLang="en-US"/>
          </a:p>
        </p:txBody>
      </p:sp>
    </p:spTree>
    <p:extLst>
      <p:ext uri="{BB962C8B-B14F-4D97-AF65-F5344CB8AC3E}">
        <p14:creationId xmlns:p14="http://schemas.microsoft.com/office/powerpoint/2010/main" val="41433558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75D1B1D6-8085-42D2-B8B4-56B315CD79DA}" type="slidenum">
              <a:rPr lang="en-GB" smtClean="0"/>
              <a:pPr>
                <a:defRPr/>
              </a:pPr>
              <a:t>16</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18</a:t>
            </a:fld>
            <a:endParaRPr lang="en-GB" altLang="en-US"/>
          </a:p>
        </p:txBody>
      </p:sp>
    </p:spTree>
    <p:extLst>
      <p:ext uri="{BB962C8B-B14F-4D97-AF65-F5344CB8AC3E}">
        <p14:creationId xmlns:p14="http://schemas.microsoft.com/office/powerpoint/2010/main" val="6296317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b="1" dirty="0"/>
              <a:t>C.R.A.A.P/ Chicago State University</a:t>
            </a:r>
          </a:p>
          <a:p>
            <a:r>
              <a:rPr lang="en-US" b="1" dirty="0"/>
              <a:t>Currency</a:t>
            </a:r>
            <a:r>
              <a:rPr lang="en-US" dirty="0"/>
              <a:t>: the timeliness of the information</a:t>
            </a:r>
          </a:p>
          <a:p>
            <a:r>
              <a:rPr lang="en-US" dirty="0"/>
              <a:t>When was the information published or posted?</a:t>
            </a:r>
          </a:p>
          <a:p>
            <a:r>
              <a:rPr lang="en-US" dirty="0"/>
              <a:t>Has the information been revised or updated?</a:t>
            </a:r>
          </a:p>
          <a:p>
            <a:r>
              <a:rPr lang="en-US" dirty="0"/>
              <a:t>Is the information current or </a:t>
            </a:r>
            <a:r>
              <a:rPr lang="en-US" dirty="0" err="1"/>
              <a:t>out-of</a:t>
            </a:r>
            <a:r>
              <a:rPr lang="en-US" dirty="0"/>
              <a:t> date for your topic?</a:t>
            </a:r>
          </a:p>
          <a:p>
            <a:r>
              <a:rPr lang="en-US" dirty="0"/>
              <a:t>Are the links functional?</a:t>
            </a:r>
          </a:p>
          <a:p>
            <a:r>
              <a:rPr lang="en-US" b="1" dirty="0"/>
              <a:t>Relevance</a:t>
            </a:r>
            <a:r>
              <a:rPr lang="en-US" dirty="0"/>
              <a:t>: the importance of the information for your needs</a:t>
            </a:r>
          </a:p>
          <a:p>
            <a:r>
              <a:rPr lang="en-US" dirty="0"/>
              <a:t>Does the information relate to your topic or answer your question?</a:t>
            </a:r>
          </a:p>
          <a:p>
            <a:r>
              <a:rPr lang="en-US" dirty="0"/>
              <a:t>Who is the intended audience?</a:t>
            </a:r>
          </a:p>
          <a:p>
            <a:r>
              <a:rPr lang="en-US" dirty="0"/>
              <a:t>Is the information at an appropriate level (i.e. not too elementary or advanced for your needs)?</a:t>
            </a:r>
          </a:p>
          <a:p>
            <a:r>
              <a:rPr lang="en-US" dirty="0"/>
              <a:t>Have you looked at a variety of sources before determining this is one you will use?</a:t>
            </a:r>
          </a:p>
          <a:p>
            <a:r>
              <a:rPr lang="en-US" dirty="0"/>
              <a:t>Would you be comfortable using this source for a research paper?</a:t>
            </a:r>
          </a:p>
          <a:p>
            <a:r>
              <a:rPr lang="en-US" b="1" dirty="0"/>
              <a:t>Authority</a:t>
            </a:r>
            <a:r>
              <a:rPr lang="en-US" dirty="0"/>
              <a:t>: the source of the information</a:t>
            </a:r>
          </a:p>
          <a:p>
            <a:pPr lvl="1"/>
            <a:r>
              <a:rPr lang="en-US" dirty="0"/>
              <a:t>Who is the author/publisher/source/sponsor?</a:t>
            </a:r>
          </a:p>
          <a:p>
            <a:pPr lvl="1"/>
            <a:r>
              <a:rPr lang="en-US" dirty="0"/>
              <a:t>Are the author's credentials or organizational affiliations given?</a:t>
            </a:r>
          </a:p>
          <a:p>
            <a:pPr lvl="1"/>
            <a:r>
              <a:rPr lang="en-US" dirty="0"/>
              <a:t>What are the author's credentials or organizational affiliations given?</a:t>
            </a:r>
          </a:p>
          <a:p>
            <a:pPr lvl="1"/>
            <a:r>
              <a:rPr lang="en-US" dirty="0"/>
              <a:t>What are the author's qualifications to write on the topic?</a:t>
            </a:r>
          </a:p>
          <a:p>
            <a:pPr lvl="1"/>
            <a:r>
              <a:rPr lang="en-US" dirty="0"/>
              <a:t>Is there contact information, such as a publisher or e-mail address?</a:t>
            </a:r>
          </a:p>
          <a:p>
            <a:pPr lvl="1"/>
            <a:r>
              <a:rPr lang="en-US" dirty="0"/>
              <a:t>Does the URL reveal anything about the author or source?</a:t>
            </a:r>
          </a:p>
          <a:p>
            <a:r>
              <a:rPr lang="en-US" dirty="0"/>
              <a:t>     examples: .com (commercial), .</a:t>
            </a:r>
            <a:r>
              <a:rPr lang="en-US" dirty="0" err="1"/>
              <a:t>edu</a:t>
            </a:r>
            <a:r>
              <a:rPr lang="en-US" dirty="0"/>
              <a:t> (educational), .</a:t>
            </a:r>
            <a:r>
              <a:rPr lang="en-US" dirty="0" err="1"/>
              <a:t>gov</a:t>
            </a:r>
            <a:r>
              <a:rPr lang="en-US" dirty="0"/>
              <a:t> (U.S. government),</a:t>
            </a:r>
          </a:p>
          <a:p>
            <a:r>
              <a:rPr lang="en-US" dirty="0"/>
              <a:t>               .org (nonprofit organization), or </a:t>
            </a:r>
            <a:r>
              <a:rPr lang="en-US" dirty="0" err="1"/>
              <a:t>.net</a:t>
            </a:r>
            <a:r>
              <a:rPr lang="en-US" dirty="0"/>
              <a:t> (network)</a:t>
            </a:r>
          </a:p>
          <a:p>
            <a:r>
              <a:rPr lang="en-US" b="1" dirty="0"/>
              <a:t>Accuracy</a:t>
            </a:r>
            <a:r>
              <a:rPr lang="en-US" dirty="0"/>
              <a:t>: the reliability, truthfulness, and correctness of the content, and </a:t>
            </a:r>
          </a:p>
          <a:p>
            <a:r>
              <a:rPr lang="en-US" dirty="0"/>
              <a:t>Where does the information come from?</a:t>
            </a:r>
          </a:p>
          <a:p>
            <a:r>
              <a:rPr lang="en-US" dirty="0"/>
              <a:t>Is the information supported by evidence?</a:t>
            </a:r>
          </a:p>
          <a:p>
            <a:r>
              <a:rPr lang="en-US" dirty="0"/>
              <a:t>Has the information been reviewed or refereed?</a:t>
            </a:r>
          </a:p>
          <a:p>
            <a:r>
              <a:rPr lang="en-US" dirty="0"/>
              <a:t>Can you verify any of the information in another source or from personal knowledge?</a:t>
            </a:r>
          </a:p>
          <a:p>
            <a:r>
              <a:rPr lang="en-US" dirty="0"/>
              <a:t>Does the language or tone seem biased and free of emotion?</a:t>
            </a:r>
          </a:p>
          <a:p>
            <a:r>
              <a:rPr lang="en-US" dirty="0"/>
              <a:t>Are there spelling, grammar, or other typographical errors?</a:t>
            </a:r>
          </a:p>
          <a:p>
            <a:r>
              <a:rPr lang="en-US" b="1" dirty="0"/>
              <a:t>Purpose</a:t>
            </a:r>
            <a:r>
              <a:rPr lang="en-US" dirty="0"/>
              <a:t>: the reason the information exists</a:t>
            </a:r>
          </a:p>
          <a:p>
            <a:r>
              <a:rPr lang="en-US" dirty="0"/>
              <a:t>What is the purpose of the information? to inform? teach? sell? entertain? persuade?</a:t>
            </a:r>
          </a:p>
          <a:p>
            <a:r>
              <a:rPr lang="en-US" dirty="0"/>
              <a:t>Do the authors/sponsors make their intentions or purpose clear?</a:t>
            </a:r>
          </a:p>
          <a:p>
            <a:r>
              <a:rPr lang="en-US" dirty="0"/>
              <a:t>Is the information fact? opinion? propaganda?</a:t>
            </a:r>
          </a:p>
          <a:p>
            <a:r>
              <a:rPr lang="en-US" dirty="0"/>
              <a:t>Does the point of view appear objective and impartial?</a:t>
            </a:r>
          </a:p>
          <a:p>
            <a:r>
              <a:rPr lang="en-US" dirty="0"/>
              <a:t>Are there political, ideological, cultural, religious, institutional, or personal biases?</a:t>
            </a:r>
          </a:p>
          <a:p>
            <a:r>
              <a:rPr lang="en-US" dirty="0"/>
              <a:t>By scoring each category on a scale from 1 to 10 (1 = worst, 10=best possible) you can give each site a grade on a 50 point scale for how high-quality it is!</a:t>
            </a:r>
          </a:p>
          <a:p>
            <a:r>
              <a:rPr lang="en-US" dirty="0"/>
              <a:t>45 - 50 Excellent | 40 - 44 Good | 35 - 39 Average | 30 - 34 Borderline Acceptable | Below 30 - Unacceptable</a:t>
            </a:r>
          </a:p>
          <a:p>
            <a:endParaRPr lang="en-GB" altLang="en-US" dirty="0"/>
          </a:p>
        </p:txBody>
      </p:sp>
      <p:sp>
        <p:nvSpPr>
          <p:cNvPr id="4" name="Slide Number Placeholder 3"/>
          <p:cNvSpPr>
            <a:spLocks noGrp="1"/>
          </p:cNvSpPr>
          <p:nvPr>
            <p:ph type="sldNum" sz="quarter" idx="5"/>
          </p:nvPr>
        </p:nvSpPr>
        <p:spPr/>
        <p:txBody>
          <a:bodyPr/>
          <a:lstStyle/>
          <a:p>
            <a:pPr>
              <a:defRPr/>
            </a:pPr>
            <a:fld id="{75D1B1D6-8085-42D2-B8B4-56B315CD79DA}" type="slidenum">
              <a:rPr lang="en-GB" smtClean="0"/>
              <a:pPr>
                <a:defRPr/>
              </a:pPr>
              <a:t>23</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0D7A2ABD-2483-430A-8143-2E4F2E3C57C6}" type="slidenum">
              <a:rPr lang="en-GB" smtClean="0"/>
              <a:pPr>
                <a:defRPr/>
              </a:pPr>
              <a:t>25</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0D7A2ABD-2483-430A-8143-2E4F2E3C57C6}" type="slidenum">
              <a:rPr lang="en-GB" smtClean="0"/>
              <a:pPr>
                <a:defRPr/>
              </a:pPr>
              <a:t>26</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0D7A2ABD-2483-430A-8143-2E4F2E3C57C6}" type="slidenum">
              <a:rPr lang="en-GB" smtClean="0"/>
              <a:pPr>
                <a:defRPr/>
              </a:pPr>
              <a:t>27</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https://www.youtube.com/watch?v=6OLPL5p0fMg</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33</a:t>
            </a:fld>
            <a:endParaRPr lang="en-GB"/>
          </a:p>
        </p:txBody>
      </p:sp>
    </p:spTree>
    <p:extLst>
      <p:ext uri="{BB962C8B-B14F-4D97-AF65-F5344CB8AC3E}">
        <p14:creationId xmlns:p14="http://schemas.microsoft.com/office/powerpoint/2010/main" val="4622460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34</a:t>
            </a:fld>
            <a:endParaRPr lang="en-GB" altLang="en-US"/>
          </a:p>
        </p:txBody>
      </p:sp>
    </p:spTree>
    <p:extLst>
      <p:ext uri="{BB962C8B-B14F-4D97-AF65-F5344CB8AC3E}">
        <p14:creationId xmlns:p14="http://schemas.microsoft.com/office/powerpoint/2010/main" val="31123941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35</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0.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1308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3280217D-976E-4701-B677-C6175AAE263B}" type="datetime1">
              <a:rPr lang="en-GB" smtClean="0"/>
              <a:t>28/01/2024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1123089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1C1C87BB-82AB-48EA-82AC-8E1C827E2A7F}" type="datetime1">
              <a:rPr lang="en-GB" smtClean="0"/>
              <a:t>28/01/2024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2844651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840280D5-0835-452F-BCC2-487F54756822}" type="datetime1">
              <a:rPr lang="en-GB" smtClean="0"/>
              <a:t>28/01/2024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pPr>
              <a:defRPr/>
            </a:pPr>
            <a:fld id="{2096B041-6E99-4359-A389-74577D161FA5}" type="slidenum">
              <a:rPr lang="en-GB" smtClean="0"/>
              <a:pPr>
                <a:defRPr/>
              </a:pPr>
              <a:t>‹#›</a:t>
            </a:fld>
            <a:endParaRPr lang="en-GB"/>
          </a:p>
        </p:txBody>
      </p:sp>
    </p:spTree>
    <p:extLst>
      <p:ext uri="{BB962C8B-B14F-4D97-AF65-F5344CB8AC3E}">
        <p14:creationId xmlns:p14="http://schemas.microsoft.com/office/powerpoint/2010/main" val="833721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3156C5D7-7866-404F-82ED-F8BA470F1151}" type="datetime1">
              <a:rPr lang="en-GB" smtClean="0"/>
              <a:t>28/01/2024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pPr>
              <a:defRPr/>
            </a:pPr>
            <a:fld id="{0855403F-8250-4DD1-A4C2-92980B391513}" type="slidenum">
              <a:rPr lang="en-GB" smtClean="0"/>
              <a:pPr>
                <a:defRPr/>
              </a:pPr>
              <a:t>‹#›</a:t>
            </a:fld>
            <a:endParaRPr lang="en-GB"/>
          </a:p>
        </p:txBody>
      </p:sp>
    </p:spTree>
    <p:extLst>
      <p:ext uri="{BB962C8B-B14F-4D97-AF65-F5344CB8AC3E}">
        <p14:creationId xmlns:p14="http://schemas.microsoft.com/office/powerpoint/2010/main" val="3899161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B990BEFA-853F-4ADB-8261-B9DF19173941}" type="datetime1">
              <a:rPr lang="en-GB" smtClean="0"/>
              <a:t>28/01/2024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1858001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5589CA98-A964-4AD3-A673-FCBF05CA4D26}" type="datetime1">
              <a:rPr lang="en-GB" smtClean="0"/>
              <a:t>28/01/2024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pPr>
              <a:defRPr/>
            </a:pPr>
            <a:fld id="{12AAD7C2-7D3F-4900-B54C-1413AE9CCEEC}" type="slidenum">
              <a:rPr lang="en-GB" smtClean="0"/>
              <a:pPr>
                <a:defRPr/>
              </a:pPr>
              <a:t>‹#›</a:t>
            </a:fld>
            <a:endParaRPr lang="en-GB"/>
          </a:p>
        </p:txBody>
      </p:sp>
    </p:spTree>
    <p:extLst>
      <p:ext uri="{BB962C8B-B14F-4D97-AF65-F5344CB8AC3E}">
        <p14:creationId xmlns:p14="http://schemas.microsoft.com/office/powerpoint/2010/main" val="3863886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023CD21B-0839-4E99-8AA7-C391B9A66DF3}" type="datetime1">
              <a:rPr lang="en-GB" smtClean="0"/>
              <a:t>28/01/2024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pPr>
              <a:defRPr/>
            </a:pPr>
            <a:fld id="{F69BCF62-406D-4B72-989E-DA8A3B72D4A9}" type="slidenum">
              <a:rPr lang="en-GB" smtClean="0"/>
              <a:pPr>
                <a:defRPr/>
              </a:pPr>
              <a:t>‹#›</a:t>
            </a:fld>
            <a:endParaRPr lang="en-GB"/>
          </a:p>
        </p:txBody>
      </p:sp>
    </p:spTree>
    <p:extLst>
      <p:ext uri="{BB962C8B-B14F-4D97-AF65-F5344CB8AC3E}">
        <p14:creationId xmlns:p14="http://schemas.microsoft.com/office/powerpoint/2010/main" val="2587333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067F16A8-215C-42C8-89FA-D2C0F30BF846}" type="datetime1">
              <a:rPr lang="en-GB" smtClean="0"/>
              <a:t>28/01/2024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pPr>
              <a:defRPr/>
            </a:pPr>
            <a:fld id="{E53A42F0-A750-422B-9716-DDB2FB0FC317}" type="slidenum">
              <a:rPr lang="en-GB" smtClean="0"/>
              <a:pPr>
                <a:defRPr/>
              </a:pPr>
              <a:t>‹#›</a:t>
            </a:fld>
            <a:endParaRPr lang="en-GB"/>
          </a:p>
        </p:txBody>
      </p:sp>
    </p:spTree>
    <p:extLst>
      <p:ext uri="{BB962C8B-B14F-4D97-AF65-F5344CB8AC3E}">
        <p14:creationId xmlns:p14="http://schemas.microsoft.com/office/powerpoint/2010/main" val="3569762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9344E236-80B5-4DAD-B96A-79D6D50208A4}" type="datetime1">
              <a:rPr lang="en-GB" smtClean="0"/>
              <a:t>28/01/2024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pPr>
              <a:defRPr/>
            </a:pPr>
            <a:fld id="{F2E60346-F0C0-4E9D-A339-9EEE2FD82416}" type="slidenum">
              <a:rPr lang="en-GB" smtClean="0"/>
              <a:pPr>
                <a:defRPr/>
              </a:pPr>
              <a:t>‹#›</a:t>
            </a:fld>
            <a:endParaRPr lang="en-GB"/>
          </a:p>
        </p:txBody>
      </p:sp>
    </p:spTree>
    <p:extLst>
      <p:ext uri="{BB962C8B-B14F-4D97-AF65-F5344CB8AC3E}">
        <p14:creationId xmlns:p14="http://schemas.microsoft.com/office/powerpoint/2010/main" val="1334481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C0E0DA29-1DC4-4385-8A99-4F45290ACCCC}" type="datetime1">
              <a:rPr lang="en-GB" smtClean="0"/>
              <a:t>28/01/2024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pPr>
              <a:defRPr/>
            </a:pPr>
            <a:fld id="{F44FA86D-9419-442E-956B-46EF807636B4}" type="slidenum">
              <a:rPr lang="en-GB" smtClean="0"/>
              <a:pPr>
                <a:defRPr/>
              </a:pPr>
              <a:t>‹#›</a:t>
            </a:fld>
            <a:endParaRPr lang="en-GB"/>
          </a:p>
        </p:txBody>
      </p:sp>
    </p:spTree>
    <p:extLst>
      <p:ext uri="{BB962C8B-B14F-4D97-AF65-F5344CB8AC3E}">
        <p14:creationId xmlns:p14="http://schemas.microsoft.com/office/powerpoint/2010/main" val="28426731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28/01/2024</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56022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28/01/2024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28/01/2024</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3325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28/01/2024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979845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28323698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844636B3-0D86-4F0A-B328-91F50749BA1D}" type="slidenum">
              <a:rPr lang="en-GB" altLang="en-US" smtClean="0"/>
              <a:pPr/>
              <a:t>‹#›</a:t>
            </a:fld>
            <a:endParaRPr lang="en-GB" altLang="en-US"/>
          </a:p>
        </p:txBody>
      </p:sp>
    </p:spTree>
    <p:extLst>
      <p:ext uri="{BB962C8B-B14F-4D97-AF65-F5344CB8AC3E}">
        <p14:creationId xmlns:p14="http://schemas.microsoft.com/office/powerpoint/2010/main" val="17266332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26/01/2024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29851623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26/01/2024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1773926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86003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2250891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473110"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74575686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0429014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5394489" y="1470581"/>
            <a:ext cx="3181546"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1646649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362563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161234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9113426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46084962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54678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4141574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321699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309879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8923759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900988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98331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7424086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5555557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8088126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7482292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8141884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574729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7528041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2852552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003128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1519096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3525874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762742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791614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37118285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0734503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4"/>
            <a:ext cx="2057400" cy="365125"/>
          </a:xfrm>
          <a:prstGeom prst="rect">
            <a:avLst/>
          </a:prstGeom>
        </p:spPr>
        <p:txBody>
          <a:bodyPr/>
          <a:lstStyle/>
          <a:p>
            <a:pPr>
              <a:defRPr/>
            </a:pPr>
            <a:fld id="{3280217D-976E-4701-B677-C6175AAE263B}" type="datetime1">
              <a:rPr lang="en-GB" smtClean="0"/>
              <a:t>28/01/2024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4"/>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4"/>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280948234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22393755-8389-4062-B063-7163EBFCD922}" type="datetimeFigureOut">
              <a:rPr lang="en-GB" smtClean="0"/>
              <a:t>28/01/2024</a:t>
            </a:fld>
            <a:endParaRPr lang="en-GB"/>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413157673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22393755-8389-4062-B063-7163EBFCD922}" type="datetimeFigureOut">
              <a:rPr lang="en-GB" smtClean="0"/>
              <a:t>28/01/2024</a:t>
            </a:fld>
            <a:endParaRPr lang="en-GB"/>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2991046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10" Type="http://schemas.openxmlformats.org/officeDocument/2006/relationships/image" Target="../media/image1.jpg"/><Relationship Id="rId4" Type="http://schemas.openxmlformats.org/officeDocument/2006/relationships/slideLayout" Target="../slideLayouts/slideLayout16.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3.png"/><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23.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24.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25.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26.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27.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9.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0.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1.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2.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3.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4.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5.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6.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37.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5" Type="http://schemas.openxmlformats.org/officeDocument/2006/relationships/slideLayout" Target="../slideLayouts/slideLayout42.xml"/><Relationship Id="rId4" Type="http://schemas.openxmlformats.org/officeDocument/2006/relationships/slideLayout" Target="../slideLayouts/slideLayout41.xml"/><Relationship Id="rId9" Type="http://schemas.openxmlformats.org/officeDocument/2006/relationships/theme" Target="../theme/theme20.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21.xml"/><Relationship Id="rId1" Type="http://schemas.openxmlformats.org/officeDocument/2006/relationships/slideLayout" Target="../slideLayouts/slideLayout46.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47.xml"/></Relationships>
</file>

<file path=ppt/slideMasters/_rels/slideMaster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theme" Target="../theme/theme23.xml"/><Relationship Id="rId1" Type="http://schemas.openxmlformats.org/officeDocument/2006/relationships/slideLayout" Target="../slideLayouts/slideLayout48.xml"/></Relationships>
</file>

<file path=ppt/slideMasters/_rels/slideMaster24.xml.rels><?xml version="1.0" encoding="UTF-8" standalone="yes"?>
<Relationships xmlns="http://schemas.openxmlformats.org/package/2006/relationships"><Relationship Id="rId3" Type="http://schemas.openxmlformats.org/officeDocument/2006/relationships/theme" Target="../theme/theme24.xml"/><Relationship Id="rId2" Type="http://schemas.openxmlformats.org/officeDocument/2006/relationships/slideLayout" Target="../slideLayouts/slideLayout50.xml"/><Relationship Id="rId1" Type="http://schemas.openxmlformats.org/officeDocument/2006/relationships/slideLayout" Target="../slideLayouts/slideLayout49.xml"/><Relationship Id="rId5" Type="http://schemas.openxmlformats.org/officeDocument/2006/relationships/image" Target="../media/image3.png"/><Relationship Id="rId4" Type="http://schemas.openxmlformats.org/officeDocument/2006/relationships/image" Target="../media/image4.png"/></Relationships>
</file>

<file path=ppt/slideMasters/_rels/slideMaster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5.xml"/><Relationship Id="rId1" Type="http://schemas.openxmlformats.org/officeDocument/2006/relationships/slideLayout" Target="../slideLayouts/slideLayout51.xml"/></Relationships>
</file>

<file path=ppt/slideMasters/_rels/slideMaster26.xml.rels><?xml version="1.0" encoding="UTF-8" standalone="yes"?>
<Relationships xmlns="http://schemas.openxmlformats.org/package/2006/relationships"><Relationship Id="rId3" Type="http://schemas.openxmlformats.org/officeDocument/2006/relationships/slideLayout" Target="../slideLayouts/slideLayout54.xml"/><Relationship Id="rId2" Type="http://schemas.openxmlformats.org/officeDocument/2006/relationships/slideLayout" Target="../slideLayouts/slideLayout53.xml"/><Relationship Id="rId1" Type="http://schemas.openxmlformats.org/officeDocument/2006/relationships/slideLayout" Target="../slideLayouts/slideLayout52.xml"/><Relationship Id="rId5" Type="http://schemas.openxmlformats.org/officeDocument/2006/relationships/image" Target="../media/image1.jpg"/><Relationship Id="rId4" Type="http://schemas.openxmlformats.org/officeDocument/2006/relationships/theme" Target="../theme/theme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9905241"/>
      </p:ext>
    </p:extLst>
  </p:cSld>
  <p:clrMap bg1="lt1" tx1="dk1" bg2="lt2" tx2="dk2" accent1="accent1" accent2="accent2" accent3="accent3" accent4="accent4" accent5="accent5" accent6="accent6" hlink="hlink" folHlink="folHlink"/>
  <p:sldLayoutIdLst>
    <p:sldLayoutId id="2147484244" r:id="rId1"/>
    <p:sldLayoutId id="2147484245" r:id="rId2"/>
    <p:sldLayoutId id="2147484246" r:id="rId3"/>
    <p:sldLayoutId id="2147484247" r:id="rId4"/>
    <p:sldLayoutId id="2147484248" r:id="rId5"/>
    <p:sldLayoutId id="2147484249" r:id="rId6"/>
    <p:sldLayoutId id="2147484250" r:id="rId7"/>
    <p:sldLayoutId id="2147484251" r:id="rId8"/>
    <p:sldLayoutId id="2147484252" r:id="rId9"/>
    <p:sldLayoutId id="2147484253" r:id="rId10"/>
    <p:sldLayoutId id="214748425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0">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0" r:id="rId1"/>
    <p:sldLayoutId id="2147484261" r:id="rId2"/>
    <p:sldLayoutId id="2147484262" r:id="rId3"/>
    <p:sldLayoutId id="2147484263" r:id="rId4"/>
    <p:sldLayoutId id="2147484264" r:id="rId5"/>
    <p:sldLayoutId id="2147484322" r:id="rId6"/>
    <p:sldLayoutId id="2147484323" r:id="rId7"/>
    <p:sldLayoutId id="2147484324" r:id="rId8"/>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4"/>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15411911"/>
      </p:ext>
    </p:extLst>
  </p:cSld>
  <p:clrMap bg1="lt1" tx1="dk1" bg2="lt2" tx2="dk2" accent1="accent1" accent2="accent2" accent3="accent3" accent4="accent4" accent5="accent5" accent6="accent6" hlink="hlink" folHlink="folHlink"/>
  <p:sldLayoutIdLst>
    <p:sldLayoutId id="2147484266" r:id="rId1"/>
    <p:sldLayoutId id="2147484267" r:id="rId2"/>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4280725710"/>
      </p:ext>
    </p:extLst>
  </p:cSld>
  <p:clrMap bg1="lt1" tx1="dk1" bg2="lt2" tx2="dk2" accent1="accent1" accent2="accent2" accent3="accent3" accent4="accent4" accent5="accent5" accent6="accent6" hlink="hlink" folHlink="folHlink"/>
  <p:sldLayoutIdLst>
    <p:sldLayoutId id="214748426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Arial" panose="020B0604020202020204" pitchFamily="34" charset="0"/>
          <a:ea typeface="+mn-ea"/>
          <a:cs typeface="Arial" panose="020B0604020202020204" pitchFamily="34" charset="0"/>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1032051809"/>
      </p:ext>
    </p:extLst>
  </p:cSld>
  <p:clrMap bg1="lt1" tx1="dk1" bg2="lt2" tx2="dk2" accent1="accent1" accent2="accent2" accent3="accent3" accent4="accent4" accent5="accent5" accent6="accent6" hlink="hlink" folHlink="folHlink"/>
  <p:sldLayoutIdLst>
    <p:sldLayoutId id="214748427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20264899"/>
      </p:ext>
    </p:extLst>
  </p:cSld>
  <p:clrMap bg1="lt1" tx1="dk1" bg2="lt2" tx2="dk2" accent1="accent1" accent2="accent2" accent3="accent3" accent4="accent4" accent5="accent5" accent6="accent6" hlink="hlink" folHlink="folHlink"/>
  <p:sldLayoutIdLst>
    <p:sldLayoutId id="214748427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932507098"/>
      </p:ext>
    </p:extLst>
  </p:cSld>
  <p:clrMap bg1="lt1" tx1="dk1" bg2="lt2" tx2="dk2" accent1="accent1" accent2="accent2" accent3="accent3" accent4="accent4" accent5="accent5" accent6="accent6" hlink="hlink" folHlink="folHlink"/>
  <p:sldLayoutIdLst>
    <p:sldLayoutId id="214748427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11317157"/>
      </p:ext>
    </p:extLst>
  </p:cSld>
  <p:clrMap bg1="lt1" tx1="dk1" bg2="lt2" tx2="dk2" accent1="accent1" accent2="accent2" accent3="accent3" accent4="accent4" accent5="accent5" accent6="accent6" hlink="hlink" folHlink="folHlink"/>
  <p:sldLayoutIdLst>
    <p:sldLayoutId id="214748427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879220125"/>
      </p:ext>
    </p:extLst>
  </p:cSld>
  <p:clrMap bg1="lt1" tx1="dk1" bg2="lt2" tx2="dk2" accent1="accent1" accent2="accent2" accent3="accent3" accent4="accent4" accent5="accent5" accent6="accent6" hlink="hlink" folHlink="folHlink"/>
  <p:sldLayoutIdLst>
    <p:sldLayoutId id="214748427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871630725"/>
      </p:ext>
    </p:extLst>
  </p:cSld>
  <p:clrMap bg1="lt1" tx1="dk1" bg2="lt2" tx2="dk2" accent1="accent1" accent2="accent2" accent3="accent3" accent4="accent4" accent5="accent5" accent6="accent6" hlink="hlink" folHlink="folHlink"/>
  <p:sldLayoutIdLst>
    <p:sldLayoutId id="214748428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8777179"/>
      </p:ext>
    </p:extLst>
  </p:cSld>
  <p:clrMap bg1="lt1" tx1="dk1" bg2="lt2" tx2="dk2" accent1="accent1" accent2="accent2" accent3="accent3" accent4="accent4" accent5="accent5" accent6="accent6" hlink="hlink" folHlink="folHlink"/>
  <p:sldLayoutIdLst>
    <p:sldLayoutId id="214748428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240385" y="365129"/>
            <a:ext cx="86679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240385" y="1825625"/>
            <a:ext cx="86679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74199680"/>
      </p:ext>
    </p:extLst>
  </p:cSld>
  <p:clrMap bg1="lt1" tx1="dk1" bg2="lt2" tx2="dk2" accent1="accent1" accent2="accent2" accent3="accent3" accent4="accent4" accent5="accent5" accent6="accent6" hlink="hlink" folHlink="folHlink"/>
  <p:sldLayoutIdLst>
    <p:sldLayoutId id="214748428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239796" y="1383220"/>
            <a:ext cx="866853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239796" y="2843720"/>
            <a:ext cx="8668535" cy="36984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17638538"/>
      </p:ext>
    </p:extLst>
  </p:cSld>
  <p:clrMap bg1="lt1" tx1="dk1" bg2="lt2" tx2="dk2" accent1="accent1" accent2="accent2" accent3="accent3" accent4="accent4" accent5="accent5" accent6="accent6" hlink="hlink" folHlink="folHlink"/>
  <p:sldLayoutIdLst>
    <p:sldLayoutId id="214748428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p:nvPicPr>
        <p:blipFill>
          <a:blip r:embed="rId3"/>
          <a:stretch>
            <a:fillRect/>
          </a:stretch>
        </p:blipFill>
        <p:spPr>
          <a:xfrm>
            <a:off x="0" y="9427"/>
            <a:ext cx="9144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58459209"/>
      </p:ext>
    </p:extLst>
  </p:cSld>
  <p:clrMap bg1="lt1" tx1="dk1" bg2="lt2" tx2="dk2" accent1="accent1" accent2="accent2" accent3="accent3" accent4="accent4" accent5="accent5" accent6="accent6" hlink="hlink" folHlink="folHlink"/>
  <p:sldLayoutIdLst>
    <p:sldLayoutId id="214748428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5137414"/>
      </p:ext>
    </p:extLst>
  </p:cSld>
  <p:clrMap bg1="lt1" tx1="dk1" bg2="lt2" tx2="dk2" accent1="accent1" accent2="accent2" accent3="accent3" accent4="accent4" accent5="accent5" accent6="accent6" hlink="hlink" folHlink="folHlink"/>
  <p:sldLayoutIdLst>
    <p:sldLayoutId id="214748429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2278563"/>
      </p:ext>
    </p:extLst>
  </p:cSld>
  <p:clrMap bg1="lt1" tx1="dk1" bg2="lt2" tx2="dk2" accent1="accent1" accent2="accent2" accent3="accent3" accent4="accent4" accent5="accent5" accent6="accent6" hlink="hlink" folHlink="folHlink"/>
  <p:sldLayoutIdLst>
    <p:sldLayoutId id="214748429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42331975"/>
      </p:ext>
    </p:extLst>
  </p:cSld>
  <p:clrMap bg1="lt1" tx1="dk1" bg2="lt2" tx2="dk2" accent1="accent1" accent2="accent2" accent3="accent3" accent4="accent4" accent5="accent5" accent6="accent6" hlink="hlink" folHlink="folHlink"/>
  <p:sldLayoutIdLst>
    <p:sldLayoutId id="214748429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34775076"/>
      </p:ext>
    </p:extLst>
  </p:cSld>
  <p:clrMap bg1="lt1" tx1="dk1" bg2="lt2" tx2="dk2" accent1="accent1" accent2="accent2" accent3="accent3" accent4="accent4" accent5="accent5" accent6="accent6" hlink="hlink" folHlink="folHlink"/>
  <p:sldLayoutIdLst>
    <p:sldLayoutId id="214748429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2332935"/>
      </p:ext>
    </p:extLst>
  </p:cSld>
  <p:clrMap bg1="lt1" tx1="dk1" bg2="lt2" tx2="dk2" accent1="accent1" accent2="accent2" accent3="accent3" accent4="accent4" accent5="accent5" accent6="accent6" hlink="hlink" folHlink="folHlink"/>
  <p:sldLayoutIdLst>
    <p:sldLayoutId id="2147484299" r:id="rId1"/>
    <p:sldLayoutId id="2147484300" r:id="rId2"/>
    <p:sldLayoutId id="2147484301" r:id="rId3"/>
    <p:sldLayoutId id="2147484302" r:id="rId4"/>
    <p:sldLayoutId id="2147484303" r:id="rId5"/>
    <p:sldLayoutId id="2147484304" r:id="rId6"/>
    <p:sldLayoutId id="2147484305" r:id="rId7"/>
    <p:sldLayoutId id="2147484306" r:id="rId8"/>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5695891"/>
      </p:ext>
    </p:extLst>
  </p:cSld>
  <p:clrMap bg1="lt1" tx1="dk1" bg2="lt2" tx2="dk2" accent1="accent1" accent2="accent2" accent3="accent3" accent4="accent4" accent5="accent5" accent6="accent6" hlink="hlink" folHlink="folHlink"/>
  <p:sldLayoutIdLst>
    <p:sldLayoutId id="2147484308"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82959315"/>
      </p:ext>
    </p:extLst>
  </p:cSld>
  <p:clrMap bg1="lt1" tx1="dk1" bg2="lt2" tx2="dk2" accent1="accent1" accent2="accent2" accent3="accent3" accent4="accent4" accent5="accent5" accent6="accent6" hlink="hlink" folHlink="folHlink"/>
  <p:sldLayoutIdLst>
    <p:sldLayoutId id="2147484310"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6074763"/>
      </p:ext>
    </p:extLst>
  </p:cSld>
  <p:clrMap bg1="lt1" tx1="dk1" bg2="lt2" tx2="dk2" accent1="accent1" accent2="accent2" accent3="accent3" accent4="accent4" accent5="accent5" accent6="accent6" hlink="hlink" folHlink="folHlink"/>
  <p:sldLayoutIdLst>
    <p:sldLayoutId id="2147484312"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4"/>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312440825"/>
      </p:ext>
    </p:extLst>
  </p:cSld>
  <p:clrMap bg1="lt1" tx1="dk1" bg2="lt2" tx2="dk2" accent1="accent1" accent2="accent2" accent3="accent3" accent4="accent4" accent5="accent5" accent6="accent6" hlink="hlink" folHlink="folHlink"/>
  <p:sldLayoutIdLst>
    <p:sldLayoutId id="2147484314" r:id="rId1"/>
    <p:sldLayoutId id="2147484315" r:id="rId2"/>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69204074"/>
      </p:ext>
    </p:extLst>
  </p:cSld>
  <p:clrMap bg1="lt1" tx1="dk1" bg2="lt2" tx2="dk2" accent1="accent1" accent2="accent2" accent3="accent3" accent4="accent4" accent5="accent5" accent6="accent6" hlink="hlink" folHlink="folHlink"/>
  <p:sldLayoutIdLst>
    <p:sldLayoutId id="214748431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3073646"/>
      </p:ext>
    </p:extLst>
  </p:cSld>
  <p:clrMap bg1="lt1" tx1="dk1" bg2="lt2" tx2="dk2" accent1="accent1" accent2="accent2" accent3="accent3" accent4="accent4" accent5="accent5" accent6="accent6" hlink="hlink" folHlink="folHlink"/>
  <p:sldLayoutIdLst>
    <p:sldLayoutId id="2147484319" r:id="rId1"/>
    <p:sldLayoutId id="2147484320" r:id="rId2"/>
    <p:sldLayoutId id="2147484321" r:id="rId3"/>
  </p:sldLayoutIdLst>
  <p:hf hdr="0" ftr="0" dt="0"/>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28.jpeg"/><Relationship Id="rId1" Type="http://schemas.openxmlformats.org/officeDocument/2006/relationships/slideLayout" Target="../slideLayouts/slideLayout13.xml"/><Relationship Id="rId5" Type="http://schemas.openxmlformats.org/officeDocument/2006/relationships/hyperlink" Target="http://theconversation.com/thinking-critically-on-critical-thinking-why-scientists-skills-need-to-spread-15005" TargetMode="External"/><Relationship Id="rId4" Type="http://schemas.openxmlformats.org/officeDocument/2006/relationships/image" Target="../media/image29.jpeg"/></Relationships>
</file>

<file path=ppt/slides/_rels/slide4.xml.rels><?xml version="1.0" encoding="UTF-8" standalone="yes"?>
<Relationships xmlns="http://schemas.openxmlformats.org/package/2006/relationships"><Relationship Id="rId3" Type="http://schemas.openxmlformats.org/officeDocument/2006/relationships/hyperlink" Target="http://flickr.com/photos/earlhamcollege/4387454893" TargetMode="External"/><Relationship Id="rId2" Type="http://schemas.openxmlformats.org/officeDocument/2006/relationships/image" Target="../media/image30.jp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hyperlink" Target="https://www.pexels.com/photo/accomplishment-ceremony-education-graduation-267885/"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researchleap.com/how-does-marketing-strategy-influence-firm-performance-implementation-of-marketing-strategy-for-firm-success/" TargetMode="External"/><Relationship Id="rId2" Type="http://schemas.openxmlformats.org/officeDocument/2006/relationships/image" Target="../media/image32.jp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hyperlink" Target="https://www.coetail.com/neilwillis/2014/02/09/courage-to-make-connections-3/" TargetMode="External"/><Relationship Id="rId5" Type="http://schemas.openxmlformats.org/officeDocument/2006/relationships/image" Target="../media/image34.jpg"/><Relationship Id="rId4" Type="http://schemas.openxmlformats.org/officeDocument/2006/relationships/hyperlink" Target="http://epitemnein-epitomic.blogspot.com/2012/10/3-ways-of-receiving-gods-guidance.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hyperlink" Target="http://blogs.lse.ac.uk/politicsandpolicy/social-capital-at-work/"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pixabay.com/en/read-reading-literacy-education-652384/" TargetMode="External"/><Relationship Id="rId2" Type="http://schemas.openxmlformats.org/officeDocument/2006/relationships/image" Target="../media/image36.jpg"/><Relationship Id="rId1" Type="http://schemas.openxmlformats.org/officeDocument/2006/relationships/slideLayout" Target="../slideLayouts/slideLayout13.xml"/><Relationship Id="rId5" Type="http://schemas.openxmlformats.org/officeDocument/2006/relationships/hyperlink" Target="https://courses.lumenlearning.com/lumencollegesuccessxtraining3/chapter/deep-learning/" TargetMode="External"/><Relationship Id="rId4" Type="http://schemas.openxmlformats.org/officeDocument/2006/relationships/image" Target="../media/image37.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hyperlink" Target="http://pngimg.com/download/11618"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40.jpg"/></Relationships>
</file>

<file path=ppt/slides/_rels/slide17.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hyperlink" Target="https://stylishcorpse.wordpress.com/2009/11/" TargetMode="External"/><Relationship Id="rId2" Type="http://schemas.openxmlformats.org/officeDocument/2006/relationships/image" Target="../media/image42.gif"/><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image" Target="../media/image43.png"/><Relationship Id="rId1" Type="http://schemas.openxmlformats.org/officeDocument/2006/relationships/slideLayout" Target="../slideLayouts/slideLayout13.xml"/><Relationship Id="rId6" Type="http://schemas.openxmlformats.org/officeDocument/2006/relationships/hyperlink" Target="http://dangerousharvests.blogspot.com/2011/06/woo-in-western-yoga-and-buddhism.html" TargetMode="External"/><Relationship Id="rId5" Type="http://schemas.openxmlformats.org/officeDocument/2006/relationships/image" Target="../media/image45.jpg"/><Relationship Id="rId4" Type="http://schemas.openxmlformats.org/officeDocument/2006/relationships/hyperlink" Target="http://www.musingsoverapint.com/2013_03_01_archive.html"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stylishcorpse.wordpress.com/2009/11/" TargetMode="External"/><Relationship Id="rId2" Type="http://schemas.openxmlformats.org/officeDocument/2006/relationships/image" Target="../media/image42.gif"/><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image" Target="../media/image43.png"/><Relationship Id="rId1" Type="http://schemas.openxmlformats.org/officeDocument/2006/relationships/slideLayout" Target="../slideLayouts/slideLayout13.xml"/><Relationship Id="rId6" Type="http://schemas.openxmlformats.org/officeDocument/2006/relationships/hyperlink" Target="http://dangerousharvests.blogspot.com/2011/06/woo-in-western-yoga-and-buddhism.html" TargetMode="External"/><Relationship Id="rId5" Type="http://schemas.openxmlformats.org/officeDocument/2006/relationships/image" Target="../media/image45.jpg"/><Relationship Id="rId4" Type="http://schemas.openxmlformats.org/officeDocument/2006/relationships/hyperlink" Target="http://www.musingsoverapint.com/2013_03_01_archive.html"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3" Type="http://schemas.openxmlformats.org/officeDocument/2006/relationships/image" Target="../media/image42.gif"/><Relationship Id="rId2" Type="http://schemas.openxmlformats.org/officeDocument/2006/relationships/image" Target="../media/image43.png"/><Relationship Id="rId1" Type="http://schemas.openxmlformats.org/officeDocument/2006/relationships/slideLayout" Target="../slideLayouts/slideLayout13.xml"/><Relationship Id="rId4" Type="http://schemas.openxmlformats.org/officeDocument/2006/relationships/hyperlink" Target="https://stylishcorpse.wordpress.com/2009/11/"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hyperlink" Target="http://www.musingsoverapint.com/2013_03_01_archive.html" TargetMode="External"/><Relationship Id="rId2" Type="http://schemas.openxmlformats.org/officeDocument/2006/relationships/image" Target="../media/image44.jpg"/><Relationship Id="rId1" Type="http://schemas.openxmlformats.org/officeDocument/2006/relationships/slideLayout" Target="../slideLayouts/slideLayout20.xml"/><Relationship Id="rId5" Type="http://schemas.openxmlformats.org/officeDocument/2006/relationships/hyperlink" Target="http://dangerousharvests.blogspot.com/2011/06/woo-in-western-yoga-and-buddhism.html" TargetMode="External"/><Relationship Id="rId4" Type="http://schemas.openxmlformats.org/officeDocument/2006/relationships/image" Target="../media/image45.jp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6.png"/><Relationship Id="rId4" Type="http://schemas.openxmlformats.org/officeDocument/2006/relationships/notesSlide" Target="../notesSlides/notesSlide15.xml"/></Relationships>
</file>

<file path=ppt/slides/_rels/slide3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6.xml"/><Relationship Id="rId1" Type="http://schemas.openxmlformats.org/officeDocument/2006/relationships/slideLayout" Target="../slideLayouts/slideLayout13.xml"/><Relationship Id="rId4" Type="http://schemas.openxmlformats.org/officeDocument/2006/relationships/hyperlink" Target="https://www.agilegovleaders.org/video-playback-virtual-open-space-discussion/"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hyperlink" Target="http://journalistsresource.org/skills/research/database-checklist-key-academic-research-resources-free-restricted" TargetMode="External"/><Relationship Id="rId5" Type="http://schemas.openxmlformats.org/officeDocument/2006/relationships/image" Target="../media/image49.png"/><Relationship Id="rId4" Type="http://schemas.openxmlformats.org/officeDocument/2006/relationships/hyperlink" Target="http://scdaskal.univ-lyon2.fr/formdoc/Moteurs-scientifiques/co/module_Module_et_publi_1.html"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50.jp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hyperlink" Target="http://www.picpedia.org/highway-signs/r/reference.html" TargetMode="External"/><Relationship Id="rId2" Type="http://schemas.openxmlformats.org/officeDocument/2006/relationships/image" Target="../media/image51.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eaLnBrk="1" hangingPunct="1">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BMSK5011 </a:t>
            </a:r>
            <a:br>
              <a:rPr lang="en-GB" altLang="en-US" sz="1800" dirty="0"/>
            </a:br>
            <a:r>
              <a:rPr lang="en-GB" sz="1800" dirty="0"/>
              <a:t>Developing Workplace Critical Thinking</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1</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0" y="764228"/>
            <a:ext cx="8604448" cy="4687276"/>
          </a:xfrm>
        </p:spPr>
        <p:txBody>
          <a:bodyPr>
            <a:noAutofit/>
          </a:bodyPr>
          <a:lstStyle/>
          <a:p>
            <a:r>
              <a:rPr lang="en-GB" sz="2200" dirty="0">
                <a:solidFill>
                  <a:srgbClr val="0000CC"/>
                </a:solidFill>
              </a:rPr>
              <a:t>Introduction to the BA and Level 5</a:t>
            </a:r>
          </a:p>
          <a:p>
            <a:r>
              <a:rPr lang="en-GB" sz="2200" dirty="0">
                <a:solidFill>
                  <a:srgbClr val="0000CC"/>
                </a:solidFill>
              </a:rPr>
              <a:t>Introduction to the module</a:t>
            </a:r>
          </a:p>
          <a:p>
            <a:r>
              <a:rPr lang="en-GB" sz="2200" dirty="0">
                <a:solidFill>
                  <a:srgbClr val="0000CC"/>
                </a:solidFill>
              </a:rPr>
              <a:t>Module Learning Outcomes</a:t>
            </a:r>
          </a:p>
          <a:p>
            <a:r>
              <a:rPr lang="en-GB" sz="2200" dirty="0">
                <a:solidFill>
                  <a:srgbClr val="0000CC"/>
                </a:solidFill>
              </a:rPr>
              <a:t>The Assignment/Generic Assessment Criteria</a:t>
            </a:r>
          </a:p>
          <a:p>
            <a:r>
              <a:rPr lang="en-GB" sz="2200" dirty="0">
                <a:solidFill>
                  <a:srgbClr val="0000CC"/>
                </a:solidFill>
              </a:rPr>
              <a:t>Perception of Critical Thinking</a:t>
            </a:r>
          </a:p>
          <a:p>
            <a:r>
              <a:rPr lang="en-GB" sz="2200" dirty="0">
                <a:solidFill>
                  <a:srgbClr val="0000CC"/>
                </a:solidFill>
              </a:rPr>
              <a:t>So, what </a:t>
            </a:r>
            <a:r>
              <a:rPr lang="en-GB" sz="2200" i="1" dirty="0">
                <a:solidFill>
                  <a:srgbClr val="0000CC"/>
                </a:solidFill>
              </a:rPr>
              <a:t>is</a:t>
            </a:r>
            <a:r>
              <a:rPr lang="en-GB" sz="2200" dirty="0">
                <a:solidFill>
                  <a:srgbClr val="0000CC"/>
                </a:solidFill>
              </a:rPr>
              <a:t> Critical Thinking?</a:t>
            </a:r>
          </a:p>
          <a:p>
            <a:r>
              <a:rPr lang="en-GB" sz="2200" dirty="0">
                <a:solidFill>
                  <a:srgbClr val="0000CC"/>
                </a:solidFill>
              </a:rPr>
              <a:t>The</a:t>
            </a:r>
            <a:r>
              <a:rPr lang="en-GB" sz="2200" i="1" dirty="0">
                <a:solidFill>
                  <a:srgbClr val="0000CC"/>
                </a:solidFill>
              </a:rPr>
              <a:t> Stairway </a:t>
            </a:r>
            <a:r>
              <a:rPr lang="en-GB" sz="2200" dirty="0">
                <a:solidFill>
                  <a:srgbClr val="0000CC"/>
                </a:solidFill>
              </a:rPr>
              <a:t>to Critical Thinking</a:t>
            </a:r>
          </a:p>
          <a:p>
            <a:r>
              <a:rPr lang="en-GB" sz="2200" dirty="0">
                <a:solidFill>
                  <a:srgbClr val="0000CC"/>
                </a:solidFill>
              </a:rPr>
              <a:t>The Assignment</a:t>
            </a:r>
          </a:p>
          <a:p>
            <a:r>
              <a:rPr lang="en-GB" sz="2200" dirty="0">
                <a:solidFill>
                  <a:srgbClr val="0000CC"/>
                </a:solidFill>
              </a:rPr>
              <a:t>Perception of </a:t>
            </a:r>
            <a:r>
              <a:rPr lang="en-GB" sz="2200" i="1" dirty="0">
                <a:solidFill>
                  <a:srgbClr val="0000CC"/>
                </a:solidFill>
              </a:rPr>
              <a:t>Critical Thinking</a:t>
            </a:r>
          </a:p>
          <a:p>
            <a:r>
              <a:rPr lang="en-GB" sz="2200" dirty="0">
                <a:solidFill>
                  <a:srgbClr val="0000CC"/>
                </a:solidFill>
              </a:rPr>
              <a:t>So, what </a:t>
            </a:r>
            <a:r>
              <a:rPr lang="en-GB" sz="2200" i="1" dirty="0">
                <a:solidFill>
                  <a:srgbClr val="0000CC"/>
                </a:solidFill>
              </a:rPr>
              <a:t>is</a:t>
            </a:r>
            <a:r>
              <a:rPr lang="en-GB" sz="2200" dirty="0">
                <a:solidFill>
                  <a:srgbClr val="0000CC"/>
                </a:solidFill>
              </a:rPr>
              <a:t> Critical Thinking?</a:t>
            </a:r>
          </a:p>
          <a:p>
            <a:r>
              <a:rPr lang="en-GB" sz="2200" i="1" dirty="0">
                <a:solidFill>
                  <a:srgbClr val="0000CC"/>
                </a:solidFill>
              </a:rPr>
              <a:t>Why</a:t>
            </a:r>
            <a:r>
              <a:rPr lang="en-GB" sz="2200" dirty="0">
                <a:solidFill>
                  <a:srgbClr val="0000CC"/>
                </a:solidFill>
              </a:rPr>
              <a:t> is it important?</a:t>
            </a:r>
          </a:p>
          <a:p>
            <a:r>
              <a:rPr lang="en-GB" sz="2200" dirty="0">
                <a:solidFill>
                  <a:srgbClr val="0000CC"/>
                </a:solidFill>
              </a:rPr>
              <a:t>Research &amp; report</a:t>
            </a:r>
          </a:p>
          <a:p>
            <a:r>
              <a:rPr lang="en-GB" sz="2200" dirty="0">
                <a:solidFill>
                  <a:srgbClr val="0000CC"/>
                </a:solidFill>
              </a:rPr>
              <a:t>Reflection</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0"/>
            <a:ext cx="3131840" cy="782960"/>
          </a:xfrm>
          <a:prstGeom prst="rect">
            <a:avLst/>
          </a:prstGeom>
        </p:spPr>
      </p:pic>
      <p:pic>
        <p:nvPicPr>
          <p:cNvPr id="16" name="Picture 15" descr="A picture containing text, person, blackboard, glasses&#10;&#10;Description automatically generated">
            <a:extLst>
              <a:ext uri="{FF2B5EF4-FFF2-40B4-BE49-F238E27FC236}">
                <a16:creationId xmlns:a16="http://schemas.microsoft.com/office/drawing/2014/main" id="{B47774B8-CBF1-4D7C-8DD6-5E9AAD9F93FC}"/>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357384" y="2996952"/>
            <a:ext cx="4786616" cy="2718048"/>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500"/>
                                        <p:tgtEl>
                                          <p:spTgt spid="3">
                                            <p:txEl>
                                              <p:pRg st="11" end="1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3">
                                            <p:txEl>
                                              <p:pRg st="12" end="12"/>
                                            </p:txEl>
                                          </p:spTgt>
                                        </p:tgtEl>
                                        <p:attrNameLst>
                                          <p:attrName>style.visibility</p:attrName>
                                        </p:attrNameLst>
                                      </p:cBhvr>
                                      <p:to>
                                        <p:strVal val="visible"/>
                                      </p:to>
                                    </p:set>
                                    <p:animEffect transition="in" filter="fade">
                                      <p:cBhvr>
                                        <p:cTn id="67"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51545-C38F-406F-A61E-A91656A6A73F}"/>
              </a:ext>
            </a:extLst>
          </p:cNvPr>
          <p:cNvSpPr>
            <a:spLocks noGrp="1"/>
          </p:cNvSpPr>
          <p:nvPr>
            <p:ph type="title"/>
          </p:nvPr>
        </p:nvSpPr>
        <p:spPr>
          <a:xfrm>
            <a:off x="628650" y="365125"/>
            <a:ext cx="7886700" cy="903635"/>
          </a:xfrm>
        </p:spPr>
        <p:txBody>
          <a:bodyPr/>
          <a:lstStyle/>
          <a:p>
            <a:r>
              <a:rPr lang="en-GB" dirty="0"/>
              <a:t>Introduction to the BA and Level 5</a:t>
            </a:r>
          </a:p>
        </p:txBody>
      </p:sp>
      <p:sp>
        <p:nvSpPr>
          <p:cNvPr id="3" name="Content Placeholder 2">
            <a:extLst>
              <a:ext uri="{FF2B5EF4-FFF2-40B4-BE49-F238E27FC236}">
                <a16:creationId xmlns:a16="http://schemas.microsoft.com/office/drawing/2014/main" id="{46BD8192-1AE3-45A6-93F4-0FFDE43E2E23}"/>
              </a:ext>
            </a:extLst>
          </p:cNvPr>
          <p:cNvSpPr>
            <a:spLocks noGrp="1"/>
          </p:cNvSpPr>
          <p:nvPr>
            <p:ph idx="1"/>
          </p:nvPr>
        </p:nvSpPr>
        <p:spPr>
          <a:xfrm>
            <a:off x="651617" y="1268760"/>
            <a:ext cx="7886700" cy="4351338"/>
          </a:xfrm>
        </p:spPr>
        <p:txBody>
          <a:bodyPr/>
          <a:lstStyle/>
          <a:p>
            <a:endParaRPr lang="en-GB" dirty="0"/>
          </a:p>
          <a:p>
            <a:pPr marL="0" indent="0">
              <a:buNone/>
            </a:pPr>
            <a:r>
              <a:rPr lang="en-GB" sz="3600" dirty="0">
                <a:solidFill>
                  <a:srgbClr val="0000CC"/>
                </a:solidFill>
              </a:rPr>
              <a:t>Discussion and Q &amp; A</a:t>
            </a:r>
          </a:p>
        </p:txBody>
      </p:sp>
      <p:pic>
        <p:nvPicPr>
          <p:cNvPr id="6" name="Picture 5" descr="A group of people sitting in a room&#10;&#10;Description automatically generated with medium confidence">
            <a:extLst>
              <a:ext uri="{FF2B5EF4-FFF2-40B4-BE49-F238E27FC236}">
                <a16:creationId xmlns:a16="http://schemas.microsoft.com/office/drawing/2014/main" id="{8C991B4A-EE82-47EB-BC04-7E5A282EB8A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28024" y="2924944"/>
            <a:ext cx="4082812" cy="2715070"/>
          </a:xfrm>
          <a:prstGeom prst="rect">
            <a:avLst/>
          </a:prstGeom>
        </p:spPr>
      </p:pic>
    </p:spTree>
    <p:extLst>
      <p:ext uri="{BB962C8B-B14F-4D97-AF65-F5344CB8AC3E}">
        <p14:creationId xmlns:p14="http://schemas.microsoft.com/office/powerpoint/2010/main" val="570191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9AA93-FC72-467B-B011-F88402180B7C}"/>
              </a:ext>
            </a:extLst>
          </p:cNvPr>
          <p:cNvSpPr>
            <a:spLocks noGrp="1"/>
          </p:cNvSpPr>
          <p:nvPr>
            <p:ph type="title"/>
          </p:nvPr>
        </p:nvSpPr>
        <p:spPr>
          <a:xfrm>
            <a:off x="628650" y="136525"/>
            <a:ext cx="7886700" cy="759619"/>
          </a:xfrm>
        </p:spPr>
        <p:txBody>
          <a:bodyPr/>
          <a:lstStyle/>
          <a:p>
            <a:pPr algn="ctr"/>
            <a:r>
              <a:rPr lang="en-GB" dirty="0"/>
              <a:t>Level 5 Modules &amp; Sequence</a:t>
            </a:r>
          </a:p>
        </p:txBody>
      </p:sp>
      <p:sp>
        <p:nvSpPr>
          <p:cNvPr id="3" name="Content Placeholder 2">
            <a:extLst>
              <a:ext uri="{FF2B5EF4-FFF2-40B4-BE49-F238E27FC236}">
                <a16:creationId xmlns:a16="http://schemas.microsoft.com/office/drawing/2014/main" id="{234C819C-557A-48A8-8004-00E7BBF76F13}"/>
              </a:ext>
            </a:extLst>
          </p:cNvPr>
          <p:cNvSpPr>
            <a:spLocks noGrp="1"/>
          </p:cNvSpPr>
          <p:nvPr>
            <p:ph idx="1"/>
          </p:nvPr>
        </p:nvSpPr>
        <p:spPr>
          <a:xfrm>
            <a:off x="215516" y="1253331"/>
            <a:ext cx="8712968" cy="4351338"/>
          </a:xfrm>
        </p:spPr>
        <p:txBody>
          <a:bodyPr/>
          <a:lstStyle/>
          <a:p>
            <a:r>
              <a:rPr lang="en-GB" sz="2400" b="1" dirty="0">
                <a:solidFill>
                  <a:srgbClr val="0000CC"/>
                </a:solidFill>
              </a:rPr>
              <a:t>BMSK5011</a:t>
            </a:r>
            <a:r>
              <a:rPr lang="en-GB" sz="2400" dirty="0">
                <a:solidFill>
                  <a:srgbClr val="0000CC"/>
                </a:solidFill>
              </a:rPr>
              <a:t> – Developing Workplace Critical Thinking</a:t>
            </a:r>
          </a:p>
          <a:p>
            <a:r>
              <a:rPr lang="en-GB" sz="2400" b="1" dirty="0">
                <a:solidFill>
                  <a:srgbClr val="0000CC"/>
                </a:solidFill>
              </a:rPr>
              <a:t>BMSK5013</a:t>
            </a:r>
            <a:r>
              <a:rPr lang="en-GB" sz="2400" dirty="0">
                <a:solidFill>
                  <a:srgbClr val="0000CC"/>
                </a:solidFill>
              </a:rPr>
              <a:t> – Knowledge Management</a:t>
            </a:r>
          </a:p>
          <a:p>
            <a:r>
              <a:rPr lang="en-GB" sz="2400" b="1" dirty="0">
                <a:solidFill>
                  <a:srgbClr val="0000CC"/>
                </a:solidFill>
              </a:rPr>
              <a:t>BMSK5012</a:t>
            </a:r>
            <a:r>
              <a:rPr lang="en-GB" sz="2400" dirty="0">
                <a:solidFill>
                  <a:srgbClr val="0000CC"/>
                </a:solidFill>
              </a:rPr>
              <a:t> – Understanding and Engaging in the Customer Experience</a:t>
            </a:r>
          </a:p>
          <a:p>
            <a:r>
              <a:rPr lang="en-GB" sz="2400" b="1" dirty="0">
                <a:solidFill>
                  <a:srgbClr val="0000CC"/>
                </a:solidFill>
              </a:rPr>
              <a:t>BMSK5014</a:t>
            </a:r>
            <a:r>
              <a:rPr lang="en-GB" sz="2400" dirty="0">
                <a:solidFill>
                  <a:srgbClr val="0000CC"/>
                </a:solidFill>
              </a:rPr>
              <a:t> – Project Management</a:t>
            </a:r>
          </a:p>
          <a:p>
            <a:r>
              <a:rPr lang="en-GB" sz="2400" b="1" dirty="0">
                <a:solidFill>
                  <a:srgbClr val="0000CC"/>
                </a:solidFill>
              </a:rPr>
              <a:t>BMSK5010</a:t>
            </a:r>
            <a:r>
              <a:rPr lang="en-GB" sz="2400" dirty="0">
                <a:solidFill>
                  <a:srgbClr val="0000CC"/>
                </a:solidFill>
              </a:rPr>
              <a:t> – Developing the Learning Organisation</a:t>
            </a:r>
          </a:p>
          <a:p>
            <a:r>
              <a:rPr lang="en-GB" sz="2400" b="1" dirty="0">
                <a:solidFill>
                  <a:srgbClr val="0000CC"/>
                </a:solidFill>
              </a:rPr>
              <a:t>BMSK5009</a:t>
            </a:r>
            <a:r>
              <a:rPr lang="en-GB" sz="2400" dirty="0">
                <a:solidFill>
                  <a:srgbClr val="0000CC"/>
                </a:solidFill>
              </a:rPr>
              <a:t> – Developing a High-Performance Culture</a:t>
            </a:r>
          </a:p>
        </p:txBody>
      </p:sp>
    </p:spTree>
    <p:extLst>
      <p:ext uri="{BB962C8B-B14F-4D97-AF65-F5344CB8AC3E}">
        <p14:creationId xmlns:p14="http://schemas.microsoft.com/office/powerpoint/2010/main" val="3125349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00205-7FCA-48D6-BDE1-3E03E07CE2C3}"/>
              </a:ext>
            </a:extLst>
          </p:cNvPr>
          <p:cNvSpPr>
            <a:spLocks noGrp="1"/>
          </p:cNvSpPr>
          <p:nvPr>
            <p:ph type="title"/>
          </p:nvPr>
        </p:nvSpPr>
        <p:spPr>
          <a:xfrm>
            <a:off x="628650" y="112050"/>
            <a:ext cx="7886700" cy="1325563"/>
          </a:xfrm>
        </p:spPr>
        <p:txBody>
          <a:bodyPr/>
          <a:lstStyle/>
          <a:p>
            <a:pPr algn="ctr"/>
            <a:r>
              <a:rPr lang="en-GB" dirty="0"/>
              <a:t>Introduction to this Module – Your first at Degree Level</a:t>
            </a:r>
          </a:p>
        </p:txBody>
      </p:sp>
      <p:sp>
        <p:nvSpPr>
          <p:cNvPr id="3" name="Content Placeholder 2">
            <a:extLst>
              <a:ext uri="{FF2B5EF4-FFF2-40B4-BE49-F238E27FC236}">
                <a16:creationId xmlns:a16="http://schemas.microsoft.com/office/drawing/2014/main" id="{B3338725-4A61-4CAE-9E31-DB763991F200}"/>
              </a:ext>
            </a:extLst>
          </p:cNvPr>
          <p:cNvSpPr>
            <a:spLocks noGrp="1"/>
          </p:cNvSpPr>
          <p:nvPr>
            <p:ph idx="1"/>
          </p:nvPr>
        </p:nvSpPr>
        <p:spPr>
          <a:xfrm>
            <a:off x="440085" y="939943"/>
            <a:ext cx="8263830" cy="792088"/>
          </a:xfrm>
        </p:spPr>
        <p:txBody>
          <a:bodyPr/>
          <a:lstStyle/>
          <a:p>
            <a:pPr marL="0" indent="0" algn="ctr">
              <a:buNone/>
            </a:pPr>
            <a:r>
              <a:rPr lang="en-GB" sz="4000" dirty="0">
                <a:solidFill>
                  <a:srgbClr val="0000CC"/>
                </a:solidFill>
              </a:rPr>
              <a:t>BMSK5011 </a:t>
            </a:r>
          </a:p>
          <a:p>
            <a:pPr marL="0" indent="0" algn="ctr">
              <a:buNone/>
            </a:pPr>
            <a:r>
              <a:rPr lang="en-GB" sz="4000" i="1" dirty="0">
                <a:solidFill>
                  <a:srgbClr val="0000CC"/>
                </a:solidFill>
              </a:rPr>
              <a:t>Developing</a:t>
            </a:r>
            <a:r>
              <a:rPr lang="en-GB" sz="4000" dirty="0">
                <a:solidFill>
                  <a:srgbClr val="0000CC"/>
                </a:solidFill>
              </a:rPr>
              <a:t> Workplace Critical Thinking</a:t>
            </a:r>
          </a:p>
        </p:txBody>
      </p:sp>
      <p:pic>
        <p:nvPicPr>
          <p:cNvPr id="6" name="Picture 5" descr="A group of people wearing graduation caps and gowns&#10;&#10;Description automatically generated with low confidence">
            <a:extLst>
              <a:ext uri="{FF2B5EF4-FFF2-40B4-BE49-F238E27FC236}">
                <a16:creationId xmlns:a16="http://schemas.microsoft.com/office/drawing/2014/main" id="{4D42369B-786F-7B11-3B6D-850050CD3F8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411760" y="2996952"/>
            <a:ext cx="4046190" cy="2651807"/>
          </a:xfrm>
          <a:prstGeom prst="rect">
            <a:avLst/>
          </a:prstGeom>
        </p:spPr>
      </p:pic>
    </p:spTree>
    <p:extLst>
      <p:ext uri="{BB962C8B-B14F-4D97-AF65-F5344CB8AC3E}">
        <p14:creationId xmlns:p14="http://schemas.microsoft.com/office/powerpoint/2010/main" val="2788941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standing next to a building&#10;&#10;Description automatically generated">
            <a:extLst>
              <a:ext uri="{FF2B5EF4-FFF2-40B4-BE49-F238E27FC236}">
                <a16:creationId xmlns:a16="http://schemas.microsoft.com/office/drawing/2014/main" id="{EAF416B1-4FFD-4512-AC38-B37A6232576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99233" y="1916832"/>
            <a:ext cx="3154283" cy="2207998"/>
          </a:xfrm>
          <a:prstGeom prst="rect">
            <a:avLst/>
          </a:prstGeom>
        </p:spPr>
      </p:pic>
      <p:sp>
        <p:nvSpPr>
          <p:cNvPr id="17410" name="Title 1">
            <a:extLst>
              <a:ext uri="{FF2B5EF4-FFF2-40B4-BE49-F238E27FC236}">
                <a16:creationId xmlns:a16="http://schemas.microsoft.com/office/drawing/2014/main" id="{1D6686C4-C2E5-40A9-A798-052F0EDC0635}"/>
              </a:ext>
            </a:extLst>
          </p:cNvPr>
          <p:cNvSpPr>
            <a:spLocks noGrp="1"/>
          </p:cNvSpPr>
          <p:nvPr>
            <p:ph type="title"/>
          </p:nvPr>
        </p:nvSpPr>
        <p:spPr>
          <a:xfrm>
            <a:off x="611188" y="82550"/>
            <a:ext cx="8229600" cy="836613"/>
          </a:xfrm>
        </p:spPr>
        <p:txBody>
          <a:bodyPr/>
          <a:lstStyle/>
          <a:p>
            <a:r>
              <a:rPr lang="en-GB" altLang="en-US" dirty="0"/>
              <a:t>LEARNING OUTCOMES</a:t>
            </a:r>
          </a:p>
        </p:txBody>
      </p:sp>
      <p:sp>
        <p:nvSpPr>
          <p:cNvPr id="20483" name="Content Placeholder 2">
            <a:extLst>
              <a:ext uri="{FF2B5EF4-FFF2-40B4-BE49-F238E27FC236}">
                <a16:creationId xmlns:a16="http://schemas.microsoft.com/office/drawing/2014/main" id="{14E63B88-676D-4A85-A36C-4B27B85D0C18}"/>
              </a:ext>
            </a:extLst>
          </p:cNvPr>
          <p:cNvSpPr>
            <a:spLocks noGrp="1"/>
          </p:cNvSpPr>
          <p:nvPr>
            <p:ph idx="1"/>
          </p:nvPr>
        </p:nvSpPr>
        <p:spPr>
          <a:xfrm>
            <a:off x="179388" y="919163"/>
            <a:ext cx="5688756" cy="4526061"/>
          </a:xfrm>
        </p:spPr>
        <p:txBody>
          <a:bodyPr>
            <a:normAutofit fontScale="92500" lnSpcReduction="10000"/>
          </a:bodyPr>
          <a:lstStyle/>
          <a:p>
            <a:pPr marL="0" indent="0">
              <a:buFont typeface="Arial" panose="020B0604020202020204" pitchFamily="34" charset="0"/>
              <a:buNone/>
              <a:defRPr/>
            </a:pPr>
            <a:r>
              <a:rPr lang="en-GB" altLang="en-US" sz="3000" i="1" dirty="0">
                <a:solidFill>
                  <a:srgbClr val="0000CC"/>
                </a:solidFill>
              </a:rPr>
              <a:t>Upon the successful completion of this module, the student should be able to demonstrate the ability to:</a:t>
            </a:r>
          </a:p>
          <a:p>
            <a:pPr marL="0" indent="0">
              <a:buFont typeface="Arial" panose="020B0604020202020204" pitchFamily="34" charset="0"/>
              <a:buNone/>
              <a:defRPr/>
            </a:pPr>
            <a:endParaRPr lang="en-GB" altLang="en-US" sz="3000" i="1" dirty="0">
              <a:solidFill>
                <a:srgbClr val="0000CC"/>
              </a:solidFill>
            </a:endParaRPr>
          </a:p>
          <a:p>
            <a:pPr lvl="0"/>
            <a:r>
              <a:rPr lang="en-GB" sz="2200" dirty="0">
                <a:solidFill>
                  <a:srgbClr val="002060"/>
                </a:solidFill>
              </a:rPr>
              <a:t>Distinguish and Analyse the difference between beliefs, attitudes and values within a workplace context</a:t>
            </a:r>
          </a:p>
          <a:p>
            <a:pPr lvl="0"/>
            <a:r>
              <a:rPr lang="en-GB" sz="2200" dirty="0">
                <a:solidFill>
                  <a:srgbClr val="002060"/>
                </a:solidFill>
              </a:rPr>
              <a:t>Critically assess their own beliefs, attitudes and value systems and their impact on workplace behaviour</a:t>
            </a:r>
          </a:p>
          <a:p>
            <a:r>
              <a:rPr lang="en-GB" sz="2200" dirty="0">
                <a:solidFill>
                  <a:srgbClr val="002060"/>
                </a:solidFill>
              </a:rPr>
              <a:t>Apply the critical assessment of an appropriate management theory to evaluate how someone with different beliefs, attitudes and values might interpret the theory differently</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500"/>
                                        <p:tgtEl>
                                          <p:spTgt spid="2048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483">
                                            <p:txEl>
                                              <p:pRg st="2" end="2"/>
                                            </p:txEl>
                                          </p:spTgt>
                                        </p:tgtEl>
                                        <p:attrNameLst>
                                          <p:attrName>style.visibility</p:attrName>
                                        </p:attrNameLst>
                                      </p:cBhvr>
                                      <p:to>
                                        <p:strVal val="visible"/>
                                      </p:to>
                                    </p:set>
                                    <p:animEffect transition="in" filter="fade">
                                      <p:cBhvr>
                                        <p:cTn id="12" dur="500"/>
                                        <p:tgtEl>
                                          <p:spTgt spid="2048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483">
                                            <p:txEl>
                                              <p:pRg st="3" end="3"/>
                                            </p:txEl>
                                          </p:spTgt>
                                        </p:tgtEl>
                                        <p:attrNameLst>
                                          <p:attrName>style.visibility</p:attrName>
                                        </p:attrNameLst>
                                      </p:cBhvr>
                                      <p:to>
                                        <p:strVal val="visible"/>
                                      </p:to>
                                    </p:set>
                                    <p:animEffect transition="in" filter="fade">
                                      <p:cBhvr>
                                        <p:cTn id="17" dur="500"/>
                                        <p:tgtEl>
                                          <p:spTgt spid="2048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483">
                                            <p:txEl>
                                              <p:pRg st="4" end="4"/>
                                            </p:txEl>
                                          </p:spTgt>
                                        </p:tgtEl>
                                        <p:attrNameLst>
                                          <p:attrName>style.visibility</p:attrName>
                                        </p:attrNameLst>
                                      </p:cBhvr>
                                      <p:to>
                                        <p:strVal val="visible"/>
                                      </p:to>
                                    </p:set>
                                    <p:animEffect transition="in" filter="fade">
                                      <p:cBhvr>
                                        <p:cTn id="22" dur="500"/>
                                        <p:tgtEl>
                                          <p:spTgt spid="2048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8" y="1800143"/>
            <a:ext cx="3676859" cy="3657064"/>
          </a:xfrm>
        </p:spPr>
        <p:txBody>
          <a:bodyPr>
            <a:noAutofit/>
          </a:bodyPr>
          <a:lstStyle/>
          <a:p>
            <a:pPr marL="514350" lvl="0" indent="-514350">
              <a:buFont typeface="+mj-lt"/>
              <a:buAutoNum type="arabicPeriod"/>
            </a:pPr>
            <a:r>
              <a:rPr lang="en-GB" sz="2000" dirty="0"/>
              <a:t>Identify a management theory relevant to your role and critically assess its impact on your own beliefs, attitudes and values</a:t>
            </a:r>
          </a:p>
          <a:p>
            <a:pPr marL="514350" lvl="0" indent="-514350">
              <a:buFont typeface="+mj-lt"/>
              <a:buAutoNum type="arabicPeriod"/>
            </a:pPr>
            <a:r>
              <a:rPr lang="en-GB" sz="2000" dirty="0"/>
              <a:t>Critically assess the impact of beliefs, attitudes, and values on your own workplace behaviour.</a:t>
            </a: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104456" cy="502963"/>
          </a:xfrm>
        </p:spPr>
        <p:txBody>
          <a:bodyPr>
            <a:normAutofit lnSpcReduction="10000"/>
          </a:bodyPr>
          <a:lstStyle/>
          <a:p>
            <a:r>
              <a:rPr lang="en-GB" dirty="0">
                <a:solidFill>
                  <a:srgbClr val="0000CC"/>
                </a:solidFill>
              </a:rPr>
              <a:t>Generic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a:bodyPr>
          <a:lstStyle/>
          <a:p>
            <a:pPr marL="514350" indent="-514350">
              <a:buFont typeface="+mj-lt"/>
              <a:buAutoNum type="arabicPeriod"/>
            </a:pPr>
            <a:r>
              <a:rPr lang="en-GB" sz="2000" dirty="0">
                <a:solidFill>
                  <a:srgbClr val="0000CC"/>
                </a:solidFill>
              </a:rPr>
              <a:t>Engagement with Literature Skills.      (20)</a:t>
            </a:r>
          </a:p>
          <a:p>
            <a:pPr marL="514350" indent="-514350">
              <a:buFont typeface="+mj-lt"/>
              <a:buAutoNum type="arabicPeriod"/>
            </a:pPr>
            <a:r>
              <a:rPr lang="en-GB" sz="2000" dirty="0">
                <a:solidFill>
                  <a:srgbClr val="0000CC"/>
                </a:solidFill>
              </a:rPr>
              <a:t>Knowledge and Understanding Skills (30)</a:t>
            </a:r>
          </a:p>
          <a:p>
            <a:pPr marL="514350" indent="-514350">
              <a:buFont typeface="+mj-lt"/>
              <a:buAutoNum type="arabicPeriod"/>
            </a:pPr>
            <a:r>
              <a:rPr lang="en-GB" sz="2000" dirty="0">
                <a:solidFill>
                  <a:srgbClr val="0000CC"/>
                </a:solidFill>
              </a:rPr>
              <a:t>Cognitive and Intellectual Skills          (30)</a:t>
            </a:r>
          </a:p>
          <a:p>
            <a:pPr marL="514350" indent="-514350">
              <a:buFont typeface="+mj-lt"/>
              <a:buAutoNum type="arabicPeriod"/>
            </a:pPr>
            <a:r>
              <a:rPr lang="en-GB" sz="2000" dirty="0">
                <a:solidFill>
                  <a:srgbClr val="0000CC"/>
                </a:solidFill>
              </a:rPr>
              <a:t>Practical Application Skills (10)</a:t>
            </a:r>
          </a:p>
          <a:p>
            <a:pPr marL="514350" indent="-514350">
              <a:buFont typeface="+mj-lt"/>
              <a:buAutoNum type="arabicPeriod"/>
            </a:pPr>
            <a:r>
              <a:rPr lang="en-GB" sz="2000" dirty="0">
                <a:solidFill>
                  <a:srgbClr val="0000CC"/>
                </a:solidFill>
              </a:rPr>
              <a:t> Transferable Skills for Life and Professional Practice (10)</a:t>
            </a:r>
          </a:p>
          <a:p>
            <a:pPr marL="514350" indent="-514350">
              <a:buFont typeface="+mj-lt"/>
              <a:buAutoNum type="arabicPeriod"/>
            </a:pPr>
            <a:endParaRPr lang="en-GB" sz="2000"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5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animEffect transition="in" filter="fade">
                                      <p:cBhvr>
                                        <p:cTn id="27" dur="500"/>
                                        <p:tgtEl>
                                          <p:spTgt spid="6">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500"/>
                                        <p:tgtEl>
                                          <p:spTgt spid="6">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3" end="3"/>
                                            </p:txEl>
                                          </p:spTgt>
                                        </p:tgtEl>
                                        <p:attrNameLst>
                                          <p:attrName>style.visibility</p:attrName>
                                        </p:attrNameLst>
                                      </p:cBhvr>
                                      <p:to>
                                        <p:strVal val="visible"/>
                                      </p:to>
                                    </p:set>
                                    <p:animEffect transition="in" filter="fade">
                                      <p:cBhvr>
                                        <p:cTn id="37" dur="500"/>
                                        <p:tgtEl>
                                          <p:spTgt spid="6">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4" end="4"/>
                                            </p:txEl>
                                          </p:spTgt>
                                        </p:tgtEl>
                                        <p:attrNameLst>
                                          <p:attrName>style.visibility</p:attrName>
                                        </p:attrNameLst>
                                      </p:cBhvr>
                                      <p:to>
                                        <p:strVal val="visible"/>
                                      </p:to>
                                    </p:set>
                                    <p:animEffect transition="in" filter="fade">
                                      <p:cBhvr>
                                        <p:cTn id="42"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37BF3-1420-47AD-A08C-9D11BFFEFFC2}"/>
              </a:ext>
            </a:extLst>
          </p:cNvPr>
          <p:cNvSpPr>
            <a:spLocks noGrp="1"/>
          </p:cNvSpPr>
          <p:nvPr>
            <p:ph type="title"/>
          </p:nvPr>
        </p:nvSpPr>
        <p:spPr>
          <a:xfrm>
            <a:off x="628650" y="116633"/>
            <a:ext cx="7886700" cy="1080120"/>
          </a:xfrm>
        </p:spPr>
        <p:txBody>
          <a:bodyPr/>
          <a:lstStyle/>
          <a:p>
            <a:pPr algn="ctr"/>
            <a:r>
              <a:rPr lang="en-GB" dirty="0"/>
              <a:t>BMSK5011 </a:t>
            </a:r>
            <a:br>
              <a:rPr lang="en-GB" dirty="0"/>
            </a:br>
            <a:r>
              <a:rPr lang="en-GB" dirty="0"/>
              <a:t>Generic Assessment Criteria</a:t>
            </a:r>
          </a:p>
        </p:txBody>
      </p:sp>
      <p:sp>
        <p:nvSpPr>
          <p:cNvPr id="3" name="Content Placeholder 2">
            <a:extLst>
              <a:ext uri="{FF2B5EF4-FFF2-40B4-BE49-F238E27FC236}">
                <a16:creationId xmlns:a16="http://schemas.microsoft.com/office/drawing/2014/main" id="{4ED1A5B6-09E8-4861-B32D-B93F55C3FEB2}"/>
              </a:ext>
            </a:extLst>
          </p:cNvPr>
          <p:cNvSpPr>
            <a:spLocks noGrp="1"/>
          </p:cNvSpPr>
          <p:nvPr>
            <p:ph idx="1"/>
          </p:nvPr>
        </p:nvSpPr>
        <p:spPr>
          <a:xfrm>
            <a:off x="844674" y="1865399"/>
            <a:ext cx="7886700" cy="771513"/>
          </a:xfrm>
        </p:spPr>
        <p:txBody>
          <a:bodyPr/>
          <a:lstStyle/>
          <a:p>
            <a:pPr marL="0" indent="0">
              <a:buNone/>
            </a:pPr>
            <a:r>
              <a:rPr lang="en-GB" sz="2000" dirty="0">
                <a:solidFill>
                  <a:srgbClr val="0000CC"/>
                </a:solidFill>
              </a:rPr>
              <a:t>Guidance For Students In Completion Of The Tasks</a:t>
            </a:r>
          </a:p>
        </p:txBody>
      </p:sp>
      <p:pic>
        <p:nvPicPr>
          <p:cNvPr id="8" name="Picture 7" descr="A picture containing compass, device, watch&#10;&#10;Description automatically generated">
            <a:extLst>
              <a:ext uri="{FF2B5EF4-FFF2-40B4-BE49-F238E27FC236}">
                <a16:creationId xmlns:a16="http://schemas.microsoft.com/office/drawing/2014/main" id="{B9AD6ACE-7A92-4BA4-9A8D-3C8302E4030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40152" y="3351468"/>
            <a:ext cx="3203848" cy="2347793"/>
          </a:xfrm>
          <a:prstGeom prst="rect">
            <a:avLst/>
          </a:prstGeom>
        </p:spPr>
      </p:pic>
      <p:pic>
        <p:nvPicPr>
          <p:cNvPr id="11" name="Picture 10" descr="A pole with several street signs on it&#10;&#10;Description automatically generated with low confidence">
            <a:extLst>
              <a:ext uri="{FF2B5EF4-FFF2-40B4-BE49-F238E27FC236}">
                <a16:creationId xmlns:a16="http://schemas.microsoft.com/office/drawing/2014/main" id="{F85B88EC-54D6-410E-A854-7F61B9A72B5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0" y="2636912"/>
            <a:ext cx="3635896" cy="2181538"/>
          </a:xfrm>
          <a:prstGeom prst="rect">
            <a:avLst/>
          </a:prstGeom>
        </p:spPr>
      </p:pic>
    </p:spTree>
    <p:extLst>
      <p:ext uri="{BB962C8B-B14F-4D97-AF65-F5344CB8AC3E}">
        <p14:creationId xmlns:p14="http://schemas.microsoft.com/office/powerpoint/2010/main" val="1442551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B955E-2F74-4038-B38E-8B3BD7632C8A}"/>
              </a:ext>
            </a:extLst>
          </p:cNvPr>
          <p:cNvSpPr>
            <a:spLocks noGrp="1"/>
          </p:cNvSpPr>
          <p:nvPr>
            <p:ph type="title"/>
          </p:nvPr>
        </p:nvSpPr>
        <p:spPr>
          <a:xfrm>
            <a:off x="628650" y="0"/>
            <a:ext cx="7886700" cy="739769"/>
          </a:xfrm>
        </p:spPr>
        <p:txBody>
          <a:bodyPr/>
          <a:lstStyle/>
          <a:p>
            <a:pPr algn="ctr"/>
            <a:r>
              <a:rPr lang="en-GB" dirty="0"/>
              <a:t>Your Thoughts on the Assignment</a:t>
            </a:r>
          </a:p>
        </p:txBody>
      </p:sp>
      <p:sp>
        <p:nvSpPr>
          <p:cNvPr id="3" name="Content Placeholder 2">
            <a:extLst>
              <a:ext uri="{FF2B5EF4-FFF2-40B4-BE49-F238E27FC236}">
                <a16:creationId xmlns:a16="http://schemas.microsoft.com/office/drawing/2014/main" id="{A6C7858D-9162-49AB-923B-60223A5DB0B6}"/>
              </a:ext>
            </a:extLst>
          </p:cNvPr>
          <p:cNvSpPr>
            <a:spLocks noGrp="1"/>
          </p:cNvSpPr>
          <p:nvPr>
            <p:ph idx="1"/>
          </p:nvPr>
        </p:nvSpPr>
        <p:spPr>
          <a:xfrm>
            <a:off x="107504" y="908720"/>
            <a:ext cx="5871571" cy="4351338"/>
          </a:xfrm>
        </p:spPr>
        <p:txBody>
          <a:bodyPr/>
          <a:lstStyle/>
          <a:p>
            <a:pPr marL="0" indent="0">
              <a:buNone/>
            </a:pPr>
            <a:r>
              <a:rPr lang="en-GB" sz="2000" dirty="0">
                <a:solidFill>
                  <a:srgbClr val="0000CC"/>
                </a:solidFill>
              </a:rPr>
              <a:t>Q &amp; A – Discussion:</a:t>
            </a:r>
            <a:endParaRPr lang="en-GB" sz="2000" dirty="0">
              <a:solidFill>
                <a:srgbClr val="0000CC"/>
              </a:solidFill>
              <a:effectLst/>
              <a:ea typeface="Times New Roman" panose="02020603050405020304" pitchFamily="18" charset="0"/>
            </a:endParaRPr>
          </a:p>
          <a:p>
            <a:pPr marL="514350" lvl="0" indent="-514350">
              <a:buFont typeface="+mj-lt"/>
              <a:buAutoNum type="arabicPeriod"/>
            </a:pPr>
            <a:r>
              <a:rPr lang="en-GB" sz="2000" dirty="0">
                <a:solidFill>
                  <a:srgbClr val="0000CC"/>
                </a:solidFill>
              </a:rPr>
              <a:t>Identify a management theory relevant to your role and critically assess its impact on your own beliefs, attitudes and values.</a:t>
            </a:r>
          </a:p>
          <a:p>
            <a:pPr marL="514350" lvl="0" indent="-514350">
              <a:buFont typeface="+mj-lt"/>
              <a:buAutoNum type="arabicPeriod"/>
            </a:pPr>
            <a:endParaRPr lang="en-GB" sz="2000" dirty="0">
              <a:solidFill>
                <a:srgbClr val="0000CC"/>
              </a:solidFill>
            </a:endParaRPr>
          </a:p>
          <a:p>
            <a:pPr marL="514350" lvl="0" indent="-514350">
              <a:buFont typeface="+mj-lt"/>
              <a:buAutoNum type="arabicPeriod"/>
            </a:pPr>
            <a:r>
              <a:rPr lang="en-GB" sz="2000" dirty="0">
                <a:solidFill>
                  <a:srgbClr val="0000CC"/>
                </a:solidFill>
              </a:rPr>
              <a:t>Critically assess the impact of beliefs, attitudes, and values on your own workplace behaviour.</a:t>
            </a:r>
          </a:p>
          <a:p>
            <a:endParaRPr lang="en-GB" sz="2000" dirty="0">
              <a:solidFill>
                <a:srgbClr val="0000CC"/>
              </a:solidFill>
            </a:endParaRPr>
          </a:p>
        </p:txBody>
      </p:sp>
      <p:pic>
        <p:nvPicPr>
          <p:cNvPr id="8" name="Picture 7" descr="A group of people in a room&#10;&#10;Description automatically generated">
            <a:extLst>
              <a:ext uri="{FF2B5EF4-FFF2-40B4-BE49-F238E27FC236}">
                <a16:creationId xmlns:a16="http://schemas.microsoft.com/office/drawing/2014/main" id="{11D7940C-40A7-4BD5-BA89-9CE2CD315DB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51083" y="2060848"/>
            <a:ext cx="3092917" cy="2324106"/>
          </a:xfrm>
          <a:prstGeom prst="rect">
            <a:avLst/>
          </a:prstGeom>
        </p:spPr>
      </p:pic>
    </p:spTree>
    <p:extLst>
      <p:ext uri="{BB962C8B-B14F-4D97-AF65-F5344CB8AC3E}">
        <p14:creationId xmlns:p14="http://schemas.microsoft.com/office/powerpoint/2010/main" val="1033463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9286" y="75910"/>
            <a:ext cx="7485428" cy="764669"/>
          </a:xfrm>
        </p:spPr>
        <p:txBody>
          <a:bodyPr/>
          <a:lstStyle/>
          <a:p>
            <a:pPr algn="ctr"/>
            <a:r>
              <a:rPr lang="en-US" sz="4000" dirty="0"/>
              <a:t>The final, but vital, considerations..</a:t>
            </a:r>
          </a:p>
        </p:txBody>
      </p:sp>
      <p:sp>
        <p:nvSpPr>
          <p:cNvPr id="3" name="Content Placeholder 2"/>
          <p:cNvSpPr>
            <a:spLocks noGrp="1"/>
          </p:cNvSpPr>
          <p:nvPr>
            <p:ph idx="1"/>
          </p:nvPr>
        </p:nvSpPr>
        <p:spPr>
          <a:xfrm>
            <a:off x="2942186" y="1152128"/>
            <a:ext cx="5877160" cy="2375401"/>
          </a:xfrm>
        </p:spPr>
        <p:txBody>
          <a:bodyPr/>
          <a:lstStyle/>
          <a:p>
            <a:pPr marL="0" indent="0">
              <a:buNone/>
            </a:pPr>
            <a:r>
              <a:rPr lang="en-GB" sz="2400" dirty="0">
                <a:solidFill>
                  <a:srgbClr val="0000CC"/>
                </a:solidFill>
                <a:latin typeface="Calibri" panose="020F0502020204030204" pitchFamily="34" charset="0"/>
                <a:ea typeface="Tahoma" panose="020B0604030504040204" pitchFamily="34" charset="0"/>
                <a:cs typeface="Calibri" panose="020F0502020204030204" pitchFamily="34" charset="0"/>
              </a:rPr>
              <a:t>Reading and research are at the core of </a:t>
            </a:r>
            <a:r>
              <a:rPr lang="en-GB" sz="2400" i="1" dirty="0">
                <a:solidFill>
                  <a:srgbClr val="0000CC"/>
                </a:solidFill>
                <a:latin typeface="Calibri" panose="020F0502020204030204" pitchFamily="34" charset="0"/>
                <a:ea typeface="Tahoma" panose="020B0604030504040204" pitchFamily="34" charset="0"/>
                <a:cs typeface="Calibri" panose="020F0502020204030204" pitchFamily="34" charset="0"/>
              </a:rPr>
              <a:t>all</a:t>
            </a:r>
            <a:r>
              <a:rPr lang="en-GB" sz="2400" dirty="0">
                <a:solidFill>
                  <a:srgbClr val="0000CC"/>
                </a:solidFill>
                <a:latin typeface="Calibri" panose="020F0502020204030204" pitchFamily="34" charset="0"/>
                <a:ea typeface="Tahoma" panose="020B0604030504040204" pitchFamily="34" charset="0"/>
                <a:cs typeface="Calibri" panose="020F0502020204030204" pitchFamily="34" charset="0"/>
              </a:rPr>
              <a:t> assignments. </a:t>
            </a:r>
          </a:p>
          <a:p>
            <a:pPr marL="0" indent="0">
              <a:buNone/>
            </a:pPr>
            <a:r>
              <a:rPr lang="en-GB" sz="2400" dirty="0">
                <a:solidFill>
                  <a:srgbClr val="0000CC"/>
                </a:solidFill>
                <a:latin typeface="Calibri" panose="020F0502020204030204" pitchFamily="34" charset="0"/>
                <a:ea typeface="Tahoma" panose="020B0604030504040204" pitchFamily="34" charset="0"/>
                <a:cs typeface="Calibri" panose="020F0502020204030204" pitchFamily="34" charset="0"/>
              </a:rPr>
              <a:t>Make sure that your citation/referencing, report structure, syntax, grammar and punctuation are up to standard – check the Skills for the Workplace Outreach Homepage, if you are in doubt.  </a:t>
            </a:r>
          </a:p>
          <a:p>
            <a:pPr marL="0" indent="0">
              <a:buNone/>
            </a:pPr>
            <a:r>
              <a:rPr lang="en-GB" sz="2400" dirty="0">
                <a:solidFill>
                  <a:srgbClr val="0000CC"/>
                </a:solidFill>
                <a:latin typeface="Calibri" panose="020F0502020204030204" pitchFamily="34" charset="0"/>
                <a:ea typeface="Tahoma" panose="020B0604030504040204" pitchFamily="34" charset="0"/>
                <a:cs typeface="Calibri" panose="020F0502020204030204" pitchFamily="34" charset="0"/>
              </a:rPr>
              <a:t>Always proof-read your  work…and get someone else to proof-read it too.</a:t>
            </a:r>
          </a:p>
          <a:p>
            <a:pPr marL="0" indent="0">
              <a:buNone/>
            </a:pPr>
            <a:endParaRPr lang="en-GB" sz="2400" dirty="0">
              <a:solidFill>
                <a:srgbClr val="0000CC"/>
              </a:solidFill>
              <a:latin typeface="Calibri" panose="020F0502020204030204" pitchFamily="34" charset="0"/>
              <a:ea typeface="Tahoma" panose="020B060403050404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039EB91E-E3AC-401F-91C5-2CFBD1A92C6F}"/>
              </a:ext>
            </a:extLst>
          </p:cNvPr>
          <p:cNvSpPr txBox="1"/>
          <p:nvPr/>
        </p:nvSpPr>
        <p:spPr>
          <a:xfrm>
            <a:off x="163191" y="4366963"/>
            <a:ext cx="4572000" cy="830997"/>
          </a:xfrm>
          <a:prstGeom prst="rect">
            <a:avLst/>
          </a:prstGeom>
          <a:noFill/>
        </p:spPr>
        <p:txBody>
          <a:bodyPr wrap="square">
            <a:spAutoFit/>
          </a:bodyPr>
          <a:lstStyle/>
          <a:p>
            <a:pPr marL="0" indent="0">
              <a:buNone/>
            </a:pPr>
            <a:r>
              <a:rPr lang="en-GB" sz="2400" dirty="0">
                <a:solidFill>
                  <a:srgbClr val="002060"/>
                </a:solidFill>
                <a:latin typeface="Calibri" panose="020F0502020204030204" pitchFamily="34" charset="0"/>
                <a:ea typeface="Tahoma" panose="020B0604030504040204" pitchFamily="34" charset="0"/>
                <a:cs typeface="Calibri" panose="020F0502020204030204" pitchFamily="34" charset="0"/>
              </a:rPr>
              <a:t>Submission date: </a:t>
            </a:r>
            <a:r>
              <a:rPr lang="en-GB" sz="2400" b="1" u="sng" dirty="0">
                <a:solidFill>
                  <a:srgbClr val="002060"/>
                </a:solidFill>
                <a:latin typeface="Calibri" panose="020F0502020204030204" pitchFamily="34" charset="0"/>
                <a:ea typeface="Tahoma" panose="020B0604030504040204" pitchFamily="34" charset="0"/>
                <a:cs typeface="Calibri" panose="020F0502020204030204" pitchFamily="34" charset="0"/>
              </a:rPr>
              <a:t>11:59pm, Sunday, 17</a:t>
            </a:r>
            <a:r>
              <a:rPr lang="en-GB" sz="2400" b="1" u="sng" baseline="30000" dirty="0">
                <a:solidFill>
                  <a:srgbClr val="002060"/>
                </a:solidFill>
                <a:latin typeface="Calibri" panose="020F0502020204030204" pitchFamily="34" charset="0"/>
                <a:ea typeface="Tahoma" panose="020B0604030504040204" pitchFamily="34" charset="0"/>
                <a:cs typeface="Calibri" panose="020F0502020204030204" pitchFamily="34" charset="0"/>
              </a:rPr>
              <a:t>th</a:t>
            </a:r>
            <a:r>
              <a:rPr lang="en-GB" sz="2400" b="1" u="sng" dirty="0">
                <a:solidFill>
                  <a:srgbClr val="002060"/>
                </a:solidFill>
                <a:latin typeface="Calibri" panose="020F0502020204030204" pitchFamily="34" charset="0"/>
                <a:ea typeface="Tahoma" panose="020B0604030504040204" pitchFamily="34" charset="0"/>
                <a:cs typeface="Calibri" panose="020F0502020204030204" pitchFamily="34" charset="0"/>
              </a:rPr>
              <a:t> March 2024 </a:t>
            </a:r>
            <a:endParaRPr lang="en-US" sz="2400" b="1" u="sng" dirty="0">
              <a:solidFill>
                <a:srgbClr val="002060"/>
              </a:solidFill>
              <a:latin typeface="Calibri" panose="020F0502020204030204" pitchFamily="34" charset="0"/>
              <a:cs typeface="Calibri" panose="020F0502020204030204" pitchFamily="34" charset="0"/>
            </a:endParaRPr>
          </a:p>
        </p:txBody>
      </p:sp>
      <p:pic>
        <p:nvPicPr>
          <p:cNvPr id="5" name="Picture 4" descr="A bookshelf with books on it&#10;&#10;Description automatically generated with low confidence">
            <a:extLst>
              <a:ext uri="{FF2B5EF4-FFF2-40B4-BE49-F238E27FC236}">
                <a16:creationId xmlns:a16="http://schemas.microsoft.com/office/drawing/2014/main" id="{7FC69637-BD4C-4C92-9355-FD53DCCD71D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64288" y="4221088"/>
            <a:ext cx="1979712" cy="1484784"/>
          </a:xfrm>
          <a:prstGeom prst="rect">
            <a:avLst/>
          </a:prstGeom>
        </p:spPr>
      </p:pic>
      <p:pic>
        <p:nvPicPr>
          <p:cNvPr id="9" name="Picture 8" descr="A person working on a computer&#10;&#10;Description automatically generated with medium confidence">
            <a:extLst>
              <a:ext uri="{FF2B5EF4-FFF2-40B4-BE49-F238E27FC236}">
                <a16:creationId xmlns:a16="http://schemas.microsoft.com/office/drawing/2014/main" id="{B3871D16-CC0C-4FBB-8046-E1D297310BFB}"/>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63191" y="1421381"/>
            <a:ext cx="2600960" cy="1950720"/>
          </a:xfrm>
          <a:prstGeom prst="rect">
            <a:avLst/>
          </a:prstGeom>
        </p:spPr>
      </p:pic>
    </p:spTree>
    <p:extLst>
      <p:ext uri="{BB962C8B-B14F-4D97-AF65-F5344CB8AC3E}">
        <p14:creationId xmlns:p14="http://schemas.microsoft.com/office/powerpoint/2010/main" val="458162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16FCF-9D69-4A16-9B9B-C2589F9E7E05}"/>
              </a:ext>
            </a:extLst>
          </p:cNvPr>
          <p:cNvSpPr>
            <a:spLocks noGrp="1"/>
          </p:cNvSpPr>
          <p:nvPr>
            <p:ph type="title"/>
          </p:nvPr>
        </p:nvSpPr>
        <p:spPr>
          <a:xfrm>
            <a:off x="611510" y="133495"/>
            <a:ext cx="7886700" cy="847233"/>
          </a:xfrm>
        </p:spPr>
        <p:txBody>
          <a:bodyPr/>
          <a:lstStyle/>
          <a:p>
            <a:pPr algn="ctr"/>
            <a:r>
              <a:rPr lang="en-GB" dirty="0"/>
              <a:t>So, What Is Critical Thinking?</a:t>
            </a:r>
          </a:p>
        </p:txBody>
      </p:sp>
      <p:sp>
        <p:nvSpPr>
          <p:cNvPr id="3" name="Content Placeholder 2">
            <a:extLst>
              <a:ext uri="{FF2B5EF4-FFF2-40B4-BE49-F238E27FC236}">
                <a16:creationId xmlns:a16="http://schemas.microsoft.com/office/drawing/2014/main" id="{8A8FE8D7-75E0-46AE-8DEF-AB645CA86BFB}"/>
              </a:ext>
            </a:extLst>
          </p:cNvPr>
          <p:cNvSpPr>
            <a:spLocks noGrp="1"/>
          </p:cNvSpPr>
          <p:nvPr>
            <p:ph idx="1"/>
          </p:nvPr>
        </p:nvSpPr>
        <p:spPr>
          <a:xfrm>
            <a:off x="323528" y="922365"/>
            <a:ext cx="7886700" cy="4279330"/>
          </a:xfrm>
        </p:spPr>
        <p:txBody>
          <a:bodyPr/>
          <a:lstStyle/>
          <a:p>
            <a:pPr marL="0" indent="0">
              <a:buNone/>
            </a:pPr>
            <a:r>
              <a:rPr lang="en-GB" sz="2000" dirty="0">
                <a:solidFill>
                  <a:srgbClr val="0000CC"/>
                </a:solidFill>
              </a:rPr>
              <a:t>Some thoughts: -</a:t>
            </a:r>
          </a:p>
          <a:p>
            <a:pPr marL="0" indent="0">
              <a:buNone/>
            </a:pPr>
            <a:endParaRPr lang="en-GB" sz="2000" dirty="0">
              <a:solidFill>
                <a:srgbClr val="0000CC"/>
              </a:solidFill>
            </a:endParaRPr>
          </a:p>
          <a:p>
            <a:pPr marL="0" indent="0">
              <a:buNone/>
            </a:pPr>
            <a:r>
              <a:rPr lang="en-GB" sz="2000" dirty="0">
                <a:solidFill>
                  <a:srgbClr val="0000CC"/>
                </a:solidFill>
              </a:rPr>
              <a:t>‘Critical thinking is the development and use of information beyond memory and repetition. ’ </a:t>
            </a:r>
            <a:r>
              <a:rPr lang="en-GB" sz="2000" dirty="0"/>
              <a:t>Morgan, P. (2017). P.69</a:t>
            </a:r>
          </a:p>
          <a:p>
            <a:pPr marL="0" indent="0">
              <a:buNone/>
            </a:pPr>
            <a:r>
              <a:rPr lang="en-GB" sz="2000" dirty="0">
                <a:solidFill>
                  <a:srgbClr val="0000CC"/>
                </a:solidFill>
              </a:rPr>
              <a:t>‘When we are thinking critically, we are setting out actively to understand what is going on by using reasoning, evaluating evidence and thinking carefully about the process of thinking itself.’                 </a:t>
            </a:r>
            <a:r>
              <a:rPr lang="en-GB" sz="2000" dirty="0"/>
              <a:t>Chatfield, T. (2018). P.6</a:t>
            </a:r>
          </a:p>
          <a:p>
            <a:pPr marL="0" indent="0">
              <a:buNone/>
            </a:pPr>
            <a:r>
              <a:rPr lang="en-GB" sz="2000" dirty="0">
                <a:solidFill>
                  <a:srgbClr val="0000CC"/>
                </a:solidFill>
              </a:rPr>
              <a:t>‘A much better name, perhaps, would be ‘insightful thinking’.’ </a:t>
            </a:r>
            <a:r>
              <a:rPr lang="en-GB" sz="2000" dirty="0"/>
              <a:t>Morgan, P. (2017). P.69</a:t>
            </a:r>
          </a:p>
          <a:p>
            <a:pPr marL="0" indent="0">
              <a:buNone/>
            </a:pPr>
            <a:endParaRPr lang="en-GB" sz="2000" dirty="0">
              <a:solidFill>
                <a:srgbClr val="0000CC"/>
              </a:solidFill>
            </a:endParaRPr>
          </a:p>
        </p:txBody>
      </p:sp>
    </p:spTree>
    <p:extLst>
      <p:ext uri="{BB962C8B-B14F-4D97-AF65-F5344CB8AC3E}">
        <p14:creationId xmlns:p14="http://schemas.microsoft.com/office/powerpoint/2010/main" val="1669320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03958-146F-4798-90E7-14CBC0ED4F34}"/>
              </a:ext>
            </a:extLst>
          </p:cNvPr>
          <p:cNvSpPr>
            <a:spLocks noGrp="1"/>
          </p:cNvSpPr>
          <p:nvPr>
            <p:ph type="title"/>
          </p:nvPr>
        </p:nvSpPr>
        <p:spPr>
          <a:xfrm>
            <a:off x="429135" y="127145"/>
            <a:ext cx="8229600" cy="781575"/>
          </a:xfrm>
        </p:spPr>
        <p:txBody>
          <a:bodyPr/>
          <a:lstStyle/>
          <a:p>
            <a:pPr algn="ctr"/>
            <a:r>
              <a:rPr lang="en-GB" dirty="0"/>
              <a:t>What is Critical Thinking?</a:t>
            </a:r>
          </a:p>
        </p:txBody>
      </p:sp>
      <p:sp>
        <p:nvSpPr>
          <p:cNvPr id="3" name="Content Placeholder 2">
            <a:extLst>
              <a:ext uri="{FF2B5EF4-FFF2-40B4-BE49-F238E27FC236}">
                <a16:creationId xmlns:a16="http://schemas.microsoft.com/office/drawing/2014/main" id="{007D8057-96BB-47D9-A1CC-9ACBB1D8217A}"/>
              </a:ext>
            </a:extLst>
          </p:cNvPr>
          <p:cNvSpPr>
            <a:spLocks noGrp="1"/>
          </p:cNvSpPr>
          <p:nvPr>
            <p:ph idx="1"/>
          </p:nvPr>
        </p:nvSpPr>
        <p:spPr>
          <a:xfrm>
            <a:off x="323527" y="1124744"/>
            <a:ext cx="8335207" cy="3917032"/>
          </a:xfrm>
        </p:spPr>
        <p:txBody>
          <a:bodyPr/>
          <a:lstStyle/>
          <a:p>
            <a:pPr marL="0" indent="0">
              <a:buNone/>
            </a:pPr>
            <a:r>
              <a:rPr lang="en-GB" sz="2000" dirty="0">
                <a:solidFill>
                  <a:srgbClr val="0000CC"/>
                </a:solidFill>
              </a:rPr>
              <a:t>‘Your lectures will know that someone is demonstrating critical thinking when they: </a:t>
            </a:r>
            <a:r>
              <a:rPr lang="en-GB" sz="2000" i="1" dirty="0">
                <a:solidFill>
                  <a:srgbClr val="0000CC"/>
                </a:solidFill>
              </a:rPr>
              <a:t>(1) can identify gaps, errors, assumptions and weaknesses in others’ work; (2) can provide a strong argument for a particular view and taking a particular course of action; and (3) provide a clear and sometimes detailed interpretation of situations and events.’</a:t>
            </a:r>
          </a:p>
          <a:p>
            <a:pPr marL="0" indent="0">
              <a:buNone/>
            </a:pPr>
            <a:endParaRPr lang="en-GB" sz="2000" dirty="0"/>
          </a:p>
          <a:p>
            <a:pPr marL="0" indent="0">
              <a:buNone/>
            </a:pPr>
            <a:endParaRPr lang="en-GB" sz="2000" dirty="0"/>
          </a:p>
          <a:p>
            <a:pPr marL="0" indent="0">
              <a:buNone/>
            </a:pPr>
            <a:r>
              <a:rPr lang="en-GB" sz="2000" dirty="0"/>
              <a:t>Morgan, P. (2017). P.69</a:t>
            </a:r>
          </a:p>
          <a:p>
            <a:pPr marL="0" indent="0">
              <a:buNone/>
            </a:pPr>
            <a:endParaRPr lang="en-GB" sz="2000" i="1" dirty="0">
              <a:solidFill>
                <a:srgbClr val="0000CC"/>
              </a:solidFill>
            </a:endParaRPr>
          </a:p>
        </p:txBody>
      </p:sp>
      <p:pic>
        <p:nvPicPr>
          <p:cNvPr id="6" name="Picture 5" descr="A person wearing glasses and looking at the camera&#10;&#10;Description automatically generated">
            <a:extLst>
              <a:ext uri="{FF2B5EF4-FFF2-40B4-BE49-F238E27FC236}">
                <a16:creationId xmlns:a16="http://schemas.microsoft.com/office/drawing/2014/main" id="{CD2F602E-45D7-41BC-86A7-DAA450303E5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5051979" y="3573016"/>
            <a:ext cx="4051998" cy="2090043"/>
          </a:xfrm>
          <a:prstGeom prst="rect">
            <a:avLst/>
          </a:prstGeom>
        </p:spPr>
      </p:pic>
    </p:spTree>
    <p:extLst>
      <p:ext uri="{BB962C8B-B14F-4D97-AF65-F5344CB8AC3E}">
        <p14:creationId xmlns:p14="http://schemas.microsoft.com/office/powerpoint/2010/main" val="14820478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0D555-D35A-4B00-9D36-D8E17DCB71EF}"/>
              </a:ext>
            </a:extLst>
          </p:cNvPr>
          <p:cNvSpPr>
            <a:spLocks noGrp="1"/>
          </p:cNvSpPr>
          <p:nvPr>
            <p:ph type="title"/>
          </p:nvPr>
        </p:nvSpPr>
        <p:spPr>
          <a:xfrm>
            <a:off x="623358" y="136525"/>
            <a:ext cx="7886700" cy="636385"/>
          </a:xfrm>
        </p:spPr>
        <p:txBody>
          <a:bodyPr/>
          <a:lstStyle/>
          <a:p>
            <a:r>
              <a:rPr lang="en-GB" dirty="0"/>
              <a:t>The Stairway to Critical Thinking</a:t>
            </a:r>
          </a:p>
        </p:txBody>
      </p:sp>
      <p:graphicFrame>
        <p:nvGraphicFramePr>
          <p:cNvPr id="9" name="Table 9">
            <a:extLst>
              <a:ext uri="{FF2B5EF4-FFF2-40B4-BE49-F238E27FC236}">
                <a16:creationId xmlns:a16="http://schemas.microsoft.com/office/drawing/2014/main" id="{DB3A82D6-0CBD-4BEA-AE05-E1019FA4854D}"/>
              </a:ext>
            </a:extLst>
          </p:cNvPr>
          <p:cNvGraphicFramePr>
            <a:graphicFrameLocks noGrp="1"/>
          </p:cNvGraphicFramePr>
          <p:nvPr/>
        </p:nvGraphicFramePr>
        <p:xfrm>
          <a:off x="326148" y="850466"/>
          <a:ext cx="8157789" cy="518160"/>
        </p:xfrm>
        <a:graphic>
          <a:graphicData uri="http://schemas.openxmlformats.org/drawingml/2006/table">
            <a:tbl>
              <a:tblPr firstRow="1" bandRow="1">
                <a:tableStyleId>{5C22544A-7EE6-4342-B048-85BDC9FD1C3A}</a:tableStyleId>
              </a:tblPr>
              <a:tblGrid>
                <a:gridCol w="7013519">
                  <a:extLst>
                    <a:ext uri="{9D8B030D-6E8A-4147-A177-3AD203B41FA5}">
                      <a16:colId xmlns:a16="http://schemas.microsoft.com/office/drawing/2014/main" val="3881159132"/>
                    </a:ext>
                  </a:extLst>
                </a:gridCol>
                <a:gridCol w="1144270">
                  <a:extLst>
                    <a:ext uri="{9D8B030D-6E8A-4147-A177-3AD203B41FA5}">
                      <a16:colId xmlns:a16="http://schemas.microsoft.com/office/drawing/2014/main" val="3528385181"/>
                    </a:ext>
                  </a:extLst>
                </a:gridCol>
              </a:tblGrid>
              <a:tr h="370840">
                <a:tc>
                  <a:txBody>
                    <a:bodyPr/>
                    <a:lstStyle/>
                    <a:p>
                      <a:r>
                        <a:rPr lang="en-GB" sz="1400" b="0" dirty="0">
                          <a:solidFill>
                            <a:schemeClr val="tx1"/>
                          </a:solidFill>
                        </a:rPr>
                        <a:t>Use critical thinking to develop arguments, draw conclusions, make inferences and identify implications</a:t>
                      </a:r>
                    </a:p>
                  </a:txBody>
                  <a:tcPr>
                    <a:noFill/>
                  </a:tcPr>
                </a:tc>
                <a:tc>
                  <a:txBody>
                    <a:bodyPr/>
                    <a:lstStyle/>
                    <a:p>
                      <a:r>
                        <a:rPr lang="en-GB" sz="1400" dirty="0">
                          <a:solidFill>
                            <a:srgbClr val="0000CC"/>
                          </a:solidFill>
                        </a:rPr>
                        <a:t>Justify</a:t>
                      </a:r>
                    </a:p>
                  </a:txBody>
                  <a:tcPr>
                    <a:noFill/>
                  </a:tcPr>
                </a:tc>
                <a:extLst>
                  <a:ext uri="{0D108BD9-81ED-4DB2-BD59-A6C34878D82A}">
                    <a16:rowId xmlns:a16="http://schemas.microsoft.com/office/drawing/2014/main" val="1647839879"/>
                  </a:ext>
                </a:extLst>
              </a:tr>
            </a:tbl>
          </a:graphicData>
        </a:graphic>
      </p:graphicFrame>
      <p:graphicFrame>
        <p:nvGraphicFramePr>
          <p:cNvPr id="10" name="Table 9">
            <a:extLst>
              <a:ext uri="{FF2B5EF4-FFF2-40B4-BE49-F238E27FC236}">
                <a16:creationId xmlns:a16="http://schemas.microsoft.com/office/drawing/2014/main" id="{31178962-33E1-45BF-A1D9-F1E5657939B1}"/>
              </a:ext>
            </a:extLst>
          </p:cNvPr>
          <p:cNvGraphicFramePr>
            <a:graphicFrameLocks noGrp="1"/>
          </p:cNvGraphicFramePr>
          <p:nvPr/>
        </p:nvGraphicFramePr>
        <p:xfrm>
          <a:off x="326148" y="1446183"/>
          <a:ext cx="8181724" cy="518160"/>
        </p:xfrm>
        <a:graphic>
          <a:graphicData uri="http://schemas.openxmlformats.org/drawingml/2006/table">
            <a:tbl>
              <a:tblPr firstRow="1" bandRow="1">
                <a:tableStyleId>{5C22544A-7EE6-4342-B048-85BDC9FD1C3A}</a:tableStyleId>
              </a:tblPr>
              <a:tblGrid>
                <a:gridCol w="6268946">
                  <a:extLst>
                    <a:ext uri="{9D8B030D-6E8A-4147-A177-3AD203B41FA5}">
                      <a16:colId xmlns:a16="http://schemas.microsoft.com/office/drawing/2014/main" val="3881159132"/>
                    </a:ext>
                  </a:extLst>
                </a:gridCol>
                <a:gridCol w="747017">
                  <a:extLst>
                    <a:ext uri="{9D8B030D-6E8A-4147-A177-3AD203B41FA5}">
                      <a16:colId xmlns:a16="http://schemas.microsoft.com/office/drawing/2014/main" val="3753350955"/>
                    </a:ext>
                  </a:extLst>
                </a:gridCol>
                <a:gridCol w="1165761">
                  <a:extLst>
                    <a:ext uri="{9D8B030D-6E8A-4147-A177-3AD203B41FA5}">
                      <a16:colId xmlns:a16="http://schemas.microsoft.com/office/drawing/2014/main" val="3528385181"/>
                    </a:ext>
                  </a:extLst>
                </a:gridCol>
              </a:tblGrid>
              <a:tr h="370840">
                <a:tc>
                  <a:txBody>
                    <a:bodyPr/>
                    <a:lstStyle/>
                    <a:p>
                      <a:r>
                        <a:rPr lang="en-GB" sz="1400" b="0" dirty="0">
                          <a:solidFill>
                            <a:schemeClr val="tx1"/>
                          </a:solidFill>
                        </a:rPr>
                        <a:t>Transfer the understanding you have gained from your critical evaluation and use in response to questions, assignments and projects</a:t>
                      </a:r>
                    </a:p>
                  </a:txBody>
                  <a:tcPr>
                    <a:noFill/>
                  </a:tcPr>
                </a:tc>
                <a:tc>
                  <a:txBody>
                    <a:bodyPr/>
                    <a:lstStyle/>
                    <a:p>
                      <a:r>
                        <a:rPr lang="en-GB" sz="1400" dirty="0">
                          <a:solidFill>
                            <a:srgbClr val="0000CC"/>
                          </a:solidFill>
                        </a:rPr>
                        <a:t>Apply</a:t>
                      </a:r>
                    </a:p>
                  </a:txBody>
                  <a:tcPr>
                    <a:noFill/>
                  </a:tcPr>
                </a:tc>
                <a:tc>
                  <a:txBody>
                    <a:bodyPr/>
                    <a:lstStyle/>
                    <a:p>
                      <a:endParaRPr lang="en-GB" sz="1400" dirty="0">
                        <a:solidFill>
                          <a:schemeClr val="tx1"/>
                        </a:solidFill>
                      </a:endParaRPr>
                    </a:p>
                  </a:txBody>
                  <a:tcPr>
                    <a:noFill/>
                  </a:tcPr>
                </a:tc>
                <a:extLst>
                  <a:ext uri="{0D108BD9-81ED-4DB2-BD59-A6C34878D82A}">
                    <a16:rowId xmlns:a16="http://schemas.microsoft.com/office/drawing/2014/main" val="1647839879"/>
                  </a:ext>
                </a:extLst>
              </a:tr>
            </a:tbl>
          </a:graphicData>
        </a:graphic>
      </p:graphicFrame>
      <p:graphicFrame>
        <p:nvGraphicFramePr>
          <p:cNvPr id="11" name="Table 9">
            <a:extLst>
              <a:ext uri="{FF2B5EF4-FFF2-40B4-BE49-F238E27FC236}">
                <a16:creationId xmlns:a16="http://schemas.microsoft.com/office/drawing/2014/main" id="{FA32C3EE-69E9-4CA9-86F7-BD1EE11DDDF4}"/>
              </a:ext>
            </a:extLst>
          </p:cNvPr>
          <p:cNvGraphicFramePr>
            <a:graphicFrameLocks noGrp="1"/>
          </p:cNvGraphicFramePr>
          <p:nvPr/>
        </p:nvGraphicFramePr>
        <p:xfrm>
          <a:off x="326148" y="2018511"/>
          <a:ext cx="8166382" cy="731520"/>
        </p:xfrm>
        <a:graphic>
          <a:graphicData uri="http://schemas.openxmlformats.org/drawingml/2006/table">
            <a:tbl>
              <a:tblPr firstRow="1" bandRow="1">
                <a:tableStyleId>{5C22544A-7EE6-4342-B048-85BDC9FD1C3A}</a:tableStyleId>
              </a:tblPr>
              <a:tblGrid>
                <a:gridCol w="5052492">
                  <a:extLst>
                    <a:ext uri="{9D8B030D-6E8A-4147-A177-3AD203B41FA5}">
                      <a16:colId xmlns:a16="http://schemas.microsoft.com/office/drawing/2014/main" val="3881159132"/>
                    </a:ext>
                  </a:extLst>
                </a:gridCol>
                <a:gridCol w="1192985">
                  <a:extLst>
                    <a:ext uri="{9D8B030D-6E8A-4147-A177-3AD203B41FA5}">
                      <a16:colId xmlns:a16="http://schemas.microsoft.com/office/drawing/2014/main" val="3753350955"/>
                    </a:ext>
                  </a:extLst>
                </a:gridCol>
                <a:gridCol w="1920905">
                  <a:extLst>
                    <a:ext uri="{9D8B030D-6E8A-4147-A177-3AD203B41FA5}">
                      <a16:colId xmlns:a16="http://schemas.microsoft.com/office/drawing/2014/main" val="3528385181"/>
                    </a:ext>
                  </a:extLst>
                </a:gridCol>
              </a:tblGrid>
              <a:tr h="370840">
                <a:tc>
                  <a:txBody>
                    <a:bodyPr/>
                    <a:lstStyle/>
                    <a:p>
                      <a:r>
                        <a:rPr lang="en-GB" sz="1400" b="0" dirty="0">
                          <a:solidFill>
                            <a:schemeClr val="tx1"/>
                          </a:solidFill>
                        </a:rPr>
                        <a:t>Assess the worth of an idea in terms of its relevance to your needs, the evidence on which it is based and how it relates to other pertinent ideas.</a:t>
                      </a:r>
                    </a:p>
                  </a:txBody>
                  <a:tcPr>
                    <a:noFill/>
                  </a:tcPr>
                </a:tc>
                <a:tc>
                  <a:txBody>
                    <a:bodyPr/>
                    <a:lstStyle/>
                    <a:p>
                      <a:r>
                        <a:rPr lang="en-GB" sz="1400" dirty="0">
                          <a:solidFill>
                            <a:srgbClr val="0000CC"/>
                          </a:solidFill>
                        </a:rPr>
                        <a:t>Evaluate</a:t>
                      </a:r>
                    </a:p>
                  </a:txBody>
                  <a:tcPr>
                    <a:noFill/>
                  </a:tcPr>
                </a:tc>
                <a:tc>
                  <a:txBody>
                    <a:bodyPr/>
                    <a:lstStyle/>
                    <a:p>
                      <a:endParaRPr lang="en-GB" sz="1400" dirty="0">
                        <a:solidFill>
                          <a:schemeClr val="tx1"/>
                        </a:solidFill>
                      </a:endParaRPr>
                    </a:p>
                  </a:txBody>
                  <a:tcPr>
                    <a:noFill/>
                  </a:tcPr>
                </a:tc>
                <a:extLst>
                  <a:ext uri="{0D108BD9-81ED-4DB2-BD59-A6C34878D82A}">
                    <a16:rowId xmlns:a16="http://schemas.microsoft.com/office/drawing/2014/main" val="1647839879"/>
                  </a:ext>
                </a:extLst>
              </a:tr>
            </a:tbl>
          </a:graphicData>
        </a:graphic>
      </p:graphicFrame>
      <p:graphicFrame>
        <p:nvGraphicFramePr>
          <p:cNvPr id="12" name="Table 9">
            <a:extLst>
              <a:ext uri="{FF2B5EF4-FFF2-40B4-BE49-F238E27FC236}">
                <a16:creationId xmlns:a16="http://schemas.microsoft.com/office/drawing/2014/main" id="{78130F81-8930-4CA9-B179-1C8C56A6730E}"/>
              </a:ext>
            </a:extLst>
          </p:cNvPr>
          <p:cNvGraphicFramePr>
            <a:graphicFrameLocks noGrp="1"/>
          </p:cNvGraphicFramePr>
          <p:nvPr/>
        </p:nvGraphicFramePr>
        <p:xfrm>
          <a:off x="317555" y="2761148"/>
          <a:ext cx="8166382" cy="1158240"/>
        </p:xfrm>
        <a:graphic>
          <a:graphicData uri="http://schemas.openxmlformats.org/drawingml/2006/table">
            <a:tbl>
              <a:tblPr firstRow="1" bandRow="1">
                <a:tableStyleId>{5C22544A-7EE6-4342-B048-85BDC9FD1C3A}</a:tableStyleId>
              </a:tblPr>
              <a:tblGrid>
                <a:gridCol w="3934068">
                  <a:extLst>
                    <a:ext uri="{9D8B030D-6E8A-4147-A177-3AD203B41FA5}">
                      <a16:colId xmlns:a16="http://schemas.microsoft.com/office/drawing/2014/main" val="3881159132"/>
                    </a:ext>
                  </a:extLst>
                </a:gridCol>
                <a:gridCol w="1118424">
                  <a:extLst>
                    <a:ext uri="{9D8B030D-6E8A-4147-A177-3AD203B41FA5}">
                      <a16:colId xmlns:a16="http://schemas.microsoft.com/office/drawing/2014/main" val="3753350955"/>
                    </a:ext>
                  </a:extLst>
                </a:gridCol>
                <a:gridCol w="3113890">
                  <a:extLst>
                    <a:ext uri="{9D8B030D-6E8A-4147-A177-3AD203B41FA5}">
                      <a16:colId xmlns:a16="http://schemas.microsoft.com/office/drawing/2014/main" val="3528385181"/>
                    </a:ext>
                  </a:extLst>
                </a:gridCol>
              </a:tblGrid>
              <a:tr h="370840">
                <a:tc>
                  <a:txBody>
                    <a:bodyPr/>
                    <a:lstStyle/>
                    <a:p>
                      <a:r>
                        <a:rPr lang="en-GB" sz="1400" b="0" dirty="0">
                          <a:solidFill>
                            <a:schemeClr val="tx1"/>
                          </a:solidFill>
                        </a:rPr>
                        <a:t>Bring together different sources to serve an argument or idea you are constructing.  Make logical connections between the different sources that help you shape and support your ideas</a:t>
                      </a:r>
                    </a:p>
                  </a:txBody>
                  <a:tcPr>
                    <a:noFill/>
                  </a:tcPr>
                </a:tc>
                <a:tc>
                  <a:txBody>
                    <a:bodyPr/>
                    <a:lstStyle/>
                    <a:p>
                      <a:r>
                        <a:rPr lang="en-GB" sz="1400" dirty="0">
                          <a:solidFill>
                            <a:srgbClr val="0000CC"/>
                          </a:solidFill>
                        </a:rPr>
                        <a:t>Synthesise</a:t>
                      </a:r>
                    </a:p>
                  </a:txBody>
                  <a:tcPr>
                    <a:noFill/>
                  </a:tcPr>
                </a:tc>
                <a:tc>
                  <a:txBody>
                    <a:bodyPr/>
                    <a:lstStyle/>
                    <a:p>
                      <a:endParaRPr lang="en-GB" sz="1400" dirty="0">
                        <a:solidFill>
                          <a:schemeClr val="tx1"/>
                        </a:solidFill>
                      </a:endParaRPr>
                    </a:p>
                  </a:txBody>
                  <a:tcPr>
                    <a:noFill/>
                  </a:tcPr>
                </a:tc>
                <a:extLst>
                  <a:ext uri="{0D108BD9-81ED-4DB2-BD59-A6C34878D82A}">
                    <a16:rowId xmlns:a16="http://schemas.microsoft.com/office/drawing/2014/main" val="1647839879"/>
                  </a:ext>
                </a:extLst>
              </a:tr>
            </a:tbl>
          </a:graphicData>
        </a:graphic>
      </p:graphicFrame>
      <p:graphicFrame>
        <p:nvGraphicFramePr>
          <p:cNvPr id="13" name="Table 9">
            <a:extLst>
              <a:ext uri="{FF2B5EF4-FFF2-40B4-BE49-F238E27FC236}">
                <a16:creationId xmlns:a16="http://schemas.microsoft.com/office/drawing/2014/main" id="{9051D69E-0C2F-4881-89E9-C05A8E5AAE16}"/>
              </a:ext>
            </a:extLst>
          </p:cNvPr>
          <p:cNvGraphicFramePr>
            <a:graphicFrameLocks noGrp="1"/>
          </p:cNvGraphicFramePr>
          <p:nvPr/>
        </p:nvGraphicFramePr>
        <p:xfrm>
          <a:off x="317555" y="3669146"/>
          <a:ext cx="8181383" cy="518160"/>
        </p:xfrm>
        <a:graphic>
          <a:graphicData uri="http://schemas.openxmlformats.org/drawingml/2006/table">
            <a:tbl>
              <a:tblPr firstRow="1" bandRow="1">
                <a:tableStyleId>{5C22544A-7EE6-4342-B048-85BDC9FD1C3A}</a:tableStyleId>
              </a:tblPr>
              <a:tblGrid>
                <a:gridCol w="2970213">
                  <a:extLst>
                    <a:ext uri="{9D8B030D-6E8A-4147-A177-3AD203B41FA5}">
                      <a16:colId xmlns:a16="http://schemas.microsoft.com/office/drawing/2014/main" val="3881159132"/>
                    </a:ext>
                  </a:extLst>
                </a:gridCol>
                <a:gridCol w="971081">
                  <a:extLst>
                    <a:ext uri="{9D8B030D-6E8A-4147-A177-3AD203B41FA5}">
                      <a16:colId xmlns:a16="http://schemas.microsoft.com/office/drawing/2014/main" val="3753350955"/>
                    </a:ext>
                  </a:extLst>
                </a:gridCol>
                <a:gridCol w="4240089">
                  <a:extLst>
                    <a:ext uri="{9D8B030D-6E8A-4147-A177-3AD203B41FA5}">
                      <a16:colId xmlns:a16="http://schemas.microsoft.com/office/drawing/2014/main" val="3528385181"/>
                    </a:ext>
                  </a:extLst>
                </a:gridCol>
              </a:tblGrid>
              <a:tr h="370840">
                <a:tc>
                  <a:txBody>
                    <a:bodyPr/>
                    <a:lstStyle/>
                    <a:p>
                      <a:endParaRPr lang="en-GB" sz="1400" dirty="0">
                        <a:solidFill>
                          <a:schemeClr val="tx1"/>
                        </a:solidFill>
                      </a:endParaRPr>
                    </a:p>
                  </a:txBody>
                  <a:tcPr>
                    <a:noFill/>
                  </a:tcPr>
                </a:tc>
                <a:tc>
                  <a:txBody>
                    <a:bodyPr/>
                    <a:lstStyle/>
                    <a:p>
                      <a:r>
                        <a:rPr lang="en-GB" sz="1400" dirty="0">
                          <a:solidFill>
                            <a:srgbClr val="0000CC"/>
                          </a:solidFill>
                        </a:rPr>
                        <a:t>Compare</a:t>
                      </a:r>
                    </a:p>
                  </a:txBody>
                  <a:tcPr>
                    <a:noFill/>
                  </a:tcPr>
                </a:tc>
                <a:tc>
                  <a:txBody>
                    <a:bodyPr/>
                    <a:lstStyle/>
                    <a:p>
                      <a:r>
                        <a:rPr lang="en-GB" sz="1400" b="0" dirty="0">
                          <a:solidFill>
                            <a:schemeClr val="tx1"/>
                          </a:solidFill>
                        </a:rPr>
                        <a:t>Explore the similarities and differences between the ideas you are reading about</a:t>
                      </a:r>
                    </a:p>
                  </a:txBody>
                  <a:tcPr>
                    <a:noFill/>
                  </a:tcPr>
                </a:tc>
                <a:extLst>
                  <a:ext uri="{0D108BD9-81ED-4DB2-BD59-A6C34878D82A}">
                    <a16:rowId xmlns:a16="http://schemas.microsoft.com/office/drawing/2014/main" val="1647839879"/>
                  </a:ext>
                </a:extLst>
              </a:tr>
            </a:tbl>
          </a:graphicData>
        </a:graphic>
      </p:graphicFrame>
      <p:graphicFrame>
        <p:nvGraphicFramePr>
          <p:cNvPr id="14" name="Table 9">
            <a:extLst>
              <a:ext uri="{FF2B5EF4-FFF2-40B4-BE49-F238E27FC236}">
                <a16:creationId xmlns:a16="http://schemas.microsoft.com/office/drawing/2014/main" id="{633466FC-A76D-4F97-BCA0-53E4362D3869}"/>
              </a:ext>
            </a:extLst>
          </p:cNvPr>
          <p:cNvGraphicFramePr>
            <a:graphicFrameLocks noGrp="1"/>
          </p:cNvGraphicFramePr>
          <p:nvPr/>
        </p:nvGraphicFramePr>
        <p:xfrm>
          <a:off x="317555" y="4209541"/>
          <a:ext cx="8169002" cy="518160"/>
        </p:xfrm>
        <a:graphic>
          <a:graphicData uri="http://schemas.openxmlformats.org/drawingml/2006/table">
            <a:tbl>
              <a:tblPr firstRow="1" bandRow="1">
                <a:tableStyleId>{5C22544A-7EE6-4342-B048-85BDC9FD1C3A}</a:tableStyleId>
              </a:tblPr>
              <a:tblGrid>
                <a:gridCol w="2076174">
                  <a:extLst>
                    <a:ext uri="{9D8B030D-6E8A-4147-A177-3AD203B41FA5}">
                      <a16:colId xmlns:a16="http://schemas.microsoft.com/office/drawing/2014/main" val="3881159132"/>
                    </a:ext>
                  </a:extLst>
                </a:gridCol>
                <a:gridCol w="895026">
                  <a:extLst>
                    <a:ext uri="{9D8B030D-6E8A-4147-A177-3AD203B41FA5}">
                      <a16:colId xmlns:a16="http://schemas.microsoft.com/office/drawing/2014/main" val="3753350955"/>
                    </a:ext>
                  </a:extLst>
                </a:gridCol>
                <a:gridCol w="5197802">
                  <a:extLst>
                    <a:ext uri="{9D8B030D-6E8A-4147-A177-3AD203B41FA5}">
                      <a16:colId xmlns:a16="http://schemas.microsoft.com/office/drawing/2014/main" val="3528385181"/>
                    </a:ext>
                  </a:extLst>
                </a:gridCol>
              </a:tblGrid>
              <a:tr h="370840">
                <a:tc>
                  <a:txBody>
                    <a:bodyPr/>
                    <a:lstStyle/>
                    <a:p>
                      <a:endParaRPr lang="en-GB" sz="1400" dirty="0">
                        <a:solidFill>
                          <a:schemeClr val="tx1"/>
                        </a:solidFill>
                      </a:endParaRPr>
                    </a:p>
                  </a:txBody>
                  <a:tcPr>
                    <a:noFill/>
                  </a:tcPr>
                </a:tc>
                <a:tc>
                  <a:txBody>
                    <a:bodyPr/>
                    <a:lstStyle/>
                    <a:p>
                      <a:r>
                        <a:rPr lang="en-GB" sz="1400" dirty="0">
                          <a:solidFill>
                            <a:srgbClr val="0000CC"/>
                          </a:solidFill>
                        </a:rPr>
                        <a:t>Analyses</a:t>
                      </a:r>
                    </a:p>
                  </a:txBody>
                  <a:tcPr>
                    <a:noFill/>
                  </a:tcPr>
                </a:tc>
                <a:tc>
                  <a:txBody>
                    <a:bodyPr/>
                    <a:lstStyle/>
                    <a:p>
                      <a:r>
                        <a:rPr lang="en-GB" sz="1400" b="0" dirty="0">
                          <a:solidFill>
                            <a:schemeClr val="tx1"/>
                          </a:solidFill>
                        </a:rPr>
                        <a:t>Examine how these key components fit together and relate to each other</a:t>
                      </a:r>
                    </a:p>
                  </a:txBody>
                  <a:tcPr>
                    <a:noFill/>
                  </a:tcPr>
                </a:tc>
                <a:extLst>
                  <a:ext uri="{0D108BD9-81ED-4DB2-BD59-A6C34878D82A}">
                    <a16:rowId xmlns:a16="http://schemas.microsoft.com/office/drawing/2014/main" val="1647839879"/>
                  </a:ext>
                </a:extLst>
              </a:tr>
            </a:tbl>
          </a:graphicData>
        </a:graphic>
      </p:graphicFrame>
      <p:graphicFrame>
        <p:nvGraphicFramePr>
          <p:cNvPr id="15" name="Table 9">
            <a:extLst>
              <a:ext uri="{FF2B5EF4-FFF2-40B4-BE49-F238E27FC236}">
                <a16:creationId xmlns:a16="http://schemas.microsoft.com/office/drawing/2014/main" id="{A166199C-1D57-4B47-A2EB-72726B191A00}"/>
              </a:ext>
            </a:extLst>
          </p:cNvPr>
          <p:cNvGraphicFramePr>
            <a:graphicFrameLocks noGrp="1"/>
          </p:cNvGraphicFramePr>
          <p:nvPr/>
        </p:nvGraphicFramePr>
        <p:xfrm>
          <a:off x="317555" y="4810548"/>
          <a:ext cx="8169002" cy="518160"/>
        </p:xfrm>
        <a:graphic>
          <a:graphicData uri="http://schemas.openxmlformats.org/drawingml/2006/table">
            <a:tbl>
              <a:tblPr firstRow="1" bandRow="1">
                <a:tableStyleId>{5C22544A-7EE6-4342-B048-85BDC9FD1C3A}</a:tableStyleId>
              </a:tblPr>
              <a:tblGrid>
                <a:gridCol w="1014085">
                  <a:extLst>
                    <a:ext uri="{9D8B030D-6E8A-4147-A177-3AD203B41FA5}">
                      <a16:colId xmlns:a16="http://schemas.microsoft.com/office/drawing/2014/main" val="3881159132"/>
                    </a:ext>
                  </a:extLst>
                </a:gridCol>
                <a:gridCol w="1062089">
                  <a:extLst>
                    <a:ext uri="{9D8B030D-6E8A-4147-A177-3AD203B41FA5}">
                      <a16:colId xmlns:a16="http://schemas.microsoft.com/office/drawing/2014/main" val="3753350955"/>
                    </a:ext>
                  </a:extLst>
                </a:gridCol>
                <a:gridCol w="6092828">
                  <a:extLst>
                    <a:ext uri="{9D8B030D-6E8A-4147-A177-3AD203B41FA5}">
                      <a16:colId xmlns:a16="http://schemas.microsoft.com/office/drawing/2014/main" val="3528385181"/>
                    </a:ext>
                  </a:extLst>
                </a:gridCol>
              </a:tblGrid>
              <a:tr h="370840">
                <a:tc>
                  <a:txBody>
                    <a:bodyPr/>
                    <a:lstStyle/>
                    <a:p>
                      <a:r>
                        <a:rPr lang="en-GB" sz="1400" b="1" i="1" dirty="0">
                          <a:solidFill>
                            <a:srgbClr val="FF0000"/>
                          </a:solidFill>
                        </a:rPr>
                        <a:t>Start here</a:t>
                      </a:r>
                    </a:p>
                  </a:txBody>
                  <a:tcPr>
                    <a:noFill/>
                  </a:tcPr>
                </a:tc>
                <a:tc>
                  <a:txBody>
                    <a:bodyPr/>
                    <a:lstStyle/>
                    <a:p>
                      <a:r>
                        <a:rPr lang="en-GB" sz="1400" b="1" dirty="0">
                          <a:solidFill>
                            <a:srgbClr val="0000CC"/>
                          </a:solidFill>
                        </a:rPr>
                        <a:t>Understand</a:t>
                      </a:r>
                    </a:p>
                  </a:txBody>
                  <a:tcPr>
                    <a:noFill/>
                  </a:tcPr>
                </a:tc>
                <a:tc>
                  <a:txBody>
                    <a:bodyPr/>
                    <a:lstStyle/>
                    <a:p>
                      <a:r>
                        <a:rPr lang="en-GB" sz="1400" b="0" dirty="0">
                          <a:solidFill>
                            <a:schemeClr val="tx1"/>
                          </a:solidFill>
                        </a:rPr>
                        <a:t>Comprehend the key points, assumptions, arguments and evidence presented</a:t>
                      </a:r>
                    </a:p>
                  </a:txBody>
                  <a:tcPr>
                    <a:noFill/>
                  </a:tcPr>
                </a:tc>
                <a:extLst>
                  <a:ext uri="{0D108BD9-81ED-4DB2-BD59-A6C34878D82A}">
                    <a16:rowId xmlns:a16="http://schemas.microsoft.com/office/drawing/2014/main" val="1647839879"/>
                  </a:ext>
                </a:extLst>
              </a:tr>
            </a:tbl>
          </a:graphicData>
        </a:graphic>
      </p:graphicFrame>
      <p:graphicFrame>
        <p:nvGraphicFramePr>
          <p:cNvPr id="16" name="Table 9">
            <a:extLst>
              <a:ext uri="{FF2B5EF4-FFF2-40B4-BE49-F238E27FC236}">
                <a16:creationId xmlns:a16="http://schemas.microsoft.com/office/drawing/2014/main" id="{F9B6C60F-9A85-40B9-80C2-EB7946299013}"/>
              </a:ext>
            </a:extLst>
          </p:cNvPr>
          <p:cNvGraphicFramePr>
            <a:graphicFrameLocks noGrp="1"/>
          </p:cNvGraphicFramePr>
          <p:nvPr/>
        </p:nvGraphicFramePr>
        <p:xfrm>
          <a:off x="323528" y="5228031"/>
          <a:ext cx="8169002" cy="370840"/>
        </p:xfrm>
        <a:graphic>
          <a:graphicData uri="http://schemas.openxmlformats.org/drawingml/2006/table">
            <a:tbl>
              <a:tblPr firstRow="1" bandRow="1">
                <a:tableStyleId>{5C22544A-7EE6-4342-B048-85BDC9FD1C3A}</a:tableStyleId>
              </a:tblPr>
              <a:tblGrid>
                <a:gridCol w="981733">
                  <a:extLst>
                    <a:ext uri="{9D8B030D-6E8A-4147-A177-3AD203B41FA5}">
                      <a16:colId xmlns:a16="http://schemas.microsoft.com/office/drawing/2014/main" val="3881159132"/>
                    </a:ext>
                  </a:extLst>
                </a:gridCol>
                <a:gridCol w="7187269">
                  <a:extLst>
                    <a:ext uri="{9D8B030D-6E8A-4147-A177-3AD203B41FA5}">
                      <a16:colId xmlns:a16="http://schemas.microsoft.com/office/drawing/2014/main" val="3753350955"/>
                    </a:ext>
                  </a:extLst>
                </a:gridCol>
              </a:tblGrid>
              <a:tr h="370840">
                <a:tc>
                  <a:txBody>
                    <a:bodyPr/>
                    <a:lstStyle/>
                    <a:p>
                      <a:r>
                        <a:rPr lang="en-GB" sz="1400" dirty="0">
                          <a:solidFill>
                            <a:srgbClr val="0000CC"/>
                          </a:solidFill>
                        </a:rPr>
                        <a:t>Process</a:t>
                      </a:r>
                    </a:p>
                  </a:txBody>
                  <a:tcPr>
                    <a:noFill/>
                  </a:tcPr>
                </a:tc>
                <a:tc>
                  <a:txBody>
                    <a:bodyPr/>
                    <a:lstStyle/>
                    <a:p>
                      <a:r>
                        <a:rPr lang="en-GB" sz="1400" b="0" dirty="0">
                          <a:solidFill>
                            <a:schemeClr val="tx1"/>
                          </a:solidFill>
                        </a:rPr>
                        <a:t>Take in the information, i.e., what you have read, heard, seen or done</a:t>
                      </a:r>
                    </a:p>
                  </a:txBody>
                  <a:tcPr>
                    <a:noFill/>
                  </a:tcPr>
                </a:tc>
                <a:extLst>
                  <a:ext uri="{0D108BD9-81ED-4DB2-BD59-A6C34878D82A}">
                    <a16:rowId xmlns:a16="http://schemas.microsoft.com/office/drawing/2014/main" val="1647839879"/>
                  </a:ext>
                </a:extLst>
              </a:tr>
            </a:tbl>
          </a:graphicData>
        </a:graphic>
      </p:graphicFrame>
    </p:spTree>
    <p:extLst>
      <p:ext uri="{BB962C8B-B14F-4D97-AF65-F5344CB8AC3E}">
        <p14:creationId xmlns:p14="http://schemas.microsoft.com/office/powerpoint/2010/main" val="18049436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9BAA8-2E2A-49D0-A748-62F46E457016}"/>
              </a:ext>
            </a:extLst>
          </p:cNvPr>
          <p:cNvSpPr>
            <a:spLocks noGrp="1"/>
          </p:cNvSpPr>
          <p:nvPr>
            <p:ph type="title"/>
          </p:nvPr>
        </p:nvSpPr>
        <p:spPr>
          <a:xfrm>
            <a:off x="628650" y="167116"/>
            <a:ext cx="7886700" cy="831627"/>
          </a:xfrm>
        </p:spPr>
        <p:txBody>
          <a:bodyPr/>
          <a:lstStyle/>
          <a:p>
            <a:r>
              <a:rPr lang="en-GB" dirty="0"/>
              <a:t>Critical Thinking - Practicalities </a:t>
            </a:r>
          </a:p>
        </p:txBody>
      </p:sp>
      <p:sp>
        <p:nvSpPr>
          <p:cNvPr id="3" name="Content Placeholder 2">
            <a:extLst>
              <a:ext uri="{FF2B5EF4-FFF2-40B4-BE49-F238E27FC236}">
                <a16:creationId xmlns:a16="http://schemas.microsoft.com/office/drawing/2014/main" id="{31064203-F007-4851-8C08-B0A7FC8843DE}"/>
              </a:ext>
            </a:extLst>
          </p:cNvPr>
          <p:cNvSpPr>
            <a:spLocks noGrp="1"/>
          </p:cNvSpPr>
          <p:nvPr>
            <p:ph idx="1"/>
          </p:nvPr>
        </p:nvSpPr>
        <p:spPr>
          <a:xfrm>
            <a:off x="628650" y="1124744"/>
            <a:ext cx="7886700" cy="4351338"/>
          </a:xfrm>
        </p:spPr>
        <p:txBody>
          <a:bodyPr/>
          <a:lstStyle/>
          <a:p>
            <a:r>
              <a:rPr lang="en-GB" sz="2000" dirty="0">
                <a:solidFill>
                  <a:srgbClr val="0000CC"/>
                </a:solidFill>
              </a:rPr>
              <a:t>So, critical thinking is important to us when writing reports because it enables us to understand something </a:t>
            </a:r>
            <a:r>
              <a:rPr lang="en-GB" sz="2000" i="1" dirty="0">
                <a:solidFill>
                  <a:srgbClr val="0000CC"/>
                </a:solidFill>
              </a:rPr>
              <a:t>fully</a:t>
            </a:r>
            <a:r>
              <a:rPr lang="en-GB" sz="2000" dirty="0">
                <a:solidFill>
                  <a:srgbClr val="0000CC"/>
                </a:solidFill>
              </a:rPr>
              <a:t>, in different contexts, when we </a:t>
            </a:r>
            <a:r>
              <a:rPr lang="en-GB" sz="2000" i="1" dirty="0">
                <a:solidFill>
                  <a:srgbClr val="0000CC"/>
                </a:solidFill>
              </a:rPr>
              <a:t>argue</a:t>
            </a:r>
            <a:r>
              <a:rPr lang="en-GB" sz="2000" dirty="0">
                <a:solidFill>
                  <a:srgbClr val="0000CC"/>
                </a:solidFill>
              </a:rPr>
              <a:t> ‘for and against’ the case from </a:t>
            </a:r>
            <a:r>
              <a:rPr lang="en-GB" sz="2000" i="1" dirty="0">
                <a:solidFill>
                  <a:srgbClr val="0000CC"/>
                </a:solidFill>
              </a:rPr>
              <a:t>our own </a:t>
            </a:r>
            <a:r>
              <a:rPr lang="en-GB" sz="2000" dirty="0">
                <a:solidFill>
                  <a:srgbClr val="0000CC"/>
                </a:solidFill>
              </a:rPr>
              <a:t>perspective.</a:t>
            </a:r>
          </a:p>
          <a:p>
            <a:endParaRPr lang="en-GB" sz="2000" dirty="0">
              <a:solidFill>
                <a:srgbClr val="0000CC"/>
              </a:solidFill>
            </a:endParaRPr>
          </a:p>
          <a:p>
            <a:r>
              <a:rPr lang="en-GB" sz="2000" dirty="0">
                <a:solidFill>
                  <a:srgbClr val="0000CC"/>
                </a:solidFill>
              </a:rPr>
              <a:t>This means that we need to read and research enough to provide the foundations.  </a:t>
            </a:r>
          </a:p>
          <a:p>
            <a:endParaRPr lang="en-GB" sz="2000" dirty="0">
              <a:solidFill>
                <a:srgbClr val="0000CC"/>
              </a:solidFill>
            </a:endParaRPr>
          </a:p>
          <a:p>
            <a:r>
              <a:rPr lang="en-GB" sz="2000" dirty="0">
                <a:solidFill>
                  <a:srgbClr val="0000CC"/>
                </a:solidFill>
              </a:rPr>
              <a:t>Critical thinking then enables use to ‘sort out our thinking’ and present cogent, logical, evidenced </a:t>
            </a:r>
            <a:r>
              <a:rPr lang="en-GB" sz="2000" i="1" dirty="0">
                <a:solidFill>
                  <a:srgbClr val="0000CC"/>
                </a:solidFill>
              </a:rPr>
              <a:t>arguments</a:t>
            </a:r>
            <a:r>
              <a:rPr lang="en-GB" sz="2000" dirty="0">
                <a:solidFill>
                  <a:srgbClr val="0000CC"/>
                </a:solidFill>
              </a:rPr>
              <a:t>…in our own ‘voice’.</a:t>
            </a:r>
          </a:p>
          <a:p>
            <a:pPr marL="0" indent="0">
              <a:buNone/>
            </a:pPr>
            <a:endParaRPr lang="en-GB" sz="2000" dirty="0"/>
          </a:p>
        </p:txBody>
      </p:sp>
    </p:spTree>
    <p:extLst>
      <p:ext uri="{BB962C8B-B14F-4D97-AF65-F5344CB8AC3E}">
        <p14:creationId xmlns:p14="http://schemas.microsoft.com/office/powerpoint/2010/main" val="2995102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let3.net/wp-content/uploads/2013/10/487257-25026-59.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414668" y="961475"/>
            <a:ext cx="4608512" cy="306368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00573" y="304840"/>
            <a:ext cx="8229600" cy="852220"/>
          </a:xfrm>
        </p:spPr>
        <p:txBody>
          <a:bodyPr>
            <a:normAutofit/>
          </a:bodyPr>
          <a:lstStyle/>
          <a:p>
            <a:pPr eaLnBrk="1" fontAlgn="auto" hangingPunct="1">
              <a:spcAft>
                <a:spcPts val="0"/>
              </a:spcAft>
              <a:defRPr/>
            </a:pPr>
            <a:r>
              <a:rPr lang="en-GB" sz="3600" b="1" dirty="0">
                <a:latin typeface="Arial" panose="020B0604020202020204" pitchFamily="34" charset="0"/>
                <a:cs typeface="Arial" panose="020B0604020202020204" pitchFamily="34" charset="0"/>
              </a:rPr>
              <a:t>So, what is an argument?</a:t>
            </a:r>
          </a:p>
        </p:txBody>
      </p:sp>
      <p:pic>
        <p:nvPicPr>
          <p:cNvPr id="7" name="Picture 6">
            <a:extLst>
              <a:ext uri="{FF2B5EF4-FFF2-40B4-BE49-F238E27FC236}">
                <a16:creationId xmlns:a16="http://schemas.microsoft.com/office/drawing/2014/main" id="{BE1E6AB1-F153-468D-B3A5-CCED85065D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0820" y="2204864"/>
            <a:ext cx="4608512" cy="2240657"/>
          </a:xfrm>
          <a:prstGeom prst="rect">
            <a:avLst/>
          </a:prstGeom>
        </p:spPr>
      </p:pic>
      <p:sp>
        <p:nvSpPr>
          <p:cNvPr id="3" name="TextBox 2">
            <a:extLst>
              <a:ext uri="{FF2B5EF4-FFF2-40B4-BE49-F238E27FC236}">
                <a16:creationId xmlns:a16="http://schemas.microsoft.com/office/drawing/2014/main" id="{8F4F0D95-6B63-460B-ADA2-6EDE7CB0207A}"/>
              </a:ext>
            </a:extLst>
          </p:cNvPr>
          <p:cNvSpPr txBox="1"/>
          <p:nvPr/>
        </p:nvSpPr>
        <p:spPr>
          <a:xfrm>
            <a:off x="1427895" y="4797152"/>
            <a:ext cx="7560083" cy="584775"/>
          </a:xfrm>
          <a:prstGeom prst="rect">
            <a:avLst/>
          </a:prstGeom>
          <a:noFill/>
        </p:spPr>
        <p:txBody>
          <a:bodyPr wrap="none" rtlCol="0">
            <a:spAutoFit/>
          </a:bodyPr>
          <a:lstStyle/>
          <a:p>
            <a:r>
              <a:rPr lang="en-GB" sz="3200" b="1" dirty="0">
                <a:latin typeface="Arial" panose="020B0604020202020204" pitchFamily="34" charset="0"/>
                <a:cs typeface="Arial" panose="020B0604020202020204" pitchFamily="34" charset="0"/>
              </a:rPr>
              <a:t>And…..How do you win an argument?</a:t>
            </a:r>
            <a:endParaRPr lang="en-GB" sz="3200" dirty="0"/>
          </a:p>
        </p:txBody>
      </p:sp>
    </p:spTree>
    <p:extLst>
      <p:ext uri="{BB962C8B-B14F-4D97-AF65-F5344CB8AC3E}">
        <p14:creationId xmlns:p14="http://schemas.microsoft.com/office/powerpoint/2010/main" val="1672796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It’s not about WINNING!</a:t>
            </a:r>
          </a:p>
        </p:txBody>
      </p:sp>
      <p:sp>
        <p:nvSpPr>
          <p:cNvPr id="4" name="Footer Placeholder 3"/>
          <p:cNvSpPr>
            <a:spLocks noGrp="1"/>
          </p:cNvSpPr>
          <p:nvPr>
            <p:ph type="ftr" sz="quarter" idx="11"/>
          </p:nvPr>
        </p:nvSpPr>
        <p:spPr/>
        <p:txBody>
          <a:bodyPr/>
          <a:lstStyle/>
          <a:p>
            <a:pPr>
              <a:defRPr/>
            </a:pPr>
            <a:r>
              <a:rPr lang="en-GB"/>
              <a:t>                             </a:t>
            </a:r>
          </a:p>
        </p:txBody>
      </p:sp>
      <p:pic>
        <p:nvPicPr>
          <p:cNvPr id="1028" name="Picture 4" descr="The aim of argument, or of discussion, should not be victory, but progress. - Joseph Jouber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42131" y="1600200"/>
            <a:ext cx="7459738"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74356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CAAC-2075-4A25-B996-8B8C8AE4AE2D}"/>
              </a:ext>
            </a:extLst>
          </p:cNvPr>
          <p:cNvSpPr>
            <a:spLocks noGrp="1"/>
          </p:cNvSpPr>
          <p:nvPr>
            <p:ph type="title"/>
          </p:nvPr>
        </p:nvSpPr>
        <p:spPr>
          <a:xfrm>
            <a:off x="641226" y="136525"/>
            <a:ext cx="7886700" cy="1325563"/>
          </a:xfrm>
        </p:spPr>
        <p:txBody>
          <a:bodyPr/>
          <a:lstStyle/>
          <a:p>
            <a:r>
              <a:rPr lang="en-GB" dirty="0"/>
              <a:t>Some basics to be clear about…</a:t>
            </a:r>
          </a:p>
        </p:txBody>
      </p:sp>
      <p:sp>
        <p:nvSpPr>
          <p:cNvPr id="3" name="Content Placeholder 2">
            <a:extLst>
              <a:ext uri="{FF2B5EF4-FFF2-40B4-BE49-F238E27FC236}">
                <a16:creationId xmlns:a16="http://schemas.microsoft.com/office/drawing/2014/main" id="{B4748C94-BC22-4A59-AFC3-7C5420259B9D}"/>
              </a:ext>
            </a:extLst>
          </p:cNvPr>
          <p:cNvSpPr>
            <a:spLocks noGrp="1"/>
          </p:cNvSpPr>
          <p:nvPr>
            <p:ph idx="1"/>
          </p:nvPr>
        </p:nvSpPr>
        <p:spPr>
          <a:xfrm>
            <a:off x="628650" y="1825625"/>
            <a:ext cx="7886700" cy="3691607"/>
          </a:xfrm>
        </p:spPr>
        <p:txBody>
          <a:bodyPr/>
          <a:lstStyle/>
          <a:p>
            <a:pPr marL="0" indent="0">
              <a:buNone/>
            </a:pPr>
            <a:r>
              <a:rPr lang="en-GB" sz="1800" b="1" dirty="0">
                <a:solidFill>
                  <a:srgbClr val="0000CC"/>
                </a:solidFill>
                <a:latin typeface="Arial" panose="020B0604020202020204" pitchFamily="34" charset="0"/>
                <a:cs typeface="Arial" panose="020B0604020202020204" pitchFamily="34" charset="0"/>
              </a:rPr>
              <a:t>Assertion: </a:t>
            </a:r>
            <a:r>
              <a:rPr lang="en-GB" sz="1800" dirty="0">
                <a:solidFill>
                  <a:srgbClr val="0000CC"/>
                </a:solidFill>
                <a:latin typeface="Arial" panose="020B0604020202020204" pitchFamily="34" charset="0"/>
                <a:cs typeface="Arial" panose="020B0604020202020204" pitchFamily="34" charset="0"/>
              </a:rPr>
              <a:t>a statement of fact or belief, provided without support of justification</a:t>
            </a:r>
          </a:p>
          <a:p>
            <a:pPr marL="0" indent="0">
              <a:buNone/>
            </a:pPr>
            <a:r>
              <a:rPr lang="en-GB" sz="1800" b="1" u="sng" dirty="0">
                <a:solidFill>
                  <a:srgbClr val="0000CC"/>
                </a:solidFill>
                <a:latin typeface="Arial" panose="020B0604020202020204" pitchFamily="34" charset="0"/>
                <a:cs typeface="Arial" panose="020B0604020202020204" pitchFamily="34" charset="0"/>
              </a:rPr>
              <a:t>Argument</a:t>
            </a:r>
            <a:r>
              <a:rPr lang="en-GB" sz="1800" b="1" dirty="0">
                <a:solidFill>
                  <a:srgbClr val="0000CC"/>
                </a:solidFill>
                <a:latin typeface="Arial" panose="020B0604020202020204" pitchFamily="34" charset="0"/>
                <a:cs typeface="Arial" panose="020B0604020202020204" pitchFamily="34" charset="0"/>
              </a:rPr>
              <a:t>: </a:t>
            </a:r>
            <a:r>
              <a:rPr lang="en-GB" sz="1800" dirty="0">
                <a:solidFill>
                  <a:srgbClr val="0000CC"/>
                </a:solidFill>
                <a:latin typeface="Arial" panose="020B0604020202020204" pitchFamily="34" charset="0"/>
                <a:cs typeface="Arial" panose="020B0604020202020204" pitchFamily="34" charset="0"/>
              </a:rPr>
              <a:t>an attempt to persuade someone through reasoning that they should agree with a particular </a:t>
            </a:r>
            <a:r>
              <a:rPr lang="en-GB" sz="1800" u="sng" dirty="0">
                <a:solidFill>
                  <a:srgbClr val="0000CC"/>
                </a:solidFill>
                <a:latin typeface="Arial" panose="020B0604020202020204" pitchFamily="34" charset="0"/>
                <a:cs typeface="Arial" panose="020B0604020202020204" pitchFamily="34" charset="0"/>
              </a:rPr>
              <a:t>conclusion</a:t>
            </a:r>
          </a:p>
          <a:p>
            <a:pPr marL="0" indent="0">
              <a:buNone/>
            </a:pPr>
            <a:r>
              <a:rPr lang="en-GB" sz="1800" b="1" u="sng" dirty="0">
                <a:solidFill>
                  <a:srgbClr val="0000CC"/>
                </a:solidFill>
                <a:latin typeface="Arial" panose="020B0604020202020204" pitchFamily="34" charset="0"/>
                <a:cs typeface="Arial" panose="020B0604020202020204" pitchFamily="34" charset="0"/>
              </a:rPr>
              <a:t>Conclusion</a:t>
            </a:r>
            <a:r>
              <a:rPr lang="en-GB" sz="1800" b="1" dirty="0">
                <a:solidFill>
                  <a:srgbClr val="0000CC"/>
                </a:solidFill>
                <a:latin typeface="Arial" panose="020B0604020202020204" pitchFamily="34" charset="0"/>
                <a:cs typeface="Arial" panose="020B0604020202020204" pitchFamily="34" charset="0"/>
              </a:rPr>
              <a:t>: </a:t>
            </a:r>
            <a:r>
              <a:rPr lang="en-GB" sz="1800" dirty="0">
                <a:solidFill>
                  <a:srgbClr val="0000CC"/>
                </a:solidFill>
                <a:latin typeface="Arial" panose="020B0604020202020204" pitchFamily="34" charset="0"/>
                <a:cs typeface="Arial" panose="020B0604020202020204" pitchFamily="34" charset="0"/>
              </a:rPr>
              <a:t>the final point that someone making an argument is trying to convince you of</a:t>
            </a:r>
          </a:p>
          <a:p>
            <a:pPr marL="0" indent="0">
              <a:buNone/>
            </a:pPr>
            <a:r>
              <a:rPr lang="en-GB" sz="1800" b="1" dirty="0">
                <a:solidFill>
                  <a:srgbClr val="0000CC"/>
                </a:solidFill>
                <a:latin typeface="Arial" panose="020B0604020202020204" pitchFamily="34" charset="0"/>
                <a:cs typeface="Arial" panose="020B0604020202020204" pitchFamily="34" charset="0"/>
              </a:rPr>
              <a:t>Searching for a conclusion: </a:t>
            </a:r>
            <a:r>
              <a:rPr lang="en-GB" sz="1800" dirty="0">
                <a:solidFill>
                  <a:srgbClr val="0000CC"/>
                </a:solidFill>
                <a:latin typeface="Arial" panose="020B0604020202020204" pitchFamily="34" charset="0"/>
                <a:cs typeface="Arial" panose="020B0604020202020204" pitchFamily="34" charset="0"/>
              </a:rPr>
              <a:t>when you’re trying to work out whether someone is making an argument, begin by seeing </a:t>
            </a:r>
            <a:r>
              <a:rPr lang="en-GB" sz="1800" u="sng" dirty="0">
                <a:solidFill>
                  <a:srgbClr val="0000CC"/>
                </a:solidFill>
                <a:latin typeface="Arial" panose="020B0604020202020204" pitchFamily="34" charset="0"/>
                <a:cs typeface="Arial" panose="020B0604020202020204" pitchFamily="34" charset="0"/>
              </a:rPr>
              <a:t>if there is a particular conclusion</a:t>
            </a:r>
            <a:r>
              <a:rPr lang="en-GB" sz="1800" dirty="0">
                <a:solidFill>
                  <a:srgbClr val="0000CC"/>
                </a:solidFill>
                <a:latin typeface="Arial" panose="020B0604020202020204" pitchFamily="34" charset="0"/>
                <a:cs typeface="Arial" panose="020B0604020202020204" pitchFamily="34" charset="0"/>
              </a:rPr>
              <a:t> they want to convince you of</a:t>
            </a:r>
            <a:endParaRPr lang="en-GB" sz="1800" b="1" dirty="0">
              <a:solidFill>
                <a:srgbClr val="0000CC"/>
              </a:solidFill>
              <a:latin typeface="Arial" panose="020B0604020202020204" pitchFamily="34" charset="0"/>
              <a:cs typeface="Arial" panose="020B0604020202020204" pitchFamily="34" charset="0"/>
            </a:endParaRPr>
          </a:p>
          <a:p>
            <a:endParaRPr lang="en-GB" sz="1800" dirty="0"/>
          </a:p>
        </p:txBody>
      </p:sp>
      <p:sp>
        <p:nvSpPr>
          <p:cNvPr id="6" name="TextBox 5">
            <a:extLst>
              <a:ext uri="{FF2B5EF4-FFF2-40B4-BE49-F238E27FC236}">
                <a16:creationId xmlns:a16="http://schemas.microsoft.com/office/drawing/2014/main" id="{5DFF8C1F-F786-43B4-95AB-1971FFF1BB0B}"/>
              </a:ext>
            </a:extLst>
          </p:cNvPr>
          <p:cNvSpPr txBox="1"/>
          <p:nvPr/>
        </p:nvSpPr>
        <p:spPr>
          <a:xfrm>
            <a:off x="7020272" y="5157950"/>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1867860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988840"/>
            <a:ext cx="8424936" cy="3379438"/>
          </a:xfrm>
        </p:spPr>
        <p:txBody>
          <a:bodyPr>
            <a:noAutofit/>
          </a:bodyPr>
          <a:lstStyle/>
          <a:p>
            <a:pPr marL="0" indent="0">
              <a:lnSpc>
                <a:spcPct val="100000"/>
              </a:lnSpc>
              <a:buNone/>
            </a:pPr>
            <a:r>
              <a:rPr lang="en-US" sz="1600" dirty="0">
                <a:solidFill>
                  <a:srgbClr val="0000CC"/>
                </a:solidFill>
                <a:latin typeface="Arial" panose="020B0604020202020204" pitchFamily="34" charset="0"/>
                <a:cs typeface="Arial" panose="020B0604020202020204" pitchFamily="34" charset="0"/>
              </a:rPr>
              <a:t>Below are three different ways in which I might talk to you about a job you are looking to fill. </a:t>
            </a:r>
            <a:r>
              <a:rPr lang="en-US" sz="1600" b="1" dirty="0">
                <a:solidFill>
                  <a:srgbClr val="0000CC"/>
                </a:solidFill>
                <a:latin typeface="Arial" panose="020B0604020202020204" pitchFamily="34" charset="0"/>
                <a:cs typeface="Arial" panose="020B0604020202020204" pitchFamily="34" charset="0"/>
              </a:rPr>
              <a:t>Only one of them is an argument </a:t>
            </a:r>
            <a:r>
              <a:rPr lang="en-US" sz="1600" dirty="0">
                <a:solidFill>
                  <a:srgbClr val="0000CC"/>
                </a:solidFill>
                <a:latin typeface="Arial" panose="020B0604020202020204" pitchFamily="34" charset="0"/>
                <a:cs typeface="Arial" panose="020B0604020202020204" pitchFamily="34" charset="0"/>
              </a:rPr>
              <a:t>in the sense I’ve just described: presenting both a conclusion and a line of reasoning. </a:t>
            </a:r>
            <a:r>
              <a:rPr lang="en-US" sz="1600" b="1" i="1" dirty="0">
                <a:solidFill>
                  <a:srgbClr val="0000CC"/>
                </a:solidFill>
                <a:latin typeface="Arial" panose="020B0604020202020204" pitchFamily="34" charset="0"/>
                <a:cs typeface="Arial" panose="020B0604020202020204" pitchFamily="34" charset="0"/>
              </a:rPr>
              <a:t>Try to identify which one</a:t>
            </a:r>
            <a:r>
              <a:rPr lang="en-US" sz="1600" dirty="0">
                <a:solidFill>
                  <a:srgbClr val="0000CC"/>
                </a:solidFill>
                <a:latin typeface="Arial" panose="020B0604020202020204" pitchFamily="34" charset="0"/>
                <a:cs typeface="Arial" panose="020B0604020202020204" pitchFamily="34" charset="0"/>
              </a:rPr>
              <a:t>:</a:t>
            </a:r>
          </a:p>
          <a:p>
            <a:pPr marL="0" indent="0">
              <a:buNone/>
            </a:pPr>
            <a:endParaRPr lang="en-US" sz="1600" dirty="0">
              <a:solidFill>
                <a:srgbClr val="0000CC"/>
              </a:solidFill>
              <a:latin typeface="Arial" panose="020B0604020202020204" pitchFamily="34" charset="0"/>
              <a:cs typeface="Arial" panose="020B0604020202020204" pitchFamily="34" charset="0"/>
            </a:endParaRPr>
          </a:p>
          <a:p>
            <a:pPr marL="0" indent="0">
              <a:buNone/>
            </a:pPr>
            <a:r>
              <a:rPr lang="en-US" sz="1600" dirty="0">
                <a:solidFill>
                  <a:srgbClr val="0000CC"/>
                </a:solidFill>
                <a:latin typeface="Arial" panose="020B0604020202020204" pitchFamily="34" charset="0"/>
                <a:cs typeface="Arial" panose="020B0604020202020204" pitchFamily="34" charset="0"/>
              </a:rPr>
              <a:t>1. Hi! My name is Tom, and I’m the right man for this job! </a:t>
            </a:r>
            <a:r>
              <a:rPr lang="en-GB" sz="1600" dirty="0">
                <a:solidFill>
                  <a:srgbClr val="0000CC"/>
                </a:solidFill>
                <a:latin typeface="Arial" panose="020B0604020202020204" pitchFamily="34" charset="0"/>
                <a:cs typeface="Arial" panose="020B0604020202020204" pitchFamily="34" charset="0"/>
              </a:rPr>
              <a:t>............................................................................................................................................</a:t>
            </a:r>
          </a:p>
          <a:p>
            <a:pPr marL="0" indent="0">
              <a:buNone/>
            </a:pPr>
            <a:endParaRPr lang="en-US" sz="1600" dirty="0">
              <a:solidFill>
                <a:srgbClr val="0000CC"/>
              </a:solidFill>
              <a:latin typeface="Arial" panose="020B0604020202020204" pitchFamily="34" charset="0"/>
              <a:cs typeface="Arial" panose="020B0604020202020204" pitchFamily="34" charset="0"/>
            </a:endParaRPr>
          </a:p>
          <a:p>
            <a:pPr marL="0" indent="0">
              <a:buNone/>
            </a:pPr>
            <a:r>
              <a:rPr lang="en-US" sz="1600" dirty="0">
                <a:solidFill>
                  <a:srgbClr val="0000CC"/>
                </a:solidFill>
                <a:latin typeface="Arial" panose="020B0604020202020204" pitchFamily="34" charset="0"/>
                <a:cs typeface="Arial" panose="020B0604020202020204" pitchFamily="34" charset="0"/>
              </a:rPr>
              <a:t>2. I’m the right person for the job. I’m the best qualified and I’m </a:t>
            </a:r>
            <a:r>
              <a:rPr lang="en-GB" sz="1600" dirty="0">
                <a:solidFill>
                  <a:srgbClr val="0000CC"/>
                </a:solidFill>
                <a:latin typeface="Arial" panose="020B0604020202020204" pitchFamily="34" charset="0"/>
                <a:cs typeface="Arial" panose="020B0604020202020204" pitchFamily="34" charset="0"/>
              </a:rPr>
              <a:t>available now ............................................................................................................................................</a:t>
            </a:r>
          </a:p>
          <a:p>
            <a:endParaRPr lang="en-GB" sz="1600" dirty="0">
              <a:solidFill>
                <a:srgbClr val="0000CC"/>
              </a:solidFill>
              <a:latin typeface="Arial" panose="020B0604020202020204" pitchFamily="34" charset="0"/>
              <a:cs typeface="Arial" panose="020B0604020202020204" pitchFamily="34" charset="0"/>
            </a:endParaRPr>
          </a:p>
          <a:p>
            <a:pPr marL="0" indent="0">
              <a:buNone/>
            </a:pPr>
            <a:r>
              <a:rPr lang="en-US" sz="1600" dirty="0">
                <a:solidFill>
                  <a:srgbClr val="0000CC"/>
                </a:solidFill>
                <a:latin typeface="Arial" panose="020B0604020202020204" pitchFamily="34" charset="0"/>
                <a:cs typeface="Arial" panose="020B0604020202020204" pitchFamily="34" charset="0"/>
              </a:rPr>
              <a:t>3. I have plenty of work experience from around the world; I’m a </a:t>
            </a:r>
            <a:r>
              <a:rPr lang="en-GB" sz="1600" dirty="0">
                <a:solidFill>
                  <a:srgbClr val="0000CC"/>
                </a:solidFill>
                <a:latin typeface="Arial" panose="020B0604020202020204" pitchFamily="34" charset="0"/>
                <a:cs typeface="Arial" panose="020B0604020202020204" pitchFamily="34" charset="0"/>
              </a:rPr>
              <a:t>great worker ............................................................................................................................................</a:t>
            </a:r>
          </a:p>
        </p:txBody>
      </p:sp>
      <p:sp>
        <p:nvSpPr>
          <p:cNvPr id="2" name="TextBox 1">
            <a:extLst>
              <a:ext uri="{FF2B5EF4-FFF2-40B4-BE49-F238E27FC236}">
                <a16:creationId xmlns:a16="http://schemas.microsoft.com/office/drawing/2014/main" id="{1CF48786-B8F3-4748-AA9C-E3D04D7A12E0}"/>
              </a:ext>
            </a:extLst>
          </p:cNvPr>
          <p:cNvSpPr txBox="1"/>
          <p:nvPr/>
        </p:nvSpPr>
        <p:spPr>
          <a:xfrm>
            <a:off x="251520" y="404664"/>
            <a:ext cx="4178708" cy="1138773"/>
          </a:xfrm>
          <a:prstGeom prst="rect">
            <a:avLst/>
          </a:prstGeom>
          <a:noFill/>
        </p:spPr>
        <p:txBody>
          <a:bodyPr wrap="none" rtlCol="0">
            <a:spAutoFit/>
          </a:bodyPr>
          <a:lstStyle/>
          <a:p>
            <a:r>
              <a:rPr lang="en-GB" sz="4400" dirty="0"/>
              <a:t>Try this out…</a:t>
            </a:r>
          </a:p>
          <a:p>
            <a:r>
              <a:rPr lang="en-GB" sz="2400" dirty="0"/>
              <a:t>(Courtesy of Chatfield, T., 2018.)</a:t>
            </a:r>
          </a:p>
        </p:txBody>
      </p:sp>
      <p:pic>
        <p:nvPicPr>
          <p:cNvPr id="7" name="Picture 6" descr="A picture containing text, clipart&#10;&#10;Description automatically generated">
            <a:extLst>
              <a:ext uri="{FF2B5EF4-FFF2-40B4-BE49-F238E27FC236}">
                <a16:creationId xmlns:a16="http://schemas.microsoft.com/office/drawing/2014/main" id="{A344675E-7D21-4A6A-A9E5-531F8201A1E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94797" y="0"/>
            <a:ext cx="2749203" cy="1855712"/>
          </a:xfrm>
          <a:prstGeom prst="rect">
            <a:avLst/>
          </a:prstGeom>
        </p:spPr>
      </p:pic>
    </p:spTree>
    <p:extLst>
      <p:ext uri="{BB962C8B-B14F-4D97-AF65-F5344CB8AC3E}">
        <p14:creationId xmlns:p14="http://schemas.microsoft.com/office/powerpoint/2010/main" val="16564061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19087" y="2845340"/>
            <a:ext cx="3705826" cy="1167320"/>
          </a:xfrm>
        </p:spPr>
        <p:txBody>
          <a:bodyPr>
            <a:normAutofit/>
          </a:bodyPr>
          <a:lstStyle/>
          <a:p>
            <a:pPr marL="0" indent="0">
              <a:buNone/>
            </a:pPr>
            <a:r>
              <a:rPr lang="en-GB" dirty="0"/>
              <a:t>1. Conclusion but not reasoning</a:t>
            </a:r>
          </a:p>
          <a:p>
            <a:pPr marL="0" indent="0">
              <a:buNone/>
            </a:pPr>
            <a:r>
              <a:rPr lang="en-GB" dirty="0"/>
              <a:t>2. </a:t>
            </a:r>
            <a:r>
              <a:rPr lang="en-GB" b="1" dirty="0">
                <a:solidFill>
                  <a:srgbClr val="0000CC"/>
                </a:solidFill>
              </a:rPr>
              <a:t>Reasoning and conclusion</a:t>
            </a:r>
          </a:p>
          <a:p>
            <a:pPr marL="0" indent="0">
              <a:buNone/>
            </a:pPr>
            <a:r>
              <a:rPr lang="en-GB" dirty="0"/>
              <a:t>3. No reasoning or conclusion </a:t>
            </a:r>
          </a:p>
        </p:txBody>
      </p:sp>
      <p:pic>
        <p:nvPicPr>
          <p:cNvPr id="4" name="Picture 3"/>
          <p:cNvPicPr/>
          <p:nvPr/>
        </p:nvPicPr>
        <p:blipFill rotWithShape="1">
          <a:blip r:embed="rId2"/>
          <a:srcRect l="61548" t="30296" r="34014" b="67176"/>
          <a:stretch/>
        </p:blipFill>
        <p:spPr bwMode="auto">
          <a:xfrm rot="20531793">
            <a:off x="139918" y="5606462"/>
            <a:ext cx="632243" cy="272175"/>
          </a:xfrm>
          <a:prstGeom prst="rect">
            <a:avLst/>
          </a:prstGeom>
          <a:ln>
            <a:noFill/>
          </a:ln>
          <a:extLst>
            <a:ext uri="{53640926-AAD7-44D8-BBD7-CCE9431645EC}">
              <a14:shadowObscured xmlns:a14="http://schemas.microsoft.com/office/drawing/2010/main"/>
            </a:ext>
          </a:extLst>
        </p:spPr>
      </p:pic>
      <p:sp>
        <p:nvSpPr>
          <p:cNvPr id="2" name="TextBox 1">
            <a:extLst>
              <a:ext uri="{FF2B5EF4-FFF2-40B4-BE49-F238E27FC236}">
                <a16:creationId xmlns:a16="http://schemas.microsoft.com/office/drawing/2014/main" id="{FCEDB45E-4C35-45C9-B576-7E26333DD1FE}"/>
              </a:ext>
            </a:extLst>
          </p:cNvPr>
          <p:cNvSpPr txBox="1"/>
          <p:nvPr/>
        </p:nvSpPr>
        <p:spPr>
          <a:xfrm>
            <a:off x="1336776" y="500747"/>
            <a:ext cx="4898649" cy="769441"/>
          </a:xfrm>
          <a:prstGeom prst="rect">
            <a:avLst/>
          </a:prstGeom>
          <a:noFill/>
        </p:spPr>
        <p:txBody>
          <a:bodyPr wrap="none" rtlCol="0">
            <a:spAutoFit/>
          </a:bodyPr>
          <a:lstStyle/>
          <a:p>
            <a:r>
              <a:rPr lang="en-GB" sz="4400" dirty="0"/>
              <a:t>How did you get on?</a:t>
            </a:r>
          </a:p>
        </p:txBody>
      </p:sp>
      <p:pic>
        <p:nvPicPr>
          <p:cNvPr id="7" name="Picture 6" descr="A picture containing text, clipart&#10;&#10;Description automatically generated">
            <a:extLst>
              <a:ext uri="{FF2B5EF4-FFF2-40B4-BE49-F238E27FC236}">
                <a16:creationId xmlns:a16="http://schemas.microsoft.com/office/drawing/2014/main" id="{61ADEF97-4EF7-450D-A4A5-99C1628F629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4587" y="1905000"/>
            <a:ext cx="2438400" cy="3048000"/>
          </a:xfrm>
          <a:prstGeom prst="rect">
            <a:avLst/>
          </a:prstGeom>
        </p:spPr>
      </p:pic>
      <p:pic>
        <p:nvPicPr>
          <p:cNvPr id="10" name="Picture 9" descr="Shape, circle&#10;&#10;Description automatically generated">
            <a:extLst>
              <a:ext uri="{FF2B5EF4-FFF2-40B4-BE49-F238E27FC236}">
                <a16:creationId xmlns:a16="http://schemas.microsoft.com/office/drawing/2014/main" id="{50E901EA-5394-43D4-931F-2AE79FE2774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937114" y="1905000"/>
            <a:ext cx="2206886" cy="3123435"/>
          </a:xfrm>
          <a:prstGeom prst="rect">
            <a:avLst/>
          </a:prstGeom>
        </p:spPr>
      </p:pic>
    </p:spTree>
    <p:extLst>
      <p:ext uri="{BB962C8B-B14F-4D97-AF65-F5344CB8AC3E}">
        <p14:creationId xmlns:p14="http://schemas.microsoft.com/office/powerpoint/2010/main" val="1389381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9E14CE-899C-455B-B891-E88946720A67}"/>
              </a:ext>
            </a:extLst>
          </p:cNvPr>
          <p:cNvSpPr txBox="1"/>
          <p:nvPr/>
        </p:nvSpPr>
        <p:spPr>
          <a:xfrm>
            <a:off x="788776" y="64191"/>
            <a:ext cx="4186018" cy="769441"/>
          </a:xfrm>
          <a:prstGeom prst="rect">
            <a:avLst/>
          </a:prstGeom>
          <a:noFill/>
        </p:spPr>
        <p:txBody>
          <a:bodyPr wrap="none" rtlCol="0">
            <a:spAutoFit/>
          </a:bodyPr>
          <a:lstStyle/>
          <a:p>
            <a:r>
              <a:rPr lang="en-GB" sz="4400" dirty="0"/>
              <a:t>It takes practice…</a:t>
            </a:r>
          </a:p>
        </p:txBody>
      </p:sp>
      <p:sp>
        <p:nvSpPr>
          <p:cNvPr id="6" name="Content Placeholder 2">
            <a:extLst>
              <a:ext uri="{FF2B5EF4-FFF2-40B4-BE49-F238E27FC236}">
                <a16:creationId xmlns:a16="http://schemas.microsoft.com/office/drawing/2014/main" id="{7EE80DA5-07DF-4B8E-9EC7-4FBD4C1D6C23}"/>
              </a:ext>
            </a:extLst>
          </p:cNvPr>
          <p:cNvSpPr>
            <a:spLocks noGrp="1"/>
          </p:cNvSpPr>
          <p:nvPr>
            <p:ph idx="1"/>
          </p:nvPr>
        </p:nvSpPr>
        <p:spPr>
          <a:xfrm>
            <a:off x="113447" y="833632"/>
            <a:ext cx="8418993" cy="4448836"/>
          </a:xfrm>
        </p:spPr>
        <p:txBody>
          <a:bodyPr>
            <a:noAutofit/>
          </a:bodyPr>
          <a:lstStyle/>
          <a:p>
            <a:pPr marL="0" indent="0">
              <a:buNone/>
            </a:pPr>
            <a:r>
              <a:rPr lang="en-US" sz="2000" dirty="0">
                <a:cs typeface="Arial" panose="020B0604020202020204" pitchFamily="34" charset="0"/>
              </a:rPr>
              <a:t>Look at the three passages below and try using </a:t>
            </a:r>
            <a:r>
              <a:rPr lang="en-US" sz="2000" i="1" dirty="0">
                <a:cs typeface="Arial" panose="020B0604020202020204" pitchFamily="34" charset="0"/>
              </a:rPr>
              <a:t>conclusion-spotting</a:t>
            </a:r>
            <a:r>
              <a:rPr lang="en-US" sz="2000" dirty="0">
                <a:cs typeface="Arial" panose="020B0604020202020204" pitchFamily="34" charset="0"/>
              </a:rPr>
              <a:t> as a technique to help you determine whether they are arguments or not. Tick off any you believe are arguments and note why.</a:t>
            </a:r>
          </a:p>
          <a:p>
            <a:pPr marL="0" indent="0">
              <a:buNone/>
            </a:pPr>
            <a:r>
              <a:rPr lang="en-US" sz="2000" dirty="0">
                <a:solidFill>
                  <a:srgbClr val="0000CC"/>
                </a:solidFill>
                <a:cs typeface="Arial" panose="020B0604020202020204" pitchFamily="34" charset="0"/>
              </a:rPr>
              <a:t>1. You should definitely let me look after your cat while you’re on holiday. I love cats. And cats love me. I have lots of cats at home and know how to look after them. I have 12 cats, and I talk to them all the time. I’m a real cat expert</a:t>
            </a:r>
          </a:p>
          <a:p>
            <a:pPr marL="0" indent="0">
              <a:buNone/>
            </a:pPr>
            <a:r>
              <a:rPr lang="en-US" sz="2000" dirty="0">
                <a:solidFill>
                  <a:srgbClr val="0000CC"/>
                </a:solidFill>
                <a:cs typeface="Arial" panose="020B0604020202020204" pitchFamily="34" charset="0"/>
              </a:rPr>
              <a:t>2. For a surprisingly large number of clinical trials, scientists cannot reproduce the original result when a study is repeated. This suggests that something may be seriously wrong with the system of peer review and publication around clinical trials</a:t>
            </a:r>
          </a:p>
          <a:p>
            <a:pPr marL="0" indent="0">
              <a:buNone/>
            </a:pPr>
            <a:r>
              <a:rPr lang="en-US" sz="2000" dirty="0">
                <a:solidFill>
                  <a:srgbClr val="0000CC"/>
                </a:solidFill>
                <a:cs typeface="Arial" panose="020B0604020202020204" pitchFamily="34" charset="0"/>
              </a:rPr>
              <a:t>3. I have a large number of friends who work in the finance industry: horrid people, insecure profession. But we do go out for </a:t>
            </a:r>
            <a:r>
              <a:rPr lang="en-GB" sz="2000" dirty="0">
                <a:solidFill>
                  <a:srgbClr val="0000CC"/>
                </a:solidFill>
                <a:cs typeface="Arial" panose="020B0604020202020204" pitchFamily="34" charset="0"/>
              </a:rPr>
              <a:t>some excellent dinners</a:t>
            </a:r>
          </a:p>
        </p:txBody>
      </p:sp>
      <p:pic>
        <p:nvPicPr>
          <p:cNvPr id="7" name="Picture 6" descr="A picture containing text, clipart&#10;&#10;Description automatically generated">
            <a:extLst>
              <a:ext uri="{FF2B5EF4-FFF2-40B4-BE49-F238E27FC236}">
                <a16:creationId xmlns:a16="http://schemas.microsoft.com/office/drawing/2014/main" id="{AEAF28AC-A55F-4704-BB59-F9D1F2FD3B5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60526" y="4581128"/>
            <a:ext cx="1677500" cy="1132312"/>
          </a:xfrm>
          <a:prstGeom prst="rect">
            <a:avLst/>
          </a:prstGeom>
        </p:spPr>
      </p:pic>
      <p:sp>
        <p:nvSpPr>
          <p:cNvPr id="8" name="TextBox 7">
            <a:extLst>
              <a:ext uri="{FF2B5EF4-FFF2-40B4-BE49-F238E27FC236}">
                <a16:creationId xmlns:a16="http://schemas.microsoft.com/office/drawing/2014/main" id="{EC9F31A6-CEAC-4705-831D-9A51E589B8B5}"/>
              </a:ext>
            </a:extLst>
          </p:cNvPr>
          <p:cNvSpPr txBox="1"/>
          <p:nvPr/>
        </p:nvSpPr>
        <p:spPr>
          <a:xfrm>
            <a:off x="113447" y="5147284"/>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698284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rotWithShape="1">
          <a:blip r:embed="rId2"/>
          <a:srcRect l="61548" t="30296" r="34014" b="67176"/>
          <a:stretch/>
        </p:blipFill>
        <p:spPr bwMode="auto">
          <a:xfrm rot="20531793">
            <a:off x="139918" y="5606462"/>
            <a:ext cx="632243" cy="272175"/>
          </a:xfrm>
          <a:prstGeom prst="rect">
            <a:avLst/>
          </a:prstGeom>
          <a:ln>
            <a:noFill/>
          </a:ln>
          <a:extLst>
            <a:ext uri="{53640926-AAD7-44D8-BBD7-CCE9431645EC}">
              <a14:shadowObscured xmlns:a14="http://schemas.microsoft.com/office/drawing/2010/main"/>
            </a:ext>
          </a:extLst>
        </p:spPr>
      </p:pic>
      <p:sp>
        <p:nvSpPr>
          <p:cNvPr id="2" name="TextBox 1">
            <a:extLst>
              <a:ext uri="{FF2B5EF4-FFF2-40B4-BE49-F238E27FC236}">
                <a16:creationId xmlns:a16="http://schemas.microsoft.com/office/drawing/2014/main" id="{FCEDB45E-4C35-45C9-B576-7E26333DD1FE}"/>
              </a:ext>
            </a:extLst>
          </p:cNvPr>
          <p:cNvSpPr txBox="1"/>
          <p:nvPr/>
        </p:nvSpPr>
        <p:spPr>
          <a:xfrm>
            <a:off x="1336776" y="500747"/>
            <a:ext cx="4898649" cy="769441"/>
          </a:xfrm>
          <a:prstGeom prst="rect">
            <a:avLst/>
          </a:prstGeom>
          <a:noFill/>
        </p:spPr>
        <p:txBody>
          <a:bodyPr wrap="none" rtlCol="0">
            <a:spAutoFit/>
          </a:bodyPr>
          <a:lstStyle/>
          <a:p>
            <a:r>
              <a:rPr lang="en-GB" sz="4400" dirty="0"/>
              <a:t>How did you get on?</a:t>
            </a:r>
          </a:p>
        </p:txBody>
      </p:sp>
      <p:pic>
        <p:nvPicPr>
          <p:cNvPr id="7" name="Picture 6" descr="A picture containing text, clipart&#10;&#10;Description automatically generated">
            <a:extLst>
              <a:ext uri="{FF2B5EF4-FFF2-40B4-BE49-F238E27FC236}">
                <a16:creationId xmlns:a16="http://schemas.microsoft.com/office/drawing/2014/main" id="{61ADEF97-4EF7-450D-A4A5-99C1628F629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4587" y="1905000"/>
            <a:ext cx="2438400" cy="3048000"/>
          </a:xfrm>
          <a:prstGeom prst="rect">
            <a:avLst/>
          </a:prstGeom>
        </p:spPr>
      </p:pic>
      <p:pic>
        <p:nvPicPr>
          <p:cNvPr id="10" name="Picture 9" descr="Shape, circle&#10;&#10;Description automatically generated">
            <a:extLst>
              <a:ext uri="{FF2B5EF4-FFF2-40B4-BE49-F238E27FC236}">
                <a16:creationId xmlns:a16="http://schemas.microsoft.com/office/drawing/2014/main" id="{50E901EA-5394-43D4-931F-2AE79FE2774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937114" y="1905000"/>
            <a:ext cx="2206886" cy="3123435"/>
          </a:xfrm>
          <a:prstGeom prst="rect">
            <a:avLst/>
          </a:prstGeom>
        </p:spPr>
      </p:pic>
      <p:sp>
        <p:nvSpPr>
          <p:cNvPr id="8" name="Content Placeholder 2">
            <a:extLst>
              <a:ext uri="{FF2B5EF4-FFF2-40B4-BE49-F238E27FC236}">
                <a16:creationId xmlns:a16="http://schemas.microsoft.com/office/drawing/2014/main" id="{32B89DF7-118C-42D4-9F28-7ED0C1B65909}"/>
              </a:ext>
            </a:extLst>
          </p:cNvPr>
          <p:cNvSpPr txBox="1">
            <a:spLocks/>
          </p:cNvSpPr>
          <p:nvPr/>
        </p:nvSpPr>
        <p:spPr>
          <a:xfrm>
            <a:off x="3347864" y="2665913"/>
            <a:ext cx="3133036" cy="160160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dirty="0"/>
              <a:t>1. </a:t>
            </a:r>
            <a:r>
              <a:rPr lang="en-GB" sz="2000" dirty="0">
                <a:solidFill>
                  <a:srgbClr val="0000CC"/>
                </a:solidFill>
              </a:rPr>
              <a:t>Argument</a:t>
            </a:r>
          </a:p>
          <a:p>
            <a:pPr marL="0" indent="0">
              <a:buFont typeface="Arial" panose="020B0604020202020204" pitchFamily="34" charset="0"/>
              <a:buNone/>
            </a:pPr>
            <a:r>
              <a:rPr lang="en-GB" sz="2000" dirty="0"/>
              <a:t>2. </a:t>
            </a:r>
            <a:r>
              <a:rPr lang="en-GB" sz="2000" dirty="0">
                <a:solidFill>
                  <a:srgbClr val="0000CC"/>
                </a:solidFill>
              </a:rPr>
              <a:t>Argument</a:t>
            </a:r>
          </a:p>
          <a:p>
            <a:pPr marL="0" indent="0">
              <a:buFont typeface="Arial" panose="020B0604020202020204" pitchFamily="34" charset="0"/>
              <a:buNone/>
            </a:pPr>
            <a:r>
              <a:rPr lang="en-GB" sz="2000" dirty="0"/>
              <a:t>3. Not an argument</a:t>
            </a:r>
          </a:p>
        </p:txBody>
      </p:sp>
    </p:spTree>
    <p:extLst>
      <p:ext uri="{BB962C8B-B14F-4D97-AF65-F5344CB8AC3E}">
        <p14:creationId xmlns:p14="http://schemas.microsoft.com/office/powerpoint/2010/main" val="442272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537" y="122639"/>
            <a:ext cx="8229600" cy="700757"/>
          </a:xfrm>
        </p:spPr>
        <p:txBody>
          <a:bodyPr>
            <a:normAutofit/>
          </a:bodyPr>
          <a:lstStyle/>
          <a:p>
            <a:pPr algn="ctr" eaLnBrk="1" fontAlgn="auto" hangingPunct="1">
              <a:spcAft>
                <a:spcPts val="0"/>
              </a:spcAft>
              <a:defRPr/>
            </a:pPr>
            <a:r>
              <a:rPr lang="en-GB" sz="3600" b="1" dirty="0">
                <a:latin typeface="Arial" panose="020B0604020202020204" pitchFamily="34" charset="0"/>
                <a:cs typeface="Arial" panose="020B0604020202020204" pitchFamily="34" charset="0"/>
              </a:rPr>
              <a:t>Developing Your Arguments</a:t>
            </a:r>
          </a:p>
        </p:txBody>
      </p:sp>
      <p:sp>
        <p:nvSpPr>
          <p:cNvPr id="3" name="Content Placeholder 2"/>
          <p:cNvSpPr>
            <a:spLocks noGrp="1"/>
          </p:cNvSpPr>
          <p:nvPr>
            <p:ph idx="1"/>
          </p:nvPr>
        </p:nvSpPr>
        <p:spPr>
          <a:xfrm>
            <a:off x="369181" y="989603"/>
            <a:ext cx="7992888" cy="4455621"/>
          </a:xfrm>
        </p:spPr>
        <p:txBody>
          <a:bodyPr>
            <a:normAutofit/>
          </a:bodyPr>
          <a:lstStyle/>
          <a:p>
            <a:pPr marL="574675" indent="-457200"/>
            <a:r>
              <a:rPr lang="en-GB" altLang="en-US" sz="2800" dirty="0">
                <a:solidFill>
                  <a:srgbClr val="7030A0"/>
                </a:solidFill>
                <a:latin typeface="Arial" panose="020B0604020202020204" pitchFamily="34" charset="0"/>
                <a:cs typeface="Arial" panose="020B0604020202020204" pitchFamily="34" charset="0"/>
              </a:rPr>
              <a:t>State your point of view early in the narrative and be consistent throughout, presenting a clear rationale to support it </a:t>
            </a:r>
          </a:p>
          <a:p>
            <a:pPr marL="288925" indent="-171450"/>
            <a:endParaRPr lang="en-GB" altLang="en-US" sz="1000" dirty="0">
              <a:latin typeface="Arial" panose="020B0604020202020204" pitchFamily="34" charset="0"/>
              <a:cs typeface="Arial" panose="020B0604020202020204" pitchFamily="34" charset="0"/>
            </a:endParaRPr>
          </a:p>
          <a:p>
            <a:pPr marL="574675" indent="-457200"/>
            <a:r>
              <a:rPr lang="en-GB" altLang="en-US" sz="2800" dirty="0">
                <a:solidFill>
                  <a:srgbClr val="002060"/>
                </a:solidFill>
                <a:latin typeface="Arial" panose="020B0604020202020204" pitchFamily="34" charset="0"/>
                <a:cs typeface="Arial" panose="020B0604020202020204" pitchFamily="34" charset="0"/>
              </a:rPr>
              <a:t>Offering reliable evidence to support your argument. Reliable evidence is evidence that you have read in reputable and authoritative texts, articles, newspapers, Internet sites etc.</a:t>
            </a:r>
          </a:p>
          <a:p>
            <a:pPr marL="288925" indent="-171450"/>
            <a:endParaRPr lang="en-GB" altLang="en-US" sz="1000" dirty="0">
              <a:latin typeface="Arial" panose="020B0604020202020204" pitchFamily="34" charset="0"/>
              <a:cs typeface="Arial" panose="020B0604020202020204" pitchFamily="34" charset="0"/>
            </a:endParaRPr>
          </a:p>
          <a:p>
            <a:pPr marL="574675" indent="-457200"/>
            <a:r>
              <a:rPr lang="en-GB" altLang="en-US" sz="2800" dirty="0">
                <a:solidFill>
                  <a:srgbClr val="0070C0"/>
                </a:solidFill>
                <a:latin typeface="Arial" panose="020B0604020202020204" pitchFamily="34" charset="0"/>
                <a:cs typeface="Arial" panose="020B0604020202020204" pitchFamily="34" charset="0"/>
              </a:rPr>
              <a:t>Identify your sources by listing them in the </a:t>
            </a:r>
            <a:r>
              <a:rPr lang="en-GB" altLang="en-US" sz="2800" b="1" i="1" dirty="0">
                <a:solidFill>
                  <a:srgbClr val="0070C0"/>
                </a:solidFill>
                <a:latin typeface="Arial" panose="020B0604020202020204" pitchFamily="34" charset="0"/>
                <a:cs typeface="Arial" panose="020B0604020202020204" pitchFamily="34" charset="0"/>
              </a:rPr>
              <a:t>Reference </a:t>
            </a:r>
            <a:r>
              <a:rPr lang="en-GB" altLang="en-US" sz="2800" dirty="0">
                <a:solidFill>
                  <a:srgbClr val="0070C0"/>
                </a:solidFill>
                <a:latin typeface="Arial" panose="020B0604020202020204" pitchFamily="34" charset="0"/>
                <a:cs typeface="Arial" panose="020B0604020202020204" pitchFamily="34" charset="0"/>
              </a:rPr>
              <a:t>section and</a:t>
            </a:r>
            <a:r>
              <a:rPr lang="en-GB" altLang="en-US" sz="2800" i="1" dirty="0">
                <a:solidFill>
                  <a:srgbClr val="0070C0"/>
                </a:solidFill>
                <a:latin typeface="Arial" panose="020B0604020202020204" pitchFamily="34" charset="0"/>
                <a:cs typeface="Arial" panose="020B0604020202020204" pitchFamily="34" charset="0"/>
              </a:rPr>
              <a:t> </a:t>
            </a:r>
            <a:r>
              <a:rPr lang="en-GB" altLang="en-US" sz="2800" b="1" i="1" dirty="0">
                <a:solidFill>
                  <a:srgbClr val="0070C0"/>
                </a:solidFill>
                <a:latin typeface="Arial" panose="020B0604020202020204" pitchFamily="34" charset="0"/>
                <a:cs typeface="Arial" panose="020B0604020202020204" pitchFamily="34" charset="0"/>
              </a:rPr>
              <a:t>citing</a:t>
            </a:r>
            <a:r>
              <a:rPr lang="en-GB" altLang="en-US" sz="2800" i="1" dirty="0">
                <a:solidFill>
                  <a:srgbClr val="0070C0"/>
                </a:solidFill>
                <a:latin typeface="Arial" panose="020B0604020202020204" pitchFamily="34" charset="0"/>
                <a:cs typeface="Arial" panose="020B0604020202020204" pitchFamily="34" charset="0"/>
              </a:rPr>
              <a:t> </a:t>
            </a:r>
            <a:r>
              <a:rPr lang="en-GB" altLang="en-US" sz="2800" dirty="0">
                <a:solidFill>
                  <a:srgbClr val="0070C0"/>
                </a:solidFill>
                <a:latin typeface="Arial" panose="020B0604020202020204" pitchFamily="34" charset="0"/>
                <a:cs typeface="Arial" panose="020B0604020202020204" pitchFamily="34" charset="0"/>
              </a:rPr>
              <a:t>them in the text</a:t>
            </a:r>
          </a:p>
        </p:txBody>
      </p:sp>
      <p:sp>
        <p:nvSpPr>
          <p:cNvPr id="4" name="Footer Placeholder 3"/>
          <p:cNvSpPr>
            <a:spLocks noGrp="1"/>
          </p:cNvSpPr>
          <p:nvPr>
            <p:ph type="ftr" sz="quarter" idx="11"/>
          </p:nvPr>
        </p:nvSpPr>
        <p:spPr>
          <a:xfrm>
            <a:off x="250825" y="6565900"/>
            <a:ext cx="7813675" cy="274638"/>
          </a:xfrm>
        </p:spPr>
        <p:txBody>
          <a:bodyPr/>
          <a:lstStyle/>
          <a:p>
            <a:pPr>
              <a:defRPr/>
            </a:pPr>
            <a:r>
              <a:rPr lang="en-GB"/>
              <a:t>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CE626-3A17-4948-BDE7-78AE432FE320}"/>
              </a:ext>
            </a:extLst>
          </p:cNvPr>
          <p:cNvSpPr>
            <a:spLocks noGrp="1"/>
          </p:cNvSpPr>
          <p:nvPr>
            <p:ph type="title"/>
          </p:nvPr>
        </p:nvSpPr>
        <p:spPr>
          <a:xfrm>
            <a:off x="628650" y="365125"/>
            <a:ext cx="7886700" cy="903635"/>
          </a:xfrm>
        </p:spPr>
        <p:txBody>
          <a:bodyPr/>
          <a:lstStyle/>
          <a:p>
            <a:r>
              <a:rPr lang="en-GB" dirty="0"/>
              <a:t>Some further considerations…</a:t>
            </a:r>
          </a:p>
        </p:txBody>
      </p:sp>
      <p:sp>
        <p:nvSpPr>
          <p:cNvPr id="5" name="Content Placeholder 2">
            <a:extLst>
              <a:ext uri="{FF2B5EF4-FFF2-40B4-BE49-F238E27FC236}">
                <a16:creationId xmlns:a16="http://schemas.microsoft.com/office/drawing/2014/main" id="{A1322F1A-3181-403C-9CF9-FABAFBDE5DB6}"/>
              </a:ext>
            </a:extLst>
          </p:cNvPr>
          <p:cNvSpPr>
            <a:spLocks noGrp="1"/>
          </p:cNvSpPr>
          <p:nvPr>
            <p:ph idx="1"/>
          </p:nvPr>
        </p:nvSpPr>
        <p:spPr>
          <a:xfrm>
            <a:off x="628650" y="1125538"/>
            <a:ext cx="7886700" cy="4351337"/>
          </a:xfrm>
        </p:spPr>
        <p:txBody>
          <a:bodyPr>
            <a:normAutofit fontScale="92500"/>
          </a:bodyPr>
          <a:lstStyle/>
          <a:p>
            <a:pPr marL="0" indent="0">
              <a:buNone/>
            </a:pPr>
            <a:r>
              <a:rPr lang="en-GB" sz="2200" b="1" dirty="0">
                <a:solidFill>
                  <a:srgbClr val="0000CC"/>
                </a:solidFill>
                <a:latin typeface="Arial" panose="020B0604020202020204" pitchFamily="34" charset="0"/>
                <a:cs typeface="Arial" panose="020B0604020202020204" pitchFamily="34" charset="0"/>
              </a:rPr>
              <a:t>Non-argument: </a:t>
            </a:r>
            <a:r>
              <a:rPr lang="en-GB" sz="2200" dirty="0">
                <a:solidFill>
                  <a:srgbClr val="0000CC"/>
                </a:solidFill>
                <a:latin typeface="Arial" panose="020B0604020202020204" pitchFamily="34" charset="0"/>
                <a:cs typeface="Arial" panose="020B0604020202020204" pitchFamily="34" charset="0"/>
              </a:rPr>
              <a:t>any element of a piece of writing that does not attempt to persuade you of a conclusion through reasoning, and thus doesn’t qualify as part of an argument</a:t>
            </a:r>
          </a:p>
          <a:p>
            <a:pPr marL="0" indent="0">
              <a:buNone/>
            </a:pPr>
            <a:endParaRPr lang="en-GB" sz="2200" b="1" dirty="0">
              <a:solidFill>
                <a:srgbClr val="0000CC"/>
              </a:solidFill>
              <a:latin typeface="Arial" panose="020B0604020202020204" pitchFamily="34" charset="0"/>
              <a:cs typeface="Arial" panose="020B0604020202020204" pitchFamily="34" charset="0"/>
            </a:endParaRPr>
          </a:p>
          <a:p>
            <a:pPr marL="0" indent="0">
              <a:buNone/>
            </a:pPr>
            <a:r>
              <a:rPr lang="en-GB" sz="2200" b="1" dirty="0">
                <a:solidFill>
                  <a:srgbClr val="0000CC"/>
                </a:solidFill>
                <a:latin typeface="Arial" panose="020B0604020202020204" pitchFamily="34" charset="0"/>
                <a:cs typeface="Arial" panose="020B0604020202020204" pitchFamily="34" charset="0"/>
              </a:rPr>
              <a:t>Descriptions: </a:t>
            </a:r>
            <a:r>
              <a:rPr lang="en-GB" sz="2200" dirty="0">
                <a:solidFill>
                  <a:srgbClr val="0000CC"/>
                </a:solidFill>
                <a:latin typeface="Arial" panose="020B0604020202020204" pitchFamily="34" charset="0"/>
                <a:cs typeface="Arial" panose="020B0604020202020204" pitchFamily="34" charset="0"/>
              </a:rPr>
              <a:t>simply reporting information without any attempt at evaluating, commenting on or using the information to persuade</a:t>
            </a:r>
          </a:p>
          <a:p>
            <a:pPr marL="0" indent="0">
              <a:buNone/>
            </a:pPr>
            <a:endParaRPr lang="en-GB" sz="2200" dirty="0">
              <a:solidFill>
                <a:srgbClr val="0000CC"/>
              </a:solidFill>
              <a:latin typeface="Arial" panose="020B0604020202020204" pitchFamily="34" charset="0"/>
              <a:cs typeface="Arial" panose="020B0604020202020204" pitchFamily="34" charset="0"/>
            </a:endParaRPr>
          </a:p>
          <a:p>
            <a:pPr marL="0" indent="0">
              <a:buNone/>
            </a:pPr>
            <a:r>
              <a:rPr lang="en-GB" sz="2200" b="1" dirty="0">
                <a:solidFill>
                  <a:srgbClr val="0000CC"/>
                </a:solidFill>
                <a:latin typeface="Arial" panose="020B0604020202020204" pitchFamily="34" charset="0"/>
                <a:cs typeface="Arial" panose="020B0604020202020204" pitchFamily="34" charset="0"/>
              </a:rPr>
              <a:t>Summary:</a:t>
            </a:r>
            <a:r>
              <a:rPr lang="en-GB" sz="2200" dirty="0">
                <a:solidFill>
                  <a:srgbClr val="0000CC"/>
                </a:solidFill>
                <a:latin typeface="Arial" panose="020B0604020202020204" pitchFamily="34" charset="0"/>
                <a:cs typeface="Arial" panose="020B0604020202020204" pitchFamily="34" charset="0"/>
              </a:rPr>
              <a:t> a brief outline of key information, often setting out the main points covered in a longer piece of work</a:t>
            </a:r>
          </a:p>
          <a:p>
            <a:pPr marL="0" indent="0">
              <a:buNone/>
            </a:pPr>
            <a:endParaRPr lang="en-GB" sz="2200" b="1" dirty="0">
              <a:solidFill>
                <a:srgbClr val="0000CC"/>
              </a:solidFill>
              <a:latin typeface="Arial" panose="020B0604020202020204" pitchFamily="34" charset="0"/>
              <a:cs typeface="Arial" panose="020B0604020202020204" pitchFamily="34" charset="0"/>
            </a:endParaRPr>
          </a:p>
          <a:p>
            <a:pPr marL="0" indent="0">
              <a:buNone/>
            </a:pPr>
            <a:r>
              <a:rPr lang="en-GB" sz="2200" b="1" dirty="0">
                <a:solidFill>
                  <a:srgbClr val="0000CC"/>
                </a:solidFill>
                <a:latin typeface="Arial" panose="020B0604020202020204" pitchFamily="34" charset="0"/>
                <a:cs typeface="Arial" panose="020B0604020202020204" pitchFamily="34" charset="0"/>
              </a:rPr>
              <a:t>Opinion </a:t>
            </a:r>
            <a:r>
              <a:rPr lang="en-GB" sz="2200" dirty="0">
                <a:solidFill>
                  <a:srgbClr val="0000CC"/>
                </a:solidFill>
                <a:latin typeface="Arial" panose="020B0604020202020204" pitchFamily="34" charset="0"/>
                <a:cs typeface="Arial" panose="020B0604020202020204" pitchFamily="34" charset="0"/>
              </a:rPr>
              <a:t>or </a:t>
            </a:r>
            <a:r>
              <a:rPr lang="en-GB" sz="2200" b="1" dirty="0">
                <a:solidFill>
                  <a:srgbClr val="0000CC"/>
                </a:solidFill>
                <a:latin typeface="Arial" panose="020B0604020202020204" pitchFamily="34" charset="0"/>
                <a:cs typeface="Arial" panose="020B0604020202020204" pitchFamily="34" charset="0"/>
              </a:rPr>
              <a:t>belief: </a:t>
            </a:r>
            <a:r>
              <a:rPr lang="en-GB" sz="2200" dirty="0">
                <a:solidFill>
                  <a:srgbClr val="0000CC"/>
                </a:solidFill>
                <a:latin typeface="Arial" panose="020B0604020202020204" pitchFamily="34" charset="0"/>
                <a:cs typeface="Arial" panose="020B0604020202020204" pitchFamily="34" charset="0"/>
              </a:rPr>
              <a:t>presents someone’s point of view without offering reasoning. Opinions tend to be personal judgements based on facts; while beliefs tend to be convictions based on morality, faith of cultural context</a:t>
            </a:r>
            <a:endParaRPr lang="en-GB" sz="2200" b="1" dirty="0">
              <a:solidFill>
                <a:srgbClr val="0000CC"/>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860C7EB-690A-4C22-80DC-D05726C2460C}"/>
              </a:ext>
            </a:extLst>
          </p:cNvPr>
          <p:cNvSpPr txBox="1"/>
          <p:nvPr/>
        </p:nvSpPr>
        <p:spPr>
          <a:xfrm>
            <a:off x="7020272" y="5292209"/>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475352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362" y="49859"/>
            <a:ext cx="7367275" cy="534826"/>
          </a:xfrm>
        </p:spPr>
        <p:txBody>
          <a:bodyPr>
            <a:noAutofit/>
          </a:bodyPr>
          <a:lstStyle/>
          <a:p>
            <a:pPr>
              <a:defRPr/>
            </a:pPr>
            <a:r>
              <a:rPr lang="en-GB" sz="3600" b="1" dirty="0">
                <a:latin typeface="Arial" panose="020B0604020202020204" pitchFamily="34" charset="0"/>
                <a:cs typeface="Arial" panose="020B0604020202020204" pitchFamily="34" charset="0"/>
              </a:rPr>
              <a:t>Descriptive  v  Critical  Writing</a:t>
            </a:r>
          </a:p>
        </p:txBody>
      </p:sp>
      <p:sp>
        <p:nvSpPr>
          <p:cNvPr id="3" name="Text Placeholder 2"/>
          <p:cNvSpPr>
            <a:spLocks noGrp="1"/>
          </p:cNvSpPr>
          <p:nvPr>
            <p:ph type="body" idx="1"/>
          </p:nvPr>
        </p:nvSpPr>
        <p:spPr>
          <a:xfrm>
            <a:off x="479247" y="625921"/>
            <a:ext cx="3580709" cy="534827"/>
          </a:xfrm>
        </p:spPr>
        <p:txBody>
          <a:bodyPr>
            <a:normAutofit/>
          </a:bodyPr>
          <a:lstStyle/>
          <a:p>
            <a:pPr>
              <a:defRPr/>
            </a:pPr>
            <a:r>
              <a:rPr lang="en-GB" u="sng" dirty="0">
                <a:solidFill>
                  <a:schemeClr val="tx1">
                    <a:lumMod val="50000"/>
                    <a:lumOff val="50000"/>
                  </a:schemeClr>
                </a:solidFill>
                <a:latin typeface="Arial"/>
                <a:ea typeface="Times New Roman"/>
                <a:cs typeface="Times New Roman"/>
              </a:rPr>
              <a:t>Descriptive writing</a:t>
            </a:r>
            <a:endParaRPr lang="en-GB" u="sng" dirty="0">
              <a:solidFill>
                <a:schemeClr val="tx1">
                  <a:lumMod val="50000"/>
                  <a:lumOff val="50000"/>
                </a:schemeClr>
              </a:solidFill>
            </a:endParaRPr>
          </a:p>
        </p:txBody>
      </p:sp>
      <p:sp>
        <p:nvSpPr>
          <p:cNvPr id="18438" name="Content Placeholder 6"/>
          <p:cNvSpPr>
            <a:spLocks noGrp="1"/>
          </p:cNvSpPr>
          <p:nvPr>
            <p:ph sz="half" idx="2"/>
          </p:nvPr>
        </p:nvSpPr>
        <p:spPr>
          <a:xfrm>
            <a:off x="81235" y="1277912"/>
            <a:ext cx="3978721" cy="3951288"/>
          </a:xfrm>
        </p:spPr>
        <p:txBody>
          <a:bodyPr>
            <a:noAutofit/>
          </a:bodyPr>
          <a:lstStyle/>
          <a:p>
            <a:pPr marL="0" indent="0">
              <a:buNone/>
            </a:pPr>
            <a:r>
              <a:rPr lang="en-GB" altLang="en-US" sz="2400" dirty="0">
                <a:solidFill>
                  <a:schemeClr val="tx1">
                    <a:lumMod val="50000"/>
                    <a:lumOff val="50000"/>
                  </a:schemeClr>
                </a:solidFill>
              </a:rPr>
              <a:t>States what is happening</a:t>
            </a:r>
          </a:p>
          <a:p>
            <a:pPr marL="0" indent="0">
              <a:buNone/>
            </a:pPr>
            <a:endParaRPr lang="en-GB" altLang="en-US" sz="2400" dirty="0">
              <a:solidFill>
                <a:schemeClr val="tx1">
                  <a:lumMod val="50000"/>
                  <a:lumOff val="50000"/>
                </a:schemeClr>
              </a:solidFill>
            </a:endParaRPr>
          </a:p>
          <a:p>
            <a:pPr marL="0" indent="0">
              <a:buNone/>
            </a:pPr>
            <a:r>
              <a:rPr lang="en-GB" altLang="en-US" sz="2400" dirty="0">
                <a:solidFill>
                  <a:schemeClr val="tx1">
                    <a:lumMod val="50000"/>
                    <a:lumOff val="50000"/>
                  </a:schemeClr>
                </a:solidFill>
              </a:rPr>
              <a:t>States what something is like</a:t>
            </a:r>
          </a:p>
          <a:p>
            <a:pPr marL="0" indent="0">
              <a:buNone/>
            </a:pPr>
            <a:endParaRPr lang="en-GB" altLang="en-US" sz="2400" dirty="0">
              <a:solidFill>
                <a:schemeClr val="tx1">
                  <a:lumMod val="50000"/>
                  <a:lumOff val="50000"/>
                </a:schemeClr>
              </a:solidFill>
            </a:endParaRPr>
          </a:p>
          <a:p>
            <a:pPr marL="0" indent="0">
              <a:buNone/>
            </a:pPr>
            <a:r>
              <a:rPr lang="en-GB" altLang="en-US" sz="2400" dirty="0">
                <a:solidFill>
                  <a:schemeClr val="tx1">
                    <a:lumMod val="50000"/>
                    <a:lumOff val="50000"/>
                  </a:schemeClr>
                </a:solidFill>
              </a:rPr>
              <a:t>Gives the story so far</a:t>
            </a:r>
          </a:p>
          <a:p>
            <a:pPr marL="0" indent="0">
              <a:buNone/>
            </a:pPr>
            <a:endParaRPr lang="en-GB" altLang="en-US" sz="2400" dirty="0">
              <a:solidFill>
                <a:schemeClr val="tx1">
                  <a:lumMod val="50000"/>
                  <a:lumOff val="50000"/>
                </a:schemeClr>
              </a:solidFill>
            </a:endParaRPr>
          </a:p>
          <a:p>
            <a:pPr marL="0" indent="0">
              <a:buNone/>
            </a:pPr>
            <a:r>
              <a:rPr lang="en-GB" altLang="en-US" sz="2400" dirty="0">
                <a:solidFill>
                  <a:schemeClr val="tx1">
                    <a:lumMod val="50000"/>
                    <a:lumOff val="50000"/>
                  </a:schemeClr>
                </a:solidFill>
              </a:rPr>
              <a:t>States the order in which things happened</a:t>
            </a:r>
          </a:p>
          <a:p>
            <a:pPr marL="0" indent="0">
              <a:buNone/>
            </a:pPr>
            <a:endParaRPr lang="en-GB" altLang="en-US" sz="800" dirty="0">
              <a:solidFill>
                <a:schemeClr val="tx1">
                  <a:lumMod val="50000"/>
                  <a:lumOff val="50000"/>
                </a:schemeClr>
              </a:solidFill>
            </a:endParaRPr>
          </a:p>
          <a:p>
            <a:pPr marL="0" indent="0">
              <a:buNone/>
            </a:pPr>
            <a:r>
              <a:rPr lang="en-GB" altLang="en-US" sz="2400" dirty="0">
                <a:solidFill>
                  <a:schemeClr val="tx1">
                    <a:lumMod val="50000"/>
                    <a:lumOff val="50000"/>
                  </a:schemeClr>
                </a:solidFill>
              </a:rPr>
              <a:t>Says how to do something</a:t>
            </a:r>
          </a:p>
        </p:txBody>
      </p:sp>
      <p:sp>
        <p:nvSpPr>
          <p:cNvPr id="5" name="Text Placeholder 4"/>
          <p:cNvSpPr>
            <a:spLocks noGrp="1"/>
          </p:cNvSpPr>
          <p:nvPr>
            <p:ph type="body" sz="quarter" idx="3"/>
          </p:nvPr>
        </p:nvSpPr>
        <p:spPr>
          <a:xfrm>
            <a:off x="4788023" y="647772"/>
            <a:ext cx="4032448" cy="526962"/>
          </a:xfrm>
        </p:spPr>
        <p:txBody>
          <a:bodyPr>
            <a:normAutofit/>
          </a:bodyPr>
          <a:lstStyle/>
          <a:p>
            <a:pPr>
              <a:defRPr/>
            </a:pPr>
            <a:r>
              <a:rPr lang="en-GB" u="sng" dirty="0">
                <a:solidFill>
                  <a:srgbClr val="0000CC"/>
                </a:solidFill>
                <a:latin typeface="Arial" pitchFamily="34" charset="0"/>
                <a:cs typeface="Arial" pitchFamily="34" charset="0"/>
              </a:rPr>
              <a:t>Critical analytical writing</a:t>
            </a:r>
          </a:p>
        </p:txBody>
      </p:sp>
      <p:sp>
        <p:nvSpPr>
          <p:cNvPr id="6" name="Content Placeholder 5"/>
          <p:cNvSpPr>
            <a:spLocks noGrp="1"/>
          </p:cNvSpPr>
          <p:nvPr>
            <p:ph sz="quarter" idx="4"/>
          </p:nvPr>
        </p:nvSpPr>
        <p:spPr>
          <a:xfrm>
            <a:off x="4696109" y="1277912"/>
            <a:ext cx="4464496" cy="3951288"/>
          </a:xfrm>
        </p:spPr>
        <p:txBody>
          <a:bodyPr>
            <a:noAutofit/>
          </a:bodyPr>
          <a:lstStyle/>
          <a:p>
            <a:pPr marL="0" indent="0">
              <a:buNone/>
              <a:defRPr/>
            </a:pPr>
            <a:r>
              <a:rPr lang="en-GB" sz="2400" dirty="0">
                <a:solidFill>
                  <a:srgbClr val="0000CC"/>
                </a:solidFill>
              </a:rPr>
              <a:t>Identifies the significance</a:t>
            </a:r>
          </a:p>
          <a:p>
            <a:pPr marL="0" indent="0">
              <a:buNone/>
              <a:defRPr/>
            </a:pPr>
            <a:endParaRPr lang="en-GB" sz="2400" dirty="0">
              <a:solidFill>
                <a:srgbClr val="0000CC"/>
              </a:solidFill>
            </a:endParaRPr>
          </a:p>
          <a:p>
            <a:pPr marL="0" indent="0">
              <a:buNone/>
              <a:defRPr/>
            </a:pPr>
            <a:r>
              <a:rPr lang="en-GB" sz="2400" dirty="0">
                <a:solidFill>
                  <a:srgbClr val="0000CC"/>
                </a:solidFill>
              </a:rPr>
              <a:t>Evaluates strengths and weaknesses</a:t>
            </a:r>
          </a:p>
          <a:p>
            <a:pPr marL="0" indent="0">
              <a:buNone/>
              <a:defRPr/>
            </a:pPr>
            <a:r>
              <a:rPr lang="en-GB" sz="2400" dirty="0">
                <a:solidFill>
                  <a:srgbClr val="0000CC"/>
                </a:solidFill>
              </a:rPr>
              <a:t>Weighs one piece of information against another</a:t>
            </a:r>
          </a:p>
          <a:p>
            <a:pPr marL="0" indent="0">
              <a:buNone/>
              <a:defRPr/>
            </a:pPr>
            <a:endParaRPr lang="en-GB" sz="1600" dirty="0">
              <a:solidFill>
                <a:srgbClr val="0000CC"/>
              </a:solidFill>
            </a:endParaRPr>
          </a:p>
          <a:p>
            <a:pPr marL="0" indent="0">
              <a:buNone/>
              <a:defRPr/>
            </a:pPr>
            <a:r>
              <a:rPr lang="en-GB" sz="2400" dirty="0">
                <a:solidFill>
                  <a:srgbClr val="0000CC"/>
                </a:solidFill>
              </a:rPr>
              <a:t>Makes reasoned judgements</a:t>
            </a:r>
          </a:p>
          <a:p>
            <a:pPr marL="0" indent="0">
              <a:buNone/>
              <a:defRPr/>
            </a:pPr>
            <a:endParaRPr lang="en-GB" sz="1400" dirty="0">
              <a:solidFill>
                <a:srgbClr val="0000CC"/>
              </a:solidFill>
            </a:endParaRPr>
          </a:p>
          <a:p>
            <a:pPr marL="0" indent="0">
              <a:buNone/>
              <a:defRPr/>
            </a:pPr>
            <a:r>
              <a:rPr lang="en-GB" sz="2400" dirty="0">
                <a:solidFill>
                  <a:srgbClr val="0000CC"/>
                </a:solidFill>
              </a:rPr>
              <a:t>Argues a case according to the evidence</a:t>
            </a:r>
          </a:p>
        </p:txBody>
      </p:sp>
      <p:cxnSp>
        <p:nvCxnSpPr>
          <p:cNvPr id="12" name="Straight Arrow Connector 11"/>
          <p:cNvCxnSpPr/>
          <p:nvPr/>
        </p:nvCxnSpPr>
        <p:spPr>
          <a:xfrm>
            <a:off x="3967962" y="4293096"/>
            <a:ext cx="551656"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a:cxnSpLocks/>
          </p:cNvCxnSpPr>
          <p:nvPr/>
        </p:nvCxnSpPr>
        <p:spPr>
          <a:xfrm>
            <a:off x="3955634" y="1484784"/>
            <a:ext cx="576312"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a:cxnSpLocks/>
          </p:cNvCxnSpPr>
          <p:nvPr/>
        </p:nvCxnSpPr>
        <p:spPr>
          <a:xfrm>
            <a:off x="3967962" y="2420888"/>
            <a:ext cx="576312"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cxnSpLocks/>
          </p:cNvCxnSpPr>
          <p:nvPr/>
        </p:nvCxnSpPr>
        <p:spPr>
          <a:xfrm>
            <a:off x="3967962" y="5229200"/>
            <a:ext cx="551656"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a:cxnSpLocks/>
          </p:cNvCxnSpPr>
          <p:nvPr/>
        </p:nvCxnSpPr>
        <p:spPr>
          <a:xfrm>
            <a:off x="3967962" y="3253556"/>
            <a:ext cx="576312"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8">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8438">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2" end="2"/>
                                            </p:txEl>
                                          </p:spTgt>
                                        </p:tgtEl>
                                        <p:attrNameLst>
                                          <p:attrName>ppt_c</p:attrName>
                                        </p:attrNameLst>
                                      </p:cBhvr>
                                      <p:to>
                                        <a:schemeClr val="accent1"/>
                                      </p:to>
                                    </p:animClr>
                                  </p:sub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438">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4" end="4"/>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6">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3" end="3"/>
                                            </p:txEl>
                                          </p:spTgt>
                                        </p:tgtEl>
                                        <p:attrNameLst>
                                          <p:attrName>ppt_c</p:attrName>
                                        </p:attrNameLst>
                                      </p:cBhvr>
                                      <p:to>
                                        <a:schemeClr val="accent1"/>
                                      </p:to>
                                    </p:animClr>
                                  </p:sub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8438">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6" end="6"/>
                                            </p:txEl>
                                          </p:spTgt>
                                        </p:tgtEl>
                                        <p:attrNameLst>
                                          <p:attrName>ppt_c</p:attrName>
                                        </p:attrNameLst>
                                      </p:cBhvr>
                                      <p:to>
                                        <a:schemeClr val="accent1"/>
                                      </p:to>
                                    </p:animClr>
                                  </p:sub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12"/>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6">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5" end="5"/>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438">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8" end="8"/>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0"/>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6">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8" grpId="0" uiExpand="1" build="p"/>
      <p:bldP spid="6"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1797" y="120272"/>
            <a:ext cx="7139136" cy="766194"/>
          </a:xfrm>
        </p:spPr>
        <p:txBody>
          <a:bodyPr>
            <a:normAutofit/>
          </a:bodyPr>
          <a:lstStyle/>
          <a:p>
            <a:pPr>
              <a:defRPr/>
            </a:pPr>
            <a:r>
              <a:rPr lang="en-GB" sz="3600" b="1" dirty="0">
                <a:latin typeface="Arial" panose="020B0604020202020204" pitchFamily="34" charset="0"/>
                <a:cs typeface="Arial" panose="020B0604020202020204" pitchFamily="34" charset="0"/>
              </a:rPr>
              <a:t>Descriptive  v  Critical  Writing</a:t>
            </a:r>
          </a:p>
        </p:txBody>
      </p:sp>
      <p:sp>
        <p:nvSpPr>
          <p:cNvPr id="3" name="Text Placeholder 2"/>
          <p:cNvSpPr>
            <a:spLocks noGrp="1"/>
          </p:cNvSpPr>
          <p:nvPr>
            <p:ph type="body" idx="1"/>
          </p:nvPr>
        </p:nvSpPr>
        <p:spPr>
          <a:xfrm>
            <a:off x="683568" y="989086"/>
            <a:ext cx="2448272" cy="443953"/>
          </a:xfrm>
        </p:spPr>
        <p:txBody>
          <a:bodyPr>
            <a:normAutofit fontScale="77500" lnSpcReduction="20000"/>
          </a:bodyPr>
          <a:lstStyle/>
          <a:p>
            <a:pPr>
              <a:defRPr/>
            </a:pPr>
            <a:r>
              <a:rPr lang="en-GB" u="sng" dirty="0">
                <a:solidFill>
                  <a:schemeClr val="tx1">
                    <a:lumMod val="50000"/>
                    <a:lumOff val="50000"/>
                  </a:schemeClr>
                </a:solidFill>
                <a:latin typeface="Arial"/>
                <a:ea typeface="Times New Roman"/>
                <a:cs typeface="Times New Roman"/>
              </a:rPr>
              <a:t>Descriptive writing</a:t>
            </a:r>
            <a:endParaRPr lang="en-GB" u="sng" dirty="0">
              <a:solidFill>
                <a:schemeClr val="tx1">
                  <a:lumMod val="50000"/>
                  <a:lumOff val="50000"/>
                </a:schemeClr>
              </a:solidFill>
            </a:endParaRPr>
          </a:p>
        </p:txBody>
      </p:sp>
      <p:sp>
        <p:nvSpPr>
          <p:cNvPr id="18438" name="Content Placeholder 6"/>
          <p:cNvSpPr>
            <a:spLocks noGrp="1"/>
          </p:cNvSpPr>
          <p:nvPr>
            <p:ph sz="half" idx="2"/>
          </p:nvPr>
        </p:nvSpPr>
        <p:spPr>
          <a:xfrm>
            <a:off x="134599" y="1660895"/>
            <a:ext cx="3842114" cy="3951288"/>
          </a:xfrm>
        </p:spPr>
        <p:txBody>
          <a:bodyPr>
            <a:noAutofit/>
          </a:bodyPr>
          <a:lstStyle/>
          <a:p>
            <a:pPr marL="0" indent="0">
              <a:spcAft>
                <a:spcPts val="600"/>
              </a:spcAft>
              <a:buNone/>
            </a:pPr>
            <a:r>
              <a:rPr lang="en-GB" altLang="en-US" sz="2400" dirty="0">
                <a:solidFill>
                  <a:schemeClr val="tx1">
                    <a:lumMod val="50000"/>
                    <a:lumOff val="50000"/>
                  </a:schemeClr>
                </a:solidFill>
              </a:rPr>
              <a:t>Explains what a theory is</a:t>
            </a:r>
          </a:p>
          <a:p>
            <a:pPr marL="0" indent="0">
              <a:spcAft>
                <a:spcPts val="600"/>
              </a:spcAft>
              <a:buNone/>
            </a:pPr>
            <a:r>
              <a:rPr lang="en-GB" altLang="en-US" sz="2400" dirty="0">
                <a:solidFill>
                  <a:schemeClr val="tx1">
                    <a:lumMod val="50000"/>
                    <a:lumOff val="50000"/>
                  </a:schemeClr>
                </a:solidFill>
              </a:rPr>
              <a:t>Explains how something works</a:t>
            </a:r>
          </a:p>
          <a:p>
            <a:pPr marL="0" indent="0">
              <a:spcAft>
                <a:spcPts val="600"/>
              </a:spcAft>
              <a:buNone/>
            </a:pPr>
            <a:r>
              <a:rPr lang="en-GB" altLang="en-US" sz="2400" dirty="0">
                <a:solidFill>
                  <a:schemeClr val="tx1">
                    <a:lumMod val="50000"/>
                    <a:lumOff val="50000"/>
                  </a:schemeClr>
                </a:solidFill>
              </a:rPr>
              <a:t>Notes the method used</a:t>
            </a:r>
          </a:p>
          <a:p>
            <a:pPr marL="0" indent="0">
              <a:buNone/>
            </a:pPr>
            <a:endParaRPr lang="en-GB" altLang="en-US" sz="1600" dirty="0">
              <a:solidFill>
                <a:schemeClr val="tx1">
                  <a:lumMod val="50000"/>
                  <a:lumOff val="50000"/>
                </a:schemeClr>
              </a:solidFill>
            </a:endParaRPr>
          </a:p>
          <a:p>
            <a:pPr marL="0" indent="0">
              <a:buNone/>
            </a:pPr>
            <a:r>
              <a:rPr lang="en-GB" altLang="en-US" sz="2400" dirty="0">
                <a:solidFill>
                  <a:schemeClr val="tx1">
                    <a:lumMod val="50000"/>
                    <a:lumOff val="50000"/>
                  </a:schemeClr>
                </a:solidFill>
              </a:rPr>
              <a:t>Says when something occurred</a:t>
            </a:r>
          </a:p>
          <a:p>
            <a:pPr marL="0" indent="0">
              <a:buNone/>
            </a:pPr>
            <a:r>
              <a:rPr lang="en-GB" altLang="en-US" sz="2400" dirty="0">
                <a:solidFill>
                  <a:schemeClr val="tx1">
                    <a:lumMod val="50000"/>
                    <a:lumOff val="50000"/>
                  </a:schemeClr>
                </a:solidFill>
              </a:rPr>
              <a:t>States the different components</a:t>
            </a:r>
          </a:p>
        </p:txBody>
      </p:sp>
      <p:sp>
        <p:nvSpPr>
          <p:cNvPr id="5" name="Text Placeholder 4"/>
          <p:cNvSpPr>
            <a:spLocks noGrp="1"/>
          </p:cNvSpPr>
          <p:nvPr>
            <p:ph type="body" sz="quarter" idx="3"/>
          </p:nvPr>
        </p:nvSpPr>
        <p:spPr>
          <a:xfrm>
            <a:off x="5127537" y="1014792"/>
            <a:ext cx="3194051" cy="443953"/>
          </a:xfrm>
        </p:spPr>
        <p:txBody>
          <a:bodyPr>
            <a:normAutofit fontScale="77500" lnSpcReduction="20000"/>
          </a:bodyPr>
          <a:lstStyle/>
          <a:p>
            <a:pPr>
              <a:defRPr/>
            </a:pPr>
            <a:r>
              <a:rPr lang="en-GB" u="sng" dirty="0">
                <a:solidFill>
                  <a:srgbClr val="0000CC"/>
                </a:solidFill>
                <a:latin typeface="Arial" pitchFamily="34" charset="0"/>
                <a:cs typeface="Arial" pitchFamily="34" charset="0"/>
              </a:rPr>
              <a:t>Critical analytical writing</a:t>
            </a:r>
          </a:p>
        </p:txBody>
      </p:sp>
      <p:sp>
        <p:nvSpPr>
          <p:cNvPr id="6" name="Content Placeholder 5"/>
          <p:cNvSpPr>
            <a:spLocks noGrp="1"/>
          </p:cNvSpPr>
          <p:nvPr>
            <p:ph sz="quarter" idx="4"/>
          </p:nvPr>
        </p:nvSpPr>
        <p:spPr>
          <a:xfrm>
            <a:off x="4701365" y="1473572"/>
            <a:ext cx="4464496" cy="3951288"/>
          </a:xfrm>
        </p:spPr>
        <p:txBody>
          <a:bodyPr>
            <a:noAutofit/>
          </a:bodyPr>
          <a:lstStyle/>
          <a:p>
            <a:pPr marL="0" indent="0">
              <a:buNone/>
              <a:defRPr/>
            </a:pPr>
            <a:r>
              <a:rPr lang="en-GB" sz="2400" dirty="0">
                <a:solidFill>
                  <a:srgbClr val="0000CC"/>
                </a:solidFill>
              </a:rPr>
              <a:t>Shows why something is relevant or suitable</a:t>
            </a:r>
          </a:p>
          <a:p>
            <a:pPr marL="0" indent="0">
              <a:buNone/>
              <a:defRPr/>
            </a:pPr>
            <a:r>
              <a:rPr lang="en-GB" sz="2400" dirty="0">
                <a:solidFill>
                  <a:srgbClr val="0000CC"/>
                </a:solidFill>
              </a:rPr>
              <a:t>Indicates why something will work (best)</a:t>
            </a:r>
          </a:p>
          <a:p>
            <a:pPr marL="0" indent="0">
              <a:buNone/>
              <a:defRPr/>
            </a:pPr>
            <a:r>
              <a:rPr lang="en-GB" sz="2400" dirty="0">
                <a:solidFill>
                  <a:srgbClr val="0000CC"/>
                </a:solidFill>
              </a:rPr>
              <a:t>Identifies whether something is appropriate or suitable</a:t>
            </a:r>
          </a:p>
          <a:p>
            <a:pPr marL="0" indent="0">
              <a:buNone/>
              <a:defRPr/>
            </a:pPr>
            <a:r>
              <a:rPr lang="en-GB" sz="2400" dirty="0">
                <a:solidFill>
                  <a:srgbClr val="0000CC"/>
                </a:solidFill>
              </a:rPr>
              <a:t>Identifies why the timing is of importance</a:t>
            </a:r>
          </a:p>
          <a:p>
            <a:pPr marL="0" indent="0">
              <a:buNone/>
              <a:defRPr/>
            </a:pPr>
            <a:r>
              <a:rPr lang="en-GB" sz="2400" dirty="0">
                <a:solidFill>
                  <a:srgbClr val="0000CC"/>
                </a:solidFill>
              </a:rPr>
              <a:t>Weighs up the importance of component parts</a:t>
            </a:r>
          </a:p>
        </p:txBody>
      </p:sp>
      <p:sp>
        <p:nvSpPr>
          <p:cNvPr id="4" name="Footer Placeholder 3"/>
          <p:cNvSpPr>
            <a:spLocks noGrp="1"/>
          </p:cNvSpPr>
          <p:nvPr>
            <p:ph type="ftr" sz="quarter" idx="4294967295"/>
          </p:nvPr>
        </p:nvSpPr>
        <p:spPr>
          <a:xfrm>
            <a:off x="0" y="6477000"/>
            <a:ext cx="8148638" cy="274638"/>
          </a:xfrm>
          <a:prstGeom prst="rect">
            <a:avLst/>
          </a:prstGeom>
        </p:spPr>
        <p:txBody>
          <a:bodyPr/>
          <a:lstStyle/>
          <a:p>
            <a:pPr>
              <a:defRPr/>
            </a:pPr>
            <a:r>
              <a:rPr lang="en-GB"/>
              <a:t>                             </a:t>
            </a:r>
            <a:endParaRPr lang="en-GB" dirty="0"/>
          </a:p>
        </p:txBody>
      </p:sp>
      <p:cxnSp>
        <p:nvCxnSpPr>
          <p:cNvPr id="15" name="Straight Arrow Connector 14"/>
          <p:cNvCxnSpPr>
            <a:cxnSpLocks/>
          </p:cNvCxnSpPr>
          <p:nvPr/>
        </p:nvCxnSpPr>
        <p:spPr>
          <a:xfrm>
            <a:off x="3829894" y="1844824"/>
            <a:ext cx="600472"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7BD17AA5-A9DC-48A9-8A51-841420677756}"/>
              </a:ext>
            </a:extLst>
          </p:cNvPr>
          <p:cNvCxnSpPr>
            <a:cxnSpLocks/>
          </p:cNvCxnSpPr>
          <p:nvPr/>
        </p:nvCxnSpPr>
        <p:spPr>
          <a:xfrm>
            <a:off x="3829894" y="4941168"/>
            <a:ext cx="600472"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1576E734-C3E7-477B-A390-0E2029D68DCD}"/>
              </a:ext>
            </a:extLst>
          </p:cNvPr>
          <p:cNvCxnSpPr>
            <a:cxnSpLocks/>
          </p:cNvCxnSpPr>
          <p:nvPr/>
        </p:nvCxnSpPr>
        <p:spPr>
          <a:xfrm>
            <a:off x="3829894" y="4149080"/>
            <a:ext cx="600472"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DBDDB08E-6A7E-4AA9-982A-82ED591EEB40}"/>
              </a:ext>
            </a:extLst>
          </p:cNvPr>
          <p:cNvCxnSpPr>
            <a:cxnSpLocks/>
          </p:cNvCxnSpPr>
          <p:nvPr/>
        </p:nvCxnSpPr>
        <p:spPr>
          <a:xfrm>
            <a:off x="3829894" y="3284984"/>
            <a:ext cx="600472"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4AA5AFDB-AF44-4DF8-BF40-F44DFE7A8717}"/>
              </a:ext>
            </a:extLst>
          </p:cNvPr>
          <p:cNvCxnSpPr>
            <a:cxnSpLocks/>
          </p:cNvCxnSpPr>
          <p:nvPr/>
        </p:nvCxnSpPr>
        <p:spPr>
          <a:xfrm>
            <a:off x="3829894" y="2492896"/>
            <a:ext cx="600472"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3609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8">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8">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1" end="1"/>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1" end="1"/>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8">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2" end="2"/>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438">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4" end="4"/>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3" end="3"/>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438">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5" end="5"/>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8" grpId="0" uiExpand="1" build="p"/>
      <p:bldP spid="6"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1493" y="186886"/>
            <a:ext cx="6961014" cy="736736"/>
          </a:xfrm>
        </p:spPr>
        <p:txBody>
          <a:bodyPr>
            <a:noAutofit/>
          </a:bodyPr>
          <a:lstStyle/>
          <a:p>
            <a:pPr>
              <a:defRPr/>
            </a:pPr>
            <a:r>
              <a:rPr lang="en-GB" sz="3600" b="1" dirty="0">
                <a:latin typeface="Arial" panose="020B0604020202020204" pitchFamily="34" charset="0"/>
                <a:cs typeface="Arial" panose="020B0604020202020204" pitchFamily="34" charset="0"/>
              </a:rPr>
              <a:t>Descriptive  v  Critical  Writing</a:t>
            </a:r>
          </a:p>
        </p:txBody>
      </p:sp>
      <p:sp>
        <p:nvSpPr>
          <p:cNvPr id="3" name="Text Placeholder 2"/>
          <p:cNvSpPr>
            <a:spLocks noGrp="1"/>
          </p:cNvSpPr>
          <p:nvPr>
            <p:ph type="body" idx="1"/>
          </p:nvPr>
        </p:nvSpPr>
        <p:spPr>
          <a:xfrm>
            <a:off x="683568" y="1082744"/>
            <a:ext cx="2592288" cy="406534"/>
          </a:xfrm>
        </p:spPr>
        <p:txBody>
          <a:bodyPr>
            <a:normAutofit fontScale="85000" lnSpcReduction="10000"/>
          </a:bodyPr>
          <a:lstStyle/>
          <a:p>
            <a:pPr>
              <a:defRPr/>
            </a:pPr>
            <a:r>
              <a:rPr lang="en-GB" u="sng" dirty="0">
                <a:solidFill>
                  <a:schemeClr val="tx1">
                    <a:lumMod val="50000"/>
                    <a:lumOff val="50000"/>
                  </a:schemeClr>
                </a:solidFill>
                <a:latin typeface="Arial"/>
                <a:ea typeface="Times New Roman"/>
                <a:cs typeface="Times New Roman"/>
              </a:rPr>
              <a:t>Descriptive writing</a:t>
            </a:r>
            <a:endParaRPr lang="en-GB" u="sng" dirty="0">
              <a:solidFill>
                <a:schemeClr val="tx1">
                  <a:lumMod val="50000"/>
                  <a:lumOff val="50000"/>
                </a:schemeClr>
              </a:solidFill>
            </a:endParaRPr>
          </a:p>
        </p:txBody>
      </p:sp>
      <p:sp>
        <p:nvSpPr>
          <p:cNvPr id="18438" name="Content Placeholder 6"/>
          <p:cNvSpPr>
            <a:spLocks noGrp="1"/>
          </p:cNvSpPr>
          <p:nvPr>
            <p:ph sz="half" idx="2"/>
          </p:nvPr>
        </p:nvSpPr>
        <p:spPr>
          <a:xfrm>
            <a:off x="510691" y="1540483"/>
            <a:ext cx="2938042" cy="3951288"/>
          </a:xfrm>
        </p:spPr>
        <p:txBody>
          <a:bodyPr>
            <a:noAutofit/>
          </a:bodyPr>
          <a:lstStyle/>
          <a:p>
            <a:pPr marL="0" indent="0">
              <a:buNone/>
            </a:pPr>
            <a:r>
              <a:rPr lang="en-GB" altLang="en-US" sz="2400" dirty="0">
                <a:solidFill>
                  <a:schemeClr val="tx1">
                    <a:lumMod val="50000"/>
                    <a:lumOff val="50000"/>
                  </a:schemeClr>
                </a:solidFill>
              </a:rPr>
              <a:t>States opinions</a:t>
            </a:r>
          </a:p>
          <a:p>
            <a:pPr marL="0" indent="0">
              <a:buNone/>
            </a:pPr>
            <a:endParaRPr lang="en-GB" altLang="en-US" sz="1600" dirty="0">
              <a:solidFill>
                <a:schemeClr val="tx1">
                  <a:lumMod val="50000"/>
                  <a:lumOff val="50000"/>
                </a:schemeClr>
              </a:solidFill>
            </a:endParaRPr>
          </a:p>
          <a:p>
            <a:pPr marL="0" indent="0">
              <a:buNone/>
            </a:pPr>
            <a:r>
              <a:rPr lang="en-GB" altLang="en-US" sz="2400" dirty="0">
                <a:solidFill>
                  <a:schemeClr val="tx1">
                    <a:lumMod val="50000"/>
                    <a:lumOff val="50000"/>
                  </a:schemeClr>
                </a:solidFill>
              </a:rPr>
              <a:t>Lists details</a:t>
            </a:r>
          </a:p>
          <a:p>
            <a:pPr marL="0" indent="0">
              <a:buNone/>
            </a:pPr>
            <a:endParaRPr lang="en-GB" altLang="en-US" sz="2400" dirty="0">
              <a:solidFill>
                <a:schemeClr val="tx1">
                  <a:lumMod val="50000"/>
                  <a:lumOff val="50000"/>
                </a:schemeClr>
              </a:solidFill>
            </a:endParaRPr>
          </a:p>
          <a:p>
            <a:pPr marL="0" indent="0">
              <a:buNone/>
            </a:pPr>
            <a:r>
              <a:rPr lang="en-GB" altLang="en-US" sz="2400" dirty="0">
                <a:solidFill>
                  <a:schemeClr val="tx1">
                    <a:lumMod val="50000"/>
                    <a:lumOff val="50000"/>
                  </a:schemeClr>
                </a:solidFill>
              </a:rPr>
              <a:t>Lists in any order</a:t>
            </a:r>
          </a:p>
          <a:p>
            <a:pPr marL="0" indent="0">
              <a:buNone/>
            </a:pPr>
            <a:endParaRPr lang="en-GB" altLang="en-US" sz="1000" dirty="0">
              <a:solidFill>
                <a:schemeClr val="tx1">
                  <a:lumMod val="50000"/>
                  <a:lumOff val="50000"/>
                </a:schemeClr>
              </a:solidFill>
            </a:endParaRPr>
          </a:p>
          <a:p>
            <a:pPr marL="0" indent="0">
              <a:buNone/>
            </a:pPr>
            <a:r>
              <a:rPr lang="en-GB" altLang="en-US" sz="2400" dirty="0">
                <a:solidFill>
                  <a:schemeClr val="tx1">
                    <a:lumMod val="50000"/>
                    <a:lumOff val="50000"/>
                  </a:schemeClr>
                </a:solidFill>
              </a:rPr>
              <a:t>States links between items</a:t>
            </a:r>
          </a:p>
          <a:p>
            <a:pPr marL="0" indent="0">
              <a:buNone/>
            </a:pPr>
            <a:endParaRPr lang="en-GB" altLang="en-US" sz="1200" dirty="0">
              <a:solidFill>
                <a:schemeClr val="tx1">
                  <a:lumMod val="50000"/>
                  <a:lumOff val="50000"/>
                </a:schemeClr>
              </a:solidFill>
            </a:endParaRPr>
          </a:p>
          <a:p>
            <a:pPr marL="0" indent="0">
              <a:buNone/>
            </a:pPr>
            <a:r>
              <a:rPr lang="en-GB" altLang="en-US" sz="2400" dirty="0">
                <a:solidFill>
                  <a:schemeClr val="tx1">
                    <a:lumMod val="50000"/>
                    <a:lumOff val="50000"/>
                  </a:schemeClr>
                </a:solidFill>
              </a:rPr>
              <a:t>Gives information</a:t>
            </a:r>
          </a:p>
          <a:p>
            <a:pPr marL="0" indent="0">
              <a:buNone/>
            </a:pPr>
            <a:endParaRPr lang="en-GB" altLang="en-US" sz="2400" dirty="0">
              <a:solidFill>
                <a:schemeClr val="tx1">
                  <a:lumMod val="50000"/>
                  <a:lumOff val="50000"/>
                </a:schemeClr>
              </a:solidFill>
            </a:endParaRPr>
          </a:p>
        </p:txBody>
      </p:sp>
      <p:sp>
        <p:nvSpPr>
          <p:cNvPr id="5" name="Text Placeholder 4"/>
          <p:cNvSpPr>
            <a:spLocks noGrp="1"/>
          </p:cNvSpPr>
          <p:nvPr>
            <p:ph type="body" sz="quarter" idx="3"/>
          </p:nvPr>
        </p:nvSpPr>
        <p:spPr>
          <a:xfrm>
            <a:off x="4784154" y="1082743"/>
            <a:ext cx="4040187" cy="406535"/>
          </a:xfrm>
        </p:spPr>
        <p:txBody>
          <a:bodyPr>
            <a:normAutofit fontScale="85000" lnSpcReduction="10000"/>
          </a:bodyPr>
          <a:lstStyle/>
          <a:p>
            <a:pPr>
              <a:defRPr/>
            </a:pPr>
            <a:r>
              <a:rPr lang="en-GB" u="sng" dirty="0">
                <a:solidFill>
                  <a:srgbClr val="0000CC"/>
                </a:solidFill>
                <a:latin typeface="Arial" pitchFamily="34" charset="0"/>
                <a:cs typeface="Arial" pitchFamily="34" charset="0"/>
              </a:rPr>
              <a:t>Critical analytical writing</a:t>
            </a:r>
          </a:p>
        </p:txBody>
      </p:sp>
      <p:sp>
        <p:nvSpPr>
          <p:cNvPr id="6" name="Content Placeholder 5"/>
          <p:cNvSpPr>
            <a:spLocks noGrp="1"/>
          </p:cNvSpPr>
          <p:nvPr>
            <p:ph sz="quarter" idx="4"/>
          </p:nvPr>
        </p:nvSpPr>
        <p:spPr>
          <a:xfrm>
            <a:off x="4575944" y="1540483"/>
            <a:ext cx="4464496" cy="3951288"/>
          </a:xfrm>
        </p:spPr>
        <p:txBody>
          <a:bodyPr>
            <a:noAutofit/>
          </a:bodyPr>
          <a:lstStyle/>
          <a:p>
            <a:pPr marL="0" indent="0">
              <a:buNone/>
              <a:defRPr/>
            </a:pPr>
            <a:r>
              <a:rPr lang="en-GB" sz="2400" dirty="0">
                <a:solidFill>
                  <a:srgbClr val="0000CC"/>
                </a:solidFill>
              </a:rPr>
              <a:t>Gives reasons for selecting each option</a:t>
            </a:r>
          </a:p>
          <a:p>
            <a:pPr marL="0" indent="0">
              <a:buNone/>
              <a:defRPr/>
            </a:pPr>
            <a:r>
              <a:rPr lang="en-GB" sz="2400" dirty="0">
                <a:solidFill>
                  <a:srgbClr val="0000CC"/>
                </a:solidFill>
              </a:rPr>
              <a:t>Evaluates the relative significance of details</a:t>
            </a:r>
          </a:p>
          <a:p>
            <a:pPr marL="0" indent="0">
              <a:buNone/>
              <a:defRPr/>
            </a:pPr>
            <a:r>
              <a:rPr lang="en-GB" sz="2400" dirty="0">
                <a:solidFill>
                  <a:srgbClr val="0000CC"/>
                </a:solidFill>
              </a:rPr>
              <a:t>Structures information in order of importance</a:t>
            </a:r>
          </a:p>
          <a:p>
            <a:pPr marL="0" indent="0">
              <a:buNone/>
              <a:defRPr/>
            </a:pPr>
            <a:r>
              <a:rPr lang="en-GB" sz="2400" dirty="0">
                <a:solidFill>
                  <a:srgbClr val="0000CC"/>
                </a:solidFill>
              </a:rPr>
              <a:t>Shows the relevance of links between pieces of information</a:t>
            </a:r>
          </a:p>
          <a:p>
            <a:pPr marL="0" indent="0">
              <a:buNone/>
              <a:defRPr/>
            </a:pPr>
            <a:endParaRPr lang="en-GB" sz="1600" dirty="0">
              <a:solidFill>
                <a:srgbClr val="0000CC"/>
              </a:solidFill>
            </a:endParaRPr>
          </a:p>
          <a:p>
            <a:pPr marL="0" indent="0">
              <a:buNone/>
              <a:defRPr/>
            </a:pPr>
            <a:r>
              <a:rPr lang="en-GB" sz="2400" dirty="0">
                <a:solidFill>
                  <a:srgbClr val="0000CC"/>
                </a:solidFill>
              </a:rPr>
              <a:t>Draws conclusions</a:t>
            </a:r>
          </a:p>
          <a:p>
            <a:pPr marL="0" indent="0">
              <a:buNone/>
              <a:defRPr/>
            </a:pPr>
            <a:endParaRPr lang="en-GB" sz="2400" dirty="0">
              <a:solidFill>
                <a:srgbClr val="0000CC"/>
              </a:solidFill>
            </a:endParaRPr>
          </a:p>
        </p:txBody>
      </p:sp>
      <p:cxnSp>
        <p:nvCxnSpPr>
          <p:cNvPr id="15" name="Straight Arrow Connector 14"/>
          <p:cNvCxnSpPr>
            <a:cxnSpLocks/>
          </p:cNvCxnSpPr>
          <p:nvPr/>
        </p:nvCxnSpPr>
        <p:spPr>
          <a:xfrm>
            <a:off x="3722438" y="1772816"/>
            <a:ext cx="705546"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5108176E-AF6C-4987-800D-A28F175DCE58}"/>
              </a:ext>
            </a:extLst>
          </p:cNvPr>
          <p:cNvCxnSpPr>
            <a:cxnSpLocks/>
          </p:cNvCxnSpPr>
          <p:nvPr/>
        </p:nvCxnSpPr>
        <p:spPr>
          <a:xfrm>
            <a:off x="3722438" y="2636912"/>
            <a:ext cx="705546"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5D5368AA-A789-4335-8506-A20FF829E30A}"/>
              </a:ext>
            </a:extLst>
          </p:cNvPr>
          <p:cNvCxnSpPr>
            <a:cxnSpLocks/>
          </p:cNvCxnSpPr>
          <p:nvPr/>
        </p:nvCxnSpPr>
        <p:spPr>
          <a:xfrm>
            <a:off x="3722438" y="3429000"/>
            <a:ext cx="725921"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1FA22147-6752-4485-9F17-FA9324E84E52}"/>
              </a:ext>
            </a:extLst>
          </p:cNvPr>
          <p:cNvCxnSpPr>
            <a:cxnSpLocks/>
          </p:cNvCxnSpPr>
          <p:nvPr/>
        </p:nvCxnSpPr>
        <p:spPr>
          <a:xfrm>
            <a:off x="3722438" y="5301208"/>
            <a:ext cx="705546"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83E11A91-DF9D-44A9-B40E-BBE4644FD232}"/>
              </a:ext>
            </a:extLst>
          </p:cNvPr>
          <p:cNvCxnSpPr>
            <a:cxnSpLocks/>
          </p:cNvCxnSpPr>
          <p:nvPr/>
        </p:nvCxnSpPr>
        <p:spPr>
          <a:xfrm>
            <a:off x="3722438" y="4293096"/>
            <a:ext cx="705546"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4857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8">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8">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1" end="1"/>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8">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438">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3" end="3"/>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438">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8" end="8"/>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8" grpId="0" uiExpand="1" build="p"/>
      <p:bldP spid="6"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1196752"/>
            <a:ext cx="7886700" cy="3263504"/>
          </a:xfrm>
        </p:spPr>
        <p:txBody>
          <a:bodyPr>
            <a:noAutofit/>
          </a:bodyPr>
          <a:lstStyle/>
          <a:p>
            <a:pPr marL="0" indent="0">
              <a:buNone/>
            </a:pPr>
            <a:r>
              <a:rPr lang="en-US" sz="1650" dirty="0">
                <a:solidFill>
                  <a:srgbClr val="0000CC"/>
                </a:solidFill>
                <a:latin typeface="Arial" panose="020B0604020202020204" pitchFamily="34" charset="0"/>
                <a:cs typeface="Arial" panose="020B0604020202020204" pitchFamily="34" charset="0"/>
              </a:rPr>
              <a:t>A </a:t>
            </a:r>
            <a:r>
              <a:rPr lang="en-US" sz="1650" b="1" i="1" dirty="0">
                <a:solidFill>
                  <a:srgbClr val="0000CC"/>
                </a:solidFill>
                <a:latin typeface="Arial" panose="020B0604020202020204" pitchFamily="34" charset="0"/>
                <a:cs typeface="Arial" panose="020B0604020202020204" pitchFamily="34" charset="0"/>
              </a:rPr>
              <a:t>good description </a:t>
            </a:r>
            <a:r>
              <a:rPr lang="en-US" sz="1650" dirty="0">
                <a:solidFill>
                  <a:srgbClr val="0000CC"/>
                </a:solidFill>
                <a:latin typeface="Arial" panose="020B0604020202020204" pitchFamily="34" charset="0"/>
                <a:cs typeface="Arial" panose="020B0604020202020204" pitchFamily="34" charset="0"/>
              </a:rPr>
              <a:t>aims to provide clear information without introducing any evaluation, reasoning or persuasion: its purpose is to convey relevant information as clearly and neutrally as possible.</a:t>
            </a:r>
          </a:p>
          <a:p>
            <a:pPr marL="0" indent="0">
              <a:buNone/>
            </a:pPr>
            <a:endParaRPr lang="en-US" sz="1650" dirty="0">
              <a:solidFill>
                <a:srgbClr val="0000CC"/>
              </a:solidFill>
              <a:latin typeface="Arial" panose="020B0604020202020204" pitchFamily="34" charset="0"/>
              <a:cs typeface="Arial" panose="020B0604020202020204" pitchFamily="34" charset="0"/>
            </a:endParaRPr>
          </a:p>
          <a:p>
            <a:pPr marL="0" indent="0">
              <a:buNone/>
            </a:pPr>
            <a:r>
              <a:rPr lang="en-US" sz="1650" dirty="0">
                <a:solidFill>
                  <a:srgbClr val="0000CC"/>
                </a:solidFill>
                <a:latin typeface="Arial" panose="020B0604020202020204" pitchFamily="34" charset="0"/>
                <a:cs typeface="Arial" panose="020B0604020202020204" pitchFamily="34" charset="0"/>
              </a:rPr>
              <a:t>Compare the following two descriptions.</a:t>
            </a:r>
          </a:p>
          <a:p>
            <a:pPr marL="0" indent="0">
              <a:buNone/>
            </a:pPr>
            <a:endParaRPr lang="en-US" sz="1650" dirty="0">
              <a:solidFill>
                <a:srgbClr val="0000CC"/>
              </a:solidFill>
              <a:latin typeface="Arial" panose="020B0604020202020204" pitchFamily="34" charset="0"/>
              <a:cs typeface="Arial" panose="020B0604020202020204" pitchFamily="34" charset="0"/>
            </a:endParaRPr>
          </a:p>
          <a:p>
            <a:pPr marL="0" indent="0">
              <a:buNone/>
            </a:pPr>
            <a:r>
              <a:rPr lang="en-GB" sz="1650" b="1" dirty="0">
                <a:solidFill>
                  <a:srgbClr val="0000CC"/>
                </a:solidFill>
                <a:latin typeface="Arial" panose="020B0604020202020204" pitchFamily="34" charset="0"/>
                <a:cs typeface="Arial" panose="020B0604020202020204" pitchFamily="34" charset="0"/>
              </a:rPr>
              <a:t>WHICH IS BETTER?</a:t>
            </a:r>
          </a:p>
          <a:p>
            <a:pPr marL="0" indent="0">
              <a:buNone/>
            </a:pPr>
            <a:endParaRPr lang="en-GB" sz="1650" b="1" dirty="0">
              <a:solidFill>
                <a:srgbClr val="0000CC"/>
              </a:solidFill>
              <a:latin typeface="Arial" panose="020B0604020202020204" pitchFamily="34" charset="0"/>
              <a:cs typeface="Arial" panose="020B0604020202020204" pitchFamily="34" charset="0"/>
            </a:endParaRPr>
          </a:p>
          <a:p>
            <a:pPr marL="0" indent="0">
              <a:buNone/>
            </a:pPr>
            <a:r>
              <a:rPr lang="en-US" sz="1650" dirty="0">
                <a:solidFill>
                  <a:srgbClr val="0000CC"/>
                </a:solidFill>
                <a:latin typeface="Arial" panose="020B0604020202020204" pitchFamily="34" charset="0"/>
                <a:cs typeface="Arial" panose="020B0604020202020204" pitchFamily="34" charset="0"/>
              </a:rPr>
              <a:t>1. A lot of people in our experiment found it difficult to work out </a:t>
            </a:r>
            <a:r>
              <a:rPr lang="en-GB" sz="1650" dirty="0">
                <a:solidFill>
                  <a:srgbClr val="0000CC"/>
                </a:solidFill>
                <a:latin typeface="Arial" panose="020B0604020202020204" pitchFamily="34" charset="0"/>
                <a:cs typeface="Arial" panose="020B0604020202020204" pitchFamily="34" charset="0"/>
              </a:rPr>
              <a:t>what was going on.</a:t>
            </a:r>
          </a:p>
          <a:p>
            <a:pPr marL="0" indent="0">
              <a:buNone/>
            </a:pPr>
            <a:endParaRPr lang="en-GB" sz="1650" dirty="0">
              <a:solidFill>
                <a:srgbClr val="0000CC"/>
              </a:solidFill>
              <a:latin typeface="Arial" panose="020B0604020202020204" pitchFamily="34" charset="0"/>
              <a:cs typeface="Arial" panose="020B0604020202020204" pitchFamily="34" charset="0"/>
            </a:endParaRPr>
          </a:p>
          <a:p>
            <a:pPr marL="0" indent="0">
              <a:buNone/>
            </a:pPr>
            <a:r>
              <a:rPr lang="en-US" sz="1650" dirty="0">
                <a:solidFill>
                  <a:srgbClr val="0000CC"/>
                </a:solidFill>
                <a:latin typeface="Arial" panose="020B0604020202020204" pitchFamily="34" charset="0"/>
                <a:cs typeface="Arial" panose="020B0604020202020204" pitchFamily="34" charset="0"/>
              </a:rPr>
              <a:t>2. Eight out of the ten subjects in our experiment found the instructions they were given sufficiently unclear that they failed to perform the tasks correctly.</a:t>
            </a:r>
            <a:endParaRPr lang="en-GB" sz="1650" dirty="0">
              <a:solidFill>
                <a:srgbClr val="0000CC"/>
              </a:solidFill>
              <a:latin typeface="Arial" panose="020B0604020202020204" pitchFamily="34" charset="0"/>
              <a:cs typeface="Arial" panose="020B0604020202020204" pitchFamily="34" charset="0"/>
            </a:endParaRPr>
          </a:p>
        </p:txBody>
      </p:sp>
      <p:pic>
        <p:nvPicPr>
          <p:cNvPr id="4" name="Picture 3"/>
          <p:cNvPicPr/>
          <p:nvPr/>
        </p:nvPicPr>
        <p:blipFill rotWithShape="1">
          <a:blip r:embed="rId2"/>
          <a:srcRect l="61548" t="30296" r="34014" b="67176"/>
          <a:stretch/>
        </p:blipFill>
        <p:spPr bwMode="auto">
          <a:xfrm rot="20531793">
            <a:off x="139918" y="5606462"/>
            <a:ext cx="632243" cy="272175"/>
          </a:xfrm>
          <a:prstGeom prst="rect">
            <a:avLst/>
          </a:prstGeom>
          <a:ln>
            <a:noFill/>
          </a:ln>
          <a:extLst>
            <a:ext uri="{53640926-AAD7-44D8-BBD7-CCE9431645EC}">
              <a14:shadowObscured xmlns:a14="http://schemas.microsoft.com/office/drawing/2010/main"/>
            </a:ext>
          </a:extLst>
        </p:spPr>
      </p:pic>
      <p:sp>
        <p:nvSpPr>
          <p:cNvPr id="2" name="TextBox 1">
            <a:extLst>
              <a:ext uri="{FF2B5EF4-FFF2-40B4-BE49-F238E27FC236}">
                <a16:creationId xmlns:a16="http://schemas.microsoft.com/office/drawing/2014/main" id="{7788519A-77D1-4CAE-A49C-DC5FAB62C8B2}"/>
              </a:ext>
            </a:extLst>
          </p:cNvPr>
          <p:cNvSpPr txBox="1"/>
          <p:nvPr/>
        </p:nvSpPr>
        <p:spPr>
          <a:xfrm>
            <a:off x="2987824" y="234097"/>
            <a:ext cx="2807885" cy="769441"/>
          </a:xfrm>
          <a:prstGeom prst="rect">
            <a:avLst/>
          </a:prstGeom>
          <a:noFill/>
        </p:spPr>
        <p:txBody>
          <a:bodyPr wrap="none" rtlCol="0">
            <a:spAutoFit/>
          </a:bodyPr>
          <a:lstStyle/>
          <a:p>
            <a:r>
              <a:rPr lang="en-GB" sz="4400" dirty="0"/>
              <a:t>Description</a:t>
            </a:r>
          </a:p>
        </p:txBody>
      </p:sp>
      <p:pic>
        <p:nvPicPr>
          <p:cNvPr id="6" name="Picture 5" descr="A picture containing text, clipart&#10;&#10;Description automatically generated">
            <a:extLst>
              <a:ext uri="{FF2B5EF4-FFF2-40B4-BE49-F238E27FC236}">
                <a16:creationId xmlns:a16="http://schemas.microsoft.com/office/drawing/2014/main" id="{D628703E-C0F8-4D45-8454-6741A7FB203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94797" y="1900648"/>
            <a:ext cx="2749203" cy="1855712"/>
          </a:xfrm>
          <a:prstGeom prst="rect">
            <a:avLst/>
          </a:prstGeom>
        </p:spPr>
      </p:pic>
      <p:sp>
        <p:nvSpPr>
          <p:cNvPr id="7" name="TextBox 6">
            <a:extLst>
              <a:ext uri="{FF2B5EF4-FFF2-40B4-BE49-F238E27FC236}">
                <a16:creationId xmlns:a16="http://schemas.microsoft.com/office/drawing/2014/main" id="{9403FF49-9182-40C8-BD49-EEE93A4A16CD}"/>
              </a:ext>
            </a:extLst>
          </p:cNvPr>
          <p:cNvSpPr txBox="1"/>
          <p:nvPr/>
        </p:nvSpPr>
        <p:spPr>
          <a:xfrm>
            <a:off x="7020272" y="5290667"/>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2833161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animEffect transition="in" filter="fade">
                                      <p:cBhvr>
                                        <p:cTn id="20" dur="500"/>
                                        <p:tgtEl>
                                          <p:spTgt spid="3">
                                            <p:txEl>
                                              <p:pRg st="6" end="6"/>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Effect transition="in" filter="fade">
                                      <p:cBhvr>
                                        <p:cTn id="2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412776"/>
            <a:ext cx="7920880" cy="2952328"/>
          </a:xfrm>
        </p:spPr>
        <p:txBody>
          <a:bodyPr>
            <a:noAutofit/>
          </a:bodyPr>
          <a:lstStyle/>
          <a:p>
            <a:pPr marL="0" indent="0">
              <a:buNone/>
            </a:pPr>
            <a:r>
              <a:rPr lang="en-GB" sz="2000" dirty="0">
                <a:solidFill>
                  <a:srgbClr val="0000CC"/>
                </a:solidFill>
                <a:latin typeface="Arial" panose="020B0604020202020204" pitchFamily="34" charset="0"/>
                <a:cs typeface="Arial" panose="020B0604020202020204" pitchFamily="34" charset="0"/>
              </a:rPr>
              <a:t>Consider these </a:t>
            </a:r>
            <a:r>
              <a:rPr lang="en-US" sz="2000" dirty="0">
                <a:solidFill>
                  <a:srgbClr val="0000CC"/>
                </a:solidFill>
                <a:latin typeface="Arial" panose="020B0604020202020204" pitchFamily="34" charset="0"/>
                <a:cs typeface="Arial" panose="020B0604020202020204" pitchFamily="34" charset="0"/>
              </a:rPr>
              <a:t>three statements. Each one, in its way, presents an </a:t>
            </a:r>
            <a:r>
              <a:rPr lang="en-US" sz="2000" b="1" dirty="0">
                <a:solidFill>
                  <a:srgbClr val="0000CC"/>
                </a:solidFill>
                <a:latin typeface="Arial" panose="020B0604020202020204" pitchFamily="34" charset="0"/>
                <a:cs typeface="Arial" panose="020B0604020202020204" pitchFamily="34" charset="0"/>
              </a:rPr>
              <a:t>opinion </a:t>
            </a:r>
            <a:r>
              <a:rPr lang="en-US" sz="2000" dirty="0">
                <a:solidFill>
                  <a:srgbClr val="0000CC"/>
                </a:solidFill>
                <a:latin typeface="Arial" panose="020B0604020202020204" pitchFamily="34" charset="0"/>
                <a:cs typeface="Arial" panose="020B0604020202020204" pitchFamily="34" charset="0"/>
              </a:rPr>
              <a:t>or </a:t>
            </a:r>
            <a:r>
              <a:rPr lang="en-US" sz="2000" b="1" dirty="0">
                <a:solidFill>
                  <a:srgbClr val="0000CC"/>
                </a:solidFill>
                <a:latin typeface="Arial" panose="020B0604020202020204" pitchFamily="34" charset="0"/>
                <a:cs typeface="Arial" panose="020B0604020202020204" pitchFamily="34" charset="0"/>
              </a:rPr>
              <a:t>belief</a:t>
            </a:r>
            <a:r>
              <a:rPr lang="en-US" sz="2000" dirty="0">
                <a:solidFill>
                  <a:srgbClr val="0000CC"/>
                </a:solidFill>
                <a:latin typeface="Arial" panose="020B0604020202020204" pitchFamily="34" charset="0"/>
                <a:cs typeface="Arial" panose="020B0604020202020204" pitchFamily="34" charset="0"/>
              </a:rPr>
              <a:t>, offering information about one person’s view of the world:</a:t>
            </a:r>
          </a:p>
          <a:p>
            <a:pPr marL="0" indent="0">
              <a:buNone/>
            </a:pPr>
            <a:endParaRPr lang="en-US" sz="2000" dirty="0">
              <a:solidFill>
                <a:srgbClr val="0000CC"/>
              </a:solidFill>
              <a:latin typeface="Arial" panose="020B0604020202020204" pitchFamily="34" charset="0"/>
              <a:cs typeface="Arial" panose="020B0604020202020204" pitchFamily="34" charset="0"/>
            </a:endParaRPr>
          </a:p>
          <a:p>
            <a:pPr marL="457200" indent="-457200">
              <a:buFont typeface="+mj-lt"/>
              <a:buAutoNum type="arabicPeriod"/>
            </a:pPr>
            <a:r>
              <a:rPr lang="en-US" sz="2000" dirty="0">
                <a:solidFill>
                  <a:srgbClr val="0000CC"/>
                </a:solidFill>
                <a:latin typeface="Arial" panose="020B0604020202020204" pitchFamily="34" charset="0"/>
                <a:cs typeface="Arial" panose="020B0604020202020204" pitchFamily="34" charset="0"/>
              </a:rPr>
              <a:t>Governments are morally obliged to lead the fight against heart </a:t>
            </a:r>
            <a:r>
              <a:rPr lang="en-GB" sz="2000" dirty="0">
                <a:solidFill>
                  <a:srgbClr val="0000CC"/>
                </a:solidFill>
                <a:latin typeface="Arial" panose="020B0604020202020204" pitchFamily="34" charset="0"/>
                <a:cs typeface="Arial" panose="020B0604020202020204" pitchFamily="34" charset="0"/>
              </a:rPr>
              <a:t>disease.</a:t>
            </a:r>
          </a:p>
          <a:p>
            <a:pPr marL="457200" indent="-457200">
              <a:buFont typeface="+mj-lt"/>
              <a:buAutoNum type="arabicPeriod"/>
            </a:pPr>
            <a:r>
              <a:rPr lang="en-US" sz="2000" dirty="0">
                <a:solidFill>
                  <a:srgbClr val="0000CC"/>
                </a:solidFill>
                <a:latin typeface="Arial" panose="020B0604020202020204" pitchFamily="34" charset="0"/>
                <a:cs typeface="Arial" panose="020B0604020202020204" pitchFamily="34" charset="0"/>
              </a:rPr>
              <a:t>Heart disease is a terrible thing.</a:t>
            </a:r>
          </a:p>
          <a:p>
            <a:pPr marL="457200" indent="-457200">
              <a:buFont typeface="+mj-lt"/>
              <a:buAutoNum type="arabicPeriod"/>
            </a:pPr>
            <a:r>
              <a:rPr lang="en-US" sz="2000" dirty="0">
                <a:solidFill>
                  <a:srgbClr val="0000CC"/>
                </a:solidFill>
                <a:latin typeface="Arial" panose="020B0604020202020204" pitchFamily="34" charset="0"/>
                <a:cs typeface="Arial" panose="020B0604020202020204" pitchFamily="34" charset="0"/>
              </a:rPr>
              <a:t>Your diet is awful: you ought to stop eating so much bacon!</a:t>
            </a:r>
          </a:p>
          <a:p>
            <a:pPr marL="457200" indent="-457200">
              <a:buFont typeface="+mj-lt"/>
              <a:buAutoNum type="arabicPeriod"/>
            </a:pPr>
            <a:endParaRPr lang="en-US" sz="2000" dirty="0">
              <a:solidFill>
                <a:srgbClr val="0000CC"/>
              </a:solidFill>
              <a:latin typeface="Arial" panose="020B0604020202020204" pitchFamily="34" charset="0"/>
              <a:cs typeface="Arial" panose="020B0604020202020204" pitchFamily="34" charset="0"/>
            </a:endParaRPr>
          </a:p>
          <a:p>
            <a:pPr marL="0" indent="0">
              <a:buNone/>
            </a:pPr>
            <a:r>
              <a:rPr lang="en-US" sz="3200" dirty="0">
                <a:solidFill>
                  <a:srgbClr val="0000CC"/>
                </a:solidFill>
                <a:latin typeface="Arial" panose="020B0604020202020204" pitchFamily="34" charset="0"/>
                <a:cs typeface="Arial" panose="020B0604020202020204" pitchFamily="34" charset="0"/>
              </a:rPr>
              <a:t>Which is </a:t>
            </a:r>
            <a:r>
              <a:rPr lang="en-US" sz="3200" i="1" dirty="0">
                <a:solidFill>
                  <a:srgbClr val="0000CC"/>
                </a:solidFill>
                <a:latin typeface="Arial" panose="020B0604020202020204" pitchFamily="34" charset="0"/>
                <a:cs typeface="Arial" panose="020B0604020202020204" pitchFamily="34" charset="0"/>
              </a:rPr>
              <a:t>which</a:t>
            </a:r>
            <a:r>
              <a:rPr lang="en-US" sz="3200" dirty="0">
                <a:solidFill>
                  <a:srgbClr val="0000CC"/>
                </a:solidFill>
                <a:latin typeface="Arial" panose="020B0604020202020204" pitchFamily="34" charset="0"/>
                <a:cs typeface="Arial" panose="020B0604020202020204" pitchFamily="34" charset="0"/>
              </a:rPr>
              <a:t>?</a:t>
            </a:r>
            <a:endParaRPr lang="en-GB" sz="3200" dirty="0">
              <a:solidFill>
                <a:srgbClr val="0000CC"/>
              </a:solidFill>
              <a:latin typeface="Arial" panose="020B0604020202020204" pitchFamily="34" charset="0"/>
              <a:cs typeface="Arial" panose="020B0604020202020204" pitchFamily="34" charset="0"/>
            </a:endParaRPr>
          </a:p>
        </p:txBody>
      </p:sp>
      <p:pic>
        <p:nvPicPr>
          <p:cNvPr id="4" name="Picture 3"/>
          <p:cNvPicPr/>
          <p:nvPr/>
        </p:nvPicPr>
        <p:blipFill rotWithShape="1">
          <a:blip r:embed="rId2"/>
          <a:srcRect l="61548" t="30296" r="34014" b="67176"/>
          <a:stretch/>
        </p:blipFill>
        <p:spPr bwMode="auto">
          <a:xfrm rot="20531793">
            <a:off x="139918" y="5606462"/>
            <a:ext cx="632243" cy="272175"/>
          </a:xfrm>
          <a:prstGeom prst="rect">
            <a:avLst/>
          </a:prstGeom>
          <a:ln>
            <a:noFill/>
          </a:ln>
          <a:extLst>
            <a:ext uri="{53640926-AAD7-44D8-BBD7-CCE9431645EC}">
              <a14:shadowObscured xmlns:a14="http://schemas.microsoft.com/office/drawing/2010/main"/>
            </a:ext>
          </a:extLst>
        </p:spPr>
      </p:pic>
      <p:sp>
        <p:nvSpPr>
          <p:cNvPr id="2" name="TextBox 1">
            <a:extLst>
              <a:ext uri="{FF2B5EF4-FFF2-40B4-BE49-F238E27FC236}">
                <a16:creationId xmlns:a16="http://schemas.microsoft.com/office/drawing/2014/main" id="{B254189E-F098-4846-9F03-6C9A348DFC42}"/>
              </a:ext>
            </a:extLst>
          </p:cNvPr>
          <p:cNvSpPr txBox="1"/>
          <p:nvPr/>
        </p:nvSpPr>
        <p:spPr>
          <a:xfrm>
            <a:off x="2362164" y="404664"/>
            <a:ext cx="4419671" cy="769441"/>
          </a:xfrm>
          <a:prstGeom prst="rect">
            <a:avLst/>
          </a:prstGeom>
          <a:noFill/>
        </p:spPr>
        <p:txBody>
          <a:bodyPr wrap="none" rtlCol="0">
            <a:spAutoFit/>
          </a:bodyPr>
          <a:lstStyle/>
          <a:p>
            <a:r>
              <a:rPr lang="en-GB" sz="4400" dirty="0"/>
              <a:t>Opinion and Belief</a:t>
            </a:r>
          </a:p>
        </p:txBody>
      </p:sp>
      <p:sp>
        <p:nvSpPr>
          <p:cNvPr id="6" name="TextBox 5">
            <a:extLst>
              <a:ext uri="{FF2B5EF4-FFF2-40B4-BE49-F238E27FC236}">
                <a16:creationId xmlns:a16="http://schemas.microsoft.com/office/drawing/2014/main" id="{8DBCAF54-0610-430B-AB18-1A176E449A34}"/>
              </a:ext>
            </a:extLst>
          </p:cNvPr>
          <p:cNvSpPr txBox="1"/>
          <p:nvPr/>
        </p:nvSpPr>
        <p:spPr>
          <a:xfrm>
            <a:off x="7020272" y="5157950"/>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3133835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clipart&#10;&#10;Description automatically generated">
            <a:extLst>
              <a:ext uri="{FF2B5EF4-FFF2-40B4-BE49-F238E27FC236}">
                <a16:creationId xmlns:a16="http://schemas.microsoft.com/office/drawing/2014/main" id="{F5FC8101-996D-45B2-9219-ED367104565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587" y="1905000"/>
            <a:ext cx="2438400" cy="3048000"/>
          </a:xfrm>
          <a:prstGeom prst="rect">
            <a:avLst/>
          </a:prstGeom>
        </p:spPr>
      </p:pic>
      <p:pic>
        <p:nvPicPr>
          <p:cNvPr id="4" name="Picture 3" descr="Shape, circle&#10;&#10;Description automatically generated">
            <a:extLst>
              <a:ext uri="{FF2B5EF4-FFF2-40B4-BE49-F238E27FC236}">
                <a16:creationId xmlns:a16="http://schemas.microsoft.com/office/drawing/2014/main" id="{690D9316-C1D8-4A94-BC8B-DF62861DB9E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937114" y="1905000"/>
            <a:ext cx="2206886" cy="3123435"/>
          </a:xfrm>
          <a:prstGeom prst="rect">
            <a:avLst/>
          </a:prstGeom>
        </p:spPr>
      </p:pic>
      <p:sp>
        <p:nvSpPr>
          <p:cNvPr id="5" name="TextBox 4">
            <a:extLst>
              <a:ext uri="{FF2B5EF4-FFF2-40B4-BE49-F238E27FC236}">
                <a16:creationId xmlns:a16="http://schemas.microsoft.com/office/drawing/2014/main" id="{6A0033C0-BB0F-42D3-BADE-5E4E88A13F1A}"/>
              </a:ext>
            </a:extLst>
          </p:cNvPr>
          <p:cNvSpPr txBox="1"/>
          <p:nvPr/>
        </p:nvSpPr>
        <p:spPr>
          <a:xfrm>
            <a:off x="1336776" y="500747"/>
            <a:ext cx="4898649" cy="769441"/>
          </a:xfrm>
          <a:prstGeom prst="rect">
            <a:avLst/>
          </a:prstGeom>
          <a:noFill/>
        </p:spPr>
        <p:txBody>
          <a:bodyPr wrap="none" rtlCol="0">
            <a:spAutoFit/>
          </a:bodyPr>
          <a:lstStyle/>
          <a:p>
            <a:r>
              <a:rPr lang="en-GB" sz="4400" dirty="0"/>
              <a:t>How did you get on?</a:t>
            </a:r>
          </a:p>
        </p:txBody>
      </p:sp>
      <p:sp>
        <p:nvSpPr>
          <p:cNvPr id="7" name="TextBox 6">
            <a:extLst>
              <a:ext uri="{FF2B5EF4-FFF2-40B4-BE49-F238E27FC236}">
                <a16:creationId xmlns:a16="http://schemas.microsoft.com/office/drawing/2014/main" id="{B565005F-1314-441F-9DD6-B767B66E083B}"/>
              </a:ext>
            </a:extLst>
          </p:cNvPr>
          <p:cNvSpPr txBox="1"/>
          <p:nvPr/>
        </p:nvSpPr>
        <p:spPr>
          <a:xfrm>
            <a:off x="3786100" y="2736502"/>
            <a:ext cx="1991130" cy="1384995"/>
          </a:xfrm>
          <a:prstGeom prst="rect">
            <a:avLst/>
          </a:prstGeom>
          <a:noFill/>
        </p:spPr>
        <p:txBody>
          <a:bodyPr wrap="square">
            <a:spAutoFit/>
          </a:bodyPr>
          <a:lstStyle/>
          <a:p>
            <a:pPr marL="514350" indent="-514350">
              <a:buFont typeface="+mj-lt"/>
              <a:buAutoNum type="arabicPeriod"/>
            </a:pPr>
            <a:r>
              <a:rPr lang="en-GB" sz="2800" dirty="0">
                <a:solidFill>
                  <a:srgbClr val="0000CC"/>
                </a:solidFill>
              </a:rPr>
              <a:t>Belief</a:t>
            </a:r>
          </a:p>
          <a:p>
            <a:pPr marL="514350" indent="-514350">
              <a:buFont typeface="+mj-lt"/>
              <a:buAutoNum type="arabicPeriod"/>
            </a:pPr>
            <a:r>
              <a:rPr lang="en-GB" sz="2800" dirty="0">
                <a:solidFill>
                  <a:srgbClr val="0000CC"/>
                </a:solidFill>
              </a:rPr>
              <a:t>Belief</a:t>
            </a:r>
          </a:p>
          <a:p>
            <a:pPr marL="514350" indent="-514350">
              <a:buFont typeface="+mj-lt"/>
              <a:buAutoNum type="arabicPeriod"/>
            </a:pPr>
            <a:r>
              <a:rPr lang="en-GB" sz="2800" dirty="0">
                <a:solidFill>
                  <a:srgbClr val="0000CC"/>
                </a:solidFill>
              </a:rPr>
              <a:t>Opinion</a:t>
            </a:r>
          </a:p>
        </p:txBody>
      </p:sp>
    </p:spTree>
    <p:extLst>
      <p:ext uri="{BB962C8B-B14F-4D97-AF65-F5344CB8AC3E}">
        <p14:creationId xmlns:p14="http://schemas.microsoft.com/office/powerpoint/2010/main" val="9408771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950CD-AB1E-4F66-B6DB-FC4D4148E68A}"/>
              </a:ext>
            </a:extLst>
          </p:cNvPr>
          <p:cNvSpPr>
            <a:spLocks noGrp="1"/>
          </p:cNvSpPr>
          <p:nvPr>
            <p:ph type="title"/>
          </p:nvPr>
        </p:nvSpPr>
        <p:spPr>
          <a:xfrm>
            <a:off x="652345" y="127932"/>
            <a:ext cx="7886700" cy="831627"/>
          </a:xfrm>
        </p:spPr>
        <p:txBody>
          <a:bodyPr/>
          <a:lstStyle/>
          <a:p>
            <a:r>
              <a:rPr lang="en-GB" dirty="0"/>
              <a:t>Other devices you may/will use..</a:t>
            </a:r>
          </a:p>
        </p:txBody>
      </p:sp>
      <p:sp>
        <p:nvSpPr>
          <p:cNvPr id="3" name="Content Placeholder 2">
            <a:extLst>
              <a:ext uri="{FF2B5EF4-FFF2-40B4-BE49-F238E27FC236}">
                <a16:creationId xmlns:a16="http://schemas.microsoft.com/office/drawing/2014/main" id="{103DAE3D-02A7-4753-815A-8C9B8B02DEDF}"/>
              </a:ext>
            </a:extLst>
          </p:cNvPr>
          <p:cNvSpPr>
            <a:spLocks noGrp="1"/>
          </p:cNvSpPr>
          <p:nvPr>
            <p:ph idx="1"/>
          </p:nvPr>
        </p:nvSpPr>
        <p:spPr>
          <a:xfrm>
            <a:off x="628650" y="987557"/>
            <a:ext cx="7886700" cy="4351338"/>
          </a:xfrm>
        </p:spPr>
        <p:txBody>
          <a:bodyPr/>
          <a:lstStyle/>
          <a:p>
            <a:r>
              <a:rPr lang="en-GB" sz="2400" b="1" dirty="0">
                <a:solidFill>
                  <a:srgbClr val="0000CC"/>
                </a:solidFill>
                <a:latin typeface="Arial" panose="020B0604020202020204" pitchFamily="34" charset="0"/>
                <a:cs typeface="Arial" panose="020B0604020202020204" pitchFamily="34" charset="0"/>
              </a:rPr>
              <a:t>Advice </a:t>
            </a:r>
            <a:r>
              <a:rPr lang="en-GB" sz="2400" dirty="0">
                <a:solidFill>
                  <a:srgbClr val="0000CC"/>
                </a:solidFill>
                <a:latin typeface="Arial" panose="020B0604020202020204" pitchFamily="34" charset="0"/>
                <a:cs typeface="Arial" panose="020B0604020202020204" pitchFamily="34" charset="0"/>
              </a:rPr>
              <a:t>and </a:t>
            </a:r>
            <a:r>
              <a:rPr lang="en-GB" sz="2400" b="1" dirty="0">
                <a:solidFill>
                  <a:srgbClr val="0000CC"/>
                </a:solidFill>
                <a:latin typeface="Arial" panose="020B0604020202020204" pitchFamily="34" charset="0"/>
                <a:cs typeface="Arial" panose="020B0604020202020204" pitchFamily="34" charset="0"/>
              </a:rPr>
              <a:t>warnings: </a:t>
            </a:r>
            <a:r>
              <a:rPr lang="en-GB" sz="2400" dirty="0">
                <a:solidFill>
                  <a:srgbClr val="0000CC"/>
                </a:solidFill>
                <a:latin typeface="Arial" panose="020B0604020202020204" pitchFamily="34" charset="0"/>
                <a:cs typeface="Arial" panose="020B0604020202020204" pitchFamily="34" charset="0"/>
              </a:rPr>
              <a:t>opinions about what someone should, or should not, do</a:t>
            </a:r>
          </a:p>
          <a:p>
            <a:endParaRPr lang="en-GB" sz="2400" dirty="0">
              <a:solidFill>
                <a:srgbClr val="0000CC"/>
              </a:solidFill>
              <a:latin typeface="Arial" panose="020B0604020202020204" pitchFamily="34" charset="0"/>
              <a:cs typeface="Arial" panose="020B0604020202020204" pitchFamily="34" charset="0"/>
            </a:endParaRPr>
          </a:p>
          <a:p>
            <a:r>
              <a:rPr lang="en-GB" sz="2400" b="1" dirty="0">
                <a:solidFill>
                  <a:srgbClr val="0000CC"/>
                </a:solidFill>
                <a:latin typeface="Arial" panose="020B0604020202020204" pitchFamily="34" charset="0"/>
                <a:cs typeface="Arial" panose="020B0604020202020204" pitchFamily="34" charset="0"/>
              </a:rPr>
              <a:t>Clarification: </a:t>
            </a:r>
            <a:r>
              <a:rPr lang="en-GB" sz="2400" dirty="0">
                <a:solidFill>
                  <a:srgbClr val="0000CC"/>
                </a:solidFill>
                <a:latin typeface="Arial" panose="020B0604020202020204" pitchFamily="34" charset="0"/>
                <a:cs typeface="Arial" panose="020B0604020202020204" pitchFamily="34" charset="0"/>
              </a:rPr>
              <a:t>spells out what is meant by a particular phrase, idea or line of thought</a:t>
            </a:r>
          </a:p>
          <a:p>
            <a:endParaRPr lang="en-GB" sz="2400" dirty="0">
              <a:solidFill>
                <a:srgbClr val="0000CC"/>
              </a:solidFill>
              <a:latin typeface="Arial" panose="020B0604020202020204" pitchFamily="34" charset="0"/>
              <a:cs typeface="Arial" panose="020B0604020202020204" pitchFamily="34" charset="0"/>
            </a:endParaRPr>
          </a:p>
          <a:p>
            <a:r>
              <a:rPr lang="en-GB" sz="2400" b="1" dirty="0">
                <a:solidFill>
                  <a:srgbClr val="0000CC"/>
                </a:solidFill>
                <a:latin typeface="Arial" panose="020B0604020202020204" pitchFamily="34" charset="0"/>
                <a:cs typeface="Arial" panose="020B0604020202020204" pitchFamily="34" charset="0"/>
              </a:rPr>
              <a:t>Illustration: </a:t>
            </a:r>
            <a:r>
              <a:rPr lang="en-GB" sz="2400" dirty="0">
                <a:solidFill>
                  <a:srgbClr val="0000CC"/>
                </a:solidFill>
                <a:latin typeface="Arial" panose="020B0604020202020204" pitchFamily="34" charset="0"/>
                <a:cs typeface="Arial" panose="020B0604020202020204" pitchFamily="34" charset="0"/>
              </a:rPr>
              <a:t>provides a particular instance of a general point</a:t>
            </a:r>
          </a:p>
          <a:p>
            <a:endParaRPr lang="en-GB" sz="2400" dirty="0">
              <a:solidFill>
                <a:srgbClr val="0000CC"/>
              </a:solidFill>
              <a:latin typeface="Arial" panose="020B0604020202020204" pitchFamily="34" charset="0"/>
              <a:cs typeface="Arial" panose="020B0604020202020204" pitchFamily="34" charset="0"/>
            </a:endParaRPr>
          </a:p>
          <a:p>
            <a:r>
              <a:rPr lang="en-GB" sz="2400" b="1" dirty="0">
                <a:solidFill>
                  <a:srgbClr val="0000CC"/>
                </a:solidFill>
                <a:latin typeface="Arial" panose="020B0604020202020204" pitchFamily="34" charset="0"/>
                <a:cs typeface="Arial" panose="020B0604020202020204" pitchFamily="34" charset="0"/>
              </a:rPr>
              <a:t>Explanation: </a:t>
            </a:r>
            <a:r>
              <a:rPr lang="en-GB" sz="2400" dirty="0">
                <a:solidFill>
                  <a:srgbClr val="0000CC"/>
                </a:solidFill>
                <a:latin typeface="Arial" panose="020B0604020202020204" pitchFamily="34" charset="0"/>
                <a:cs typeface="Arial" panose="020B0604020202020204" pitchFamily="34" charset="0"/>
              </a:rPr>
              <a:t>suggests the reason or reasons that something came to be the way it is</a:t>
            </a:r>
            <a:endParaRPr lang="en-GB" sz="2400" b="1" dirty="0">
              <a:solidFill>
                <a:srgbClr val="0000CC"/>
              </a:solidFill>
              <a:latin typeface="Arial" panose="020B0604020202020204" pitchFamily="34" charset="0"/>
              <a:cs typeface="Arial" panose="020B0604020202020204" pitchFamily="34" charset="0"/>
            </a:endParaRPr>
          </a:p>
          <a:p>
            <a:endParaRPr lang="en-GB" sz="2400" dirty="0">
              <a:solidFill>
                <a:srgbClr val="0000CC"/>
              </a:solidFill>
            </a:endParaRPr>
          </a:p>
        </p:txBody>
      </p:sp>
      <p:sp>
        <p:nvSpPr>
          <p:cNvPr id="5" name="TextBox 4">
            <a:extLst>
              <a:ext uri="{FF2B5EF4-FFF2-40B4-BE49-F238E27FC236}">
                <a16:creationId xmlns:a16="http://schemas.microsoft.com/office/drawing/2014/main" id="{66DE49F0-DB87-45AD-8321-C8001E65ADB4}"/>
              </a:ext>
            </a:extLst>
          </p:cNvPr>
          <p:cNvSpPr txBox="1"/>
          <p:nvPr/>
        </p:nvSpPr>
        <p:spPr>
          <a:xfrm>
            <a:off x="7020272" y="5338554"/>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389353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FB910-4CC8-4E87-BB17-D89B9931DF0F}"/>
              </a:ext>
            </a:extLst>
          </p:cNvPr>
          <p:cNvSpPr>
            <a:spLocks noGrp="1"/>
          </p:cNvSpPr>
          <p:nvPr>
            <p:ph type="title"/>
          </p:nvPr>
        </p:nvSpPr>
        <p:spPr>
          <a:xfrm>
            <a:off x="628650" y="136525"/>
            <a:ext cx="7886700" cy="916211"/>
          </a:xfrm>
        </p:spPr>
        <p:txBody>
          <a:bodyPr/>
          <a:lstStyle/>
          <a:p>
            <a:pPr algn="ctr"/>
            <a:r>
              <a:rPr lang="en-GB" dirty="0"/>
              <a:t>Other devices you may/will use… but you really should not!</a:t>
            </a:r>
          </a:p>
        </p:txBody>
      </p:sp>
      <p:sp>
        <p:nvSpPr>
          <p:cNvPr id="3" name="Content Placeholder 2">
            <a:extLst>
              <a:ext uri="{FF2B5EF4-FFF2-40B4-BE49-F238E27FC236}">
                <a16:creationId xmlns:a16="http://schemas.microsoft.com/office/drawing/2014/main" id="{34E564BF-42DF-4E13-95CF-D5A16AAA33BA}"/>
              </a:ext>
            </a:extLst>
          </p:cNvPr>
          <p:cNvSpPr>
            <a:spLocks noGrp="1"/>
          </p:cNvSpPr>
          <p:nvPr>
            <p:ph idx="1"/>
          </p:nvPr>
        </p:nvSpPr>
        <p:spPr>
          <a:xfrm>
            <a:off x="641226" y="1513073"/>
            <a:ext cx="7886700" cy="3831854"/>
          </a:xfrm>
        </p:spPr>
        <p:txBody>
          <a:bodyPr/>
          <a:lstStyle/>
          <a:p>
            <a:r>
              <a:rPr lang="en-US" sz="2400" b="1" dirty="0"/>
              <a:t>Flattery</a:t>
            </a:r>
            <a:r>
              <a:rPr lang="en-US" sz="2400" dirty="0"/>
              <a:t>: praising someone in order to get them to do what you want.</a:t>
            </a:r>
          </a:p>
          <a:p>
            <a:r>
              <a:rPr lang="en-US" sz="2400" b="1" dirty="0"/>
              <a:t>Appeal to novelty</a:t>
            </a:r>
            <a:r>
              <a:rPr lang="en-US" sz="2400" dirty="0"/>
              <a:t>: saying that something is new and so it must be good.</a:t>
            </a:r>
          </a:p>
          <a:p>
            <a:r>
              <a:rPr lang="en-US" sz="2400" b="1" dirty="0"/>
              <a:t>Appeal to popularity</a:t>
            </a:r>
            <a:r>
              <a:rPr lang="en-US" sz="2400" dirty="0"/>
              <a:t>: saying that something is popular, so it must be good.</a:t>
            </a:r>
          </a:p>
          <a:p>
            <a:r>
              <a:rPr lang="en-US" sz="2400" b="1" dirty="0"/>
              <a:t>Appeal to sympathy</a:t>
            </a:r>
            <a:r>
              <a:rPr lang="en-US" sz="2400" dirty="0"/>
              <a:t>: playing on the heartstrings.</a:t>
            </a:r>
          </a:p>
          <a:p>
            <a:r>
              <a:rPr lang="en-US" sz="2400" b="1" dirty="0"/>
              <a:t>Appeal to fear</a:t>
            </a:r>
            <a:r>
              <a:rPr lang="en-US" sz="2400" dirty="0"/>
              <a:t>: trying to frighten someone into agreement.</a:t>
            </a:r>
          </a:p>
          <a:p>
            <a:r>
              <a:rPr lang="en-US" sz="2400" b="1" dirty="0"/>
              <a:t>Jargon</a:t>
            </a:r>
            <a:r>
              <a:rPr lang="en-US" sz="2400" dirty="0"/>
              <a:t>: using fancy, largely meaningless words in order to sound smart.</a:t>
            </a:r>
            <a:endParaRPr lang="en-GB" sz="2400" dirty="0"/>
          </a:p>
          <a:p>
            <a:endParaRPr lang="en-GB" sz="2400" dirty="0"/>
          </a:p>
        </p:txBody>
      </p:sp>
    </p:spTree>
    <p:extLst>
      <p:ext uri="{BB962C8B-B14F-4D97-AF65-F5344CB8AC3E}">
        <p14:creationId xmlns:p14="http://schemas.microsoft.com/office/powerpoint/2010/main" val="317338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4716"/>
            <a:ext cx="8229600" cy="778098"/>
          </a:xfrm>
        </p:spPr>
        <p:txBody>
          <a:bodyPr>
            <a:normAutofit/>
          </a:bodyPr>
          <a:lstStyle/>
          <a:p>
            <a:r>
              <a:rPr lang="en-GB" sz="3600" b="1" dirty="0">
                <a:latin typeface="Arial" panose="020B0604020202020204" pitchFamily="34" charset="0"/>
                <a:cs typeface="Arial" panose="020B0604020202020204" pitchFamily="34" charset="0"/>
              </a:rPr>
              <a:t>Critical Thinking by </a:t>
            </a:r>
            <a:r>
              <a:rPr lang="en-GB" sz="3600" b="1" dirty="0" err="1">
                <a:latin typeface="Arial" panose="020B0604020202020204" pitchFamily="34" charset="0"/>
                <a:cs typeface="Arial" panose="020B0604020202020204" pitchFamily="34" charset="0"/>
              </a:rPr>
              <a:t>QualiaSoup</a:t>
            </a:r>
            <a:endParaRPr lang="en-GB" sz="3600" b="1" dirty="0">
              <a:latin typeface="Arial" panose="020B0604020202020204" pitchFamily="34" charset="0"/>
              <a:cs typeface="Arial" panose="020B0604020202020204" pitchFamily="34" charset="0"/>
            </a:endParaRPr>
          </a:p>
        </p:txBody>
      </p:sp>
      <p:sp>
        <p:nvSpPr>
          <p:cNvPr id="4" name="Footer Placeholder 3"/>
          <p:cNvSpPr>
            <a:spLocks noGrp="1"/>
          </p:cNvSpPr>
          <p:nvPr>
            <p:ph type="ftr" sz="quarter" idx="11"/>
          </p:nvPr>
        </p:nvSpPr>
        <p:spPr/>
        <p:txBody>
          <a:bodyPr/>
          <a:lstStyle/>
          <a:p>
            <a:pPr>
              <a:defRPr/>
            </a:pPr>
            <a:r>
              <a:rPr lang="en-GB"/>
              <a:t>                             </a:t>
            </a:r>
          </a:p>
        </p:txBody>
      </p:sp>
      <p:pic>
        <p:nvPicPr>
          <p:cNvPr id="6" name="Critical Thinking.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297716" y="884541"/>
            <a:ext cx="6444664" cy="3965947"/>
          </a:xfrm>
          <a:prstGeom prst="rect">
            <a:avLst/>
          </a:prstGeom>
        </p:spPr>
      </p:pic>
      <p:sp>
        <p:nvSpPr>
          <p:cNvPr id="3" name="TextBox 2">
            <a:extLst>
              <a:ext uri="{FF2B5EF4-FFF2-40B4-BE49-F238E27FC236}">
                <a16:creationId xmlns:a16="http://schemas.microsoft.com/office/drawing/2014/main" id="{F66E5F95-AE73-410A-A009-ED702C53A9CD}"/>
              </a:ext>
            </a:extLst>
          </p:cNvPr>
          <p:cNvSpPr txBox="1"/>
          <p:nvPr/>
        </p:nvSpPr>
        <p:spPr>
          <a:xfrm flipH="1">
            <a:off x="4319464" y="5301208"/>
            <a:ext cx="4824536" cy="400110"/>
          </a:xfrm>
          <a:prstGeom prst="rect">
            <a:avLst/>
          </a:prstGeom>
          <a:noFill/>
        </p:spPr>
        <p:txBody>
          <a:bodyPr wrap="square" rtlCol="0">
            <a:spAutoFit/>
          </a:bodyPr>
          <a:lstStyle/>
          <a:p>
            <a:r>
              <a:rPr lang="en-GB" sz="2000" b="1" dirty="0">
                <a:solidFill>
                  <a:srgbClr val="0000CC"/>
                </a:solidFill>
              </a:rPr>
              <a:t>Jot down some bullet points as you watch!</a:t>
            </a:r>
          </a:p>
        </p:txBody>
      </p:sp>
    </p:spTree>
    <p:extLst>
      <p:ext uri="{BB962C8B-B14F-4D97-AF65-F5344CB8AC3E}">
        <p14:creationId xmlns:p14="http://schemas.microsoft.com/office/powerpoint/2010/main" val="314720787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82106-63D9-4828-85AB-96B774259969}"/>
              </a:ext>
            </a:extLst>
          </p:cNvPr>
          <p:cNvSpPr>
            <a:spLocks noGrp="1"/>
          </p:cNvSpPr>
          <p:nvPr>
            <p:ph type="title"/>
          </p:nvPr>
        </p:nvSpPr>
        <p:spPr>
          <a:xfrm>
            <a:off x="628650" y="365125"/>
            <a:ext cx="7886700" cy="903635"/>
          </a:xfrm>
        </p:spPr>
        <p:txBody>
          <a:bodyPr/>
          <a:lstStyle/>
          <a:p>
            <a:pPr algn="ctr"/>
            <a:r>
              <a:rPr lang="en-GB" dirty="0"/>
              <a:t>Review and Discussion</a:t>
            </a:r>
          </a:p>
        </p:txBody>
      </p:sp>
      <p:sp>
        <p:nvSpPr>
          <p:cNvPr id="3" name="Content Placeholder 2">
            <a:extLst>
              <a:ext uri="{FF2B5EF4-FFF2-40B4-BE49-F238E27FC236}">
                <a16:creationId xmlns:a16="http://schemas.microsoft.com/office/drawing/2014/main" id="{9B6CE88E-0BA7-4944-879B-F162498559CB}"/>
              </a:ext>
            </a:extLst>
          </p:cNvPr>
          <p:cNvSpPr>
            <a:spLocks noGrp="1"/>
          </p:cNvSpPr>
          <p:nvPr>
            <p:ph idx="1"/>
          </p:nvPr>
        </p:nvSpPr>
        <p:spPr>
          <a:xfrm>
            <a:off x="628650" y="1253331"/>
            <a:ext cx="7886700" cy="4351338"/>
          </a:xfrm>
        </p:spPr>
        <p:txBody>
          <a:bodyPr/>
          <a:lstStyle/>
          <a:p>
            <a:r>
              <a:rPr lang="en-GB" sz="2000" dirty="0">
                <a:solidFill>
                  <a:srgbClr val="0000CC"/>
                </a:solidFill>
              </a:rPr>
              <a:t>What were the key points that you picked up from that short, but intense, video?</a:t>
            </a:r>
          </a:p>
          <a:p>
            <a:endParaRPr lang="en-GB" sz="2000" dirty="0">
              <a:solidFill>
                <a:srgbClr val="0000CC"/>
              </a:solidFill>
            </a:endParaRPr>
          </a:p>
          <a:p>
            <a:pPr marL="0" indent="0">
              <a:buNone/>
            </a:pPr>
            <a:r>
              <a:rPr lang="en-GB" sz="2000" dirty="0">
                <a:solidFill>
                  <a:srgbClr val="0000CC"/>
                </a:solidFill>
              </a:rPr>
              <a:t>Gather your thoughts for a brief discussion (2 mins)</a:t>
            </a:r>
          </a:p>
          <a:p>
            <a:endParaRPr lang="en-GB" sz="2000" dirty="0">
              <a:solidFill>
                <a:srgbClr val="0000CC"/>
              </a:solidFill>
            </a:endParaRPr>
          </a:p>
          <a:p>
            <a:r>
              <a:rPr lang="en-GB" sz="2000" dirty="0">
                <a:solidFill>
                  <a:srgbClr val="0000CC"/>
                </a:solidFill>
              </a:rPr>
              <a:t>Tutor facilitated discussion</a:t>
            </a:r>
          </a:p>
        </p:txBody>
      </p:sp>
      <p:pic>
        <p:nvPicPr>
          <p:cNvPr id="6" name="Picture 5" descr="Graphical user interface, application&#10;&#10;Description automatically generated">
            <a:extLst>
              <a:ext uri="{FF2B5EF4-FFF2-40B4-BE49-F238E27FC236}">
                <a16:creationId xmlns:a16="http://schemas.microsoft.com/office/drawing/2014/main" id="{4C531A31-C392-4EBD-BE60-44EECE7A629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51953" y="3284984"/>
            <a:ext cx="3192047" cy="2420888"/>
          </a:xfrm>
          <a:prstGeom prst="rect">
            <a:avLst/>
          </a:prstGeom>
        </p:spPr>
      </p:pic>
    </p:spTree>
    <p:extLst>
      <p:ext uri="{BB962C8B-B14F-4D97-AF65-F5344CB8AC3E}">
        <p14:creationId xmlns:p14="http://schemas.microsoft.com/office/powerpoint/2010/main" val="37011625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8784976" cy="4896544"/>
          </a:xfrm>
        </p:spPr>
        <p:txBody>
          <a:bodyPr>
            <a:normAutofit/>
          </a:bodyPr>
          <a:lstStyle/>
          <a:p>
            <a:pPr marL="0" indent="0">
              <a:buNone/>
            </a:pPr>
            <a:r>
              <a:rPr lang="en-GB" sz="2000" dirty="0">
                <a:solidFill>
                  <a:srgbClr val="002060"/>
                </a:solidFill>
              </a:rPr>
              <a:t>Have a look at the university’s ‘online library’, and see what you can find on ‘</a:t>
            </a:r>
            <a:r>
              <a:rPr lang="en-GB" sz="2000" i="1" dirty="0">
                <a:solidFill>
                  <a:srgbClr val="002060"/>
                </a:solidFill>
              </a:rPr>
              <a:t>critical thinking</a:t>
            </a:r>
            <a:r>
              <a:rPr lang="en-GB" sz="2000" dirty="0">
                <a:solidFill>
                  <a:srgbClr val="002060"/>
                </a:solidFill>
              </a:rPr>
              <a:t>’.  Record 4 or 5 sources by writing down the author, type of publication, title, and a basic overview for the next session</a:t>
            </a:r>
          </a:p>
          <a:p>
            <a:pPr marL="0" indent="0">
              <a:buNone/>
            </a:pPr>
            <a:r>
              <a:rPr lang="en-GB" sz="2000" dirty="0">
                <a:solidFill>
                  <a:srgbClr val="002060"/>
                </a:solidFill>
              </a:rPr>
              <a:t>Look at:</a:t>
            </a:r>
          </a:p>
          <a:p>
            <a:pPr lvl="1"/>
            <a:r>
              <a:rPr lang="en-GB" sz="2000" dirty="0">
                <a:solidFill>
                  <a:srgbClr val="002060"/>
                </a:solidFill>
              </a:rPr>
              <a:t>Online textbooks</a:t>
            </a:r>
          </a:p>
          <a:p>
            <a:pPr lvl="1"/>
            <a:r>
              <a:rPr lang="en-GB" sz="2000" dirty="0">
                <a:solidFill>
                  <a:srgbClr val="002060"/>
                </a:solidFill>
              </a:rPr>
              <a:t>Journal articles</a:t>
            </a:r>
          </a:p>
        </p:txBody>
      </p:sp>
      <p:pic>
        <p:nvPicPr>
          <p:cNvPr id="5" name="Picture 4" descr="A close - up of a computer&#10;&#10;Description automatically generated with low confidence">
            <a:extLst>
              <a:ext uri="{FF2B5EF4-FFF2-40B4-BE49-F238E27FC236}">
                <a16:creationId xmlns:a16="http://schemas.microsoft.com/office/drawing/2014/main" id="{76451437-1E31-4952-A84C-DC457EDA892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4077410"/>
            <a:ext cx="2483768" cy="1655845"/>
          </a:xfrm>
          <a:prstGeom prst="rect">
            <a:avLst/>
          </a:prstGeom>
        </p:spPr>
      </p:pic>
      <p:pic>
        <p:nvPicPr>
          <p:cNvPr id="8" name="Picture 7" descr="A picture containing text, indoor, person, computer&#10;&#10;Description automatically generated">
            <a:extLst>
              <a:ext uri="{FF2B5EF4-FFF2-40B4-BE49-F238E27FC236}">
                <a16:creationId xmlns:a16="http://schemas.microsoft.com/office/drawing/2014/main" id="{E4730F18-26CC-4F67-8BA6-EA7CA8FCC6B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012160" y="2830575"/>
            <a:ext cx="3131840" cy="2902681"/>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sz="2000" dirty="0">
                <a:solidFill>
                  <a:schemeClr val="bg1"/>
                </a:solidFill>
              </a:rPr>
              <a:t>Take 5 minutes to reflect upon this session – what have you learnt?  </a:t>
            </a:r>
          </a:p>
          <a:p>
            <a:r>
              <a:rPr lang="en-GB" sz="2000" dirty="0">
                <a:solidFill>
                  <a:schemeClr val="bg1"/>
                </a:solidFill>
              </a:rPr>
              <a:t>Any key areas you want to research further? </a:t>
            </a:r>
          </a:p>
          <a:p>
            <a:r>
              <a:rPr lang="en-GB" sz="2000" dirty="0">
                <a:solidFill>
                  <a:schemeClr val="bg1"/>
                </a:solidFill>
              </a:rPr>
              <a:t>What can help you with your assignment?</a:t>
            </a:r>
          </a:p>
          <a:p>
            <a:r>
              <a:rPr lang="en-GB" sz="2000" dirty="0">
                <a:solidFill>
                  <a:schemeClr val="bg1"/>
                </a:solidFill>
              </a:rPr>
              <a:t>What can help you in your career?</a:t>
            </a:r>
          </a:p>
          <a:p>
            <a:r>
              <a:rPr lang="en-GB" sz="2000" dirty="0">
                <a:solidFill>
                  <a:schemeClr val="bg1"/>
                </a:solidFill>
              </a:rPr>
              <a:t>Engage with your tutors on the topics</a:t>
            </a:r>
          </a:p>
          <a:p>
            <a:endParaRPr lang="en-GB" sz="2000"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FAA49-2AD2-4B2E-AD24-91D9F94D8836}"/>
              </a:ext>
            </a:extLst>
          </p:cNvPr>
          <p:cNvSpPr>
            <a:spLocks noGrp="1"/>
          </p:cNvSpPr>
          <p:nvPr>
            <p:ph type="title"/>
          </p:nvPr>
        </p:nvSpPr>
        <p:spPr>
          <a:xfrm>
            <a:off x="628650" y="365125"/>
            <a:ext cx="7886700" cy="831627"/>
          </a:xfrm>
        </p:spPr>
        <p:txBody>
          <a:bodyPr/>
          <a:lstStyle/>
          <a:p>
            <a:pPr algn="ctr"/>
            <a:r>
              <a:rPr lang="en-GB" dirty="0"/>
              <a:t>References</a:t>
            </a:r>
          </a:p>
        </p:txBody>
      </p:sp>
      <p:sp>
        <p:nvSpPr>
          <p:cNvPr id="3" name="Content Placeholder 2">
            <a:extLst>
              <a:ext uri="{FF2B5EF4-FFF2-40B4-BE49-F238E27FC236}">
                <a16:creationId xmlns:a16="http://schemas.microsoft.com/office/drawing/2014/main" id="{E017CE8B-6718-4326-BC16-F616B384F765}"/>
              </a:ext>
            </a:extLst>
          </p:cNvPr>
          <p:cNvSpPr>
            <a:spLocks noGrp="1"/>
          </p:cNvSpPr>
          <p:nvPr>
            <p:ph idx="1"/>
          </p:nvPr>
        </p:nvSpPr>
        <p:spPr>
          <a:xfrm>
            <a:off x="251520" y="1124744"/>
            <a:ext cx="7886700" cy="2448272"/>
          </a:xfrm>
        </p:spPr>
        <p:txBody>
          <a:bodyPr/>
          <a:lstStyle/>
          <a:p>
            <a:r>
              <a:rPr lang="en-GB" sz="2000" dirty="0">
                <a:solidFill>
                  <a:srgbClr val="0000CC"/>
                </a:solidFill>
              </a:rPr>
              <a:t>Chatfield, T. (2018). </a:t>
            </a:r>
            <a:r>
              <a:rPr lang="en-GB" sz="2000" i="1" dirty="0">
                <a:solidFill>
                  <a:srgbClr val="0000CC"/>
                </a:solidFill>
              </a:rPr>
              <a:t>Critical thinking</a:t>
            </a:r>
            <a:r>
              <a:rPr lang="en-GB" sz="2000" dirty="0">
                <a:solidFill>
                  <a:srgbClr val="0000CC"/>
                </a:solidFill>
              </a:rPr>
              <a:t>. London, UK; Sage Publications Ltd.</a:t>
            </a:r>
          </a:p>
          <a:p>
            <a:r>
              <a:rPr lang="en-GB" sz="2000" dirty="0">
                <a:solidFill>
                  <a:srgbClr val="0000CC"/>
                </a:solidFill>
              </a:rPr>
              <a:t>Qualia Soup (2009) </a:t>
            </a:r>
            <a:r>
              <a:rPr lang="en-GB" sz="2000" i="1" dirty="0">
                <a:solidFill>
                  <a:srgbClr val="0000CC"/>
                </a:solidFill>
              </a:rPr>
              <a:t>Critical thinking</a:t>
            </a:r>
            <a:r>
              <a:rPr lang="en-GB" sz="2000" dirty="0">
                <a:solidFill>
                  <a:srgbClr val="0000CC"/>
                </a:solidFill>
              </a:rPr>
              <a:t>.  Available at: https://www.youtube.com/watch?v=6OLPL5p0fMg [Accessed: 29 January 2021].</a:t>
            </a:r>
          </a:p>
          <a:p>
            <a:r>
              <a:rPr lang="en-GB" sz="2000" dirty="0">
                <a:solidFill>
                  <a:srgbClr val="0000CC"/>
                </a:solidFill>
              </a:rPr>
              <a:t>Morgan, P. (2017). </a:t>
            </a:r>
            <a:r>
              <a:rPr lang="en-GB" sz="2000" i="1" dirty="0">
                <a:solidFill>
                  <a:srgbClr val="0000CC"/>
                </a:solidFill>
              </a:rPr>
              <a:t>The business student’s guide to study and employability.</a:t>
            </a:r>
            <a:r>
              <a:rPr lang="en-GB" sz="2000" dirty="0">
                <a:solidFill>
                  <a:srgbClr val="0000CC"/>
                </a:solidFill>
              </a:rPr>
              <a:t> London, UK; Sage Publications Ltd.</a:t>
            </a:r>
          </a:p>
          <a:p>
            <a:r>
              <a:rPr lang="en-GB" sz="2000" dirty="0">
                <a:solidFill>
                  <a:srgbClr val="0000CC"/>
                </a:solidFill>
              </a:rPr>
              <a:t>Williams, K. (2014). </a:t>
            </a:r>
            <a:r>
              <a:rPr lang="en-GB" sz="2000" i="1" dirty="0">
                <a:solidFill>
                  <a:srgbClr val="0000CC"/>
                </a:solidFill>
              </a:rPr>
              <a:t>Getting critical</a:t>
            </a:r>
            <a:r>
              <a:rPr lang="en-GB" sz="2000" dirty="0">
                <a:solidFill>
                  <a:srgbClr val="0000CC"/>
                </a:solidFill>
              </a:rPr>
              <a:t>. 2</a:t>
            </a:r>
            <a:r>
              <a:rPr lang="en-GB" sz="2000" baseline="30000" dirty="0">
                <a:solidFill>
                  <a:srgbClr val="0000CC"/>
                </a:solidFill>
              </a:rPr>
              <a:t>nd</a:t>
            </a:r>
            <a:r>
              <a:rPr lang="en-GB" sz="2000" dirty="0">
                <a:solidFill>
                  <a:srgbClr val="0000CC"/>
                </a:solidFill>
              </a:rPr>
              <a:t> edn. Basingstoke, Hampshire; Palgrave MacMillan</a:t>
            </a:r>
          </a:p>
          <a:p>
            <a:endParaRPr lang="en-GB" sz="2000" dirty="0">
              <a:solidFill>
                <a:srgbClr val="0000CC"/>
              </a:solidFill>
            </a:endParaRPr>
          </a:p>
        </p:txBody>
      </p:sp>
      <p:pic>
        <p:nvPicPr>
          <p:cNvPr id="6" name="Picture 5" descr="A picture containing text, sky, outdoor, sign&#10;&#10;Description automatically generated">
            <a:extLst>
              <a:ext uri="{FF2B5EF4-FFF2-40B4-BE49-F238E27FC236}">
                <a16:creationId xmlns:a16="http://schemas.microsoft.com/office/drawing/2014/main" id="{A80682CB-153E-4611-90F4-B12AD0B72C9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08304" y="4459421"/>
            <a:ext cx="1835696" cy="1222267"/>
          </a:xfrm>
          <a:prstGeom prst="rect">
            <a:avLst/>
          </a:prstGeom>
        </p:spPr>
      </p:pic>
    </p:spTree>
    <p:extLst>
      <p:ext uri="{BB962C8B-B14F-4D97-AF65-F5344CB8AC3E}">
        <p14:creationId xmlns:p14="http://schemas.microsoft.com/office/powerpoint/2010/main" val="2722332473"/>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3.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4.xml><?xml version="1.0" encoding="utf-8"?>
<a:theme xmlns:a="http://schemas.openxmlformats.org/drawingml/2006/main" name="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6A8FE98-FF6C-475E-94CA-3BA9A63EDF5B}"/>
    </a:ext>
  </a:extLst>
</a:theme>
</file>

<file path=ppt/theme/theme5.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62F7B1-3927-4412-B171-25F0FF9275F7}"/>
    </a:ext>
  </a:extLst>
</a:theme>
</file>

<file path=ppt/theme/theme6.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CBC8F18B-41A6-4910-AB76-8675AB6E98C7}"/>
    </a:ext>
  </a:extLst>
</a:theme>
</file>

<file path=ppt/theme/theme7.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828311-B975-4355-BFCD-B05A6FB29FA0}"/>
    </a:ext>
  </a:extLst>
</a:theme>
</file>

<file path=ppt/theme/theme8.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794EB92-8D0D-43AA-AAAD-249488228168}"/>
    </a:ext>
  </a:extLst>
</a:theme>
</file>

<file path=ppt/theme/theme9.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9871499-27EA-4CEF-A02B-FFA2E2B501E8}"/>
    </a:ext>
  </a:extLst>
</a:theme>
</file>

<file path=ppt/theme/theme10.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B9D28B7-04D4-4AF1-9C9D-DD645BC31060}"/>
    </a:ext>
  </a:extLst>
</a:theme>
</file>

<file path=ppt/theme/theme11.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7DA7D5-1B0A-42A3-A57E-E01793A83371}"/>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85A30FF-9BC5-4C46-B975-F5B812B4F479}"/>
    </a:ext>
  </a:extLst>
</a:theme>
</file>

<file path=ppt/theme/theme13.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DA8328B-53F9-4D67-8EE1-84C7CEB163A3}"/>
    </a:ext>
  </a:extLst>
</a:theme>
</file>

<file path=ppt/theme/theme14.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7563635-AE95-4FA6-9D39-1AB4B21BCA6A}"/>
    </a:ext>
  </a:extLst>
</a:theme>
</file>

<file path=ppt/theme/theme15.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2682DBB-B926-4909-8108-4B7AF58A5022}"/>
    </a:ext>
  </a:extLst>
</a:theme>
</file>

<file path=ppt/theme/theme16.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C0F4A4C-FEC9-46BC-88ED-BEBBA97D8E67}"/>
    </a:ext>
  </a:extLst>
</a:theme>
</file>

<file path=ppt/theme/theme17.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FD38BA4-4303-4C66-B01C-18BED6A430D3}"/>
    </a:ext>
  </a:extLst>
</a:theme>
</file>

<file path=ppt/theme/theme18.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BE50AA2-7213-4FA0-8548-A20D28C5D7DC}"/>
    </a:ext>
  </a:extLst>
</a:theme>
</file>

<file path=ppt/theme/theme19.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841DF2-491F-432F-8337-838DFE1CDB6B}"/>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5331DA1-BBB3-495E-A628-A7C5407EC64E}"/>
    </a:ext>
  </a:extLst>
</a:theme>
</file>

<file path=ppt/theme/theme21.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C611292-EA29-4344-9304-36567BB53317}"/>
    </a:ext>
  </a:extLst>
</a:theme>
</file>

<file path=ppt/theme/theme22.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353E8B69-C6D9-4514-AD35-6C5F87F5419E}"/>
    </a:ext>
  </a:extLst>
</a:theme>
</file>

<file path=ppt/theme/theme23.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142B873-0B81-4976-9267-3EC02A72AB76}"/>
    </a:ext>
  </a:extLst>
</a:theme>
</file>

<file path=ppt/theme/theme24.xml><?xml version="1.0" encoding="utf-8"?>
<a:theme xmlns:a="http://schemas.openxmlformats.org/drawingml/2006/main" name="1_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42AC045E-0E28-43E1-886F-D7F0D5202CC3}"/>
    </a:ext>
  </a:extLst>
</a:theme>
</file>

<file path=ppt/theme/theme25.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FC3E67EB-E655-43EF-AF71-6FB3D831B4F7}"/>
    </a:ext>
  </a:extLst>
</a:theme>
</file>

<file path=ppt/theme/theme26.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F5700D4-ADA3-4DE5-B001-E5FF2DF5D9FB}"/>
    </a:ext>
  </a:extLst>
</a:theme>
</file>

<file path=ppt/theme/theme2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65184DA-0349-45D2-8DFF-557E329E9070}">
  <ds:schemaRefs>
    <ds:schemaRef ds:uri="http://purl.org/dc/terms/"/>
    <ds:schemaRef ds:uri="a908d394-d138-480e-87a3-ff44c37f991a"/>
    <ds:schemaRef ds:uri="http://schemas.microsoft.com/office/infopath/2007/PartnerControls"/>
    <ds:schemaRef ds:uri="http://schemas.microsoft.com/office/2006/metadata/properties"/>
    <ds:schemaRef ds:uri="http://purl.org/dc/dcmitype/"/>
    <ds:schemaRef ds:uri="http://schemas.microsoft.com/office/2006/documentManagement/types"/>
    <ds:schemaRef ds:uri="http://purl.org/dc/elements/1.1/"/>
    <ds:schemaRef ds:uri="http://schemas.openxmlformats.org/package/2006/metadata/core-properties"/>
    <ds:schemaRef ds:uri="f66716c4-314f-46c1-b01e-5a44c61897d8"/>
    <ds:schemaRef ds:uri="http://www.w3.org/XML/1998/namespace"/>
  </ds:schemaRefs>
</ds:datastoreItem>
</file>

<file path=customXml/itemProps2.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3.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0</TotalTime>
  <Words>3055</Words>
  <Application>Microsoft Office PowerPoint</Application>
  <PresentationFormat>On-screen Show (4:3)</PresentationFormat>
  <Paragraphs>320</Paragraphs>
  <Slides>37</Slides>
  <Notes>17</Notes>
  <HiddenSlides>0</HiddenSlides>
  <MMClips>1</MMClips>
  <ScaleCrop>false</ScaleCrop>
  <HeadingPairs>
    <vt:vector size="6" baseType="variant">
      <vt:variant>
        <vt:lpstr>Fonts Used</vt:lpstr>
      </vt:variant>
      <vt:variant>
        <vt:i4>5</vt:i4>
      </vt:variant>
      <vt:variant>
        <vt:lpstr>Theme</vt:lpstr>
      </vt:variant>
      <vt:variant>
        <vt:i4>26</vt:i4>
      </vt:variant>
      <vt:variant>
        <vt:lpstr>Slide Titles</vt:lpstr>
      </vt:variant>
      <vt:variant>
        <vt:i4>37</vt:i4>
      </vt:variant>
    </vt:vector>
  </HeadingPairs>
  <TitlesOfParts>
    <vt:vector size="68" baseType="lpstr">
      <vt:lpstr>Arial</vt:lpstr>
      <vt:lpstr>Arial Rounded MT Bold</vt:lpstr>
      <vt:lpstr>Calibri</vt:lpstr>
      <vt:lpstr>Calibri Light</vt:lpstr>
      <vt:lpstr>Trebuchet MS</vt:lpstr>
      <vt:lpstr>Custom Design</vt:lpstr>
      <vt:lpstr>Title Slide 1</vt:lpstr>
      <vt:lpstr>ALAMO22</vt:lpstr>
      <vt:lpstr>UWTSD22</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1_UWTSD22</vt:lpstr>
      <vt:lpstr>1_Title Slide 1</vt:lpstr>
      <vt:lpstr>1_Custom Design</vt:lpstr>
      <vt:lpstr>CertHE Applied Leadership and Management in the Workplace    Module: BMSK5011  Developing Workplace Critical Thinking   </vt:lpstr>
      <vt:lpstr>PowerPoint Presentation</vt:lpstr>
      <vt:lpstr>Agenda</vt:lpstr>
      <vt:lpstr>Introduction to the BA and Level 5</vt:lpstr>
      <vt:lpstr>Level 5 Modules &amp; Sequence</vt:lpstr>
      <vt:lpstr>Introduction to this Module – Your first at Degree Level</vt:lpstr>
      <vt:lpstr>LEARNING OUTCOMES</vt:lpstr>
      <vt:lpstr>Module Task Assessment</vt:lpstr>
      <vt:lpstr>BMSK5011  Generic Assessment Criteria</vt:lpstr>
      <vt:lpstr>Your Thoughts on the Assignment</vt:lpstr>
      <vt:lpstr>The final, but vital, considerations..</vt:lpstr>
      <vt:lpstr>So, What Is Critical Thinking?</vt:lpstr>
      <vt:lpstr>What is Critical Thinking?</vt:lpstr>
      <vt:lpstr>The Stairway to Critical Thinking</vt:lpstr>
      <vt:lpstr>Critical Thinking - Practicalities </vt:lpstr>
      <vt:lpstr>So, what is an argument?</vt:lpstr>
      <vt:lpstr>It’s not about WINNING!</vt:lpstr>
      <vt:lpstr>Some basics to be clear about…</vt:lpstr>
      <vt:lpstr>PowerPoint Presentation</vt:lpstr>
      <vt:lpstr>PowerPoint Presentation</vt:lpstr>
      <vt:lpstr>PowerPoint Presentation</vt:lpstr>
      <vt:lpstr>PowerPoint Presentation</vt:lpstr>
      <vt:lpstr>Developing Your Arguments</vt:lpstr>
      <vt:lpstr>Some further considerations…</vt:lpstr>
      <vt:lpstr>Descriptive  v  Critical  Writing</vt:lpstr>
      <vt:lpstr>Descriptive  v  Critical  Writing</vt:lpstr>
      <vt:lpstr>Descriptive  v  Critical  Writing</vt:lpstr>
      <vt:lpstr>PowerPoint Presentation</vt:lpstr>
      <vt:lpstr>PowerPoint Presentation</vt:lpstr>
      <vt:lpstr>PowerPoint Presentation</vt:lpstr>
      <vt:lpstr>Other devices you may/will use..</vt:lpstr>
      <vt:lpstr>Other devices you may/will use… but you really should not!</vt:lpstr>
      <vt:lpstr>Critical Thinking by QualiaSoup</vt:lpstr>
      <vt:lpstr>Review and Discussion</vt:lpstr>
      <vt:lpstr>For the next session</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BMSK4008 Session 4</dc:title>
  <dc:creator>Gavin Hill John;Julia Ault</dc:creator>
  <cp:lastModifiedBy>Christian Felices</cp:lastModifiedBy>
  <cp:revision>70</cp:revision>
  <cp:lastPrinted>2021-01-19T13:56:25Z</cp:lastPrinted>
  <dcterms:modified xsi:type="dcterms:W3CDTF">2024-01-28T17:54:26Z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