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en-US"/>
    </a:defPPr>
    <a:lvl1pPr marL="0" indent="0" algn="l" defTabSz="914400">
      <a:defRPr sz="1800" kern="1200">
        <a:solidFill>
          <a:schemeClr val="tx1"/>
        </a:solidFill>
        <a:latin typeface="+mn-lt"/>
        <a:ea typeface="+mn-ea"/>
        <a:cs typeface="+mn-cs"/>
      </a:defRPr>
    </a:lvl1pPr>
    <a:lvl2pPr marL="457200" indent="0" algn="l" defTabSz="914400">
      <a:defRPr sz="1800" kern="1200">
        <a:solidFill>
          <a:schemeClr val="tx1"/>
        </a:solidFill>
        <a:latin typeface="+mn-lt"/>
        <a:ea typeface="+mn-ea"/>
        <a:cs typeface="+mn-cs"/>
      </a:defRPr>
    </a:lvl2pPr>
    <a:lvl3pPr marL="914400" indent="0" algn="l" defTabSz="914400">
      <a:defRPr sz="1800" kern="1200">
        <a:solidFill>
          <a:schemeClr val="tx1"/>
        </a:solidFill>
        <a:latin typeface="+mn-lt"/>
        <a:ea typeface="+mn-ea"/>
        <a:cs typeface="+mn-cs"/>
      </a:defRPr>
    </a:lvl3pPr>
    <a:lvl4pPr marL="1371600" indent="0" algn="l" defTabSz="914400">
      <a:defRPr sz="1800" kern="1200">
        <a:solidFill>
          <a:schemeClr val="tx1"/>
        </a:solidFill>
        <a:latin typeface="+mn-lt"/>
        <a:ea typeface="+mn-ea"/>
        <a:cs typeface="+mn-cs"/>
      </a:defRPr>
    </a:lvl4pPr>
    <a:lvl5pPr marL="1828800" indent="0" algn="l" defTabSz="914400">
      <a:defRPr sz="1800" kern="1200">
        <a:solidFill>
          <a:schemeClr val="tx1"/>
        </a:solidFill>
        <a:latin typeface="+mn-lt"/>
        <a:ea typeface="+mn-ea"/>
        <a:cs typeface="+mn-cs"/>
      </a:defRPr>
    </a:lvl5pPr>
    <a:lvl6pPr marL="2286000" indent="0" algn="l" defTabSz="914400">
      <a:defRPr sz="1800" kern="1200">
        <a:solidFill>
          <a:schemeClr val="tx1"/>
        </a:solidFill>
        <a:latin typeface="+mn-lt"/>
        <a:ea typeface="+mn-ea"/>
        <a:cs typeface="+mn-cs"/>
      </a:defRPr>
    </a:lvl6pPr>
    <a:lvl7pPr marL="2743200" indent="0" algn="l" defTabSz="914400">
      <a:defRPr sz="1800" kern="1200">
        <a:solidFill>
          <a:schemeClr val="tx1"/>
        </a:solidFill>
        <a:latin typeface="+mn-lt"/>
        <a:ea typeface="+mn-ea"/>
        <a:cs typeface="+mn-cs"/>
      </a:defRPr>
    </a:lvl7pPr>
    <a:lvl8pPr marL="3200400" indent="0" algn="l" defTabSz="914400">
      <a:defRPr sz="1800" kern="1200">
        <a:solidFill>
          <a:schemeClr val="tx1"/>
        </a:solidFill>
        <a:latin typeface="+mn-lt"/>
        <a:ea typeface="+mn-ea"/>
        <a:cs typeface="+mn-cs"/>
      </a:defRPr>
    </a:lvl8pPr>
    <a:lvl9pPr marL="3657600" indent="0" algn="l" defTabSz="914400">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67"/>
    <p:restoredTop sz="85910"/>
  </p:normalViewPr>
  <p:slideViewPr>
    <p:cSldViewPr snapToGrid="0">
      <p:cViewPr varScale="1">
        <p:scale>
          <a:sx n="73" d="100"/>
          <a:sy n="73" d="100"/>
        </p:scale>
        <p:origin x="96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6E4B2-266A-FA43-8602-9ECF8FD406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530B8B-16B8-DC58-3741-1B4D3BDB54F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F5D8BE5-2709-F2A5-E991-C6A6E24CF8AE}"/>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F9A9AA48-AB0F-2082-74ED-E2B6586349C1}"/>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683615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C8C4F-A621-90E2-BA69-9CEEB8AD0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EEBDB7-208C-85EE-BC9A-1EA7BDC8941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DF926BF-06DC-F0F5-5895-E72E3A79941D}"/>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AAAEB21F-A984-2C82-676D-630953BAF046}"/>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984374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5D79FE-2673-0D7E-7DF5-AECBE17E4AEB}"/>
              </a:ext>
            </a:extLst>
          </p:cNvPr>
          <p:cNvSpPr txBox="1"/>
          <p:nvPr/>
        </p:nvSpPr>
        <p:spPr>
          <a:xfrm>
            <a:off x="2448909" y="1734207"/>
            <a:ext cx="7756636" cy="2585323"/>
          </a:xfrm>
          <a:prstGeom prst="rect">
            <a:avLst/>
          </a:prstGeom>
          <a:noFill/>
        </p:spPr>
        <p:txBody>
          <a:bodyPr wrap="square" rtlCol="0">
            <a:spAutoFit/>
          </a:bodyPr>
          <a:lstStyle/>
          <a:p>
            <a:pPr algn="ctr"/>
            <a:r>
              <a:rPr lang="en-GB" dirty="0"/>
              <a:t>Name: Anisah Bi</a:t>
            </a:r>
          </a:p>
          <a:p>
            <a:pPr algn="ctr"/>
            <a:r>
              <a:rPr lang="en-GB" dirty="0"/>
              <a:t>Student Number: 2432005</a:t>
            </a:r>
          </a:p>
          <a:p>
            <a:pPr algn="ctr"/>
            <a:r>
              <a:rPr lang="en-GB" dirty="0"/>
              <a:t>Module Code: BMHP5023</a:t>
            </a:r>
          </a:p>
          <a:p>
            <a:pPr algn="ctr"/>
            <a:r>
              <a:rPr lang="en-GB" dirty="0"/>
              <a:t>Module Title: Introduction to Physiology</a:t>
            </a:r>
            <a:br>
              <a:rPr lang="en-GB" dirty="0"/>
            </a:br>
            <a:r>
              <a:rPr lang="en-GB" dirty="0"/>
              <a:t>Lecturers Name: Rizwan Nadim</a:t>
            </a:r>
          </a:p>
          <a:p>
            <a:pPr algn="ctr"/>
            <a:r>
              <a:rPr lang="en-GB" dirty="0"/>
              <a:t>Assignment Title: Component 2: Presentation Voice Over</a:t>
            </a:r>
          </a:p>
          <a:p>
            <a:pPr algn="ctr"/>
            <a:r>
              <a:rPr lang="en-GB" dirty="0"/>
              <a:t>Date: 19</a:t>
            </a:r>
            <a:r>
              <a:rPr lang="en-GB" baseline="30000" dirty="0"/>
              <a:t>th</a:t>
            </a:r>
            <a:r>
              <a:rPr lang="en-GB" dirty="0"/>
              <a:t> July 2026</a:t>
            </a:r>
          </a:p>
          <a:p>
            <a:pPr algn="ctr"/>
            <a:br>
              <a:rPr lang="en-GB" dirty="0"/>
            </a:br>
            <a:endParaRPr lang="en-GB" dirty="0"/>
          </a:p>
        </p:txBody>
      </p:sp>
      <p:pic>
        <p:nvPicPr>
          <p:cNvPr id="6" name="Audio 5">
            <a:hlinkClick r:id="" action="ppaction://media"/>
            <a:extLst>
              <a:ext uri="{FF2B5EF4-FFF2-40B4-BE49-F238E27FC236}">
                <a16:creationId xmlns:a16="http://schemas.microsoft.com/office/drawing/2014/main" id="{13290188-04C3-8156-3381-B17DE2570A2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76517691"/>
      </p:ext>
    </p:extLst>
  </p:cSld>
  <p:clrMapOvr>
    <a:masterClrMapping/>
  </p:clrMapOvr>
  <mc:AlternateContent xmlns:mc="http://schemas.openxmlformats.org/markup-compatibility/2006">
    <mc:Choice xmlns:p14="http://schemas.microsoft.com/office/powerpoint/2010/main" Requires="p14">
      <p:transition spd="slow" p14:dur="2000" advTm="20455"/>
    </mc:Choice>
    <mc:Fallback>
      <p:transition spd="slow" advTm="204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5"/>
          <a:srcRect t="27" b="27"/>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422687E3-BEBD-49DD-86DB-81EF4AE28480}"/>
              </a:ext>
            </a:extLst>
          </p:cNvPr>
          <p:cNvSpPr>
            <a:spLocks noGrp="1"/>
          </p:cNvSpPr>
          <p:nvPr/>
        </p:nvSpPr>
        <p:spPr>
          <a:xfrm>
            <a:off x="0" y="0"/>
            <a:ext cx="6191250" cy="6858000"/>
          </a:xfrm>
          <a:prstGeom prst="rect">
            <a:avLst/>
          </a:prstGeom>
          <a:solidFill>
            <a:srgbClr val="FFFFFF"/>
          </a:solidFill>
          <a:ln w="0">
            <a:solidFill>
              <a:srgbClr val="FFFFFF"/>
            </a:solidFill>
            <a:prstDash val="solid"/>
          </a:ln>
        </p:spPr>
        <p:txBody>
          <a:bodyPr/>
          <a:lstStyle/>
          <a:p>
            <a:pPr marL="0" indent="0" algn="l" defTabSz="914400" rtl="0">
              <a:lnSpc>
                <a:spcPct val="200000"/>
              </a:lnSpc>
            </a:pPr>
            <a:endParaRPr lang="en-PK" dirty="0"/>
          </a:p>
        </p:txBody>
      </p:sp>
      <p:sp>
        <p:nvSpPr>
          <p:cNvPr id="4" name="Rectangle 3">
            <a:extLst>
              <a:ext uri="{FF2B5EF4-FFF2-40B4-BE49-F238E27FC236}">
                <a16:creationId xmlns:a16="http://schemas.microsoft.com/office/drawing/2014/main" id="{0716E536-5AF6-43E4-B384-1802D54F78FF}"/>
              </a:ext>
            </a:extLst>
          </p:cNvPr>
          <p:cNvSpPr>
            <a:spLocks noGrp="1"/>
          </p:cNvSpPr>
          <p:nvPr/>
        </p:nvSpPr>
        <p:spPr>
          <a:xfrm>
            <a:off x="571500" y="619125"/>
            <a:ext cx="1676400"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a:solidFill>
                  <a:srgbClr val="FFFFFF"/>
                </a:solidFill>
              </a:rPr>
              <a:t>EDUCATIONAL CASE</a:t>
            </a:r>
          </a:p>
        </p:txBody>
      </p:sp>
      <p:sp>
        <p:nvSpPr>
          <p:cNvPr id="5" name="Rectangle 4">
            <a:extLst>
              <a:ext uri="{FF2B5EF4-FFF2-40B4-BE49-F238E27FC236}">
                <a16:creationId xmlns:a16="http://schemas.microsoft.com/office/drawing/2014/main" id="{DD7FF9BC-941F-48E8-B50C-8E88497CA78A}"/>
              </a:ext>
            </a:extLst>
          </p:cNvPr>
          <p:cNvSpPr>
            <a:spLocks noGrp="1"/>
          </p:cNvSpPr>
          <p:nvPr/>
        </p:nvSpPr>
        <p:spPr>
          <a:xfrm>
            <a:off x="457200" y="1285875"/>
            <a:ext cx="5334000" cy="2762250"/>
          </a:xfrm>
          <a:prstGeom prst="rect">
            <a:avLst/>
          </a:prstGeom>
          <a:noFill/>
          <a:ln w="0">
            <a:noFill/>
            <a:prstDash val="solid"/>
          </a:ln>
        </p:spPr>
        <p:txBody>
          <a:bodyPr wrap="square" lIns="0" tIns="0" rIns="0" bIns="0" anchor="t">
            <a:noAutofit/>
          </a:bodyPr>
          <a:lstStyle/>
          <a:p>
            <a:pPr algn="l">
              <a:defRPr sz="4125" b="1">
                <a:solidFill>
                  <a:srgbClr val="0B2A4A"/>
                </a:solidFill>
              </a:defRPr>
            </a:pPr>
            <a:r>
              <a:rPr sz="4125" b="1" dirty="0">
                <a:solidFill>
                  <a:srgbClr val="0B2A4A"/>
                </a:solidFill>
                <a:latin typeface="Arial" panose="020B0604020202020204" pitchFamily="34" charset="0"/>
                <a:cs typeface="Arial" panose="020B0604020202020204" pitchFamily="34" charset="0"/>
              </a:rPr>
              <a:t>A </a:t>
            </a:r>
            <a:r>
              <a:rPr lang="en-GB" sz="4125" b="1" dirty="0">
                <a:solidFill>
                  <a:srgbClr val="0B2A4A"/>
                </a:solidFill>
                <a:latin typeface="Arial" panose="020B0604020202020204" pitchFamily="34" charset="0"/>
                <a:cs typeface="Arial" panose="020B0604020202020204" pitchFamily="34" charset="0"/>
              </a:rPr>
              <a:t>P</a:t>
            </a:r>
            <a:r>
              <a:rPr sz="4125" b="1" dirty="0" err="1">
                <a:solidFill>
                  <a:srgbClr val="0B2A4A"/>
                </a:solidFill>
                <a:latin typeface="Arial" panose="020B0604020202020204" pitchFamily="34" charset="0"/>
                <a:cs typeface="Arial" panose="020B0604020202020204" pitchFamily="34" charset="0"/>
              </a:rPr>
              <a:t>erson</a:t>
            </a:r>
            <a:r>
              <a:rPr sz="4125" b="1" dirty="0">
                <a:solidFill>
                  <a:srgbClr val="0B2A4A"/>
                </a:solidFill>
                <a:latin typeface="Arial" panose="020B0604020202020204" pitchFamily="34" charset="0"/>
                <a:cs typeface="Arial" panose="020B0604020202020204" pitchFamily="34" charset="0"/>
              </a:rPr>
              <a:t>-</a:t>
            </a:r>
            <a:r>
              <a:rPr lang="en-GB" sz="4125" b="1" dirty="0">
                <a:solidFill>
                  <a:srgbClr val="0B2A4A"/>
                </a:solidFill>
                <a:latin typeface="Arial" panose="020B0604020202020204" pitchFamily="34" charset="0"/>
                <a:cs typeface="Arial" panose="020B0604020202020204" pitchFamily="34" charset="0"/>
              </a:rPr>
              <a:t>C</a:t>
            </a:r>
            <a:r>
              <a:rPr sz="4125" b="1" dirty="0" err="1">
                <a:solidFill>
                  <a:srgbClr val="0B2A4A"/>
                </a:solidFill>
                <a:latin typeface="Arial" panose="020B0604020202020204" pitchFamily="34" charset="0"/>
                <a:cs typeface="Arial" panose="020B0604020202020204" pitchFamily="34" charset="0"/>
              </a:rPr>
              <a:t>entred</a:t>
            </a:r>
            <a:endParaRPr sz="4125" b="1" dirty="0">
              <a:solidFill>
                <a:srgbClr val="0B2A4A"/>
              </a:solidFill>
              <a:latin typeface="Arial" panose="020B0604020202020204" pitchFamily="34" charset="0"/>
              <a:cs typeface="Arial" panose="020B0604020202020204" pitchFamily="34" charset="0"/>
            </a:endParaRPr>
          </a:p>
          <a:p>
            <a:pPr algn="l">
              <a:defRPr sz="4125" b="1">
                <a:solidFill>
                  <a:srgbClr val="0B2A4A"/>
                </a:solidFill>
              </a:defRPr>
            </a:pPr>
            <a:r>
              <a:rPr lang="en-GB" sz="4125" b="1" dirty="0">
                <a:solidFill>
                  <a:srgbClr val="0B2A4A"/>
                </a:solidFill>
                <a:latin typeface="Arial" panose="020B0604020202020204" pitchFamily="34" charset="0"/>
                <a:cs typeface="Arial" panose="020B0604020202020204" pitchFamily="34" charset="0"/>
              </a:rPr>
              <a:t>C</a:t>
            </a:r>
            <a:r>
              <a:rPr sz="4125" b="1" dirty="0">
                <a:solidFill>
                  <a:srgbClr val="0B2A4A"/>
                </a:solidFill>
                <a:latin typeface="Arial" panose="020B0604020202020204" pitchFamily="34" charset="0"/>
                <a:cs typeface="Arial" panose="020B0604020202020204" pitchFamily="34" charset="0"/>
              </a:rPr>
              <a:t>are </a:t>
            </a:r>
            <a:r>
              <a:rPr lang="en-GB" sz="4125" b="1" dirty="0">
                <a:solidFill>
                  <a:srgbClr val="0B2A4A"/>
                </a:solidFill>
                <a:latin typeface="Arial" panose="020B0604020202020204" pitchFamily="34" charset="0"/>
                <a:cs typeface="Arial" panose="020B0604020202020204" pitchFamily="34" charset="0"/>
              </a:rPr>
              <a:t>P</a:t>
            </a:r>
            <a:r>
              <a:rPr sz="4125" b="1" dirty="0">
                <a:solidFill>
                  <a:srgbClr val="0B2A4A"/>
                </a:solidFill>
                <a:latin typeface="Arial" panose="020B0604020202020204" pitchFamily="34" charset="0"/>
                <a:cs typeface="Arial" panose="020B0604020202020204" pitchFamily="34" charset="0"/>
              </a:rPr>
              <a:t>lan </a:t>
            </a:r>
            <a:r>
              <a:rPr lang="en-GB" sz="4125" b="1" dirty="0">
                <a:solidFill>
                  <a:srgbClr val="0B2A4A"/>
                </a:solidFill>
                <a:latin typeface="Arial" panose="020B0604020202020204" pitchFamily="34" charset="0"/>
                <a:cs typeface="Arial" panose="020B0604020202020204" pitchFamily="34" charset="0"/>
              </a:rPr>
              <a:t>F</a:t>
            </a:r>
            <a:r>
              <a:rPr sz="4125" b="1" dirty="0">
                <a:solidFill>
                  <a:srgbClr val="0B2A4A"/>
                </a:solidFill>
                <a:latin typeface="Arial" panose="020B0604020202020204" pitchFamily="34" charset="0"/>
                <a:cs typeface="Arial" panose="020B0604020202020204" pitchFamily="34" charset="0"/>
              </a:rPr>
              <a:t>or</a:t>
            </a:r>
          </a:p>
          <a:p>
            <a:pPr algn="l">
              <a:defRPr sz="4125" b="1">
                <a:solidFill>
                  <a:srgbClr val="0B2A4A"/>
                </a:solidFill>
              </a:defRPr>
            </a:pPr>
            <a:r>
              <a:rPr lang="en-GB" sz="4125" b="1" dirty="0">
                <a:solidFill>
                  <a:srgbClr val="0B2A4A"/>
                </a:solidFill>
                <a:latin typeface="Arial" panose="020B0604020202020204" pitchFamily="34" charset="0"/>
                <a:cs typeface="Arial" panose="020B0604020202020204" pitchFamily="34" charset="0"/>
              </a:rPr>
              <a:t>T</a:t>
            </a:r>
            <a:r>
              <a:rPr sz="4125" b="1" dirty="0" err="1">
                <a:solidFill>
                  <a:srgbClr val="0B2A4A"/>
                </a:solidFill>
                <a:latin typeface="Arial" panose="020B0604020202020204" pitchFamily="34" charset="0"/>
                <a:cs typeface="Arial" panose="020B0604020202020204" pitchFamily="34" charset="0"/>
              </a:rPr>
              <a:t>ype</a:t>
            </a:r>
            <a:r>
              <a:rPr sz="4125" b="1" dirty="0">
                <a:solidFill>
                  <a:srgbClr val="0B2A4A"/>
                </a:solidFill>
                <a:latin typeface="Arial" panose="020B0604020202020204" pitchFamily="34" charset="0"/>
                <a:cs typeface="Arial" panose="020B0604020202020204" pitchFamily="34" charset="0"/>
              </a:rPr>
              <a:t> 2 </a:t>
            </a:r>
            <a:r>
              <a:rPr lang="en-GB" sz="4125" b="1" dirty="0">
                <a:solidFill>
                  <a:srgbClr val="0B2A4A"/>
                </a:solidFill>
                <a:latin typeface="Arial" panose="020B0604020202020204" pitchFamily="34" charset="0"/>
                <a:cs typeface="Arial" panose="020B0604020202020204" pitchFamily="34" charset="0"/>
              </a:rPr>
              <a:t>D</a:t>
            </a:r>
            <a:r>
              <a:rPr sz="4125" b="1" dirty="0" err="1">
                <a:solidFill>
                  <a:srgbClr val="0B2A4A"/>
                </a:solidFill>
                <a:latin typeface="Arial" panose="020B0604020202020204" pitchFamily="34" charset="0"/>
                <a:cs typeface="Arial" panose="020B0604020202020204" pitchFamily="34" charset="0"/>
              </a:rPr>
              <a:t>iabetes</a:t>
            </a:r>
            <a:endParaRPr sz="4125" b="1" dirty="0">
              <a:solidFill>
                <a:srgbClr val="0B2A4A"/>
              </a:solidFill>
              <a:latin typeface="Arial" panose="020B0604020202020204" pitchFamily="34" charset="0"/>
              <a:cs typeface="Arial" panose="020B0604020202020204" pitchFamily="34" charset="0"/>
            </a:endParaRPr>
          </a:p>
        </p:txBody>
      </p:sp>
      <p:pic>
        <p:nvPicPr>
          <p:cNvPr id="3" name="Audio 2">
            <a:hlinkClick r:id="" action="ppaction://media"/>
            <a:extLst>
              <a:ext uri="{FF2B5EF4-FFF2-40B4-BE49-F238E27FC236}">
                <a16:creationId xmlns:a16="http://schemas.microsoft.com/office/drawing/2014/main" id="{6BA9649B-4EFA-0AB3-8142-BB91A169EC5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19621260"/>
      </p:ext>
    </p:extLst>
  </p:cSld>
  <p:clrMapOvr>
    <a:masterClrMapping/>
  </p:clrMapOvr>
  <mc:AlternateContent xmlns:mc="http://schemas.openxmlformats.org/markup-compatibility/2006">
    <mc:Choice xmlns:p14="http://schemas.microsoft.com/office/powerpoint/2010/main" Requires="p14">
      <p:transition spd="slow" p14:dur="2000" advTm="44043"/>
    </mc:Choice>
    <mc:Fallback>
      <p:transition spd="slow" advTm="440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4C228E-6301-4D1E-A69E-E39D2BF36244}"/>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lgn="l">
              <a:defRPr sz="3000" b="1">
                <a:solidFill>
                  <a:srgbClr val="0B2A4A"/>
                </a:solidFill>
              </a:defRPr>
            </a:pPr>
            <a:r>
              <a:rPr lang="en-GB" sz="3000" b="1" dirty="0">
                <a:solidFill>
                  <a:srgbClr val="0B2A4A"/>
                </a:solidFill>
              </a:rPr>
              <a:t>Demographic Profile of Tariq (Fictional Character)</a:t>
            </a:r>
            <a:endParaRPr sz="3000" b="1" dirty="0">
              <a:solidFill>
                <a:srgbClr val="0B2A4A"/>
              </a:solidFill>
            </a:endParaRPr>
          </a:p>
        </p:txBody>
      </p:sp>
      <p:cxnSp>
        <p:nvCxnSpPr>
          <p:cNvPr id="33" name="Straight Arrow Connector 32"/>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7B319943-E809-4BC9-A2DF-6FE1D6066004}"/>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02</a:t>
            </a:r>
          </a:p>
        </p:txBody>
      </p:sp>
      <p:sp>
        <p:nvSpPr>
          <p:cNvPr id="5" name="Rounded Rectangle 4">
            <a:extLst>
              <a:ext uri="{FF2B5EF4-FFF2-40B4-BE49-F238E27FC236}">
                <a16:creationId xmlns:a16="http://schemas.microsoft.com/office/drawing/2014/main" id="{9D31E661-43CA-48C7-9CCB-CC6CA8DF8C0E}"/>
              </a:ext>
            </a:extLst>
          </p:cNvPr>
          <p:cNvSpPr>
            <a:spLocks noGrp="1"/>
          </p:cNvSpPr>
          <p:nvPr/>
        </p:nvSpPr>
        <p:spPr>
          <a:xfrm>
            <a:off x="457200" y="1314450"/>
            <a:ext cx="1809750" cy="285750"/>
          </a:xfrm>
          <a:prstGeom prst="roundRect">
            <a:avLst>
              <a:gd name="adj" fmla="val 26667"/>
            </a:avLst>
          </a:prstGeom>
          <a:solidFill>
            <a:srgbClr val="0E8C8C"/>
          </a:solidFill>
          <a:ln w="0">
            <a:solidFill>
              <a:srgbClr val="0E8C8C"/>
            </a:solidFill>
            <a:prstDash val="solid"/>
          </a:ln>
        </p:spPr>
        <p:txBody>
          <a:bodyPr/>
          <a:lstStyle/>
          <a:p>
            <a:endParaRPr lang="en-PK"/>
          </a:p>
        </p:txBody>
      </p:sp>
      <p:sp>
        <p:nvSpPr>
          <p:cNvPr id="6" name="Rectangle 5">
            <a:extLst>
              <a:ext uri="{FF2B5EF4-FFF2-40B4-BE49-F238E27FC236}">
                <a16:creationId xmlns:a16="http://schemas.microsoft.com/office/drawing/2014/main" id="{3C115E06-9FA7-4A01-83FC-6127FFF77B97}"/>
              </a:ext>
            </a:extLst>
          </p:cNvPr>
          <p:cNvSpPr>
            <a:spLocks noGrp="1"/>
          </p:cNvSpPr>
          <p:nvPr/>
        </p:nvSpPr>
        <p:spPr>
          <a:xfrm>
            <a:off x="552450" y="1362075"/>
            <a:ext cx="1619250"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a:solidFill>
                  <a:srgbClr val="FFFFFF"/>
                </a:solidFill>
              </a:rPr>
              <a:t>DEMOGRAPHIC PROFILE</a:t>
            </a:r>
          </a:p>
        </p:txBody>
      </p:sp>
      <p:sp>
        <p:nvSpPr>
          <p:cNvPr id="7" name="Rectangle 6">
            <a:extLst>
              <a:ext uri="{FF2B5EF4-FFF2-40B4-BE49-F238E27FC236}">
                <a16:creationId xmlns:a16="http://schemas.microsoft.com/office/drawing/2014/main" id="{934F10E3-BC1C-4F09-9FDE-BF68C69A3342}"/>
              </a:ext>
            </a:extLst>
          </p:cNvPr>
          <p:cNvSpPr>
            <a:spLocks noGrp="1"/>
          </p:cNvSpPr>
          <p:nvPr/>
        </p:nvSpPr>
        <p:spPr>
          <a:xfrm>
            <a:off x="457200" y="1790700"/>
            <a:ext cx="4572000" cy="514350"/>
          </a:xfrm>
          <a:prstGeom prst="rect">
            <a:avLst/>
          </a:prstGeom>
          <a:noFill/>
          <a:ln w="0">
            <a:noFill/>
            <a:prstDash val="solid"/>
          </a:ln>
        </p:spPr>
        <p:txBody>
          <a:bodyPr wrap="square" lIns="0" tIns="0" rIns="0" bIns="0" anchor="t">
            <a:normAutofit/>
          </a:bodyPr>
          <a:lstStyle/>
          <a:p>
            <a:pPr algn="l">
              <a:defRPr sz="2550" b="1">
                <a:solidFill>
                  <a:srgbClr val="0B2A4A"/>
                </a:solidFill>
              </a:defRPr>
            </a:pPr>
            <a:r>
              <a:rPr sz="2550" b="1">
                <a:solidFill>
                  <a:srgbClr val="0B2A4A"/>
                </a:solidFill>
              </a:rPr>
              <a:t>Tariq Hussain</a:t>
            </a:r>
          </a:p>
        </p:txBody>
      </p:sp>
      <p:sp>
        <p:nvSpPr>
          <p:cNvPr id="9" name="Rectangle 8">
            <a:extLst>
              <a:ext uri="{FF2B5EF4-FFF2-40B4-BE49-F238E27FC236}">
                <a16:creationId xmlns:a16="http://schemas.microsoft.com/office/drawing/2014/main" id="{7E798093-6332-44D2-A34F-D7F5DDC82DF6}"/>
              </a:ext>
            </a:extLst>
          </p:cNvPr>
          <p:cNvSpPr>
            <a:spLocks noGrp="1"/>
          </p:cNvSpPr>
          <p:nvPr/>
        </p:nvSpPr>
        <p:spPr>
          <a:xfrm>
            <a:off x="457200" y="2667000"/>
            <a:ext cx="5048250" cy="3019419"/>
          </a:xfrm>
          <a:prstGeom prst="rect">
            <a:avLst/>
          </a:prstGeom>
          <a:noFill/>
          <a:ln w="0">
            <a:noFill/>
            <a:prstDash val="solid"/>
          </a:ln>
        </p:spPr>
        <p:txBody>
          <a:bodyPr wrap="square" lIns="0" tIns="0" rIns="0" bIns="0" anchor="t">
            <a:normAutofit/>
          </a:bodyPr>
          <a:lstStyle/>
          <a:p>
            <a:pPr marL="285750" indent="-285750">
              <a:buFont typeface="Arial" panose="020B0604020202020204" pitchFamily="34" charset="0"/>
              <a:buChar char="•"/>
              <a:defRPr sz="1425" b="0">
                <a:solidFill>
                  <a:srgbClr val="15212B"/>
                </a:solidFill>
              </a:defRPr>
            </a:pPr>
            <a:r>
              <a:rPr lang="en-GB" sz="1600" dirty="0">
                <a:solidFill>
                  <a:srgbClr val="15212B"/>
                </a:solidFill>
              </a:rPr>
              <a:t>56-year-old British Pakistani male from Birmingham</a:t>
            </a:r>
          </a:p>
          <a:p>
            <a:pPr marL="285750" indent="-285750">
              <a:buFont typeface="Arial" panose="020B0604020202020204" pitchFamily="34" charset="0"/>
              <a:buChar char="•"/>
              <a:defRPr sz="1425" b="0">
                <a:solidFill>
                  <a:srgbClr val="15212B"/>
                </a:solidFill>
              </a:defRPr>
            </a:pPr>
            <a:r>
              <a:rPr lang="en-GB" sz="1600" dirty="0">
                <a:solidFill>
                  <a:srgbClr val="15212B"/>
                </a:solidFill>
              </a:rPr>
              <a:t>Works as a taxi driver, with long hours at his desk and eating at odd times</a:t>
            </a:r>
          </a:p>
          <a:p>
            <a:pPr marL="285750" indent="-285750">
              <a:buFont typeface="Arial" panose="020B0604020202020204" pitchFamily="34" charset="0"/>
              <a:buChar char="•"/>
              <a:defRPr sz="1425" b="0">
                <a:solidFill>
                  <a:srgbClr val="15212B"/>
                </a:solidFill>
              </a:defRPr>
            </a:pPr>
            <a:r>
              <a:rPr lang="en-GB" sz="1600" dirty="0">
                <a:solidFill>
                  <a:srgbClr val="15212B"/>
                </a:solidFill>
              </a:rPr>
              <a:t>He lives with his wife; his grown-up children live close by</a:t>
            </a:r>
          </a:p>
          <a:p>
            <a:pPr marL="285750" indent="-285750">
              <a:buFont typeface="Arial" panose="020B0604020202020204" pitchFamily="34" charset="0"/>
              <a:buChar char="•"/>
              <a:defRPr sz="1425" b="0">
                <a:solidFill>
                  <a:srgbClr val="15212B"/>
                </a:solidFill>
              </a:defRPr>
            </a:pPr>
            <a:r>
              <a:rPr lang="en-GB" sz="1600" dirty="0">
                <a:solidFill>
                  <a:srgbClr val="15212B"/>
                </a:solidFill>
              </a:rPr>
              <a:t>Fluent in both English and Punjabi; believes in Islam</a:t>
            </a:r>
          </a:p>
          <a:p>
            <a:pPr marL="285750" indent="-285750">
              <a:buFont typeface="Arial" panose="020B0604020202020204" pitchFamily="34" charset="0"/>
              <a:buChar char="•"/>
              <a:defRPr sz="1425" b="0">
                <a:solidFill>
                  <a:srgbClr val="15212B"/>
                </a:solidFill>
              </a:defRPr>
            </a:pPr>
            <a:r>
              <a:rPr lang="en-GB" sz="1600" dirty="0">
                <a:solidFill>
                  <a:srgbClr val="15212B"/>
                </a:solidFill>
              </a:rPr>
              <a:t>Desires sufficient energy for work and family outings</a:t>
            </a:r>
            <a:endParaRPr sz="1600" b="0" dirty="0">
              <a:solidFill>
                <a:srgbClr val="15212B"/>
              </a:solidFill>
            </a:endParaRPr>
          </a:p>
        </p:txBody>
      </p:sp>
      <p:sp>
        <p:nvSpPr>
          <p:cNvPr id="11" name="Rectangle 10">
            <a:extLst>
              <a:ext uri="{FF2B5EF4-FFF2-40B4-BE49-F238E27FC236}">
                <a16:creationId xmlns:a16="http://schemas.microsoft.com/office/drawing/2014/main" id="{81F9871F-3627-4FFC-9BC8-ACF4D674427A}"/>
              </a:ext>
            </a:extLst>
          </p:cNvPr>
          <p:cNvSpPr>
            <a:spLocks noGrp="1"/>
          </p:cNvSpPr>
          <p:nvPr/>
        </p:nvSpPr>
        <p:spPr>
          <a:xfrm>
            <a:off x="762000" y="2971800"/>
            <a:ext cx="5048250" cy="476250"/>
          </a:xfrm>
          <a:prstGeom prst="rect">
            <a:avLst/>
          </a:prstGeom>
          <a:noFill/>
          <a:ln w="0">
            <a:noFill/>
            <a:prstDash val="solid"/>
          </a:ln>
        </p:spPr>
        <p:txBody>
          <a:bodyPr wrap="square" lIns="0" tIns="0" rIns="0" bIns="0" anchor="t">
            <a:normAutofit/>
          </a:bodyPr>
          <a:lstStyle/>
          <a:p>
            <a:pPr marL="0" indent="0" algn="l" defTabSz="914400" rtl="0">
              <a:defRPr sz="1425" b="0">
                <a:solidFill>
                  <a:srgbClr val="15212B"/>
                </a:solidFill>
              </a:defRPr>
            </a:pPr>
            <a:endParaRPr sz="1425" b="0" dirty="0">
              <a:solidFill>
                <a:srgbClr val="15212B"/>
              </a:solidFill>
            </a:endParaRPr>
          </a:p>
        </p:txBody>
      </p:sp>
      <p:sp>
        <p:nvSpPr>
          <p:cNvPr id="13" name="Rectangle 12">
            <a:extLst>
              <a:ext uri="{FF2B5EF4-FFF2-40B4-BE49-F238E27FC236}">
                <a16:creationId xmlns:a16="http://schemas.microsoft.com/office/drawing/2014/main" id="{9560DBA0-57A1-4DF5-883D-27D3952B44AF}"/>
              </a:ext>
            </a:extLst>
          </p:cNvPr>
          <p:cNvSpPr>
            <a:spLocks noGrp="1"/>
          </p:cNvSpPr>
          <p:nvPr/>
        </p:nvSpPr>
        <p:spPr>
          <a:xfrm>
            <a:off x="762000" y="3467100"/>
            <a:ext cx="5048250" cy="476250"/>
          </a:xfrm>
          <a:prstGeom prst="rect">
            <a:avLst/>
          </a:prstGeom>
          <a:noFill/>
          <a:ln w="0">
            <a:noFill/>
            <a:prstDash val="solid"/>
          </a:ln>
        </p:spPr>
        <p:txBody>
          <a:bodyPr wrap="square" lIns="0" tIns="0" rIns="0" bIns="0" anchor="t">
            <a:normAutofit/>
          </a:bodyPr>
          <a:lstStyle/>
          <a:p>
            <a:pPr marL="0" indent="0" algn="l" defTabSz="914400" rtl="0">
              <a:defRPr sz="1425" b="0">
                <a:solidFill>
                  <a:srgbClr val="15212B"/>
                </a:solidFill>
              </a:defRPr>
            </a:pPr>
            <a:endParaRPr sz="1425" b="0" dirty="0">
              <a:solidFill>
                <a:srgbClr val="15212B"/>
              </a:solidFill>
            </a:endParaRPr>
          </a:p>
        </p:txBody>
      </p:sp>
      <p:sp>
        <p:nvSpPr>
          <p:cNvPr id="15" name="Rectangle 14">
            <a:extLst>
              <a:ext uri="{FF2B5EF4-FFF2-40B4-BE49-F238E27FC236}">
                <a16:creationId xmlns:a16="http://schemas.microsoft.com/office/drawing/2014/main" id="{C41E63D9-FB0A-4B36-8D85-736DA0FC10A2}"/>
              </a:ext>
            </a:extLst>
          </p:cNvPr>
          <p:cNvSpPr>
            <a:spLocks noGrp="1"/>
          </p:cNvSpPr>
          <p:nvPr/>
        </p:nvSpPr>
        <p:spPr>
          <a:xfrm>
            <a:off x="762000" y="3962400"/>
            <a:ext cx="5048250" cy="476250"/>
          </a:xfrm>
          <a:prstGeom prst="rect">
            <a:avLst/>
          </a:prstGeom>
          <a:noFill/>
          <a:ln w="0">
            <a:noFill/>
            <a:prstDash val="solid"/>
          </a:ln>
        </p:spPr>
        <p:txBody>
          <a:bodyPr wrap="square" lIns="0" tIns="0" rIns="0" bIns="0" anchor="t">
            <a:normAutofit/>
          </a:bodyPr>
          <a:lstStyle/>
          <a:p>
            <a:pPr marL="0" indent="0" algn="l" defTabSz="914400" rtl="0">
              <a:defRPr sz="1425" b="0">
                <a:solidFill>
                  <a:srgbClr val="15212B"/>
                </a:solidFill>
              </a:defRPr>
            </a:pPr>
            <a:endParaRPr sz="1425" b="0" dirty="0">
              <a:solidFill>
                <a:srgbClr val="15212B"/>
              </a:solidFill>
            </a:endParaRPr>
          </a:p>
        </p:txBody>
      </p:sp>
      <p:sp>
        <p:nvSpPr>
          <p:cNvPr id="17" name="Rectangle 16">
            <a:extLst>
              <a:ext uri="{FF2B5EF4-FFF2-40B4-BE49-F238E27FC236}">
                <a16:creationId xmlns:a16="http://schemas.microsoft.com/office/drawing/2014/main" id="{443D84F6-2C8A-4C1A-B507-ABD7A747C47D}"/>
              </a:ext>
            </a:extLst>
          </p:cNvPr>
          <p:cNvSpPr>
            <a:spLocks noGrp="1"/>
          </p:cNvSpPr>
          <p:nvPr/>
        </p:nvSpPr>
        <p:spPr>
          <a:xfrm>
            <a:off x="762000" y="4457700"/>
            <a:ext cx="5048250" cy="476250"/>
          </a:xfrm>
          <a:prstGeom prst="rect">
            <a:avLst/>
          </a:prstGeom>
          <a:noFill/>
          <a:ln w="0">
            <a:noFill/>
            <a:prstDash val="solid"/>
          </a:ln>
        </p:spPr>
        <p:txBody>
          <a:bodyPr wrap="square" lIns="0" tIns="0" rIns="0" bIns="0" anchor="t">
            <a:normAutofit/>
          </a:bodyPr>
          <a:lstStyle/>
          <a:p>
            <a:pPr marL="0" indent="0" algn="l" defTabSz="914400" rtl="0">
              <a:defRPr sz="1425" b="0">
                <a:solidFill>
                  <a:srgbClr val="15212B"/>
                </a:solidFill>
              </a:defRPr>
            </a:pPr>
            <a:endParaRPr sz="1425" b="0" dirty="0">
              <a:solidFill>
                <a:srgbClr val="15212B"/>
              </a:solidFill>
            </a:endParaRPr>
          </a:p>
        </p:txBody>
      </p:sp>
      <p:sp>
        <p:nvSpPr>
          <p:cNvPr id="18" name="Rectangle 17">
            <a:extLst>
              <a:ext uri="{FF2B5EF4-FFF2-40B4-BE49-F238E27FC236}">
                <a16:creationId xmlns:a16="http://schemas.microsoft.com/office/drawing/2014/main" id="{42C8467E-32D2-48C9-A607-39678F1E8B87}"/>
              </a:ext>
            </a:extLst>
          </p:cNvPr>
          <p:cNvSpPr>
            <a:spLocks noGrp="1"/>
          </p:cNvSpPr>
          <p:nvPr/>
        </p:nvSpPr>
        <p:spPr>
          <a:xfrm>
            <a:off x="6191250" y="1381125"/>
            <a:ext cx="5543550" cy="4476750"/>
          </a:xfrm>
          <a:prstGeom prst="rect">
            <a:avLst/>
          </a:prstGeom>
          <a:solidFill>
            <a:srgbClr val="EAF5FB"/>
          </a:solidFill>
          <a:ln w="0">
            <a:solidFill>
              <a:srgbClr val="EAF5FB"/>
            </a:solidFill>
            <a:prstDash val="solid"/>
          </a:ln>
        </p:spPr>
        <p:txBody>
          <a:bodyPr/>
          <a:lstStyle/>
          <a:p>
            <a:endParaRPr lang="en-PK"/>
          </a:p>
        </p:txBody>
      </p:sp>
      <p:sp>
        <p:nvSpPr>
          <p:cNvPr id="19" name="Rounded Rectangle 18">
            <a:extLst>
              <a:ext uri="{FF2B5EF4-FFF2-40B4-BE49-F238E27FC236}">
                <a16:creationId xmlns:a16="http://schemas.microsoft.com/office/drawing/2014/main" id="{31C0E881-AA77-4DE7-9BE4-FE9135ECA8FD}"/>
              </a:ext>
            </a:extLst>
          </p:cNvPr>
          <p:cNvSpPr>
            <a:spLocks noGrp="1"/>
          </p:cNvSpPr>
          <p:nvPr/>
        </p:nvSpPr>
        <p:spPr>
          <a:xfrm>
            <a:off x="6477000" y="1619250"/>
            <a:ext cx="2381250" cy="285750"/>
          </a:xfrm>
          <a:prstGeom prst="roundRect">
            <a:avLst>
              <a:gd name="adj" fmla="val 26667"/>
            </a:avLst>
          </a:prstGeom>
          <a:solidFill>
            <a:srgbClr val="0B2A4A"/>
          </a:solidFill>
          <a:ln w="0">
            <a:solidFill>
              <a:srgbClr val="0B2A4A"/>
            </a:solidFill>
            <a:prstDash val="solid"/>
          </a:ln>
        </p:spPr>
        <p:txBody>
          <a:bodyPr/>
          <a:lstStyle/>
          <a:p>
            <a:endParaRPr lang="en-PK"/>
          </a:p>
        </p:txBody>
      </p:sp>
      <p:sp>
        <p:nvSpPr>
          <p:cNvPr id="20" name="Rectangle 19">
            <a:extLst>
              <a:ext uri="{FF2B5EF4-FFF2-40B4-BE49-F238E27FC236}">
                <a16:creationId xmlns:a16="http://schemas.microsoft.com/office/drawing/2014/main" id="{73C6BFB7-D3D4-4997-BF69-DB1210AC746D}"/>
              </a:ext>
            </a:extLst>
          </p:cNvPr>
          <p:cNvSpPr>
            <a:spLocks noGrp="1"/>
          </p:cNvSpPr>
          <p:nvPr/>
        </p:nvSpPr>
        <p:spPr>
          <a:xfrm>
            <a:off x="6572250" y="1666875"/>
            <a:ext cx="2190750"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a:solidFill>
                  <a:srgbClr val="FFFFFF"/>
                </a:solidFill>
              </a:rPr>
              <a:t>PRESENTATION AT THE GP PRACTICE</a:t>
            </a:r>
          </a:p>
        </p:txBody>
      </p:sp>
      <p:sp>
        <p:nvSpPr>
          <p:cNvPr id="21" name="Rectangle 20">
            <a:extLst>
              <a:ext uri="{FF2B5EF4-FFF2-40B4-BE49-F238E27FC236}">
                <a16:creationId xmlns:a16="http://schemas.microsoft.com/office/drawing/2014/main" id="{C1FEFD04-B9CE-46F2-AA68-E76C6044A0BC}"/>
              </a:ext>
            </a:extLst>
          </p:cNvPr>
          <p:cNvSpPr>
            <a:spLocks noGrp="1"/>
          </p:cNvSpPr>
          <p:nvPr/>
        </p:nvSpPr>
        <p:spPr>
          <a:xfrm>
            <a:off x="6477000" y="2143125"/>
            <a:ext cx="2381250" cy="523875"/>
          </a:xfrm>
          <a:prstGeom prst="rect">
            <a:avLst/>
          </a:prstGeom>
          <a:noFill/>
          <a:ln w="0">
            <a:noFill/>
            <a:prstDash val="solid"/>
          </a:ln>
        </p:spPr>
        <p:txBody>
          <a:bodyPr wrap="square" lIns="0" tIns="0" rIns="0" bIns="0" anchor="b">
            <a:normAutofit/>
          </a:bodyPr>
          <a:lstStyle/>
          <a:p>
            <a:pPr algn="l">
              <a:defRPr sz="2850" b="1">
                <a:solidFill>
                  <a:srgbClr val="B64242"/>
                </a:solidFill>
              </a:defRPr>
            </a:pPr>
            <a:r>
              <a:rPr sz="2850" b="1">
                <a:solidFill>
                  <a:srgbClr val="B64242"/>
                </a:solidFill>
              </a:rPr>
              <a:t>62 mmol/mol</a:t>
            </a:r>
          </a:p>
        </p:txBody>
      </p:sp>
      <p:sp>
        <p:nvSpPr>
          <p:cNvPr id="22" name="Rectangle 21">
            <a:extLst>
              <a:ext uri="{FF2B5EF4-FFF2-40B4-BE49-F238E27FC236}">
                <a16:creationId xmlns:a16="http://schemas.microsoft.com/office/drawing/2014/main" id="{2FF24E66-8715-4D53-99F1-DAF72B1300A6}"/>
              </a:ext>
            </a:extLst>
          </p:cNvPr>
          <p:cNvSpPr>
            <a:spLocks noGrp="1"/>
          </p:cNvSpPr>
          <p:nvPr/>
        </p:nvSpPr>
        <p:spPr>
          <a:xfrm>
            <a:off x="6477000" y="2714625"/>
            <a:ext cx="2381250" cy="495300"/>
          </a:xfrm>
          <a:prstGeom prst="rect">
            <a:avLst/>
          </a:prstGeom>
          <a:noFill/>
          <a:ln w="0">
            <a:noFill/>
            <a:prstDash val="solid"/>
          </a:ln>
        </p:spPr>
        <p:txBody>
          <a:bodyPr wrap="square" lIns="0" tIns="0" rIns="0" bIns="0" anchor="t">
            <a:normAutofit/>
          </a:bodyPr>
          <a:lstStyle/>
          <a:p>
            <a:pPr algn="l">
              <a:defRPr sz="1200" b="0">
                <a:solidFill>
                  <a:srgbClr val="56636E"/>
                </a:solidFill>
              </a:defRPr>
            </a:pPr>
            <a:r>
              <a:rPr sz="1200" b="0" dirty="0">
                <a:solidFill>
                  <a:srgbClr val="56636E"/>
                </a:solidFill>
              </a:rPr>
              <a:t>HbA1c </a:t>
            </a:r>
            <a:r>
              <a:rPr lang="en-GB" sz="1200" b="0" dirty="0">
                <a:solidFill>
                  <a:srgbClr val="56636E"/>
                </a:solidFill>
              </a:rPr>
              <a:t>-</a:t>
            </a:r>
            <a:r>
              <a:rPr sz="1200" b="0" dirty="0">
                <a:solidFill>
                  <a:srgbClr val="56636E"/>
                </a:solidFill>
              </a:rPr>
              <a:t> above the diagnostic threshold</a:t>
            </a:r>
          </a:p>
        </p:txBody>
      </p:sp>
      <p:sp>
        <p:nvSpPr>
          <p:cNvPr id="23" name="Rectangle 22">
            <a:extLst>
              <a:ext uri="{FF2B5EF4-FFF2-40B4-BE49-F238E27FC236}">
                <a16:creationId xmlns:a16="http://schemas.microsoft.com/office/drawing/2014/main" id="{336B87C2-80D1-4B51-9A4D-39163333BC5B}"/>
              </a:ext>
            </a:extLst>
          </p:cNvPr>
          <p:cNvSpPr>
            <a:spLocks noGrp="1"/>
          </p:cNvSpPr>
          <p:nvPr/>
        </p:nvSpPr>
        <p:spPr>
          <a:xfrm>
            <a:off x="9048750" y="2143125"/>
            <a:ext cx="2095500" cy="523875"/>
          </a:xfrm>
          <a:prstGeom prst="rect">
            <a:avLst/>
          </a:prstGeom>
          <a:noFill/>
          <a:ln w="0">
            <a:noFill/>
            <a:prstDash val="solid"/>
          </a:ln>
        </p:spPr>
        <p:txBody>
          <a:bodyPr wrap="square" lIns="0" tIns="0" rIns="0" bIns="0" anchor="b">
            <a:normAutofit/>
          </a:bodyPr>
          <a:lstStyle/>
          <a:p>
            <a:pPr algn="l">
              <a:defRPr sz="2850" b="1">
                <a:solidFill>
                  <a:srgbClr val="0E8C8C"/>
                </a:solidFill>
              </a:defRPr>
            </a:pPr>
            <a:r>
              <a:rPr sz="2850" b="1">
                <a:solidFill>
                  <a:srgbClr val="0E8C8C"/>
                </a:solidFill>
              </a:rPr>
              <a:t>32.8 kg/m²</a:t>
            </a:r>
          </a:p>
        </p:txBody>
      </p:sp>
      <p:sp>
        <p:nvSpPr>
          <p:cNvPr id="24" name="Rectangle 23">
            <a:extLst>
              <a:ext uri="{FF2B5EF4-FFF2-40B4-BE49-F238E27FC236}">
                <a16:creationId xmlns:a16="http://schemas.microsoft.com/office/drawing/2014/main" id="{C6E0C712-4F64-4529-8089-6983053882E9}"/>
              </a:ext>
            </a:extLst>
          </p:cNvPr>
          <p:cNvSpPr>
            <a:spLocks noGrp="1"/>
          </p:cNvSpPr>
          <p:nvPr/>
        </p:nvSpPr>
        <p:spPr>
          <a:xfrm>
            <a:off x="9048750" y="2714625"/>
            <a:ext cx="2095500" cy="495300"/>
          </a:xfrm>
          <a:prstGeom prst="rect">
            <a:avLst/>
          </a:prstGeom>
          <a:noFill/>
          <a:ln w="0">
            <a:noFill/>
            <a:prstDash val="solid"/>
          </a:ln>
        </p:spPr>
        <p:txBody>
          <a:bodyPr wrap="square" lIns="0" tIns="0" rIns="0" bIns="0" anchor="t">
            <a:normAutofit/>
          </a:bodyPr>
          <a:lstStyle/>
          <a:p>
            <a:pPr algn="l">
              <a:defRPr sz="1200" b="0">
                <a:solidFill>
                  <a:srgbClr val="56636E"/>
                </a:solidFill>
              </a:defRPr>
            </a:pPr>
            <a:r>
              <a:rPr sz="1200" b="0" dirty="0">
                <a:solidFill>
                  <a:srgbClr val="56636E"/>
                </a:solidFill>
              </a:rPr>
              <a:t>BMI </a:t>
            </a:r>
            <a:r>
              <a:rPr lang="en-GB" sz="1200" b="0" dirty="0">
                <a:solidFill>
                  <a:srgbClr val="56636E"/>
                </a:solidFill>
              </a:rPr>
              <a:t>-</a:t>
            </a:r>
            <a:r>
              <a:rPr sz="1200" b="0" dirty="0">
                <a:solidFill>
                  <a:srgbClr val="56636E"/>
                </a:solidFill>
              </a:rPr>
              <a:t> obesity range</a:t>
            </a:r>
          </a:p>
        </p:txBody>
      </p:sp>
      <p:sp>
        <p:nvSpPr>
          <p:cNvPr id="25" name="Rectangle 24">
            <a:extLst>
              <a:ext uri="{FF2B5EF4-FFF2-40B4-BE49-F238E27FC236}">
                <a16:creationId xmlns:a16="http://schemas.microsoft.com/office/drawing/2014/main" id="{2EB5AF0E-D79B-47DB-998A-531E0FADDD75}"/>
              </a:ext>
            </a:extLst>
          </p:cNvPr>
          <p:cNvSpPr>
            <a:spLocks noGrp="1"/>
          </p:cNvSpPr>
          <p:nvPr/>
        </p:nvSpPr>
        <p:spPr>
          <a:xfrm>
            <a:off x="6477000" y="3476625"/>
            <a:ext cx="2381250" cy="523875"/>
          </a:xfrm>
          <a:prstGeom prst="rect">
            <a:avLst/>
          </a:prstGeom>
          <a:noFill/>
          <a:ln w="0">
            <a:noFill/>
            <a:prstDash val="solid"/>
          </a:ln>
        </p:spPr>
        <p:txBody>
          <a:bodyPr wrap="square" lIns="0" tIns="0" rIns="0" bIns="0" anchor="b">
            <a:normAutofit/>
          </a:bodyPr>
          <a:lstStyle/>
          <a:p>
            <a:pPr algn="l">
              <a:defRPr sz="2850" b="1">
                <a:solidFill>
                  <a:srgbClr val="B64242"/>
                </a:solidFill>
              </a:defRPr>
            </a:pPr>
            <a:r>
              <a:rPr sz="2850" b="1">
                <a:solidFill>
                  <a:srgbClr val="B64242"/>
                </a:solidFill>
              </a:rPr>
              <a:t>148/92</a:t>
            </a:r>
          </a:p>
        </p:txBody>
      </p:sp>
      <p:sp>
        <p:nvSpPr>
          <p:cNvPr id="26" name="Rectangle 25">
            <a:extLst>
              <a:ext uri="{FF2B5EF4-FFF2-40B4-BE49-F238E27FC236}">
                <a16:creationId xmlns:a16="http://schemas.microsoft.com/office/drawing/2014/main" id="{B9065096-1753-445E-B4F1-22F8D04996F4}"/>
              </a:ext>
            </a:extLst>
          </p:cNvPr>
          <p:cNvSpPr>
            <a:spLocks noGrp="1"/>
          </p:cNvSpPr>
          <p:nvPr/>
        </p:nvSpPr>
        <p:spPr>
          <a:xfrm>
            <a:off x="6477000" y="4048125"/>
            <a:ext cx="2381250" cy="495300"/>
          </a:xfrm>
          <a:prstGeom prst="rect">
            <a:avLst/>
          </a:prstGeom>
          <a:noFill/>
          <a:ln w="0">
            <a:noFill/>
            <a:prstDash val="solid"/>
          </a:ln>
        </p:spPr>
        <p:txBody>
          <a:bodyPr wrap="square" lIns="0" tIns="0" rIns="0" bIns="0" anchor="t">
            <a:normAutofit/>
          </a:bodyPr>
          <a:lstStyle/>
          <a:p>
            <a:pPr algn="l">
              <a:defRPr sz="1200" b="0">
                <a:solidFill>
                  <a:srgbClr val="56636E"/>
                </a:solidFill>
              </a:defRPr>
            </a:pPr>
            <a:r>
              <a:rPr sz="1200" b="0" dirty="0">
                <a:solidFill>
                  <a:srgbClr val="56636E"/>
                </a:solidFill>
              </a:rPr>
              <a:t>Blood pressure </a:t>
            </a:r>
            <a:r>
              <a:rPr lang="en-GB" sz="1200" b="0" dirty="0">
                <a:solidFill>
                  <a:srgbClr val="56636E"/>
                </a:solidFill>
              </a:rPr>
              <a:t>-</a:t>
            </a:r>
            <a:r>
              <a:rPr sz="1200" b="0" dirty="0">
                <a:solidFill>
                  <a:srgbClr val="56636E"/>
                </a:solidFill>
              </a:rPr>
              <a:t> raised clinic reading</a:t>
            </a:r>
          </a:p>
        </p:txBody>
      </p:sp>
      <p:sp>
        <p:nvSpPr>
          <p:cNvPr id="27" name="Rectangle 26">
            <a:extLst>
              <a:ext uri="{FF2B5EF4-FFF2-40B4-BE49-F238E27FC236}">
                <a16:creationId xmlns:a16="http://schemas.microsoft.com/office/drawing/2014/main" id="{DF74424A-1597-4580-96D1-9EF6BDED733D}"/>
              </a:ext>
            </a:extLst>
          </p:cNvPr>
          <p:cNvSpPr>
            <a:spLocks noGrp="1"/>
          </p:cNvSpPr>
          <p:nvPr/>
        </p:nvSpPr>
        <p:spPr>
          <a:xfrm>
            <a:off x="9048750" y="3476625"/>
            <a:ext cx="2095500" cy="523875"/>
          </a:xfrm>
          <a:prstGeom prst="rect">
            <a:avLst/>
          </a:prstGeom>
          <a:noFill/>
          <a:ln w="0">
            <a:noFill/>
            <a:prstDash val="solid"/>
          </a:ln>
        </p:spPr>
        <p:txBody>
          <a:bodyPr wrap="square" lIns="0" tIns="0" rIns="0" bIns="0" anchor="b">
            <a:normAutofit/>
          </a:bodyPr>
          <a:lstStyle/>
          <a:p>
            <a:pPr algn="l">
              <a:defRPr sz="2850" b="1">
                <a:solidFill>
                  <a:srgbClr val="0E8C8C"/>
                </a:solidFill>
              </a:defRPr>
            </a:pPr>
            <a:r>
              <a:rPr sz="2850" b="1">
                <a:solidFill>
                  <a:srgbClr val="0E8C8C"/>
                </a:solidFill>
              </a:rPr>
              <a:t>78</a:t>
            </a:r>
          </a:p>
        </p:txBody>
      </p:sp>
      <p:sp>
        <p:nvSpPr>
          <p:cNvPr id="28" name="Rectangle 27">
            <a:extLst>
              <a:ext uri="{FF2B5EF4-FFF2-40B4-BE49-F238E27FC236}">
                <a16:creationId xmlns:a16="http://schemas.microsoft.com/office/drawing/2014/main" id="{0020A7FF-0ADC-409B-B75E-E9AB6FA935D3}"/>
              </a:ext>
            </a:extLst>
          </p:cNvPr>
          <p:cNvSpPr>
            <a:spLocks noGrp="1"/>
          </p:cNvSpPr>
          <p:nvPr/>
        </p:nvSpPr>
        <p:spPr>
          <a:xfrm>
            <a:off x="9048750" y="4048125"/>
            <a:ext cx="2095500" cy="495300"/>
          </a:xfrm>
          <a:prstGeom prst="rect">
            <a:avLst/>
          </a:prstGeom>
          <a:noFill/>
          <a:ln w="0">
            <a:noFill/>
            <a:prstDash val="solid"/>
          </a:ln>
        </p:spPr>
        <p:txBody>
          <a:bodyPr wrap="square" lIns="0" tIns="0" rIns="0" bIns="0" anchor="t">
            <a:normAutofit/>
          </a:bodyPr>
          <a:lstStyle/>
          <a:p>
            <a:pPr algn="l">
              <a:defRPr sz="1200" b="0">
                <a:solidFill>
                  <a:srgbClr val="56636E"/>
                </a:solidFill>
              </a:defRPr>
            </a:pPr>
            <a:r>
              <a:rPr sz="1200" b="0" dirty="0">
                <a:solidFill>
                  <a:srgbClr val="56636E"/>
                </a:solidFill>
              </a:rPr>
              <a:t>eGFR ml/min/1.73m² </a:t>
            </a:r>
            <a:r>
              <a:rPr lang="en-GB" sz="1200" b="0" dirty="0">
                <a:solidFill>
                  <a:srgbClr val="56636E"/>
                </a:solidFill>
              </a:rPr>
              <a:t>-</a:t>
            </a:r>
            <a:r>
              <a:rPr sz="1200" b="0" dirty="0">
                <a:solidFill>
                  <a:srgbClr val="56636E"/>
                </a:solidFill>
              </a:rPr>
              <a:t> renal function to consider</a:t>
            </a:r>
          </a:p>
        </p:txBody>
      </p:sp>
      <p:cxnSp>
        <p:nvCxnSpPr>
          <p:cNvPr id="60" name="Straight Arrow Connector 59"/>
          <p:cNvCxnSpPr/>
          <p:nvPr/>
        </p:nvCxnSpPr>
        <p:spPr>
          <a:xfrm>
            <a:off x="6477000" y="4762500"/>
            <a:ext cx="4857750" cy="0"/>
          </a:xfrm>
          <a:prstGeom prst="straightConnector1">
            <a:avLst/>
          </a:prstGeom>
          <a:ln w="9525">
            <a:solidFill>
              <a:srgbClr val="B8C3CB"/>
            </a:solidFill>
            <a:prstDash val="solid"/>
          </a:ln>
        </p:spPr>
      </p:cxnSp>
      <p:sp>
        <p:nvSpPr>
          <p:cNvPr id="30" name="Rectangle 29">
            <a:extLst>
              <a:ext uri="{FF2B5EF4-FFF2-40B4-BE49-F238E27FC236}">
                <a16:creationId xmlns:a16="http://schemas.microsoft.com/office/drawing/2014/main" id="{8614B613-1CC0-46E0-A438-C0034B03436C}"/>
              </a:ext>
            </a:extLst>
          </p:cNvPr>
          <p:cNvSpPr>
            <a:spLocks noGrp="1"/>
          </p:cNvSpPr>
          <p:nvPr/>
        </p:nvSpPr>
        <p:spPr>
          <a:xfrm>
            <a:off x="6477000" y="4953000"/>
            <a:ext cx="1905000" cy="266700"/>
          </a:xfrm>
          <a:prstGeom prst="rect">
            <a:avLst/>
          </a:prstGeom>
          <a:noFill/>
          <a:ln w="0">
            <a:noFill/>
            <a:prstDash val="solid"/>
          </a:ln>
        </p:spPr>
        <p:txBody>
          <a:bodyPr wrap="square" lIns="0" tIns="0" rIns="0" bIns="0" anchor="t">
            <a:normAutofit/>
          </a:bodyPr>
          <a:lstStyle/>
          <a:p>
            <a:pPr algn="l">
              <a:defRPr sz="1425" b="1">
                <a:solidFill>
                  <a:srgbClr val="0B2A4A"/>
                </a:solidFill>
              </a:defRPr>
            </a:pPr>
            <a:r>
              <a:rPr sz="1425" b="1">
                <a:solidFill>
                  <a:srgbClr val="0B2A4A"/>
                </a:solidFill>
              </a:rPr>
              <a:t>Main symptoms</a:t>
            </a:r>
          </a:p>
        </p:txBody>
      </p:sp>
      <p:sp>
        <p:nvSpPr>
          <p:cNvPr id="31" name="Rectangle 30">
            <a:extLst>
              <a:ext uri="{FF2B5EF4-FFF2-40B4-BE49-F238E27FC236}">
                <a16:creationId xmlns:a16="http://schemas.microsoft.com/office/drawing/2014/main" id="{F0B4270D-D001-43C5-B467-A95A285FDCBA}"/>
              </a:ext>
            </a:extLst>
          </p:cNvPr>
          <p:cNvSpPr>
            <a:spLocks noGrp="1"/>
          </p:cNvSpPr>
          <p:nvPr/>
        </p:nvSpPr>
        <p:spPr>
          <a:xfrm>
            <a:off x="6477000" y="5305425"/>
            <a:ext cx="4857750" cy="428625"/>
          </a:xfrm>
          <a:prstGeom prst="rect">
            <a:avLst/>
          </a:prstGeom>
          <a:noFill/>
          <a:ln w="0">
            <a:noFill/>
            <a:prstDash val="solid"/>
          </a:ln>
        </p:spPr>
        <p:txBody>
          <a:bodyPr wrap="square" lIns="0" tIns="0" rIns="0" bIns="0" anchor="t">
            <a:normAutofit/>
          </a:bodyPr>
          <a:lstStyle/>
          <a:p>
            <a:pPr algn="l">
              <a:defRPr sz="1350" b="0">
                <a:solidFill>
                  <a:srgbClr val="15212B"/>
                </a:solidFill>
              </a:defRPr>
            </a:pPr>
            <a:r>
              <a:rPr lang="en-GB" sz="1350" b="0" dirty="0">
                <a:solidFill>
                  <a:srgbClr val="15212B"/>
                </a:solidFill>
              </a:rPr>
              <a:t>Blurry vision and eyesight, fatigue, frequent urination and severe thirst</a:t>
            </a:r>
            <a:r>
              <a:rPr sz="1350" b="0" dirty="0">
                <a:solidFill>
                  <a:srgbClr val="15212B"/>
                </a:solidFill>
              </a:rPr>
              <a:t>t blurred vision</a:t>
            </a:r>
          </a:p>
        </p:txBody>
      </p:sp>
      <p:pic>
        <p:nvPicPr>
          <p:cNvPr id="14" name="Audio 13">
            <a:hlinkClick r:id="" action="ppaction://media"/>
            <a:extLst>
              <a:ext uri="{FF2B5EF4-FFF2-40B4-BE49-F238E27FC236}">
                <a16:creationId xmlns:a16="http://schemas.microsoft.com/office/drawing/2014/main" id="{8178E120-6858-7AD6-A3FD-35CCABC30EB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419724"/>
            <a:ext cx="3048000" cy="1714500"/>
          </a:xfrm>
          <a:prstGeom prst="rect">
            <a:avLst/>
          </a:prstGeom>
        </p:spPr>
      </p:pic>
    </p:spTree>
    <p:extLst>
      <p:ext uri="{BB962C8B-B14F-4D97-AF65-F5344CB8AC3E}">
        <p14:creationId xmlns:p14="http://schemas.microsoft.com/office/powerpoint/2010/main" val="590003510"/>
      </p:ext>
    </p:extLst>
  </p:cSld>
  <p:clrMapOvr>
    <a:masterClrMapping/>
  </p:clrMapOvr>
  <mc:AlternateContent xmlns:mc="http://schemas.openxmlformats.org/markup-compatibility/2006">
    <mc:Choice xmlns:p14="http://schemas.microsoft.com/office/powerpoint/2010/main" Requires="p14">
      <p:transition spd="slow" p14:dur="2000" advTm="47640"/>
    </mc:Choice>
    <mc:Fallback>
      <p:transition spd="slow" advTm="47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FDC1A5-5834-48D3-B15D-BF2C4D4E605D}"/>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lgn="l">
              <a:defRPr sz="3000" b="1">
                <a:solidFill>
                  <a:srgbClr val="0B2A4A"/>
                </a:solidFill>
              </a:defRPr>
            </a:pPr>
            <a:r>
              <a:rPr lang="en-GB" sz="3000" b="1" dirty="0">
                <a:solidFill>
                  <a:srgbClr val="0B2A4A"/>
                </a:solidFill>
              </a:rPr>
              <a:t>Lifestyle Risk Factors</a:t>
            </a:r>
            <a:endParaRPr sz="3000" b="1" dirty="0">
              <a:solidFill>
                <a:srgbClr val="0B2A4A"/>
              </a:solidFill>
            </a:endParaRPr>
          </a:p>
        </p:txBody>
      </p:sp>
      <p:cxnSp>
        <p:nvCxnSpPr>
          <p:cNvPr id="46" name="Straight Arrow Connector 45"/>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52C28F58-343C-4D21-B668-F1F5BE6834AA}"/>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03</a:t>
            </a:r>
          </a:p>
        </p:txBody>
      </p:sp>
      <p:sp>
        <p:nvSpPr>
          <p:cNvPr id="5" name="Rectangle 4">
            <a:extLst>
              <a:ext uri="{FF2B5EF4-FFF2-40B4-BE49-F238E27FC236}">
                <a16:creationId xmlns:a16="http://schemas.microsoft.com/office/drawing/2014/main" id="{8F128F32-07D2-4E92-A121-BC7408B60322}"/>
              </a:ext>
            </a:extLst>
          </p:cNvPr>
          <p:cNvSpPr>
            <a:spLocks noGrp="1"/>
          </p:cNvSpPr>
          <p:nvPr/>
        </p:nvSpPr>
        <p:spPr>
          <a:xfrm>
            <a:off x="457200" y="1428750"/>
            <a:ext cx="3333750" cy="4267200"/>
          </a:xfrm>
          <a:prstGeom prst="rect">
            <a:avLst/>
          </a:prstGeom>
          <a:solidFill>
            <a:srgbClr val="EAF5F5"/>
          </a:solidFill>
          <a:ln w="0">
            <a:solidFill>
              <a:srgbClr val="EAF5F5"/>
            </a:solidFill>
            <a:prstDash val="solid"/>
          </a:ln>
        </p:spPr>
        <p:txBody>
          <a:bodyPr/>
          <a:lstStyle/>
          <a:p>
            <a:pPr marL="0" indent="0" algn="l" defTabSz="914400" rtl="0"/>
            <a:endParaRPr lang="en-PK"/>
          </a:p>
        </p:txBody>
      </p:sp>
      <p:sp>
        <p:nvSpPr>
          <p:cNvPr id="6" name="Rectangle 5">
            <a:extLst>
              <a:ext uri="{FF2B5EF4-FFF2-40B4-BE49-F238E27FC236}">
                <a16:creationId xmlns:a16="http://schemas.microsoft.com/office/drawing/2014/main" id="{68A39B3A-AFF0-4E7F-AA9D-D8801A826C00}"/>
              </a:ext>
            </a:extLst>
          </p:cNvPr>
          <p:cNvSpPr>
            <a:spLocks noGrp="1"/>
          </p:cNvSpPr>
          <p:nvPr/>
        </p:nvSpPr>
        <p:spPr>
          <a:xfrm>
            <a:off x="666750" y="1666875"/>
            <a:ext cx="2914650" cy="523875"/>
          </a:xfrm>
          <a:prstGeom prst="rect">
            <a:avLst/>
          </a:prstGeom>
          <a:noFill/>
          <a:ln w="0">
            <a:noFill/>
            <a:prstDash val="solid"/>
          </a:ln>
        </p:spPr>
        <p:txBody>
          <a:bodyPr wrap="square" lIns="0" tIns="0" rIns="0" bIns="0" anchor="t">
            <a:normAutofit/>
          </a:bodyPr>
          <a:lstStyle/>
          <a:p>
            <a:pPr algn="l">
              <a:defRPr sz="1800" b="1">
                <a:solidFill>
                  <a:srgbClr val="0B2A4A"/>
                </a:solidFill>
              </a:defRPr>
            </a:pPr>
            <a:r>
              <a:rPr sz="1800" b="1">
                <a:solidFill>
                  <a:srgbClr val="0B2A4A"/>
                </a:solidFill>
              </a:rPr>
              <a:t>Modifiable priorities</a:t>
            </a:r>
          </a:p>
        </p:txBody>
      </p:sp>
      <p:cxnSp>
        <p:nvCxnSpPr>
          <p:cNvPr id="51" name="Straight Arrow Connector 50"/>
          <p:cNvCxnSpPr/>
          <p:nvPr/>
        </p:nvCxnSpPr>
        <p:spPr>
          <a:xfrm>
            <a:off x="666750" y="2305050"/>
            <a:ext cx="2914650" cy="0"/>
          </a:xfrm>
          <a:prstGeom prst="straightConnector1">
            <a:avLst/>
          </a:prstGeom>
          <a:ln w="19050">
            <a:solidFill>
              <a:srgbClr val="B8C3CB"/>
            </a:solidFill>
            <a:prstDash val="solid"/>
          </a:ln>
        </p:spPr>
      </p:cxnSp>
      <p:sp>
        <p:nvSpPr>
          <p:cNvPr id="8" name="Rectangle 7">
            <a:extLst>
              <a:ext uri="{FF2B5EF4-FFF2-40B4-BE49-F238E27FC236}">
                <a16:creationId xmlns:a16="http://schemas.microsoft.com/office/drawing/2014/main" id="{429CA7D7-9C91-4FEE-8FEB-F3E277012088}"/>
              </a:ext>
            </a:extLst>
          </p:cNvPr>
          <p:cNvSpPr>
            <a:spLocks noGrp="1"/>
          </p:cNvSpPr>
          <p:nvPr/>
        </p:nvSpPr>
        <p:spPr>
          <a:xfrm>
            <a:off x="666750" y="25336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9" name="Rectangle 8">
            <a:extLst>
              <a:ext uri="{FF2B5EF4-FFF2-40B4-BE49-F238E27FC236}">
                <a16:creationId xmlns:a16="http://schemas.microsoft.com/office/drawing/2014/main" id="{F31E209D-937F-4698-B5DB-49DEA8F05F9B}"/>
              </a:ext>
            </a:extLst>
          </p:cNvPr>
          <p:cNvSpPr>
            <a:spLocks noGrp="1"/>
          </p:cNvSpPr>
          <p:nvPr/>
        </p:nvSpPr>
        <p:spPr>
          <a:xfrm>
            <a:off x="952500" y="2533649"/>
            <a:ext cx="2628900" cy="2819389"/>
          </a:xfrm>
          <a:prstGeom prst="rect">
            <a:avLst/>
          </a:prstGeom>
          <a:noFill/>
          <a:ln w="0">
            <a:noFill/>
            <a:prstDash val="solid"/>
          </a:ln>
        </p:spPr>
        <p:txBody>
          <a:bodyPr wrap="square" lIns="0" tIns="0" rIns="0" bIns="0" anchor="t">
            <a:normAutofit/>
          </a:bodyPr>
          <a:lstStyle/>
          <a:p>
            <a:pPr rtl="0">
              <a:defRPr sz="1350" b="0">
                <a:solidFill>
                  <a:srgbClr val="15212B"/>
                </a:solidFill>
              </a:defRPr>
            </a:pPr>
            <a:r>
              <a:rPr lang="en-GB" sz="1350" dirty="0">
                <a:solidFill>
                  <a:srgbClr val="15212B"/>
                </a:solidFill>
              </a:rPr>
              <a:t>Central obesity and large waist circumference</a:t>
            </a:r>
          </a:p>
          <a:p>
            <a:pPr rtl="0">
              <a:defRPr sz="1350" b="0">
                <a:solidFill>
                  <a:srgbClr val="15212B"/>
                </a:solidFill>
              </a:defRPr>
            </a:pPr>
            <a:endParaRPr lang="en-GB" sz="1350" dirty="0">
              <a:solidFill>
                <a:srgbClr val="15212B"/>
              </a:solidFill>
            </a:endParaRPr>
          </a:p>
          <a:p>
            <a:pPr rtl="0">
              <a:defRPr sz="1350" b="0">
                <a:solidFill>
                  <a:srgbClr val="15212B"/>
                </a:solidFill>
              </a:defRPr>
            </a:pPr>
            <a:r>
              <a:rPr lang="en-GB" sz="1350" dirty="0">
                <a:solidFill>
                  <a:srgbClr val="15212B"/>
                </a:solidFill>
              </a:rPr>
              <a:t>Minimal physical activity on duty</a:t>
            </a:r>
          </a:p>
          <a:p>
            <a:pPr rtl="0">
              <a:defRPr sz="1350" b="0">
                <a:solidFill>
                  <a:srgbClr val="15212B"/>
                </a:solidFill>
              </a:defRPr>
            </a:pPr>
            <a:endParaRPr lang="en-GB" sz="1350" dirty="0">
              <a:solidFill>
                <a:srgbClr val="15212B"/>
              </a:solidFill>
            </a:endParaRPr>
          </a:p>
          <a:p>
            <a:pPr rtl="0">
              <a:defRPr sz="1350" b="0">
                <a:solidFill>
                  <a:srgbClr val="15212B"/>
                </a:solidFill>
              </a:defRPr>
            </a:pPr>
            <a:endParaRPr lang="en-GB" sz="1350" dirty="0">
              <a:solidFill>
                <a:srgbClr val="15212B"/>
              </a:solidFill>
            </a:endParaRPr>
          </a:p>
          <a:p>
            <a:pPr rtl="0">
              <a:defRPr sz="1350" b="0">
                <a:solidFill>
                  <a:srgbClr val="15212B"/>
                </a:solidFill>
              </a:defRPr>
            </a:pPr>
            <a:r>
              <a:rPr lang="en-GB" sz="1350" dirty="0">
                <a:solidFill>
                  <a:srgbClr val="15212B"/>
                </a:solidFill>
              </a:rPr>
              <a:t>Sweet tea, refined carbohydrates and takeaways</a:t>
            </a:r>
          </a:p>
          <a:p>
            <a:pPr rtl="0">
              <a:defRPr sz="1350" b="0">
                <a:solidFill>
                  <a:srgbClr val="15212B"/>
                </a:solidFill>
              </a:defRPr>
            </a:pPr>
            <a:endParaRPr lang="en-GB" sz="1350" dirty="0">
              <a:solidFill>
                <a:srgbClr val="15212B"/>
              </a:solidFill>
            </a:endParaRPr>
          </a:p>
          <a:p>
            <a:pPr rtl="0">
              <a:defRPr sz="1350" b="0">
                <a:solidFill>
                  <a:srgbClr val="15212B"/>
                </a:solidFill>
              </a:defRPr>
            </a:pPr>
            <a:r>
              <a:rPr lang="en-GB" sz="1350" dirty="0">
                <a:solidFill>
                  <a:srgbClr val="15212B"/>
                </a:solidFill>
              </a:rPr>
              <a:t>Smokes around 8 cigarettes per day</a:t>
            </a:r>
          </a:p>
          <a:p>
            <a:pPr rtl="0">
              <a:defRPr sz="1350" b="0">
                <a:solidFill>
                  <a:srgbClr val="15212B"/>
                </a:solidFill>
              </a:defRPr>
            </a:pPr>
            <a:endParaRPr lang="en-GB" sz="1350" dirty="0">
              <a:solidFill>
                <a:srgbClr val="15212B"/>
              </a:solidFill>
            </a:endParaRPr>
          </a:p>
          <a:p>
            <a:pPr rtl="0">
              <a:defRPr sz="1350" b="0">
                <a:solidFill>
                  <a:srgbClr val="15212B"/>
                </a:solidFill>
              </a:defRPr>
            </a:pPr>
            <a:r>
              <a:rPr lang="en-GB" sz="1350" dirty="0">
                <a:solidFill>
                  <a:srgbClr val="15212B"/>
                </a:solidFill>
              </a:rPr>
              <a:t>Short and irregular sleep</a:t>
            </a:r>
            <a:endParaRPr sz="1350" b="0" dirty="0">
              <a:solidFill>
                <a:srgbClr val="15212B"/>
              </a:solidFill>
            </a:endParaRPr>
          </a:p>
        </p:txBody>
      </p:sp>
      <p:sp>
        <p:nvSpPr>
          <p:cNvPr id="10" name="Rectangle 9">
            <a:extLst>
              <a:ext uri="{FF2B5EF4-FFF2-40B4-BE49-F238E27FC236}">
                <a16:creationId xmlns:a16="http://schemas.microsoft.com/office/drawing/2014/main" id="{93510A1C-6935-4947-9BFA-CA6B8AA5638D}"/>
              </a:ext>
            </a:extLst>
          </p:cNvPr>
          <p:cNvSpPr>
            <a:spLocks noGrp="1"/>
          </p:cNvSpPr>
          <p:nvPr/>
        </p:nvSpPr>
        <p:spPr>
          <a:xfrm>
            <a:off x="666750" y="31051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11" name="Rectangle 10">
            <a:extLst>
              <a:ext uri="{FF2B5EF4-FFF2-40B4-BE49-F238E27FC236}">
                <a16:creationId xmlns:a16="http://schemas.microsoft.com/office/drawing/2014/main" id="{4D8BA08F-4607-4DC8-8AA7-CACA58276552}"/>
              </a:ext>
            </a:extLst>
          </p:cNvPr>
          <p:cNvSpPr>
            <a:spLocks noGrp="1"/>
          </p:cNvSpPr>
          <p:nvPr/>
        </p:nvSpPr>
        <p:spPr>
          <a:xfrm>
            <a:off x="952500" y="31051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12" name="Rectangle 11">
            <a:extLst>
              <a:ext uri="{FF2B5EF4-FFF2-40B4-BE49-F238E27FC236}">
                <a16:creationId xmlns:a16="http://schemas.microsoft.com/office/drawing/2014/main" id="{F3DFBD05-4029-4470-AB55-92398E900C43}"/>
              </a:ext>
            </a:extLst>
          </p:cNvPr>
          <p:cNvSpPr>
            <a:spLocks noGrp="1"/>
          </p:cNvSpPr>
          <p:nvPr/>
        </p:nvSpPr>
        <p:spPr>
          <a:xfrm>
            <a:off x="666750" y="36766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13" name="Rectangle 12">
            <a:extLst>
              <a:ext uri="{FF2B5EF4-FFF2-40B4-BE49-F238E27FC236}">
                <a16:creationId xmlns:a16="http://schemas.microsoft.com/office/drawing/2014/main" id="{904F2C24-36C9-4CC7-B2D6-FF802CD0B0DB}"/>
              </a:ext>
            </a:extLst>
          </p:cNvPr>
          <p:cNvSpPr>
            <a:spLocks noGrp="1"/>
          </p:cNvSpPr>
          <p:nvPr/>
        </p:nvSpPr>
        <p:spPr>
          <a:xfrm>
            <a:off x="952500" y="36766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14" name="Rectangle 13">
            <a:extLst>
              <a:ext uri="{FF2B5EF4-FFF2-40B4-BE49-F238E27FC236}">
                <a16:creationId xmlns:a16="http://schemas.microsoft.com/office/drawing/2014/main" id="{F9343148-234F-4E15-B736-AE295BAD514C}"/>
              </a:ext>
            </a:extLst>
          </p:cNvPr>
          <p:cNvSpPr>
            <a:spLocks noGrp="1"/>
          </p:cNvSpPr>
          <p:nvPr/>
        </p:nvSpPr>
        <p:spPr>
          <a:xfrm>
            <a:off x="666750" y="42481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15" name="Rectangle 14">
            <a:extLst>
              <a:ext uri="{FF2B5EF4-FFF2-40B4-BE49-F238E27FC236}">
                <a16:creationId xmlns:a16="http://schemas.microsoft.com/office/drawing/2014/main" id="{9E6FAE02-0CA4-4D5B-BDDA-D95760800CEB}"/>
              </a:ext>
            </a:extLst>
          </p:cNvPr>
          <p:cNvSpPr>
            <a:spLocks noGrp="1"/>
          </p:cNvSpPr>
          <p:nvPr/>
        </p:nvSpPr>
        <p:spPr>
          <a:xfrm>
            <a:off x="952500" y="42481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16" name="Rectangle 15">
            <a:extLst>
              <a:ext uri="{FF2B5EF4-FFF2-40B4-BE49-F238E27FC236}">
                <a16:creationId xmlns:a16="http://schemas.microsoft.com/office/drawing/2014/main" id="{5EF28632-75A1-4E6C-B4F9-653F6749E35A}"/>
              </a:ext>
            </a:extLst>
          </p:cNvPr>
          <p:cNvSpPr>
            <a:spLocks noGrp="1"/>
          </p:cNvSpPr>
          <p:nvPr/>
        </p:nvSpPr>
        <p:spPr>
          <a:xfrm>
            <a:off x="666750" y="48196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18" name="Rectangle 17">
            <a:extLst>
              <a:ext uri="{FF2B5EF4-FFF2-40B4-BE49-F238E27FC236}">
                <a16:creationId xmlns:a16="http://schemas.microsoft.com/office/drawing/2014/main" id="{26B51278-77D9-446C-8B19-F1DFBAD0CDE0}"/>
              </a:ext>
            </a:extLst>
          </p:cNvPr>
          <p:cNvSpPr>
            <a:spLocks noGrp="1"/>
          </p:cNvSpPr>
          <p:nvPr/>
        </p:nvSpPr>
        <p:spPr>
          <a:xfrm>
            <a:off x="4248150" y="1428750"/>
            <a:ext cx="3333750" cy="4267200"/>
          </a:xfrm>
          <a:prstGeom prst="rect">
            <a:avLst/>
          </a:prstGeom>
          <a:solidFill>
            <a:srgbClr val="EAF5FB"/>
          </a:solidFill>
          <a:ln w="0">
            <a:solidFill>
              <a:srgbClr val="EAF5FB"/>
            </a:solidFill>
            <a:prstDash val="solid"/>
          </a:ln>
        </p:spPr>
        <p:txBody>
          <a:bodyPr/>
          <a:lstStyle/>
          <a:p>
            <a:pPr marL="0" indent="0" algn="l" defTabSz="914400" rtl="0"/>
            <a:endParaRPr lang="en-PK" dirty="0"/>
          </a:p>
        </p:txBody>
      </p:sp>
      <p:sp>
        <p:nvSpPr>
          <p:cNvPr id="19" name="Rectangle 18">
            <a:extLst>
              <a:ext uri="{FF2B5EF4-FFF2-40B4-BE49-F238E27FC236}">
                <a16:creationId xmlns:a16="http://schemas.microsoft.com/office/drawing/2014/main" id="{8755888A-8862-43BB-87EE-BEA569142A41}"/>
              </a:ext>
            </a:extLst>
          </p:cNvPr>
          <p:cNvSpPr>
            <a:spLocks noGrp="1"/>
          </p:cNvSpPr>
          <p:nvPr/>
        </p:nvSpPr>
        <p:spPr>
          <a:xfrm>
            <a:off x="4457700" y="1666875"/>
            <a:ext cx="2914650" cy="523875"/>
          </a:xfrm>
          <a:prstGeom prst="rect">
            <a:avLst/>
          </a:prstGeom>
          <a:noFill/>
          <a:ln w="0">
            <a:noFill/>
            <a:prstDash val="solid"/>
          </a:ln>
        </p:spPr>
        <p:txBody>
          <a:bodyPr wrap="square" lIns="0" tIns="0" rIns="0" bIns="0" anchor="t">
            <a:normAutofit/>
          </a:bodyPr>
          <a:lstStyle/>
          <a:p>
            <a:pPr algn="l">
              <a:defRPr sz="1800" b="1">
                <a:solidFill>
                  <a:srgbClr val="0B2A4A"/>
                </a:solidFill>
              </a:defRPr>
            </a:pPr>
            <a:r>
              <a:rPr sz="1800" b="1">
                <a:solidFill>
                  <a:srgbClr val="0B2A4A"/>
                </a:solidFill>
              </a:rPr>
              <a:t>Background and context</a:t>
            </a:r>
          </a:p>
        </p:txBody>
      </p:sp>
      <p:cxnSp>
        <p:nvCxnSpPr>
          <p:cNvPr id="64" name="Straight Arrow Connector 63"/>
          <p:cNvCxnSpPr/>
          <p:nvPr/>
        </p:nvCxnSpPr>
        <p:spPr>
          <a:xfrm>
            <a:off x="4457700" y="2305050"/>
            <a:ext cx="2914650" cy="0"/>
          </a:xfrm>
          <a:prstGeom prst="straightConnector1">
            <a:avLst/>
          </a:prstGeom>
          <a:ln w="19050">
            <a:solidFill>
              <a:srgbClr val="B8C3CB"/>
            </a:solidFill>
            <a:prstDash val="solid"/>
          </a:ln>
        </p:spPr>
      </p:cxnSp>
      <p:sp>
        <p:nvSpPr>
          <p:cNvPr id="21" name="Rectangle 20">
            <a:extLst>
              <a:ext uri="{FF2B5EF4-FFF2-40B4-BE49-F238E27FC236}">
                <a16:creationId xmlns:a16="http://schemas.microsoft.com/office/drawing/2014/main" id="{AA246814-AF47-435F-8688-F62EA0AC7829}"/>
              </a:ext>
            </a:extLst>
          </p:cNvPr>
          <p:cNvSpPr>
            <a:spLocks noGrp="1"/>
          </p:cNvSpPr>
          <p:nvPr/>
        </p:nvSpPr>
        <p:spPr>
          <a:xfrm>
            <a:off x="4457700" y="25336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2" name="Rectangle 21">
            <a:extLst>
              <a:ext uri="{FF2B5EF4-FFF2-40B4-BE49-F238E27FC236}">
                <a16:creationId xmlns:a16="http://schemas.microsoft.com/office/drawing/2014/main" id="{2429E850-540B-4CC6-AF7D-5AAAE3D46ADA}"/>
              </a:ext>
            </a:extLst>
          </p:cNvPr>
          <p:cNvSpPr>
            <a:spLocks noGrp="1"/>
          </p:cNvSpPr>
          <p:nvPr/>
        </p:nvSpPr>
        <p:spPr>
          <a:xfrm>
            <a:off x="4743450" y="2533650"/>
            <a:ext cx="2628900" cy="5524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Age over 40</a:t>
            </a:r>
          </a:p>
        </p:txBody>
      </p:sp>
      <p:sp>
        <p:nvSpPr>
          <p:cNvPr id="23" name="Rectangle 22">
            <a:extLst>
              <a:ext uri="{FF2B5EF4-FFF2-40B4-BE49-F238E27FC236}">
                <a16:creationId xmlns:a16="http://schemas.microsoft.com/office/drawing/2014/main" id="{C37CAFAE-2BCE-435C-9279-59005CB938FC}"/>
              </a:ext>
            </a:extLst>
          </p:cNvPr>
          <p:cNvSpPr>
            <a:spLocks noGrp="1"/>
          </p:cNvSpPr>
          <p:nvPr/>
        </p:nvSpPr>
        <p:spPr>
          <a:xfrm>
            <a:off x="4457700" y="31051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4" name="Rectangle 23">
            <a:extLst>
              <a:ext uri="{FF2B5EF4-FFF2-40B4-BE49-F238E27FC236}">
                <a16:creationId xmlns:a16="http://schemas.microsoft.com/office/drawing/2014/main" id="{68BF10EA-8504-4E7D-94BD-D19CEE7BA390}"/>
              </a:ext>
            </a:extLst>
          </p:cNvPr>
          <p:cNvSpPr>
            <a:spLocks noGrp="1"/>
          </p:cNvSpPr>
          <p:nvPr/>
        </p:nvSpPr>
        <p:spPr>
          <a:xfrm>
            <a:off x="4743450" y="3105150"/>
            <a:ext cx="2628900" cy="5524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Mother had type 2 diabetes</a:t>
            </a:r>
          </a:p>
        </p:txBody>
      </p:sp>
      <p:sp>
        <p:nvSpPr>
          <p:cNvPr id="25" name="Rectangle 24">
            <a:extLst>
              <a:ext uri="{FF2B5EF4-FFF2-40B4-BE49-F238E27FC236}">
                <a16:creationId xmlns:a16="http://schemas.microsoft.com/office/drawing/2014/main" id="{299281CA-1AD3-40D5-8BB3-434E25DD3BB3}"/>
              </a:ext>
            </a:extLst>
          </p:cNvPr>
          <p:cNvSpPr>
            <a:spLocks noGrp="1"/>
          </p:cNvSpPr>
          <p:nvPr/>
        </p:nvSpPr>
        <p:spPr>
          <a:xfrm>
            <a:off x="4457700" y="36766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6" name="Rectangle 25">
            <a:extLst>
              <a:ext uri="{FF2B5EF4-FFF2-40B4-BE49-F238E27FC236}">
                <a16:creationId xmlns:a16="http://schemas.microsoft.com/office/drawing/2014/main" id="{4E775A33-5E0A-4EF3-BFDA-EE6D20D15E15}"/>
              </a:ext>
            </a:extLst>
          </p:cNvPr>
          <p:cNvSpPr>
            <a:spLocks noGrp="1"/>
          </p:cNvSpPr>
          <p:nvPr/>
        </p:nvSpPr>
        <p:spPr>
          <a:xfrm>
            <a:off x="4743450" y="3676650"/>
            <a:ext cx="2628900" cy="552450"/>
          </a:xfrm>
          <a:prstGeom prst="rect">
            <a:avLst/>
          </a:prstGeom>
          <a:noFill/>
          <a:ln w="0">
            <a:noFill/>
            <a:prstDash val="solid"/>
          </a:ln>
        </p:spPr>
        <p:txBody>
          <a:bodyPr wrap="square" lIns="0" tIns="0" rIns="0" bIns="0" anchor="t">
            <a:normAutofit/>
          </a:bodyPr>
          <a:lstStyle/>
          <a:p>
            <a:pPr>
              <a:defRPr sz="1350" b="0">
                <a:solidFill>
                  <a:srgbClr val="15212B"/>
                </a:solidFill>
              </a:defRPr>
            </a:pPr>
            <a:r>
              <a:rPr lang="en-GB" sz="1350" dirty="0">
                <a:solidFill>
                  <a:srgbClr val="15212B"/>
                </a:solidFill>
              </a:rPr>
              <a:t>Shift work and financial pressures</a:t>
            </a:r>
          </a:p>
          <a:p>
            <a:pPr algn="l">
              <a:defRPr sz="1350" b="0">
                <a:solidFill>
                  <a:srgbClr val="15212B"/>
                </a:solidFill>
              </a:defRPr>
            </a:pPr>
            <a:endParaRPr lang="en-GB" sz="1350" b="0" dirty="0">
              <a:solidFill>
                <a:srgbClr val="15212B"/>
              </a:solidFill>
            </a:endParaRPr>
          </a:p>
        </p:txBody>
      </p:sp>
      <p:sp>
        <p:nvSpPr>
          <p:cNvPr id="27" name="Rectangle 26">
            <a:extLst>
              <a:ext uri="{FF2B5EF4-FFF2-40B4-BE49-F238E27FC236}">
                <a16:creationId xmlns:a16="http://schemas.microsoft.com/office/drawing/2014/main" id="{DDBE0DC0-C3AD-4362-996A-C6822DFEDA5F}"/>
              </a:ext>
            </a:extLst>
          </p:cNvPr>
          <p:cNvSpPr>
            <a:spLocks noGrp="1"/>
          </p:cNvSpPr>
          <p:nvPr/>
        </p:nvSpPr>
        <p:spPr>
          <a:xfrm>
            <a:off x="4457700" y="42481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8" name="Rectangle 27">
            <a:extLst>
              <a:ext uri="{FF2B5EF4-FFF2-40B4-BE49-F238E27FC236}">
                <a16:creationId xmlns:a16="http://schemas.microsoft.com/office/drawing/2014/main" id="{A4D4C50C-54B3-412A-9052-B52B83B3C1CF}"/>
              </a:ext>
            </a:extLst>
          </p:cNvPr>
          <p:cNvSpPr>
            <a:spLocks noGrp="1"/>
          </p:cNvSpPr>
          <p:nvPr/>
        </p:nvSpPr>
        <p:spPr>
          <a:xfrm>
            <a:off x="4743450" y="42481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29" name="Rectangle 28">
            <a:extLst>
              <a:ext uri="{FF2B5EF4-FFF2-40B4-BE49-F238E27FC236}">
                <a16:creationId xmlns:a16="http://schemas.microsoft.com/office/drawing/2014/main" id="{F90A79FF-46CF-4249-BB08-7874757D4D08}"/>
              </a:ext>
            </a:extLst>
          </p:cNvPr>
          <p:cNvSpPr>
            <a:spLocks noGrp="1"/>
          </p:cNvSpPr>
          <p:nvPr/>
        </p:nvSpPr>
        <p:spPr>
          <a:xfrm>
            <a:off x="4457700" y="4819650"/>
            <a:ext cx="228600" cy="53340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30" name="Rectangle 29">
            <a:extLst>
              <a:ext uri="{FF2B5EF4-FFF2-40B4-BE49-F238E27FC236}">
                <a16:creationId xmlns:a16="http://schemas.microsoft.com/office/drawing/2014/main" id="{2C69FF9C-EA81-4971-A09B-D230013223DB}"/>
              </a:ext>
            </a:extLst>
          </p:cNvPr>
          <p:cNvSpPr>
            <a:spLocks noGrp="1"/>
          </p:cNvSpPr>
          <p:nvPr/>
        </p:nvSpPr>
        <p:spPr>
          <a:xfrm>
            <a:off x="4743450" y="4819650"/>
            <a:ext cx="2628900" cy="5524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lang="en-GB" sz="1350" b="0" dirty="0">
                <a:solidFill>
                  <a:srgbClr val="15212B"/>
                </a:solidFill>
              </a:rPr>
              <a:t>Months such as Ramzan and their food routines </a:t>
            </a:r>
            <a:endParaRPr sz="1350" b="0" dirty="0">
              <a:solidFill>
                <a:srgbClr val="15212B"/>
              </a:solidFill>
            </a:endParaRPr>
          </a:p>
        </p:txBody>
      </p:sp>
      <p:sp>
        <p:nvSpPr>
          <p:cNvPr id="31" name="Rectangle 30">
            <a:extLst>
              <a:ext uri="{FF2B5EF4-FFF2-40B4-BE49-F238E27FC236}">
                <a16:creationId xmlns:a16="http://schemas.microsoft.com/office/drawing/2014/main" id="{68A0F566-BFFE-4F84-924F-FD2C76A3C79E}"/>
              </a:ext>
            </a:extLst>
          </p:cNvPr>
          <p:cNvSpPr>
            <a:spLocks noGrp="1"/>
          </p:cNvSpPr>
          <p:nvPr/>
        </p:nvSpPr>
        <p:spPr>
          <a:xfrm>
            <a:off x="8039100" y="1428750"/>
            <a:ext cx="3333750" cy="4267200"/>
          </a:xfrm>
          <a:prstGeom prst="rect">
            <a:avLst/>
          </a:prstGeom>
          <a:solidFill>
            <a:srgbClr val="EAF5F5"/>
          </a:solidFill>
          <a:ln w="0">
            <a:solidFill>
              <a:srgbClr val="EAF5F5"/>
            </a:solidFill>
            <a:prstDash val="solid"/>
          </a:ln>
        </p:spPr>
        <p:txBody>
          <a:bodyPr/>
          <a:lstStyle/>
          <a:p>
            <a:endParaRPr lang="en-PK"/>
          </a:p>
        </p:txBody>
      </p:sp>
      <p:sp>
        <p:nvSpPr>
          <p:cNvPr id="32" name="Rectangle 31">
            <a:extLst>
              <a:ext uri="{FF2B5EF4-FFF2-40B4-BE49-F238E27FC236}">
                <a16:creationId xmlns:a16="http://schemas.microsoft.com/office/drawing/2014/main" id="{937BA994-B8B6-436A-B787-7C8186CC5276}"/>
              </a:ext>
            </a:extLst>
          </p:cNvPr>
          <p:cNvSpPr>
            <a:spLocks noGrp="1"/>
          </p:cNvSpPr>
          <p:nvPr/>
        </p:nvSpPr>
        <p:spPr>
          <a:xfrm>
            <a:off x="8248650" y="1666875"/>
            <a:ext cx="2914650" cy="523875"/>
          </a:xfrm>
          <a:prstGeom prst="rect">
            <a:avLst/>
          </a:prstGeom>
          <a:noFill/>
          <a:ln w="0">
            <a:noFill/>
            <a:prstDash val="solid"/>
          </a:ln>
        </p:spPr>
        <p:txBody>
          <a:bodyPr wrap="square" lIns="0" tIns="0" rIns="0" bIns="0" anchor="t">
            <a:normAutofit/>
          </a:bodyPr>
          <a:lstStyle/>
          <a:p>
            <a:pPr algn="l">
              <a:defRPr sz="1800" b="1">
                <a:solidFill>
                  <a:srgbClr val="087070"/>
                </a:solidFill>
              </a:defRPr>
            </a:pPr>
            <a:r>
              <a:rPr sz="1800" b="1">
                <a:solidFill>
                  <a:srgbClr val="087070"/>
                </a:solidFill>
              </a:rPr>
              <a:t>Strengths to build on</a:t>
            </a:r>
          </a:p>
        </p:txBody>
      </p:sp>
      <p:cxnSp>
        <p:nvCxnSpPr>
          <p:cNvPr id="77" name="Straight Arrow Connector 76"/>
          <p:cNvCxnSpPr/>
          <p:nvPr/>
        </p:nvCxnSpPr>
        <p:spPr>
          <a:xfrm>
            <a:off x="8248650" y="2305050"/>
            <a:ext cx="2914650" cy="0"/>
          </a:xfrm>
          <a:prstGeom prst="straightConnector1">
            <a:avLst/>
          </a:prstGeom>
          <a:ln w="19050">
            <a:solidFill>
              <a:srgbClr val="0E8C8C"/>
            </a:solidFill>
            <a:prstDash val="solid"/>
          </a:ln>
        </p:spPr>
      </p:cxnSp>
      <p:sp>
        <p:nvSpPr>
          <p:cNvPr id="34" name="Rectangle 33">
            <a:extLst>
              <a:ext uri="{FF2B5EF4-FFF2-40B4-BE49-F238E27FC236}">
                <a16:creationId xmlns:a16="http://schemas.microsoft.com/office/drawing/2014/main" id="{F6BA0119-95CA-440D-AA12-BE97357B4BC6}"/>
              </a:ext>
            </a:extLst>
          </p:cNvPr>
          <p:cNvSpPr>
            <a:spLocks noGrp="1"/>
          </p:cNvSpPr>
          <p:nvPr/>
        </p:nvSpPr>
        <p:spPr>
          <a:xfrm>
            <a:off x="8248650" y="2533650"/>
            <a:ext cx="228600" cy="5334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35" name="Rectangle 34">
            <a:extLst>
              <a:ext uri="{FF2B5EF4-FFF2-40B4-BE49-F238E27FC236}">
                <a16:creationId xmlns:a16="http://schemas.microsoft.com/office/drawing/2014/main" id="{D2616F19-2560-4037-B737-85965574A199}"/>
              </a:ext>
            </a:extLst>
          </p:cNvPr>
          <p:cNvSpPr>
            <a:spLocks noGrp="1"/>
          </p:cNvSpPr>
          <p:nvPr/>
        </p:nvSpPr>
        <p:spPr>
          <a:xfrm>
            <a:off x="8534400" y="2492705"/>
            <a:ext cx="2628900" cy="3162293"/>
          </a:xfrm>
          <a:prstGeom prst="rect">
            <a:avLst/>
          </a:prstGeom>
          <a:noFill/>
          <a:ln w="0">
            <a:noFill/>
            <a:prstDash val="solid"/>
          </a:ln>
        </p:spPr>
        <p:txBody>
          <a:bodyPr wrap="square" lIns="0" tIns="0" rIns="0" bIns="0" anchor="t">
            <a:normAutofit/>
          </a:bodyPr>
          <a:lstStyle/>
          <a:p>
            <a:pPr>
              <a:defRPr sz="1350" b="0">
                <a:solidFill>
                  <a:srgbClr val="15212B"/>
                </a:solidFill>
              </a:defRPr>
            </a:pPr>
            <a:r>
              <a:rPr lang="en-GB" sz="1350" dirty="0">
                <a:solidFill>
                  <a:srgbClr val="15212B"/>
                </a:solidFill>
              </a:rPr>
              <a:t>Wife and children who provide support</a:t>
            </a:r>
          </a:p>
          <a:p>
            <a:pPr>
              <a:defRPr sz="1350" b="0">
                <a:solidFill>
                  <a:srgbClr val="15212B"/>
                </a:solidFill>
              </a:defRPr>
            </a:pPr>
            <a:endParaRPr lang="en-GB" sz="1350" dirty="0">
              <a:solidFill>
                <a:srgbClr val="15212B"/>
              </a:solidFill>
            </a:endParaRPr>
          </a:p>
          <a:p>
            <a:pPr>
              <a:defRPr sz="1350" b="0">
                <a:solidFill>
                  <a:srgbClr val="15212B"/>
                </a:solidFill>
              </a:defRPr>
            </a:pPr>
            <a:r>
              <a:rPr lang="en-GB" sz="1350" dirty="0">
                <a:solidFill>
                  <a:srgbClr val="15212B"/>
                </a:solidFill>
              </a:rPr>
              <a:t>Incentive to conserve energy and work</a:t>
            </a:r>
          </a:p>
          <a:p>
            <a:pPr>
              <a:defRPr sz="1350" b="0">
                <a:solidFill>
                  <a:srgbClr val="15212B"/>
                </a:solidFill>
              </a:defRPr>
            </a:pPr>
            <a:endParaRPr lang="en-GB" sz="1350" dirty="0">
              <a:solidFill>
                <a:srgbClr val="15212B"/>
              </a:solidFill>
            </a:endParaRPr>
          </a:p>
          <a:p>
            <a:pPr>
              <a:defRPr sz="1350" b="0">
                <a:solidFill>
                  <a:srgbClr val="15212B"/>
                </a:solidFill>
              </a:defRPr>
            </a:pPr>
            <a:r>
              <a:rPr lang="en-GB" sz="1350" dirty="0">
                <a:solidFill>
                  <a:srgbClr val="15212B"/>
                </a:solidFill>
              </a:rPr>
              <a:t>Visits to general practitioner and pharmacy in community</a:t>
            </a:r>
          </a:p>
          <a:p>
            <a:pPr>
              <a:defRPr sz="1350" b="0">
                <a:solidFill>
                  <a:srgbClr val="15212B"/>
                </a:solidFill>
              </a:defRPr>
            </a:pPr>
            <a:endParaRPr lang="en-GB" sz="1350" dirty="0">
              <a:solidFill>
                <a:srgbClr val="15212B"/>
              </a:solidFill>
            </a:endParaRPr>
          </a:p>
          <a:p>
            <a:pPr>
              <a:defRPr sz="1350" b="0">
                <a:solidFill>
                  <a:srgbClr val="15212B"/>
                </a:solidFill>
              </a:defRPr>
            </a:pPr>
            <a:r>
              <a:rPr lang="en-GB" sz="1350" dirty="0">
                <a:solidFill>
                  <a:srgbClr val="15212B"/>
                </a:solidFill>
              </a:rPr>
              <a:t>Walks in her free time</a:t>
            </a:r>
          </a:p>
          <a:p>
            <a:pPr>
              <a:defRPr sz="1350" b="0">
                <a:solidFill>
                  <a:srgbClr val="15212B"/>
                </a:solidFill>
              </a:defRPr>
            </a:pPr>
            <a:endParaRPr lang="en-GB" sz="1350" dirty="0">
              <a:solidFill>
                <a:srgbClr val="15212B"/>
              </a:solidFill>
            </a:endParaRPr>
          </a:p>
          <a:p>
            <a:pPr>
              <a:defRPr sz="1350" b="0">
                <a:solidFill>
                  <a:srgbClr val="15212B"/>
                </a:solidFill>
              </a:defRPr>
            </a:pPr>
            <a:r>
              <a:rPr lang="en-GB" sz="1350" dirty="0">
                <a:solidFill>
                  <a:srgbClr val="15212B"/>
                </a:solidFill>
              </a:rPr>
              <a:t>Visits to mosque and her community</a:t>
            </a:r>
            <a:endParaRPr sz="1350" b="0" dirty="0">
              <a:solidFill>
                <a:srgbClr val="15212B"/>
              </a:solidFill>
            </a:endParaRPr>
          </a:p>
        </p:txBody>
      </p:sp>
      <p:sp>
        <p:nvSpPr>
          <p:cNvPr id="36" name="Rectangle 35">
            <a:extLst>
              <a:ext uri="{FF2B5EF4-FFF2-40B4-BE49-F238E27FC236}">
                <a16:creationId xmlns:a16="http://schemas.microsoft.com/office/drawing/2014/main" id="{F8608A14-75A5-47D8-AB00-84C3E6233574}"/>
              </a:ext>
            </a:extLst>
          </p:cNvPr>
          <p:cNvSpPr>
            <a:spLocks noGrp="1"/>
          </p:cNvSpPr>
          <p:nvPr/>
        </p:nvSpPr>
        <p:spPr>
          <a:xfrm>
            <a:off x="8248650" y="3105150"/>
            <a:ext cx="228600" cy="5334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37" name="Rectangle 36">
            <a:extLst>
              <a:ext uri="{FF2B5EF4-FFF2-40B4-BE49-F238E27FC236}">
                <a16:creationId xmlns:a16="http://schemas.microsoft.com/office/drawing/2014/main" id="{667255C9-FD04-4ACC-9EF2-230AF8544FAE}"/>
              </a:ext>
            </a:extLst>
          </p:cNvPr>
          <p:cNvSpPr>
            <a:spLocks noGrp="1"/>
          </p:cNvSpPr>
          <p:nvPr/>
        </p:nvSpPr>
        <p:spPr>
          <a:xfrm>
            <a:off x="8534400" y="31051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38" name="Rectangle 37">
            <a:extLst>
              <a:ext uri="{FF2B5EF4-FFF2-40B4-BE49-F238E27FC236}">
                <a16:creationId xmlns:a16="http://schemas.microsoft.com/office/drawing/2014/main" id="{BC4F2850-B39C-45BF-B123-4D4FCCABDF78}"/>
              </a:ext>
            </a:extLst>
          </p:cNvPr>
          <p:cNvSpPr>
            <a:spLocks noGrp="1"/>
          </p:cNvSpPr>
          <p:nvPr/>
        </p:nvSpPr>
        <p:spPr>
          <a:xfrm>
            <a:off x="8248650" y="3676650"/>
            <a:ext cx="228600" cy="5334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39" name="Rectangle 38">
            <a:extLst>
              <a:ext uri="{FF2B5EF4-FFF2-40B4-BE49-F238E27FC236}">
                <a16:creationId xmlns:a16="http://schemas.microsoft.com/office/drawing/2014/main" id="{670D9E45-F08D-4C23-B95B-D074144C134D}"/>
              </a:ext>
            </a:extLst>
          </p:cNvPr>
          <p:cNvSpPr>
            <a:spLocks noGrp="1"/>
          </p:cNvSpPr>
          <p:nvPr/>
        </p:nvSpPr>
        <p:spPr>
          <a:xfrm>
            <a:off x="8534400" y="36766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40" name="Rectangle 39">
            <a:extLst>
              <a:ext uri="{FF2B5EF4-FFF2-40B4-BE49-F238E27FC236}">
                <a16:creationId xmlns:a16="http://schemas.microsoft.com/office/drawing/2014/main" id="{878ABC00-6B4F-489F-AB32-82EA9BC38457}"/>
              </a:ext>
            </a:extLst>
          </p:cNvPr>
          <p:cNvSpPr>
            <a:spLocks noGrp="1"/>
          </p:cNvSpPr>
          <p:nvPr/>
        </p:nvSpPr>
        <p:spPr>
          <a:xfrm>
            <a:off x="8248650" y="4248150"/>
            <a:ext cx="228600" cy="5334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41" name="Rectangle 40">
            <a:extLst>
              <a:ext uri="{FF2B5EF4-FFF2-40B4-BE49-F238E27FC236}">
                <a16:creationId xmlns:a16="http://schemas.microsoft.com/office/drawing/2014/main" id="{5C36828D-77A8-4C91-9FCC-A7CC6E8E726F}"/>
              </a:ext>
            </a:extLst>
          </p:cNvPr>
          <p:cNvSpPr>
            <a:spLocks noGrp="1"/>
          </p:cNvSpPr>
          <p:nvPr/>
        </p:nvSpPr>
        <p:spPr>
          <a:xfrm>
            <a:off x="8534400" y="42481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42" name="Rectangle 41">
            <a:extLst>
              <a:ext uri="{FF2B5EF4-FFF2-40B4-BE49-F238E27FC236}">
                <a16:creationId xmlns:a16="http://schemas.microsoft.com/office/drawing/2014/main" id="{30694C55-5A50-44BA-AFF0-D879EE9EBC8A}"/>
              </a:ext>
            </a:extLst>
          </p:cNvPr>
          <p:cNvSpPr>
            <a:spLocks noGrp="1"/>
          </p:cNvSpPr>
          <p:nvPr/>
        </p:nvSpPr>
        <p:spPr>
          <a:xfrm>
            <a:off x="8248650" y="4819650"/>
            <a:ext cx="228600" cy="5334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43" name="Rectangle 42">
            <a:extLst>
              <a:ext uri="{FF2B5EF4-FFF2-40B4-BE49-F238E27FC236}">
                <a16:creationId xmlns:a16="http://schemas.microsoft.com/office/drawing/2014/main" id="{5404542C-829A-4A6A-82D9-80FCB7B7D532}"/>
              </a:ext>
            </a:extLst>
          </p:cNvPr>
          <p:cNvSpPr>
            <a:spLocks noGrp="1"/>
          </p:cNvSpPr>
          <p:nvPr/>
        </p:nvSpPr>
        <p:spPr>
          <a:xfrm>
            <a:off x="8534400" y="4819650"/>
            <a:ext cx="2628900" cy="552450"/>
          </a:xfrm>
          <a:prstGeom prst="rect">
            <a:avLst/>
          </a:prstGeom>
          <a:noFill/>
          <a:ln w="0">
            <a:noFill/>
            <a:prstDash val="solid"/>
          </a:ln>
        </p:spPr>
        <p:txBody>
          <a:bodyPr wrap="square" lIns="0" tIns="0" rIns="0" bIns="0" anchor="t">
            <a:normAutofit/>
          </a:bodyPr>
          <a:lstStyle/>
          <a:p>
            <a:pPr marL="0" indent="0" algn="l" defTabSz="914400" rtl="0">
              <a:defRPr sz="1350" b="0">
                <a:solidFill>
                  <a:srgbClr val="15212B"/>
                </a:solidFill>
              </a:defRPr>
            </a:pPr>
            <a:endParaRPr sz="1350" b="0" dirty="0">
              <a:solidFill>
                <a:srgbClr val="15212B"/>
              </a:solidFill>
            </a:endParaRPr>
          </a:p>
        </p:txBody>
      </p:sp>
      <p:sp>
        <p:nvSpPr>
          <p:cNvPr id="44" name="Rectangle 43">
            <a:extLst>
              <a:ext uri="{FF2B5EF4-FFF2-40B4-BE49-F238E27FC236}">
                <a16:creationId xmlns:a16="http://schemas.microsoft.com/office/drawing/2014/main" id="{090BC450-DC60-4869-900C-0A6F8BD10D7B}"/>
              </a:ext>
            </a:extLst>
          </p:cNvPr>
          <p:cNvSpPr>
            <a:spLocks noGrp="1"/>
          </p:cNvSpPr>
          <p:nvPr/>
        </p:nvSpPr>
        <p:spPr>
          <a:xfrm>
            <a:off x="457200" y="5905500"/>
            <a:ext cx="10668000" cy="34290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Clinical principle: reduce risk while protecting dignity, culture and realistic choice.</a:t>
            </a:r>
          </a:p>
        </p:txBody>
      </p:sp>
      <p:sp>
        <p:nvSpPr>
          <p:cNvPr id="7" name="TextBox 6">
            <a:extLst>
              <a:ext uri="{FF2B5EF4-FFF2-40B4-BE49-F238E27FC236}">
                <a16:creationId xmlns:a16="http://schemas.microsoft.com/office/drawing/2014/main" id="{3E6FA01A-1130-3E2A-5D0D-9837B3357B32}"/>
              </a:ext>
            </a:extLst>
          </p:cNvPr>
          <p:cNvSpPr txBox="1"/>
          <p:nvPr/>
        </p:nvSpPr>
        <p:spPr>
          <a:xfrm>
            <a:off x="4645356" y="4224293"/>
            <a:ext cx="2504364" cy="507831"/>
          </a:xfrm>
          <a:prstGeom prst="rect">
            <a:avLst/>
          </a:prstGeom>
          <a:noFill/>
        </p:spPr>
        <p:txBody>
          <a:bodyPr wrap="square">
            <a:spAutoFit/>
          </a:bodyPr>
          <a:lstStyle/>
          <a:p>
            <a:pPr algn="l">
              <a:defRPr sz="1350" b="0">
                <a:solidFill>
                  <a:srgbClr val="15212B"/>
                </a:solidFill>
              </a:defRPr>
            </a:pPr>
            <a:r>
              <a:rPr lang="en-GB" sz="1350" b="0" dirty="0">
                <a:solidFill>
                  <a:srgbClr val="15212B"/>
                </a:solidFill>
              </a:rPr>
              <a:t>Belongs to South Asian family background</a:t>
            </a:r>
          </a:p>
        </p:txBody>
      </p:sp>
      <p:pic>
        <p:nvPicPr>
          <p:cNvPr id="33" name="Audio 32">
            <a:hlinkClick r:id="" action="ppaction://media"/>
            <a:extLst>
              <a:ext uri="{FF2B5EF4-FFF2-40B4-BE49-F238E27FC236}">
                <a16:creationId xmlns:a16="http://schemas.microsoft.com/office/drawing/2014/main" id="{F2EA4ED5-5B4A-E84F-2E1B-3AE28F91745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015186849"/>
      </p:ext>
    </p:extLst>
  </p:cSld>
  <p:clrMapOvr>
    <a:masterClrMapping/>
  </p:clrMapOvr>
  <mc:AlternateContent xmlns:mc="http://schemas.openxmlformats.org/markup-compatibility/2006">
    <mc:Choice xmlns:p14="http://schemas.microsoft.com/office/powerpoint/2010/main" Requires="p14">
      <p:transition spd="slow" p14:dur="2000" advTm="57181"/>
    </mc:Choice>
    <mc:Fallback>
      <p:transition spd="slow" advTm="57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1BC195-29B1-40C9-9F25-D75F30D475E5}"/>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Normal Physiology</a:t>
            </a:r>
            <a:endParaRPr sz="3000" b="1" dirty="0">
              <a:solidFill>
                <a:srgbClr val="0B2A4A"/>
              </a:solidFill>
            </a:endParaRPr>
          </a:p>
        </p:txBody>
      </p:sp>
      <p:cxnSp>
        <p:nvCxnSpPr>
          <p:cNvPr id="11" name="Straight Arrow Connector 10"/>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832432D8-6B27-4B0F-AA22-CF5920837D56}"/>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04</a:t>
            </a:r>
          </a:p>
        </p:txBody>
      </p:sp>
      <p:pic>
        <p:nvPicPr>
          <p:cNvPr id="14" name="Picture 13"/>
          <p:cNvPicPr>
            <a:picLocks noChangeAspect="1"/>
          </p:cNvPicPr>
          <p:nvPr/>
        </p:nvPicPr>
        <p:blipFill>
          <a:blip r:embed="rId5"/>
          <a:stretch/>
        </p:blipFill>
        <p:spPr>
          <a:xfrm>
            <a:off x="2118781" y="1314450"/>
            <a:ext cx="7954438" cy="4476750"/>
          </a:xfrm>
          <a:prstGeom prst="rect">
            <a:avLst/>
          </a:prstGeom>
        </p:spPr>
      </p:pic>
      <p:sp>
        <p:nvSpPr>
          <p:cNvPr id="6" name="Rectangle 5">
            <a:extLst>
              <a:ext uri="{FF2B5EF4-FFF2-40B4-BE49-F238E27FC236}">
                <a16:creationId xmlns:a16="http://schemas.microsoft.com/office/drawing/2014/main" id="{2C0A3FD6-3483-4F5E-BF53-0E94C9538A25}"/>
              </a:ext>
            </a:extLst>
          </p:cNvPr>
          <p:cNvSpPr>
            <a:spLocks noGrp="1"/>
          </p:cNvSpPr>
          <p:nvPr/>
        </p:nvSpPr>
        <p:spPr>
          <a:xfrm>
            <a:off x="457200" y="5886450"/>
            <a:ext cx="11277600" cy="723900"/>
          </a:xfrm>
          <a:prstGeom prst="rect">
            <a:avLst/>
          </a:prstGeom>
          <a:solidFill>
            <a:srgbClr val="EAF5F5"/>
          </a:solidFill>
          <a:ln w="0">
            <a:solidFill>
              <a:srgbClr val="EAF5F5"/>
            </a:solidFill>
            <a:prstDash val="solid"/>
          </a:ln>
        </p:spPr>
        <p:txBody>
          <a:bodyPr/>
          <a:lstStyle/>
          <a:p>
            <a:pPr marL="0" indent="0" algn="l" defTabSz="914400" rtl="0"/>
            <a:endParaRPr lang="en-PK"/>
          </a:p>
        </p:txBody>
      </p:sp>
      <p:sp>
        <p:nvSpPr>
          <p:cNvPr id="7" name="Rectangle 6">
            <a:extLst>
              <a:ext uri="{FF2B5EF4-FFF2-40B4-BE49-F238E27FC236}">
                <a16:creationId xmlns:a16="http://schemas.microsoft.com/office/drawing/2014/main" id="{2F113949-008F-49A7-8070-2A1ED30AAE24}"/>
              </a:ext>
            </a:extLst>
          </p:cNvPr>
          <p:cNvSpPr>
            <a:spLocks noGrp="1"/>
          </p:cNvSpPr>
          <p:nvPr/>
        </p:nvSpPr>
        <p:spPr>
          <a:xfrm>
            <a:off x="457200" y="5886450"/>
            <a:ext cx="11087100" cy="647699"/>
          </a:xfrm>
          <a:prstGeom prst="rect">
            <a:avLst/>
          </a:prstGeom>
          <a:noFill/>
          <a:ln w="0">
            <a:noFill/>
            <a:prstDash val="solid"/>
          </a:ln>
        </p:spPr>
        <p:txBody>
          <a:bodyPr wrap="square" lIns="0" tIns="0" rIns="0" bIns="0" anchor="ctr">
            <a:normAutofit fontScale="92609"/>
          </a:bodyPr>
          <a:lstStyle/>
          <a:p>
            <a:pPr algn="ctr">
              <a:defRPr sz="1275" b="1">
                <a:solidFill>
                  <a:srgbClr val="0B2A4A"/>
                </a:solidFill>
              </a:defRPr>
            </a:pPr>
            <a:r>
              <a:rPr sz="1500" b="1" dirty="0">
                <a:solidFill>
                  <a:srgbClr val="0B2A4A"/>
                </a:solidFill>
              </a:rPr>
              <a:t>After food: glucose rises → pancreatic beta cells release insulin → muscle uses glucose and liver stores it as glycogen → blood glucose falls toward its normal range</a:t>
            </a:r>
            <a:endParaRPr lang="en-GB" sz="1500" b="1" dirty="0">
              <a:solidFill>
                <a:srgbClr val="0B2A4A"/>
              </a:solidFill>
            </a:endParaRPr>
          </a:p>
          <a:p>
            <a:pPr algn="ctr">
              <a:defRPr sz="1275" b="1">
                <a:solidFill>
                  <a:srgbClr val="0B2A4A"/>
                </a:solidFill>
              </a:defRPr>
            </a:pPr>
            <a:r>
              <a:rPr lang="en-PK" sz="1100" b="1" dirty="0">
                <a:solidFill>
                  <a:srgbClr val="C00000"/>
                </a:solidFill>
              </a:rPr>
              <a:t>(Galicia-Garcia </a:t>
            </a:r>
            <a:r>
              <a:rPr lang="en-PK" sz="1100" b="1" i="1" dirty="0">
                <a:solidFill>
                  <a:srgbClr val="C00000"/>
                </a:solidFill>
              </a:rPr>
              <a:t>et al.</a:t>
            </a:r>
            <a:r>
              <a:rPr lang="en-PK" sz="1100" b="1" dirty="0">
                <a:solidFill>
                  <a:srgbClr val="C00000"/>
                </a:solidFill>
              </a:rPr>
              <a:t>, 2020; Lu </a:t>
            </a:r>
            <a:r>
              <a:rPr lang="en-PK" sz="1100" b="1" i="1" dirty="0">
                <a:solidFill>
                  <a:srgbClr val="C00000"/>
                </a:solidFill>
              </a:rPr>
              <a:t>et al.</a:t>
            </a:r>
            <a:r>
              <a:rPr lang="en-PK" sz="1100" b="1" dirty="0">
                <a:solidFill>
                  <a:srgbClr val="C00000"/>
                </a:solidFill>
              </a:rPr>
              <a:t>, 2024)</a:t>
            </a:r>
            <a:r>
              <a:rPr sz="1100" b="1" dirty="0">
                <a:solidFill>
                  <a:srgbClr val="C00000"/>
                </a:solidFill>
              </a:rPr>
              <a:t>.</a:t>
            </a:r>
          </a:p>
        </p:txBody>
      </p:sp>
      <p:sp>
        <p:nvSpPr>
          <p:cNvPr id="10" name="TextBox 9">
            <a:extLst>
              <a:ext uri="{FF2B5EF4-FFF2-40B4-BE49-F238E27FC236}">
                <a16:creationId xmlns:a16="http://schemas.microsoft.com/office/drawing/2014/main" id="{BD72D925-87D0-0656-7F59-406E1E8F58A0}"/>
              </a:ext>
            </a:extLst>
          </p:cNvPr>
          <p:cNvSpPr txBox="1"/>
          <p:nvPr/>
        </p:nvSpPr>
        <p:spPr>
          <a:xfrm>
            <a:off x="9732920" y="5281940"/>
            <a:ext cx="2196483" cy="307777"/>
          </a:xfrm>
          <a:prstGeom prst="rect">
            <a:avLst/>
          </a:prstGeom>
          <a:noFill/>
        </p:spPr>
        <p:txBody>
          <a:bodyPr wrap="square">
            <a:spAutoFit/>
          </a:bodyPr>
          <a:lstStyle/>
          <a:p>
            <a:pPr marL="0" indent="0" algn="l" defTabSz="914400" rtl="0"/>
            <a:r>
              <a:rPr lang="en-PK" sz="1400" dirty="0">
                <a:solidFill>
                  <a:srgbClr val="C00000"/>
                </a:solidFill>
                <a:effectLst/>
                <a:latin typeface="Calibri" panose="020F0502020204030204" pitchFamily="34" charset="0"/>
              </a:rPr>
              <a:t>(Lu </a:t>
            </a:r>
            <a:r>
              <a:rPr lang="en-PK" sz="1400" i="1" dirty="0">
                <a:solidFill>
                  <a:srgbClr val="C00000"/>
                </a:solidFill>
                <a:effectLst/>
                <a:latin typeface="Calibri" panose="020F0502020204030204" pitchFamily="34" charset="0"/>
              </a:rPr>
              <a:t>et al.</a:t>
            </a:r>
            <a:r>
              <a:rPr lang="en-PK" sz="1400" dirty="0">
                <a:solidFill>
                  <a:srgbClr val="C00000"/>
                </a:solidFill>
                <a:effectLst/>
                <a:latin typeface="Calibri" panose="020F0502020204030204" pitchFamily="34" charset="0"/>
              </a:rPr>
              <a:t>, 2024)</a:t>
            </a:r>
            <a:endParaRPr lang="en-PK" sz="2400" dirty="0">
              <a:solidFill>
                <a:srgbClr val="C00000"/>
              </a:solidFill>
            </a:endParaRPr>
          </a:p>
        </p:txBody>
      </p:sp>
      <p:pic>
        <p:nvPicPr>
          <p:cNvPr id="8" name="Audio 7">
            <a:hlinkClick r:id="" action="ppaction://media"/>
            <a:extLst>
              <a:ext uri="{FF2B5EF4-FFF2-40B4-BE49-F238E27FC236}">
                <a16:creationId xmlns:a16="http://schemas.microsoft.com/office/drawing/2014/main" id="{B94EE9B2-FFD0-36AC-E225-6290A6DF81B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601200" y="3632657"/>
            <a:ext cx="3048000" cy="1714500"/>
          </a:xfrm>
          <a:prstGeom prst="rect">
            <a:avLst/>
          </a:prstGeom>
        </p:spPr>
      </p:pic>
    </p:spTree>
    <p:extLst>
      <p:ext uri="{BB962C8B-B14F-4D97-AF65-F5344CB8AC3E}">
        <p14:creationId xmlns:p14="http://schemas.microsoft.com/office/powerpoint/2010/main" val="1904354779"/>
      </p:ext>
    </p:extLst>
  </p:cSld>
  <p:clrMapOvr>
    <a:masterClrMapping/>
  </p:clrMapOvr>
  <mc:AlternateContent xmlns:mc="http://schemas.openxmlformats.org/markup-compatibility/2006">
    <mc:Choice xmlns:p14="http://schemas.microsoft.com/office/powerpoint/2010/main" Requires="p14">
      <p:transition spd="slow" p14:dur="2000" advTm="54309"/>
    </mc:Choice>
    <mc:Fallback>
      <p:transition spd="slow" advTm="543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C9DC2E-F59B-4DBB-87C9-A7F9210F87D9}"/>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Diabetes Pathophysiology</a:t>
            </a:r>
            <a:endParaRPr sz="3000" b="1" dirty="0">
              <a:solidFill>
                <a:srgbClr val="0B2A4A"/>
              </a:solidFill>
            </a:endParaRPr>
          </a:p>
        </p:txBody>
      </p:sp>
      <p:cxnSp>
        <p:nvCxnSpPr>
          <p:cNvPr id="11" name="Straight Arrow Connector 10"/>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FE4E17CA-B36E-4919-9EDA-D851FFC38FAF}"/>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05</a:t>
            </a:r>
          </a:p>
        </p:txBody>
      </p:sp>
      <p:pic>
        <p:nvPicPr>
          <p:cNvPr id="14" name="Picture 13"/>
          <p:cNvPicPr>
            <a:picLocks noChangeAspect="1"/>
          </p:cNvPicPr>
          <p:nvPr/>
        </p:nvPicPr>
        <p:blipFill>
          <a:blip r:embed="rId5"/>
          <a:stretch/>
        </p:blipFill>
        <p:spPr>
          <a:xfrm>
            <a:off x="2084932" y="1352550"/>
            <a:ext cx="8022135" cy="4514850"/>
          </a:xfrm>
          <a:prstGeom prst="rect">
            <a:avLst/>
          </a:prstGeom>
        </p:spPr>
      </p:pic>
      <p:sp>
        <p:nvSpPr>
          <p:cNvPr id="6" name="Rectangle 5">
            <a:extLst>
              <a:ext uri="{FF2B5EF4-FFF2-40B4-BE49-F238E27FC236}">
                <a16:creationId xmlns:a16="http://schemas.microsoft.com/office/drawing/2014/main" id="{9B983974-3011-4B06-A804-8415446E5D03}"/>
              </a:ext>
            </a:extLst>
          </p:cNvPr>
          <p:cNvSpPr>
            <a:spLocks noGrp="1"/>
          </p:cNvSpPr>
          <p:nvPr/>
        </p:nvSpPr>
        <p:spPr>
          <a:xfrm>
            <a:off x="457200" y="5953125"/>
            <a:ext cx="2628900" cy="342900"/>
          </a:xfrm>
          <a:prstGeom prst="rect">
            <a:avLst/>
          </a:prstGeom>
          <a:noFill/>
          <a:ln w="0">
            <a:noFill/>
            <a:prstDash val="solid"/>
          </a:ln>
        </p:spPr>
        <p:txBody>
          <a:bodyPr wrap="square" lIns="0" tIns="0" rIns="0" bIns="0" anchor="t">
            <a:normAutofit/>
          </a:bodyPr>
          <a:lstStyle/>
          <a:p>
            <a:pPr algn="ctr">
              <a:defRPr sz="1125" b="1">
                <a:solidFill>
                  <a:srgbClr val="0B2A4A"/>
                </a:solidFill>
              </a:defRPr>
            </a:pPr>
            <a:r>
              <a:rPr sz="1125" b="1">
                <a:solidFill>
                  <a:srgbClr val="0B2A4A"/>
                </a:solidFill>
              </a:rPr>
              <a:t>Insulin signal is weaker</a:t>
            </a:r>
          </a:p>
        </p:txBody>
      </p:sp>
      <p:sp>
        <p:nvSpPr>
          <p:cNvPr id="7" name="Rectangle 6">
            <a:extLst>
              <a:ext uri="{FF2B5EF4-FFF2-40B4-BE49-F238E27FC236}">
                <a16:creationId xmlns:a16="http://schemas.microsoft.com/office/drawing/2014/main" id="{03CB72BA-3904-42AC-8D25-2FD5028230DC}"/>
              </a:ext>
            </a:extLst>
          </p:cNvPr>
          <p:cNvSpPr>
            <a:spLocks noGrp="1"/>
          </p:cNvSpPr>
          <p:nvPr/>
        </p:nvSpPr>
        <p:spPr>
          <a:xfrm>
            <a:off x="3333750" y="5953125"/>
            <a:ext cx="2628900" cy="342900"/>
          </a:xfrm>
          <a:prstGeom prst="rect">
            <a:avLst/>
          </a:prstGeom>
          <a:noFill/>
          <a:ln w="0">
            <a:noFill/>
            <a:prstDash val="solid"/>
          </a:ln>
        </p:spPr>
        <p:txBody>
          <a:bodyPr wrap="square" lIns="0" tIns="0" rIns="0" bIns="0" anchor="t">
            <a:normAutofit/>
          </a:bodyPr>
          <a:lstStyle/>
          <a:p>
            <a:pPr algn="ctr">
              <a:defRPr sz="1125" b="1">
                <a:solidFill>
                  <a:srgbClr val="0B2A4A"/>
                </a:solidFill>
              </a:defRPr>
            </a:pPr>
            <a:r>
              <a:rPr sz="1125" b="1">
                <a:solidFill>
                  <a:srgbClr val="0B2A4A"/>
                </a:solidFill>
              </a:rPr>
              <a:t>Glucose remains in blood</a:t>
            </a:r>
          </a:p>
        </p:txBody>
      </p:sp>
      <p:sp>
        <p:nvSpPr>
          <p:cNvPr id="8" name="Rectangle 7">
            <a:extLst>
              <a:ext uri="{FF2B5EF4-FFF2-40B4-BE49-F238E27FC236}">
                <a16:creationId xmlns:a16="http://schemas.microsoft.com/office/drawing/2014/main" id="{BEDE2450-E5AD-45C4-8D16-0970E12EE531}"/>
              </a:ext>
            </a:extLst>
          </p:cNvPr>
          <p:cNvSpPr>
            <a:spLocks noGrp="1"/>
          </p:cNvSpPr>
          <p:nvPr/>
        </p:nvSpPr>
        <p:spPr>
          <a:xfrm>
            <a:off x="6210300" y="5953125"/>
            <a:ext cx="2628900" cy="342900"/>
          </a:xfrm>
          <a:prstGeom prst="rect">
            <a:avLst/>
          </a:prstGeom>
          <a:noFill/>
          <a:ln w="0">
            <a:noFill/>
            <a:prstDash val="solid"/>
          </a:ln>
        </p:spPr>
        <p:txBody>
          <a:bodyPr wrap="square" lIns="0" tIns="0" rIns="0" bIns="0" anchor="t">
            <a:normAutofit/>
          </a:bodyPr>
          <a:lstStyle/>
          <a:p>
            <a:pPr algn="ctr">
              <a:defRPr sz="1125" b="1">
                <a:solidFill>
                  <a:srgbClr val="0B2A4A"/>
                </a:solidFill>
              </a:defRPr>
            </a:pPr>
            <a:r>
              <a:rPr sz="1125" b="1">
                <a:solidFill>
                  <a:srgbClr val="0B2A4A"/>
                </a:solidFill>
              </a:rPr>
              <a:t>Pancreas compensates, then struggles</a:t>
            </a:r>
          </a:p>
        </p:txBody>
      </p:sp>
      <p:sp>
        <p:nvSpPr>
          <p:cNvPr id="9" name="Rectangle 8">
            <a:extLst>
              <a:ext uri="{FF2B5EF4-FFF2-40B4-BE49-F238E27FC236}">
                <a16:creationId xmlns:a16="http://schemas.microsoft.com/office/drawing/2014/main" id="{43AD8CDF-A499-4130-A1A8-E80993D033FB}"/>
              </a:ext>
            </a:extLst>
          </p:cNvPr>
          <p:cNvSpPr>
            <a:spLocks noGrp="1"/>
          </p:cNvSpPr>
          <p:nvPr/>
        </p:nvSpPr>
        <p:spPr>
          <a:xfrm>
            <a:off x="9086850" y="5953125"/>
            <a:ext cx="2628900" cy="342900"/>
          </a:xfrm>
          <a:prstGeom prst="rect">
            <a:avLst/>
          </a:prstGeom>
          <a:noFill/>
          <a:ln w="0">
            <a:noFill/>
            <a:prstDash val="solid"/>
          </a:ln>
        </p:spPr>
        <p:txBody>
          <a:bodyPr wrap="square" lIns="0" tIns="0" rIns="0" bIns="0" anchor="t">
            <a:normAutofit/>
          </a:bodyPr>
          <a:lstStyle/>
          <a:p>
            <a:pPr algn="ctr">
              <a:defRPr sz="1125" b="1">
                <a:solidFill>
                  <a:srgbClr val="087070"/>
                </a:solidFill>
              </a:defRPr>
            </a:pPr>
            <a:r>
              <a:rPr sz="1125" b="1">
                <a:solidFill>
                  <a:srgbClr val="087070"/>
                </a:solidFill>
              </a:rPr>
              <a:t>Osmotic and cellular effects cause symptoms</a:t>
            </a:r>
          </a:p>
        </p:txBody>
      </p:sp>
      <p:sp>
        <p:nvSpPr>
          <p:cNvPr id="10" name="TextBox 9">
            <a:extLst>
              <a:ext uri="{FF2B5EF4-FFF2-40B4-BE49-F238E27FC236}">
                <a16:creationId xmlns:a16="http://schemas.microsoft.com/office/drawing/2014/main" id="{D2D380F1-B186-E4F8-CD8C-86A099E03CB8}"/>
              </a:ext>
            </a:extLst>
          </p:cNvPr>
          <p:cNvSpPr txBox="1"/>
          <p:nvPr/>
        </p:nvSpPr>
        <p:spPr>
          <a:xfrm>
            <a:off x="3499338" y="6403345"/>
            <a:ext cx="6098344" cy="261610"/>
          </a:xfrm>
          <a:prstGeom prst="rect">
            <a:avLst/>
          </a:prstGeom>
          <a:noFill/>
        </p:spPr>
        <p:txBody>
          <a:bodyPr wrap="square">
            <a:spAutoFit/>
          </a:bodyPr>
          <a:lstStyle/>
          <a:p>
            <a:pPr marL="0" indent="0" algn="l" defTabSz="914400" rtl="0"/>
            <a:r>
              <a:rPr lang="en-PK" sz="1100" b="1" dirty="0">
                <a:solidFill>
                  <a:srgbClr val="C00000"/>
                </a:solidFill>
                <a:effectLst/>
                <a:latin typeface="Calibri" panose="020F0502020204030204" pitchFamily="34" charset="0"/>
              </a:rPr>
              <a:t>(Kahn, Cooper and Del Prato, 2014; Galicia-Garcia </a:t>
            </a:r>
            <a:r>
              <a:rPr lang="en-PK" sz="1100" b="1" i="1" dirty="0">
                <a:solidFill>
                  <a:srgbClr val="C00000"/>
                </a:solidFill>
                <a:effectLst/>
                <a:latin typeface="Calibri" panose="020F0502020204030204" pitchFamily="34" charset="0"/>
              </a:rPr>
              <a:t>et al.</a:t>
            </a:r>
            <a:r>
              <a:rPr lang="en-PK" sz="1100" b="1" dirty="0">
                <a:solidFill>
                  <a:srgbClr val="C00000"/>
                </a:solidFill>
                <a:effectLst/>
                <a:latin typeface="Calibri" panose="020F0502020204030204" pitchFamily="34" charset="0"/>
              </a:rPr>
              <a:t>, 2020; Lu </a:t>
            </a:r>
            <a:r>
              <a:rPr lang="en-PK" sz="1100" b="1" i="1" dirty="0">
                <a:solidFill>
                  <a:srgbClr val="C00000"/>
                </a:solidFill>
                <a:effectLst/>
                <a:latin typeface="Calibri" panose="020F0502020204030204" pitchFamily="34" charset="0"/>
              </a:rPr>
              <a:t>et al.</a:t>
            </a:r>
            <a:r>
              <a:rPr lang="en-PK" sz="1100" b="1" dirty="0">
                <a:solidFill>
                  <a:srgbClr val="C00000"/>
                </a:solidFill>
                <a:effectLst/>
                <a:latin typeface="Calibri" panose="020F0502020204030204" pitchFamily="34" charset="0"/>
              </a:rPr>
              <a:t>, 2024)</a:t>
            </a:r>
            <a:endParaRPr lang="en-PK" b="1" dirty="0">
              <a:solidFill>
                <a:srgbClr val="C00000"/>
              </a:solidFill>
            </a:endParaRPr>
          </a:p>
        </p:txBody>
      </p:sp>
      <p:pic>
        <p:nvPicPr>
          <p:cNvPr id="16" name="Audio 15">
            <a:hlinkClick r:id="" action="ppaction://media"/>
            <a:extLst>
              <a:ext uri="{FF2B5EF4-FFF2-40B4-BE49-F238E27FC236}">
                <a16:creationId xmlns:a16="http://schemas.microsoft.com/office/drawing/2014/main" id="{B25995E0-9976-76DD-A16B-6DF5E084C5E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490841" y="3149204"/>
            <a:ext cx="3048000" cy="1714500"/>
          </a:xfrm>
          <a:prstGeom prst="rect">
            <a:avLst/>
          </a:prstGeom>
        </p:spPr>
      </p:pic>
    </p:spTree>
    <p:extLst>
      <p:ext uri="{BB962C8B-B14F-4D97-AF65-F5344CB8AC3E}">
        <p14:creationId xmlns:p14="http://schemas.microsoft.com/office/powerpoint/2010/main" val="251073671"/>
      </p:ext>
    </p:extLst>
  </p:cSld>
  <p:clrMapOvr>
    <a:masterClrMapping/>
  </p:clrMapOvr>
  <mc:AlternateContent xmlns:mc="http://schemas.openxmlformats.org/markup-compatibility/2006">
    <mc:Choice xmlns:p14="http://schemas.microsoft.com/office/powerpoint/2010/main" Requires="p14">
      <p:transition spd="slow" p14:dur="2000" advTm="57343"/>
    </mc:Choice>
    <mc:Fallback>
      <p:transition spd="slow" advTm="573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A5B2D7-8565-4C73-A079-9571D813002E}"/>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Diagnosis &amp; Assessment</a:t>
            </a:r>
            <a:endParaRPr sz="3000" b="1" dirty="0">
              <a:solidFill>
                <a:srgbClr val="0B2A4A"/>
              </a:solidFill>
            </a:endParaRPr>
          </a:p>
        </p:txBody>
      </p:sp>
      <p:cxnSp>
        <p:nvCxnSpPr>
          <p:cNvPr id="28" name="Straight Arrow Connector 27"/>
          <p:cNvCxnSpPr/>
          <p:nvPr/>
        </p:nvCxnSpPr>
        <p:spPr>
          <a:xfrm>
            <a:off x="457200" y="1066800"/>
            <a:ext cx="11277600" cy="0"/>
          </a:xfrm>
          <a:prstGeom prst="straightConnector1">
            <a:avLst/>
          </a:prstGeom>
          <a:ln w="28575">
            <a:solidFill>
              <a:srgbClr val="0E8C8C"/>
            </a:solidFill>
            <a:prstDash val="solid"/>
          </a:ln>
        </p:spPr>
      </p:cxnSp>
      <p:sp>
        <p:nvSpPr>
          <p:cNvPr id="3" name="Rectangle 2">
            <a:extLst>
              <a:ext uri="{FF2B5EF4-FFF2-40B4-BE49-F238E27FC236}">
                <a16:creationId xmlns:a16="http://schemas.microsoft.com/office/drawing/2014/main" id="{FE370335-AD36-4C49-A5A6-9DB2292B1165}"/>
              </a:ext>
            </a:extLst>
          </p:cNvPr>
          <p:cNvSpPr>
            <a:spLocks noGrp="1"/>
          </p:cNvSpPr>
          <p:nvPr/>
        </p:nvSpPr>
        <p:spPr>
          <a:xfrm>
            <a:off x="457200" y="6448425"/>
            <a:ext cx="10287000" cy="190500"/>
          </a:xfrm>
          <a:prstGeom prst="rect">
            <a:avLst/>
          </a:prstGeom>
          <a:noFill/>
          <a:ln w="0">
            <a:noFill/>
            <a:prstDash val="solid"/>
          </a:ln>
        </p:spPr>
        <p:txBody>
          <a:bodyPr wrap="square" lIns="0" tIns="0" rIns="0" bIns="0" anchor="b">
            <a:normAutofit/>
          </a:bodyPr>
          <a:lstStyle/>
          <a:p>
            <a:pPr algn="l">
              <a:defRPr sz="713" b="0">
                <a:solidFill>
                  <a:srgbClr val="56636E"/>
                </a:solidFill>
              </a:defRPr>
            </a:pPr>
            <a:r>
              <a:rPr sz="713" b="0">
                <a:solidFill>
                  <a:srgbClr val="56636E"/>
                </a:solidFill>
              </a:rPr>
              <a:t>Sources: NICE PH38; NICE CKS diagnosis; NHS England annual diabetes care processes.</a:t>
            </a:r>
          </a:p>
        </p:txBody>
      </p:sp>
      <p:sp>
        <p:nvSpPr>
          <p:cNvPr id="4" name="Rectangle 3">
            <a:extLst>
              <a:ext uri="{FF2B5EF4-FFF2-40B4-BE49-F238E27FC236}">
                <a16:creationId xmlns:a16="http://schemas.microsoft.com/office/drawing/2014/main" id="{E7341397-E0BC-44D1-9DAB-DEDAAC0CF6E3}"/>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06</a:t>
            </a:r>
          </a:p>
        </p:txBody>
      </p:sp>
      <p:sp>
        <p:nvSpPr>
          <p:cNvPr id="5" name="Rectangle 4">
            <a:extLst>
              <a:ext uri="{FF2B5EF4-FFF2-40B4-BE49-F238E27FC236}">
                <a16:creationId xmlns:a16="http://schemas.microsoft.com/office/drawing/2014/main" id="{8CD410FA-AA1A-4D42-9616-38AC056BD1E1}"/>
              </a:ext>
            </a:extLst>
          </p:cNvPr>
          <p:cNvSpPr>
            <a:spLocks noGrp="1"/>
          </p:cNvSpPr>
          <p:nvPr/>
        </p:nvSpPr>
        <p:spPr>
          <a:xfrm>
            <a:off x="457200" y="1428750"/>
            <a:ext cx="3429000" cy="4191000"/>
          </a:xfrm>
          <a:prstGeom prst="rect">
            <a:avLst/>
          </a:prstGeom>
          <a:solidFill>
            <a:srgbClr val="0B2A4A"/>
          </a:solidFill>
          <a:ln w="0">
            <a:solidFill>
              <a:srgbClr val="0B2A4A"/>
            </a:solidFill>
            <a:prstDash val="solid"/>
          </a:ln>
        </p:spPr>
        <p:txBody>
          <a:bodyPr/>
          <a:lstStyle/>
          <a:p>
            <a:endParaRPr lang="en-PK"/>
          </a:p>
        </p:txBody>
      </p:sp>
      <p:sp>
        <p:nvSpPr>
          <p:cNvPr id="6" name="Rectangle 5">
            <a:extLst>
              <a:ext uri="{FF2B5EF4-FFF2-40B4-BE49-F238E27FC236}">
                <a16:creationId xmlns:a16="http://schemas.microsoft.com/office/drawing/2014/main" id="{CD8CBD7B-BAB9-419B-BDAE-8D53D2358807}"/>
              </a:ext>
            </a:extLst>
          </p:cNvPr>
          <p:cNvSpPr>
            <a:spLocks noGrp="1"/>
          </p:cNvSpPr>
          <p:nvPr/>
        </p:nvSpPr>
        <p:spPr>
          <a:xfrm>
            <a:off x="742950" y="1733550"/>
            <a:ext cx="2857500" cy="266700"/>
          </a:xfrm>
          <a:prstGeom prst="rect">
            <a:avLst/>
          </a:prstGeom>
          <a:noFill/>
          <a:ln w="0">
            <a:noFill/>
            <a:prstDash val="solid"/>
          </a:ln>
        </p:spPr>
        <p:txBody>
          <a:bodyPr wrap="square" lIns="0" tIns="0" rIns="0" bIns="0" anchor="t">
            <a:normAutofit/>
          </a:bodyPr>
          <a:lstStyle/>
          <a:p>
            <a:pPr algn="ctr">
              <a:defRPr sz="1350" b="1">
                <a:solidFill>
                  <a:srgbClr val="FFFFFF"/>
                </a:solidFill>
              </a:defRPr>
            </a:pPr>
            <a:r>
              <a:rPr sz="1350" b="1">
                <a:solidFill>
                  <a:srgbClr val="FFFFFF"/>
                </a:solidFill>
              </a:rPr>
              <a:t>Tariq’s HbA1c</a:t>
            </a:r>
          </a:p>
        </p:txBody>
      </p:sp>
      <p:sp>
        <p:nvSpPr>
          <p:cNvPr id="7" name="Rectangle 6">
            <a:extLst>
              <a:ext uri="{FF2B5EF4-FFF2-40B4-BE49-F238E27FC236}">
                <a16:creationId xmlns:a16="http://schemas.microsoft.com/office/drawing/2014/main" id="{5D01B434-F4A2-49D3-964C-CB62B8D0DE48}"/>
              </a:ext>
            </a:extLst>
          </p:cNvPr>
          <p:cNvSpPr>
            <a:spLocks noGrp="1"/>
          </p:cNvSpPr>
          <p:nvPr/>
        </p:nvSpPr>
        <p:spPr>
          <a:xfrm>
            <a:off x="742950" y="2143125"/>
            <a:ext cx="2857500" cy="1143000"/>
          </a:xfrm>
          <a:prstGeom prst="rect">
            <a:avLst/>
          </a:prstGeom>
          <a:noFill/>
          <a:ln w="0">
            <a:noFill/>
            <a:prstDash val="solid"/>
          </a:ln>
        </p:spPr>
        <p:txBody>
          <a:bodyPr wrap="square" lIns="0" tIns="0" rIns="0" bIns="0" anchor="ctr">
            <a:normAutofit/>
          </a:bodyPr>
          <a:lstStyle/>
          <a:p>
            <a:pPr algn="ctr">
              <a:defRPr sz="6900" b="1">
                <a:solidFill>
                  <a:srgbClr val="FFFFFF"/>
                </a:solidFill>
              </a:defRPr>
            </a:pPr>
            <a:r>
              <a:rPr sz="6900" b="1">
                <a:solidFill>
                  <a:srgbClr val="FFFFFF"/>
                </a:solidFill>
              </a:rPr>
              <a:t>62</a:t>
            </a:r>
          </a:p>
        </p:txBody>
      </p:sp>
      <p:sp>
        <p:nvSpPr>
          <p:cNvPr id="8" name="Rectangle 7">
            <a:extLst>
              <a:ext uri="{FF2B5EF4-FFF2-40B4-BE49-F238E27FC236}">
                <a16:creationId xmlns:a16="http://schemas.microsoft.com/office/drawing/2014/main" id="{DF005801-3865-4096-B4F9-FDA3A13F343D}"/>
              </a:ext>
            </a:extLst>
          </p:cNvPr>
          <p:cNvSpPr>
            <a:spLocks noGrp="1"/>
          </p:cNvSpPr>
          <p:nvPr/>
        </p:nvSpPr>
        <p:spPr>
          <a:xfrm>
            <a:off x="742950" y="3333750"/>
            <a:ext cx="2857500" cy="323850"/>
          </a:xfrm>
          <a:prstGeom prst="rect">
            <a:avLst/>
          </a:prstGeom>
          <a:noFill/>
          <a:ln w="0">
            <a:noFill/>
            <a:prstDash val="solid"/>
          </a:ln>
        </p:spPr>
        <p:txBody>
          <a:bodyPr wrap="square" lIns="0" tIns="0" rIns="0" bIns="0" anchor="t">
            <a:normAutofit/>
          </a:bodyPr>
          <a:lstStyle/>
          <a:p>
            <a:pPr algn="ctr">
              <a:defRPr sz="1575" b="0">
                <a:solidFill>
                  <a:srgbClr val="FFFFFF"/>
                </a:solidFill>
              </a:defRPr>
            </a:pPr>
            <a:r>
              <a:rPr sz="1575" b="0">
                <a:solidFill>
                  <a:srgbClr val="FFFFFF"/>
                </a:solidFill>
              </a:rPr>
              <a:t>mmol/mol</a:t>
            </a:r>
          </a:p>
        </p:txBody>
      </p:sp>
      <p:cxnSp>
        <p:nvCxnSpPr>
          <p:cNvPr id="35" name="Straight Arrow Connector 34"/>
          <p:cNvCxnSpPr/>
          <p:nvPr/>
        </p:nvCxnSpPr>
        <p:spPr>
          <a:xfrm>
            <a:off x="838200" y="3924300"/>
            <a:ext cx="2667000" cy="0"/>
          </a:xfrm>
          <a:prstGeom prst="straightConnector1">
            <a:avLst/>
          </a:prstGeom>
          <a:ln w="28575">
            <a:solidFill>
              <a:srgbClr val="0E8C8C"/>
            </a:solidFill>
            <a:prstDash val="solid"/>
          </a:ln>
        </p:spPr>
      </p:cxnSp>
      <p:sp>
        <p:nvSpPr>
          <p:cNvPr id="10" name="Rectangle 9">
            <a:extLst>
              <a:ext uri="{FF2B5EF4-FFF2-40B4-BE49-F238E27FC236}">
                <a16:creationId xmlns:a16="http://schemas.microsoft.com/office/drawing/2014/main" id="{9B7027D5-8241-42E6-85B8-61EFF8283DF0}"/>
              </a:ext>
            </a:extLst>
          </p:cNvPr>
          <p:cNvSpPr>
            <a:spLocks noGrp="1"/>
          </p:cNvSpPr>
          <p:nvPr/>
        </p:nvSpPr>
        <p:spPr>
          <a:xfrm>
            <a:off x="742950" y="4210050"/>
            <a:ext cx="2857500" cy="247650"/>
          </a:xfrm>
          <a:prstGeom prst="rect">
            <a:avLst/>
          </a:prstGeom>
          <a:noFill/>
          <a:ln w="0">
            <a:noFill/>
            <a:prstDash val="solid"/>
          </a:ln>
        </p:spPr>
        <p:txBody>
          <a:bodyPr wrap="square" lIns="0" tIns="0" rIns="0" bIns="0" anchor="t">
            <a:normAutofit/>
          </a:bodyPr>
          <a:lstStyle/>
          <a:p>
            <a:pPr algn="ctr">
              <a:defRPr sz="1200" b="0">
                <a:solidFill>
                  <a:srgbClr val="FFFFFF"/>
                </a:solidFill>
              </a:defRPr>
            </a:pPr>
            <a:r>
              <a:rPr sz="1200" b="0">
                <a:solidFill>
                  <a:srgbClr val="FFFFFF"/>
                </a:solidFill>
              </a:rPr>
              <a:t>Diagnostic threshold</a:t>
            </a:r>
          </a:p>
        </p:txBody>
      </p:sp>
      <p:sp>
        <p:nvSpPr>
          <p:cNvPr id="11" name="Rectangle 10">
            <a:extLst>
              <a:ext uri="{FF2B5EF4-FFF2-40B4-BE49-F238E27FC236}">
                <a16:creationId xmlns:a16="http://schemas.microsoft.com/office/drawing/2014/main" id="{B4532B29-0E75-4C6E-88B1-09CDFE522D7B}"/>
              </a:ext>
            </a:extLst>
          </p:cNvPr>
          <p:cNvSpPr>
            <a:spLocks noGrp="1"/>
          </p:cNvSpPr>
          <p:nvPr/>
        </p:nvSpPr>
        <p:spPr>
          <a:xfrm>
            <a:off x="742950" y="4524375"/>
            <a:ext cx="2857500" cy="381000"/>
          </a:xfrm>
          <a:prstGeom prst="rect">
            <a:avLst/>
          </a:prstGeom>
          <a:noFill/>
          <a:ln w="0">
            <a:noFill/>
            <a:prstDash val="solid"/>
          </a:ln>
        </p:spPr>
        <p:txBody>
          <a:bodyPr wrap="square" lIns="0" tIns="0" rIns="0" bIns="0" anchor="t">
            <a:normAutofit/>
          </a:bodyPr>
          <a:lstStyle/>
          <a:p>
            <a:pPr algn="ctr">
              <a:defRPr sz="1950" b="1">
                <a:solidFill>
                  <a:srgbClr val="F4A62A"/>
                </a:solidFill>
              </a:defRPr>
            </a:pPr>
            <a:r>
              <a:rPr sz="1950" b="1">
                <a:solidFill>
                  <a:srgbClr val="F4A62A"/>
                </a:solidFill>
              </a:rPr>
              <a:t>≥48 mmol/mol (6.5%)</a:t>
            </a:r>
          </a:p>
        </p:txBody>
      </p:sp>
      <p:sp>
        <p:nvSpPr>
          <p:cNvPr id="12" name="Rectangle 11">
            <a:extLst>
              <a:ext uri="{FF2B5EF4-FFF2-40B4-BE49-F238E27FC236}">
                <a16:creationId xmlns:a16="http://schemas.microsoft.com/office/drawing/2014/main" id="{A11167F8-703F-4549-9F7C-23EC2F7A3509}"/>
              </a:ext>
            </a:extLst>
          </p:cNvPr>
          <p:cNvSpPr>
            <a:spLocks noGrp="1"/>
          </p:cNvSpPr>
          <p:nvPr/>
        </p:nvSpPr>
        <p:spPr>
          <a:xfrm>
            <a:off x="742950" y="5095875"/>
            <a:ext cx="2857500" cy="361950"/>
          </a:xfrm>
          <a:prstGeom prst="rect">
            <a:avLst/>
          </a:prstGeom>
          <a:noFill/>
          <a:ln w="0">
            <a:noFill/>
            <a:prstDash val="solid"/>
          </a:ln>
        </p:spPr>
        <p:txBody>
          <a:bodyPr wrap="square" lIns="0" tIns="0" rIns="0" bIns="0" anchor="t">
            <a:normAutofit/>
          </a:bodyPr>
          <a:lstStyle/>
          <a:p>
            <a:pPr algn="ctr">
              <a:defRPr sz="1125" b="0">
                <a:solidFill>
                  <a:srgbClr val="FFFFFF"/>
                </a:solidFill>
              </a:defRPr>
            </a:pPr>
            <a:r>
              <a:rPr sz="1125" b="0">
                <a:solidFill>
                  <a:srgbClr val="FFFFFF"/>
                </a:solidFill>
              </a:rPr>
              <a:t>Symptoms + abnormal result support diagnosis</a:t>
            </a:r>
          </a:p>
        </p:txBody>
      </p:sp>
      <p:sp>
        <p:nvSpPr>
          <p:cNvPr id="13" name="Rounded Rectangle 12">
            <a:extLst>
              <a:ext uri="{FF2B5EF4-FFF2-40B4-BE49-F238E27FC236}">
                <a16:creationId xmlns:a16="http://schemas.microsoft.com/office/drawing/2014/main" id="{F389FBE1-3441-4478-90C4-2AC4B3322266}"/>
              </a:ext>
            </a:extLst>
          </p:cNvPr>
          <p:cNvSpPr>
            <a:spLocks noGrp="1"/>
          </p:cNvSpPr>
          <p:nvPr/>
        </p:nvSpPr>
        <p:spPr>
          <a:xfrm>
            <a:off x="4362450" y="1428750"/>
            <a:ext cx="1809750" cy="285750"/>
          </a:xfrm>
          <a:prstGeom prst="roundRect">
            <a:avLst>
              <a:gd name="adj" fmla="val 26667"/>
            </a:avLst>
          </a:prstGeom>
          <a:solidFill>
            <a:srgbClr val="0E8C8C"/>
          </a:solidFill>
          <a:ln w="0">
            <a:solidFill>
              <a:srgbClr val="0E8C8C"/>
            </a:solidFill>
            <a:prstDash val="solid"/>
          </a:ln>
        </p:spPr>
        <p:txBody>
          <a:bodyPr/>
          <a:lstStyle/>
          <a:p>
            <a:endParaRPr lang="en-PK"/>
          </a:p>
        </p:txBody>
      </p:sp>
      <p:sp>
        <p:nvSpPr>
          <p:cNvPr id="14" name="Rectangle 13">
            <a:extLst>
              <a:ext uri="{FF2B5EF4-FFF2-40B4-BE49-F238E27FC236}">
                <a16:creationId xmlns:a16="http://schemas.microsoft.com/office/drawing/2014/main" id="{7D5B6BD7-727C-429D-95FE-10E91EE1E56E}"/>
              </a:ext>
            </a:extLst>
          </p:cNvPr>
          <p:cNvSpPr>
            <a:spLocks noGrp="1"/>
          </p:cNvSpPr>
          <p:nvPr/>
        </p:nvSpPr>
        <p:spPr>
          <a:xfrm>
            <a:off x="4457700" y="1476375"/>
            <a:ext cx="1619250"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a:solidFill>
                  <a:srgbClr val="FFFFFF"/>
                </a:solidFill>
              </a:rPr>
              <a:t>CONFIRM AND CLASSIFY</a:t>
            </a:r>
          </a:p>
        </p:txBody>
      </p:sp>
      <p:sp>
        <p:nvSpPr>
          <p:cNvPr id="15" name="Rectangle 14">
            <a:extLst>
              <a:ext uri="{FF2B5EF4-FFF2-40B4-BE49-F238E27FC236}">
                <a16:creationId xmlns:a16="http://schemas.microsoft.com/office/drawing/2014/main" id="{EEB66CBE-7AA4-4E5E-8260-FE0CAB1F2A48}"/>
              </a:ext>
            </a:extLst>
          </p:cNvPr>
          <p:cNvSpPr>
            <a:spLocks noGrp="1"/>
          </p:cNvSpPr>
          <p:nvPr/>
        </p:nvSpPr>
        <p:spPr>
          <a:xfrm>
            <a:off x="4362450" y="1924050"/>
            <a:ext cx="228600" cy="59055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16" name="Rectangle 15">
            <a:extLst>
              <a:ext uri="{FF2B5EF4-FFF2-40B4-BE49-F238E27FC236}">
                <a16:creationId xmlns:a16="http://schemas.microsoft.com/office/drawing/2014/main" id="{74A1DD78-E0B8-4B77-9893-B69635C748E7}"/>
              </a:ext>
            </a:extLst>
          </p:cNvPr>
          <p:cNvSpPr>
            <a:spLocks noGrp="1"/>
          </p:cNvSpPr>
          <p:nvPr/>
        </p:nvSpPr>
        <p:spPr>
          <a:xfrm>
            <a:off x="4648200" y="1924050"/>
            <a:ext cx="6762750" cy="60960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Review symptom onset and consider whether type 1 diabetes or another cause is possible</a:t>
            </a:r>
          </a:p>
        </p:txBody>
      </p:sp>
      <p:sp>
        <p:nvSpPr>
          <p:cNvPr id="17" name="Rectangle 16">
            <a:extLst>
              <a:ext uri="{FF2B5EF4-FFF2-40B4-BE49-F238E27FC236}">
                <a16:creationId xmlns:a16="http://schemas.microsoft.com/office/drawing/2014/main" id="{B585E224-F7CF-41A2-99BC-40AD570CA9F4}"/>
              </a:ext>
            </a:extLst>
          </p:cNvPr>
          <p:cNvSpPr>
            <a:spLocks noGrp="1"/>
          </p:cNvSpPr>
          <p:nvPr/>
        </p:nvSpPr>
        <p:spPr>
          <a:xfrm>
            <a:off x="4362450" y="2552700"/>
            <a:ext cx="228600" cy="59055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18" name="Rectangle 17">
            <a:extLst>
              <a:ext uri="{FF2B5EF4-FFF2-40B4-BE49-F238E27FC236}">
                <a16:creationId xmlns:a16="http://schemas.microsoft.com/office/drawing/2014/main" id="{C0F2A4F2-AE51-487C-85C6-C24972DF358A}"/>
              </a:ext>
            </a:extLst>
          </p:cNvPr>
          <p:cNvSpPr>
            <a:spLocks noGrp="1"/>
          </p:cNvSpPr>
          <p:nvPr/>
        </p:nvSpPr>
        <p:spPr>
          <a:xfrm>
            <a:off x="4648200" y="2552700"/>
            <a:ext cx="6762750" cy="609600"/>
          </a:xfrm>
          <a:prstGeom prst="rect">
            <a:avLst/>
          </a:prstGeom>
          <a:noFill/>
          <a:ln w="0">
            <a:noFill/>
            <a:prstDash val="solid"/>
          </a:ln>
        </p:spPr>
        <p:txBody>
          <a:bodyPr wrap="square" lIns="0" tIns="0" rIns="0" bIns="0" anchor="t">
            <a:normAutofit/>
          </a:bodyPr>
          <a:lstStyle/>
          <a:p>
            <a:pPr>
              <a:defRPr sz="1350" b="0">
                <a:solidFill>
                  <a:srgbClr val="15212B"/>
                </a:solidFill>
              </a:defRPr>
            </a:pPr>
            <a:r>
              <a:rPr sz="1350" b="0" dirty="0">
                <a:solidFill>
                  <a:srgbClr val="15212B"/>
                </a:solidFill>
              </a:rPr>
              <a:t>If a person has no symptoms, confirm an HbA1c ≥48 mmol/mol with a second blood test</a:t>
            </a:r>
            <a:r>
              <a:rPr lang="en-GB" sz="1350" b="0" dirty="0">
                <a:solidFill>
                  <a:srgbClr val="15212B"/>
                </a:solidFill>
              </a:rPr>
              <a:t> </a:t>
            </a:r>
            <a:r>
              <a:rPr lang="en-PK" sz="1350" b="1" dirty="0">
                <a:solidFill>
                  <a:srgbClr val="C00000"/>
                </a:solidFill>
              </a:rPr>
              <a:t>(Gholap </a:t>
            </a:r>
            <a:r>
              <a:rPr lang="en-PK" sz="1350" b="1" i="1" dirty="0">
                <a:solidFill>
                  <a:srgbClr val="C00000"/>
                </a:solidFill>
              </a:rPr>
              <a:t>et al.</a:t>
            </a:r>
            <a:r>
              <a:rPr lang="en-PK" sz="1350" b="1" dirty="0">
                <a:solidFill>
                  <a:srgbClr val="C00000"/>
                </a:solidFill>
              </a:rPr>
              <a:t>, 2013)</a:t>
            </a:r>
            <a:endParaRPr sz="1350" b="1" dirty="0">
              <a:solidFill>
                <a:srgbClr val="C00000"/>
              </a:solidFill>
            </a:endParaRPr>
          </a:p>
        </p:txBody>
      </p:sp>
      <p:sp>
        <p:nvSpPr>
          <p:cNvPr id="19" name="Rectangle 18">
            <a:extLst>
              <a:ext uri="{FF2B5EF4-FFF2-40B4-BE49-F238E27FC236}">
                <a16:creationId xmlns:a16="http://schemas.microsoft.com/office/drawing/2014/main" id="{014B0EF5-E94F-4053-96A7-F486FA12E39A}"/>
              </a:ext>
            </a:extLst>
          </p:cNvPr>
          <p:cNvSpPr>
            <a:spLocks noGrp="1"/>
          </p:cNvSpPr>
          <p:nvPr/>
        </p:nvSpPr>
        <p:spPr>
          <a:xfrm>
            <a:off x="4362450" y="3181350"/>
            <a:ext cx="228600" cy="59055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dirty="0">
                <a:solidFill>
                  <a:srgbClr val="0E8C8C"/>
                </a:solidFill>
              </a:rPr>
              <a:t>•</a:t>
            </a:r>
          </a:p>
        </p:txBody>
      </p:sp>
      <p:sp>
        <p:nvSpPr>
          <p:cNvPr id="20" name="Rectangle 19">
            <a:extLst>
              <a:ext uri="{FF2B5EF4-FFF2-40B4-BE49-F238E27FC236}">
                <a16:creationId xmlns:a16="http://schemas.microsoft.com/office/drawing/2014/main" id="{CD03420E-5AD1-4925-A5DC-4FEB44CA4143}"/>
              </a:ext>
            </a:extLst>
          </p:cNvPr>
          <p:cNvSpPr>
            <a:spLocks noGrp="1"/>
          </p:cNvSpPr>
          <p:nvPr/>
        </p:nvSpPr>
        <p:spPr>
          <a:xfrm>
            <a:off x="4648200" y="3181350"/>
            <a:ext cx="6762750" cy="609600"/>
          </a:xfrm>
          <a:prstGeom prst="rect">
            <a:avLst/>
          </a:prstGeom>
          <a:noFill/>
          <a:ln w="0">
            <a:noFill/>
            <a:prstDash val="solid"/>
          </a:ln>
        </p:spPr>
        <p:txBody>
          <a:bodyPr wrap="square" lIns="0" tIns="0" rIns="0" bIns="0" anchor="t">
            <a:normAutofit fontScale="92500" lnSpcReduction="20000"/>
          </a:bodyPr>
          <a:lstStyle/>
          <a:p>
            <a:pPr algn="l">
              <a:defRPr sz="1350" b="0">
                <a:solidFill>
                  <a:srgbClr val="15212B"/>
                </a:solidFill>
              </a:defRPr>
            </a:pPr>
            <a:r>
              <a:rPr sz="1350" b="0" dirty="0">
                <a:solidFill>
                  <a:srgbClr val="15212B"/>
                </a:solidFill>
              </a:rPr>
              <a:t>Record medicines, comorbidities, mental wellbeing and social barriers</a:t>
            </a:r>
            <a:endParaRPr lang="en-GB" sz="1350" b="0" dirty="0">
              <a:solidFill>
                <a:srgbClr val="15212B"/>
              </a:solidFill>
            </a:endParaRPr>
          </a:p>
          <a:p>
            <a:pPr algn="l">
              <a:defRPr sz="1350" b="0">
                <a:solidFill>
                  <a:srgbClr val="15212B"/>
                </a:solidFill>
              </a:defRPr>
            </a:pPr>
            <a:endParaRPr lang="en-PK" sz="1350" dirty="0">
              <a:solidFill>
                <a:srgbClr val="15212B"/>
              </a:solidFill>
            </a:endParaRPr>
          </a:p>
          <a:p>
            <a:pPr>
              <a:defRPr sz="1350" b="0">
                <a:solidFill>
                  <a:srgbClr val="15212B"/>
                </a:solidFill>
              </a:defRPr>
            </a:pPr>
            <a:r>
              <a:rPr lang="en-PK" sz="1350" dirty="0"/>
              <a:t>According to NICE guidance, Tariq’s HbA1c of 62 mmol/mol meets the diagnostic threshold of 48 mmol/mol or above </a:t>
            </a:r>
            <a:r>
              <a:rPr lang="en-PK" sz="1350" dirty="0">
                <a:solidFill>
                  <a:srgbClr val="C00000"/>
                </a:solidFill>
              </a:rPr>
              <a:t>(NICE, 2015)</a:t>
            </a:r>
            <a:endParaRPr sz="1350" b="0" dirty="0">
              <a:solidFill>
                <a:srgbClr val="C00000"/>
              </a:solidFill>
            </a:endParaRPr>
          </a:p>
        </p:txBody>
      </p:sp>
      <p:sp>
        <p:nvSpPr>
          <p:cNvPr id="21" name="Rounded Rectangle 20">
            <a:extLst>
              <a:ext uri="{FF2B5EF4-FFF2-40B4-BE49-F238E27FC236}">
                <a16:creationId xmlns:a16="http://schemas.microsoft.com/office/drawing/2014/main" id="{F435D0C8-2E3A-49D6-B6DA-D2C7EE4141D5}"/>
              </a:ext>
            </a:extLst>
          </p:cNvPr>
          <p:cNvSpPr>
            <a:spLocks noGrp="1"/>
          </p:cNvSpPr>
          <p:nvPr/>
        </p:nvSpPr>
        <p:spPr>
          <a:xfrm>
            <a:off x="4362450" y="3952875"/>
            <a:ext cx="1809750" cy="285750"/>
          </a:xfrm>
          <a:prstGeom prst="roundRect">
            <a:avLst>
              <a:gd name="adj" fmla="val 26667"/>
            </a:avLst>
          </a:prstGeom>
          <a:solidFill>
            <a:srgbClr val="0B2A4A"/>
          </a:solidFill>
          <a:ln w="0">
            <a:solidFill>
              <a:srgbClr val="0B2A4A"/>
            </a:solidFill>
            <a:prstDash val="solid"/>
          </a:ln>
        </p:spPr>
        <p:txBody>
          <a:bodyPr/>
          <a:lstStyle/>
          <a:p>
            <a:endParaRPr lang="en-PK"/>
          </a:p>
        </p:txBody>
      </p:sp>
      <p:sp>
        <p:nvSpPr>
          <p:cNvPr id="22" name="Rectangle 21">
            <a:extLst>
              <a:ext uri="{FF2B5EF4-FFF2-40B4-BE49-F238E27FC236}">
                <a16:creationId xmlns:a16="http://schemas.microsoft.com/office/drawing/2014/main" id="{1CDBBBF0-016A-4386-9784-FE3E3673BBB4}"/>
              </a:ext>
            </a:extLst>
          </p:cNvPr>
          <p:cNvSpPr>
            <a:spLocks noGrp="1"/>
          </p:cNvSpPr>
          <p:nvPr/>
        </p:nvSpPr>
        <p:spPr>
          <a:xfrm>
            <a:off x="4457700" y="4000500"/>
            <a:ext cx="1619250"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a:solidFill>
                  <a:srgbClr val="FFFFFF"/>
                </a:solidFill>
              </a:rPr>
              <a:t>BASELINE INVESTIGATIONS</a:t>
            </a:r>
          </a:p>
        </p:txBody>
      </p:sp>
      <p:sp>
        <p:nvSpPr>
          <p:cNvPr id="23" name="Rectangle 22">
            <a:extLst>
              <a:ext uri="{FF2B5EF4-FFF2-40B4-BE49-F238E27FC236}">
                <a16:creationId xmlns:a16="http://schemas.microsoft.com/office/drawing/2014/main" id="{332B5BB6-40E9-4264-8380-763CFCE67997}"/>
              </a:ext>
            </a:extLst>
          </p:cNvPr>
          <p:cNvSpPr>
            <a:spLocks noGrp="1"/>
          </p:cNvSpPr>
          <p:nvPr/>
        </p:nvSpPr>
        <p:spPr>
          <a:xfrm>
            <a:off x="4362450" y="4476750"/>
            <a:ext cx="6991350" cy="857250"/>
          </a:xfrm>
          <a:prstGeom prst="rect">
            <a:avLst/>
          </a:prstGeom>
          <a:noFill/>
          <a:ln w="0">
            <a:noFill/>
            <a:prstDash val="solid"/>
          </a:ln>
        </p:spPr>
        <p:txBody>
          <a:bodyPr wrap="square" lIns="0" tIns="0" rIns="0" bIns="0" anchor="t">
            <a:normAutofit/>
          </a:bodyPr>
          <a:lstStyle/>
          <a:p>
            <a:pPr>
              <a:defRPr sz="1500" b="1">
                <a:solidFill>
                  <a:srgbClr val="0B2A4A"/>
                </a:solidFill>
              </a:defRPr>
            </a:pPr>
            <a:r>
              <a:rPr sz="1500" b="1" dirty="0">
                <a:solidFill>
                  <a:srgbClr val="0B2A4A"/>
                </a:solidFill>
              </a:rPr>
              <a:t>Weight/BMI and waist</a:t>
            </a:r>
            <a:r>
              <a:rPr lang="en-GB" sz="1500" b="1" dirty="0">
                <a:solidFill>
                  <a:srgbClr val="0B2A4A"/>
                </a:solidFill>
              </a:rPr>
              <a:t>,</a:t>
            </a:r>
            <a:r>
              <a:rPr sz="1500" b="1" dirty="0">
                <a:solidFill>
                  <a:srgbClr val="0B2A4A"/>
                </a:solidFill>
              </a:rPr>
              <a:t> blood pressure</a:t>
            </a:r>
            <a:r>
              <a:rPr lang="en-GB" sz="1500" b="1" dirty="0">
                <a:solidFill>
                  <a:srgbClr val="0B2A4A"/>
                </a:solidFill>
              </a:rPr>
              <a:t>,</a:t>
            </a:r>
            <a:r>
              <a:rPr sz="1500" b="1" dirty="0">
                <a:solidFill>
                  <a:srgbClr val="0B2A4A"/>
                </a:solidFill>
              </a:rPr>
              <a:t> lipids/QRISK</a:t>
            </a:r>
            <a:r>
              <a:rPr lang="en-GB" sz="1500" b="1" dirty="0">
                <a:solidFill>
                  <a:srgbClr val="0B2A4A"/>
                </a:solidFill>
              </a:rPr>
              <a:t>,</a:t>
            </a:r>
            <a:r>
              <a:rPr sz="1500" b="1" dirty="0">
                <a:solidFill>
                  <a:srgbClr val="0B2A4A"/>
                </a:solidFill>
              </a:rPr>
              <a:t> eGFR and urine ACR</a:t>
            </a:r>
            <a:r>
              <a:rPr lang="en-GB" sz="1500" b="1" dirty="0">
                <a:solidFill>
                  <a:srgbClr val="0B2A4A"/>
                </a:solidFill>
              </a:rPr>
              <a:t>,</a:t>
            </a:r>
            <a:r>
              <a:rPr sz="1500" b="1" dirty="0">
                <a:solidFill>
                  <a:srgbClr val="0B2A4A"/>
                </a:solidFill>
              </a:rPr>
              <a:t> foot risk</a:t>
            </a:r>
            <a:r>
              <a:rPr lang="en-GB" sz="1500" b="1" dirty="0">
                <a:solidFill>
                  <a:srgbClr val="0B2A4A"/>
                </a:solidFill>
              </a:rPr>
              <a:t>, </a:t>
            </a:r>
            <a:r>
              <a:rPr sz="1500" b="1" dirty="0">
                <a:solidFill>
                  <a:srgbClr val="0B2A4A"/>
                </a:solidFill>
              </a:rPr>
              <a:t>retinal screening referral</a:t>
            </a:r>
            <a:r>
              <a:rPr lang="en-GB" sz="1500" b="1" dirty="0">
                <a:solidFill>
                  <a:srgbClr val="0B2A4A"/>
                </a:solidFill>
              </a:rPr>
              <a:t>,</a:t>
            </a:r>
            <a:r>
              <a:rPr sz="1500" b="1" dirty="0">
                <a:solidFill>
                  <a:srgbClr val="0B2A4A"/>
                </a:solidFill>
              </a:rPr>
              <a:t> smoking status</a:t>
            </a:r>
            <a:r>
              <a:rPr lang="en-GB" sz="1500" b="1" dirty="0">
                <a:solidFill>
                  <a:srgbClr val="0B2A4A"/>
                </a:solidFill>
              </a:rPr>
              <a:t> </a:t>
            </a:r>
            <a:r>
              <a:rPr lang="en-PK" sz="1500" b="1" dirty="0">
                <a:solidFill>
                  <a:srgbClr val="C00000"/>
                </a:solidFill>
              </a:rPr>
              <a:t>(NICE, 2012)</a:t>
            </a:r>
            <a:endParaRPr sz="1500" b="1" dirty="0">
              <a:solidFill>
                <a:srgbClr val="C00000"/>
              </a:solidFill>
            </a:endParaRPr>
          </a:p>
        </p:txBody>
      </p:sp>
      <p:sp>
        <p:nvSpPr>
          <p:cNvPr id="24" name="Rectangle 23">
            <a:extLst>
              <a:ext uri="{FF2B5EF4-FFF2-40B4-BE49-F238E27FC236}">
                <a16:creationId xmlns:a16="http://schemas.microsoft.com/office/drawing/2014/main" id="{19200658-DEAB-4FBF-A427-B6D83193D0D4}"/>
              </a:ext>
            </a:extLst>
          </p:cNvPr>
          <p:cNvSpPr>
            <a:spLocks noGrp="1"/>
          </p:cNvSpPr>
          <p:nvPr/>
        </p:nvSpPr>
        <p:spPr>
          <a:xfrm>
            <a:off x="4362450" y="5476875"/>
            <a:ext cx="6991350" cy="457200"/>
          </a:xfrm>
          <a:prstGeom prst="rect">
            <a:avLst/>
          </a:prstGeom>
          <a:noFill/>
          <a:ln w="0">
            <a:noFill/>
            <a:prstDash val="solid"/>
          </a:ln>
        </p:spPr>
        <p:txBody>
          <a:bodyPr wrap="square" lIns="0" tIns="0" rIns="0" bIns="0" anchor="t">
            <a:normAutofit/>
          </a:bodyPr>
          <a:lstStyle/>
          <a:p>
            <a:pPr algn="l">
              <a:defRPr sz="1350" b="0">
                <a:solidFill>
                  <a:srgbClr val="087070"/>
                </a:solidFill>
              </a:defRPr>
            </a:pPr>
            <a:r>
              <a:rPr sz="1350" b="0">
                <a:solidFill>
                  <a:srgbClr val="087070"/>
                </a:solidFill>
              </a:rPr>
              <a:t>Assessment is broader than glucose: it identifies preventable cardiovascular, renal, eye and foot harm.</a:t>
            </a:r>
          </a:p>
        </p:txBody>
      </p:sp>
      <p:sp>
        <p:nvSpPr>
          <p:cNvPr id="25" name="Rectangle 24">
            <a:extLst>
              <a:ext uri="{FF2B5EF4-FFF2-40B4-BE49-F238E27FC236}">
                <a16:creationId xmlns:a16="http://schemas.microsoft.com/office/drawing/2014/main" id="{457C078D-B81E-4202-B708-AFE484B61A4E}"/>
              </a:ext>
            </a:extLst>
          </p:cNvPr>
          <p:cNvSpPr>
            <a:spLocks noGrp="1"/>
          </p:cNvSpPr>
          <p:nvPr/>
        </p:nvSpPr>
        <p:spPr>
          <a:xfrm>
            <a:off x="381000" y="6362700"/>
            <a:ext cx="10477500" cy="304800"/>
          </a:xfrm>
          <a:prstGeom prst="rect">
            <a:avLst/>
          </a:prstGeom>
          <a:solidFill>
            <a:srgbClr val="FFFFFF"/>
          </a:solidFill>
          <a:ln w="0">
            <a:solidFill>
              <a:srgbClr val="FFFFFF"/>
            </a:solidFill>
            <a:prstDash val="solid"/>
          </a:ln>
        </p:spPr>
        <p:txBody>
          <a:bodyPr/>
          <a:lstStyle/>
          <a:p>
            <a:endParaRPr lang="en-PK"/>
          </a:p>
        </p:txBody>
      </p:sp>
      <p:sp>
        <p:nvSpPr>
          <p:cNvPr id="9" name="Rectangle 8">
            <a:extLst>
              <a:ext uri="{FF2B5EF4-FFF2-40B4-BE49-F238E27FC236}">
                <a16:creationId xmlns:a16="http://schemas.microsoft.com/office/drawing/2014/main" id="{7D82E29A-E845-0FD0-47DF-41CEE9B9D252}"/>
              </a:ext>
            </a:extLst>
          </p:cNvPr>
          <p:cNvSpPr>
            <a:spLocks noGrp="1"/>
          </p:cNvSpPr>
          <p:nvPr/>
        </p:nvSpPr>
        <p:spPr>
          <a:xfrm>
            <a:off x="4374175" y="3474428"/>
            <a:ext cx="228600" cy="59055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dirty="0">
                <a:solidFill>
                  <a:srgbClr val="0E8C8C"/>
                </a:solidFill>
              </a:rPr>
              <a:t>•</a:t>
            </a:r>
          </a:p>
        </p:txBody>
      </p:sp>
      <p:pic>
        <p:nvPicPr>
          <p:cNvPr id="31" name="Audio 30">
            <a:hlinkClick r:id="" action="ppaction://media"/>
            <a:extLst>
              <a:ext uri="{FF2B5EF4-FFF2-40B4-BE49-F238E27FC236}">
                <a16:creationId xmlns:a16="http://schemas.microsoft.com/office/drawing/2014/main" id="{B5DB37DB-8D36-C522-4513-C7868E7FAAA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220200" y="5276850"/>
            <a:ext cx="3048000" cy="1714500"/>
          </a:xfrm>
          <a:prstGeom prst="rect">
            <a:avLst/>
          </a:prstGeom>
        </p:spPr>
      </p:pic>
    </p:spTree>
    <p:extLst>
      <p:ext uri="{BB962C8B-B14F-4D97-AF65-F5344CB8AC3E}">
        <p14:creationId xmlns:p14="http://schemas.microsoft.com/office/powerpoint/2010/main" val="1835619363"/>
      </p:ext>
    </p:extLst>
  </p:cSld>
  <p:clrMapOvr>
    <a:masterClrMapping/>
  </p:clrMapOvr>
  <mc:AlternateContent xmlns:mc="http://schemas.openxmlformats.org/markup-compatibility/2006">
    <mc:Choice xmlns:p14="http://schemas.microsoft.com/office/powerpoint/2010/main" Requires="p14">
      <p:transition spd="slow" p14:dur="2000" advTm="74698"/>
    </mc:Choice>
    <mc:Fallback>
      <p:transition spd="slow" advTm="74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DF462C-088B-4283-913C-8AAA38D31C76}"/>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Shared Goals</a:t>
            </a:r>
            <a:endParaRPr sz="3000" b="1" dirty="0">
              <a:solidFill>
                <a:srgbClr val="0B2A4A"/>
              </a:solidFill>
            </a:endParaRPr>
          </a:p>
        </p:txBody>
      </p:sp>
      <p:cxnSp>
        <p:nvCxnSpPr>
          <p:cNvPr id="36" name="Straight Arrow Connector 35"/>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0B535389-EAE9-46F7-B432-C431BF45C454}"/>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07</a:t>
            </a:r>
          </a:p>
        </p:txBody>
      </p:sp>
      <p:sp>
        <p:nvSpPr>
          <p:cNvPr id="5" name="Rectangle 4">
            <a:extLst>
              <a:ext uri="{FF2B5EF4-FFF2-40B4-BE49-F238E27FC236}">
                <a16:creationId xmlns:a16="http://schemas.microsoft.com/office/drawing/2014/main" id="{47E0C6C4-9306-4A45-9761-7F2A963A2639}"/>
              </a:ext>
            </a:extLst>
          </p:cNvPr>
          <p:cNvSpPr>
            <a:spLocks noGrp="1"/>
          </p:cNvSpPr>
          <p:nvPr/>
        </p:nvSpPr>
        <p:spPr>
          <a:xfrm>
            <a:off x="457200" y="1428750"/>
            <a:ext cx="3143250" cy="304800"/>
          </a:xfrm>
          <a:prstGeom prst="rect">
            <a:avLst/>
          </a:prstGeom>
          <a:noFill/>
          <a:ln w="0">
            <a:noFill/>
            <a:prstDash val="solid"/>
          </a:ln>
        </p:spPr>
        <p:txBody>
          <a:bodyPr wrap="square" lIns="0" tIns="0" rIns="0" bIns="0" anchor="t">
            <a:normAutofit/>
          </a:bodyPr>
          <a:lstStyle/>
          <a:p>
            <a:pPr algn="l">
              <a:defRPr sz="1800" b="1">
                <a:solidFill>
                  <a:srgbClr val="087070"/>
                </a:solidFill>
              </a:defRPr>
            </a:pPr>
            <a:r>
              <a:rPr sz="1800" b="1">
                <a:solidFill>
                  <a:srgbClr val="087070"/>
                </a:solidFill>
              </a:rPr>
              <a:t>What matters to Tariq</a:t>
            </a:r>
          </a:p>
        </p:txBody>
      </p:sp>
      <p:sp>
        <p:nvSpPr>
          <p:cNvPr id="6" name="Rectangle 5">
            <a:extLst>
              <a:ext uri="{FF2B5EF4-FFF2-40B4-BE49-F238E27FC236}">
                <a16:creationId xmlns:a16="http://schemas.microsoft.com/office/drawing/2014/main" id="{EB21FFA3-316B-4ED9-8F3D-5D23037C1047}"/>
              </a:ext>
            </a:extLst>
          </p:cNvPr>
          <p:cNvSpPr>
            <a:spLocks noGrp="1"/>
          </p:cNvSpPr>
          <p:nvPr/>
        </p:nvSpPr>
        <p:spPr>
          <a:xfrm>
            <a:off x="457200" y="1885950"/>
            <a:ext cx="3143250" cy="1095375"/>
          </a:xfrm>
          <a:prstGeom prst="rect">
            <a:avLst/>
          </a:prstGeom>
          <a:noFill/>
          <a:ln w="0">
            <a:noFill/>
            <a:prstDash val="solid"/>
          </a:ln>
        </p:spPr>
        <p:txBody>
          <a:bodyPr wrap="square" lIns="0" tIns="0" rIns="0" bIns="0" anchor="t">
            <a:normAutofit/>
          </a:bodyPr>
          <a:lstStyle/>
          <a:p>
            <a:pPr algn="l">
              <a:defRPr sz="1950" b="1">
                <a:solidFill>
                  <a:srgbClr val="0B2A4A"/>
                </a:solidFill>
              </a:defRPr>
            </a:pPr>
            <a:r>
              <a:rPr sz="1950" b="1">
                <a:solidFill>
                  <a:srgbClr val="0B2A4A"/>
                </a:solidFill>
              </a:rPr>
              <a:t>Stay energetic enough to work, avoid complications and keep family routines.</a:t>
            </a:r>
          </a:p>
        </p:txBody>
      </p:sp>
      <p:sp>
        <p:nvSpPr>
          <p:cNvPr id="8" name="Rectangle 7">
            <a:extLst>
              <a:ext uri="{FF2B5EF4-FFF2-40B4-BE49-F238E27FC236}">
                <a16:creationId xmlns:a16="http://schemas.microsoft.com/office/drawing/2014/main" id="{3A2EB67C-1A75-4782-B35C-F42B767FA3D4}"/>
              </a:ext>
            </a:extLst>
          </p:cNvPr>
          <p:cNvSpPr>
            <a:spLocks noGrp="1"/>
          </p:cNvSpPr>
          <p:nvPr/>
        </p:nvSpPr>
        <p:spPr>
          <a:xfrm>
            <a:off x="457200" y="3857624"/>
            <a:ext cx="3143250" cy="2275879"/>
          </a:xfrm>
          <a:prstGeom prst="rect">
            <a:avLst/>
          </a:prstGeom>
          <a:solidFill>
            <a:srgbClr val="EAF5FB"/>
          </a:solidFill>
          <a:ln w="0">
            <a:solidFill>
              <a:srgbClr val="EAF5FB"/>
            </a:solidFill>
            <a:prstDash val="solid"/>
          </a:ln>
        </p:spPr>
        <p:txBody>
          <a:bodyPr/>
          <a:lstStyle/>
          <a:p>
            <a:pPr marL="0" indent="0" algn="l" defTabSz="914400" rtl="0"/>
            <a:endParaRPr lang="en-PK"/>
          </a:p>
        </p:txBody>
      </p:sp>
      <p:sp>
        <p:nvSpPr>
          <p:cNvPr id="9" name="Rectangle 8">
            <a:extLst>
              <a:ext uri="{FF2B5EF4-FFF2-40B4-BE49-F238E27FC236}">
                <a16:creationId xmlns:a16="http://schemas.microsoft.com/office/drawing/2014/main" id="{2AC3468F-D657-49C0-A81E-1A38E84740FC}"/>
              </a:ext>
            </a:extLst>
          </p:cNvPr>
          <p:cNvSpPr>
            <a:spLocks noGrp="1"/>
          </p:cNvSpPr>
          <p:nvPr/>
        </p:nvSpPr>
        <p:spPr>
          <a:xfrm>
            <a:off x="666750" y="4095750"/>
            <a:ext cx="2724150" cy="285750"/>
          </a:xfrm>
          <a:prstGeom prst="rect">
            <a:avLst/>
          </a:prstGeom>
          <a:noFill/>
          <a:ln w="0">
            <a:noFill/>
            <a:prstDash val="solid"/>
          </a:ln>
        </p:spPr>
        <p:txBody>
          <a:bodyPr wrap="square" lIns="0" tIns="0" rIns="0" bIns="0" anchor="t">
            <a:normAutofit/>
          </a:bodyPr>
          <a:lstStyle/>
          <a:p>
            <a:pPr algn="l">
              <a:defRPr sz="1350" b="1">
                <a:solidFill>
                  <a:srgbClr val="0B2A4A"/>
                </a:solidFill>
              </a:defRPr>
            </a:pPr>
            <a:r>
              <a:rPr sz="1350" b="1">
                <a:solidFill>
                  <a:srgbClr val="0B2A4A"/>
                </a:solidFill>
              </a:rPr>
              <a:t>Review principle</a:t>
            </a:r>
          </a:p>
        </p:txBody>
      </p:sp>
      <p:sp>
        <p:nvSpPr>
          <p:cNvPr id="10" name="Rectangle 9">
            <a:extLst>
              <a:ext uri="{FF2B5EF4-FFF2-40B4-BE49-F238E27FC236}">
                <a16:creationId xmlns:a16="http://schemas.microsoft.com/office/drawing/2014/main" id="{4B8A692F-D02B-46E5-8BC4-DD40AEA2FCB5}"/>
              </a:ext>
            </a:extLst>
          </p:cNvPr>
          <p:cNvSpPr>
            <a:spLocks noGrp="1"/>
          </p:cNvSpPr>
          <p:nvPr/>
        </p:nvSpPr>
        <p:spPr>
          <a:xfrm>
            <a:off x="666750" y="4524374"/>
            <a:ext cx="2724150" cy="1266825"/>
          </a:xfrm>
          <a:prstGeom prst="rect">
            <a:avLst/>
          </a:prstGeom>
          <a:noFill/>
          <a:ln w="0">
            <a:noFill/>
            <a:prstDash val="solid"/>
          </a:ln>
        </p:spPr>
        <p:txBody>
          <a:bodyPr wrap="square" lIns="0" tIns="0" rIns="0" bIns="0" anchor="t">
            <a:normAutofit fontScale="85093"/>
          </a:bodyPr>
          <a:lstStyle/>
          <a:p>
            <a:pPr>
              <a:defRPr sz="1350" b="0">
                <a:solidFill>
                  <a:srgbClr val="15212B"/>
                </a:solidFill>
              </a:defRPr>
            </a:pPr>
            <a:r>
              <a:rPr sz="1350" b="0" dirty="0">
                <a:solidFill>
                  <a:srgbClr val="15212B"/>
                </a:solidFill>
              </a:rPr>
              <a:t>Agree targets, document them, and change the plan if adverse effects, burden or life circumstances make them inappropriate.</a:t>
            </a:r>
            <a:r>
              <a:rPr lang="en-PK" sz="1350" dirty="0"/>
              <a:t> NICE NG197 recommends agreeing care goals through shared decision-making based on what matters most to Tariq </a:t>
            </a:r>
            <a:r>
              <a:rPr lang="en-PK" sz="1350" dirty="0">
                <a:solidFill>
                  <a:srgbClr val="C00000"/>
                </a:solidFill>
              </a:rPr>
              <a:t>(NICE, 2021).</a:t>
            </a:r>
            <a:endParaRPr sz="1350" b="0" dirty="0">
              <a:solidFill>
                <a:srgbClr val="C00000"/>
              </a:solidFill>
            </a:endParaRPr>
          </a:p>
        </p:txBody>
      </p:sp>
      <p:sp>
        <p:nvSpPr>
          <p:cNvPr id="11" name="Rectangle 10">
            <a:extLst>
              <a:ext uri="{FF2B5EF4-FFF2-40B4-BE49-F238E27FC236}">
                <a16:creationId xmlns:a16="http://schemas.microsoft.com/office/drawing/2014/main" id="{79F92A0E-0933-43B4-A956-418114729DF2}"/>
              </a:ext>
            </a:extLst>
          </p:cNvPr>
          <p:cNvSpPr>
            <a:spLocks noGrp="1"/>
          </p:cNvSpPr>
          <p:nvPr/>
        </p:nvSpPr>
        <p:spPr>
          <a:xfrm>
            <a:off x="4048125" y="1428750"/>
            <a:ext cx="1428750" cy="247650"/>
          </a:xfrm>
          <a:prstGeom prst="rect">
            <a:avLst/>
          </a:prstGeom>
          <a:noFill/>
          <a:ln w="0">
            <a:noFill/>
            <a:prstDash val="solid"/>
          </a:ln>
        </p:spPr>
        <p:txBody>
          <a:bodyPr wrap="square" lIns="0" tIns="0" rIns="0" bIns="0" anchor="t">
            <a:normAutofit/>
          </a:bodyPr>
          <a:lstStyle/>
          <a:p>
            <a:pPr algn="l">
              <a:defRPr sz="1125" b="1">
                <a:solidFill>
                  <a:srgbClr val="56636E"/>
                </a:solidFill>
              </a:defRPr>
            </a:pPr>
            <a:r>
              <a:rPr sz="1125" b="1">
                <a:solidFill>
                  <a:srgbClr val="56636E"/>
                </a:solidFill>
              </a:rPr>
              <a:t>Priority</a:t>
            </a:r>
          </a:p>
        </p:txBody>
      </p:sp>
      <p:sp>
        <p:nvSpPr>
          <p:cNvPr id="12" name="Rectangle 11">
            <a:extLst>
              <a:ext uri="{FF2B5EF4-FFF2-40B4-BE49-F238E27FC236}">
                <a16:creationId xmlns:a16="http://schemas.microsoft.com/office/drawing/2014/main" id="{A59287CA-2352-452B-8A91-229F861C0FA0}"/>
              </a:ext>
            </a:extLst>
          </p:cNvPr>
          <p:cNvSpPr>
            <a:spLocks noGrp="1"/>
          </p:cNvSpPr>
          <p:nvPr/>
        </p:nvSpPr>
        <p:spPr>
          <a:xfrm>
            <a:off x="5524500" y="1428750"/>
            <a:ext cx="4572000" cy="247650"/>
          </a:xfrm>
          <a:prstGeom prst="rect">
            <a:avLst/>
          </a:prstGeom>
          <a:noFill/>
          <a:ln w="0">
            <a:noFill/>
            <a:prstDash val="solid"/>
          </a:ln>
        </p:spPr>
        <p:txBody>
          <a:bodyPr wrap="square" lIns="0" tIns="0" rIns="0" bIns="0" anchor="t">
            <a:normAutofit/>
          </a:bodyPr>
          <a:lstStyle/>
          <a:p>
            <a:pPr algn="l">
              <a:defRPr sz="1125" b="1">
                <a:solidFill>
                  <a:srgbClr val="56636E"/>
                </a:solidFill>
              </a:defRPr>
            </a:pPr>
            <a:r>
              <a:rPr sz="1125" b="1">
                <a:solidFill>
                  <a:srgbClr val="56636E"/>
                </a:solidFill>
              </a:rPr>
              <a:t>Agreed outcome</a:t>
            </a:r>
          </a:p>
        </p:txBody>
      </p:sp>
      <p:sp>
        <p:nvSpPr>
          <p:cNvPr id="13" name="Rectangle 12">
            <a:extLst>
              <a:ext uri="{FF2B5EF4-FFF2-40B4-BE49-F238E27FC236}">
                <a16:creationId xmlns:a16="http://schemas.microsoft.com/office/drawing/2014/main" id="{5EDAF1B9-3BBD-4DD7-A58D-B182DB0E538C}"/>
              </a:ext>
            </a:extLst>
          </p:cNvPr>
          <p:cNvSpPr>
            <a:spLocks noGrp="1"/>
          </p:cNvSpPr>
          <p:nvPr/>
        </p:nvSpPr>
        <p:spPr>
          <a:xfrm>
            <a:off x="10144125" y="1428750"/>
            <a:ext cx="1238250" cy="247650"/>
          </a:xfrm>
          <a:prstGeom prst="rect">
            <a:avLst/>
          </a:prstGeom>
          <a:noFill/>
          <a:ln w="0">
            <a:noFill/>
            <a:prstDash val="solid"/>
          </a:ln>
        </p:spPr>
        <p:txBody>
          <a:bodyPr wrap="square" lIns="0" tIns="0" rIns="0" bIns="0" anchor="t">
            <a:normAutofit/>
          </a:bodyPr>
          <a:lstStyle/>
          <a:p>
            <a:pPr algn="r">
              <a:defRPr sz="1125" b="1">
                <a:solidFill>
                  <a:srgbClr val="56636E"/>
                </a:solidFill>
              </a:defRPr>
            </a:pPr>
            <a:r>
              <a:rPr sz="1125" b="1">
                <a:solidFill>
                  <a:srgbClr val="56636E"/>
                </a:solidFill>
              </a:rPr>
              <a:t>Review</a:t>
            </a:r>
          </a:p>
        </p:txBody>
      </p:sp>
      <p:cxnSp>
        <p:nvCxnSpPr>
          <p:cNvPr id="48" name="Straight Arrow Connector 47"/>
          <p:cNvCxnSpPr/>
          <p:nvPr/>
        </p:nvCxnSpPr>
        <p:spPr>
          <a:xfrm>
            <a:off x="4048125" y="1752600"/>
            <a:ext cx="7334250" cy="0"/>
          </a:xfrm>
          <a:prstGeom prst="straightConnector1">
            <a:avLst/>
          </a:prstGeom>
          <a:ln w="19050">
            <a:solidFill>
              <a:srgbClr val="0B2A4A"/>
            </a:solidFill>
            <a:prstDash val="solid"/>
          </a:ln>
        </p:spPr>
      </p:cxnSp>
      <p:sp>
        <p:nvSpPr>
          <p:cNvPr id="15" name="Rectangle 14">
            <a:extLst>
              <a:ext uri="{FF2B5EF4-FFF2-40B4-BE49-F238E27FC236}">
                <a16:creationId xmlns:a16="http://schemas.microsoft.com/office/drawing/2014/main" id="{BC1185F7-8AED-4BCC-B79C-78626194CCCB}"/>
              </a:ext>
            </a:extLst>
          </p:cNvPr>
          <p:cNvSpPr>
            <a:spLocks noGrp="1"/>
          </p:cNvSpPr>
          <p:nvPr/>
        </p:nvSpPr>
        <p:spPr>
          <a:xfrm>
            <a:off x="4048125" y="1924050"/>
            <a:ext cx="1381125" cy="438150"/>
          </a:xfrm>
          <a:prstGeom prst="rect">
            <a:avLst/>
          </a:prstGeom>
          <a:noFill/>
          <a:ln w="0">
            <a:noFill/>
            <a:prstDash val="solid"/>
          </a:ln>
        </p:spPr>
        <p:txBody>
          <a:bodyPr wrap="square" lIns="0" tIns="0" rIns="0" bIns="0" anchor="t">
            <a:normAutofit/>
          </a:bodyPr>
          <a:lstStyle/>
          <a:p>
            <a:pPr algn="l">
              <a:defRPr sz="1350" b="1">
                <a:solidFill>
                  <a:srgbClr val="087070"/>
                </a:solidFill>
              </a:defRPr>
            </a:pPr>
            <a:r>
              <a:rPr sz="1350" b="1">
                <a:solidFill>
                  <a:srgbClr val="087070"/>
                </a:solidFill>
              </a:rPr>
              <a:t>Glucose</a:t>
            </a:r>
          </a:p>
        </p:txBody>
      </p:sp>
      <p:sp>
        <p:nvSpPr>
          <p:cNvPr id="16" name="Rectangle 15">
            <a:extLst>
              <a:ext uri="{FF2B5EF4-FFF2-40B4-BE49-F238E27FC236}">
                <a16:creationId xmlns:a16="http://schemas.microsoft.com/office/drawing/2014/main" id="{5596A1A8-16A6-4BFE-9532-EEFC1E7FD99A}"/>
              </a:ext>
            </a:extLst>
          </p:cNvPr>
          <p:cNvSpPr>
            <a:spLocks noGrp="1"/>
          </p:cNvSpPr>
          <p:nvPr/>
        </p:nvSpPr>
        <p:spPr>
          <a:xfrm>
            <a:off x="5524500" y="1924050"/>
            <a:ext cx="4572000" cy="5524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Work towards HbA1c 48 mmol/mol if safe and acceptable</a:t>
            </a:r>
          </a:p>
        </p:txBody>
      </p:sp>
      <p:sp>
        <p:nvSpPr>
          <p:cNvPr id="17" name="Rectangle 16">
            <a:extLst>
              <a:ext uri="{FF2B5EF4-FFF2-40B4-BE49-F238E27FC236}">
                <a16:creationId xmlns:a16="http://schemas.microsoft.com/office/drawing/2014/main" id="{F135F1E7-5486-4643-8498-A3B67B9AC451}"/>
              </a:ext>
            </a:extLst>
          </p:cNvPr>
          <p:cNvSpPr>
            <a:spLocks noGrp="1"/>
          </p:cNvSpPr>
          <p:nvPr/>
        </p:nvSpPr>
        <p:spPr>
          <a:xfrm>
            <a:off x="10144125" y="1924050"/>
            <a:ext cx="1238250" cy="400050"/>
          </a:xfrm>
          <a:prstGeom prst="rect">
            <a:avLst/>
          </a:prstGeom>
          <a:noFill/>
          <a:ln w="0">
            <a:noFill/>
            <a:prstDash val="solid"/>
          </a:ln>
        </p:spPr>
        <p:txBody>
          <a:bodyPr wrap="square" lIns="0" tIns="0" rIns="0" bIns="0" anchor="t">
            <a:normAutofit/>
          </a:bodyPr>
          <a:lstStyle/>
          <a:p>
            <a:pPr algn="r">
              <a:defRPr sz="1200" b="1">
                <a:solidFill>
                  <a:srgbClr val="0B2A4A"/>
                </a:solidFill>
              </a:defRPr>
            </a:pPr>
            <a:r>
              <a:rPr sz="1200" b="1">
                <a:solidFill>
                  <a:srgbClr val="0B2A4A"/>
                </a:solidFill>
              </a:rPr>
              <a:t>3 months</a:t>
            </a:r>
          </a:p>
        </p:txBody>
      </p:sp>
      <p:cxnSp>
        <p:nvCxnSpPr>
          <p:cNvPr id="52" name="Straight Arrow Connector 51"/>
          <p:cNvCxnSpPr/>
          <p:nvPr/>
        </p:nvCxnSpPr>
        <p:spPr>
          <a:xfrm>
            <a:off x="4048125" y="2552700"/>
            <a:ext cx="7334250" cy="0"/>
          </a:xfrm>
          <a:prstGeom prst="straightConnector1">
            <a:avLst/>
          </a:prstGeom>
          <a:ln w="9525">
            <a:solidFill>
              <a:srgbClr val="B8C3CB"/>
            </a:solidFill>
            <a:prstDash val="solid"/>
          </a:ln>
        </p:spPr>
      </p:cxnSp>
      <p:sp>
        <p:nvSpPr>
          <p:cNvPr id="19" name="Rectangle 18">
            <a:extLst>
              <a:ext uri="{FF2B5EF4-FFF2-40B4-BE49-F238E27FC236}">
                <a16:creationId xmlns:a16="http://schemas.microsoft.com/office/drawing/2014/main" id="{6DE020CD-601E-496A-A4DE-B7BC4ADE5CE7}"/>
              </a:ext>
            </a:extLst>
          </p:cNvPr>
          <p:cNvSpPr>
            <a:spLocks noGrp="1"/>
          </p:cNvSpPr>
          <p:nvPr/>
        </p:nvSpPr>
        <p:spPr>
          <a:xfrm>
            <a:off x="4048125" y="2705100"/>
            <a:ext cx="1381125" cy="438150"/>
          </a:xfrm>
          <a:prstGeom prst="rect">
            <a:avLst/>
          </a:prstGeom>
          <a:noFill/>
          <a:ln w="0">
            <a:noFill/>
            <a:prstDash val="solid"/>
          </a:ln>
        </p:spPr>
        <p:txBody>
          <a:bodyPr wrap="square" lIns="0" tIns="0" rIns="0" bIns="0" anchor="t">
            <a:normAutofit/>
          </a:bodyPr>
          <a:lstStyle/>
          <a:p>
            <a:pPr algn="l">
              <a:defRPr sz="1350" b="1">
                <a:solidFill>
                  <a:srgbClr val="087070"/>
                </a:solidFill>
              </a:defRPr>
            </a:pPr>
            <a:r>
              <a:rPr sz="1350" b="1">
                <a:solidFill>
                  <a:srgbClr val="087070"/>
                </a:solidFill>
              </a:rPr>
              <a:t>Activity</a:t>
            </a:r>
          </a:p>
        </p:txBody>
      </p:sp>
      <p:sp>
        <p:nvSpPr>
          <p:cNvPr id="20" name="Rectangle 19">
            <a:extLst>
              <a:ext uri="{FF2B5EF4-FFF2-40B4-BE49-F238E27FC236}">
                <a16:creationId xmlns:a16="http://schemas.microsoft.com/office/drawing/2014/main" id="{6A418C39-905E-4C16-A5CA-1E7165D9EB70}"/>
              </a:ext>
            </a:extLst>
          </p:cNvPr>
          <p:cNvSpPr>
            <a:spLocks noGrp="1"/>
          </p:cNvSpPr>
          <p:nvPr/>
        </p:nvSpPr>
        <p:spPr>
          <a:xfrm>
            <a:off x="5524500" y="2705100"/>
            <a:ext cx="4572000" cy="5524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Build toward 150 minutes moderate activity + strength twice weekly</a:t>
            </a:r>
          </a:p>
        </p:txBody>
      </p:sp>
      <p:sp>
        <p:nvSpPr>
          <p:cNvPr id="21" name="Rectangle 20">
            <a:extLst>
              <a:ext uri="{FF2B5EF4-FFF2-40B4-BE49-F238E27FC236}">
                <a16:creationId xmlns:a16="http://schemas.microsoft.com/office/drawing/2014/main" id="{4245874F-4FE9-4557-8CF9-73DF3AE0BC1E}"/>
              </a:ext>
            </a:extLst>
          </p:cNvPr>
          <p:cNvSpPr>
            <a:spLocks noGrp="1"/>
          </p:cNvSpPr>
          <p:nvPr/>
        </p:nvSpPr>
        <p:spPr>
          <a:xfrm>
            <a:off x="10144125" y="2705100"/>
            <a:ext cx="1238250" cy="400050"/>
          </a:xfrm>
          <a:prstGeom prst="rect">
            <a:avLst/>
          </a:prstGeom>
          <a:noFill/>
          <a:ln w="0">
            <a:noFill/>
            <a:prstDash val="solid"/>
          </a:ln>
        </p:spPr>
        <p:txBody>
          <a:bodyPr wrap="square" lIns="0" tIns="0" rIns="0" bIns="0" anchor="t">
            <a:normAutofit/>
          </a:bodyPr>
          <a:lstStyle/>
          <a:p>
            <a:pPr algn="r">
              <a:defRPr sz="1200" b="1">
                <a:solidFill>
                  <a:srgbClr val="0B2A4A"/>
                </a:solidFill>
              </a:defRPr>
            </a:pPr>
            <a:r>
              <a:rPr sz="1200" b="1">
                <a:solidFill>
                  <a:srgbClr val="0B2A4A"/>
                </a:solidFill>
              </a:rPr>
              <a:t>12 weeks</a:t>
            </a:r>
          </a:p>
        </p:txBody>
      </p:sp>
      <p:cxnSp>
        <p:nvCxnSpPr>
          <p:cNvPr id="56" name="Straight Arrow Connector 55"/>
          <p:cNvCxnSpPr/>
          <p:nvPr/>
        </p:nvCxnSpPr>
        <p:spPr>
          <a:xfrm>
            <a:off x="4048125" y="3333750"/>
            <a:ext cx="7334250" cy="0"/>
          </a:xfrm>
          <a:prstGeom prst="straightConnector1">
            <a:avLst/>
          </a:prstGeom>
          <a:ln w="9525">
            <a:solidFill>
              <a:srgbClr val="B8C3CB"/>
            </a:solidFill>
            <a:prstDash val="solid"/>
          </a:ln>
        </p:spPr>
      </p:cxnSp>
      <p:sp>
        <p:nvSpPr>
          <p:cNvPr id="23" name="Rectangle 22">
            <a:extLst>
              <a:ext uri="{FF2B5EF4-FFF2-40B4-BE49-F238E27FC236}">
                <a16:creationId xmlns:a16="http://schemas.microsoft.com/office/drawing/2014/main" id="{50875BB0-BEAD-4381-A4C4-EA114C4AF254}"/>
              </a:ext>
            </a:extLst>
          </p:cNvPr>
          <p:cNvSpPr>
            <a:spLocks noGrp="1"/>
          </p:cNvSpPr>
          <p:nvPr/>
        </p:nvSpPr>
        <p:spPr>
          <a:xfrm>
            <a:off x="4048125" y="3486150"/>
            <a:ext cx="1381125" cy="438150"/>
          </a:xfrm>
          <a:prstGeom prst="rect">
            <a:avLst/>
          </a:prstGeom>
          <a:noFill/>
          <a:ln w="0">
            <a:noFill/>
            <a:prstDash val="solid"/>
          </a:ln>
        </p:spPr>
        <p:txBody>
          <a:bodyPr wrap="square" lIns="0" tIns="0" rIns="0" bIns="0" anchor="t">
            <a:normAutofit/>
          </a:bodyPr>
          <a:lstStyle/>
          <a:p>
            <a:pPr algn="l">
              <a:defRPr sz="1350" b="1">
                <a:solidFill>
                  <a:srgbClr val="087070"/>
                </a:solidFill>
              </a:defRPr>
            </a:pPr>
            <a:r>
              <a:rPr sz="1350" b="1">
                <a:solidFill>
                  <a:srgbClr val="087070"/>
                </a:solidFill>
              </a:rPr>
              <a:t>Weight</a:t>
            </a:r>
          </a:p>
        </p:txBody>
      </p:sp>
      <p:sp>
        <p:nvSpPr>
          <p:cNvPr id="24" name="Rectangle 23">
            <a:extLst>
              <a:ext uri="{FF2B5EF4-FFF2-40B4-BE49-F238E27FC236}">
                <a16:creationId xmlns:a16="http://schemas.microsoft.com/office/drawing/2014/main" id="{84E59C6E-53E9-44F9-BEE0-BE395BC116D1}"/>
              </a:ext>
            </a:extLst>
          </p:cNvPr>
          <p:cNvSpPr>
            <a:spLocks noGrp="1"/>
          </p:cNvSpPr>
          <p:nvPr/>
        </p:nvSpPr>
        <p:spPr>
          <a:xfrm>
            <a:off x="5524500" y="3486150"/>
            <a:ext cx="4572000" cy="5524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Agree a realistic initial 5% reduction with dietetic support</a:t>
            </a:r>
          </a:p>
        </p:txBody>
      </p:sp>
      <p:sp>
        <p:nvSpPr>
          <p:cNvPr id="25" name="Rectangle 24">
            <a:extLst>
              <a:ext uri="{FF2B5EF4-FFF2-40B4-BE49-F238E27FC236}">
                <a16:creationId xmlns:a16="http://schemas.microsoft.com/office/drawing/2014/main" id="{1DC93ED0-64E3-4AED-BCAE-A13B3A306FE4}"/>
              </a:ext>
            </a:extLst>
          </p:cNvPr>
          <p:cNvSpPr>
            <a:spLocks noGrp="1"/>
          </p:cNvSpPr>
          <p:nvPr/>
        </p:nvSpPr>
        <p:spPr>
          <a:xfrm>
            <a:off x="10144125" y="3486150"/>
            <a:ext cx="1238250" cy="400050"/>
          </a:xfrm>
          <a:prstGeom prst="rect">
            <a:avLst/>
          </a:prstGeom>
          <a:noFill/>
          <a:ln w="0">
            <a:noFill/>
            <a:prstDash val="solid"/>
          </a:ln>
        </p:spPr>
        <p:txBody>
          <a:bodyPr wrap="square" lIns="0" tIns="0" rIns="0" bIns="0" anchor="t">
            <a:normAutofit/>
          </a:bodyPr>
          <a:lstStyle/>
          <a:p>
            <a:pPr algn="r">
              <a:defRPr sz="1200" b="1">
                <a:solidFill>
                  <a:srgbClr val="0B2A4A"/>
                </a:solidFill>
              </a:defRPr>
            </a:pPr>
            <a:r>
              <a:rPr sz="1200" b="1">
                <a:solidFill>
                  <a:srgbClr val="0B2A4A"/>
                </a:solidFill>
              </a:rPr>
              <a:t>6 months</a:t>
            </a:r>
          </a:p>
        </p:txBody>
      </p:sp>
      <p:cxnSp>
        <p:nvCxnSpPr>
          <p:cNvPr id="60" name="Straight Arrow Connector 59"/>
          <p:cNvCxnSpPr/>
          <p:nvPr/>
        </p:nvCxnSpPr>
        <p:spPr>
          <a:xfrm>
            <a:off x="4048125" y="4114800"/>
            <a:ext cx="7334250" cy="0"/>
          </a:xfrm>
          <a:prstGeom prst="straightConnector1">
            <a:avLst/>
          </a:prstGeom>
          <a:ln w="9525">
            <a:solidFill>
              <a:srgbClr val="B8C3CB"/>
            </a:solidFill>
            <a:prstDash val="solid"/>
          </a:ln>
        </p:spPr>
      </p:cxnSp>
      <p:sp>
        <p:nvSpPr>
          <p:cNvPr id="27" name="Rectangle 26">
            <a:extLst>
              <a:ext uri="{FF2B5EF4-FFF2-40B4-BE49-F238E27FC236}">
                <a16:creationId xmlns:a16="http://schemas.microsoft.com/office/drawing/2014/main" id="{0E169B56-05F3-4B79-B16A-70216885387E}"/>
              </a:ext>
            </a:extLst>
          </p:cNvPr>
          <p:cNvSpPr>
            <a:spLocks noGrp="1"/>
          </p:cNvSpPr>
          <p:nvPr/>
        </p:nvSpPr>
        <p:spPr>
          <a:xfrm>
            <a:off x="4048125" y="4267200"/>
            <a:ext cx="1381125" cy="438150"/>
          </a:xfrm>
          <a:prstGeom prst="rect">
            <a:avLst/>
          </a:prstGeom>
          <a:noFill/>
          <a:ln w="0">
            <a:noFill/>
            <a:prstDash val="solid"/>
          </a:ln>
        </p:spPr>
        <p:txBody>
          <a:bodyPr wrap="square" lIns="0" tIns="0" rIns="0" bIns="0" anchor="t">
            <a:normAutofit/>
          </a:bodyPr>
          <a:lstStyle/>
          <a:p>
            <a:pPr algn="l">
              <a:defRPr sz="1350" b="1">
                <a:solidFill>
                  <a:srgbClr val="087070"/>
                </a:solidFill>
              </a:defRPr>
            </a:pPr>
            <a:r>
              <a:rPr sz="1350" b="1">
                <a:solidFill>
                  <a:srgbClr val="087070"/>
                </a:solidFill>
              </a:rPr>
              <a:t>Smoking</a:t>
            </a:r>
          </a:p>
        </p:txBody>
      </p:sp>
      <p:sp>
        <p:nvSpPr>
          <p:cNvPr id="28" name="Rectangle 27">
            <a:extLst>
              <a:ext uri="{FF2B5EF4-FFF2-40B4-BE49-F238E27FC236}">
                <a16:creationId xmlns:a16="http://schemas.microsoft.com/office/drawing/2014/main" id="{133BCB5C-EE37-4105-BFF6-9BD043298AF2}"/>
              </a:ext>
            </a:extLst>
          </p:cNvPr>
          <p:cNvSpPr>
            <a:spLocks noGrp="1"/>
          </p:cNvSpPr>
          <p:nvPr/>
        </p:nvSpPr>
        <p:spPr>
          <a:xfrm>
            <a:off x="5524500" y="4267200"/>
            <a:ext cx="4572000" cy="5524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Set a quit date and use an NHS stop-smoking programme</a:t>
            </a:r>
          </a:p>
        </p:txBody>
      </p:sp>
      <p:sp>
        <p:nvSpPr>
          <p:cNvPr id="29" name="Rectangle 28">
            <a:extLst>
              <a:ext uri="{FF2B5EF4-FFF2-40B4-BE49-F238E27FC236}">
                <a16:creationId xmlns:a16="http://schemas.microsoft.com/office/drawing/2014/main" id="{090BA1CB-5C82-485C-977D-95BFEF2AA636}"/>
              </a:ext>
            </a:extLst>
          </p:cNvPr>
          <p:cNvSpPr>
            <a:spLocks noGrp="1"/>
          </p:cNvSpPr>
          <p:nvPr/>
        </p:nvSpPr>
        <p:spPr>
          <a:xfrm>
            <a:off x="10144125" y="4267200"/>
            <a:ext cx="1238250" cy="400050"/>
          </a:xfrm>
          <a:prstGeom prst="rect">
            <a:avLst/>
          </a:prstGeom>
          <a:noFill/>
          <a:ln w="0">
            <a:noFill/>
            <a:prstDash val="solid"/>
          </a:ln>
        </p:spPr>
        <p:txBody>
          <a:bodyPr wrap="square" lIns="0" tIns="0" rIns="0" bIns="0" anchor="t">
            <a:normAutofit/>
          </a:bodyPr>
          <a:lstStyle/>
          <a:p>
            <a:pPr algn="r">
              <a:defRPr sz="1200" b="1">
                <a:solidFill>
                  <a:srgbClr val="0B2A4A"/>
                </a:solidFill>
              </a:defRPr>
            </a:pPr>
            <a:r>
              <a:rPr sz="1200" b="1">
                <a:solidFill>
                  <a:srgbClr val="0B2A4A"/>
                </a:solidFill>
              </a:rPr>
              <a:t>12 weeks</a:t>
            </a:r>
          </a:p>
        </p:txBody>
      </p:sp>
      <p:cxnSp>
        <p:nvCxnSpPr>
          <p:cNvPr id="64" name="Straight Arrow Connector 63"/>
          <p:cNvCxnSpPr/>
          <p:nvPr/>
        </p:nvCxnSpPr>
        <p:spPr>
          <a:xfrm>
            <a:off x="4048125" y="4895850"/>
            <a:ext cx="7334250" cy="0"/>
          </a:xfrm>
          <a:prstGeom prst="straightConnector1">
            <a:avLst/>
          </a:prstGeom>
          <a:ln w="9525">
            <a:solidFill>
              <a:srgbClr val="B8C3CB"/>
            </a:solidFill>
            <a:prstDash val="solid"/>
          </a:ln>
        </p:spPr>
      </p:cxnSp>
      <p:sp>
        <p:nvSpPr>
          <p:cNvPr id="31" name="Rectangle 30">
            <a:extLst>
              <a:ext uri="{FF2B5EF4-FFF2-40B4-BE49-F238E27FC236}">
                <a16:creationId xmlns:a16="http://schemas.microsoft.com/office/drawing/2014/main" id="{55F6A156-1A6F-4E67-8C77-43E25DB0137C}"/>
              </a:ext>
            </a:extLst>
          </p:cNvPr>
          <p:cNvSpPr>
            <a:spLocks noGrp="1"/>
          </p:cNvSpPr>
          <p:nvPr/>
        </p:nvSpPr>
        <p:spPr>
          <a:xfrm>
            <a:off x="4048125" y="5048250"/>
            <a:ext cx="1381125" cy="438150"/>
          </a:xfrm>
          <a:prstGeom prst="rect">
            <a:avLst/>
          </a:prstGeom>
          <a:noFill/>
          <a:ln w="0">
            <a:noFill/>
            <a:prstDash val="solid"/>
          </a:ln>
        </p:spPr>
        <p:txBody>
          <a:bodyPr wrap="square" lIns="0" tIns="0" rIns="0" bIns="0" anchor="t">
            <a:normAutofit/>
          </a:bodyPr>
          <a:lstStyle/>
          <a:p>
            <a:pPr algn="l">
              <a:defRPr sz="1350" b="1">
                <a:solidFill>
                  <a:srgbClr val="087070"/>
                </a:solidFill>
              </a:defRPr>
            </a:pPr>
            <a:r>
              <a:rPr sz="1350" b="1">
                <a:solidFill>
                  <a:srgbClr val="087070"/>
                </a:solidFill>
              </a:rPr>
              <a:t>Confidence</a:t>
            </a:r>
          </a:p>
        </p:txBody>
      </p:sp>
      <p:sp>
        <p:nvSpPr>
          <p:cNvPr id="32" name="Rectangle 31">
            <a:extLst>
              <a:ext uri="{FF2B5EF4-FFF2-40B4-BE49-F238E27FC236}">
                <a16:creationId xmlns:a16="http://schemas.microsoft.com/office/drawing/2014/main" id="{F256931F-D77D-420F-B122-BB8D8E2A1DA8}"/>
              </a:ext>
            </a:extLst>
          </p:cNvPr>
          <p:cNvSpPr>
            <a:spLocks noGrp="1"/>
          </p:cNvSpPr>
          <p:nvPr/>
        </p:nvSpPr>
        <p:spPr>
          <a:xfrm>
            <a:off x="5524500" y="5048250"/>
            <a:ext cx="4572000" cy="5524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Complete structured diabetes education and use a written action plan</a:t>
            </a:r>
          </a:p>
        </p:txBody>
      </p:sp>
      <p:sp>
        <p:nvSpPr>
          <p:cNvPr id="33" name="Rectangle 32">
            <a:extLst>
              <a:ext uri="{FF2B5EF4-FFF2-40B4-BE49-F238E27FC236}">
                <a16:creationId xmlns:a16="http://schemas.microsoft.com/office/drawing/2014/main" id="{B1A5390C-719D-4E05-8452-DEB509297348}"/>
              </a:ext>
            </a:extLst>
          </p:cNvPr>
          <p:cNvSpPr>
            <a:spLocks noGrp="1"/>
          </p:cNvSpPr>
          <p:nvPr/>
        </p:nvSpPr>
        <p:spPr>
          <a:xfrm>
            <a:off x="10144125" y="5048250"/>
            <a:ext cx="1238250" cy="400050"/>
          </a:xfrm>
          <a:prstGeom prst="rect">
            <a:avLst/>
          </a:prstGeom>
          <a:noFill/>
          <a:ln w="0">
            <a:noFill/>
            <a:prstDash val="solid"/>
          </a:ln>
        </p:spPr>
        <p:txBody>
          <a:bodyPr wrap="square" lIns="0" tIns="0" rIns="0" bIns="0" anchor="t">
            <a:normAutofit/>
          </a:bodyPr>
          <a:lstStyle/>
          <a:p>
            <a:pPr algn="r">
              <a:defRPr sz="1200" b="1">
                <a:solidFill>
                  <a:srgbClr val="0B2A4A"/>
                </a:solidFill>
              </a:defRPr>
            </a:pPr>
            <a:r>
              <a:rPr sz="1200" b="1">
                <a:solidFill>
                  <a:srgbClr val="0B2A4A"/>
                </a:solidFill>
              </a:rPr>
              <a:t>3 months</a:t>
            </a:r>
          </a:p>
        </p:txBody>
      </p:sp>
      <p:cxnSp>
        <p:nvCxnSpPr>
          <p:cNvPr id="68" name="Straight Arrow Connector 67"/>
          <p:cNvCxnSpPr/>
          <p:nvPr/>
        </p:nvCxnSpPr>
        <p:spPr>
          <a:xfrm>
            <a:off x="4048125" y="5676900"/>
            <a:ext cx="7334250" cy="0"/>
          </a:xfrm>
          <a:prstGeom prst="straightConnector1">
            <a:avLst/>
          </a:prstGeom>
          <a:ln w="9525">
            <a:solidFill>
              <a:srgbClr val="B8C3CB"/>
            </a:solidFill>
            <a:prstDash val="solid"/>
          </a:ln>
        </p:spPr>
      </p:cxnSp>
      <p:sp>
        <p:nvSpPr>
          <p:cNvPr id="18" name="TextBox 17">
            <a:extLst>
              <a:ext uri="{FF2B5EF4-FFF2-40B4-BE49-F238E27FC236}">
                <a16:creationId xmlns:a16="http://schemas.microsoft.com/office/drawing/2014/main" id="{77A249A4-B893-7089-9DC6-8AAF4F78A47A}"/>
              </a:ext>
            </a:extLst>
          </p:cNvPr>
          <p:cNvSpPr txBox="1"/>
          <p:nvPr/>
        </p:nvSpPr>
        <p:spPr>
          <a:xfrm>
            <a:off x="4045781" y="5721548"/>
            <a:ext cx="6098344" cy="307777"/>
          </a:xfrm>
          <a:prstGeom prst="rect">
            <a:avLst/>
          </a:prstGeom>
          <a:noFill/>
        </p:spPr>
        <p:txBody>
          <a:bodyPr wrap="square">
            <a:spAutoFit/>
          </a:bodyPr>
          <a:lstStyle/>
          <a:p>
            <a:pPr marL="0" indent="0" algn="l" defTabSz="914400" rtl="0"/>
            <a:r>
              <a:rPr lang="en-PK" sz="1400" b="1" dirty="0">
                <a:effectLst/>
                <a:latin typeface="Calibri" panose="020F0502020204030204" pitchFamily="34" charset="0"/>
              </a:rPr>
              <a:t>Management of Type II Diabetes </a:t>
            </a:r>
            <a:r>
              <a:rPr lang="en-PK" sz="1400" b="1" dirty="0">
                <a:solidFill>
                  <a:srgbClr val="C00000"/>
                </a:solidFill>
                <a:effectLst/>
                <a:latin typeface="Calibri" panose="020F0502020204030204" pitchFamily="34" charset="0"/>
              </a:rPr>
              <a:t>(Nyenwe </a:t>
            </a:r>
            <a:r>
              <a:rPr lang="en-PK" sz="1400" b="1" i="1" dirty="0">
                <a:solidFill>
                  <a:srgbClr val="C00000"/>
                </a:solidFill>
                <a:effectLst/>
                <a:latin typeface="Calibri" panose="020F0502020204030204" pitchFamily="34" charset="0"/>
              </a:rPr>
              <a:t>et al.</a:t>
            </a:r>
            <a:r>
              <a:rPr lang="en-PK" sz="1400" b="1" dirty="0">
                <a:solidFill>
                  <a:srgbClr val="C00000"/>
                </a:solidFill>
                <a:effectLst/>
                <a:latin typeface="Calibri" panose="020F0502020204030204" pitchFamily="34" charset="0"/>
              </a:rPr>
              <a:t>, 2011; Borse </a:t>
            </a:r>
            <a:r>
              <a:rPr lang="en-PK" sz="1400" b="1" i="1" dirty="0">
                <a:solidFill>
                  <a:srgbClr val="C00000"/>
                </a:solidFill>
                <a:effectLst/>
                <a:latin typeface="Calibri" panose="020F0502020204030204" pitchFamily="34" charset="0"/>
              </a:rPr>
              <a:t>et al.</a:t>
            </a:r>
            <a:r>
              <a:rPr lang="en-PK" sz="1400" b="1" dirty="0">
                <a:solidFill>
                  <a:srgbClr val="C00000"/>
                </a:solidFill>
                <a:effectLst/>
                <a:latin typeface="Calibri" panose="020F0502020204030204" pitchFamily="34" charset="0"/>
              </a:rPr>
              <a:t>, 2020)</a:t>
            </a:r>
            <a:endParaRPr lang="en-PK" sz="2400" b="1" dirty="0">
              <a:solidFill>
                <a:srgbClr val="C00000"/>
              </a:solidFill>
            </a:endParaRPr>
          </a:p>
        </p:txBody>
      </p:sp>
      <p:pic>
        <p:nvPicPr>
          <p:cNvPr id="22" name="Audio 21">
            <a:hlinkClick r:id="" action="ppaction://media"/>
            <a:extLst>
              <a:ext uri="{FF2B5EF4-FFF2-40B4-BE49-F238E27FC236}">
                <a16:creationId xmlns:a16="http://schemas.microsoft.com/office/drawing/2014/main" id="{2D737E23-AAC5-BC63-BF2D-390475A691A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027051196"/>
      </p:ext>
    </p:extLst>
  </p:cSld>
  <p:clrMapOvr>
    <a:masterClrMapping/>
  </p:clrMapOvr>
  <mc:AlternateContent xmlns:mc="http://schemas.openxmlformats.org/markup-compatibility/2006">
    <mc:Choice xmlns:p14="http://schemas.microsoft.com/office/powerpoint/2010/main" Requires="p14">
      <p:transition spd="slow" p14:dur="2000" advTm="70495"/>
    </mc:Choice>
    <mc:Fallback>
      <p:transition spd="slow" advTm="70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EF2686-9CB3-4B73-B28F-8A017BAC324A}"/>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Daily Routine</a:t>
            </a:r>
            <a:endParaRPr sz="3000" b="1" dirty="0">
              <a:solidFill>
                <a:srgbClr val="0B2A4A"/>
              </a:solidFill>
            </a:endParaRPr>
          </a:p>
        </p:txBody>
      </p:sp>
      <p:cxnSp>
        <p:nvCxnSpPr>
          <p:cNvPr id="25" name="Straight Arrow Connector 24"/>
          <p:cNvCxnSpPr/>
          <p:nvPr/>
        </p:nvCxnSpPr>
        <p:spPr>
          <a:xfrm>
            <a:off x="457200" y="1066800"/>
            <a:ext cx="11277600" cy="0"/>
          </a:xfrm>
          <a:prstGeom prst="straightConnector1">
            <a:avLst/>
          </a:prstGeom>
          <a:ln w="28575">
            <a:solidFill>
              <a:srgbClr val="0E8C8C"/>
            </a:solidFill>
            <a:prstDash val="solid"/>
          </a:ln>
        </p:spPr>
      </p:cxnSp>
      <p:sp>
        <p:nvSpPr>
          <p:cNvPr id="3" name="Rectangle 2">
            <a:extLst>
              <a:ext uri="{FF2B5EF4-FFF2-40B4-BE49-F238E27FC236}">
                <a16:creationId xmlns:a16="http://schemas.microsoft.com/office/drawing/2014/main" id="{8FA9A953-8EBF-4E85-837A-5282033DD267}"/>
              </a:ext>
            </a:extLst>
          </p:cNvPr>
          <p:cNvSpPr>
            <a:spLocks noGrp="1"/>
          </p:cNvSpPr>
          <p:nvPr/>
        </p:nvSpPr>
        <p:spPr>
          <a:xfrm>
            <a:off x="457200" y="6448425"/>
            <a:ext cx="10287000" cy="190500"/>
          </a:xfrm>
          <a:prstGeom prst="rect">
            <a:avLst/>
          </a:prstGeom>
          <a:noFill/>
          <a:ln w="0">
            <a:noFill/>
            <a:prstDash val="solid"/>
          </a:ln>
        </p:spPr>
        <p:txBody>
          <a:bodyPr wrap="square" lIns="0" tIns="0" rIns="0" bIns="0" anchor="b">
            <a:normAutofit/>
          </a:bodyPr>
          <a:lstStyle/>
          <a:p>
            <a:pPr algn="l">
              <a:defRPr sz="713" b="0">
                <a:solidFill>
                  <a:srgbClr val="56636E"/>
                </a:solidFill>
              </a:defRPr>
            </a:pPr>
            <a:r>
              <a:rPr sz="713" b="0">
                <a:solidFill>
                  <a:srgbClr val="56636E"/>
                </a:solidFill>
              </a:rPr>
              <a:t>Sources: NICE NG28 dietary advice and person-centred medicine; NHS physical activity and stop-smoking support.</a:t>
            </a:r>
          </a:p>
        </p:txBody>
      </p:sp>
      <p:sp>
        <p:nvSpPr>
          <p:cNvPr id="4" name="Rectangle 3">
            <a:extLst>
              <a:ext uri="{FF2B5EF4-FFF2-40B4-BE49-F238E27FC236}">
                <a16:creationId xmlns:a16="http://schemas.microsoft.com/office/drawing/2014/main" id="{1CAF6A1C-E2C8-4208-9744-04416CE20C23}"/>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08</a:t>
            </a:r>
          </a:p>
        </p:txBody>
      </p:sp>
      <p:pic>
        <p:nvPicPr>
          <p:cNvPr id="28" name="Picture 27"/>
          <p:cNvPicPr>
            <a:picLocks noChangeAspect="1"/>
          </p:cNvPicPr>
          <p:nvPr/>
        </p:nvPicPr>
        <p:blipFill>
          <a:blip r:embed="rId5"/>
          <a:srcRect l="15154" r="15154"/>
          <a:stretch>
            <a:fillRect/>
          </a:stretch>
        </p:blipFill>
        <p:spPr>
          <a:xfrm>
            <a:off x="6191250" y="1381125"/>
            <a:ext cx="5543550" cy="4476750"/>
          </a:xfrm>
          <a:prstGeom prst="roundRect">
            <a:avLst>
              <a:gd name="adj" fmla="val 2553"/>
            </a:avLst>
          </a:prstGeom>
        </p:spPr>
      </p:pic>
      <p:sp>
        <p:nvSpPr>
          <p:cNvPr id="6" name="Rounded Rectangle 5">
            <a:extLst>
              <a:ext uri="{FF2B5EF4-FFF2-40B4-BE49-F238E27FC236}">
                <a16:creationId xmlns:a16="http://schemas.microsoft.com/office/drawing/2014/main" id="{0CB6FD53-D501-47D8-AEEF-21FC22D47CB2}"/>
              </a:ext>
            </a:extLst>
          </p:cNvPr>
          <p:cNvSpPr>
            <a:spLocks noGrp="1"/>
          </p:cNvSpPr>
          <p:nvPr/>
        </p:nvSpPr>
        <p:spPr>
          <a:xfrm>
            <a:off x="457200" y="1381125"/>
            <a:ext cx="1571625" cy="285750"/>
          </a:xfrm>
          <a:prstGeom prst="roundRect">
            <a:avLst>
              <a:gd name="adj" fmla="val 26667"/>
            </a:avLst>
          </a:prstGeom>
          <a:solidFill>
            <a:srgbClr val="0E8C8C"/>
          </a:solidFill>
          <a:ln w="0">
            <a:solidFill>
              <a:srgbClr val="0E8C8C"/>
            </a:solidFill>
            <a:prstDash val="solid"/>
          </a:ln>
        </p:spPr>
        <p:txBody>
          <a:bodyPr/>
          <a:lstStyle/>
          <a:p>
            <a:endParaRPr lang="en-PK"/>
          </a:p>
        </p:txBody>
      </p:sp>
      <p:sp>
        <p:nvSpPr>
          <p:cNvPr id="7" name="Rectangle 6">
            <a:extLst>
              <a:ext uri="{FF2B5EF4-FFF2-40B4-BE49-F238E27FC236}">
                <a16:creationId xmlns:a16="http://schemas.microsoft.com/office/drawing/2014/main" id="{F3B87BCA-EF21-4099-A28D-3C1518E269D7}"/>
              </a:ext>
            </a:extLst>
          </p:cNvPr>
          <p:cNvSpPr>
            <a:spLocks noGrp="1"/>
          </p:cNvSpPr>
          <p:nvPr/>
        </p:nvSpPr>
        <p:spPr>
          <a:xfrm>
            <a:off x="552450" y="1428750"/>
            <a:ext cx="1381125"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a:solidFill>
                  <a:srgbClr val="FFFFFF"/>
                </a:solidFill>
              </a:rPr>
              <a:t>DAILY CARE ROUTINE</a:t>
            </a:r>
          </a:p>
        </p:txBody>
      </p:sp>
      <p:sp>
        <p:nvSpPr>
          <p:cNvPr id="8" name="Rectangle 7">
            <a:extLst>
              <a:ext uri="{FF2B5EF4-FFF2-40B4-BE49-F238E27FC236}">
                <a16:creationId xmlns:a16="http://schemas.microsoft.com/office/drawing/2014/main" id="{D6898728-D342-46D8-87DC-A133D35D3371}"/>
              </a:ext>
            </a:extLst>
          </p:cNvPr>
          <p:cNvSpPr>
            <a:spLocks noGrp="1"/>
          </p:cNvSpPr>
          <p:nvPr/>
        </p:nvSpPr>
        <p:spPr>
          <a:xfrm>
            <a:off x="457200" y="1885950"/>
            <a:ext cx="1143000" cy="266700"/>
          </a:xfrm>
          <a:prstGeom prst="rect">
            <a:avLst/>
          </a:prstGeom>
          <a:noFill/>
          <a:ln w="0">
            <a:noFill/>
            <a:prstDash val="solid"/>
          </a:ln>
        </p:spPr>
        <p:txBody>
          <a:bodyPr wrap="square" lIns="0" tIns="0" rIns="0" bIns="0" anchor="t">
            <a:normAutofit/>
          </a:bodyPr>
          <a:lstStyle/>
          <a:p>
            <a:pPr algn="l">
              <a:defRPr sz="1500" b="1">
                <a:solidFill>
                  <a:srgbClr val="087070"/>
                </a:solidFill>
              </a:defRPr>
            </a:pPr>
            <a:r>
              <a:rPr sz="1500" b="1">
                <a:solidFill>
                  <a:srgbClr val="087070"/>
                </a:solidFill>
              </a:rPr>
              <a:t>Meals</a:t>
            </a:r>
          </a:p>
        </p:txBody>
      </p:sp>
      <p:sp>
        <p:nvSpPr>
          <p:cNvPr id="9" name="Rectangle 8">
            <a:extLst>
              <a:ext uri="{FF2B5EF4-FFF2-40B4-BE49-F238E27FC236}">
                <a16:creationId xmlns:a16="http://schemas.microsoft.com/office/drawing/2014/main" id="{C9ED3908-AF1F-4FB1-922A-C04A1AED2EC3}"/>
              </a:ext>
            </a:extLst>
          </p:cNvPr>
          <p:cNvSpPr>
            <a:spLocks noGrp="1"/>
          </p:cNvSpPr>
          <p:nvPr/>
        </p:nvSpPr>
        <p:spPr>
          <a:xfrm>
            <a:off x="1695450" y="1885950"/>
            <a:ext cx="4000500" cy="742950"/>
          </a:xfrm>
          <a:prstGeom prst="rect">
            <a:avLst/>
          </a:prstGeom>
          <a:noFill/>
          <a:ln w="0">
            <a:noFill/>
            <a:prstDash val="solid"/>
          </a:ln>
        </p:spPr>
        <p:txBody>
          <a:bodyPr wrap="square" lIns="0" tIns="0" rIns="0" bIns="0" anchor="t">
            <a:normAutofit lnSpcReduction="10000"/>
          </a:bodyPr>
          <a:lstStyle/>
          <a:p>
            <a:pPr>
              <a:defRPr sz="1275" b="0">
                <a:solidFill>
                  <a:srgbClr val="15212B"/>
                </a:solidFill>
              </a:defRPr>
            </a:pPr>
            <a:r>
              <a:rPr sz="1275" b="0" dirty="0">
                <a:solidFill>
                  <a:srgbClr val="15212B"/>
                </a:solidFill>
              </a:rPr>
              <a:t>Use the plate method; reduce sugary tea, sweet drinks and large refined-carbohydrate portions. Keep preferred foods through portion and cooking changes</a:t>
            </a:r>
            <a:r>
              <a:rPr lang="en-GB" sz="1275" b="0" dirty="0">
                <a:solidFill>
                  <a:srgbClr val="15212B"/>
                </a:solidFill>
              </a:rPr>
              <a:t> </a:t>
            </a:r>
            <a:r>
              <a:rPr lang="en-PK" sz="1275" dirty="0">
                <a:solidFill>
                  <a:srgbClr val="C00000"/>
                </a:solidFill>
              </a:rPr>
              <a:t>(Nyenwe </a:t>
            </a:r>
            <a:r>
              <a:rPr lang="en-PK" sz="1275" i="1" dirty="0">
                <a:solidFill>
                  <a:srgbClr val="C00000"/>
                </a:solidFill>
              </a:rPr>
              <a:t>et al.</a:t>
            </a:r>
            <a:r>
              <a:rPr lang="en-PK" sz="1275" dirty="0">
                <a:solidFill>
                  <a:srgbClr val="C00000"/>
                </a:solidFill>
              </a:rPr>
              <a:t>, 2011; Borse </a:t>
            </a:r>
            <a:r>
              <a:rPr lang="en-PK" sz="1275" i="1" dirty="0">
                <a:solidFill>
                  <a:srgbClr val="C00000"/>
                </a:solidFill>
              </a:rPr>
              <a:t>et al.</a:t>
            </a:r>
            <a:r>
              <a:rPr lang="en-PK" sz="1275" dirty="0">
                <a:solidFill>
                  <a:srgbClr val="C00000"/>
                </a:solidFill>
              </a:rPr>
              <a:t>, 2020)</a:t>
            </a:r>
            <a:r>
              <a:rPr sz="1275" b="0" dirty="0">
                <a:solidFill>
                  <a:srgbClr val="C00000"/>
                </a:solidFill>
              </a:rPr>
              <a:t>.</a:t>
            </a:r>
          </a:p>
        </p:txBody>
      </p:sp>
      <p:cxnSp>
        <p:nvCxnSpPr>
          <p:cNvPr id="33" name="Straight Arrow Connector 32"/>
          <p:cNvCxnSpPr/>
          <p:nvPr/>
        </p:nvCxnSpPr>
        <p:spPr>
          <a:xfrm>
            <a:off x="457200" y="2724150"/>
            <a:ext cx="5238750" cy="0"/>
          </a:xfrm>
          <a:prstGeom prst="straightConnector1">
            <a:avLst/>
          </a:prstGeom>
          <a:ln w="9525">
            <a:solidFill>
              <a:srgbClr val="B8C3CB"/>
            </a:solidFill>
            <a:prstDash val="solid"/>
          </a:ln>
        </p:spPr>
      </p:cxnSp>
      <p:sp>
        <p:nvSpPr>
          <p:cNvPr id="11" name="Rectangle 10">
            <a:extLst>
              <a:ext uri="{FF2B5EF4-FFF2-40B4-BE49-F238E27FC236}">
                <a16:creationId xmlns:a16="http://schemas.microsoft.com/office/drawing/2014/main" id="{C1A6AD0E-A516-49FF-AF05-A07377EF7D59}"/>
              </a:ext>
            </a:extLst>
          </p:cNvPr>
          <p:cNvSpPr>
            <a:spLocks noGrp="1"/>
          </p:cNvSpPr>
          <p:nvPr/>
        </p:nvSpPr>
        <p:spPr>
          <a:xfrm>
            <a:off x="457200" y="2886075"/>
            <a:ext cx="1143000" cy="266700"/>
          </a:xfrm>
          <a:prstGeom prst="rect">
            <a:avLst/>
          </a:prstGeom>
          <a:noFill/>
          <a:ln w="0">
            <a:noFill/>
            <a:prstDash val="solid"/>
          </a:ln>
        </p:spPr>
        <p:txBody>
          <a:bodyPr wrap="square" lIns="0" tIns="0" rIns="0" bIns="0" anchor="t">
            <a:normAutofit/>
          </a:bodyPr>
          <a:lstStyle/>
          <a:p>
            <a:pPr algn="l">
              <a:defRPr sz="1500" b="1">
                <a:solidFill>
                  <a:srgbClr val="087070"/>
                </a:solidFill>
              </a:defRPr>
            </a:pPr>
            <a:r>
              <a:rPr sz="1500" b="1">
                <a:solidFill>
                  <a:srgbClr val="087070"/>
                </a:solidFill>
              </a:rPr>
              <a:t>Movement</a:t>
            </a:r>
          </a:p>
        </p:txBody>
      </p:sp>
      <p:sp>
        <p:nvSpPr>
          <p:cNvPr id="12" name="Rectangle 11">
            <a:extLst>
              <a:ext uri="{FF2B5EF4-FFF2-40B4-BE49-F238E27FC236}">
                <a16:creationId xmlns:a16="http://schemas.microsoft.com/office/drawing/2014/main" id="{89A172A3-0C36-4EB1-A202-BAA88F987303}"/>
              </a:ext>
            </a:extLst>
          </p:cNvPr>
          <p:cNvSpPr>
            <a:spLocks noGrp="1"/>
          </p:cNvSpPr>
          <p:nvPr/>
        </p:nvSpPr>
        <p:spPr>
          <a:xfrm>
            <a:off x="1695450" y="2886075"/>
            <a:ext cx="4000500" cy="7429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Begin with a 10-minute brisk walk after one meal, then progress. Break up prolonged sitting during taxi shifts.</a:t>
            </a:r>
          </a:p>
        </p:txBody>
      </p:sp>
      <p:cxnSp>
        <p:nvCxnSpPr>
          <p:cNvPr id="36" name="Straight Arrow Connector 35"/>
          <p:cNvCxnSpPr/>
          <p:nvPr/>
        </p:nvCxnSpPr>
        <p:spPr>
          <a:xfrm>
            <a:off x="457200" y="3724275"/>
            <a:ext cx="5238750" cy="0"/>
          </a:xfrm>
          <a:prstGeom prst="straightConnector1">
            <a:avLst/>
          </a:prstGeom>
          <a:ln w="9525">
            <a:solidFill>
              <a:srgbClr val="B8C3CB"/>
            </a:solidFill>
            <a:prstDash val="solid"/>
          </a:ln>
        </p:spPr>
      </p:cxnSp>
      <p:sp>
        <p:nvSpPr>
          <p:cNvPr id="14" name="Rectangle 13">
            <a:extLst>
              <a:ext uri="{FF2B5EF4-FFF2-40B4-BE49-F238E27FC236}">
                <a16:creationId xmlns:a16="http://schemas.microsoft.com/office/drawing/2014/main" id="{A76142A5-339D-4166-97E5-9E8564E5A383}"/>
              </a:ext>
            </a:extLst>
          </p:cNvPr>
          <p:cNvSpPr>
            <a:spLocks noGrp="1"/>
          </p:cNvSpPr>
          <p:nvPr/>
        </p:nvSpPr>
        <p:spPr>
          <a:xfrm>
            <a:off x="457200" y="3886200"/>
            <a:ext cx="1143000" cy="266700"/>
          </a:xfrm>
          <a:prstGeom prst="rect">
            <a:avLst/>
          </a:prstGeom>
          <a:noFill/>
          <a:ln w="0">
            <a:noFill/>
            <a:prstDash val="solid"/>
          </a:ln>
        </p:spPr>
        <p:txBody>
          <a:bodyPr wrap="square" lIns="0" tIns="0" rIns="0" bIns="0" anchor="t">
            <a:normAutofit/>
          </a:bodyPr>
          <a:lstStyle/>
          <a:p>
            <a:pPr algn="l">
              <a:defRPr sz="1500" b="1">
                <a:solidFill>
                  <a:srgbClr val="087070"/>
                </a:solidFill>
              </a:defRPr>
            </a:pPr>
            <a:r>
              <a:rPr sz="1500" b="1">
                <a:solidFill>
                  <a:srgbClr val="087070"/>
                </a:solidFill>
              </a:rPr>
              <a:t>Medicines</a:t>
            </a:r>
          </a:p>
        </p:txBody>
      </p:sp>
      <p:sp>
        <p:nvSpPr>
          <p:cNvPr id="15" name="Rectangle 14">
            <a:extLst>
              <a:ext uri="{FF2B5EF4-FFF2-40B4-BE49-F238E27FC236}">
                <a16:creationId xmlns:a16="http://schemas.microsoft.com/office/drawing/2014/main" id="{7CB01EAB-2EBD-4ED5-ACEF-A8AB3F49D641}"/>
              </a:ext>
            </a:extLst>
          </p:cNvPr>
          <p:cNvSpPr>
            <a:spLocks noGrp="1"/>
          </p:cNvSpPr>
          <p:nvPr/>
        </p:nvSpPr>
        <p:spPr>
          <a:xfrm>
            <a:off x="1695450" y="3886200"/>
            <a:ext cx="4000500" cy="742950"/>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Take as agreed; use phone prompts or a </a:t>
            </a:r>
            <a:r>
              <a:rPr sz="1275" b="0" dirty="0" err="1">
                <a:solidFill>
                  <a:srgbClr val="15212B"/>
                </a:solidFill>
              </a:rPr>
              <a:t>dosette</a:t>
            </a:r>
            <a:r>
              <a:rPr sz="1275" b="0" dirty="0">
                <a:solidFill>
                  <a:srgbClr val="15212B"/>
                </a:solidFill>
              </a:rPr>
              <a:t> box if helpful. Never change doses without advice</a:t>
            </a:r>
            <a:r>
              <a:rPr lang="en-GB" sz="1275" b="0" dirty="0">
                <a:solidFill>
                  <a:srgbClr val="15212B"/>
                </a:solidFill>
              </a:rPr>
              <a:t> </a:t>
            </a:r>
            <a:r>
              <a:rPr lang="en-PK" sz="1275" dirty="0">
                <a:solidFill>
                  <a:srgbClr val="C00000"/>
                </a:solidFill>
              </a:rPr>
              <a:t>(Gholap </a:t>
            </a:r>
            <a:r>
              <a:rPr lang="en-PK" sz="1275" i="1" dirty="0">
                <a:solidFill>
                  <a:srgbClr val="C00000"/>
                </a:solidFill>
              </a:rPr>
              <a:t>et al.</a:t>
            </a:r>
            <a:r>
              <a:rPr lang="en-PK" sz="1275" dirty="0">
                <a:solidFill>
                  <a:srgbClr val="C00000"/>
                </a:solidFill>
              </a:rPr>
              <a:t>, 2013)</a:t>
            </a:r>
            <a:r>
              <a:rPr sz="1275" b="0" dirty="0">
                <a:solidFill>
                  <a:srgbClr val="C00000"/>
                </a:solidFill>
              </a:rPr>
              <a:t>.</a:t>
            </a:r>
          </a:p>
        </p:txBody>
      </p:sp>
      <p:cxnSp>
        <p:nvCxnSpPr>
          <p:cNvPr id="39" name="Straight Arrow Connector 38"/>
          <p:cNvCxnSpPr/>
          <p:nvPr/>
        </p:nvCxnSpPr>
        <p:spPr>
          <a:xfrm>
            <a:off x="457200" y="4724400"/>
            <a:ext cx="5238750" cy="0"/>
          </a:xfrm>
          <a:prstGeom prst="straightConnector1">
            <a:avLst/>
          </a:prstGeom>
          <a:ln w="9525">
            <a:solidFill>
              <a:srgbClr val="B8C3CB"/>
            </a:solidFill>
            <a:prstDash val="solid"/>
          </a:ln>
        </p:spPr>
      </p:cxnSp>
      <p:sp>
        <p:nvSpPr>
          <p:cNvPr id="17" name="Rectangle 16">
            <a:extLst>
              <a:ext uri="{FF2B5EF4-FFF2-40B4-BE49-F238E27FC236}">
                <a16:creationId xmlns:a16="http://schemas.microsoft.com/office/drawing/2014/main" id="{107275EF-8DDE-4627-AEA2-1BB2B33C9D5E}"/>
              </a:ext>
            </a:extLst>
          </p:cNvPr>
          <p:cNvSpPr>
            <a:spLocks noGrp="1"/>
          </p:cNvSpPr>
          <p:nvPr/>
        </p:nvSpPr>
        <p:spPr>
          <a:xfrm>
            <a:off x="457200" y="4886325"/>
            <a:ext cx="1143000" cy="266700"/>
          </a:xfrm>
          <a:prstGeom prst="rect">
            <a:avLst/>
          </a:prstGeom>
          <a:noFill/>
          <a:ln w="0">
            <a:noFill/>
            <a:prstDash val="solid"/>
          </a:ln>
        </p:spPr>
        <p:txBody>
          <a:bodyPr wrap="square" lIns="0" tIns="0" rIns="0" bIns="0" anchor="t">
            <a:normAutofit fontScale="78127" lnSpcReduction="10000"/>
          </a:bodyPr>
          <a:lstStyle/>
          <a:p>
            <a:pPr algn="l">
              <a:defRPr sz="1500" b="1">
                <a:solidFill>
                  <a:srgbClr val="087070"/>
                </a:solidFill>
              </a:defRPr>
            </a:pPr>
            <a:r>
              <a:rPr sz="1500" b="1">
                <a:solidFill>
                  <a:srgbClr val="087070"/>
                </a:solidFill>
              </a:rPr>
              <a:t>Feet and smoking</a:t>
            </a:r>
          </a:p>
        </p:txBody>
      </p:sp>
      <p:sp>
        <p:nvSpPr>
          <p:cNvPr id="18" name="Rectangle 17">
            <a:extLst>
              <a:ext uri="{FF2B5EF4-FFF2-40B4-BE49-F238E27FC236}">
                <a16:creationId xmlns:a16="http://schemas.microsoft.com/office/drawing/2014/main" id="{17EAE4D8-DBFB-4CCF-9A46-89C64B207954}"/>
              </a:ext>
            </a:extLst>
          </p:cNvPr>
          <p:cNvSpPr>
            <a:spLocks noGrp="1"/>
          </p:cNvSpPr>
          <p:nvPr/>
        </p:nvSpPr>
        <p:spPr>
          <a:xfrm>
            <a:off x="1695450" y="4886325"/>
            <a:ext cx="4000500" cy="742950"/>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Inspect feet daily, wear suitable footwear and seek help for breaks in skin. Engage with NHS quit support</a:t>
            </a:r>
            <a:r>
              <a:rPr lang="en-GB" sz="1275" b="0" dirty="0">
                <a:solidFill>
                  <a:srgbClr val="15212B"/>
                </a:solidFill>
              </a:rPr>
              <a:t> </a:t>
            </a:r>
            <a:r>
              <a:rPr lang="en-PK" sz="1275" dirty="0">
                <a:solidFill>
                  <a:srgbClr val="C00000"/>
                </a:solidFill>
              </a:rPr>
              <a:t>(Gholap </a:t>
            </a:r>
            <a:r>
              <a:rPr lang="en-PK" sz="1275" i="1" dirty="0">
                <a:solidFill>
                  <a:srgbClr val="C00000"/>
                </a:solidFill>
              </a:rPr>
              <a:t>et al.</a:t>
            </a:r>
            <a:r>
              <a:rPr lang="en-PK" sz="1275" dirty="0">
                <a:solidFill>
                  <a:srgbClr val="C00000"/>
                </a:solidFill>
              </a:rPr>
              <a:t>, 2013)</a:t>
            </a:r>
            <a:r>
              <a:rPr sz="1275" b="0" dirty="0">
                <a:solidFill>
                  <a:srgbClr val="C00000"/>
                </a:solidFill>
              </a:rPr>
              <a:t>.</a:t>
            </a:r>
          </a:p>
        </p:txBody>
      </p:sp>
      <p:cxnSp>
        <p:nvCxnSpPr>
          <p:cNvPr id="42" name="Straight Arrow Connector 41"/>
          <p:cNvCxnSpPr/>
          <p:nvPr/>
        </p:nvCxnSpPr>
        <p:spPr>
          <a:xfrm>
            <a:off x="457200" y="5724525"/>
            <a:ext cx="5238750" cy="0"/>
          </a:xfrm>
          <a:prstGeom prst="straightConnector1">
            <a:avLst/>
          </a:prstGeom>
          <a:ln w="9525">
            <a:solidFill>
              <a:srgbClr val="B8C3CB"/>
            </a:solidFill>
            <a:prstDash val="solid"/>
          </a:ln>
        </p:spPr>
      </p:cxnSp>
      <p:sp>
        <p:nvSpPr>
          <p:cNvPr id="20" name="Rectangle 19">
            <a:extLst>
              <a:ext uri="{FF2B5EF4-FFF2-40B4-BE49-F238E27FC236}">
                <a16:creationId xmlns:a16="http://schemas.microsoft.com/office/drawing/2014/main" id="{770CC3A3-AE48-4B3E-BC40-25C67DE19FF1}"/>
              </a:ext>
            </a:extLst>
          </p:cNvPr>
          <p:cNvSpPr>
            <a:spLocks noGrp="1"/>
          </p:cNvSpPr>
          <p:nvPr/>
        </p:nvSpPr>
        <p:spPr>
          <a:xfrm>
            <a:off x="6191250" y="5962650"/>
            <a:ext cx="5543550" cy="323850"/>
          </a:xfrm>
          <a:prstGeom prst="rect">
            <a:avLst/>
          </a:prstGeom>
          <a:solidFill>
            <a:srgbClr val="0B2A4A"/>
          </a:solidFill>
          <a:ln w="0">
            <a:solidFill>
              <a:srgbClr val="0B2A4A"/>
            </a:solidFill>
            <a:prstDash val="solid"/>
          </a:ln>
        </p:spPr>
        <p:txBody>
          <a:bodyPr/>
          <a:lstStyle/>
          <a:p>
            <a:endParaRPr lang="en-PK"/>
          </a:p>
        </p:txBody>
      </p:sp>
      <p:sp>
        <p:nvSpPr>
          <p:cNvPr id="21" name="Rectangle 20">
            <a:extLst>
              <a:ext uri="{FF2B5EF4-FFF2-40B4-BE49-F238E27FC236}">
                <a16:creationId xmlns:a16="http://schemas.microsoft.com/office/drawing/2014/main" id="{E98DD494-B938-4254-9FBE-02C5DB1FDF90}"/>
              </a:ext>
            </a:extLst>
          </p:cNvPr>
          <p:cNvSpPr>
            <a:spLocks noGrp="1"/>
          </p:cNvSpPr>
          <p:nvPr/>
        </p:nvSpPr>
        <p:spPr>
          <a:xfrm>
            <a:off x="6362700" y="6038850"/>
            <a:ext cx="5200650" cy="190500"/>
          </a:xfrm>
          <a:prstGeom prst="rect">
            <a:avLst/>
          </a:prstGeom>
          <a:noFill/>
          <a:ln w="0">
            <a:noFill/>
            <a:prstDash val="solid"/>
          </a:ln>
        </p:spPr>
        <p:txBody>
          <a:bodyPr wrap="square" lIns="0" tIns="0" rIns="0" bIns="0" anchor="ctr">
            <a:normAutofit fontScale="95204"/>
          </a:bodyPr>
          <a:lstStyle/>
          <a:p>
            <a:pPr algn="ctr">
              <a:defRPr sz="1050" b="1">
                <a:solidFill>
                  <a:srgbClr val="FFFFFF"/>
                </a:solidFill>
              </a:defRPr>
            </a:pPr>
            <a:r>
              <a:rPr sz="1050" b="1">
                <a:solidFill>
                  <a:srgbClr val="FFFFFF"/>
                </a:solidFill>
              </a:rPr>
              <a:t>Culturally appropriate • affordable • agreed with Tariq and his family only with consent</a:t>
            </a:r>
          </a:p>
        </p:txBody>
      </p:sp>
      <p:sp>
        <p:nvSpPr>
          <p:cNvPr id="22" name="Rectangle 21">
            <a:extLst>
              <a:ext uri="{FF2B5EF4-FFF2-40B4-BE49-F238E27FC236}">
                <a16:creationId xmlns:a16="http://schemas.microsoft.com/office/drawing/2014/main" id="{B795764E-C612-4A39-8387-B0CB24809388}"/>
              </a:ext>
            </a:extLst>
          </p:cNvPr>
          <p:cNvSpPr>
            <a:spLocks noGrp="1"/>
          </p:cNvSpPr>
          <p:nvPr/>
        </p:nvSpPr>
        <p:spPr>
          <a:xfrm>
            <a:off x="381000" y="6362700"/>
            <a:ext cx="10477500" cy="304800"/>
          </a:xfrm>
          <a:prstGeom prst="rect">
            <a:avLst/>
          </a:prstGeom>
          <a:solidFill>
            <a:srgbClr val="FFFFFF"/>
          </a:solidFill>
          <a:ln w="0">
            <a:solidFill>
              <a:srgbClr val="FFFFFF"/>
            </a:solidFill>
            <a:prstDash val="solid"/>
          </a:ln>
        </p:spPr>
        <p:txBody>
          <a:bodyPr/>
          <a:lstStyle/>
          <a:p>
            <a:endParaRPr lang="en-PK"/>
          </a:p>
        </p:txBody>
      </p:sp>
      <p:pic>
        <p:nvPicPr>
          <p:cNvPr id="10" name="Audio 9">
            <a:hlinkClick r:id="" action="ppaction://media"/>
            <a:extLst>
              <a:ext uri="{FF2B5EF4-FFF2-40B4-BE49-F238E27FC236}">
                <a16:creationId xmlns:a16="http://schemas.microsoft.com/office/drawing/2014/main" id="{291C863E-30AE-D81A-3058-EBCF7FA2469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2847647" y="5429250"/>
            <a:ext cx="3048000" cy="1714500"/>
          </a:xfrm>
          <a:prstGeom prst="rect">
            <a:avLst/>
          </a:prstGeom>
        </p:spPr>
      </p:pic>
    </p:spTree>
    <p:extLst>
      <p:ext uri="{BB962C8B-B14F-4D97-AF65-F5344CB8AC3E}">
        <p14:creationId xmlns:p14="http://schemas.microsoft.com/office/powerpoint/2010/main" val="1257588788"/>
      </p:ext>
    </p:extLst>
  </p:cSld>
  <p:clrMapOvr>
    <a:masterClrMapping/>
  </p:clrMapOvr>
  <mc:AlternateContent xmlns:mc="http://schemas.openxmlformats.org/markup-compatibility/2006">
    <mc:Choice xmlns:p14="http://schemas.microsoft.com/office/powerpoint/2010/main" Requires="p14">
      <p:transition spd="slow" p14:dur="2000" advTm="68164"/>
    </mc:Choice>
    <mc:Fallback>
      <p:transition spd="slow" advTm="68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0411A86-5B10-4D89-A8D3-4F1C186FF3D7}"/>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fontScale="97851"/>
          </a:bodyPr>
          <a:lstStyle/>
          <a:p>
            <a:pPr>
              <a:defRPr sz="3000" b="1">
                <a:solidFill>
                  <a:srgbClr val="0B2A4A"/>
                </a:solidFill>
              </a:defRPr>
            </a:pPr>
            <a:r>
              <a:rPr lang="en-PK" sz="3000" b="1" dirty="0"/>
              <a:t>Treatment Plan</a:t>
            </a:r>
            <a:endParaRPr sz="3000" b="1" dirty="0">
              <a:solidFill>
                <a:srgbClr val="0B2A4A"/>
              </a:solidFill>
            </a:endParaRPr>
          </a:p>
        </p:txBody>
      </p:sp>
      <p:cxnSp>
        <p:nvCxnSpPr>
          <p:cNvPr id="19" name="Straight Arrow Connector 18"/>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DABF491E-F625-4815-ACFB-E73B4569DA9D}"/>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09</a:t>
            </a:r>
          </a:p>
        </p:txBody>
      </p:sp>
      <p:sp>
        <p:nvSpPr>
          <p:cNvPr id="5" name="Rectangle 4">
            <a:extLst>
              <a:ext uri="{FF2B5EF4-FFF2-40B4-BE49-F238E27FC236}">
                <a16:creationId xmlns:a16="http://schemas.microsoft.com/office/drawing/2014/main" id="{F7227AD6-E360-4B0F-B94B-CD04B259A0B9}"/>
              </a:ext>
            </a:extLst>
          </p:cNvPr>
          <p:cNvSpPr>
            <a:spLocks noGrp="1"/>
          </p:cNvSpPr>
          <p:nvPr/>
        </p:nvSpPr>
        <p:spPr>
          <a:xfrm>
            <a:off x="457200" y="1428750"/>
            <a:ext cx="11277600" cy="1190625"/>
          </a:xfrm>
          <a:prstGeom prst="rect">
            <a:avLst/>
          </a:prstGeom>
          <a:solidFill>
            <a:srgbClr val="EAF5F5"/>
          </a:solidFill>
          <a:ln w="0">
            <a:solidFill>
              <a:srgbClr val="EAF5F5"/>
            </a:solidFill>
            <a:prstDash val="solid"/>
          </a:ln>
        </p:spPr>
        <p:txBody>
          <a:bodyPr/>
          <a:lstStyle/>
          <a:p>
            <a:pPr marL="0" indent="0" algn="l" defTabSz="914400" rtl="0"/>
            <a:endParaRPr lang="en-PK"/>
          </a:p>
        </p:txBody>
      </p:sp>
      <p:sp>
        <p:nvSpPr>
          <p:cNvPr id="6" name="Rectangle 5">
            <a:extLst>
              <a:ext uri="{FF2B5EF4-FFF2-40B4-BE49-F238E27FC236}">
                <a16:creationId xmlns:a16="http://schemas.microsoft.com/office/drawing/2014/main" id="{96F59072-237D-4266-91F4-F8291B85F83F}"/>
              </a:ext>
            </a:extLst>
          </p:cNvPr>
          <p:cNvSpPr>
            <a:spLocks noGrp="1"/>
          </p:cNvSpPr>
          <p:nvPr/>
        </p:nvSpPr>
        <p:spPr>
          <a:xfrm>
            <a:off x="685800" y="1695450"/>
            <a:ext cx="762000" cy="523875"/>
          </a:xfrm>
          <a:prstGeom prst="rect">
            <a:avLst/>
          </a:prstGeom>
          <a:noFill/>
          <a:ln w="0">
            <a:noFill/>
            <a:prstDash val="solid"/>
          </a:ln>
        </p:spPr>
        <p:txBody>
          <a:bodyPr wrap="square" lIns="0" tIns="0" rIns="0" bIns="0" anchor="t">
            <a:normAutofit/>
          </a:bodyPr>
          <a:lstStyle/>
          <a:p>
            <a:pPr algn="ctr">
              <a:defRPr sz="2550" b="1">
                <a:solidFill>
                  <a:srgbClr val="56636E"/>
                </a:solidFill>
              </a:defRPr>
            </a:pPr>
            <a:r>
              <a:rPr sz="2550" b="1">
                <a:solidFill>
                  <a:srgbClr val="56636E"/>
                </a:solidFill>
              </a:rPr>
              <a:t>01</a:t>
            </a:r>
          </a:p>
        </p:txBody>
      </p:sp>
      <p:sp>
        <p:nvSpPr>
          <p:cNvPr id="7" name="Rectangle 6">
            <a:extLst>
              <a:ext uri="{FF2B5EF4-FFF2-40B4-BE49-F238E27FC236}">
                <a16:creationId xmlns:a16="http://schemas.microsoft.com/office/drawing/2014/main" id="{FDA58728-F1A8-4074-91B2-CE4223FF2713}"/>
              </a:ext>
            </a:extLst>
          </p:cNvPr>
          <p:cNvSpPr>
            <a:spLocks noGrp="1"/>
          </p:cNvSpPr>
          <p:nvPr/>
        </p:nvSpPr>
        <p:spPr>
          <a:xfrm>
            <a:off x="1666875" y="1638300"/>
            <a:ext cx="3333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Education and healthy living</a:t>
            </a:r>
          </a:p>
        </p:txBody>
      </p:sp>
      <p:sp>
        <p:nvSpPr>
          <p:cNvPr id="8" name="Rectangle 7">
            <a:extLst>
              <a:ext uri="{FF2B5EF4-FFF2-40B4-BE49-F238E27FC236}">
                <a16:creationId xmlns:a16="http://schemas.microsoft.com/office/drawing/2014/main" id="{FF282106-E72D-4ADF-9B94-DAD4C20ECD60}"/>
              </a:ext>
            </a:extLst>
          </p:cNvPr>
          <p:cNvSpPr>
            <a:spLocks noGrp="1"/>
          </p:cNvSpPr>
          <p:nvPr/>
        </p:nvSpPr>
        <p:spPr>
          <a:xfrm>
            <a:off x="5191125" y="1619250"/>
            <a:ext cx="6191250" cy="781050"/>
          </a:xfrm>
          <a:prstGeom prst="rect">
            <a:avLst/>
          </a:prstGeom>
          <a:noFill/>
          <a:ln w="0">
            <a:noFill/>
            <a:prstDash val="solid"/>
          </a:ln>
        </p:spPr>
        <p:txBody>
          <a:bodyPr wrap="square" lIns="0" tIns="0" rIns="0" bIns="0" anchor="t">
            <a:normAutofit/>
          </a:bodyPr>
          <a:lstStyle/>
          <a:p>
            <a:pPr>
              <a:defRPr sz="1350" b="0">
                <a:solidFill>
                  <a:srgbClr val="15212B"/>
                </a:solidFill>
              </a:defRPr>
            </a:pPr>
            <a:r>
              <a:rPr sz="1350" b="0" dirty="0">
                <a:solidFill>
                  <a:srgbClr val="15212B"/>
                </a:solidFill>
              </a:rPr>
              <a:t>Offer structured education at diagnosis. Continue individual dietary, activity, weight and smoking support alongside medicines</a:t>
            </a:r>
            <a:r>
              <a:rPr lang="en-GB" sz="1350" b="0" dirty="0">
                <a:solidFill>
                  <a:srgbClr val="15212B"/>
                </a:solidFill>
              </a:rPr>
              <a:t> </a:t>
            </a:r>
            <a:r>
              <a:rPr lang="en-PK" sz="1350" dirty="0"/>
              <a:t>(</a:t>
            </a:r>
            <a:r>
              <a:rPr lang="en-PK" sz="1350" dirty="0">
                <a:solidFill>
                  <a:srgbClr val="C00000"/>
                </a:solidFill>
              </a:rPr>
              <a:t>Coppola </a:t>
            </a:r>
            <a:r>
              <a:rPr lang="en-PK" sz="1350" i="1" dirty="0">
                <a:solidFill>
                  <a:srgbClr val="C00000"/>
                </a:solidFill>
              </a:rPr>
              <a:t>et al.</a:t>
            </a:r>
            <a:r>
              <a:rPr lang="en-PK" sz="1350" dirty="0">
                <a:solidFill>
                  <a:srgbClr val="C00000"/>
                </a:solidFill>
              </a:rPr>
              <a:t>, 2015)</a:t>
            </a:r>
            <a:r>
              <a:rPr sz="1350" b="0" dirty="0">
                <a:solidFill>
                  <a:srgbClr val="C00000"/>
                </a:solidFill>
              </a:rPr>
              <a:t>.</a:t>
            </a:r>
          </a:p>
        </p:txBody>
      </p:sp>
      <p:sp>
        <p:nvSpPr>
          <p:cNvPr id="9" name="Rectangle 8">
            <a:extLst>
              <a:ext uri="{FF2B5EF4-FFF2-40B4-BE49-F238E27FC236}">
                <a16:creationId xmlns:a16="http://schemas.microsoft.com/office/drawing/2014/main" id="{4552B837-8D86-485B-A14C-845322FB9787}"/>
              </a:ext>
            </a:extLst>
          </p:cNvPr>
          <p:cNvSpPr>
            <a:spLocks noGrp="1"/>
          </p:cNvSpPr>
          <p:nvPr/>
        </p:nvSpPr>
        <p:spPr>
          <a:xfrm>
            <a:off x="457200" y="2905125"/>
            <a:ext cx="11277600" cy="1381125"/>
          </a:xfrm>
          <a:prstGeom prst="rect">
            <a:avLst/>
          </a:prstGeom>
          <a:solidFill>
            <a:srgbClr val="EAF5FB"/>
          </a:solidFill>
          <a:ln w="0">
            <a:solidFill>
              <a:srgbClr val="EAF5FB"/>
            </a:solidFill>
            <a:prstDash val="solid"/>
          </a:ln>
        </p:spPr>
        <p:txBody>
          <a:bodyPr/>
          <a:lstStyle/>
          <a:p>
            <a:endParaRPr lang="en-PK"/>
          </a:p>
        </p:txBody>
      </p:sp>
      <p:sp>
        <p:nvSpPr>
          <p:cNvPr id="10" name="Rectangle 9">
            <a:extLst>
              <a:ext uri="{FF2B5EF4-FFF2-40B4-BE49-F238E27FC236}">
                <a16:creationId xmlns:a16="http://schemas.microsoft.com/office/drawing/2014/main" id="{D942E7DD-D6A5-490A-BFBF-528F532667A3}"/>
              </a:ext>
            </a:extLst>
          </p:cNvPr>
          <p:cNvSpPr>
            <a:spLocks noGrp="1"/>
          </p:cNvSpPr>
          <p:nvPr/>
        </p:nvSpPr>
        <p:spPr>
          <a:xfrm>
            <a:off x="685800" y="3171825"/>
            <a:ext cx="762000" cy="523875"/>
          </a:xfrm>
          <a:prstGeom prst="rect">
            <a:avLst/>
          </a:prstGeom>
          <a:noFill/>
          <a:ln w="0">
            <a:noFill/>
            <a:prstDash val="solid"/>
          </a:ln>
        </p:spPr>
        <p:txBody>
          <a:bodyPr wrap="square" lIns="0" tIns="0" rIns="0" bIns="0" anchor="t">
            <a:normAutofit/>
          </a:bodyPr>
          <a:lstStyle/>
          <a:p>
            <a:pPr algn="ctr">
              <a:defRPr sz="2550" b="1">
                <a:solidFill>
                  <a:srgbClr val="0E8C8C"/>
                </a:solidFill>
              </a:defRPr>
            </a:pPr>
            <a:r>
              <a:rPr sz="2550" b="1">
                <a:solidFill>
                  <a:srgbClr val="0E8C8C"/>
                </a:solidFill>
              </a:rPr>
              <a:t>02</a:t>
            </a:r>
          </a:p>
        </p:txBody>
      </p:sp>
      <p:sp>
        <p:nvSpPr>
          <p:cNvPr id="11" name="Rectangle 10">
            <a:extLst>
              <a:ext uri="{FF2B5EF4-FFF2-40B4-BE49-F238E27FC236}">
                <a16:creationId xmlns:a16="http://schemas.microsoft.com/office/drawing/2014/main" id="{F702D637-210D-4738-A84B-4FC4F1946945}"/>
              </a:ext>
            </a:extLst>
          </p:cNvPr>
          <p:cNvSpPr>
            <a:spLocks noGrp="1"/>
          </p:cNvSpPr>
          <p:nvPr/>
        </p:nvSpPr>
        <p:spPr>
          <a:xfrm>
            <a:off x="1666875" y="3114675"/>
            <a:ext cx="3333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Clinician-led initial medicines</a:t>
            </a:r>
          </a:p>
        </p:txBody>
      </p:sp>
      <p:sp>
        <p:nvSpPr>
          <p:cNvPr id="12" name="Rectangle 11">
            <a:extLst>
              <a:ext uri="{FF2B5EF4-FFF2-40B4-BE49-F238E27FC236}">
                <a16:creationId xmlns:a16="http://schemas.microsoft.com/office/drawing/2014/main" id="{32DC8885-B52D-4064-A179-E101A81F1864}"/>
              </a:ext>
            </a:extLst>
          </p:cNvPr>
          <p:cNvSpPr>
            <a:spLocks noGrp="1"/>
          </p:cNvSpPr>
          <p:nvPr/>
        </p:nvSpPr>
        <p:spPr>
          <a:xfrm>
            <a:off x="5191125" y="3095625"/>
            <a:ext cx="6191250" cy="9334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For an adult with type 2 diabetes and obesity, NICE 2026 recommends modified-release metformin plus an SGLT-2 inhibitor, after checking suitability, renal function, risks and preferences.</a:t>
            </a:r>
          </a:p>
        </p:txBody>
      </p:sp>
      <p:sp>
        <p:nvSpPr>
          <p:cNvPr id="13" name="Rectangle 12">
            <a:extLst>
              <a:ext uri="{FF2B5EF4-FFF2-40B4-BE49-F238E27FC236}">
                <a16:creationId xmlns:a16="http://schemas.microsoft.com/office/drawing/2014/main" id="{DBF5A418-5D13-4161-9964-3506635B106E}"/>
              </a:ext>
            </a:extLst>
          </p:cNvPr>
          <p:cNvSpPr>
            <a:spLocks noGrp="1"/>
          </p:cNvSpPr>
          <p:nvPr/>
        </p:nvSpPr>
        <p:spPr>
          <a:xfrm>
            <a:off x="457200" y="4572000"/>
            <a:ext cx="11277600" cy="1190625"/>
          </a:xfrm>
          <a:prstGeom prst="rect">
            <a:avLst/>
          </a:prstGeom>
          <a:solidFill>
            <a:srgbClr val="EAF5F5"/>
          </a:solidFill>
          <a:ln w="0">
            <a:solidFill>
              <a:srgbClr val="EAF5F5"/>
            </a:solidFill>
            <a:prstDash val="solid"/>
          </a:ln>
        </p:spPr>
        <p:txBody>
          <a:bodyPr/>
          <a:lstStyle/>
          <a:p>
            <a:endParaRPr lang="en-PK"/>
          </a:p>
        </p:txBody>
      </p:sp>
      <p:sp>
        <p:nvSpPr>
          <p:cNvPr id="14" name="Rectangle 13">
            <a:extLst>
              <a:ext uri="{FF2B5EF4-FFF2-40B4-BE49-F238E27FC236}">
                <a16:creationId xmlns:a16="http://schemas.microsoft.com/office/drawing/2014/main" id="{5F989478-BAC9-435A-B3F8-F8495481545F}"/>
              </a:ext>
            </a:extLst>
          </p:cNvPr>
          <p:cNvSpPr>
            <a:spLocks noGrp="1"/>
          </p:cNvSpPr>
          <p:nvPr/>
        </p:nvSpPr>
        <p:spPr>
          <a:xfrm>
            <a:off x="685800" y="4838700"/>
            <a:ext cx="762000" cy="523875"/>
          </a:xfrm>
          <a:prstGeom prst="rect">
            <a:avLst/>
          </a:prstGeom>
          <a:noFill/>
          <a:ln w="0">
            <a:noFill/>
            <a:prstDash val="solid"/>
          </a:ln>
        </p:spPr>
        <p:txBody>
          <a:bodyPr wrap="square" lIns="0" tIns="0" rIns="0" bIns="0" anchor="t">
            <a:normAutofit/>
          </a:bodyPr>
          <a:lstStyle/>
          <a:p>
            <a:pPr algn="ctr">
              <a:defRPr sz="2550" b="1">
                <a:solidFill>
                  <a:srgbClr val="56636E"/>
                </a:solidFill>
              </a:defRPr>
            </a:pPr>
            <a:r>
              <a:rPr sz="2550" b="1">
                <a:solidFill>
                  <a:srgbClr val="56636E"/>
                </a:solidFill>
              </a:rPr>
              <a:t>03</a:t>
            </a:r>
          </a:p>
        </p:txBody>
      </p:sp>
      <p:sp>
        <p:nvSpPr>
          <p:cNvPr id="15" name="Rectangle 14">
            <a:extLst>
              <a:ext uri="{FF2B5EF4-FFF2-40B4-BE49-F238E27FC236}">
                <a16:creationId xmlns:a16="http://schemas.microsoft.com/office/drawing/2014/main" id="{39A0982C-9C36-4505-84D3-97173B23C7C4}"/>
              </a:ext>
            </a:extLst>
          </p:cNvPr>
          <p:cNvSpPr>
            <a:spLocks noGrp="1"/>
          </p:cNvSpPr>
          <p:nvPr/>
        </p:nvSpPr>
        <p:spPr>
          <a:xfrm>
            <a:off x="1666875" y="4781550"/>
            <a:ext cx="3333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Review before intensifying</a:t>
            </a:r>
          </a:p>
        </p:txBody>
      </p:sp>
      <p:sp>
        <p:nvSpPr>
          <p:cNvPr id="16" name="Rectangle 15">
            <a:extLst>
              <a:ext uri="{FF2B5EF4-FFF2-40B4-BE49-F238E27FC236}">
                <a16:creationId xmlns:a16="http://schemas.microsoft.com/office/drawing/2014/main" id="{923D8C58-BB0D-47ED-BC14-B60AE7499B20}"/>
              </a:ext>
            </a:extLst>
          </p:cNvPr>
          <p:cNvSpPr>
            <a:spLocks noGrp="1"/>
          </p:cNvSpPr>
          <p:nvPr/>
        </p:nvSpPr>
        <p:spPr>
          <a:xfrm>
            <a:off x="5191125" y="4762500"/>
            <a:ext cx="6191250" cy="781050"/>
          </a:xfrm>
          <a:prstGeom prst="rect">
            <a:avLst/>
          </a:prstGeom>
          <a:noFill/>
          <a:ln w="0">
            <a:noFill/>
            <a:prstDash val="solid"/>
          </a:ln>
        </p:spPr>
        <p:txBody>
          <a:bodyPr wrap="square" lIns="0" tIns="0" rIns="0" bIns="0" anchor="t">
            <a:normAutofit/>
          </a:bodyPr>
          <a:lstStyle/>
          <a:p>
            <a:pPr>
              <a:defRPr sz="1350" b="0">
                <a:solidFill>
                  <a:srgbClr val="15212B"/>
                </a:solidFill>
              </a:defRPr>
            </a:pPr>
            <a:r>
              <a:rPr sz="1350" b="0" dirty="0">
                <a:solidFill>
                  <a:srgbClr val="15212B"/>
                </a:solidFill>
              </a:rPr>
              <a:t>Assess benefit, adherence and adverse effects. If further medicine is needed after at least 3 months, a clinician may consider a GLP-1 receptor agonist or tirzepatide for a person living with obesity</a:t>
            </a:r>
            <a:r>
              <a:rPr lang="en-GB" sz="1350" b="0" dirty="0">
                <a:solidFill>
                  <a:srgbClr val="15212B"/>
                </a:solidFill>
              </a:rPr>
              <a:t> </a:t>
            </a:r>
            <a:r>
              <a:rPr lang="en-PK" sz="1350" dirty="0">
                <a:solidFill>
                  <a:srgbClr val="C00000"/>
                </a:solidFill>
              </a:rPr>
              <a:t>(Gholap </a:t>
            </a:r>
            <a:r>
              <a:rPr lang="en-PK" sz="1350" i="1" dirty="0">
                <a:solidFill>
                  <a:srgbClr val="C00000"/>
                </a:solidFill>
              </a:rPr>
              <a:t>et al.</a:t>
            </a:r>
            <a:r>
              <a:rPr lang="en-PK" sz="1350" dirty="0">
                <a:solidFill>
                  <a:srgbClr val="C00000"/>
                </a:solidFill>
              </a:rPr>
              <a:t>, 2013)</a:t>
            </a:r>
            <a:r>
              <a:rPr sz="1350" b="0" dirty="0">
                <a:solidFill>
                  <a:srgbClr val="C00000"/>
                </a:solidFill>
              </a:rPr>
              <a:t>.</a:t>
            </a:r>
          </a:p>
        </p:txBody>
      </p:sp>
      <p:sp>
        <p:nvSpPr>
          <p:cNvPr id="17" name="Rectangle 16">
            <a:extLst>
              <a:ext uri="{FF2B5EF4-FFF2-40B4-BE49-F238E27FC236}">
                <a16:creationId xmlns:a16="http://schemas.microsoft.com/office/drawing/2014/main" id="{BAC7783E-D66A-4B11-8493-AEC844A9DFB1}"/>
              </a:ext>
            </a:extLst>
          </p:cNvPr>
          <p:cNvSpPr>
            <a:spLocks noGrp="1"/>
          </p:cNvSpPr>
          <p:nvPr/>
        </p:nvSpPr>
        <p:spPr>
          <a:xfrm>
            <a:off x="457200" y="6019800"/>
            <a:ext cx="11277600" cy="590550"/>
          </a:xfrm>
          <a:prstGeom prst="rect">
            <a:avLst/>
          </a:prstGeom>
          <a:noFill/>
          <a:ln w="0">
            <a:noFill/>
            <a:prstDash val="solid"/>
          </a:ln>
        </p:spPr>
        <p:txBody>
          <a:bodyPr wrap="square" lIns="0" tIns="0" rIns="0" bIns="0" anchor="t">
            <a:normAutofit fontScale="98903"/>
          </a:bodyPr>
          <a:lstStyle/>
          <a:p>
            <a:pPr algn="ctr">
              <a:defRPr sz="1200" b="1">
                <a:solidFill>
                  <a:srgbClr val="B64242"/>
                </a:solidFill>
              </a:defRPr>
            </a:pPr>
            <a:r>
              <a:rPr sz="1200" b="1" dirty="0"/>
              <a:t>Safety: explain common adverse effects, sick-day advice, dehydration risk and when to seek urgent help. Prescribing remains the responsibility of an </a:t>
            </a:r>
            <a:r>
              <a:rPr sz="1200" b="1" dirty="0" err="1"/>
              <a:t>authorised</a:t>
            </a:r>
            <a:r>
              <a:rPr sz="1200" b="1" dirty="0"/>
              <a:t> clinician</a:t>
            </a:r>
            <a:r>
              <a:rPr lang="en-GB" sz="1200" b="1" dirty="0"/>
              <a:t>. </a:t>
            </a:r>
            <a:r>
              <a:rPr lang="en-PK" sz="1200" b="1" dirty="0"/>
              <a:t>Following NICE NG28, treatment should combine structured education with medicines selected according to clinical risks, safety and Tariq’s preferences (NICE, 2022) </a:t>
            </a:r>
            <a:endParaRPr sz="1200" b="1" dirty="0">
              <a:solidFill>
                <a:srgbClr val="B64242"/>
              </a:solidFill>
            </a:endParaRPr>
          </a:p>
        </p:txBody>
      </p:sp>
      <p:pic>
        <p:nvPicPr>
          <p:cNvPr id="21" name="Audio 20">
            <a:hlinkClick r:id="" action="ppaction://media"/>
            <a:extLst>
              <a:ext uri="{FF2B5EF4-FFF2-40B4-BE49-F238E27FC236}">
                <a16:creationId xmlns:a16="http://schemas.microsoft.com/office/drawing/2014/main" id="{DEF3F81D-3C81-2495-9001-C95F5406926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276225"/>
            <a:ext cx="3048000" cy="1714500"/>
          </a:xfrm>
          <a:prstGeom prst="rect">
            <a:avLst/>
          </a:prstGeom>
        </p:spPr>
      </p:pic>
    </p:spTree>
    <p:extLst>
      <p:ext uri="{BB962C8B-B14F-4D97-AF65-F5344CB8AC3E}">
        <p14:creationId xmlns:p14="http://schemas.microsoft.com/office/powerpoint/2010/main" val="317689802"/>
      </p:ext>
    </p:extLst>
  </p:cSld>
  <p:clrMapOvr>
    <a:masterClrMapping/>
  </p:clrMapOvr>
  <mc:AlternateContent xmlns:mc="http://schemas.openxmlformats.org/markup-compatibility/2006">
    <mc:Choice xmlns:p14="http://schemas.microsoft.com/office/powerpoint/2010/main" Requires="p14">
      <p:transition spd="slow" p14:dur="2000" advTm="74392"/>
    </mc:Choice>
    <mc:Fallback>
      <p:transition spd="slow" advTm="74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B07B1B-7753-4DC6-9012-3CA924D1C12C}"/>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Health Monitoring</a:t>
            </a:r>
            <a:endParaRPr sz="3000" b="1" dirty="0">
              <a:solidFill>
                <a:srgbClr val="0B2A4A"/>
              </a:solidFill>
            </a:endParaRPr>
          </a:p>
        </p:txBody>
      </p:sp>
      <p:cxnSp>
        <p:nvCxnSpPr>
          <p:cNvPr id="27" name="Straight Arrow Connector 26"/>
          <p:cNvCxnSpPr/>
          <p:nvPr/>
        </p:nvCxnSpPr>
        <p:spPr>
          <a:xfrm>
            <a:off x="457200" y="1066800"/>
            <a:ext cx="11277600" cy="0"/>
          </a:xfrm>
          <a:prstGeom prst="straightConnector1">
            <a:avLst/>
          </a:prstGeom>
          <a:ln w="28575">
            <a:solidFill>
              <a:srgbClr val="0E8C8C"/>
            </a:solidFill>
            <a:prstDash val="solid"/>
          </a:ln>
        </p:spPr>
      </p:cxnSp>
      <p:sp>
        <p:nvSpPr>
          <p:cNvPr id="3" name="Rectangle 2">
            <a:extLst>
              <a:ext uri="{FF2B5EF4-FFF2-40B4-BE49-F238E27FC236}">
                <a16:creationId xmlns:a16="http://schemas.microsoft.com/office/drawing/2014/main" id="{61AAEBA7-828B-4169-9596-5DD669C21054}"/>
              </a:ext>
            </a:extLst>
          </p:cNvPr>
          <p:cNvSpPr>
            <a:spLocks noGrp="1"/>
          </p:cNvSpPr>
          <p:nvPr/>
        </p:nvSpPr>
        <p:spPr>
          <a:xfrm>
            <a:off x="457200" y="6448425"/>
            <a:ext cx="10287000" cy="190500"/>
          </a:xfrm>
          <a:prstGeom prst="rect">
            <a:avLst/>
          </a:prstGeom>
          <a:noFill/>
          <a:ln w="0">
            <a:noFill/>
            <a:prstDash val="solid"/>
          </a:ln>
        </p:spPr>
        <p:txBody>
          <a:bodyPr wrap="square" lIns="0" tIns="0" rIns="0" bIns="0" anchor="b">
            <a:normAutofit/>
          </a:bodyPr>
          <a:lstStyle/>
          <a:p>
            <a:pPr algn="l">
              <a:defRPr sz="713" b="0">
                <a:solidFill>
                  <a:srgbClr val="56636E"/>
                </a:solidFill>
              </a:defRPr>
            </a:pPr>
            <a:r>
              <a:rPr sz="713" b="0">
                <a:solidFill>
                  <a:srgbClr val="56636E"/>
                </a:solidFill>
              </a:rPr>
              <a:t>Sources: NICE NG28 blood glucose management; NHS England diabetes high impact interventions.</a:t>
            </a:r>
          </a:p>
        </p:txBody>
      </p:sp>
      <p:sp>
        <p:nvSpPr>
          <p:cNvPr id="4" name="Rectangle 3">
            <a:extLst>
              <a:ext uri="{FF2B5EF4-FFF2-40B4-BE49-F238E27FC236}">
                <a16:creationId xmlns:a16="http://schemas.microsoft.com/office/drawing/2014/main" id="{1A5DEACB-06E8-4D39-A823-C19E97408132}"/>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10</a:t>
            </a:r>
          </a:p>
        </p:txBody>
      </p:sp>
      <p:cxnSp>
        <p:nvCxnSpPr>
          <p:cNvPr id="30" name="Straight Arrow Connector 29"/>
          <p:cNvCxnSpPr/>
          <p:nvPr/>
        </p:nvCxnSpPr>
        <p:spPr>
          <a:xfrm>
            <a:off x="933450" y="2667000"/>
            <a:ext cx="9620250" cy="0"/>
          </a:xfrm>
          <a:prstGeom prst="straightConnector1">
            <a:avLst/>
          </a:prstGeom>
          <a:ln w="38100">
            <a:solidFill>
              <a:srgbClr val="0E8C8C"/>
            </a:solidFill>
            <a:prstDash val="solid"/>
          </a:ln>
        </p:spPr>
      </p:cxnSp>
      <p:sp>
        <p:nvSpPr>
          <p:cNvPr id="6" name="Oval 5">
            <a:extLst>
              <a:ext uri="{FF2B5EF4-FFF2-40B4-BE49-F238E27FC236}">
                <a16:creationId xmlns:a16="http://schemas.microsoft.com/office/drawing/2014/main" id="{66AABCFC-FFEF-4747-A715-CF4132C14CB6}"/>
              </a:ext>
            </a:extLst>
          </p:cNvPr>
          <p:cNvSpPr>
            <a:spLocks noGrp="1"/>
          </p:cNvSpPr>
          <p:nvPr/>
        </p:nvSpPr>
        <p:spPr>
          <a:xfrm>
            <a:off x="809625" y="2524125"/>
            <a:ext cx="247650" cy="247650"/>
          </a:xfrm>
          <a:prstGeom prst="ellipse">
            <a:avLst/>
          </a:prstGeom>
          <a:solidFill>
            <a:srgbClr val="0E8C8C"/>
          </a:solidFill>
          <a:ln w="0">
            <a:solidFill>
              <a:srgbClr val="0E8C8C"/>
            </a:solidFill>
            <a:prstDash val="solid"/>
          </a:ln>
        </p:spPr>
        <p:txBody>
          <a:bodyPr/>
          <a:lstStyle/>
          <a:p>
            <a:endParaRPr lang="en-PK"/>
          </a:p>
        </p:txBody>
      </p:sp>
      <p:sp>
        <p:nvSpPr>
          <p:cNvPr id="7" name="Rectangle 6">
            <a:extLst>
              <a:ext uri="{FF2B5EF4-FFF2-40B4-BE49-F238E27FC236}">
                <a16:creationId xmlns:a16="http://schemas.microsoft.com/office/drawing/2014/main" id="{15764E17-7E63-4EDD-813B-EB422B9031D6}"/>
              </a:ext>
            </a:extLst>
          </p:cNvPr>
          <p:cNvSpPr>
            <a:spLocks noGrp="1"/>
          </p:cNvSpPr>
          <p:nvPr/>
        </p:nvSpPr>
        <p:spPr>
          <a:xfrm>
            <a:off x="523875" y="1952625"/>
            <a:ext cx="1143000" cy="304800"/>
          </a:xfrm>
          <a:prstGeom prst="rect">
            <a:avLst/>
          </a:prstGeom>
          <a:noFill/>
          <a:ln w="0">
            <a:noFill/>
            <a:prstDash val="solid"/>
          </a:ln>
        </p:spPr>
        <p:txBody>
          <a:bodyPr wrap="square" lIns="0" tIns="0" rIns="0" bIns="0" anchor="t">
            <a:normAutofit/>
          </a:bodyPr>
          <a:lstStyle/>
          <a:p>
            <a:pPr algn="ctr">
              <a:defRPr sz="1350" b="1">
                <a:solidFill>
                  <a:srgbClr val="087070"/>
                </a:solidFill>
              </a:defRPr>
            </a:pPr>
            <a:r>
              <a:rPr sz="1350" b="1">
                <a:solidFill>
                  <a:srgbClr val="087070"/>
                </a:solidFill>
              </a:rPr>
              <a:t>Now</a:t>
            </a:r>
          </a:p>
        </p:txBody>
      </p:sp>
      <p:sp>
        <p:nvSpPr>
          <p:cNvPr id="8" name="Rectangle 7">
            <a:extLst>
              <a:ext uri="{FF2B5EF4-FFF2-40B4-BE49-F238E27FC236}">
                <a16:creationId xmlns:a16="http://schemas.microsoft.com/office/drawing/2014/main" id="{02A3DB9F-E506-446A-ABEC-0769C30A88B4}"/>
              </a:ext>
            </a:extLst>
          </p:cNvPr>
          <p:cNvSpPr>
            <a:spLocks noGrp="1"/>
          </p:cNvSpPr>
          <p:nvPr/>
        </p:nvSpPr>
        <p:spPr>
          <a:xfrm>
            <a:off x="523875" y="3143250"/>
            <a:ext cx="2190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Baseline</a:t>
            </a:r>
          </a:p>
        </p:txBody>
      </p:sp>
      <p:sp>
        <p:nvSpPr>
          <p:cNvPr id="9" name="Rectangle 8">
            <a:extLst>
              <a:ext uri="{FF2B5EF4-FFF2-40B4-BE49-F238E27FC236}">
                <a16:creationId xmlns:a16="http://schemas.microsoft.com/office/drawing/2014/main" id="{E8A3A72C-BAB5-48F3-9FC5-DCBB298951AA}"/>
              </a:ext>
            </a:extLst>
          </p:cNvPr>
          <p:cNvSpPr>
            <a:spLocks noGrp="1"/>
          </p:cNvSpPr>
          <p:nvPr/>
        </p:nvSpPr>
        <p:spPr>
          <a:xfrm>
            <a:off x="523875" y="3638550"/>
            <a:ext cx="2190750" cy="1571625"/>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dirty="0">
                <a:solidFill>
                  <a:srgbClr val="15212B"/>
                </a:solidFill>
              </a:rPr>
              <a:t>HbA1c, weight/BMI, BP, lipids, eGFR, urine ACR, feet, smoking and retinal-screening referral</a:t>
            </a:r>
          </a:p>
        </p:txBody>
      </p:sp>
      <p:sp>
        <p:nvSpPr>
          <p:cNvPr id="10" name="Oval 9">
            <a:extLst>
              <a:ext uri="{FF2B5EF4-FFF2-40B4-BE49-F238E27FC236}">
                <a16:creationId xmlns:a16="http://schemas.microsoft.com/office/drawing/2014/main" id="{986AFC6E-DA69-4B70-B561-866486842730}"/>
              </a:ext>
            </a:extLst>
          </p:cNvPr>
          <p:cNvSpPr>
            <a:spLocks noGrp="1"/>
          </p:cNvSpPr>
          <p:nvPr/>
        </p:nvSpPr>
        <p:spPr>
          <a:xfrm>
            <a:off x="3619500" y="2524125"/>
            <a:ext cx="247650" cy="247650"/>
          </a:xfrm>
          <a:prstGeom prst="ellipse">
            <a:avLst/>
          </a:prstGeom>
          <a:solidFill>
            <a:srgbClr val="0E8C8C"/>
          </a:solidFill>
          <a:ln w="0">
            <a:solidFill>
              <a:srgbClr val="0E8C8C"/>
            </a:solidFill>
            <a:prstDash val="solid"/>
          </a:ln>
        </p:spPr>
        <p:txBody>
          <a:bodyPr/>
          <a:lstStyle/>
          <a:p>
            <a:endParaRPr lang="en-PK"/>
          </a:p>
        </p:txBody>
      </p:sp>
      <p:sp>
        <p:nvSpPr>
          <p:cNvPr id="11" name="Rectangle 10">
            <a:extLst>
              <a:ext uri="{FF2B5EF4-FFF2-40B4-BE49-F238E27FC236}">
                <a16:creationId xmlns:a16="http://schemas.microsoft.com/office/drawing/2014/main" id="{E378D66A-D4A2-444C-8610-7C2E1DEB9424}"/>
              </a:ext>
            </a:extLst>
          </p:cNvPr>
          <p:cNvSpPr>
            <a:spLocks noGrp="1"/>
          </p:cNvSpPr>
          <p:nvPr/>
        </p:nvSpPr>
        <p:spPr>
          <a:xfrm>
            <a:off x="3333750" y="1952625"/>
            <a:ext cx="1143000" cy="304800"/>
          </a:xfrm>
          <a:prstGeom prst="rect">
            <a:avLst/>
          </a:prstGeom>
          <a:noFill/>
          <a:ln w="0">
            <a:noFill/>
            <a:prstDash val="solid"/>
          </a:ln>
        </p:spPr>
        <p:txBody>
          <a:bodyPr wrap="square" lIns="0" tIns="0" rIns="0" bIns="0" anchor="t">
            <a:normAutofit/>
          </a:bodyPr>
          <a:lstStyle/>
          <a:p>
            <a:pPr algn="ctr">
              <a:defRPr sz="1350" b="1">
                <a:solidFill>
                  <a:srgbClr val="087070"/>
                </a:solidFill>
              </a:defRPr>
            </a:pPr>
            <a:r>
              <a:rPr sz="1350" b="1">
                <a:solidFill>
                  <a:srgbClr val="087070"/>
                </a:solidFill>
              </a:rPr>
              <a:t>3 months</a:t>
            </a:r>
          </a:p>
        </p:txBody>
      </p:sp>
      <p:sp>
        <p:nvSpPr>
          <p:cNvPr id="12" name="Rectangle 11">
            <a:extLst>
              <a:ext uri="{FF2B5EF4-FFF2-40B4-BE49-F238E27FC236}">
                <a16:creationId xmlns:a16="http://schemas.microsoft.com/office/drawing/2014/main" id="{0AFFB031-37B7-4EFF-850C-007898D6AB04}"/>
              </a:ext>
            </a:extLst>
          </p:cNvPr>
          <p:cNvSpPr>
            <a:spLocks noGrp="1"/>
          </p:cNvSpPr>
          <p:nvPr/>
        </p:nvSpPr>
        <p:spPr>
          <a:xfrm>
            <a:off x="3333750" y="3143250"/>
            <a:ext cx="2190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Early review</a:t>
            </a:r>
          </a:p>
        </p:txBody>
      </p:sp>
      <p:sp>
        <p:nvSpPr>
          <p:cNvPr id="13" name="Rectangle 12">
            <a:extLst>
              <a:ext uri="{FF2B5EF4-FFF2-40B4-BE49-F238E27FC236}">
                <a16:creationId xmlns:a16="http://schemas.microsoft.com/office/drawing/2014/main" id="{1598F952-10CB-47D0-9854-3C2F7E236329}"/>
              </a:ext>
            </a:extLst>
          </p:cNvPr>
          <p:cNvSpPr>
            <a:spLocks noGrp="1"/>
          </p:cNvSpPr>
          <p:nvPr/>
        </p:nvSpPr>
        <p:spPr>
          <a:xfrm>
            <a:off x="3333750" y="3638550"/>
            <a:ext cx="2190750" cy="1571625"/>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HbA1c, weight, BP, adherence, adverse effects, understanding and progress toward agreed goals</a:t>
            </a:r>
            <a:r>
              <a:rPr lang="en-GB" sz="1275" b="0" dirty="0">
                <a:solidFill>
                  <a:srgbClr val="15212B"/>
                </a:solidFill>
              </a:rPr>
              <a:t> </a:t>
            </a:r>
            <a:r>
              <a:rPr lang="en-PK" sz="1275" dirty="0">
                <a:solidFill>
                  <a:srgbClr val="C00000"/>
                </a:solidFill>
              </a:rPr>
              <a:t>(Lim </a:t>
            </a:r>
            <a:r>
              <a:rPr lang="en-PK" sz="1275" i="1" dirty="0">
                <a:solidFill>
                  <a:srgbClr val="C00000"/>
                </a:solidFill>
              </a:rPr>
              <a:t>et al.</a:t>
            </a:r>
            <a:r>
              <a:rPr lang="en-PK" sz="1275" dirty="0">
                <a:solidFill>
                  <a:srgbClr val="C00000"/>
                </a:solidFill>
              </a:rPr>
              <a:t>, 2015)</a:t>
            </a:r>
            <a:endParaRPr sz="1275" b="0" dirty="0">
              <a:solidFill>
                <a:srgbClr val="C00000"/>
              </a:solidFill>
            </a:endParaRPr>
          </a:p>
        </p:txBody>
      </p:sp>
      <p:sp>
        <p:nvSpPr>
          <p:cNvPr id="14" name="Oval 13">
            <a:extLst>
              <a:ext uri="{FF2B5EF4-FFF2-40B4-BE49-F238E27FC236}">
                <a16:creationId xmlns:a16="http://schemas.microsoft.com/office/drawing/2014/main" id="{19538A89-C84D-41AA-85B7-AAB9827F9A88}"/>
              </a:ext>
            </a:extLst>
          </p:cNvPr>
          <p:cNvSpPr>
            <a:spLocks noGrp="1"/>
          </p:cNvSpPr>
          <p:nvPr/>
        </p:nvSpPr>
        <p:spPr>
          <a:xfrm>
            <a:off x="6429375" y="2524125"/>
            <a:ext cx="247650" cy="247650"/>
          </a:xfrm>
          <a:prstGeom prst="ellipse">
            <a:avLst/>
          </a:prstGeom>
          <a:solidFill>
            <a:srgbClr val="0E8C8C"/>
          </a:solidFill>
          <a:ln w="0">
            <a:solidFill>
              <a:srgbClr val="0E8C8C"/>
            </a:solidFill>
            <a:prstDash val="solid"/>
          </a:ln>
        </p:spPr>
        <p:txBody>
          <a:bodyPr/>
          <a:lstStyle/>
          <a:p>
            <a:endParaRPr lang="en-PK"/>
          </a:p>
        </p:txBody>
      </p:sp>
      <p:sp>
        <p:nvSpPr>
          <p:cNvPr id="15" name="Rectangle 14">
            <a:extLst>
              <a:ext uri="{FF2B5EF4-FFF2-40B4-BE49-F238E27FC236}">
                <a16:creationId xmlns:a16="http://schemas.microsoft.com/office/drawing/2014/main" id="{DC189E80-2CF7-4500-824C-2C137AF18787}"/>
              </a:ext>
            </a:extLst>
          </p:cNvPr>
          <p:cNvSpPr>
            <a:spLocks noGrp="1"/>
          </p:cNvSpPr>
          <p:nvPr/>
        </p:nvSpPr>
        <p:spPr>
          <a:xfrm>
            <a:off x="6143625" y="1952625"/>
            <a:ext cx="1143000" cy="304800"/>
          </a:xfrm>
          <a:prstGeom prst="rect">
            <a:avLst/>
          </a:prstGeom>
          <a:noFill/>
          <a:ln w="0">
            <a:noFill/>
            <a:prstDash val="solid"/>
          </a:ln>
        </p:spPr>
        <p:txBody>
          <a:bodyPr wrap="square" lIns="0" tIns="0" rIns="0" bIns="0" anchor="t">
            <a:normAutofit/>
          </a:bodyPr>
          <a:lstStyle/>
          <a:p>
            <a:pPr algn="ctr">
              <a:defRPr sz="1350" b="1">
                <a:solidFill>
                  <a:srgbClr val="087070"/>
                </a:solidFill>
              </a:defRPr>
            </a:pPr>
            <a:r>
              <a:rPr sz="1350" b="1">
                <a:solidFill>
                  <a:srgbClr val="087070"/>
                </a:solidFill>
              </a:rPr>
              <a:t>6 months</a:t>
            </a:r>
          </a:p>
        </p:txBody>
      </p:sp>
      <p:sp>
        <p:nvSpPr>
          <p:cNvPr id="16" name="Rectangle 15">
            <a:extLst>
              <a:ext uri="{FF2B5EF4-FFF2-40B4-BE49-F238E27FC236}">
                <a16:creationId xmlns:a16="http://schemas.microsoft.com/office/drawing/2014/main" id="{E8FE87FF-CFBD-4F63-8828-576AD12192BB}"/>
              </a:ext>
            </a:extLst>
          </p:cNvPr>
          <p:cNvSpPr>
            <a:spLocks noGrp="1"/>
          </p:cNvSpPr>
          <p:nvPr/>
        </p:nvSpPr>
        <p:spPr>
          <a:xfrm>
            <a:off x="6143625" y="3143250"/>
            <a:ext cx="2190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When stable</a:t>
            </a:r>
          </a:p>
        </p:txBody>
      </p:sp>
      <p:sp>
        <p:nvSpPr>
          <p:cNvPr id="17" name="Rectangle 16">
            <a:extLst>
              <a:ext uri="{FF2B5EF4-FFF2-40B4-BE49-F238E27FC236}">
                <a16:creationId xmlns:a16="http://schemas.microsoft.com/office/drawing/2014/main" id="{E40BA0CD-4ADF-4C43-A4C5-9862D6F1521E}"/>
              </a:ext>
            </a:extLst>
          </p:cNvPr>
          <p:cNvSpPr>
            <a:spLocks noGrp="1"/>
          </p:cNvSpPr>
          <p:nvPr/>
        </p:nvSpPr>
        <p:spPr>
          <a:xfrm>
            <a:off x="6143625" y="3638550"/>
            <a:ext cx="2190750" cy="1571625"/>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Continue HbA1c and care-plan review; adjust targets and medicines through shared decisions</a:t>
            </a:r>
            <a:r>
              <a:rPr lang="en-GB" sz="1275" b="0" dirty="0">
                <a:solidFill>
                  <a:srgbClr val="15212B"/>
                </a:solidFill>
              </a:rPr>
              <a:t> </a:t>
            </a:r>
            <a:r>
              <a:rPr lang="en-PK" sz="1275" dirty="0">
                <a:solidFill>
                  <a:srgbClr val="C00000"/>
                </a:solidFill>
              </a:rPr>
              <a:t>(Nyenwe </a:t>
            </a:r>
            <a:r>
              <a:rPr lang="en-PK" sz="1275" i="1" dirty="0">
                <a:solidFill>
                  <a:srgbClr val="C00000"/>
                </a:solidFill>
              </a:rPr>
              <a:t>et al.</a:t>
            </a:r>
            <a:r>
              <a:rPr lang="en-PK" sz="1275" dirty="0">
                <a:solidFill>
                  <a:srgbClr val="C00000"/>
                </a:solidFill>
              </a:rPr>
              <a:t>, 2011; Lim </a:t>
            </a:r>
            <a:r>
              <a:rPr lang="en-PK" sz="1275" i="1" dirty="0">
                <a:solidFill>
                  <a:srgbClr val="C00000"/>
                </a:solidFill>
              </a:rPr>
              <a:t>et al.</a:t>
            </a:r>
            <a:r>
              <a:rPr lang="en-PK" sz="1275" dirty="0">
                <a:solidFill>
                  <a:srgbClr val="C00000"/>
                </a:solidFill>
              </a:rPr>
              <a:t>, 2015)</a:t>
            </a:r>
            <a:endParaRPr sz="1275" b="0" dirty="0">
              <a:solidFill>
                <a:srgbClr val="C00000"/>
              </a:solidFill>
            </a:endParaRPr>
          </a:p>
        </p:txBody>
      </p:sp>
      <p:sp>
        <p:nvSpPr>
          <p:cNvPr id="18" name="Oval 17">
            <a:extLst>
              <a:ext uri="{FF2B5EF4-FFF2-40B4-BE49-F238E27FC236}">
                <a16:creationId xmlns:a16="http://schemas.microsoft.com/office/drawing/2014/main" id="{28547FFE-0490-4F2A-8039-52B0EF845B7E}"/>
              </a:ext>
            </a:extLst>
          </p:cNvPr>
          <p:cNvSpPr>
            <a:spLocks noGrp="1"/>
          </p:cNvSpPr>
          <p:nvPr/>
        </p:nvSpPr>
        <p:spPr>
          <a:xfrm>
            <a:off x="9239250" y="2524125"/>
            <a:ext cx="247650" cy="247650"/>
          </a:xfrm>
          <a:prstGeom prst="ellipse">
            <a:avLst/>
          </a:prstGeom>
          <a:solidFill>
            <a:srgbClr val="0B2A4A"/>
          </a:solidFill>
          <a:ln w="0">
            <a:solidFill>
              <a:srgbClr val="0B2A4A"/>
            </a:solidFill>
            <a:prstDash val="solid"/>
          </a:ln>
        </p:spPr>
        <p:txBody>
          <a:bodyPr/>
          <a:lstStyle/>
          <a:p>
            <a:endParaRPr lang="en-PK"/>
          </a:p>
        </p:txBody>
      </p:sp>
      <p:sp>
        <p:nvSpPr>
          <p:cNvPr id="19" name="Rectangle 18">
            <a:extLst>
              <a:ext uri="{FF2B5EF4-FFF2-40B4-BE49-F238E27FC236}">
                <a16:creationId xmlns:a16="http://schemas.microsoft.com/office/drawing/2014/main" id="{E8DBEA03-F300-453C-9606-C1EEEF43D79D}"/>
              </a:ext>
            </a:extLst>
          </p:cNvPr>
          <p:cNvSpPr>
            <a:spLocks noGrp="1"/>
          </p:cNvSpPr>
          <p:nvPr/>
        </p:nvSpPr>
        <p:spPr>
          <a:xfrm>
            <a:off x="8953500" y="1952625"/>
            <a:ext cx="1143000" cy="304800"/>
          </a:xfrm>
          <a:prstGeom prst="rect">
            <a:avLst/>
          </a:prstGeom>
          <a:noFill/>
          <a:ln w="0">
            <a:noFill/>
            <a:prstDash val="solid"/>
          </a:ln>
        </p:spPr>
        <p:txBody>
          <a:bodyPr wrap="square" lIns="0" tIns="0" rIns="0" bIns="0" anchor="t">
            <a:normAutofit/>
          </a:bodyPr>
          <a:lstStyle/>
          <a:p>
            <a:pPr algn="ctr">
              <a:defRPr sz="1350" b="1">
                <a:solidFill>
                  <a:srgbClr val="087070"/>
                </a:solidFill>
              </a:defRPr>
            </a:pPr>
            <a:r>
              <a:rPr sz="1350" b="1">
                <a:solidFill>
                  <a:srgbClr val="087070"/>
                </a:solidFill>
              </a:rPr>
              <a:t>Every year</a:t>
            </a:r>
          </a:p>
        </p:txBody>
      </p:sp>
      <p:sp>
        <p:nvSpPr>
          <p:cNvPr id="20" name="Rectangle 19">
            <a:extLst>
              <a:ext uri="{FF2B5EF4-FFF2-40B4-BE49-F238E27FC236}">
                <a16:creationId xmlns:a16="http://schemas.microsoft.com/office/drawing/2014/main" id="{E788F70A-CA36-40E6-9911-80C989D3E64F}"/>
              </a:ext>
            </a:extLst>
          </p:cNvPr>
          <p:cNvSpPr>
            <a:spLocks noGrp="1"/>
          </p:cNvSpPr>
          <p:nvPr/>
        </p:nvSpPr>
        <p:spPr>
          <a:xfrm>
            <a:off x="8953500" y="3143250"/>
            <a:ext cx="2190750" cy="323850"/>
          </a:xfrm>
          <a:prstGeom prst="rect">
            <a:avLst/>
          </a:prstGeom>
          <a:noFill/>
          <a:ln w="0">
            <a:noFill/>
            <a:prstDash val="solid"/>
          </a:ln>
        </p:spPr>
        <p:txBody>
          <a:bodyPr wrap="square" lIns="0" tIns="0" rIns="0" bIns="0" anchor="t">
            <a:normAutofit/>
          </a:bodyPr>
          <a:lstStyle/>
          <a:p>
            <a:pPr algn="l">
              <a:defRPr sz="1650" b="1">
                <a:solidFill>
                  <a:srgbClr val="0B2A4A"/>
                </a:solidFill>
              </a:defRPr>
            </a:pPr>
            <a:r>
              <a:rPr sz="1650" b="1">
                <a:solidFill>
                  <a:srgbClr val="0B2A4A"/>
                </a:solidFill>
              </a:rPr>
              <a:t>Nine processes</a:t>
            </a:r>
          </a:p>
        </p:txBody>
      </p:sp>
      <p:sp>
        <p:nvSpPr>
          <p:cNvPr id="21" name="Rectangle 20">
            <a:extLst>
              <a:ext uri="{FF2B5EF4-FFF2-40B4-BE49-F238E27FC236}">
                <a16:creationId xmlns:a16="http://schemas.microsoft.com/office/drawing/2014/main" id="{D0F480A6-FDE2-4486-BCEE-0E9EF9F10360}"/>
              </a:ext>
            </a:extLst>
          </p:cNvPr>
          <p:cNvSpPr>
            <a:spLocks noGrp="1"/>
          </p:cNvSpPr>
          <p:nvPr/>
        </p:nvSpPr>
        <p:spPr>
          <a:xfrm>
            <a:off x="8953500" y="3638550"/>
            <a:ext cx="2190750" cy="1571625"/>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Weight/BMI, BP, HbA1c, retinal screening, foot risk, urine albumin, creatinine, smoking and cholesterol</a:t>
            </a:r>
            <a:r>
              <a:rPr lang="en-GB" sz="1275" b="0" dirty="0">
                <a:solidFill>
                  <a:srgbClr val="15212B"/>
                </a:solidFill>
              </a:rPr>
              <a:t> </a:t>
            </a:r>
            <a:r>
              <a:rPr lang="en-PK" sz="1275" dirty="0"/>
              <a:t>(</a:t>
            </a:r>
            <a:r>
              <a:rPr lang="en-PK" sz="1275" dirty="0">
                <a:solidFill>
                  <a:srgbClr val="C00000"/>
                </a:solidFill>
              </a:rPr>
              <a:t>NHS UK, 2022)</a:t>
            </a:r>
            <a:endParaRPr sz="1275" b="0" dirty="0">
              <a:solidFill>
                <a:srgbClr val="C00000"/>
              </a:solidFill>
            </a:endParaRPr>
          </a:p>
        </p:txBody>
      </p:sp>
      <p:sp>
        <p:nvSpPr>
          <p:cNvPr id="22" name="Rectangle 21">
            <a:extLst>
              <a:ext uri="{FF2B5EF4-FFF2-40B4-BE49-F238E27FC236}">
                <a16:creationId xmlns:a16="http://schemas.microsoft.com/office/drawing/2014/main" id="{1AC340E3-1F8B-49D5-A002-B53040CBFAD1}"/>
              </a:ext>
            </a:extLst>
          </p:cNvPr>
          <p:cNvSpPr>
            <a:spLocks noGrp="1"/>
          </p:cNvSpPr>
          <p:nvPr/>
        </p:nvSpPr>
        <p:spPr>
          <a:xfrm>
            <a:off x="457200" y="5572125"/>
            <a:ext cx="11277600" cy="666750"/>
          </a:xfrm>
          <a:prstGeom prst="rect">
            <a:avLst/>
          </a:prstGeom>
          <a:solidFill>
            <a:srgbClr val="EAF5FB"/>
          </a:solidFill>
          <a:ln w="0">
            <a:solidFill>
              <a:srgbClr val="EAF5FB"/>
            </a:solidFill>
            <a:prstDash val="solid"/>
          </a:ln>
        </p:spPr>
        <p:txBody>
          <a:bodyPr/>
          <a:lstStyle/>
          <a:p>
            <a:endParaRPr lang="en-PK"/>
          </a:p>
        </p:txBody>
      </p:sp>
      <p:sp>
        <p:nvSpPr>
          <p:cNvPr id="23" name="Rectangle 22">
            <a:extLst>
              <a:ext uri="{FF2B5EF4-FFF2-40B4-BE49-F238E27FC236}">
                <a16:creationId xmlns:a16="http://schemas.microsoft.com/office/drawing/2014/main" id="{68F88092-5CB7-4B79-AF96-E90DD8EA7B51}"/>
              </a:ext>
            </a:extLst>
          </p:cNvPr>
          <p:cNvSpPr>
            <a:spLocks noGrp="1"/>
          </p:cNvSpPr>
          <p:nvPr/>
        </p:nvSpPr>
        <p:spPr>
          <a:xfrm>
            <a:off x="685800" y="5743575"/>
            <a:ext cx="10820400" cy="381000"/>
          </a:xfrm>
          <a:prstGeom prst="rect">
            <a:avLst/>
          </a:prstGeom>
          <a:noFill/>
          <a:ln w="0">
            <a:noFill/>
            <a:prstDash val="solid"/>
          </a:ln>
        </p:spPr>
        <p:txBody>
          <a:bodyPr wrap="square" lIns="0" tIns="0" rIns="0" bIns="0" anchor="ctr">
            <a:normAutofit fontScale="92593"/>
          </a:bodyPr>
          <a:lstStyle/>
          <a:p>
            <a:pPr algn="ctr">
              <a:defRPr sz="1350" b="1">
                <a:solidFill>
                  <a:srgbClr val="0B2A4A"/>
                </a:solidFill>
              </a:defRPr>
            </a:pPr>
            <a:r>
              <a:rPr sz="1350" b="1">
                <a:solidFill>
                  <a:srgbClr val="0B2A4A"/>
                </a:solidFill>
              </a:rPr>
              <a:t>Routine finger-prick self-monitoring is not usually offered when type 2 diabetes is not treated with insulin or a medicine that can cause hypoglycaemia.</a:t>
            </a:r>
          </a:p>
        </p:txBody>
      </p:sp>
      <p:sp>
        <p:nvSpPr>
          <p:cNvPr id="24" name="Rectangle 23">
            <a:extLst>
              <a:ext uri="{FF2B5EF4-FFF2-40B4-BE49-F238E27FC236}">
                <a16:creationId xmlns:a16="http://schemas.microsoft.com/office/drawing/2014/main" id="{99F6011F-5616-4172-8A3A-32B86560B882}"/>
              </a:ext>
            </a:extLst>
          </p:cNvPr>
          <p:cNvSpPr>
            <a:spLocks noGrp="1"/>
          </p:cNvSpPr>
          <p:nvPr/>
        </p:nvSpPr>
        <p:spPr>
          <a:xfrm>
            <a:off x="381000" y="6362700"/>
            <a:ext cx="10477500" cy="304800"/>
          </a:xfrm>
          <a:prstGeom prst="rect">
            <a:avLst/>
          </a:prstGeom>
          <a:solidFill>
            <a:srgbClr val="FFFFFF"/>
          </a:solidFill>
          <a:ln w="0">
            <a:solidFill>
              <a:srgbClr val="FFFFFF"/>
            </a:solidFill>
            <a:prstDash val="solid"/>
          </a:ln>
        </p:spPr>
        <p:txBody>
          <a:bodyPr/>
          <a:lstStyle/>
          <a:p>
            <a:endParaRPr lang="en-PK"/>
          </a:p>
        </p:txBody>
      </p:sp>
      <p:pic>
        <p:nvPicPr>
          <p:cNvPr id="26" name="Audio 25">
            <a:hlinkClick r:id="" action="ppaction://media"/>
            <a:extLst>
              <a:ext uri="{FF2B5EF4-FFF2-40B4-BE49-F238E27FC236}">
                <a16:creationId xmlns:a16="http://schemas.microsoft.com/office/drawing/2014/main" id="{336761D0-E2DA-C314-39F8-D3E2BDA161E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305925" y="4102484"/>
            <a:ext cx="3048000" cy="1714500"/>
          </a:xfrm>
          <a:prstGeom prst="rect">
            <a:avLst/>
          </a:prstGeom>
        </p:spPr>
      </p:pic>
    </p:spTree>
    <p:extLst>
      <p:ext uri="{BB962C8B-B14F-4D97-AF65-F5344CB8AC3E}">
        <p14:creationId xmlns:p14="http://schemas.microsoft.com/office/powerpoint/2010/main" val="426053506"/>
      </p:ext>
    </p:extLst>
  </p:cSld>
  <p:clrMapOvr>
    <a:masterClrMapping/>
  </p:clrMapOvr>
  <mc:AlternateContent xmlns:mc="http://schemas.openxmlformats.org/markup-compatibility/2006">
    <mc:Choice xmlns:p14="http://schemas.microsoft.com/office/powerpoint/2010/main" Requires="p14">
      <p:transition spd="slow" p14:dur="2000" advTm="72145"/>
    </mc:Choice>
    <mc:Fallback>
      <p:transition spd="slow" advTm="72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9A6D6A-28DE-41D7-8A23-CEF40D0C304A}"/>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Complication Prevention</a:t>
            </a:r>
            <a:endParaRPr sz="3000" b="1" dirty="0">
              <a:solidFill>
                <a:srgbClr val="0B2A4A"/>
              </a:solidFill>
            </a:endParaRPr>
          </a:p>
        </p:txBody>
      </p:sp>
      <p:cxnSp>
        <p:nvCxnSpPr>
          <p:cNvPr id="34" name="Straight Arrow Connector 33"/>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A8453979-4B27-4F34-A363-1BEBA6828F29}"/>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11</a:t>
            </a:r>
          </a:p>
        </p:txBody>
      </p:sp>
      <p:sp>
        <p:nvSpPr>
          <p:cNvPr id="5" name="Rectangle 4">
            <a:extLst>
              <a:ext uri="{FF2B5EF4-FFF2-40B4-BE49-F238E27FC236}">
                <a16:creationId xmlns:a16="http://schemas.microsoft.com/office/drawing/2014/main" id="{327E2077-B646-43C7-BF06-46B153B5165F}"/>
              </a:ext>
            </a:extLst>
          </p:cNvPr>
          <p:cNvSpPr>
            <a:spLocks noGrp="1"/>
          </p:cNvSpPr>
          <p:nvPr/>
        </p:nvSpPr>
        <p:spPr>
          <a:xfrm>
            <a:off x="457200" y="1428750"/>
            <a:ext cx="3333750" cy="3905250"/>
          </a:xfrm>
          <a:prstGeom prst="rect">
            <a:avLst/>
          </a:prstGeom>
          <a:solidFill>
            <a:srgbClr val="EAF5FB"/>
          </a:solidFill>
          <a:ln w="0">
            <a:solidFill>
              <a:srgbClr val="EAF5FB"/>
            </a:solidFill>
            <a:prstDash val="solid"/>
          </a:ln>
        </p:spPr>
        <p:txBody>
          <a:bodyPr/>
          <a:lstStyle/>
          <a:p>
            <a:pPr marL="0" indent="0" algn="l" defTabSz="914400" rtl="0"/>
            <a:endParaRPr lang="en-PK"/>
          </a:p>
        </p:txBody>
      </p:sp>
      <p:sp>
        <p:nvSpPr>
          <p:cNvPr id="6" name="Rectangle 5">
            <a:extLst>
              <a:ext uri="{FF2B5EF4-FFF2-40B4-BE49-F238E27FC236}">
                <a16:creationId xmlns:a16="http://schemas.microsoft.com/office/drawing/2014/main" id="{E9618DAB-BD3E-42F7-8A67-70E6AE5E3A2E}"/>
              </a:ext>
            </a:extLst>
          </p:cNvPr>
          <p:cNvSpPr>
            <a:spLocks noGrp="1"/>
          </p:cNvSpPr>
          <p:nvPr/>
        </p:nvSpPr>
        <p:spPr>
          <a:xfrm>
            <a:off x="685800" y="1695450"/>
            <a:ext cx="2876550" cy="381000"/>
          </a:xfrm>
          <a:prstGeom prst="rect">
            <a:avLst/>
          </a:prstGeom>
          <a:noFill/>
          <a:ln w="0">
            <a:noFill/>
            <a:prstDash val="solid"/>
          </a:ln>
        </p:spPr>
        <p:txBody>
          <a:bodyPr wrap="square" lIns="0" tIns="0" rIns="0" bIns="0" anchor="t">
            <a:normAutofit/>
          </a:bodyPr>
          <a:lstStyle/>
          <a:p>
            <a:pPr algn="l">
              <a:defRPr sz="1800" b="1">
                <a:solidFill>
                  <a:srgbClr val="0B2A4A"/>
                </a:solidFill>
              </a:defRPr>
            </a:pPr>
            <a:r>
              <a:rPr sz="1800" b="1" dirty="0">
                <a:solidFill>
                  <a:srgbClr val="0B2A4A"/>
                </a:solidFill>
              </a:rPr>
              <a:t>Microvascular risk</a:t>
            </a:r>
          </a:p>
        </p:txBody>
      </p:sp>
      <p:cxnSp>
        <p:nvCxnSpPr>
          <p:cNvPr id="39" name="Straight Arrow Connector 38"/>
          <p:cNvCxnSpPr/>
          <p:nvPr/>
        </p:nvCxnSpPr>
        <p:spPr>
          <a:xfrm>
            <a:off x="685800" y="2238375"/>
            <a:ext cx="2876550" cy="0"/>
          </a:xfrm>
          <a:prstGeom prst="straightConnector1">
            <a:avLst/>
          </a:prstGeom>
          <a:ln w="19050">
            <a:solidFill>
              <a:srgbClr val="0E8C8C"/>
            </a:solidFill>
            <a:prstDash val="solid"/>
          </a:ln>
        </p:spPr>
      </p:cxnSp>
      <p:sp>
        <p:nvSpPr>
          <p:cNvPr id="8" name="Rectangle 7">
            <a:extLst>
              <a:ext uri="{FF2B5EF4-FFF2-40B4-BE49-F238E27FC236}">
                <a16:creationId xmlns:a16="http://schemas.microsoft.com/office/drawing/2014/main" id="{F6D98235-8624-4A63-BBDF-403CAF3DFD0E}"/>
              </a:ext>
            </a:extLst>
          </p:cNvPr>
          <p:cNvSpPr>
            <a:spLocks noGrp="1"/>
          </p:cNvSpPr>
          <p:nvPr/>
        </p:nvSpPr>
        <p:spPr>
          <a:xfrm>
            <a:off x="685800" y="2571750"/>
            <a:ext cx="228600" cy="8001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9" name="Rectangle 8">
            <a:extLst>
              <a:ext uri="{FF2B5EF4-FFF2-40B4-BE49-F238E27FC236}">
                <a16:creationId xmlns:a16="http://schemas.microsoft.com/office/drawing/2014/main" id="{6BD21823-B617-429C-A160-81D4245E9CDA}"/>
              </a:ext>
            </a:extLst>
          </p:cNvPr>
          <p:cNvSpPr>
            <a:spLocks noGrp="1"/>
          </p:cNvSpPr>
          <p:nvPr/>
        </p:nvSpPr>
        <p:spPr>
          <a:xfrm>
            <a:off x="971550" y="2571750"/>
            <a:ext cx="2590800" cy="8191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dirty="0">
                <a:solidFill>
                  <a:srgbClr val="15212B"/>
                </a:solidFill>
              </a:rPr>
              <a:t>Eyes </a:t>
            </a:r>
            <a:r>
              <a:rPr lang="en-GB" sz="1350" b="0" dirty="0">
                <a:solidFill>
                  <a:srgbClr val="15212B"/>
                </a:solidFill>
              </a:rPr>
              <a:t>-</a:t>
            </a:r>
            <a:r>
              <a:rPr sz="1350" b="0" dirty="0">
                <a:solidFill>
                  <a:srgbClr val="15212B"/>
                </a:solidFill>
              </a:rPr>
              <a:t> retinopathy screening</a:t>
            </a:r>
          </a:p>
        </p:txBody>
      </p:sp>
      <p:sp>
        <p:nvSpPr>
          <p:cNvPr id="10" name="Rectangle 9">
            <a:extLst>
              <a:ext uri="{FF2B5EF4-FFF2-40B4-BE49-F238E27FC236}">
                <a16:creationId xmlns:a16="http://schemas.microsoft.com/office/drawing/2014/main" id="{5F2825A9-4C42-4C71-8B8F-22CB32772EC2}"/>
              </a:ext>
            </a:extLst>
          </p:cNvPr>
          <p:cNvSpPr>
            <a:spLocks noGrp="1"/>
          </p:cNvSpPr>
          <p:nvPr/>
        </p:nvSpPr>
        <p:spPr>
          <a:xfrm>
            <a:off x="685800" y="3409950"/>
            <a:ext cx="228600" cy="8001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11" name="Rectangle 10">
            <a:extLst>
              <a:ext uri="{FF2B5EF4-FFF2-40B4-BE49-F238E27FC236}">
                <a16:creationId xmlns:a16="http://schemas.microsoft.com/office/drawing/2014/main" id="{27FAF08C-3704-4D7C-96D1-7C1AC6BBA79E}"/>
              </a:ext>
            </a:extLst>
          </p:cNvPr>
          <p:cNvSpPr>
            <a:spLocks noGrp="1"/>
          </p:cNvSpPr>
          <p:nvPr/>
        </p:nvSpPr>
        <p:spPr>
          <a:xfrm>
            <a:off x="971550" y="3409950"/>
            <a:ext cx="2590800" cy="8191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dirty="0">
                <a:solidFill>
                  <a:srgbClr val="15212B"/>
                </a:solidFill>
              </a:rPr>
              <a:t>Kidneys </a:t>
            </a:r>
            <a:r>
              <a:rPr lang="en-GB" sz="1350" b="0" dirty="0">
                <a:solidFill>
                  <a:srgbClr val="15212B"/>
                </a:solidFill>
              </a:rPr>
              <a:t>-</a:t>
            </a:r>
            <a:r>
              <a:rPr sz="1350" b="0" dirty="0">
                <a:solidFill>
                  <a:srgbClr val="15212B"/>
                </a:solidFill>
              </a:rPr>
              <a:t> eGFR and urine ACR</a:t>
            </a:r>
          </a:p>
        </p:txBody>
      </p:sp>
      <p:sp>
        <p:nvSpPr>
          <p:cNvPr id="12" name="Rectangle 11">
            <a:extLst>
              <a:ext uri="{FF2B5EF4-FFF2-40B4-BE49-F238E27FC236}">
                <a16:creationId xmlns:a16="http://schemas.microsoft.com/office/drawing/2014/main" id="{7CCD1C40-EAAD-40D5-A527-F538815C71FD}"/>
              </a:ext>
            </a:extLst>
          </p:cNvPr>
          <p:cNvSpPr>
            <a:spLocks noGrp="1"/>
          </p:cNvSpPr>
          <p:nvPr/>
        </p:nvSpPr>
        <p:spPr>
          <a:xfrm>
            <a:off x="685800" y="4248150"/>
            <a:ext cx="228600" cy="8001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13" name="Rectangle 12">
            <a:extLst>
              <a:ext uri="{FF2B5EF4-FFF2-40B4-BE49-F238E27FC236}">
                <a16:creationId xmlns:a16="http://schemas.microsoft.com/office/drawing/2014/main" id="{D3EBA973-AC95-4992-A927-8CA88436AB1F}"/>
              </a:ext>
            </a:extLst>
          </p:cNvPr>
          <p:cNvSpPr>
            <a:spLocks noGrp="1"/>
          </p:cNvSpPr>
          <p:nvPr/>
        </p:nvSpPr>
        <p:spPr>
          <a:xfrm>
            <a:off x="971550" y="4248150"/>
            <a:ext cx="2590800" cy="819150"/>
          </a:xfrm>
          <a:prstGeom prst="rect">
            <a:avLst/>
          </a:prstGeom>
          <a:noFill/>
          <a:ln w="0">
            <a:noFill/>
            <a:prstDash val="solid"/>
          </a:ln>
        </p:spPr>
        <p:txBody>
          <a:bodyPr wrap="square" lIns="0" tIns="0" rIns="0" bIns="0" anchor="t">
            <a:normAutofit/>
          </a:bodyPr>
          <a:lstStyle/>
          <a:p>
            <a:pPr>
              <a:defRPr sz="1350" b="0">
                <a:solidFill>
                  <a:srgbClr val="15212B"/>
                </a:solidFill>
              </a:defRPr>
            </a:pPr>
            <a:r>
              <a:rPr sz="1350" b="0" dirty="0">
                <a:solidFill>
                  <a:srgbClr val="15212B"/>
                </a:solidFill>
              </a:rPr>
              <a:t>Nerves and feet </a:t>
            </a:r>
            <a:r>
              <a:rPr lang="en-GB" sz="1350" b="0" dirty="0">
                <a:solidFill>
                  <a:srgbClr val="15212B"/>
                </a:solidFill>
              </a:rPr>
              <a:t>-</a:t>
            </a:r>
            <a:r>
              <a:rPr sz="1350" b="0" dirty="0">
                <a:solidFill>
                  <a:srgbClr val="15212B"/>
                </a:solidFill>
              </a:rPr>
              <a:t> sensation, pulses and skin</a:t>
            </a:r>
            <a:r>
              <a:rPr lang="en-GB" sz="1350" b="0" dirty="0">
                <a:solidFill>
                  <a:srgbClr val="15212B"/>
                </a:solidFill>
              </a:rPr>
              <a:t> </a:t>
            </a:r>
            <a:r>
              <a:rPr lang="en-PK" sz="1350" dirty="0">
                <a:solidFill>
                  <a:srgbClr val="C00000"/>
                </a:solidFill>
              </a:rPr>
              <a:t>(Faselis </a:t>
            </a:r>
            <a:r>
              <a:rPr lang="en-PK" sz="1350" i="1" dirty="0">
                <a:solidFill>
                  <a:srgbClr val="C00000"/>
                </a:solidFill>
              </a:rPr>
              <a:t>et al.</a:t>
            </a:r>
            <a:r>
              <a:rPr lang="en-PK" sz="1350" dirty="0">
                <a:solidFill>
                  <a:srgbClr val="C00000"/>
                </a:solidFill>
              </a:rPr>
              <a:t>, 2020)</a:t>
            </a:r>
            <a:endParaRPr sz="1350" b="0" dirty="0">
              <a:solidFill>
                <a:srgbClr val="C00000"/>
              </a:solidFill>
            </a:endParaRPr>
          </a:p>
        </p:txBody>
      </p:sp>
      <p:sp>
        <p:nvSpPr>
          <p:cNvPr id="14" name="Rectangle 13">
            <a:extLst>
              <a:ext uri="{FF2B5EF4-FFF2-40B4-BE49-F238E27FC236}">
                <a16:creationId xmlns:a16="http://schemas.microsoft.com/office/drawing/2014/main" id="{2809D451-9EBA-41E6-A1CB-4C6B62A3DF2B}"/>
              </a:ext>
            </a:extLst>
          </p:cNvPr>
          <p:cNvSpPr>
            <a:spLocks noGrp="1"/>
          </p:cNvSpPr>
          <p:nvPr/>
        </p:nvSpPr>
        <p:spPr>
          <a:xfrm>
            <a:off x="4248150" y="1428750"/>
            <a:ext cx="3333750" cy="3905250"/>
          </a:xfrm>
          <a:prstGeom prst="rect">
            <a:avLst/>
          </a:prstGeom>
          <a:solidFill>
            <a:srgbClr val="EAF5F5"/>
          </a:solidFill>
          <a:ln w="0">
            <a:solidFill>
              <a:srgbClr val="EAF5F5"/>
            </a:solidFill>
            <a:prstDash val="solid"/>
          </a:ln>
        </p:spPr>
        <p:txBody>
          <a:bodyPr/>
          <a:lstStyle/>
          <a:p>
            <a:endParaRPr lang="en-PK"/>
          </a:p>
        </p:txBody>
      </p:sp>
      <p:sp>
        <p:nvSpPr>
          <p:cNvPr id="15" name="Rectangle 14">
            <a:extLst>
              <a:ext uri="{FF2B5EF4-FFF2-40B4-BE49-F238E27FC236}">
                <a16:creationId xmlns:a16="http://schemas.microsoft.com/office/drawing/2014/main" id="{6379DBA6-F378-49EB-8B62-DF80153DC2CA}"/>
              </a:ext>
            </a:extLst>
          </p:cNvPr>
          <p:cNvSpPr>
            <a:spLocks noGrp="1"/>
          </p:cNvSpPr>
          <p:nvPr/>
        </p:nvSpPr>
        <p:spPr>
          <a:xfrm>
            <a:off x="4476750" y="1695450"/>
            <a:ext cx="2876550" cy="381000"/>
          </a:xfrm>
          <a:prstGeom prst="rect">
            <a:avLst/>
          </a:prstGeom>
          <a:noFill/>
          <a:ln w="0">
            <a:noFill/>
            <a:prstDash val="solid"/>
          </a:ln>
        </p:spPr>
        <p:txBody>
          <a:bodyPr wrap="square" lIns="0" tIns="0" rIns="0" bIns="0" anchor="t">
            <a:normAutofit/>
          </a:bodyPr>
          <a:lstStyle/>
          <a:p>
            <a:pPr algn="l">
              <a:defRPr sz="1800" b="1">
                <a:solidFill>
                  <a:srgbClr val="0B2A4A"/>
                </a:solidFill>
              </a:defRPr>
            </a:pPr>
            <a:r>
              <a:rPr sz="1800" b="1">
                <a:solidFill>
                  <a:srgbClr val="0B2A4A"/>
                </a:solidFill>
              </a:rPr>
              <a:t>Cardiovascular risk</a:t>
            </a:r>
          </a:p>
        </p:txBody>
      </p:sp>
      <p:cxnSp>
        <p:nvCxnSpPr>
          <p:cNvPr id="48" name="Straight Arrow Connector 47"/>
          <p:cNvCxnSpPr/>
          <p:nvPr/>
        </p:nvCxnSpPr>
        <p:spPr>
          <a:xfrm>
            <a:off x="4476750" y="2238375"/>
            <a:ext cx="2876550" cy="0"/>
          </a:xfrm>
          <a:prstGeom prst="straightConnector1">
            <a:avLst/>
          </a:prstGeom>
          <a:ln w="19050">
            <a:solidFill>
              <a:srgbClr val="0E8C8C"/>
            </a:solidFill>
            <a:prstDash val="solid"/>
          </a:ln>
        </p:spPr>
      </p:cxnSp>
      <p:sp>
        <p:nvSpPr>
          <p:cNvPr id="17" name="Rectangle 16">
            <a:extLst>
              <a:ext uri="{FF2B5EF4-FFF2-40B4-BE49-F238E27FC236}">
                <a16:creationId xmlns:a16="http://schemas.microsoft.com/office/drawing/2014/main" id="{DF170B26-EDC6-45F2-A3D4-EE2A820BCEFF}"/>
              </a:ext>
            </a:extLst>
          </p:cNvPr>
          <p:cNvSpPr>
            <a:spLocks noGrp="1"/>
          </p:cNvSpPr>
          <p:nvPr/>
        </p:nvSpPr>
        <p:spPr>
          <a:xfrm>
            <a:off x="4476750" y="2571750"/>
            <a:ext cx="228600" cy="8001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18" name="Rectangle 17">
            <a:extLst>
              <a:ext uri="{FF2B5EF4-FFF2-40B4-BE49-F238E27FC236}">
                <a16:creationId xmlns:a16="http://schemas.microsoft.com/office/drawing/2014/main" id="{8FBB09BC-2102-491A-A86A-35BAC1ADCF2A}"/>
              </a:ext>
            </a:extLst>
          </p:cNvPr>
          <p:cNvSpPr>
            <a:spLocks noGrp="1"/>
          </p:cNvSpPr>
          <p:nvPr/>
        </p:nvSpPr>
        <p:spPr>
          <a:xfrm>
            <a:off x="4762500" y="2571750"/>
            <a:ext cx="2590800" cy="8191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Blood pressure and lipid management</a:t>
            </a:r>
          </a:p>
        </p:txBody>
      </p:sp>
      <p:sp>
        <p:nvSpPr>
          <p:cNvPr id="19" name="Rectangle 18">
            <a:extLst>
              <a:ext uri="{FF2B5EF4-FFF2-40B4-BE49-F238E27FC236}">
                <a16:creationId xmlns:a16="http://schemas.microsoft.com/office/drawing/2014/main" id="{4F3918BC-EC33-4DFB-A7A7-51EC33CF5F58}"/>
              </a:ext>
            </a:extLst>
          </p:cNvPr>
          <p:cNvSpPr>
            <a:spLocks noGrp="1"/>
          </p:cNvSpPr>
          <p:nvPr/>
        </p:nvSpPr>
        <p:spPr>
          <a:xfrm>
            <a:off x="4476750" y="3409950"/>
            <a:ext cx="228600" cy="8001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20" name="Rectangle 19">
            <a:extLst>
              <a:ext uri="{FF2B5EF4-FFF2-40B4-BE49-F238E27FC236}">
                <a16:creationId xmlns:a16="http://schemas.microsoft.com/office/drawing/2014/main" id="{AB843C4E-D274-4088-8DB1-656F7921D08A}"/>
              </a:ext>
            </a:extLst>
          </p:cNvPr>
          <p:cNvSpPr>
            <a:spLocks noGrp="1"/>
          </p:cNvSpPr>
          <p:nvPr/>
        </p:nvSpPr>
        <p:spPr>
          <a:xfrm>
            <a:off x="4762500" y="3409950"/>
            <a:ext cx="2590800" cy="8191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Smoking cessation</a:t>
            </a:r>
          </a:p>
        </p:txBody>
      </p:sp>
      <p:sp>
        <p:nvSpPr>
          <p:cNvPr id="21" name="Rectangle 20">
            <a:extLst>
              <a:ext uri="{FF2B5EF4-FFF2-40B4-BE49-F238E27FC236}">
                <a16:creationId xmlns:a16="http://schemas.microsoft.com/office/drawing/2014/main" id="{44CB28BE-697A-4FF5-A89E-2784F3C93BB1}"/>
              </a:ext>
            </a:extLst>
          </p:cNvPr>
          <p:cNvSpPr>
            <a:spLocks noGrp="1"/>
          </p:cNvSpPr>
          <p:nvPr/>
        </p:nvSpPr>
        <p:spPr>
          <a:xfrm>
            <a:off x="4476750" y="4248150"/>
            <a:ext cx="228600" cy="800100"/>
          </a:xfrm>
          <a:prstGeom prst="rect">
            <a:avLst/>
          </a:prstGeom>
          <a:noFill/>
          <a:ln w="0">
            <a:noFill/>
            <a:prstDash val="solid"/>
          </a:ln>
        </p:spPr>
        <p:txBody>
          <a:bodyPr wrap="square" lIns="0" tIns="0" rIns="0" bIns="0" anchor="t">
            <a:normAutofit/>
          </a:bodyPr>
          <a:lstStyle/>
          <a:p>
            <a:pPr algn="l">
              <a:defRPr sz="1650" b="1">
                <a:solidFill>
                  <a:srgbClr val="0E8C8C"/>
                </a:solidFill>
              </a:defRPr>
            </a:pPr>
            <a:r>
              <a:rPr sz="1650" b="1">
                <a:solidFill>
                  <a:srgbClr val="0E8C8C"/>
                </a:solidFill>
              </a:rPr>
              <a:t>•</a:t>
            </a:r>
          </a:p>
        </p:txBody>
      </p:sp>
      <p:sp>
        <p:nvSpPr>
          <p:cNvPr id="22" name="Rectangle 21">
            <a:extLst>
              <a:ext uri="{FF2B5EF4-FFF2-40B4-BE49-F238E27FC236}">
                <a16:creationId xmlns:a16="http://schemas.microsoft.com/office/drawing/2014/main" id="{F3C6DD16-1710-45D1-9657-2E2E3E308189}"/>
              </a:ext>
            </a:extLst>
          </p:cNvPr>
          <p:cNvSpPr>
            <a:spLocks noGrp="1"/>
          </p:cNvSpPr>
          <p:nvPr/>
        </p:nvSpPr>
        <p:spPr>
          <a:xfrm>
            <a:off x="4762500" y="4248150"/>
            <a:ext cx="2590800" cy="819150"/>
          </a:xfrm>
          <a:prstGeom prst="rect">
            <a:avLst/>
          </a:prstGeom>
          <a:noFill/>
          <a:ln w="0">
            <a:noFill/>
            <a:prstDash val="solid"/>
          </a:ln>
        </p:spPr>
        <p:txBody>
          <a:bodyPr wrap="square" lIns="0" tIns="0" rIns="0" bIns="0" anchor="t">
            <a:normAutofit/>
          </a:bodyPr>
          <a:lstStyle/>
          <a:p>
            <a:pPr>
              <a:defRPr sz="1350" b="0">
                <a:solidFill>
                  <a:srgbClr val="15212B"/>
                </a:solidFill>
              </a:defRPr>
            </a:pPr>
            <a:r>
              <a:rPr sz="1350" b="0" dirty="0">
                <a:solidFill>
                  <a:srgbClr val="15212B"/>
                </a:solidFill>
              </a:rPr>
              <a:t>Physical activity and weight support</a:t>
            </a:r>
            <a:r>
              <a:rPr lang="en-GB" sz="1350" b="0" dirty="0">
                <a:solidFill>
                  <a:srgbClr val="15212B"/>
                </a:solidFill>
              </a:rPr>
              <a:t> </a:t>
            </a:r>
            <a:r>
              <a:rPr lang="en-PK" sz="1350" dirty="0">
                <a:solidFill>
                  <a:srgbClr val="C00000"/>
                </a:solidFill>
              </a:rPr>
              <a:t>(Lu </a:t>
            </a:r>
            <a:r>
              <a:rPr lang="en-PK" sz="1350" i="1" dirty="0">
                <a:solidFill>
                  <a:srgbClr val="C00000"/>
                </a:solidFill>
              </a:rPr>
              <a:t>et al.</a:t>
            </a:r>
            <a:r>
              <a:rPr lang="en-PK" sz="1350" dirty="0">
                <a:solidFill>
                  <a:srgbClr val="C00000"/>
                </a:solidFill>
              </a:rPr>
              <a:t>, 2024)</a:t>
            </a:r>
            <a:endParaRPr sz="1350" b="0" dirty="0">
              <a:solidFill>
                <a:srgbClr val="C00000"/>
              </a:solidFill>
            </a:endParaRPr>
          </a:p>
        </p:txBody>
      </p:sp>
      <p:sp>
        <p:nvSpPr>
          <p:cNvPr id="23" name="Rectangle 22">
            <a:extLst>
              <a:ext uri="{FF2B5EF4-FFF2-40B4-BE49-F238E27FC236}">
                <a16:creationId xmlns:a16="http://schemas.microsoft.com/office/drawing/2014/main" id="{05B90529-98C2-4B29-9187-D643ABB56578}"/>
              </a:ext>
            </a:extLst>
          </p:cNvPr>
          <p:cNvSpPr>
            <a:spLocks noGrp="1"/>
          </p:cNvSpPr>
          <p:nvPr/>
        </p:nvSpPr>
        <p:spPr>
          <a:xfrm>
            <a:off x="8039100" y="1428750"/>
            <a:ext cx="3333750" cy="3905250"/>
          </a:xfrm>
          <a:prstGeom prst="rect">
            <a:avLst/>
          </a:prstGeom>
          <a:solidFill>
            <a:srgbClr val="FBECEC"/>
          </a:solidFill>
          <a:ln w="0">
            <a:solidFill>
              <a:srgbClr val="FBECEC"/>
            </a:solidFill>
            <a:prstDash val="solid"/>
          </a:ln>
        </p:spPr>
        <p:txBody>
          <a:bodyPr/>
          <a:lstStyle/>
          <a:p>
            <a:endParaRPr lang="en-PK"/>
          </a:p>
        </p:txBody>
      </p:sp>
      <p:sp>
        <p:nvSpPr>
          <p:cNvPr id="24" name="Rectangle 23">
            <a:extLst>
              <a:ext uri="{FF2B5EF4-FFF2-40B4-BE49-F238E27FC236}">
                <a16:creationId xmlns:a16="http://schemas.microsoft.com/office/drawing/2014/main" id="{D3AF7CE0-7C4C-44E2-93CC-E55854F8B4A8}"/>
              </a:ext>
            </a:extLst>
          </p:cNvPr>
          <p:cNvSpPr>
            <a:spLocks noGrp="1"/>
          </p:cNvSpPr>
          <p:nvPr/>
        </p:nvSpPr>
        <p:spPr>
          <a:xfrm>
            <a:off x="8267700" y="1695450"/>
            <a:ext cx="2876550" cy="381000"/>
          </a:xfrm>
          <a:prstGeom prst="rect">
            <a:avLst/>
          </a:prstGeom>
          <a:noFill/>
          <a:ln w="0">
            <a:noFill/>
            <a:prstDash val="solid"/>
          </a:ln>
        </p:spPr>
        <p:txBody>
          <a:bodyPr wrap="square" lIns="0" tIns="0" rIns="0" bIns="0" anchor="t">
            <a:normAutofit/>
          </a:bodyPr>
          <a:lstStyle/>
          <a:p>
            <a:pPr algn="l">
              <a:defRPr sz="1800" b="1">
                <a:solidFill>
                  <a:srgbClr val="B64242"/>
                </a:solidFill>
              </a:defRPr>
            </a:pPr>
            <a:r>
              <a:rPr sz="1800" b="1">
                <a:solidFill>
                  <a:srgbClr val="B64242"/>
                </a:solidFill>
              </a:rPr>
              <a:t>Seek urgent help</a:t>
            </a:r>
          </a:p>
        </p:txBody>
      </p:sp>
      <p:cxnSp>
        <p:nvCxnSpPr>
          <p:cNvPr id="57" name="Straight Arrow Connector 56"/>
          <p:cNvCxnSpPr/>
          <p:nvPr/>
        </p:nvCxnSpPr>
        <p:spPr>
          <a:xfrm>
            <a:off x="8267700" y="2238375"/>
            <a:ext cx="2876550" cy="0"/>
          </a:xfrm>
          <a:prstGeom prst="straightConnector1">
            <a:avLst/>
          </a:prstGeom>
          <a:ln w="19050">
            <a:solidFill>
              <a:srgbClr val="B64242"/>
            </a:solidFill>
            <a:prstDash val="solid"/>
          </a:ln>
        </p:spPr>
      </p:cxnSp>
      <p:sp>
        <p:nvSpPr>
          <p:cNvPr id="26" name="Rectangle 25">
            <a:extLst>
              <a:ext uri="{FF2B5EF4-FFF2-40B4-BE49-F238E27FC236}">
                <a16:creationId xmlns:a16="http://schemas.microsoft.com/office/drawing/2014/main" id="{989F5465-646E-4D30-8CB2-38A220A58070}"/>
              </a:ext>
            </a:extLst>
          </p:cNvPr>
          <p:cNvSpPr>
            <a:spLocks noGrp="1"/>
          </p:cNvSpPr>
          <p:nvPr/>
        </p:nvSpPr>
        <p:spPr>
          <a:xfrm>
            <a:off x="8267700" y="2571750"/>
            <a:ext cx="228600" cy="800100"/>
          </a:xfrm>
          <a:prstGeom prst="rect">
            <a:avLst/>
          </a:prstGeom>
          <a:noFill/>
          <a:ln w="0">
            <a:noFill/>
            <a:prstDash val="solid"/>
          </a:ln>
        </p:spPr>
        <p:txBody>
          <a:bodyPr wrap="square" lIns="0" tIns="0" rIns="0" bIns="0" anchor="t">
            <a:normAutofit/>
          </a:bodyPr>
          <a:lstStyle/>
          <a:p>
            <a:pPr algn="l">
              <a:defRPr sz="1650" b="1">
                <a:solidFill>
                  <a:srgbClr val="B64242"/>
                </a:solidFill>
              </a:defRPr>
            </a:pPr>
            <a:r>
              <a:rPr sz="1650" b="1">
                <a:solidFill>
                  <a:srgbClr val="B64242"/>
                </a:solidFill>
              </a:rPr>
              <a:t>•</a:t>
            </a:r>
          </a:p>
        </p:txBody>
      </p:sp>
      <p:sp>
        <p:nvSpPr>
          <p:cNvPr id="27" name="Rectangle 26">
            <a:extLst>
              <a:ext uri="{FF2B5EF4-FFF2-40B4-BE49-F238E27FC236}">
                <a16:creationId xmlns:a16="http://schemas.microsoft.com/office/drawing/2014/main" id="{77F49672-8BA9-42A2-AB91-6F7C0E72ED92}"/>
              </a:ext>
            </a:extLst>
          </p:cNvPr>
          <p:cNvSpPr>
            <a:spLocks noGrp="1"/>
          </p:cNvSpPr>
          <p:nvPr/>
        </p:nvSpPr>
        <p:spPr>
          <a:xfrm>
            <a:off x="8553450" y="2571750"/>
            <a:ext cx="2590800" cy="8191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New foot ulcer, spreading redness or infection</a:t>
            </a:r>
          </a:p>
        </p:txBody>
      </p:sp>
      <p:sp>
        <p:nvSpPr>
          <p:cNvPr id="28" name="Rectangle 27">
            <a:extLst>
              <a:ext uri="{FF2B5EF4-FFF2-40B4-BE49-F238E27FC236}">
                <a16:creationId xmlns:a16="http://schemas.microsoft.com/office/drawing/2014/main" id="{31D11E22-E505-4AC8-982D-19BC770A685B}"/>
              </a:ext>
            </a:extLst>
          </p:cNvPr>
          <p:cNvSpPr>
            <a:spLocks noGrp="1"/>
          </p:cNvSpPr>
          <p:nvPr/>
        </p:nvSpPr>
        <p:spPr>
          <a:xfrm>
            <a:off x="8267700" y="3409950"/>
            <a:ext cx="228600" cy="800100"/>
          </a:xfrm>
          <a:prstGeom prst="rect">
            <a:avLst/>
          </a:prstGeom>
          <a:noFill/>
          <a:ln w="0">
            <a:noFill/>
            <a:prstDash val="solid"/>
          </a:ln>
        </p:spPr>
        <p:txBody>
          <a:bodyPr wrap="square" lIns="0" tIns="0" rIns="0" bIns="0" anchor="t">
            <a:normAutofit/>
          </a:bodyPr>
          <a:lstStyle/>
          <a:p>
            <a:pPr algn="l">
              <a:defRPr sz="1650" b="1">
                <a:solidFill>
                  <a:srgbClr val="B64242"/>
                </a:solidFill>
              </a:defRPr>
            </a:pPr>
            <a:r>
              <a:rPr sz="1650" b="1">
                <a:solidFill>
                  <a:srgbClr val="B64242"/>
                </a:solidFill>
              </a:rPr>
              <a:t>•</a:t>
            </a:r>
          </a:p>
        </p:txBody>
      </p:sp>
      <p:sp>
        <p:nvSpPr>
          <p:cNvPr id="29" name="Rectangle 28">
            <a:extLst>
              <a:ext uri="{FF2B5EF4-FFF2-40B4-BE49-F238E27FC236}">
                <a16:creationId xmlns:a16="http://schemas.microsoft.com/office/drawing/2014/main" id="{516D3192-A546-4635-8C8E-ECD6E578AD7D}"/>
              </a:ext>
            </a:extLst>
          </p:cNvPr>
          <p:cNvSpPr>
            <a:spLocks noGrp="1"/>
          </p:cNvSpPr>
          <p:nvPr/>
        </p:nvSpPr>
        <p:spPr>
          <a:xfrm>
            <a:off x="8553450" y="3409950"/>
            <a:ext cx="2590800" cy="819150"/>
          </a:xfrm>
          <a:prstGeom prst="rect">
            <a:avLst/>
          </a:prstGeom>
          <a:noFill/>
          <a:ln w="0">
            <a:noFill/>
            <a:prstDash val="solid"/>
          </a:ln>
        </p:spPr>
        <p:txBody>
          <a:bodyPr wrap="square" lIns="0" tIns="0" rIns="0" bIns="0" anchor="t">
            <a:normAutofit/>
          </a:bodyPr>
          <a:lstStyle/>
          <a:p>
            <a:pPr algn="l">
              <a:defRPr sz="1350" b="0">
                <a:solidFill>
                  <a:srgbClr val="15212B"/>
                </a:solidFill>
              </a:defRPr>
            </a:pPr>
            <a:r>
              <a:rPr sz="1350" b="0">
                <a:solidFill>
                  <a:srgbClr val="15212B"/>
                </a:solidFill>
              </a:rPr>
              <a:t>Chest pain or FAST stroke symptoms</a:t>
            </a:r>
          </a:p>
        </p:txBody>
      </p:sp>
      <p:sp>
        <p:nvSpPr>
          <p:cNvPr id="30" name="Rectangle 29">
            <a:extLst>
              <a:ext uri="{FF2B5EF4-FFF2-40B4-BE49-F238E27FC236}">
                <a16:creationId xmlns:a16="http://schemas.microsoft.com/office/drawing/2014/main" id="{C20EF812-AF65-4888-9BC2-EC6CA3F5A6AF}"/>
              </a:ext>
            </a:extLst>
          </p:cNvPr>
          <p:cNvSpPr>
            <a:spLocks noGrp="1"/>
          </p:cNvSpPr>
          <p:nvPr/>
        </p:nvSpPr>
        <p:spPr>
          <a:xfrm>
            <a:off x="8267700" y="4248150"/>
            <a:ext cx="228600" cy="800100"/>
          </a:xfrm>
          <a:prstGeom prst="rect">
            <a:avLst/>
          </a:prstGeom>
          <a:noFill/>
          <a:ln w="0">
            <a:noFill/>
            <a:prstDash val="solid"/>
          </a:ln>
        </p:spPr>
        <p:txBody>
          <a:bodyPr wrap="square" lIns="0" tIns="0" rIns="0" bIns="0" anchor="t">
            <a:normAutofit/>
          </a:bodyPr>
          <a:lstStyle/>
          <a:p>
            <a:pPr algn="l">
              <a:defRPr sz="1650" b="1">
                <a:solidFill>
                  <a:srgbClr val="B64242"/>
                </a:solidFill>
              </a:defRPr>
            </a:pPr>
            <a:r>
              <a:rPr sz="1650" b="1">
                <a:solidFill>
                  <a:srgbClr val="B64242"/>
                </a:solidFill>
              </a:rPr>
              <a:t>•</a:t>
            </a:r>
          </a:p>
        </p:txBody>
      </p:sp>
      <p:sp>
        <p:nvSpPr>
          <p:cNvPr id="31" name="Rectangle 30">
            <a:extLst>
              <a:ext uri="{FF2B5EF4-FFF2-40B4-BE49-F238E27FC236}">
                <a16:creationId xmlns:a16="http://schemas.microsoft.com/office/drawing/2014/main" id="{4F9ADFC9-8034-4B5A-A35B-136D144D38BA}"/>
              </a:ext>
            </a:extLst>
          </p:cNvPr>
          <p:cNvSpPr>
            <a:spLocks noGrp="1"/>
          </p:cNvSpPr>
          <p:nvPr/>
        </p:nvSpPr>
        <p:spPr>
          <a:xfrm>
            <a:off x="8553450" y="4248150"/>
            <a:ext cx="2590800" cy="819150"/>
          </a:xfrm>
          <a:prstGeom prst="rect">
            <a:avLst/>
          </a:prstGeom>
          <a:noFill/>
          <a:ln w="0">
            <a:noFill/>
            <a:prstDash val="solid"/>
          </a:ln>
        </p:spPr>
        <p:txBody>
          <a:bodyPr wrap="square" lIns="0" tIns="0" rIns="0" bIns="0" anchor="t">
            <a:normAutofit/>
          </a:bodyPr>
          <a:lstStyle/>
          <a:p>
            <a:pPr>
              <a:defRPr sz="1350" b="0">
                <a:solidFill>
                  <a:srgbClr val="15212B"/>
                </a:solidFill>
              </a:defRPr>
            </a:pPr>
            <a:r>
              <a:rPr sz="1350" b="0" dirty="0">
                <a:solidFill>
                  <a:srgbClr val="15212B"/>
                </a:solidFill>
              </a:rPr>
              <a:t>Persistent vomiting, abdominal pain, breathlessness or severe dehydration</a:t>
            </a:r>
            <a:r>
              <a:rPr lang="en-GB" sz="1350" b="0" dirty="0">
                <a:solidFill>
                  <a:srgbClr val="15212B"/>
                </a:solidFill>
              </a:rPr>
              <a:t> </a:t>
            </a:r>
            <a:r>
              <a:rPr lang="en-PK" sz="1350" dirty="0">
                <a:solidFill>
                  <a:srgbClr val="C00000"/>
                </a:solidFill>
              </a:rPr>
              <a:t>(Lu </a:t>
            </a:r>
            <a:r>
              <a:rPr lang="en-PK" sz="1350" i="1" dirty="0">
                <a:solidFill>
                  <a:srgbClr val="C00000"/>
                </a:solidFill>
              </a:rPr>
              <a:t>et al.</a:t>
            </a:r>
            <a:r>
              <a:rPr lang="en-PK" sz="1350" dirty="0">
                <a:solidFill>
                  <a:srgbClr val="C00000"/>
                </a:solidFill>
              </a:rPr>
              <a:t>, 2024)</a:t>
            </a:r>
            <a:endParaRPr sz="1350" b="0" dirty="0">
              <a:solidFill>
                <a:srgbClr val="C00000"/>
              </a:solidFill>
            </a:endParaRPr>
          </a:p>
        </p:txBody>
      </p:sp>
      <p:sp>
        <p:nvSpPr>
          <p:cNvPr id="32" name="Rectangle 31">
            <a:extLst>
              <a:ext uri="{FF2B5EF4-FFF2-40B4-BE49-F238E27FC236}">
                <a16:creationId xmlns:a16="http://schemas.microsoft.com/office/drawing/2014/main" id="{31847CBE-91A0-48E0-9D4D-268C8F1C9CAA}"/>
              </a:ext>
            </a:extLst>
          </p:cNvPr>
          <p:cNvSpPr>
            <a:spLocks noGrp="1"/>
          </p:cNvSpPr>
          <p:nvPr/>
        </p:nvSpPr>
        <p:spPr>
          <a:xfrm>
            <a:off x="457200" y="5667375"/>
            <a:ext cx="10915650" cy="40005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Tariq receives written sick-day and contact instructions in a format he understands.</a:t>
            </a:r>
          </a:p>
        </p:txBody>
      </p:sp>
      <p:pic>
        <p:nvPicPr>
          <p:cNvPr id="33" name="Audio 32">
            <a:hlinkClick r:id="" action="ppaction://media"/>
            <a:extLst>
              <a:ext uri="{FF2B5EF4-FFF2-40B4-BE49-F238E27FC236}">
                <a16:creationId xmlns:a16="http://schemas.microsoft.com/office/drawing/2014/main" id="{6C8B2FE6-2C2F-B2BF-A77E-A537CAE1CED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95570769"/>
      </p:ext>
    </p:extLst>
  </p:cSld>
  <p:clrMapOvr>
    <a:masterClrMapping/>
  </p:clrMapOvr>
  <mc:AlternateContent xmlns:mc="http://schemas.openxmlformats.org/markup-compatibility/2006">
    <mc:Choice xmlns:p14="http://schemas.microsoft.com/office/powerpoint/2010/main" Requires="p14">
      <p:transition spd="slow" p14:dur="2000" advTm="60637"/>
    </mc:Choice>
    <mc:Fallback>
      <p:transition spd="slow" advTm="606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BB0224-3F19-47EB-8337-38570404A041}"/>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Coordinated Care</a:t>
            </a:r>
            <a:endParaRPr sz="3000" b="1" dirty="0">
              <a:solidFill>
                <a:srgbClr val="0B2A4A"/>
              </a:solidFill>
            </a:endParaRPr>
          </a:p>
        </p:txBody>
      </p:sp>
      <p:cxnSp>
        <p:nvCxnSpPr>
          <p:cNvPr id="37" name="Straight Arrow Connector 36"/>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44622905-3AD9-4BE7-B228-E470F7E2FC44}"/>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12</a:t>
            </a:r>
          </a:p>
        </p:txBody>
      </p:sp>
      <p:sp>
        <p:nvSpPr>
          <p:cNvPr id="5" name="Rounded Rectangle 4">
            <a:extLst>
              <a:ext uri="{FF2B5EF4-FFF2-40B4-BE49-F238E27FC236}">
                <a16:creationId xmlns:a16="http://schemas.microsoft.com/office/drawing/2014/main" id="{7390F038-2C85-4CA7-B07B-6DC6CB35AD10}"/>
              </a:ext>
            </a:extLst>
          </p:cNvPr>
          <p:cNvSpPr>
            <a:spLocks noGrp="1"/>
          </p:cNvSpPr>
          <p:nvPr/>
        </p:nvSpPr>
        <p:spPr>
          <a:xfrm>
            <a:off x="457200" y="1428750"/>
            <a:ext cx="1143000" cy="285750"/>
          </a:xfrm>
          <a:prstGeom prst="roundRect">
            <a:avLst>
              <a:gd name="adj" fmla="val 26667"/>
            </a:avLst>
          </a:prstGeom>
          <a:solidFill>
            <a:srgbClr val="0E8C8C"/>
          </a:solidFill>
          <a:ln w="0">
            <a:solidFill>
              <a:srgbClr val="0E8C8C"/>
            </a:solidFill>
            <a:prstDash val="solid"/>
          </a:ln>
        </p:spPr>
        <p:txBody>
          <a:bodyPr/>
          <a:lstStyle/>
          <a:p>
            <a:endParaRPr lang="en-PK"/>
          </a:p>
        </p:txBody>
      </p:sp>
      <p:sp>
        <p:nvSpPr>
          <p:cNvPr id="6" name="Rectangle 5">
            <a:extLst>
              <a:ext uri="{FF2B5EF4-FFF2-40B4-BE49-F238E27FC236}">
                <a16:creationId xmlns:a16="http://schemas.microsoft.com/office/drawing/2014/main" id="{E7FE281A-6887-4642-8C80-D79F746999DD}"/>
              </a:ext>
            </a:extLst>
          </p:cNvPr>
          <p:cNvSpPr>
            <a:spLocks noGrp="1"/>
          </p:cNvSpPr>
          <p:nvPr/>
        </p:nvSpPr>
        <p:spPr>
          <a:xfrm>
            <a:off x="552450" y="1476375"/>
            <a:ext cx="952500" cy="171450"/>
          </a:xfrm>
          <a:prstGeom prst="rect">
            <a:avLst/>
          </a:prstGeom>
          <a:noFill/>
          <a:ln w="0">
            <a:noFill/>
            <a:prstDash val="solid"/>
          </a:ln>
        </p:spPr>
        <p:txBody>
          <a:bodyPr wrap="square" lIns="0" tIns="0" rIns="0" bIns="0" anchor="ctr">
            <a:normAutofit/>
          </a:bodyPr>
          <a:lstStyle/>
          <a:p>
            <a:pPr algn="l">
              <a:defRPr sz="900" b="1">
                <a:solidFill>
                  <a:srgbClr val="FFFFFF"/>
                </a:solidFill>
              </a:defRPr>
            </a:pPr>
            <a:r>
              <a:rPr sz="900" b="1" dirty="0">
                <a:solidFill>
                  <a:srgbClr val="FFFFFF"/>
                </a:solidFill>
              </a:rPr>
              <a:t>CORE TEAM</a:t>
            </a:r>
            <a:r>
              <a:rPr lang="en-GB" sz="900" b="1" dirty="0">
                <a:solidFill>
                  <a:srgbClr val="FFFFFF"/>
                </a:solidFill>
              </a:rPr>
              <a:t> </a:t>
            </a:r>
            <a:endParaRPr sz="900" b="1" dirty="0">
              <a:solidFill>
                <a:srgbClr val="FFFFFF"/>
              </a:solidFill>
            </a:endParaRPr>
          </a:p>
        </p:txBody>
      </p:sp>
      <p:sp>
        <p:nvSpPr>
          <p:cNvPr id="7" name="Rectangle 6">
            <a:extLst>
              <a:ext uri="{FF2B5EF4-FFF2-40B4-BE49-F238E27FC236}">
                <a16:creationId xmlns:a16="http://schemas.microsoft.com/office/drawing/2014/main" id="{F4DDF392-D75E-4989-92B1-40D57999987D}"/>
              </a:ext>
            </a:extLst>
          </p:cNvPr>
          <p:cNvSpPr>
            <a:spLocks noGrp="1"/>
          </p:cNvSpPr>
          <p:nvPr/>
        </p:nvSpPr>
        <p:spPr>
          <a:xfrm>
            <a:off x="457200" y="1905000"/>
            <a:ext cx="3333750" cy="285750"/>
          </a:xfrm>
          <a:prstGeom prst="rect">
            <a:avLst/>
          </a:prstGeom>
          <a:noFill/>
          <a:ln w="0">
            <a:noFill/>
            <a:prstDash val="solid"/>
          </a:ln>
        </p:spPr>
        <p:txBody>
          <a:bodyPr wrap="square" lIns="0" tIns="0" rIns="0" bIns="0" anchor="t">
            <a:normAutofit/>
          </a:bodyPr>
          <a:lstStyle/>
          <a:p>
            <a:pPr algn="l">
              <a:defRPr sz="1575" b="1">
                <a:solidFill>
                  <a:srgbClr val="0B2A4A"/>
                </a:solidFill>
              </a:defRPr>
            </a:pPr>
            <a:r>
              <a:rPr sz="1575" b="1">
                <a:solidFill>
                  <a:srgbClr val="0B2A4A"/>
                </a:solidFill>
              </a:rPr>
              <a:t>GP / diabetes nurse</a:t>
            </a:r>
          </a:p>
        </p:txBody>
      </p:sp>
      <p:sp>
        <p:nvSpPr>
          <p:cNvPr id="8" name="Rectangle 7">
            <a:extLst>
              <a:ext uri="{FF2B5EF4-FFF2-40B4-BE49-F238E27FC236}">
                <a16:creationId xmlns:a16="http://schemas.microsoft.com/office/drawing/2014/main" id="{ABD39AD1-DF79-4A1B-9890-7A8DDFF40B8A}"/>
              </a:ext>
            </a:extLst>
          </p:cNvPr>
          <p:cNvSpPr>
            <a:spLocks noGrp="1"/>
          </p:cNvSpPr>
          <p:nvPr/>
        </p:nvSpPr>
        <p:spPr>
          <a:xfrm>
            <a:off x="457200" y="2333625"/>
            <a:ext cx="3333750" cy="809625"/>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Confirm diagnosis, coordinate reviews, agree targets and assess complications.</a:t>
            </a:r>
          </a:p>
        </p:txBody>
      </p:sp>
      <p:cxnSp>
        <p:nvCxnSpPr>
          <p:cNvPr id="44" name="Straight Arrow Connector 43"/>
          <p:cNvCxnSpPr/>
          <p:nvPr/>
        </p:nvCxnSpPr>
        <p:spPr>
          <a:xfrm>
            <a:off x="457200" y="3190875"/>
            <a:ext cx="3333750" cy="0"/>
          </a:xfrm>
          <a:prstGeom prst="straightConnector1">
            <a:avLst/>
          </a:prstGeom>
          <a:ln w="9525">
            <a:solidFill>
              <a:srgbClr val="B8C3CB"/>
            </a:solidFill>
            <a:prstDash val="solid"/>
          </a:ln>
        </p:spPr>
      </p:cxnSp>
      <p:sp>
        <p:nvSpPr>
          <p:cNvPr id="10" name="Rectangle 9">
            <a:extLst>
              <a:ext uri="{FF2B5EF4-FFF2-40B4-BE49-F238E27FC236}">
                <a16:creationId xmlns:a16="http://schemas.microsoft.com/office/drawing/2014/main" id="{F0193D4D-98A5-424B-9AB2-B168E4A97960}"/>
              </a:ext>
            </a:extLst>
          </p:cNvPr>
          <p:cNvSpPr>
            <a:spLocks noGrp="1"/>
          </p:cNvSpPr>
          <p:nvPr/>
        </p:nvSpPr>
        <p:spPr>
          <a:xfrm>
            <a:off x="4152900" y="1905000"/>
            <a:ext cx="3333750" cy="285750"/>
          </a:xfrm>
          <a:prstGeom prst="rect">
            <a:avLst/>
          </a:prstGeom>
          <a:noFill/>
          <a:ln w="0">
            <a:noFill/>
            <a:prstDash val="solid"/>
          </a:ln>
        </p:spPr>
        <p:txBody>
          <a:bodyPr wrap="square" lIns="0" tIns="0" rIns="0" bIns="0" anchor="t">
            <a:normAutofit/>
          </a:bodyPr>
          <a:lstStyle/>
          <a:p>
            <a:pPr algn="l">
              <a:defRPr sz="1575" b="1">
                <a:solidFill>
                  <a:srgbClr val="0B2A4A"/>
                </a:solidFill>
              </a:defRPr>
            </a:pPr>
            <a:r>
              <a:rPr sz="1575" b="1">
                <a:solidFill>
                  <a:srgbClr val="0B2A4A"/>
                </a:solidFill>
              </a:rPr>
              <a:t>Pharmacist</a:t>
            </a:r>
          </a:p>
        </p:txBody>
      </p:sp>
      <p:sp>
        <p:nvSpPr>
          <p:cNvPr id="11" name="Rectangle 10">
            <a:extLst>
              <a:ext uri="{FF2B5EF4-FFF2-40B4-BE49-F238E27FC236}">
                <a16:creationId xmlns:a16="http://schemas.microsoft.com/office/drawing/2014/main" id="{A151C8FD-021D-4C5B-B95D-C6A4F6063944}"/>
              </a:ext>
            </a:extLst>
          </p:cNvPr>
          <p:cNvSpPr>
            <a:spLocks noGrp="1"/>
          </p:cNvSpPr>
          <p:nvPr/>
        </p:nvSpPr>
        <p:spPr>
          <a:xfrm>
            <a:off x="4152900" y="2333625"/>
            <a:ext cx="3333750" cy="809625"/>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Explain medicines, adherence, interactions, adverse effects and sick-day rules.</a:t>
            </a:r>
          </a:p>
        </p:txBody>
      </p:sp>
      <p:cxnSp>
        <p:nvCxnSpPr>
          <p:cNvPr id="47" name="Straight Arrow Connector 46"/>
          <p:cNvCxnSpPr/>
          <p:nvPr/>
        </p:nvCxnSpPr>
        <p:spPr>
          <a:xfrm>
            <a:off x="4152900" y="3190875"/>
            <a:ext cx="3333750" cy="0"/>
          </a:xfrm>
          <a:prstGeom prst="straightConnector1">
            <a:avLst/>
          </a:prstGeom>
          <a:ln w="9525">
            <a:solidFill>
              <a:srgbClr val="B8C3CB"/>
            </a:solidFill>
            <a:prstDash val="solid"/>
          </a:ln>
        </p:spPr>
      </p:cxnSp>
      <p:sp>
        <p:nvSpPr>
          <p:cNvPr id="13" name="Rectangle 12">
            <a:extLst>
              <a:ext uri="{FF2B5EF4-FFF2-40B4-BE49-F238E27FC236}">
                <a16:creationId xmlns:a16="http://schemas.microsoft.com/office/drawing/2014/main" id="{5A914C5D-5D45-4277-94D8-0B5B4DFE3289}"/>
              </a:ext>
            </a:extLst>
          </p:cNvPr>
          <p:cNvSpPr>
            <a:spLocks noGrp="1"/>
          </p:cNvSpPr>
          <p:nvPr/>
        </p:nvSpPr>
        <p:spPr>
          <a:xfrm>
            <a:off x="457200" y="3524250"/>
            <a:ext cx="3333750" cy="285750"/>
          </a:xfrm>
          <a:prstGeom prst="rect">
            <a:avLst/>
          </a:prstGeom>
          <a:noFill/>
          <a:ln w="0">
            <a:noFill/>
            <a:prstDash val="solid"/>
          </a:ln>
        </p:spPr>
        <p:txBody>
          <a:bodyPr wrap="square" lIns="0" tIns="0" rIns="0" bIns="0" anchor="t">
            <a:normAutofit/>
          </a:bodyPr>
          <a:lstStyle/>
          <a:p>
            <a:pPr algn="l">
              <a:defRPr sz="1575" b="1">
                <a:solidFill>
                  <a:srgbClr val="0B2A4A"/>
                </a:solidFill>
              </a:defRPr>
            </a:pPr>
            <a:r>
              <a:rPr sz="1575" b="1">
                <a:solidFill>
                  <a:srgbClr val="0B2A4A"/>
                </a:solidFill>
              </a:rPr>
              <a:t>Dietitian / educator</a:t>
            </a:r>
          </a:p>
        </p:txBody>
      </p:sp>
      <p:sp>
        <p:nvSpPr>
          <p:cNvPr id="14" name="Rectangle 13">
            <a:extLst>
              <a:ext uri="{FF2B5EF4-FFF2-40B4-BE49-F238E27FC236}">
                <a16:creationId xmlns:a16="http://schemas.microsoft.com/office/drawing/2014/main" id="{574C1345-4AB9-4056-BD17-5644C9D33566}"/>
              </a:ext>
            </a:extLst>
          </p:cNvPr>
          <p:cNvSpPr>
            <a:spLocks noGrp="1"/>
          </p:cNvSpPr>
          <p:nvPr/>
        </p:nvSpPr>
        <p:spPr>
          <a:xfrm>
            <a:off x="457200" y="3952875"/>
            <a:ext cx="3333750" cy="809625"/>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Provide structured education and an affordable, culturally appropriate eating plan.</a:t>
            </a:r>
          </a:p>
        </p:txBody>
      </p:sp>
      <p:cxnSp>
        <p:nvCxnSpPr>
          <p:cNvPr id="50" name="Straight Arrow Connector 49"/>
          <p:cNvCxnSpPr/>
          <p:nvPr/>
        </p:nvCxnSpPr>
        <p:spPr>
          <a:xfrm>
            <a:off x="457200" y="4810125"/>
            <a:ext cx="3333750" cy="0"/>
          </a:xfrm>
          <a:prstGeom prst="straightConnector1">
            <a:avLst/>
          </a:prstGeom>
          <a:ln w="9525">
            <a:solidFill>
              <a:srgbClr val="B8C3CB"/>
            </a:solidFill>
            <a:prstDash val="solid"/>
          </a:ln>
        </p:spPr>
      </p:cxnSp>
      <p:sp>
        <p:nvSpPr>
          <p:cNvPr id="16" name="Rectangle 15">
            <a:extLst>
              <a:ext uri="{FF2B5EF4-FFF2-40B4-BE49-F238E27FC236}">
                <a16:creationId xmlns:a16="http://schemas.microsoft.com/office/drawing/2014/main" id="{46358949-973A-4DDA-A9D2-0B0C63A5E95B}"/>
              </a:ext>
            </a:extLst>
          </p:cNvPr>
          <p:cNvSpPr>
            <a:spLocks noGrp="1"/>
          </p:cNvSpPr>
          <p:nvPr/>
        </p:nvSpPr>
        <p:spPr>
          <a:xfrm>
            <a:off x="4152900" y="3524250"/>
            <a:ext cx="3333750" cy="285750"/>
          </a:xfrm>
          <a:prstGeom prst="rect">
            <a:avLst/>
          </a:prstGeom>
          <a:noFill/>
          <a:ln w="0">
            <a:noFill/>
            <a:prstDash val="solid"/>
          </a:ln>
        </p:spPr>
        <p:txBody>
          <a:bodyPr wrap="square" lIns="0" tIns="0" rIns="0" bIns="0" anchor="t">
            <a:normAutofit/>
          </a:bodyPr>
          <a:lstStyle/>
          <a:p>
            <a:pPr algn="l">
              <a:defRPr sz="1575" b="1">
                <a:solidFill>
                  <a:srgbClr val="0B2A4A"/>
                </a:solidFill>
              </a:defRPr>
            </a:pPr>
            <a:r>
              <a:rPr sz="1575" b="1">
                <a:solidFill>
                  <a:srgbClr val="0B2A4A"/>
                </a:solidFill>
              </a:rPr>
              <a:t>Screening and support</a:t>
            </a:r>
          </a:p>
        </p:txBody>
      </p:sp>
      <p:sp>
        <p:nvSpPr>
          <p:cNvPr id="17" name="Rectangle 16">
            <a:extLst>
              <a:ext uri="{FF2B5EF4-FFF2-40B4-BE49-F238E27FC236}">
                <a16:creationId xmlns:a16="http://schemas.microsoft.com/office/drawing/2014/main" id="{AEF7287D-FB8C-41A2-A650-4F7FD4E3C237}"/>
              </a:ext>
            </a:extLst>
          </p:cNvPr>
          <p:cNvSpPr>
            <a:spLocks noGrp="1"/>
          </p:cNvSpPr>
          <p:nvPr/>
        </p:nvSpPr>
        <p:spPr>
          <a:xfrm>
            <a:off x="4152900" y="3952875"/>
            <a:ext cx="3333750" cy="809625"/>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Retinal screening, podiatry when indicated, stop-smoking and community activity services</a:t>
            </a:r>
            <a:r>
              <a:rPr lang="en-GB" sz="1275" b="0" dirty="0">
                <a:solidFill>
                  <a:srgbClr val="15212B"/>
                </a:solidFill>
              </a:rPr>
              <a:t> </a:t>
            </a:r>
            <a:r>
              <a:rPr lang="en-PK" sz="1275" dirty="0">
                <a:solidFill>
                  <a:srgbClr val="C00000"/>
                </a:solidFill>
              </a:rPr>
              <a:t>(Berkowitz </a:t>
            </a:r>
            <a:r>
              <a:rPr lang="en-PK" sz="1275" i="1" dirty="0">
                <a:solidFill>
                  <a:srgbClr val="C00000"/>
                </a:solidFill>
              </a:rPr>
              <a:t>et al.</a:t>
            </a:r>
            <a:r>
              <a:rPr lang="en-PK" sz="1275" dirty="0">
                <a:solidFill>
                  <a:srgbClr val="C00000"/>
                </a:solidFill>
              </a:rPr>
              <a:t>, 2019)</a:t>
            </a:r>
            <a:r>
              <a:rPr sz="1275" b="0" dirty="0">
                <a:solidFill>
                  <a:srgbClr val="C00000"/>
                </a:solidFill>
              </a:rPr>
              <a:t>.</a:t>
            </a:r>
          </a:p>
        </p:txBody>
      </p:sp>
      <p:cxnSp>
        <p:nvCxnSpPr>
          <p:cNvPr id="53" name="Straight Arrow Connector 52"/>
          <p:cNvCxnSpPr/>
          <p:nvPr/>
        </p:nvCxnSpPr>
        <p:spPr>
          <a:xfrm>
            <a:off x="4152900" y="4810125"/>
            <a:ext cx="3333750" cy="0"/>
          </a:xfrm>
          <a:prstGeom prst="straightConnector1">
            <a:avLst/>
          </a:prstGeom>
          <a:ln w="9525">
            <a:solidFill>
              <a:srgbClr val="B8C3CB"/>
            </a:solidFill>
            <a:prstDash val="solid"/>
          </a:ln>
        </p:spPr>
      </p:cxnSp>
      <p:sp>
        <p:nvSpPr>
          <p:cNvPr id="19" name="Rectangle 18">
            <a:extLst>
              <a:ext uri="{FF2B5EF4-FFF2-40B4-BE49-F238E27FC236}">
                <a16:creationId xmlns:a16="http://schemas.microsoft.com/office/drawing/2014/main" id="{BC9DFFD8-C4EB-4675-8AC3-9B5E55ACDBAB}"/>
              </a:ext>
            </a:extLst>
          </p:cNvPr>
          <p:cNvSpPr>
            <a:spLocks noGrp="1"/>
          </p:cNvSpPr>
          <p:nvPr/>
        </p:nvSpPr>
        <p:spPr>
          <a:xfrm>
            <a:off x="8039100" y="1428750"/>
            <a:ext cx="3695700" cy="4210050"/>
          </a:xfrm>
          <a:prstGeom prst="rect">
            <a:avLst/>
          </a:prstGeom>
          <a:solidFill>
            <a:srgbClr val="0B2A4A"/>
          </a:solidFill>
          <a:ln w="0">
            <a:solidFill>
              <a:srgbClr val="0B2A4A"/>
            </a:solidFill>
            <a:prstDash val="solid"/>
          </a:ln>
        </p:spPr>
        <p:txBody>
          <a:bodyPr/>
          <a:lstStyle/>
          <a:p>
            <a:endParaRPr lang="en-PK"/>
          </a:p>
        </p:txBody>
      </p:sp>
      <p:sp>
        <p:nvSpPr>
          <p:cNvPr id="20" name="Rectangle 19">
            <a:extLst>
              <a:ext uri="{FF2B5EF4-FFF2-40B4-BE49-F238E27FC236}">
                <a16:creationId xmlns:a16="http://schemas.microsoft.com/office/drawing/2014/main" id="{3336448B-4FF6-44DC-9497-B60F6EB85006}"/>
              </a:ext>
            </a:extLst>
          </p:cNvPr>
          <p:cNvSpPr>
            <a:spLocks noGrp="1"/>
          </p:cNvSpPr>
          <p:nvPr/>
        </p:nvSpPr>
        <p:spPr>
          <a:xfrm>
            <a:off x="8305800" y="1714500"/>
            <a:ext cx="3162300" cy="400050"/>
          </a:xfrm>
          <a:prstGeom prst="rect">
            <a:avLst/>
          </a:prstGeom>
          <a:noFill/>
          <a:ln w="0">
            <a:noFill/>
            <a:prstDash val="solid"/>
          </a:ln>
        </p:spPr>
        <p:txBody>
          <a:bodyPr wrap="square" lIns="0" tIns="0" rIns="0" bIns="0" anchor="t">
            <a:normAutofit/>
          </a:bodyPr>
          <a:lstStyle/>
          <a:p>
            <a:pPr algn="l">
              <a:defRPr sz="1875" b="1">
                <a:solidFill>
                  <a:srgbClr val="FFFFFF"/>
                </a:solidFill>
              </a:defRPr>
            </a:pPr>
            <a:r>
              <a:rPr sz="1875" b="1">
                <a:solidFill>
                  <a:srgbClr val="FFFFFF"/>
                </a:solidFill>
              </a:rPr>
              <a:t>Communication that works</a:t>
            </a:r>
          </a:p>
        </p:txBody>
      </p:sp>
      <p:sp>
        <p:nvSpPr>
          <p:cNvPr id="21" name="Rectangle 20">
            <a:extLst>
              <a:ext uri="{FF2B5EF4-FFF2-40B4-BE49-F238E27FC236}">
                <a16:creationId xmlns:a16="http://schemas.microsoft.com/office/drawing/2014/main" id="{5C7057F4-F719-461D-B998-154B541F4C09}"/>
              </a:ext>
            </a:extLst>
          </p:cNvPr>
          <p:cNvSpPr>
            <a:spLocks noGrp="1"/>
          </p:cNvSpPr>
          <p:nvPr/>
        </p:nvSpPr>
        <p:spPr>
          <a:xfrm>
            <a:off x="8305800" y="2333625"/>
            <a:ext cx="228600" cy="47625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2" name="Rectangle 21">
            <a:extLst>
              <a:ext uri="{FF2B5EF4-FFF2-40B4-BE49-F238E27FC236}">
                <a16:creationId xmlns:a16="http://schemas.microsoft.com/office/drawing/2014/main" id="{F32633F2-17F9-45A3-BA7C-5EEF33734E91}"/>
              </a:ext>
            </a:extLst>
          </p:cNvPr>
          <p:cNvSpPr>
            <a:spLocks noGrp="1"/>
          </p:cNvSpPr>
          <p:nvPr/>
        </p:nvSpPr>
        <p:spPr>
          <a:xfrm>
            <a:off x="8591550" y="2333625"/>
            <a:ext cx="2819400" cy="495300"/>
          </a:xfrm>
          <a:prstGeom prst="rect">
            <a:avLst/>
          </a:prstGeom>
          <a:noFill/>
          <a:ln w="0">
            <a:noFill/>
            <a:prstDash val="solid"/>
          </a:ln>
        </p:spPr>
        <p:txBody>
          <a:bodyPr wrap="square" lIns="0" tIns="0" rIns="0" bIns="0" anchor="t">
            <a:normAutofit/>
          </a:bodyPr>
          <a:lstStyle/>
          <a:p>
            <a:pPr algn="l">
              <a:defRPr sz="1275" b="0">
                <a:solidFill>
                  <a:srgbClr val="FFFFFF"/>
                </a:solidFill>
              </a:defRPr>
            </a:pPr>
            <a:r>
              <a:rPr sz="1275" b="0">
                <a:solidFill>
                  <a:srgbClr val="FFFFFF"/>
                </a:solidFill>
              </a:rPr>
              <a:t>Ask Tariq’s preferred language and information format</a:t>
            </a:r>
          </a:p>
        </p:txBody>
      </p:sp>
      <p:sp>
        <p:nvSpPr>
          <p:cNvPr id="23" name="Rectangle 22">
            <a:extLst>
              <a:ext uri="{FF2B5EF4-FFF2-40B4-BE49-F238E27FC236}">
                <a16:creationId xmlns:a16="http://schemas.microsoft.com/office/drawing/2014/main" id="{849FDB8D-1567-46E1-ABAE-87EF2D1E001F}"/>
              </a:ext>
            </a:extLst>
          </p:cNvPr>
          <p:cNvSpPr>
            <a:spLocks noGrp="1"/>
          </p:cNvSpPr>
          <p:nvPr/>
        </p:nvSpPr>
        <p:spPr>
          <a:xfrm>
            <a:off x="8305800" y="2847975"/>
            <a:ext cx="228600" cy="47625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4" name="Rectangle 23">
            <a:extLst>
              <a:ext uri="{FF2B5EF4-FFF2-40B4-BE49-F238E27FC236}">
                <a16:creationId xmlns:a16="http://schemas.microsoft.com/office/drawing/2014/main" id="{CD5CC97A-40F1-4DD0-96E0-2B1AB510101F}"/>
              </a:ext>
            </a:extLst>
          </p:cNvPr>
          <p:cNvSpPr>
            <a:spLocks noGrp="1"/>
          </p:cNvSpPr>
          <p:nvPr/>
        </p:nvSpPr>
        <p:spPr>
          <a:xfrm>
            <a:off x="8591550" y="2847975"/>
            <a:ext cx="2819400" cy="495300"/>
          </a:xfrm>
          <a:prstGeom prst="rect">
            <a:avLst/>
          </a:prstGeom>
          <a:noFill/>
          <a:ln w="0">
            <a:noFill/>
            <a:prstDash val="solid"/>
          </a:ln>
        </p:spPr>
        <p:txBody>
          <a:bodyPr wrap="square" lIns="0" tIns="0" rIns="0" bIns="0" anchor="t">
            <a:normAutofit/>
          </a:bodyPr>
          <a:lstStyle/>
          <a:p>
            <a:pPr algn="l">
              <a:defRPr sz="1275" b="0">
                <a:solidFill>
                  <a:srgbClr val="FFFFFF"/>
                </a:solidFill>
              </a:defRPr>
            </a:pPr>
            <a:r>
              <a:rPr sz="1275" b="0">
                <a:solidFill>
                  <a:srgbClr val="FFFFFF"/>
                </a:solidFill>
              </a:rPr>
              <a:t>Use plain words, visual aids and teach-back</a:t>
            </a:r>
          </a:p>
        </p:txBody>
      </p:sp>
      <p:sp>
        <p:nvSpPr>
          <p:cNvPr id="25" name="Rectangle 24">
            <a:extLst>
              <a:ext uri="{FF2B5EF4-FFF2-40B4-BE49-F238E27FC236}">
                <a16:creationId xmlns:a16="http://schemas.microsoft.com/office/drawing/2014/main" id="{AE53340B-5357-4501-8F00-CFA66B69A4D4}"/>
              </a:ext>
            </a:extLst>
          </p:cNvPr>
          <p:cNvSpPr>
            <a:spLocks noGrp="1"/>
          </p:cNvSpPr>
          <p:nvPr/>
        </p:nvSpPr>
        <p:spPr>
          <a:xfrm>
            <a:off x="8305800" y="3362325"/>
            <a:ext cx="228600" cy="47625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6" name="Rectangle 25">
            <a:extLst>
              <a:ext uri="{FF2B5EF4-FFF2-40B4-BE49-F238E27FC236}">
                <a16:creationId xmlns:a16="http://schemas.microsoft.com/office/drawing/2014/main" id="{FBC4B7EF-82BE-473A-A8DF-485ECD77BD4A}"/>
              </a:ext>
            </a:extLst>
          </p:cNvPr>
          <p:cNvSpPr>
            <a:spLocks noGrp="1"/>
          </p:cNvSpPr>
          <p:nvPr/>
        </p:nvSpPr>
        <p:spPr>
          <a:xfrm>
            <a:off x="8591550" y="3362325"/>
            <a:ext cx="2819400" cy="495300"/>
          </a:xfrm>
          <a:prstGeom prst="rect">
            <a:avLst/>
          </a:prstGeom>
          <a:noFill/>
          <a:ln w="0">
            <a:noFill/>
            <a:prstDash val="solid"/>
          </a:ln>
        </p:spPr>
        <p:txBody>
          <a:bodyPr wrap="square" lIns="0" tIns="0" rIns="0" bIns="0" anchor="t">
            <a:normAutofit/>
          </a:bodyPr>
          <a:lstStyle/>
          <a:p>
            <a:pPr algn="l">
              <a:defRPr sz="1275" b="0">
                <a:solidFill>
                  <a:srgbClr val="FFFFFF"/>
                </a:solidFill>
              </a:defRPr>
            </a:pPr>
            <a:r>
              <a:rPr sz="1275" b="0">
                <a:solidFill>
                  <a:srgbClr val="FFFFFF"/>
                </a:solidFill>
              </a:rPr>
              <a:t>Offer a professional interpreter when needed</a:t>
            </a:r>
          </a:p>
        </p:txBody>
      </p:sp>
      <p:sp>
        <p:nvSpPr>
          <p:cNvPr id="27" name="Rectangle 26">
            <a:extLst>
              <a:ext uri="{FF2B5EF4-FFF2-40B4-BE49-F238E27FC236}">
                <a16:creationId xmlns:a16="http://schemas.microsoft.com/office/drawing/2014/main" id="{AACE0B7F-93A9-4C31-89C3-2CCF30D4D85A}"/>
              </a:ext>
            </a:extLst>
          </p:cNvPr>
          <p:cNvSpPr>
            <a:spLocks noGrp="1"/>
          </p:cNvSpPr>
          <p:nvPr/>
        </p:nvSpPr>
        <p:spPr>
          <a:xfrm>
            <a:off x="8305800" y="3876675"/>
            <a:ext cx="228600" cy="47625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28" name="Rectangle 27">
            <a:extLst>
              <a:ext uri="{FF2B5EF4-FFF2-40B4-BE49-F238E27FC236}">
                <a16:creationId xmlns:a16="http://schemas.microsoft.com/office/drawing/2014/main" id="{546AA2A4-5C48-461D-BE80-F1D6FA6D3885}"/>
              </a:ext>
            </a:extLst>
          </p:cNvPr>
          <p:cNvSpPr>
            <a:spLocks noGrp="1"/>
          </p:cNvSpPr>
          <p:nvPr/>
        </p:nvSpPr>
        <p:spPr>
          <a:xfrm>
            <a:off x="8591550" y="3876675"/>
            <a:ext cx="2819400" cy="495300"/>
          </a:xfrm>
          <a:prstGeom prst="rect">
            <a:avLst/>
          </a:prstGeom>
          <a:noFill/>
          <a:ln w="0">
            <a:noFill/>
            <a:prstDash val="solid"/>
          </a:ln>
        </p:spPr>
        <p:txBody>
          <a:bodyPr wrap="square" lIns="0" tIns="0" rIns="0" bIns="0" anchor="t">
            <a:normAutofit/>
          </a:bodyPr>
          <a:lstStyle/>
          <a:p>
            <a:pPr algn="l">
              <a:defRPr sz="1275" b="0">
                <a:solidFill>
                  <a:srgbClr val="FFFFFF"/>
                </a:solidFill>
              </a:defRPr>
            </a:pPr>
            <a:r>
              <a:rPr sz="1275" b="0">
                <a:solidFill>
                  <a:srgbClr val="FFFFFF"/>
                </a:solidFill>
              </a:rPr>
              <a:t>Involve his wife only with Tariq’s consent</a:t>
            </a:r>
          </a:p>
        </p:txBody>
      </p:sp>
      <p:sp>
        <p:nvSpPr>
          <p:cNvPr id="29" name="Rectangle 28">
            <a:extLst>
              <a:ext uri="{FF2B5EF4-FFF2-40B4-BE49-F238E27FC236}">
                <a16:creationId xmlns:a16="http://schemas.microsoft.com/office/drawing/2014/main" id="{F405CA7B-E4C6-43CE-9058-5B0AB67FD4A3}"/>
              </a:ext>
            </a:extLst>
          </p:cNvPr>
          <p:cNvSpPr>
            <a:spLocks noGrp="1"/>
          </p:cNvSpPr>
          <p:nvPr/>
        </p:nvSpPr>
        <p:spPr>
          <a:xfrm>
            <a:off x="8305800" y="4391025"/>
            <a:ext cx="228600" cy="47625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30" name="Rectangle 29">
            <a:extLst>
              <a:ext uri="{FF2B5EF4-FFF2-40B4-BE49-F238E27FC236}">
                <a16:creationId xmlns:a16="http://schemas.microsoft.com/office/drawing/2014/main" id="{CEBA0EB4-9719-4703-98E8-095EEDD1682D}"/>
              </a:ext>
            </a:extLst>
          </p:cNvPr>
          <p:cNvSpPr>
            <a:spLocks noGrp="1"/>
          </p:cNvSpPr>
          <p:nvPr/>
        </p:nvSpPr>
        <p:spPr>
          <a:xfrm>
            <a:off x="8591550" y="4391025"/>
            <a:ext cx="2819400" cy="495300"/>
          </a:xfrm>
          <a:prstGeom prst="rect">
            <a:avLst/>
          </a:prstGeom>
          <a:noFill/>
          <a:ln w="0">
            <a:noFill/>
            <a:prstDash val="solid"/>
          </a:ln>
        </p:spPr>
        <p:txBody>
          <a:bodyPr wrap="square" lIns="0" tIns="0" rIns="0" bIns="0" anchor="t">
            <a:normAutofit/>
          </a:bodyPr>
          <a:lstStyle/>
          <a:p>
            <a:pPr algn="l">
              <a:defRPr sz="1275" b="0">
                <a:solidFill>
                  <a:srgbClr val="FFFFFF"/>
                </a:solidFill>
              </a:defRPr>
            </a:pPr>
            <a:r>
              <a:rPr sz="1275" b="0">
                <a:solidFill>
                  <a:srgbClr val="FFFFFF"/>
                </a:solidFill>
              </a:rPr>
              <a:t>Give one written plan with goals, roles and contact details</a:t>
            </a:r>
          </a:p>
        </p:txBody>
      </p:sp>
      <p:sp>
        <p:nvSpPr>
          <p:cNvPr id="31" name="Rectangle 30">
            <a:extLst>
              <a:ext uri="{FF2B5EF4-FFF2-40B4-BE49-F238E27FC236}">
                <a16:creationId xmlns:a16="http://schemas.microsoft.com/office/drawing/2014/main" id="{07838A31-79F5-43C9-92DF-B90C89F44001}"/>
              </a:ext>
            </a:extLst>
          </p:cNvPr>
          <p:cNvSpPr>
            <a:spLocks noGrp="1"/>
          </p:cNvSpPr>
          <p:nvPr/>
        </p:nvSpPr>
        <p:spPr>
          <a:xfrm>
            <a:off x="8305800" y="4905375"/>
            <a:ext cx="228600" cy="476250"/>
          </a:xfrm>
          <a:prstGeom prst="rect">
            <a:avLst/>
          </a:prstGeom>
          <a:noFill/>
          <a:ln w="0">
            <a:noFill/>
            <a:prstDash val="solid"/>
          </a:ln>
        </p:spPr>
        <p:txBody>
          <a:bodyPr wrap="square" lIns="0" tIns="0" rIns="0" bIns="0" anchor="t">
            <a:normAutofit/>
          </a:bodyPr>
          <a:lstStyle/>
          <a:p>
            <a:pPr algn="l">
              <a:defRPr sz="1650" b="1">
                <a:solidFill>
                  <a:srgbClr val="F4A62A"/>
                </a:solidFill>
              </a:defRPr>
            </a:pPr>
            <a:r>
              <a:rPr sz="1650" b="1">
                <a:solidFill>
                  <a:srgbClr val="F4A62A"/>
                </a:solidFill>
              </a:rPr>
              <a:t>✓</a:t>
            </a:r>
          </a:p>
        </p:txBody>
      </p:sp>
      <p:sp>
        <p:nvSpPr>
          <p:cNvPr id="32" name="Rectangle 31">
            <a:extLst>
              <a:ext uri="{FF2B5EF4-FFF2-40B4-BE49-F238E27FC236}">
                <a16:creationId xmlns:a16="http://schemas.microsoft.com/office/drawing/2014/main" id="{CF895086-06D4-40F5-851E-768C5EAED5F1}"/>
              </a:ext>
            </a:extLst>
          </p:cNvPr>
          <p:cNvSpPr>
            <a:spLocks noGrp="1"/>
          </p:cNvSpPr>
          <p:nvPr/>
        </p:nvSpPr>
        <p:spPr>
          <a:xfrm>
            <a:off x="8591550" y="4905375"/>
            <a:ext cx="2819400" cy="495300"/>
          </a:xfrm>
          <a:prstGeom prst="rect">
            <a:avLst/>
          </a:prstGeom>
          <a:noFill/>
          <a:ln w="0">
            <a:noFill/>
            <a:prstDash val="solid"/>
          </a:ln>
        </p:spPr>
        <p:txBody>
          <a:bodyPr wrap="square" lIns="0" tIns="0" rIns="0" bIns="0" anchor="t">
            <a:normAutofit/>
          </a:bodyPr>
          <a:lstStyle/>
          <a:p>
            <a:pPr algn="l">
              <a:defRPr sz="1275" b="0">
                <a:solidFill>
                  <a:srgbClr val="FFFFFF"/>
                </a:solidFill>
              </a:defRPr>
            </a:pPr>
            <a:r>
              <a:rPr sz="1275" b="0">
                <a:solidFill>
                  <a:srgbClr val="FFFFFF"/>
                </a:solidFill>
              </a:rPr>
              <a:t>Share relevant information securely across the team</a:t>
            </a:r>
          </a:p>
        </p:txBody>
      </p:sp>
      <p:sp>
        <p:nvSpPr>
          <p:cNvPr id="33" name="Rectangle 32">
            <a:extLst>
              <a:ext uri="{FF2B5EF4-FFF2-40B4-BE49-F238E27FC236}">
                <a16:creationId xmlns:a16="http://schemas.microsoft.com/office/drawing/2014/main" id="{FF1BF77E-B5BD-43D1-93C4-14265967766D}"/>
              </a:ext>
            </a:extLst>
          </p:cNvPr>
          <p:cNvSpPr>
            <a:spLocks noGrp="1"/>
          </p:cNvSpPr>
          <p:nvPr/>
        </p:nvSpPr>
        <p:spPr>
          <a:xfrm>
            <a:off x="457200" y="5905500"/>
            <a:ext cx="10858500" cy="34290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Result: fewer mixed messages and greater confidence to self-manage.</a:t>
            </a:r>
          </a:p>
        </p:txBody>
      </p:sp>
      <p:pic>
        <p:nvPicPr>
          <p:cNvPr id="9" name="Audio 8">
            <a:hlinkClick r:id="" action="ppaction://media"/>
            <a:extLst>
              <a:ext uri="{FF2B5EF4-FFF2-40B4-BE49-F238E27FC236}">
                <a16:creationId xmlns:a16="http://schemas.microsoft.com/office/drawing/2014/main" id="{74619518-20E9-834C-2091-6919E9E7018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43836371"/>
      </p:ext>
    </p:extLst>
  </p:cSld>
  <p:clrMapOvr>
    <a:masterClrMapping/>
  </p:clrMapOvr>
  <mc:AlternateContent xmlns:mc="http://schemas.openxmlformats.org/markup-compatibility/2006">
    <mc:Choice xmlns:p14="http://schemas.microsoft.com/office/powerpoint/2010/main" Requires="p14">
      <p:transition spd="slow" p14:dur="2000" advTm="59701"/>
    </mc:Choice>
    <mc:Fallback>
      <p:transition spd="slow" advTm="597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058FA5-5C8B-40D8-BCCB-AABFC1BE385A}"/>
              </a:ext>
            </a:extLst>
          </p:cNvPr>
          <p:cNvSpPr>
            <a:spLocks noGrp="1"/>
          </p:cNvSpPr>
          <p:nvPr/>
        </p:nvSpPr>
        <p:spPr>
          <a:xfrm>
            <a:off x="457200" y="323850"/>
            <a:ext cx="10668000" cy="685800"/>
          </a:xfrm>
          <a:prstGeom prst="rect">
            <a:avLst/>
          </a:prstGeom>
          <a:noFill/>
          <a:ln w="0">
            <a:noFill/>
            <a:prstDash val="solid"/>
          </a:ln>
        </p:spPr>
        <p:txBody>
          <a:bodyPr wrap="square" lIns="0" tIns="0" rIns="0" bIns="0" anchor="t">
            <a:normAutofit/>
          </a:bodyPr>
          <a:lstStyle/>
          <a:p>
            <a:pPr>
              <a:defRPr sz="3000" b="1">
                <a:solidFill>
                  <a:srgbClr val="0B2A4A"/>
                </a:solidFill>
              </a:defRPr>
            </a:pPr>
            <a:r>
              <a:rPr lang="en-PK" sz="3000" b="1" dirty="0"/>
              <a:t>Ethical Care Practices</a:t>
            </a:r>
            <a:endParaRPr sz="3000" b="1" dirty="0">
              <a:solidFill>
                <a:srgbClr val="0B2A4A"/>
              </a:solidFill>
            </a:endParaRPr>
          </a:p>
        </p:txBody>
      </p:sp>
      <p:cxnSp>
        <p:nvCxnSpPr>
          <p:cNvPr id="24" name="Straight Arrow Connector 23"/>
          <p:cNvCxnSpPr/>
          <p:nvPr/>
        </p:nvCxnSpPr>
        <p:spPr>
          <a:xfrm>
            <a:off x="457200" y="1066800"/>
            <a:ext cx="11277600" cy="0"/>
          </a:xfrm>
          <a:prstGeom prst="straightConnector1">
            <a:avLst/>
          </a:prstGeom>
          <a:ln w="28575">
            <a:solidFill>
              <a:srgbClr val="0E8C8C"/>
            </a:solidFill>
            <a:prstDash val="solid"/>
          </a:ln>
        </p:spPr>
      </p:cxnSp>
      <p:sp>
        <p:nvSpPr>
          <p:cNvPr id="4" name="Rectangle 3">
            <a:extLst>
              <a:ext uri="{FF2B5EF4-FFF2-40B4-BE49-F238E27FC236}">
                <a16:creationId xmlns:a16="http://schemas.microsoft.com/office/drawing/2014/main" id="{1C2AB21C-ADCB-4566-9F3C-C8B5AB0789CE}"/>
              </a:ext>
            </a:extLst>
          </p:cNvPr>
          <p:cNvSpPr>
            <a:spLocks noGrp="1"/>
          </p:cNvSpPr>
          <p:nvPr/>
        </p:nvSpPr>
        <p:spPr>
          <a:xfrm>
            <a:off x="11125200" y="6381750"/>
            <a:ext cx="609600" cy="228600"/>
          </a:xfrm>
          <a:prstGeom prst="rect">
            <a:avLst/>
          </a:prstGeom>
          <a:noFill/>
          <a:ln w="0">
            <a:noFill/>
            <a:prstDash val="solid"/>
          </a:ln>
        </p:spPr>
        <p:txBody>
          <a:bodyPr wrap="square" lIns="0" tIns="0" rIns="0" bIns="0" anchor="b">
            <a:normAutofit/>
          </a:bodyPr>
          <a:lstStyle/>
          <a:p>
            <a:pPr algn="r">
              <a:defRPr sz="900" b="1">
                <a:solidFill>
                  <a:srgbClr val="0E8C8C"/>
                </a:solidFill>
              </a:defRPr>
            </a:pPr>
            <a:r>
              <a:rPr sz="900" b="1">
                <a:solidFill>
                  <a:srgbClr val="0E8C8C"/>
                </a:solidFill>
              </a:rPr>
              <a:t>13</a:t>
            </a:r>
          </a:p>
        </p:txBody>
      </p:sp>
      <p:sp>
        <p:nvSpPr>
          <p:cNvPr id="5" name="Rectangle 4">
            <a:extLst>
              <a:ext uri="{FF2B5EF4-FFF2-40B4-BE49-F238E27FC236}">
                <a16:creationId xmlns:a16="http://schemas.microsoft.com/office/drawing/2014/main" id="{66746A3B-1138-4584-AC4D-61780099D70F}"/>
              </a:ext>
            </a:extLst>
          </p:cNvPr>
          <p:cNvSpPr>
            <a:spLocks noGrp="1"/>
          </p:cNvSpPr>
          <p:nvPr/>
        </p:nvSpPr>
        <p:spPr>
          <a:xfrm>
            <a:off x="457200" y="1428750"/>
            <a:ext cx="4953000" cy="323850"/>
          </a:xfrm>
          <a:prstGeom prst="rect">
            <a:avLst/>
          </a:prstGeom>
          <a:noFill/>
          <a:ln w="0">
            <a:noFill/>
            <a:prstDash val="solid"/>
          </a:ln>
        </p:spPr>
        <p:txBody>
          <a:bodyPr wrap="square" lIns="0" tIns="0" rIns="0" bIns="0" anchor="t">
            <a:normAutofit/>
          </a:bodyPr>
          <a:lstStyle/>
          <a:p>
            <a:pPr algn="l">
              <a:defRPr sz="1800" b="1">
                <a:solidFill>
                  <a:srgbClr val="0B2A4A"/>
                </a:solidFill>
              </a:defRPr>
            </a:pPr>
            <a:r>
              <a:rPr sz="1800" b="1">
                <a:solidFill>
                  <a:srgbClr val="0B2A4A"/>
                </a:solidFill>
              </a:rPr>
              <a:t>Rights and decisions</a:t>
            </a:r>
          </a:p>
        </p:txBody>
      </p:sp>
      <p:sp>
        <p:nvSpPr>
          <p:cNvPr id="6" name="Rectangle 5">
            <a:extLst>
              <a:ext uri="{FF2B5EF4-FFF2-40B4-BE49-F238E27FC236}">
                <a16:creationId xmlns:a16="http://schemas.microsoft.com/office/drawing/2014/main" id="{081C4616-B16A-4E21-B847-36D3B6D98E05}"/>
              </a:ext>
            </a:extLst>
          </p:cNvPr>
          <p:cNvSpPr>
            <a:spLocks noGrp="1"/>
          </p:cNvSpPr>
          <p:nvPr/>
        </p:nvSpPr>
        <p:spPr>
          <a:xfrm>
            <a:off x="6286500" y="1428750"/>
            <a:ext cx="5143500" cy="323850"/>
          </a:xfrm>
          <a:prstGeom prst="rect">
            <a:avLst/>
          </a:prstGeom>
          <a:noFill/>
          <a:ln w="0">
            <a:noFill/>
            <a:prstDash val="solid"/>
          </a:ln>
        </p:spPr>
        <p:txBody>
          <a:bodyPr wrap="square" lIns="0" tIns="0" rIns="0" bIns="0" anchor="t">
            <a:normAutofit/>
          </a:bodyPr>
          <a:lstStyle/>
          <a:p>
            <a:pPr algn="l">
              <a:defRPr sz="1800" b="1">
                <a:solidFill>
                  <a:srgbClr val="087070"/>
                </a:solidFill>
              </a:defRPr>
            </a:pPr>
            <a:r>
              <a:rPr sz="1800" b="1">
                <a:solidFill>
                  <a:srgbClr val="087070"/>
                </a:solidFill>
              </a:rPr>
              <a:t>Fair and compassionate delivery</a:t>
            </a:r>
          </a:p>
        </p:txBody>
      </p:sp>
      <p:cxnSp>
        <p:nvCxnSpPr>
          <p:cNvPr id="29" name="Straight Arrow Connector 28"/>
          <p:cNvCxnSpPr/>
          <p:nvPr/>
        </p:nvCxnSpPr>
        <p:spPr>
          <a:xfrm>
            <a:off x="457200" y="1857375"/>
            <a:ext cx="4953000" cy="0"/>
          </a:xfrm>
          <a:prstGeom prst="straightConnector1">
            <a:avLst/>
          </a:prstGeom>
          <a:ln w="19050">
            <a:solidFill>
              <a:srgbClr val="0B2A4A"/>
            </a:solidFill>
            <a:prstDash val="solid"/>
          </a:ln>
        </p:spPr>
      </p:cxnSp>
      <p:cxnSp>
        <p:nvCxnSpPr>
          <p:cNvPr id="30" name="Straight Arrow Connector 29"/>
          <p:cNvCxnSpPr/>
          <p:nvPr/>
        </p:nvCxnSpPr>
        <p:spPr>
          <a:xfrm>
            <a:off x="6286500" y="1857375"/>
            <a:ext cx="5143500" cy="0"/>
          </a:xfrm>
          <a:prstGeom prst="straightConnector1">
            <a:avLst/>
          </a:prstGeom>
          <a:ln w="19050">
            <a:solidFill>
              <a:srgbClr val="0E8C8C"/>
            </a:solidFill>
            <a:prstDash val="solid"/>
          </a:ln>
        </p:spPr>
      </p:cxnSp>
      <p:sp>
        <p:nvSpPr>
          <p:cNvPr id="9" name="Rectangle 8">
            <a:extLst>
              <a:ext uri="{FF2B5EF4-FFF2-40B4-BE49-F238E27FC236}">
                <a16:creationId xmlns:a16="http://schemas.microsoft.com/office/drawing/2014/main" id="{6F974989-714C-4EA9-AC3C-1811B6CA1443}"/>
              </a:ext>
            </a:extLst>
          </p:cNvPr>
          <p:cNvSpPr>
            <a:spLocks noGrp="1"/>
          </p:cNvSpPr>
          <p:nvPr/>
        </p:nvSpPr>
        <p:spPr>
          <a:xfrm>
            <a:off x="457200" y="2143125"/>
            <a:ext cx="2000250" cy="266700"/>
          </a:xfrm>
          <a:prstGeom prst="rect">
            <a:avLst/>
          </a:prstGeom>
          <a:noFill/>
          <a:ln w="0">
            <a:noFill/>
            <a:prstDash val="solid"/>
          </a:ln>
        </p:spPr>
        <p:txBody>
          <a:bodyPr wrap="square" lIns="0" tIns="0" rIns="0" bIns="0" anchor="t">
            <a:normAutofit fontScale="94532"/>
          </a:bodyPr>
          <a:lstStyle/>
          <a:p>
            <a:pPr algn="l">
              <a:defRPr sz="1500" b="1">
                <a:solidFill>
                  <a:srgbClr val="0B2A4A"/>
                </a:solidFill>
              </a:defRPr>
            </a:pPr>
            <a:r>
              <a:rPr sz="1500" b="1">
                <a:solidFill>
                  <a:srgbClr val="0B2A4A"/>
                </a:solidFill>
              </a:rPr>
              <a:t>Autonomy and consent</a:t>
            </a:r>
          </a:p>
        </p:txBody>
      </p:sp>
      <p:sp>
        <p:nvSpPr>
          <p:cNvPr id="10" name="Rectangle 9">
            <a:extLst>
              <a:ext uri="{FF2B5EF4-FFF2-40B4-BE49-F238E27FC236}">
                <a16:creationId xmlns:a16="http://schemas.microsoft.com/office/drawing/2014/main" id="{652524C8-165F-4C0F-958B-8959BAD878B4}"/>
              </a:ext>
            </a:extLst>
          </p:cNvPr>
          <p:cNvSpPr>
            <a:spLocks noGrp="1"/>
          </p:cNvSpPr>
          <p:nvPr/>
        </p:nvSpPr>
        <p:spPr>
          <a:xfrm>
            <a:off x="2571750" y="2143125"/>
            <a:ext cx="2857500" cy="857250"/>
          </a:xfrm>
          <a:prstGeom prst="rect">
            <a:avLst/>
          </a:prstGeom>
          <a:noFill/>
          <a:ln w="0">
            <a:noFill/>
            <a:prstDash val="solid"/>
          </a:ln>
        </p:spPr>
        <p:txBody>
          <a:bodyPr wrap="square" lIns="0" tIns="0" rIns="0" bIns="0" anchor="t">
            <a:normAutofit/>
          </a:bodyPr>
          <a:lstStyle/>
          <a:p>
            <a:pPr>
              <a:defRPr sz="1275" b="0">
                <a:solidFill>
                  <a:srgbClr val="15212B"/>
                </a:solidFill>
              </a:defRPr>
            </a:pPr>
            <a:r>
              <a:rPr lang="en-GB" sz="1275" dirty="0">
                <a:solidFill>
                  <a:srgbClr val="15212B"/>
                </a:solidFill>
              </a:rPr>
              <a:t>Describe Options, Advantages, Disadvantages and Alternatives; respect Tariq’s wise decisions </a:t>
            </a:r>
            <a:r>
              <a:rPr lang="en-PK" sz="1275" dirty="0">
                <a:solidFill>
                  <a:srgbClr val="C00000"/>
                </a:solidFill>
              </a:rPr>
              <a:t>(Ubel, Scherr and Fagerlin, 2019)</a:t>
            </a:r>
            <a:r>
              <a:rPr sz="1275" b="0" dirty="0">
                <a:solidFill>
                  <a:srgbClr val="C00000"/>
                </a:solidFill>
              </a:rPr>
              <a:t>.</a:t>
            </a:r>
          </a:p>
        </p:txBody>
      </p:sp>
      <p:sp>
        <p:nvSpPr>
          <p:cNvPr id="11" name="Rectangle 10">
            <a:extLst>
              <a:ext uri="{FF2B5EF4-FFF2-40B4-BE49-F238E27FC236}">
                <a16:creationId xmlns:a16="http://schemas.microsoft.com/office/drawing/2014/main" id="{5B329E7B-801E-4E13-9969-FAA7EAF9DB1A}"/>
              </a:ext>
            </a:extLst>
          </p:cNvPr>
          <p:cNvSpPr>
            <a:spLocks noGrp="1"/>
          </p:cNvSpPr>
          <p:nvPr/>
        </p:nvSpPr>
        <p:spPr>
          <a:xfrm>
            <a:off x="457200" y="3429000"/>
            <a:ext cx="2000250" cy="266700"/>
          </a:xfrm>
          <a:prstGeom prst="rect">
            <a:avLst/>
          </a:prstGeom>
          <a:noFill/>
          <a:ln w="0">
            <a:noFill/>
            <a:prstDash val="solid"/>
          </a:ln>
        </p:spPr>
        <p:txBody>
          <a:bodyPr wrap="square" lIns="0" tIns="0" rIns="0" bIns="0" anchor="t">
            <a:normAutofit/>
          </a:bodyPr>
          <a:lstStyle/>
          <a:p>
            <a:pPr algn="l">
              <a:defRPr sz="1500" b="1">
                <a:solidFill>
                  <a:srgbClr val="0B2A4A"/>
                </a:solidFill>
              </a:defRPr>
            </a:pPr>
            <a:r>
              <a:rPr sz="1500" b="1">
                <a:solidFill>
                  <a:srgbClr val="0B2A4A"/>
                </a:solidFill>
              </a:rPr>
              <a:t>Capacity</a:t>
            </a:r>
          </a:p>
        </p:txBody>
      </p:sp>
      <p:sp>
        <p:nvSpPr>
          <p:cNvPr id="12" name="Rectangle 11">
            <a:extLst>
              <a:ext uri="{FF2B5EF4-FFF2-40B4-BE49-F238E27FC236}">
                <a16:creationId xmlns:a16="http://schemas.microsoft.com/office/drawing/2014/main" id="{C565D518-45C2-4190-96A5-A53CEFE3CFD2}"/>
              </a:ext>
            </a:extLst>
          </p:cNvPr>
          <p:cNvSpPr>
            <a:spLocks noGrp="1"/>
          </p:cNvSpPr>
          <p:nvPr/>
        </p:nvSpPr>
        <p:spPr>
          <a:xfrm>
            <a:off x="2571750" y="3429000"/>
            <a:ext cx="2857500" cy="857250"/>
          </a:xfrm>
          <a:prstGeom prst="rect">
            <a:avLst/>
          </a:prstGeom>
          <a:noFill/>
          <a:ln w="0">
            <a:noFill/>
            <a:prstDash val="solid"/>
          </a:ln>
        </p:spPr>
        <p:txBody>
          <a:bodyPr wrap="square" lIns="0" tIns="0" rIns="0" bIns="0" anchor="t">
            <a:normAutofit fontScale="92500"/>
          </a:bodyPr>
          <a:lstStyle/>
          <a:p>
            <a:pPr>
              <a:defRPr sz="1275" b="0">
                <a:solidFill>
                  <a:srgbClr val="15212B"/>
                </a:solidFill>
              </a:defRPr>
            </a:pPr>
            <a:r>
              <a:rPr sz="1275" b="0" dirty="0">
                <a:solidFill>
                  <a:srgbClr val="15212B"/>
                </a:solidFill>
              </a:rPr>
              <a:t>Presume capacity and support decision-making. If capacity is questioned, assess the specific decision under the Mental Capacity Act</a:t>
            </a:r>
            <a:r>
              <a:rPr lang="en-GB" sz="1275" b="0" dirty="0">
                <a:solidFill>
                  <a:srgbClr val="15212B"/>
                </a:solidFill>
              </a:rPr>
              <a:t> </a:t>
            </a:r>
            <a:r>
              <a:rPr lang="en-PK" sz="1275" dirty="0"/>
              <a:t>(</a:t>
            </a:r>
            <a:r>
              <a:rPr lang="en-PK" sz="1275" dirty="0">
                <a:solidFill>
                  <a:srgbClr val="C00000"/>
                </a:solidFill>
              </a:rPr>
              <a:t>Nicholson, Cutter and Hotopf, 2008)</a:t>
            </a:r>
            <a:r>
              <a:rPr sz="1275" b="0" dirty="0">
                <a:solidFill>
                  <a:srgbClr val="C00000"/>
                </a:solidFill>
              </a:rPr>
              <a:t>.</a:t>
            </a:r>
          </a:p>
        </p:txBody>
      </p:sp>
      <p:sp>
        <p:nvSpPr>
          <p:cNvPr id="13" name="Rectangle 12">
            <a:extLst>
              <a:ext uri="{FF2B5EF4-FFF2-40B4-BE49-F238E27FC236}">
                <a16:creationId xmlns:a16="http://schemas.microsoft.com/office/drawing/2014/main" id="{544AFEAB-97D8-4127-9746-266E86A21A55}"/>
              </a:ext>
            </a:extLst>
          </p:cNvPr>
          <p:cNvSpPr>
            <a:spLocks noGrp="1"/>
          </p:cNvSpPr>
          <p:nvPr/>
        </p:nvSpPr>
        <p:spPr>
          <a:xfrm>
            <a:off x="457200" y="4714875"/>
            <a:ext cx="2000250" cy="266700"/>
          </a:xfrm>
          <a:prstGeom prst="rect">
            <a:avLst/>
          </a:prstGeom>
          <a:noFill/>
          <a:ln w="0">
            <a:noFill/>
            <a:prstDash val="solid"/>
          </a:ln>
        </p:spPr>
        <p:txBody>
          <a:bodyPr wrap="square" lIns="0" tIns="0" rIns="0" bIns="0" anchor="t">
            <a:normAutofit/>
          </a:bodyPr>
          <a:lstStyle/>
          <a:p>
            <a:pPr algn="l">
              <a:defRPr sz="1500" b="1">
                <a:solidFill>
                  <a:srgbClr val="0B2A4A"/>
                </a:solidFill>
              </a:defRPr>
            </a:pPr>
            <a:r>
              <a:rPr sz="1500" b="1">
                <a:solidFill>
                  <a:srgbClr val="0B2A4A"/>
                </a:solidFill>
              </a:rPr>
              <a:t>Confidentiality</a:t>
            </a:r>
          </a:p>
        </p:txBody>
      </p:sp>
      <p:sp>
        <p:nvSpPr>
          <p:cNvPr id="14" name="Rectangle 13">
            <a:extLst>
              <a:ext uri="{FF2B5EF4-FFF2-40B4-BE49-F238E27FC236}">
                <a16:creationId xmlns:a16="http://schemas.microsoft.com/office/drawing/2014/main" id="{26CA1AE9-8163-44C8-969A-67CD9EFE79AB}"/>
              </a:ext>
            </a:extLst>
          </p:cNvPr>
          <p:cNvSpPr>
            <a:spLocks noGrp="1"/>
          </p:cNvSpPr>
          <p:nvPr/>
        </p:nvSpPr>
        <p:spPr>
          <a:xfrm>
            <a:off x="2571750" y="4714875"/>
            <a:ext cx="2857500" cy="857250"/>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Keep health data secure and share only what is relevant and lawful; family involvement requires consent</a:t>
            </a:r>
            <a:r>
              <a:rPr lang="en-GB" sz="1275" b="0" dirty="0">
                <a:solidFill>
                  <a:srgbClr val="15212B"/>
                </a:solidFill>
              </a:rPr>
              <a:t> </a:t>
            </a:r>
            <a:r>
              <a:rPr lang="en-GB" sz="1275" dirty="0">
                <a:solidFill>
                  <a:srgbClr val="C00000"/>
                </a:solidFill>
              </a:rPr>
              <a:t>(Ubel, Scherr and Fagerlin, 2019).</a:t>
            </a:r>
            <a:r>
              <a:rPr sz="1275" b="0" dirty="0">
                <a:solidFill>
                  <a:srgbClr val="15212B"/>
                </a:solidFill>
              </a:rPr>
              <a:t>.</a:t>
            </a:r>
          </a:p>
        </p:txBody>
      </p:sp>
      <p:sp>
        <p:nvSpPr>
          <p:cNvPr id="15" name="Rectangle 14">
            <a:extLst>
              <a:ext uri="{FF2B5EF4-FFF2-40B4-BE49-F238E27FC236}">
                <a16:creationId xmlns:a16="http://schemas.microsoft.com/office/drawing/2014/main" id="{5F5CBD73-62C1-40C4-B325-512F0ED53F15}"/>
              </a:ext>
            </a:extLst>
          </p:cNvPr>
          <p:cNvSpPr>
            <a:spLocks noGrp="1"/>
          </p:cNvSpPr>
          <p:nvPr/>
        </p:nvSpPr>
        <p:spPr>
          <a:xfrm>
            <a:off x="6286500" y="2143125"/>
            <a:ext cx="2095500" cy="266700"/>
          </a:xfrm>
          <a:prstGeom prst="rect">
            <a:avLst/>
          </a:prstGeom>
          <a:noFill/>
          <a:ln w="0">
            <a:noFill/>
            <a:prstDash val="solid"/>
          </a:ln>
        </p:spPr>
        <p:txBody>
          <a:bodyPr wrap="square" lIns="0" tIns="0" rIns="0" bIns="0" anchor="t">
            <a:normAutofit fontScale="99062"/>
          </a:bodyPr>
          <a:lstStyle/>
          <a:p>
            <a:pPr algn="l">
              <a:defRPr sz="1500" b="1">
                <a:solidFill>
                  <a:srgbClr val="087070"/>
                </a:solidFill>
              </a:defRPr>
            </a:pPr>
            <a:r>
              <a:rPr sz="1500" b="1">
                <a:solidFill>
                  <a:srgbClr val="087070"/>
                </a:solidFill>
              </a:rPr>
              <a:t>Beneficence and safety</a:t>
            </a:r>
          </a:p>
        </p:txBody>
      </p:sp>
      <p:sp>
        <p:nvSpPr>
          <p:cNvPr id="16" name="Rectangle 15">
            <a:extLst>
              <a:ext uri="{FF2B5EF4-FFF2-40B4-BE49-F238E27FC236}">
                <a16:creationId xmlns:a16="http://schemas.microsoft.com/office/drawing/2014/main" id="{E0DE40F8-6678-4476-8045-7A29E0E41F29}"/>
              </a:ext>
            </a:extLst>
          </p:cNvPr>
          <p:cNvSpPr>
            <a:spLocks noGrp="1"/>
          </p:cNvSpPr>
          <p:nvPr/>
        </p:nvSpPr>
        <p:spPr>
          <a:xfrm>
            <a:off x="8496300" y="2143125"/>
            <a:ext cx="2952750" cy="857250"/>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Choose care likely to help while monitoring adverse effects, treatment burden and quality of life.</a:t>
            </a:r>
            <a:r>
              <a:rPr lang="en-GB" sz="1275" b="0" dirty="0">
                <a:solidFill>
                  <a:srgbClr val="15212B"/>
                </a:solidFill>
              </a:rPr>
              <a:t> </a:t>
            </a:r>
            <a:r>
              <a:rPr lang="en-GB" sz="1275" dirty="0">
                <a:solidFill>
                  <a:srgbClr val="C00000"/>
                </a:solidFill>
              </a:rPr>
              <a:t>Nicholson, Cutter and </a:t>
            </a:r>
            <a:r>
              <a:rPr lang="en-GB" sz="1275" dirty="0" err="1">
                <a:solidFill>
                  <a:srgbClr val="C00000"/>
                </a:solidFill>
              </a:rPr>
              <a:t>Hotopf</a:t>
            </a:r>
            <a:r>
              <a:rPr lang="en-GB" sz="1275" dirty="0">
                <a:solidFill>
                  <a:srgbClr val="C00000"/>
                </a:solidFill>
              </a:rPr>
              <a:t>, 2008).</a:t>
            </a:r>
            <a:endParaRPr sz="1275" b="0" dirty="0">
              <a:solidFill>
                <a:srgbClr val="15212B"/>
              </a:solidFill>
            </a:endParaRPr>
          </a:p>
        </p:txBody>
      </p:sp>
      <p:sp>
        <p:nvSpPr>
          <p:cNvPr id="17" name="Rectangle 16">
            <a:extLst>
              <a:ext uri="{FF2B5EF4-FFF2-40B4-BE49-F238E27FC236}">
                <a16:creationId xmlns:a16="http://schemas.microsoft.com/office/drawing/2014/main" id="{7450E327-7E61-4479-904A-CE02661348A9}"/>
              </a:ext>
            </a:extLst>
          </p:cNvPr>
          <p:cNvSpPr>
            <a:spLocks noGrp="1"/>
          </p:cNvSpPr>
          <p:nvPr/>
        </p:nvSpPr>
        <p:spPr>
          <a:xfrm>
            <a:off x="6286500" y="3429000"/>
            <a:ext cx="2095500" cy="266700"/>
          </a:xfrm>
          <a:prstGeom prst="rect">
            <a:avLst/>
          </a:prstGeom>
          <a:noFill/>
          <a:ln w="0">
            <a:noFill/>
            <a:prstDash val="solid"/>
          </a:ln>
        </p:spPr>
        <p:txBody>
          <a:bodyPr wrap="square" lIns="0" tIns="0" rIns="0" bIns="0" anchor="t">
            <a:normAutofit/>
          </a:bodyPr>
          <a:lstStyle/>
          <a:p>
            <a:pPr algn="l">
              <a:defRPr sz="1500" b="1">
                <a:solidFill>
                  <a:srgbClr val="087070"/>
                </a:solidFill>
              </a:defRPr>
            </a:pPr>
            <a:r>
              <a:rPr sz="1500" b="1">
                <a:solidFill>
                  <a:srgbClr val="087070"/>
                </a:solidFill>
              </a:rPr>
              <a:t>Equity and culture</a:t>
            </a:r>
          </a:p>
        </p:txBody>
      </p:sp>
      <p:sp>
        <p:nvSpPr>
          <p:cNvPr id="18" name="Rectangle 17">
            <a:extLst>
              <a:ext uri="{FF2B5EF4-FFF2-40B4-BE49-F238E27FC236}">
                <a16:creationId xmlns:a16="http://schemas.microsoft.com/office/drawing/2014/main" id="{7803D257-44ED-4BE0-AF7A-E188E273A3E2}"/>
              </a:ext>
            </a:extLst>
          </p:cNvPr>
          <p:cNvSpPr>
            <a:spLocks noGrp="1"/>
          </p:cNvSpPr>
          <p:nvPr/>
        </p:nvSpPr>
        <p:spPr>
          <a:xfrm>
            <a:off x="8496300" y="3429000"/>
            <a:ext cx="2952750" cy="85725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Avoid stigma about weight or ethnicity. Adapt access, language, cost and appointment times.</a:t>
            </a:r>
          </a:p>
        </p:txBody>
      </p:sp>
      <p:sp>
        <p:nvSpPr>
          <p:cNvPr id="19" name="Rectangle 18">
            <a:extLst>
              <a:ext uri="{FF2B5EF4-FFF2-40B4-BE49-F238E27FC236}">
                <a16:creationId xmlns:a16="http://schemas.microsoft.com/office/drawing/2014/main" id="{4C5AABA9-8B17-4FDA-95AF-BAF7DA88FFE2}"/>
              </a:ext>
            </a:extLst>
          </p:cNvPr>
          <p:cNvSpPr>
            <a:spLocks noGrp="1"/>
          </p:cNvSpPr>
          <p:nvPr/>
        </p:nvSpPr>
        <p:spPr>
          <a:xfrm>
            <a:off x="6286500" y="4714875"/>
            <a:ext cx="2095500" cy="266700"/>
          </a:xfrm>
          <a:prstGeom prst="rect">
            <a:avLst/>
          </a:prstGeom>
          <a:noFill/>
          <a:ln w="0">
            <a:noFill/>
            <a:prstDash val="solid"/>
          </a:ln>
        </p:spPr>
        <p:txBody>
          <a:bodyPr wrap="square" lIns="0" tIns="0" rIns="0" bIns="0" anchor="t">
            <a:normAutofit/>
          </a:bodyPr>
          <a:lstStyle/>
          <a:p>
            <a:pPr algn="l">
              <a:defRPr sz="1500" b="1">
                <a:solidFill>
                  <a:srgbClr val="087070"/>
                </a:solidFill>
              </a:defRPr>
            </a:pPr>
            <a:r>
              <a:rPr sz="1500" b="1">
                <a:solidFill>
                  <a:srgbClr val="087070"/>
                </a:solidFill>
              </a:rPr>
              <a:t>Religious practice</a:t>
            </a:r>
          </a:p>
        </p:txBody>
      </p:sp>
      <p:sp>
        <p:nvSpPr>
          <p:cNvPr id="20" name="Rectangle 19">
            <a:extLst>
              <a:ext uri="{FF2B5EF4-FFF2-40B4-BE49-F238E27FC236}">
                <a16:creationId xmlns:a16="http://schemas.microsoft.com/office/drawing/2014/main" id="{67DA9750-5F44-4BCD-AA92-08F16E6835D8}"/>
              </a:ext>
            </a:extLst>
          </p:cNvPr>
          <p:cNvSpPr>
            <a:spLocks noGrp="1"/>
          </p:cNvSpPr>
          <p:nvPr/>
        </p:nvSpPr>
        <p:spPr>
          <a:xfrm>
            <a:off x="8496300" y="4714875"/>
            <a:ext cx="2952750" cy="857250"/>
          </a:xfrm>
          <a:prstGeom prst="rect">
            <a:avLst/>
          </a:prstGeom>
          <a:noFill/>
          <a:ln w="0">
            <a:noFill/>
            <a:prstDash val="solid"/>
          </a:ln>
        </p:spPr>
        <p:txBody>
          <a:bodyPr wrap="square" lIns="0" tIns="0" rIns="0" bIns="0" anchor="t">
            <a:normAutofit/>
          </a:bodyPr>
          <a:lstStyle/>
          <a:p>
            <a:pPr>
              <a:defRPr sz="1275" b="0">
                <a:solidFill>
                  <a:srgbClr val="15212B"/>
                </a:solidFill>
              </a:defRPr>
            </a:pPr>
            <a:r>
              <a:rPr sz="1275" b="0" dirty="0">
                <a:solidFill>
                  <a:srgbClr val="15212B"/>
                </a:solidFill>
              </a:rPr>
              <a:t>Discuss fasting and Ramadan early, without assumptions, and agree a safe plan with the clinical team</a:t>
            </a:r>
            <a:r>
              <a:rPr lang="en-GB" sz="1275" b="0" dirty="0">
                <a:solidFill>
                  <a:srgbClr val="15212B"/>
                </a:solidFill>
              </a:rPr>
              <a:t> </a:t>
            </a:r>
            <a:r>
              <a:rPr lang="en-PK" sz="1275" dirty="0"/>
              <a:t>(</a:t>
            </a:r>
            <a:r>
              <a:rPr lang="en-PK" sz="1275" dirty="0">
                <a:solidFill>
                  <a:srgbClr val="C00000"/>
                </a:solidFill>
              </a:rPr>
              <a:t>Ahmed </a:t>
            </a:r>
            <a:r>
              <a:rPr lang="en-PK" sz="1275" i="1" dirty="0">
                <a:solidFill>
                  <a:srgbClr val="C00000"/>
                </a:solidFill>
              </a:rPr>
              <a:t>et al.</a:t>
            </a:r>
            <a:r>
              <a:rPr lang="en-PK" sz="1275" dirty="0">
                <a:solidFill>
                  <a:srgbClr val="C00000"/>
                </a:solidFill>
              </a:rPr>
              <a:t>, 2020)</a:t>
            </a:r>
            <a:r>
              <a:rPr sz="1275" b="0" dirty="0">
                <a:solidFill>
                  <a:srgbClr val="C00000"/>
                </a:solidFill>
              </a:rPr>
              <a:t>.</a:t>
            </a:r>
          </a:p>
        </p:txBody>
      </p:sp>
      <p:sp>
        <p:nvSpPr>
          <p:cNvPr id="21" name="Rectangle 20">
            <a:extLst>
              <a:ext uri="{FF2B5EF4-FFF2-40B4-BE49-F238E27FC236}">
                <a16:creationId xmlns:a16="http://schemas.microsoft.com/office/drawing/2014/main" id="{4F0578C4-E8EA-4E22-9F75-051A371D95CA}"/>
              </a:ext>
            </a:extLst>
          </p:cNvPr>
          <p:cNvSpPr>
            <a:spLocks noGrp="1"/>
          </p:cNvSpPr>
          <p:nvPr/>
        </p:nvSpPr>
        <p:spPr>
          <a:xfrm>
            <a:off x="457200" y="6000749"/>
            <a:ext cx="10991850" cy="609593"/>
          </a:xfrm>
          <a:prstGeom prst="rect">
            <a:avLst/>
          </a:prstGeom>
          <a:solidFill>
            <a:srgbClr val="EAF5FB"/>
          </a:solidFill>
          <a:ln w="0">
            <a:solidFill>
              <a:srgbClr val="EAF5FB"/>
            </a:solidFill>
            <a:prstDash val="solid"/>
          </a:ln>
        </p:spPr>
        <p:txBody>
          <a:bodyPr/>
          <a:lstStyle/>
          <a:p>
            <a:pPr marL="0" indent="0" algn="l" defTabSz="914400" rtl="0"/>
            <a:endParaRPr lang="en-PK"/>
          </a:p>
        </p:txBody>
      </p:sp>
      <p:sp>
        <p:nvSpPr>
          <p:cNvPr id="22" name="Rectangle 21">
            <a:extLst>
              <a:ext uri="{FF2B5EF4-FFF2-40B4-BE49-F238E27FC236}">
                <a16:creationId xmlns:a16="http://schemas.microsoft.com/office/drawing/2014/main" id="{0CDB5C02-8B81-47D2-8993-51AEA31F1452}"/>
              </a:ext>
            </a:extLst>
          </p:cNvPr>
          <p:cNvSpPr>
            <a:spLocks noGrp="1"/>
          </p:cNvSpPr>
          <p:nvPr/>
        </p:nvSpPr>
        <p:spPr>
          <a:xfrm>
            <a:off x="619125" y="6076950"/>
            <a:ext cx="10668000" cy="457200"/>
          </a:xfrm>
          <a:prstGeom prst="rect">
            <a:avLst/>
          </a:prstGeom>
          <a:noFill/>
          <a:ln w="0">
            <a:noFill/>
            <a:prstDash val="solid"/>
          </a:ln>
        </p:spPr>
        <p:txBody>
          <a:bodyPr wrap="square" lIns="0" tIns="0" rIns="0" bIns="0" anchor="ctr">
            <a:normAutofit/>
          </a:bodyPr>
          <a:lstStyle/>
          <a:p>
            <a:pPr algn="ctr">
              <a:defRPr sz="1200" b="1">
                <a:solidFill>
                  <a:srgbClr val="0B2A4A"/>
                </a:solidFill>
              </a:defRPr>
            </a:pPr>
            <a:r>
              <a:rPr lang="en-GB" sz="1200" dirty="0">
                <a:solidFill>
                  <a:srgbClr val="0B2A4A"/>
                </a:solidFill>
              </a:rPr>
              <a:t>Language that would stigmatize people should be avoided since this is a matter of collective health care issues and not an individual’s moral fault. The NICE NG197 recommends that the benefits, risks, and alternatives of health care be discussed in consideration of Tariq’s wishes and choices </a:t>
            </a:r>
            <a:r>
              <a:rPr lang="en-PK" sz="1200" b="1" dirty="0">
                <a:solidFill>
                  <a:srgbClr val="C00000"/>
                </a:solidFill>
              </a:rPr>
              <a:t>(NICE, 2021).</a:t>
            </a:r>
            <a:endParaRPr sz="1200" b="1" dirty="0">
              <a:solidFill>
                <a:srgbClr val="C00000"/>
              </a:solidFill>
            </a:endParaRPr>
          </a:p>
        </p:txBody>
      </p:sp>
      <p:pic>
        <p:nvPicPr>
          <p:cNvPr id="3" name="Audio 2">
            <a:hlinkClick r:id="" action="ppaction://media"/>
            <a:extLst>
              <a:ext uri="{FF2B5EF4-FFF2-40B4-BE49-F238E27FC236}">
                <a16:creationId xmlns:a16="http://schemas.microsoft.com/office/drawing/2014/main" id="{5B942E9D-52BF-5428-CC6E-6A71D555E28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906000" y="4667251"/>
            <a:ext cx="3048000" cy="1714500"/>
          </a:xfrm>
          <a:prstGeom prst="rect">
            <a:avLst/>
          </a:prstGeom>
        </p:spPr>
      </p:pic>
    </p:spTree>
    <p:extLst>
      <p:ext uri="{BB962C8B-B14F-4D97-AF65-F5344CB8AC3E}">
        <p14:creationId xmlns:p14="http://schemas.microsoft.com/office/powerpoint/2010/main" val="1407736896"/>
      </p:ext>
    </p:extLst>
  </p:cSld>
  <p:clrMapOvr>
    <a:masterClrMapping/>
  </p:clrMapOvr>
  <mc:AlternateContent xmlns:mc="http://schemas.openxmlformats.org/markup-compatibility/2006">
    <mc:Choice xmlns:p14="http://schemas.microsoft.com/office/powerpoint/2010/main" Requires="p14">
      <p:transition spd="slow" p14:dur="2000" advTm="71287"/>
    </mc:Choice>
    <mc:Fallback>
      <p:transition spd="slow" advTm="712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3EDB47B-3797-41F6-BB81-0996C854B27B}"/>
              </a:ext>
            </a:extLst>
          </p:cNvPr>
          <p:cNvSpPr>
            <a:spLocks noGrp="1"/>
          </p:cNvSpPr>
          <p:nvPr/>
        </p:nvSpPr>
        <p:spPr>
          <a:xfrm>
            <a:off x="457200" y="400050"/>
            <a:ext cx="10763250" cy="952500"/>
          </a:xfrm>
          <a:prstGeom prst="rect">
            <a:avLst/>
          </a:prstGeom>
          <a:noFill/>
          <a:ln w="0">
            <a:noFill/>
            <a:prstDash val="solid"/>
          </a:ln>
        </p:spPr>
        <p:txBody>
          <a:bodyPr wrap="square" lIns="0" tIns="0" rIns="0" bIns="0" anchor="t">
            <a:normAutofit fontScale="99206"/>
          </a:bodyPr>
          <a:lstStyle/>
          <a:p>
            <a:pPr>
              <a:defRPr sz="3150" b="1">
                <a:solidFill>
                  <a:srgbClr val="0B2A4A"/>
                </a:solidFill>
              </a:defRPr>
            </a:pPr>
            <a:r>
              <a:rPr lang="en-PK" sz="3150" b="1" dirty="0"/>
              <a:t>Care Review</a:t>
            </a:r>
            <a:endParaRPr sz="3150" b="1" dirty="0">
              <a:solidFill>
                <a:srgbClr val="0B2A4A"/>
              </a:solidFill>
            </a:endParaRPr>
          </a:p>
        </p:txBody>
      </p:sp>
      <p:cxnSp>
        <p:nvCxnSpPr>
          <p:cNvPr id="23" name="Straight Arrow Connector 22"/>
          <p:cNvCxnSpPr/>
          <p:nvPr/>
        </p:nvCxnSpPr>
        <p:spPr>
          <a:xfrm>
            <a:off x="457200" y="1409700"/>
            <a:ext cx="11277600" cy="0"/>
          </a:xfrm>
          <a:prstGeom prst="straightConnector1">
            <a:avLst/>
          </a:prstGeom>
          <a:ln w="28575">
            <a:solidFill>
              <a:srgbClr val="0E8C8C"/>
            </a:solidFill>
            <a:prstDash val="solid"/>
          </a:ln>
        </p:spPr>
      </p:cxnSp>
      <p:cxnSp>
        <p:nvCxnSpPr>
          <p:cNvPr id="24" name="Straight Arrow Connector 23"/>
          <p:cNvCxnSpPr/>
          <p:nvPr/>
        </p:nvCxnSpPr>
        <p:spPr>
          <a:xfrm>
            <a:off x="904875" y="2333625"/>
            <a:ext cx="9429750" cy="0"/>
          </a:xfrm>
          <a:prstGeom prst="straightConnector1">
            <a:avLst/>
          </a:prstGeom>
          <a:ln w="38100">
            <a:solidFill>
              <a:srgbClr val="0E8C8C"/>
            </a:solidFill>
            <a:prstDash val="solid"/>
          </a:ln>
        </p:spPr>
      </p:cxnSp>
      <p:sp>
        <p:nvSpPr>
          <p:cNvPr id="4" name="Oval 3">
            <a:extLst>
              <a:ext uri="{FF2B5EF4-FFF2-40B4-BE49-F238E27FC236}">
                <a16:creationId xmlns:a16="http://schemas.microsoft.com/office/drawing/2014/main" id="{052E4C62-C055-447F-B3AE-962E03A621E6}"/>
              </a:ext>
            </a:extLst>
          </p:cNvPr>
          <p:cNvSpPr>
            <a:spLocks noGrp="1"/>
          </p:cNvSpPr>
          <p:nvPr/>
        </p:nvSpPr>
        <p:spPr>
          <a:xfrm>
            <a:off x="857250" y="2209800"/>
            <a:ext cx="266700" cy="266700"/>
          </a:xfrm>
          <a:prstGeom prst="ellipse">
            <a:avLst/>
          </a:prstGeom>
          <a:solidFill>
            <a:srgbClr val="0E8C8C"/>
          </a:solidFill>
          <a:ln w="0">
            <a:solidFill>
              <a:srgbClr val="0E8C8C"/>
            </a:solidFill>
            <a:prstDash val="solid"/>
          </a:ln>
        </p:spPr>
        <p:txBody>
          <a:bodyPr/>
          <a:lstStyle/>
          <a:p>
            <a:endParaRPr lang="en-PK"/>
          </a:p>
        </p:txBody>
      </p:sp>
      <p:sp>
        <p:nvSpPr>
          <p:cNvPr id="5" name="Rectangle 4">
            <a:extLst>
              <a:ext uri="{FF2B5EF4-FFF2-40B4-BE49-F238E27FC236}">
                <a16:creationId xmlns:a16="http://schemas.microsoft.com/office/drawing/2014/main" id="{BB60920B-1258-45E9-9F89-5E59C0BA7CD5}"/>
              </a:ext>
            </a:extLst>
          </p:cNvPr>
          <p:cNvSpPr>
            <a:spLocks noGrp="1"/>
          </p:cNvSpPr>
          <p:nvPr/>
        </p:nvSpPr>
        <p:spPr>
          <a:xfrm>
            <a:off x="590550" y="1714500"/>
            <a:ext cx="1428750" cy="28575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Today</a:t>
            </a:r>
          </a:p>
        </p:txBody>
      </p:sp>
      <p:sp>
        <p:nvSpPr>
          <p:cNvPr id="6" name="Rectangle 5">
            <a:extLst>
              <a:ext uri="{FF2B5EF4-FFF2-40B4-BE49-F238E27FC236}">
                <a16:creationId xmlns:a16="http://schemas.microsoft.com/office/drawing/2014/main" id="{5FA11206-77B5-4B14-B432-A548D32E1902}"/>
              </a:ext>
            </a:extLst>
          </p:cNvPr>
          <p:cNvSpPr>
            <a:spLocks noGrp="1"/>
          </p:cNvSpPr>
          <p:nvPr/>
        </p:nvSpPr>
        <p:spPr>
          <a:xfrm>
            <a:off x="590550" y="2714625"/>
            <a:ext cx="2238375" cy="106680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Confirm diagnosis</a:t>
            </a:r>
          </a:p>
          <a:p>
            <a:pPr algn="l">
              <a:defRPr sz="1275" b="0">
                <a:solidFill>
                  <a:srgbClr val="15212B"/>
                </a:solidFill>
              </a:defRPr>
            </a:pPr>
            <a:r>
              <a:rPr sz="1275" b="0">
                <a:solidFill>
                  <a:srgbClr val="15212B"/>
                </a:solidFill>
              </a:rPr>
              <a:t>Agree goals</a:t>
            </a:r>
          </a:p>
          <a:p>
            <a:pPr algn="l">
              <a:defRPr sz="1275" b="0">
                <a:solidFill>
                  <a:srgbClr val="15212B"/>
                </a:solidFill>
              </a:defRPr>
            </a:pPr>
            <a:r>
              <a:rPr sz="1275" b="0">
                <a:solidFill>
                  <a:srgbClr val="15212B"/>
                </a:solidFill>
              </a:rPr>
              <a:t>Start education and suitable treatment</a:t>
            </a:r>
          </a:p>
        </p:txBody>
      </p:sp>
      <p:sp>
        <p:nvSpPr>
          <p:cNvPr id="7" name="Oval 6">
            <a:extLst>
              <a:ext uri="{FF2B5EF4-FFF2-40B4-BE49-F238E27FC236}">
                <a16:creationId xmlns:a16="http://schemas.microsoft.com/office/drawing/2014/main" id="{DEA866FF-9B3E-4559-87A7-FE87217C2CD0}"/>
              </a:ext>
            </a:extLst>
          </p:cNvPr>
          <p:cNvSpPr>
            <a:spLocks noGrp="1"/>
          </p:cNvSpPr>
          <p:nvPr/>
        </p:nvSpPr>
        <p:spPr>
          <a:xfrm>
            <a:off x="3714750" y="2209800"/>
            <a:ext cx="266700" cy="266700"/>
          </a:xfrm>
          <a:prstGeom prst="ellipse">
            <a:avLst/>
          </a:prstGeom>
          <a:solidFill>
            <a:srgbClr val="0E8C8C"/>
          </a:solidFill>
          <a:ln w="0">
            <a:solidFill>
              <a:srgbClr val="0E8C8C"/>
            </a:solidFill>
            <a:prstDash val="solid"/>
          </a:ln>
        </p:spPr>
        <p:txBody>
          <a:bodyPr/>
          <a:lstStyle/>
          <a:p>
            <a:endParaRPr lang="en-PK"/>
          </a:p>
        </p:txBody>
      </p:sp>
      <p:sp>
        <p:nvSpPr>
          <p:cNvPr id="8" name="Rectangle 7">
            <a:extLst>
              <a:ext uri="{FF2B5EF4-FFF2-40B4-BE49-F238E27FC236}">
                <a16:creationId xmlns:a16="http://schemas.microsoft.com/office/drawing/2014/main" id="{BAF98373-2E7C-4EEE-957C-01DC398932E2}"/>
              </a:ext>
            </a:extLst>
          </p:cNvPr>
          <p:cNvSpPr>
            <a:spLocks noGrp="1"/>
          </p:cNvSpPr>
          <p:nvPr/>
        </p:nvSpPr>
        <p:spPr>
          <a:xfrm>
            <a:off x="3448050" y="1714500"/>
            <a:ext cx="1428750" cy="28575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3 months</a:t>
            </a:r>
          </a:p>
        </p:txBody>
      </p:sp>
      <p:sp>
        <p:nvSpPr>
          <p:cNvPr id="9" name="Rectangle 8">
            <a:extLst>
              <a:ext uri="{FF2B5EF4-FFF2-40B4-BE49-F238E27FC236}">
                <a16:creationId xmlns:a16="http://schemas.microsoft.com/office/drawing/2014/main" id="{74AB967A-BF48-4D9B-AF69-C42FFED1A18F}"/>
              </a:ext>
            </a:extLst>
          </p:cNvPr>
          <p:cNvSpPr>
            <a:spLocks noGrp="1"/>
          </p:cNvSpPr>
          <p:nvPr/>
        </p:nvSpPr>
        <p:spPr>
          <a:xfrm>
            <a:off x="3448050" y="2714625"/>
            <a:ext cx="2238375" cy="106680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dirty="0">
                <a:solidFill>
                  <a:srgbClr val="15212B"/>
                </a:solidFill>
              </a:rPr>
              <a:t>Review HbA1c</a:t>
            </a:r>
            <a:r>
              <a:rPr lang="en-GB" sz="1275" b="0" dirty="0">
                <a:solidFill>
                  <a:srgbClr val="15212B"/>
                </a:solidFill>
              </a:rPr>
              <a:t> levels, blood pressure, BMI, </a:t>
            </a:r>
            <a:r>
              <a:rPr sz="1275" b="0" dirty="0">
                <a:solidFill>
                  <a:srgbClr val="15212B"/>
                </a:solidFill>
              </a:rPr>
              <a:t>adherence and adverse effects</a:t>
            </a:r>
          </a:p>
        </p:txBody>
      </p:sp>
      <p:sp>
        <p:nvSpPr>
          <p:cNvPr id="10" name="Oval 9">
            <a:extLst>
              <a:ext uri="{FF2B5EF4-FFF2-40B4-BE49-F238E27FC236}">
                <a16:creationId xmlns:a16="http://schemas.microsoft.com/office/drawing/2014/main" id="{F331BE9D-F3B8-4E89-AAC7-E4E48BFB3F43}"/>
              </a:ext>
            </a:extLst>
          </p:cNvPr>
          <p:cNvSpPr>
            <a:spLocks noGrp="1"/>
          </p:cNvSpPr>
          <p:nvPr/>
        </p:nvSpPr>
        <p:spPr>
          <a:xfrm>
            <a:off x="6572250" y="2209800"/>
            <a:ext cx="266700" cy="266700"/>
          </a:xfrm>
          <a:prstGeom prst="ellipse">
            <a:avLst/>
          </a:prstGeom>
          <a:solidFill>
            <a:srgbClr val="0E8C8C"/>
          </a:solidFill>
          <a:ln w="0">
            <a:solidFill>
              <a:srgbClr val="0E8C8C"/>
            </a:solidFill>
            <a:prstDash val="solid"/>
          </a:ln>
        </p:spPr>
        <p:txBody>
          <a:bodyPr/>
          <a:lstStyle/>
          <a:p>
            <a:endParaRPr lang="en-PK"/>
          </a:p>
        </p:txBody>
      </p:sp>
      <p:sp>
        <p:nvSpPr>
          <p:cNvPr id="11" name="Rectangle 10">
            <a:extLst>
              <a:ext uri="{FF2B5EF4-FFF2-40B4-BE49-F238E27FC236}">
                <a16:creationId xmlns:a16="http://schemas.microsoft.com/office/drawing/2014/main" id="{D4C4E08E-B7CD-42B6-A54F-33D9BE82604D}"/>
              </a:ext>
            </a:extLst>
          </p:cNvPr>
          <p:cNvSpPr>
            <a:spLocks noGrp="1"/>
          </p:cNvSpPr>
          <p:nvPr/>
        </p:nvSpPr>
        <p:spPr>
          <a:xfrm>
            <a:off x="6305550" y="1714500"/>
            <a:ext cx="1428750" cy="28575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6 months</a:t>
            </a:r>
          </a:p>
        </p:txBody>
      </p:sp>
      <p:sp>
        <p:nvSpPr>
          <p:cNvPr id="12" name="Rectangle 11">
            <a:extLst>
              <a:ext uri="{FF2B5EF4-FFF2-40B4-BE49-F238E27FC236}">
                <a16:creationId xmlns:a16="http://schemas.microsoft.com/office/drawing/2014/main" id="{B32A0DD9-670E-48F1-A11C-15B917629FC3}"/>
              </a:ext>
            </a:extLst>
          </p:cNvPr>
          <p:cNvSpPr>
            <a:spLocks noGrp="1"/>
          </p:cNvSpPr>
          <p:nvPr/>
        </p:nvSpPr>
        <p:spPr>
          <a:xfrm>
            <a:off x="6305550" y="2714625"/>
            <a:ext cx="2238375" cy="106680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a:solidFill>
                  <a:srgbClr val="15212B"/>
                </a:solidFill>
              </a:rPr>
              <a:t>Adjust goals and treatment; reinforce sustainable routines</a:t>
            </a:r>
          </a:p>
        </p:txBody>
      </p:sp>
      <p:sp>
        <p:nvSpPr>
          <p:cNvPr id="13" name="Oval 12">
            <a:extLst>
              <a:ext uri="{FF2B5EF4-FFF2-40B4-BE49-F238E27FC236}">
                <a16:creationId xmlns:a16="http://schemas.microsoft.com/office/drawing/2014/main" id="{10CBEF97-CBD0-47C9-8363-75D2A7146B46}"/>
              </a:ext>
            </a:extLst>
          </p:cNvPr>
          <p:cNvSpPr>
            <a:spLocks noGrp="1"/>
          </p:cNvSpPr>
          <p:nvPr/>
        </p:nvSpPr>
        <p:spPr>
          <a:xfrm>
            <a:off x="9429750" y="2209800"/>
            <a:ext cx="266700" cy="266700"/>
          </a:xfrm>
          <a:prstGeom prst="ellipse">
            <a:avLst/>
          </a:prstGeom>
          <a:solidFill>
            <a:srgbClr val="0B2A4A"/>
          </a:solidFill>
          <a:ln w="0">
            <a:solidFill>
              <a:srgbClr val="0B2A4A"/>
            </a:solidFill>
            <a:prstDash val="solid"/>
          </a:ln>
        </p:spPr>
        <p:txBody>
          <a:bodyPr/>
          <a:lstStyle/>
          <a:p>
            <a:endParaRPr lang="en-PK"/>
          </a:p>
        </p:txBody>
      </p:sp>
      <p:sp>
        <p:nvSpPr>
          <p:cNvPr id="14" name="Rectangle 13">
            <a:extLst>
              <a:ext uri="{FF2B5EF4-FFF2-40B4-BE49-F238E27FC236}">
                <a16:creationId xmlns:a16="http://schemas.microsoft.com/office/drawing/2014/main" id="{01172B7D-5E14-4370-AADA-33B6F4CF30D8}"/>
              </a:ext>
            </a:extLst>
          </p:cNvPr>
          <p:cNvSpPr>
            <a:spLocks noGrp="1"/>
          </p:cNvSpPr>
          <p:nvPr/>
        </p:nvSpPr>
        <p:spPr>
          <a:xfrm>
            <a:off x="9163050" y="1714500"/>
            <a:ext cx="1428750" cy="285750"/>
          </a:xfrm>
          <a:prstGeom prst="rect">
            <a:avLst/>
          </a:prstGeom>
          <a:noFill/>
          <a:ln w="0">
            <a:noFill/>
            <a:prstDash val="solid"/>
          </a:ln>
        </p:spPr>
        <p:txBody>
          <a:bodyPr wrap="square" lIns="0" tIns="0" rIns="0" bIns="0" anchor="t">
            <a:normAutofit/>
          </a:bodyPr>
          <a:lstStyle/>
          <a:p>
            <a:pPr algn="ctr">
              <a:defRPr sz="1500" b="1">
                <a:solidFill>
                  <a:srgbClr val="087070"/>
                </a:solidFill>
              </a:defRPr>
            </a:pPr>
            <a:r>
              <a:rPr sz="1500" b="1">
                <a:solidFill>
                  <a:srgbClr val="087070"/>
                </a:solidFill>
              </a:rPr>
              <a:t>Every year</a:t>
            </a:r>
          </a:p>
        </p:txBody>
      </p:sp>
      <p:sp>
        <p:nvSpPr>
          <p:cNvPr id="15" name="Rectangle 14">
            <a:extLst>
              <a:ext uri="{FF2B5EF4-FFF2-40B4-BE49-F238E27FC236}">
                <a16:creationId xmlns:a16="http://schemas.microsoft.com/office/drawing/2014/main" id="{CD06A9C7-2B1C-4F57-8C3D-CA72D13C54FF}"/>
              </a:ext>
            </a:extLst>
          </p:cNvPr>
          <p:cNvSpPr>
            <a:spLocks noGrp="1"/>
          </p:cNvSpPr>
          <p:nvPr/>
        </p:nvSpPr>
        <p:spPr>
          <a:xfrm>
            <a:off x="9163050" y="2714625"/>
            <a:ext cx="2238375" cy="1066800"/>
          </a:xfrm>
          <a:prstGeom prst="rect">
            <a:avLst/>
          </a:prstGeom>
          <a:noFill/>
          <a:ln w="0">
            <a:noFill/>
            <a:prstDash val="solid"/>
          </a:ln>
        </p:spPr>
        <p:txBody>
          <a:bodyPr wrap="square" lIns="0" tIns="0" rIns="0" bIns="0" anchor="t">
            <a:normAutofit/>
          </a:bodyPr>
          <a:lstStyle/>
          <a:p>
            <a:pPr algn="l">
              <a:defRPr sz="1275" b="0">
                <a:solidFill>
                  <a:srgbClr val="15212B"/>
                </a:solidFill>
              </a:defRPr>
            </a:pPr>
            <a:r>
              <a:rPr sz="1275" b="0" dirty="0">
                <a:solidFill>
                  <a:srgbClr val="15212B"/>
                </a:solidFill>
              </a:rPr>
              <a:t>Complete nine care processes</a:t>
            </a:r>
            <a:r>
              <a:rPr lang="en-GB" sz="1275" b="0" dirty="0">
                <a:solidFill>
                  <a:srgbClr val="15212B"/>
                </a:solidFill>
              </a:rPr>
              <a:t> by NHS </a:t>
            </a:r>
            <a:r>
              <a:rPr lang="en-GB" sz="1275" b="0" dirty="0">
                <a:solidFill>
                  <a:srgbClr val="FF0000"/>
                </a:solidFill>
              </a:rPr>
              <a:t>(NHS UK, 2022)</a:t>
            </a:r>
            <a:r>
              <a:rPr sz="1275" b="0" dirty="0">
                <a:solidFill>
                  <a:srgbClr val="FF0000"/>
                </a:solidFill>
              </a:rPr>
              <a:t> </a:t>
            </a:r>
            <a:r>
              <a:rPr sz="1275" b="0" dirty="0">
                <a:solidFill>
                  <a:srgbClr val="15212B"/>
                </a:solidFill>
              </a:rPr>
              <a:t>and update the whole care plan</a:t>
            </a:r>
          </a:p>
        </p:txBody>
      </p:sp>
      <p:sp>
        <p:nvSpPr>
          <p:cNvPr id="16" name="Rectangle 15">
            <a:extLst>
              <a:ext uri="{FF2B5EF4-FFF2-40B4-BE49-F238E27FC236}">
                <a16:creationId xmlns:a16="http://schemas.microsoft.com/office/drawing/2014/main" id="{FE86EE2B-780A-45FA-A1C5-AFEC343824D9}"/>
              </a:ext>
            </a:extLst>
          </p:cNvPr>
          <p:cNvSpPr>
            <a:spLocks noGrp="1"/>
          </p:cNvSpPr>
          <p:nvPr/>
        </p:nvSpPr>
        <p:spPr>
          <a:xfrm>
            <a:off x="457200" y="4048125"/>
            <a:ext cx="11277600" cy="552450"/>
          </a:xfrm>
          <a:prstGeom prst="rect">
            <a:avLst/>
          </a:prstGeom>
          <a:solidFill>
            <a:schemeClr val="accent1">
              <a:lumMod val="60000"/>
              <a:lumOff val="40000"/>
            </a:schemeClr>
          </a:solidFill>
          <a:ln w="0">
            <a:solidFill>
              <a:srgbClr val="0B2A4A"/>
            </a:solidFill>
            <a:prstDash val="solid"/>
          </a:ln>
        </p:spPr>
        <p:txBody>
          <a:bodyPr/>
          <a:lstStyle/>
          <a:p>
            <a:pPr marL="0" indent="0" algn="l" defTabSz="914400" rtl="0"/>
            <a:endParaRPr lang="en-PK" dirty="0"/>
          </a:p>
        </p:txBody>
      </p:sp>
      <p:sp>
        <p:nvSpPr>
          <p:cNvPr id="17" name="Rectangle 16">
            <a:extLst>
              <a:ext uri="{FF2B5EF4-FFF2-40B4-BE49-F238E27FC236}">
                <a16:creationId xmlns:a16="http://schemas.microsoft.com/office/drawing/2014/main" id="{AE9E99ED-53F5-4EE7-97BA-BCA374E47A81}"/>
              </a:ext>
            </a:extLst>
          </p:cNvPr>
          <p:cNvSpPr>
            <a:spLocks noGrp="1"/>
          </p:cNvSpPr>
          <p:nvPr/>
        </p:nvSpPr>
        <p:spPr>
          <a:xfrm>
            <a:off x="685800" y="4210050"/>
            <a:ext cx="10820400" cy="266700"/>
          </a:xfrm>
          <a:prstGeom prst="rect">
            <a:avLst/>
          </a:prstGeom>
          <a:noFill/>
          <a:ln w="0">
            <a:noFill/>
            <a:prstDash val="solid"/>
          </a:ln>
        </p:spPr>
        <p:txBody>
          <a:bodyPr wrap="square" lIns="0" tIns="0" rIns="0" bIns="0" anchor="ctr">
            <a:normAutofit fontScale="92500"/>
          </a:bodyPr>
          <a:lstStyle/>
          <a:p>
            <a:pPr algn="ctr">
              <a:defRPr sz="1500" b="1">
                <a:solidFill>
                  <a:srgbClr val="FFFFFF"/>
                </a:solidFill>
              </a:defRPr>
            </a:pPr>
            <a:r>
              <a:rPr sz="1500" b="1" dirty="0">
                <a:solidFill>
                  <a:srgbClr val="FFFFFF"/>
                </a:solidFill>
              </a:rPr>
              <a:t>Anatomy explains the problem. Shared decisions make the evidence workable. Regular review prevents harm</a:t>
            </a:r>
            <a:r>
              <a:rPr lang="en-GB" sz="1500" b="1" dirty="0">
                <a:solidFill>
                  <a:srgbClr val="FFFFFF"/>
                </a:solidFill>
              </a:rPr>
              <a:t> </a:t>
            </a:r>
            <a:r>
              <a:rPr lang="en-PK" sz="1500" b="1" dirty="0">
                <a:solidFill>
                  <a:srgbClr val="C00000"/>
                </a:solidFill>
              </a:rPr>
              <a:t>(Nyenwe </a:t>
            </a:r>
            <a:r>
              <a:rPr lang="en-PK" sz="1500" b="1" i="1" dirty="0">
                <a:solidFill>
                  <a:srgbClr val="C00000"/>
                </a:solidFill>
              </a:rPr>
              <a:t>et al.</a:t>
            </a:r>
            <a:r>
              <a:rPr lang="en-PK" sz="1500" b="1" dirty="0">
                <a:solidFill>
                  <a:srgbClr val="C00000"/>
                </a:solidFill>
              </a:rPr>
              <a:t>, 2011; NICE, 2022)</a:t>
            </a:r>
            <a:r>
              <a:rPr sz="1500" b="1" dirty="0">
                <a:solidFill>
                  <a:srgbClr val="C00000"/>
                </a:solidFill>
              </a:rPr>
              <a:t>.</a:t>
            </a:r>
          </a:p>
        </p:txBody>
      </p:sp>
      <p:sp>
        <p:nvSpPr>
          <p:cNvPr id="21" name="Rectangle 20">
            <a:extLst>
              <a:ext uri="{FF2B5EF4-FFF2-40B4-BE49-F238E27FC236}">
                <a16:creationId xmlns:a16="http://schemas.microsoft.com/office/drawing/2014/main" id="{545B1A2C-352C-4511-82EC-8A09EE2C7AD3}"/>
              </a:ext>
            </a:extLst>
          </p:cNvPr>
          <p:cNvSpPr>
            <a:spLocks noGrp="1"/>
          </p:cNvSpPr>
          <p:nvPr/>
        </p:nvSpPr>
        <p:spPr>
          <a:xfrm>
            <a:off x="11125200" y="6381750"/>
            <a:ext cx="609600" cy="228600"/>
          </a:xfrm>
          <a:prstGeom prst="rect">
            <a:avLst/>
          </a:prstGeom>
          <a:noFill/>
          <a:ln w="0">
            <a:noFill/>
            <a:prstDash val="solid"/>
          </a:ln>
        </p:spPr>
        <p:txBody>
          <a:bodyPr wrap="square" lIns="0" tIns="0" rIns="0" bIns="0" anchor="t">
            <a:normAutofit/>
          </a:bodyPr>
          <a:lstStyle/>
          <a:p>
            <a:pPr algn="r">
              <a:defRPr sz="900" b="1">
                <a:solidFill>
                  <a:srgbClr val="0E8C8C"/>
                </a:solidFill>
              </a:defRPr>
            </a:pPr>
            <a:r>
              <a:rPr sz="900" b="1">
                <a:solidFill>
                  <a:srgbClr val="0E8C8C"/>
                </a:solidFill>
              </a:rPr>
              <a:t>14</a:t>
            </a:r>
          </a:p>
        </p:txBody>
      </p:sp>
      <p:pic>
        <p:nvPicPr>
          <p:cNvPr id="3" name="Audio 2">
            <a:hlinkClick r:id="" action="ppaction://media"/>
            <a:extLst>
              <a:ext uri="{FF2B5EF4-FFF2-40B4-BE49-F238E27FC236}">
                <a16:creationId xmlns:a16="http://schemas.microsoft.com/office/drawing/2014/main" id="{82D9F70A-D0E5-C4B7-51C4-5A71D86E927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4933950"/>
            <a:ext cx="3048000" cy="1714500"/>
          </a:xfrm>
          <a:prstGeom prst="rect">
            <a:avLst/>
          </a:prstGeom>
        </p:spPr>
      </p:pic>
    </p:spTree>
    <p:extLst>
      <p:ext uri="{BB962C8B-B14F-4D97-AF65-F5344CB8AC3E}">
        <p14:creationId xmlns:p14="http://schemas.microsoft.com/office/powerpoint/2010/main" val="1729630153"/>
      </p:ext>
    </p:extLst>
  </p:cSld>
  <p:clrMapOvr>
    <a:masterClrMapping/>
  </p:clrMapOvr>
  <mc:AlternateContent xmlns:mc="http://schemas.openxmlformats.org/markup-compatibility/2006">
    <mc:Choice xmlns:p14="http://schemas.microsoft.com/office/powerpoint/2010/main" Requires="p14">
      <p:transition spd="slow" p14:dur="2000" advTm="53376"/>
    </mc:Choice>
    <mc:Fallback>
      <p:transition spd="slow" advTm="53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79039-4358-EB60-5B99-7BC62119AE6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FE83C62-E335-EF31-40B2-9474DA9F94C1}"/>
              </a:ext>
            </a:extLst>
          </p:cNvPr>
          <p:cNvSpPr>
            <a:spLocks noGrp="1"/>
          </p:cNvSpPr>
          <p:nvPr/>
        </p:nvSpPr>
        <p:spPr>
          <a:xfrm>
            <a:off x="457200" y="400050"/>
            <a:ext cx="10763250" cy="952500"/>
          </a:xfrm>
          <a:prstGeom prst="rect">
            <a:avLst/>
          </a:prstGeom>
          <a:noFill/>
          <a:ln w="0">
            <a:noFill/>
            <a:prstDash val="solid"/>
          </a:ln>
        </p:spPr>
        <p:txBody>
          <a:bodyPr wrap="square" lIns="0" tIns="0" rIns="0" bIns="0" anchor="t">
            <a:normAutofit fontScale="99206"/>
          </a:bodyPr>
          <a:lstStyle/>
          <a:p>
            <a:pPr>
              <a:defRPr sz="3150" b="1">
                <a:solidFill>
                  <a:srgbClr val="0B2A4A"/>
                </a:solidFill>
              </a:defRPr>
            </a:pPr>
            <a:r>
              <a:rPr lang="en-PK" sz="3150" b="1" dirty="0"/>
              <a:t>References</a:t>
            </a:r>
            <a:endParaRPr sz="3150" b="1" dirty="0">
              <a:solidFill>
                <a:srgbClr val="0B2A4A"/>
              </a:solidFill>
            </a:endParaRPr>
          </a:p>
        </p:txBody>
      </p:sp>
      <p:sp>
        <p:nvSpPr>
          <p:cNvPr id="21" name="Rectangle 20">
            <a:extLst>
              <a:ext uri="{FF2B5EF4-FFF2-40B4-BE49-F238E27FC236}">
                <a16:creationId xmlns:a16="http://schemas.microsoft.com/office/drawing/2014/main" id="{7625FCDE-A64E-1807-FA0C-CF8AED5103C9}"/>
              </a:ext>
            </a:extLst>
          </p:cNvPr>
          <p:cNvSpPr>
            <a:spLocks noGrp="1"/>
          </p:cNvSpPr>
          <p:nvPr/>
        </p:nvSpPr>
        <p:spPr>
          <a:xfrm>
            <a:off x="11125200" y="6381750"/>
            <a:ext cx="609600" cy="228600"/>
          </a:xfrm>
          <a:prstGeom prst="rect">
            <a:avLst/>
          </a:prstGeom>
          <a:noFill/>
          <a:ln w="0">
            <a:noFill/>
            <a:prstDash val="solid"/>
          </a:ln>
        </p:spPr>
        <p:txBody>
          <a:bodyPr wrap="square" lIns="0" tIns="0" rIns="0" bIns="0" anchor="t">
            <a:normAutofit/>
          </a:bodyPr>
          <a:lstStyle/>
          <a:p>
            <a:pPr algn="r">
              <a:defRPr sz="900" b="1">
                <a:solidFill>
                  <a:srgbClr val="0E8C8C"/>
                </a:solidFill>
              </a:defRPr>
            </a:pPr>
            <a:r>
              <a:rPr sz="900" b="1">
                <a:solidFill>
                  <a:srgbClr val="0E8C8C"/>
                </a:solidFill>
              </a:rPr>
              <a:t>14</a:t>
            </a:r>
          </a:p>
        </p:txBody>
      </p:sp>
      <p:sp>
        <p:nvSpPr>
          <p:cNvPr id="20" name="TextBox 19">
            <a:extLst>
              <a:ext uri="{FF2B5EF4-FFF2-40B4-BE49-F238E27FC236}">
                <a16:creationId xmlns:a16="http://schemas.microsoft.com/office/drawing/2014/main" id="{5B6EEB67-F13E-6BEE-A838-6B07C97E8E03}"/>
              </a:ext>
            </a:extLst>
          </p:cNvPr>
          <p:cNvSpPr txBox="1"/>
          <p:nvPr/>
        </p:nvSpPr>
        <p:spPr>
          <a:xfrm>
            <a:off x="457200" y="1090824"/>
            <a:ext cx="10763250" cy="5603650"/>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PK" sz="1200" dirty="0">
                <a:effectLst/>
                <a:latin typeface="Calibri" panose="020F0502020204030204" pitchFamily="34" charset="0"/>
              </a:rPr>
              <a:t>Ahmed, S.H. </a:t>
            </a:r>
            <a:r>
              <a:rPr lang="en-PK" sz="1200" i="1" dirty="0">
                <a:effectLst/>
                <a:latin typeface="Calibri" panose="020F0502020204030204" pitchFamily="34" charset="0"/>
              </a:rPr>
              <a:t>et al.</a:t>
            </a:r>
            <a:r>
              <a:rPr lang="en-PK" sz="1200" dirty="0">
                <a:effectLst/>
                <a:latin typeface="Calibri" panose="020F0502020204030204" pitchFamily="34" charset="0"/>
              </a:rPr>
              <a:t> (2020) “Ramadan and Diabetes: A Narrative Review and Practice Update,” </a:t>
            </a:r>
            <a:r>
              <a:rPr lang="en-PK" sz="1200" i="1" dirty="0">
                <a:effectLst/>
                <a:latin typeface="Calibri" panose="020F0502020204030204" pitchFamily="34" charset="0"/>
              </a:rPr>
              <a:t>Diabetes Therapy</a:t>
            </a:r>
            <a:r>
              <a:rPr lang="en-PK" sz="1200" dirty="0">
                <a:effectLst/>
                <a:latin typeface="Calibri" panose="020F0502020204030204" pitchFamily="34" charset="0"/>
              </a:rPr>
              <a:t>, 11(11), pp. 2477–2520. Available at: https://doi.org/10.1007/s13300-020-00886-y.</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Berkowitz, S.A. </a:t>
            </a:r>
            <a:r>
              <a:rPr lang="en-PK" sz="1200" i="1" dirty="0">
                <a:effectLst/>
                <a:latin typeface="Calibri" panose="020F0502020204030204" pitchFamily="34" charset="0"/>
              </a:rPr>
              <a:t>et al.</a:t>
            </a:r>
            <a:r>
              <a:rPr lang="en-PK" sz="1200" dirty="0">
                <a:effectLst/>
                <a:latin typeface="Calibri" panose="020F0502020204030204" pitchFamily="34" charset="0"/>
              </a:rPr>
              <a:t> (2019) “Multidisciplinary coordinated care for Type 2 diabetes: A qualitative analysis of patient perspectives,” </a:t>
            </a:r>
            <a:r>
              <a:rPr lang="en-PK" sz="1200" i="1" dirty="0">
                <a:effectLst/>
                <a:latin typeface="Calibri" panose="020F0502020204030204" pitchFamily="34" charset="0"/>
              </a:rPr>
              <a:t>Primary Care Diabetes</a:t>
            </a:r>
            <a:r>
              <a:rPr lang="en-PK" sz="1200" dirty="0">
                <a:effectLst/>
                <a:latin typeface="Calibri" panose="020F0502020204030204" pitchFamily="34" charset="0"/>
              </a:rPr>
              <a:t>, 12(3), pp. 218–223. Available at: https://doi.org/10.1016/j.pcd.2018.01.005.</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Borse, S.P. </a:t>
            </a:r>
            <a:r>
              <a:rPr lang="en-PK" sz="1200" i="1" dirty="0">
                <a:effectLst/>
                <a:latin typeface="Calibri" panose="020F0502020204030204" pitchFamily="34" charset="0"/>
              </a:rPr>
              <a:t>et al.</a:t>
            </a:r>
            <a:r>
              <a:rPr lang="en-PK" sz="1200" dirty="0">
                <a:effectLst/>
                <a:latin typeface="Calibri" panose="020F0502020204030204" pitchFamily="34" charset="0"/>
              </a:rPr>
              <a:t> (2020) “Management of Type 2 Diabetes: Current Strategies, Unfocussed Aspects, Challenges and Alternatives,” </a:t>
            </a:r>
            <a:r>
              <a:rPr lang="en-PK" sz="1200" i="1" dirty="0">
                <a:effectLst/>
                <a:latin typeface="Calibri" panose="020F0502020204030204" pitchFamily="34" charset="0"/>
              </a:rPr>
              <a:t>Medical Principles and Practice</a:t>
            </a:r>
            <a:r>
              <a:rPr lang="en-PK" sz="1200" dirty="0">
                <a:effectLst/>
                <a:latin typeface="Calibri" panose="020F0502020204030204" pitchFamily="34" charset="0"/>
              </a:rPr>
              <a:t>, 30(2), pp. 109–121. Available at: https://doi.org/10.1159/000511002.</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Coppola, A. </a:t>
            </a:r>
            <a:r>
              <a:rPr lang="en-PK" sz="1200" i="1" dirty="0">
                <a:effectLst/>
                <a:latin typeface="Calibri" panose="020F0502020204030204" pitchFamily="34" charset="0"/>
              </a:rPr>
              <a:t>et al.</a:t>
            </a:r>
            <a:r>
              <a:rPr lang="en-PK" sz="1200" dirty="0">
                <a:effectLst/>
                <a:latin typeface="Calibri" panose="020F0502020204030204" pitchFamily="34" charset="0"/>
              </a:rPr>
              <a:t> (2015) “The role of patient education in the prevention and management of type 2 diabetes: An overview,” </a:t>
            </a:r>
            <a:r>
              <a:rPr lang="en-PK" sz="1200" i="1" dirty="0">
                <a:effectLst/>
                <a:latin typeface="Calibri" panose="020F0502020204030204" pitchFamily="34" charset="0"/>
              </a:rPr>
              <a:t>Endocrine</a:t>
            </a:r>
            <a:r>
              <a:rPr lang="en-PK" sz="1200" dirty="0">
                <a:effectLst/>
                <a:latin typeface="Calibri" panose="020F0502020204030204" pitchFamily="34" charset="0"/>
              </a:rPr>
              <a:t>, 53(1), pp. 18–27. Available at: https://doi.org/10.1007/s12020-015-0775-7.</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Faselis, C. </a:t>
            </a:r>
            <a:r>
              <a:rPr lang="en-PK" sz="1200" i="1" dirty="0">
                <a:effectLst/>
                <a:latin typeface="Calibri" panose="020F0502020204030204" pitchFamily="34" charset="0"/>
              </a:rPr>
              <a:t>et al.</a:t>
            </a:r>
            <a:r>
              <a:rPr lang="en-PK" sz="1200" dirty="0">
                <a:effectLst/>
                <a:latin typeface="Calibri" panose="020F0502020204030204" pitchFamily="34" charset="0"/>
              </a:rPr>
              <a:t> (2020) “Microvascular Complications of Type 2 Diabetes Mellitus,” </a:t>
            </a:r>
            <a:r>
              <a:rPr lang="en-PK" sz="1200" i="1" dirty="0">
                <a:effectLst/>
                <a:latin typeface="Calibri" panose="020F0502020204030204" pitchFamily="34" charset="0"/>
              </a:rPr>
              <a:t>Current Vascular Pharmacology</a:t>
            </a:r>
            <a:r>
              <a:rPr lang="en-PK" sz="1200" dirty="0">
                <a:effectLst/>
                <a:latin typeface="Calibri" panose="020F0502020204030204" pitchFamily="34" charset="0"/>
              </a:rPr>
              <a:t>, 18(2), pp. 117–124. Available at: https://doi.org/10.2174/1570161117666190502103733.</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Galicia-Garcia, U. </a:t>
            </a:r>
            <a:r>
              <a:rPr lang="en-PK" sz="1200" i="1" dirty="0">
                <a:effectLst/>
                <a:latin typeface="Calibri" panose="020F0502020204030204" pitchFamily="34" charset="0"/>
              </a:rPr>
              <a:t>et al.</a:t>
            </a:r>
            <a:r>
              <a:rPr lang="en-PK" sz="1200" dirty="0">
                <a:effectLst/>
                <a:latin typeface="Calibri" panose="020F0502020204030204" pitchFamily="34" charset="0"/>
              </a:rPr>
              <a:t> (2020) “Pathophysiology of type 2 diabetes mellitus,” </a:t>
            </a:r>
            <a:r>
              <a:rPr lang="en-PK" sz="1200" i="1" dirty="0">
                <a:effectLst/>
                <a:latin typeface="Calibri" panose="020F0502020204030204" pitchFamily="34" charset="0"/>
              </a:rPr>
              <a:t>International Journal of Molecular Sciences</a:t>
            </a:r>
            <a:r>
              <a:rPr lang="en-PK" sz="1200" dirty="0">
                <a:effectLst/>
                <a:latin typeface="Calibri" panose="020F0502020204030204" pitchFamily="34" charset="0"/>
              </a:rPr>
              <a:t>, 21(17), pp. 1–34. Available at: https://pmc.ncbi.nlm.nih.gov/articles/PMC7503727/ (Accessed: July 15, 2026).</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Gholap, N.N. </a:t>
            </a:r>
            <a:r>
              <a:rPr lang="en-PK" sz="1200" i="1" dirty="0">
                <a:effectLst/>
                <a:latin typeface="Calibri" panose="020F0502020204030204" pitchFamily="34" charset="0"/>
              </a:rPr>
              <a:t>et al.</a:t>
            </a:r>
            <a:r>
              <a:rPr lang="en-PK" sz="1200" dirty="0">
                <a:effectLst/>
                <a:latin typeface="Calibri" panose="020F0502020204030204" pitchFamily="34" charset="0"/>
              </a:rPr>
              <a:t> (2013) “Diagnosing type 2 diabetes and identifying high-risk individuals using the new glycated haemoglobin (HbA1c) criteria,” </a:t>
            </a:r>
            <a:r>
              <a:rPr lang="en-PK" sz="1200" i="1" dirty="0">
                <a:effectLst/>
                <a:latin typeface="Calibri" panose="020F0502020204030204" pitchFamily="34" charset="0"/>
              </a:rPr>
              <a:t>The British Journal of General Practice</a:t>
            </a:r>
            <a:r>
              <a:rPr lang="en-PK" sz="1200" dirty="0">
                <a:effectLst/>
                <a:latin typeface="Calibri" panose="020F0502020204030204" pitchFamily="34" charset="0"/>
              </a:rPr>
              <a:t>, 63(607), pp. e165–e167. Available at: https://doi.org/10.3399/bjgp13X663244.</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Kahn, S.E., Cooper, M.E. and Del Prato, S. (2014) “Pathophysiology and Treatment of Type 2 diabetes: Perspectives on the past, present, and Future,” </a:t>
            </a:r>
            <a:r>
              <a:rPr lang="en-PK" sz="1200" i="1" dirty="0">
                <a:effectLst/>
                <a:latin typeface="Calibri" panose="020F0502020204030204" pitchFamily="34" charset="0"/>
              </a:rPr>
              <a:t>The Lancet</a:t>
            </a:r>
            <a:r>
              <a:rPr lang="en-PK" sz="1200" dirty="0">
                <a:effectLst/>
                <a:latin typeface="Calibri" panose="020F0502020204030204" pitchFamily="34" charset="0"/>
              </a:rPr>
              <a:t>, 383(9922), pp. 1068–1083. Available at: https://doi.org/10.1016/s0140-6736(13)62154-6.</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Lim, S. </a:t>
            </a:r>
            <a:r>
              <a:rPr lang="en-PK" sz="1200" i="1" dirty="0">
                <a:effectLst/>
                <a:latin typeface="Calibri" panose="020F0502020204030204" pitchFamily="34" charset="0"/>
              </a:rPr>
              <a:t>et al.</a:t>
            </a:r>
            <a:r>
              <a:rPr lang="en-PK" sz="1200" dirty="0">
                <a:effectLst/>
                <a:latin typeface="Calibri" panose="020F0502020204030204" pitchFamily="34" charset="0"/>
              </a:rPr>
              <a:t> (2015) “Multifactorial intervention in diabetes care using real-time monitoring and tailored feedback in type 2 diabetes,” </a:t>
            </a:r>
            <a:r>
              <a:rPr lang="en-PK" sz="1200" i="1" dirty="0">
                <a:effectLst/>
                <a:latin typeface="Calibri" panose="020F0502020204030204" pitchFamily="34" charset="0"/>
              </a:rPr>
              <a:t>Acta Diabetologica</a:t>
            </a:r>
            <a:r>
              <a:rPr lang="en-PK" sz="1200" dirty="0">
                <a:effectLst/>
                <a:latin typeface="Calibri" panose="020F0502020204030204" pitchFamily="34" charset="0"/>
              </a:rPr>
              <a:t>, 53(2), pp. 189–198. Available at: https://doi.org/10.1007/s00592-015-0754-8.</a:t>
            </a:r>
          </a:p>
          <a:p>
            <a:pPr marL="171450" indent="-171450">
              <a:lnSpc>
                <a:spcPct val="150000"/>
              </a:lnSpc>
              <a:buFont typeface="Arial" panose="020B0604020202020204" pitchFamily="34" charset="0"/>
              <a:buChar char="•"/>
            </a:pPr>
            <a:r>
              <a:rPr lang="en-PK" sz="1200" dirty="0">
                <a:effectLst/>
                <a:latin typeface="Calibri" panose="020F0502020204030204" pitchFamily="34" charset="0"/>
              </a:rPr>
              <a:t>Lu, X. </a:t>
            </a:r>
            <a:r>
              <a:rPr lang="en-PK" sz="1200" i="1" dirty="0">
                <a:effectLst/>
                <a:latin typeface="Calibri" panose="020F0502020204030204" pitchFamily="34" charset="0"/>
              </a:rPr>
              <a:t>et al.</a:t>
            </a:r>
            <a:r>
              <a:rPr lang="en-PK" sz="1200" dirty="0">
                <a:effectLst/>
                <a:latin typeface="Calibri" panose="020F0502020204030204" pitchFamily="34" charset="0"/>
              </a:rPr>
              <a:t> (2024) “Type 2 diabetes mellitus in adults: Pathogenesis, prevention and therapy,” </a:t>
            </a:r>
            <a:r>
              <a:rPr lang="en-PK" sz="1200" i="1" dirty="0">
                <a:effectLst/>
                <a:latin typeface="Calibri" panose="020F0502020204030204" pitchFamily="34" charset="0"/>
              </a:rPr>
              <a:t>Signal Transduction and Targeted Therapy</a:t>
            </a:r>
            <a:r>
              <a:rPr lang="en-PK" sz="1200" dirty="0">
                <a:effectLst/>
                <a:latin typeface="Calibri" panose="020F0502020204030204" pitchFamily="34" charset="0"/>
              </a:rPr>
              <a:t>, 9(1), p. 262. Available at: https://doi.org/10.1038/s41392-024-01951-9.</a:t>
            </a:r>
          </a:p>
        </p:txBody>
      </p:sp>
    </p:spTree>
    <p:extLst>
      <p:ext uri="{BB962C8B-B14F-4D97-AF65-F5344CB8AC3E}">
        <p14:creationId xmlns:p14="http://schemas.microsoft.com/office/powerpoint/2010/main" val="39628706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ACC2D-3816-54E4-35B4-79CFE02C254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63FD479-9018-EA32-F33F-CD41819C4C31}"/>
              </a:ext>
            </a:extLst>
          </p:cNvPr>
          <p:cNvSpPr>
            <a:spLocks noGrp="1"/>
          </p:cNvSpPr>
          <p:nvPr/>
        </p:nvSpPr>
        <p:spPr>
          <a:xfrm>
            <a:off x="457200" y="400050"/>
            <a:ext cx="10763250" cy="952500"/>
          </a:xfrm>
          <a:prstGeom prst="rect">
            <a:avLst/>
          </a:prstGeom>
          <a:noFill/>
          <a:ln w="0">
            <a:noFill/>
            <a:prstDash val="solid"/>
          </a:ln>
        </p:spPr>
        <p:txBody>
          <a:bodyPr wrap="square" lIns="0" tIns="0" rIns="0" bIns="0" anchor="t">
            <a:normAutofit fontScale="99206"/>
          </a:bodyPr>
          <a:lstStyle/>
          <a:p>
            <a:pPr>
              <a:defRPr sz="3150" b="1">
                <a:solidFill>
                  <a:srgbClr val="0B2A4A"/>
                </a:solidFill>
              </a:defRPr>
            </a:pPr>
            <a:r>
              <a:rPr lang="en-PK" sz="3150" b="1" dirty="0"/>
              <a:t>References</a:t>
            </a:r>
            <a:endParaRPr sz="3150" b="1" dirty="0">
              <a:solidFill>
                <a:srgbClr val="0B2A4A"/>
              </a:solidFill>
            </a:endParaRPr>
          </a:p>
        </p:txBody>
      </p:sp>
      <p:sp>
        <p:nvSpPr>
          <p:cNvPr id="21" name="Rectangle 20">
            <a:extLst>
              <a:ext uri="{FF2B5EF4-FFF2-40B4-BE49-F238E27FC236}">
                <a16:creationId xmlns:a16="http://schemas.microsoft.com/office/drawing/2014/main" id="{DF8E2F25-DC6C-C72A-C468-953BF1C57D17}"/>
              </a:ext>
            </a:extLst>
          </p:cNvPr>
          <p:cNvSpPr>
            <a:spLocks noGrp="1"/>
          </p:cNvSpPr>
          <p:nvPr/>
        </p:nvSpPr>
        <p:spPr>
          <a:xfrm>
            <a:off x="11125200" y="6381750"/>
            <a:ext cx="609600" cy="228600"/>
          </a:xfrm>
          <a:prstGeom prst="rect">
            <a:avLst/>
          </a:prstGeom>
          <a:noFill/>
          <a:ln w="0">
            <a:noFill/>
            <a:prstDash val="solid"/>
          </a:ln>
        </p:spPr>
        <p:txBody>
          <a:bodyPr wrap="square" lIns="0" tIns="0" rIns="0" bIns="0" anchor="t">
            <a:normAutofit/>
          </a:bodyPr>
          <a:lstStyle/>
          <a:p>
            <a:pPr algn="r">
              <a:defRPr sz="900" b="1">
                <a:solidFill>
                  <a:srgbClr val="0E8C8C"/>
                </a:solidFill>
              </a:defRPr>
            </a:pPr>
            <a:r>
              <a:rPr sz="900" b="1">
                <a:solidFill>
                  <a:srgbClr val="0E8C8C"/>
                </a:solidFill>
              </a:rPr>
              <a:t>14</a:t>
            </a:r>
          </a:p>
        </p:txBody>
      </p:sp>
      <p:sp>
        <p:nvSpPr>
          <p:cNvPr id="20" name="TextBox 19">
            <a:extLst>
              <a:ext uri="{FF2B5EF4-FFF2-40B4-BE49-F238E27FC236}">
                <a16:creationId xmlns:a16="http://schemas.microsoft.com/office/drawing/2014/main" id="{4611E029-1CE9-8AE5-1AA6-E20A799DFBCE}"/>
              </a:ext>
            </a:extLst>
          </p:cNvPr>
          <p:cNvSpPr txBox="1"/>
          <p:nvPr/>
        </p:nvSpPr>
        <p:spPr>
          <a:xfrm>
            <a:off x="457200" y="1090824"/>
            <a:ext cx="10248900" cy="555273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PK" sz="1400" dirty="0">
                <a:effectLst/>
                <a:latin typeface="Calibri" panose="020F0502020204030204" pitchFamily="34" charset="0"/>
              </a:rPr>
              <a:t>NHS UK (2022) </a:t>
            </a:r>
            <a:r>
              <a:rPr lang="en-PK" sz="1400" i="1" dirty="0">
                <a:effectLst/>
                <a:latin typeface="Calibri" panose="020F0502020204030204" pitchFamily="34" charset="0"/>
              </a:rPr>
              <a:t>National Diabetes Audit, 2020-21, Type 1 Diabetes - Care processes</a:t>
            </a:r>
            <a:r>
              <a:rPr lang="en-PK" sz="1400" dirty="0">
                <a:effectLst/>
                <a:latin typeface="Calibri" panose="020F0502020204030204" pitchFamily="34" charset="0"/>
              </a:rPr>
              <a:t>, </a:t>
            </a:r>
            <a:r>
              <a:rPr lang="en-PK" sz="1400" i="1" dirty="0">
                <a:effectLst/>
                <a:latin typeface="Calibri" panose="020F0502020204030204" pitchFamily="34" charset="0"/>
              </a:rPr>
              <a:t>NHS Digital</a:t>
            </a:r>
            <a:r>
              <a:rPr lang="en-PK" sz="1400" dirty="0">
                <a:effectLst/>
                <a:latin typeface="Calibri" panose="020F0502020204030204" pitchFamily="34" charset="0"/>
              </a:rPr>
              <a:t>. Available at: https://digital.nhs.uk/data-and-information/publications/statistical/national-diabetes-audit-type-1-diabetes/nda-type-1-2020-21/care-processes (Accessed: July 15, 2026).</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NICE (2012) </a:t>
            </a:r>
            <a:r>
              <a:rPr lang="en-PK" sz="1400" i="1" dirty="0">
                <a:effectLst/>
                <a:latin typeface="Calibri" panose="020F0502020204030204" pitchFamily="34" charset="0"/>
              </a:rPr>
              <a:t>Recommendations | Type 2 Diabetes: Prevention in People at High Risk | Guidance | NICE</a:t>
            </a:r>
            <a:r>
              <a:rPr lang="en-PK" sz="1400" dirty="0">
                <a:effectLst/>
                <a:latin typeface="Calibri" panose="020F0502020204030204" pitchFamily="34" charset="0"/>
              </a:rPr>
              <a:t>, </a:t>
            </a:r>
            <a:r>
              <a:rPr lang="en-PK" sz="1400" i="1" dirty="0">
                <a:effectLst/>
                <a:latin typeface="Calibri" panose="020F0502020204030204" pitchFamily="34" charset="0"/>
              </a:rPr>
              <a:t>Nice.org.uk</a:t>
            </a:r>
            <a:r>
              <a:rPr lang="en-PK" sz="1400" dirty="0">
                <a:effectLst/>
                <a:latin typeface="Calibri" panose="020F0502020204030204" pitchFamily="34" charset="0"/>
              </a:rPr>
              <a:t>. NICE. Available at: https://www.nice.org.uk/guidance/ph38/chapter/recommendations (Accessed: July 15, 2026).</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NICE (2015) </a:t>
            </a:r>
            <a:r>
              <a:rPr lang="en-PK" sz="1400" i="1" dirty="0">
                <a:effectLst/>
                <a:latin typeface="Calibri" panose="020F0502020204030204" pitchFamily="34" charset="0"/>
              </a:rPr>
              <a:t>Blood glucose management | Type 2 diabetes in adults: Management | Guidance | NICE</a:t>
            </a:r>
            <a:r>
              <a:rPr lang="en-PK" sz="1400" dirty="0">
                <a:effectLst/>
                <a:latin typeface="Calibri" panose="020F0502020204030204" pitchFamily="34" charset="0"/>
              </a:rPr>
              <a:t>, </a:t>
            </a:r>
            <a:r>
              <a:rPr lang="en-PK" sz="1400" i="1" dirty="0">
                <a:effectLst/>
                <a:latin typeface="Calibri" panose="020F0502020204030204" pitchFamily="34" charset="0"/>
              </a:rPr>
              <a:t>Nice.org.uk</a:t>
            </a:r>
            <a:r>
              <a:rPr lang="en-PK" sz="1400" dirty="0">
                <a:effectLst/>
                <a:latin typeface="Calibri" panose="020F0502020204030204" pitchFamily="34" charset="0"/>
              </a:rPr>
              <a:t>. NICE. Available at: https://www.nice.org.uk/guidance/ng28/chapter/Blood-glucose-management (Accessed: July 15, 2026).</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NICE (2021) </a:t>
            </a:r>
            <a:r>
              <a:rPr lang="en-PK" sz="1400" i="1" dirty="0">
                <a:effectLst/>
                <a:latin typeface="Calibri" panose="020F0502020204030204" pitchFamily="34" charset="0"/>
              </a:rPr>
              <a:t>Shared Decision Making</a:t>
            </a:r>
            <a:r>
              <a:rPr lang="en-PK" sz="1400" dirty="0">
                <a:effectLst/>
                <a:latin typeface="Calibri" panose="020F0502020204030204" pitchFamily="34" charset="0"/>
              </a:rPr>
              <a:t>, </a:t>
            </a:r>
            <a:r>
              <a:rPr lang="en-PK" sz="1400" i="1" dirty="0">
                <a:effectLst/>
                <a:latin typeface="Calibri" panose="020F0502020204030204" pitchFamily="34" charset="0"/>
              </a:rPr>
              <a:t>Www.nice.org.uk</a:t>
            </a:r>
            <a:r>
              <a:rPr lang="en-PK" sz="1400" dirty="0">
                <a:effectLst/>
                <a:latin typeface="Calibri" panose="020F0502020204030204" pitchFamily="34" charset="0"/>
              </a:rPr>
              <a:t>. Available at: https://www.nice.org.uk/guidance/ng197/chapter/Recommendations (Accessed: July 15, 2026).</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NICE (2022) </a:t>
            </a:r>
            <a:r>
              <a:rPr lang="en-PK" sz="1400" i="1" dirty="0">
                <a:effectLst/>
                <a:latin typeface="Calibri" panose="020F0502020204030204" pitchFamily="34" charset="0"/>
              </a:rPr>
              <a:t>Type 2 Diabetes in adults: Management</a:t>
            </a:r>
            <a:r>
              <a:rPr lang="en-PK" sz="1400" dirty="0">
                <a:effectLst/>
                <a:latin typeface="Calibri" panose="020F0502020204030204" pitchFamily="34" charset="0"/>
              </a:rPr>
              <a:t>, </a:t>
            </a:r>
            <a:r>
              <a:rPr lang="en-PK" sz="1400" i="1" dirty="0">
                <a:effectLst/>
                <a:latin typeface="Calibri" panose="020F0502020204030204" pitchFamily="34" charset="0"/>
              </a:rPr>
              <a:t>Nice.org.uk</a:t>
            </a:r>
            <a:r>
              <a:rPr lang="en-PK" sz="1400" dirty="0">
                <a:effectLst/>
                <a:latin typeface="Calibri" panose="020F0502020204030204" pitchFamily="34" charset="0"/>
              </a:rPr>
              <a:t>. NICE. Available at: https://www.nice.org.uk/guidance/ng28 (Accessed: July 15, 2026).</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Nicholson, T.R.J., Cutter, W. and Hotopf, M. (2008) “Assessing mental capacity: The Mental Capacity Act,” </a:t>
            </a:r>
            <a:r>
              <a:rPr lang="en-PK" sz="1400" i="1" dirty="0">
                <a:effectLst/>
                <a:latin typeface="Calibri" panose="020F0502020204030204" pitchFamily="34" charset="0"/>
              </a:rPr>
              <a:t>BMJ</a:t>
            </a:r>
            <a:r>
              <a:rPr lang="en-PK" sz="1400" dirty="0">
                <a:effectLst/>
                <a:latin typeface="Calibri" panose="020F0502020204030204" pitchFamily="34" charset="0"/>
              </a:rPr>
              <a:t>, 336(7639), pp. 322–325. Available at: https://doi.org/10.1136/bmj.39457.485347.80.</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Nyenwe, E.A. </a:t>
            </a:r>
            <a:r>
              <a:rPr lang="en-PK" sz="1400" i="1" dirty="0">
                <a:effectLst/>
                <a:latin typeface="Calibri" panose="020F0502020204030204" pitchFamily="34" charset="0"/>
              </a:rPr>
              <a:t>et al.</a:t>
            </a:r>
            <a:r>
              <a:rPr lang="en-PK" sz="1400" dirty="0">
                <a:effectLst/>
                <a:latin typeface="Calibri" panose="020F0502020204030204" pitchFamily="34" charset="0"/>
              </a:rPr>
              <a:t> (2011) “Management of type 2 diabetes: Evolving strategies for the treatment of patients with type 2 diabetes,” </a:t>
            </a:r>
            <a:r>
              <a:rPr lang="en-PK" sz="1400" i="1" dirty="0">
                <a:effectLst/>
                <a:latin typeface="Calibri" panose="020F0502020204030204" pitchFamily="34" charset="0"/>
              </a:rPr>
              <a:t>Metabolism</a:t>
            </a:r>
            <a:r>
              <a:rPr lang="en-PK" sz="1400" dirty="0">
                <a:effectLst/>
                <a:latin typeface="Calibri" panose="020F0502020204030204" pitchFamily="34" charset="0"/>
              </a:rPr>
              <a:t>, 60(1), pp. 1–23. Available at: https://doi.org/10.1016/j.metabol.2010.09.010.</a:t>
            </a:r>
          </a:p>
          <a:p>
            <a:pPr marL="285750" indent="-285750">
              <a:lnSpc>
                <a:spcPct val="150000"/>
              </a:lnSpc>
              <a:buFont typeface="Arial" panose="020B0604020202020204" pitchFamily="34" charset="0"/>
              <a:buChar char="•"/>
            </a:pPr>
            <a:r>
              <a:rPr lang="en-PK" sz="1400" dirty="0">
                <a:effectLst/>
                <a:latin typeface="Calibri" panose="020F0502020204030204" pitchFamily="34" charset="0"/>
              </a:rPr>
              <a:t>Ubel, P.A., Scherr, K.A. and Fagerlin, A. (2019) “Autonomy: What’s Shared Decision Making Have to Do With It?,” </a:t>
            </a:r>
            <a:r>
              <a:rPr lang="en-PK" sz="1400" i="1" dirty="0">
                <a:effectLst/>
                <a:latin typeface="Calibri" panose="020F0502020204030204" pitchFamily="34" charset="0"/>
              </a:rPr>
              <a:t>The American Journal of Bioethics</a:t>
            </a:r>
            <a:r>
              <a:rPr lang="en-PK" sz="1400" dirty="0">
                <a:effectLst/>
                <a:latin typeface="Calibri" panose="020F0502020204030204" pitchFamily="34" charset="0"/>
              </a:rPr>
              <a:t>, 18(2), pp. 11–12. Available at: https://doi.org/10.1080/15265161.2017.1409844.</a:t>
            </a:r>
          </a:p>
        </p:txBody>
      </p:sp>
    </p:spTree>
    <p:extLst>
      <p:ext uri="{BB962C8B-B14F-4D97-AF65-F5344CB8AC3E}">
        <p14:creationId xmlns:p14="http://schemas.microsoft.com/office/powerpoint/2010/main" val="2465853381"/>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268</TotalTime>
  <Words>2720</Words>
  <Application>Microsoft Office PowerPoint</Application>
  <DocSecurity>0</DocSecurity>
  <PresentationFormat>Widescreen</PresentationFormat>
  <Paragraphs>277</Paragraphs>
  <Slides>17</Slides>
  <Notes>16</Notes>
  <HiddenSlides>0</HiddenSlides>
  <MMClips>15</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Anisah Bi</cp:lastModifiedBy>
  <cp:revision>30</cp:revision>
  <dcterms:created xsi:type="dcterms:W3CDTF">2026-07-15T11:00:35Z</dcterms:created>
  <dcterms:modified xsi:type="dcterms:W3CDTF">2026-07-17T00:21:43Z</dcterms:modified>
</cp:coreProperties>
</file>