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2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1" d="100"/>
          <a:sy n="121" d="100"/>
        </p:scale>
        <p:origin x="131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72D50-2FBB-4F50-A59C-17087252C5D1}" type="datetimeFigureOut">
              <a:rPr lang="en-GB" smtClean="0"/>
              <a:pPr/>
              <a:t>19/09/2018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164CB-94C8-493A-B846-26060DE6FCA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04DD0-0835-4381-8B4C-85589A1C3535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9/19/2018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C13CA-A99A-4EF2-83CF-D6B555ED4187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893" y="1556792"/>
            <a:ext cx="87842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600" dirty="0" smtClean="0">
                <a:solidFill>
                  <a:schemeClr val="bg1"/>
                </a:solidFill>
                <a:latin typeface="Verdana" pitchFamily="34" charset="0"/>
              </a:rPr>
              <a:t>Moodle &amp; student email</a:t>
            </a:r>
          </a:p>
          <a:p>
            <a:pPr algn="ctr"/>
            <a:r>
              <a:rPr lang="en-GB" sz="2800" smtClean="0">
                <a:solidFill>
                  <a:schemeClr val="bg1"/>
                </a:solidFill>
                <a:latin typeface="Verdana" pitchFamily="34" charset="0"/>
              </a:rPr>
              <a:t>Induction</a:t>
            </a:r>
            <a:endParaRPr lang="en-GB" sz="2800" dirty="0">
              <a:solidFill>
                <a:schemeClr val="bg1"/>
              </a:solidFill>
              <a:latin typeface="Verdana" pitchFamily="34" charset="0"/>
            </a:endParaRPr>
          </a:p>
        </p:txBody>
      </p:sp>
      <p:pic>
        <p:nvPicPr>
          <p:cNvPr id="5" name="Picture 4" descr="moodlelogo_whit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28777" y="3535747"/>
            <a:ext cx="4686446" cy="1049764"/>
          </a:xfrm>
          <a:prstGeom prst="rect">
            <a:avLst/>
          </a:prstGeom>
        </p:spPr>
      </p:pic>
    </p:spTree>
  </p:cSld>
  <p:clrMapOvr>
    <a:masterClrMapping/>
  </p:clrMapOvr>
  <p:transition advTm="3094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116632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5516" y="1124744"/>
            <a:ext cx="87129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Moodle is UWTSD’s Virtual Learning Environment  (VLE)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Staff use the VLE to support learning and teaching</a:t>
            </a: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It can be accessed by enrolled students from anywhere in the world using the internet and a web browser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233772" y="5013176"/>
            <a:ext cx="8676456" cy="1625397"/>
            <a:chOff x="467544" y="4365104"/>
            <a:chExt cx="8676456" cy="1625397"/>
          </a:xfrm>
        </p:grpSpPr>
        <p:pic>
          <p:nvPicPr>
            <p:cNvPr id="8" name="Picture 7" descr="1311926522_Safari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95936" y="4365104"/>
              <a:ext cx="1625397" cy="1625397"/>
            </a:xfrm>
            <a:prstGeom prst="rect">
              <a:avLst/>
            </a:prstGeom>
          </p:spPr>
        </p:pic>
        <p:pic>
          <p:nvPicPr>
            <p:cNvPr id="9" name="Picture 8" descr="1311926547_Chrome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796136" y="4365104"/>
              <a:ext cx="1625397" cy="1625397"/>
            </a:xfrm>
            <a:prstGeom prst="rect">
              <a:avLst/>
            </a:prstGeom>
          </p:spPr>
        </p:pic>
        <p:pic>
          <p:nvPicPr>
            <p:cNvPr id="10" name="Picture 9" descr="1311926566_IE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95736" y="4365104"/>
              <a:ext cx="1625397" cy="1625397"/>
            </a:xfrm>
            <a:prstGeom prst="rect">
              <a:avLst/>
            </a:prstGeom>
          </p:spPr>
        </p:pic>
        <p:pic>
          <p:nvPicPr>
            <p:cNvPr id="11" name="Picture 10" descr="1311926585_Opera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518603" y="4365104"/>
              <a:ext cx="1625397" cy="1625397"/>
            </a:xfrm>
            <a:prstGeom prst="rect">
              <a:avLst/>
            </a:prstGeom>
          </p:spPr>
        </p:pic>
        <p:pic>
          <p:nvPicPr>
            <p:cNvPr id="12" name="Picture 11" descr="1311926600_Firefox.png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67544" y="4365104"/>
              <a:ext cx="1625397" cy="1625397"/>
            </a:xfrm>
            <a:prstGeom prst="rect">
              <a:avLst/>
            </a:prstGeom>
          </p:spPr>
        </p:pic>
      </p:grpSp>
    </p:spTree>
  </p:cSld>
  <p:clrMapOvr>
    <a:masterClrMapping/>
  </p:clrMapOvr>
  <p:transition advTm="1990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11663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79512" y="908720"/>
            <a:ext cx="871296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Some of Moodle’s features allow students to:</a:t>
            </a: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Access course materials </a:t>
            </a:r>
          </a:p>
          <a:p>
            <a:pPr lvl="5"/>
            <a:endParaRPr lang="en-GB" sz="2000" dirty="0" smtClean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Communication between students and tutors</a:t>
            </a:r>
          </a:p>
          <a:p>
            <a:pPr lvl="5"/>
            <a:endParaRPr lang="en-GB" sz="2000" dirty="0" smtClean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Support group tasks</a:t>
            </a:r>
          </a:p>
          <a:p>
            <a:pPr>
              <a:buFont typeface="Arial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Take online assessments with automatic marking and feedback facilities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5536" y="4077072"/>
            <a:ext cx="835292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Moodle can </a:t>
            </a:r>
            <a:r>
              <a:rPr lang="en-GB" sz="2000" dirty="0">
                <a:solidFill>
                  <a:schemeClr val="bg1"/>
                </a:solidFill>
              </a:rPr>
              <a:t>be used for </a:t>
            </a:r>
            <a:r>
              <a:rPr lang="en-GB" sz="2000" dirty="0" smtClean="0">
                <a:solidFill>
                  <a:schemeClr val="bg1"/>
                </a:solidFill>
              </a:rPr>
              <a:t>administration </a:t>
            </a:r>
            <a:r>
              <a:rPr lang="en-GB" sz="2000" dirty="0">
                <a:solidFill>
                  <a:schemeClr val="bg1"/>
                </a:solidFill>
              </a:rPr>
              <a:t>tasks such as: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Displaying announcements e.g. lecture venue changed</a:t>
            </a:r>
          </a:p>
          <a:p>
            <a:pPr lvl="4"/>
            <a:endParaRPr lang="en-GB" sz="2000" dirty="0" smtClean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Submission of assignments electronically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solidFill>
                <a:schemeClr val="bg1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Administration of online surveys, such as module questionnaires</a:t>
            </a:r>
          </a:p>
        </p:txBody>
      </p:sp>
    </p:spTree>
  </p:cSld>
  <p:clrMapOvr>
    <a:masterClrMapping/>
  </p:clrMapOvr>
  <p:transition advTm="2982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11663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1628800"/>
            <a:ext cx="89289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</a:rPr>
              <a:t>Please note: </a:t>
            </a:r>
          </a:p>
          <a:p>
            <a:pPr algn="ctr"/>
            <a:endParaRPr lang="en-GB" sz="3600" dirty="0" smtClean="0">
              <a:solidFill>
                <a:schemeClr val="bg1"/>
              </a:solidFill>
            </a:endParaRPr>
          </a:p>
          <a:p>
            <a:pPr algn="ctr"/>
            <a:r>
              <a:rPr lang="en-GB" sz="3600" dirty="0" smtClean="0">
                <a:solidFill>
                  <a:schemeClr val="bg1"/>
                </a:solidFill>
              </a:rPr>
              <a:t>Not all staff use Moodle, and not all staff use </a:t>
            </a:r>
            <a:r>
              <a:rPr lang="en-GB" sz="3600" u="sng" dirty="0" smtClean="0">
                <a:solidFill>
                  <a:schemeClr val="bg1"/>
                </a:solidFill>
              </a:rPr>
              <a:t>all</a:t>
            </a:r>
            <a:r>
              <a:rPr lang="en-GB" sz="3600" dirty="0" smtClean="0">
                <a:solidFill>
                  <a:schemeClr val="bg1"/>
                </a:solidFill>
              </a:rPr>
              <a:t> of the features available within Moodle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advTm="102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116632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980728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Access and Navigation: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5343" y="134076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http://moodle.uwtsd.ac.uk </a:t>
            </a:r>
            <a:endParaRPr lang="en-GB" sz="5400" dirty="0">
              <a:solidFill>
                <a:schemeClr val="bg1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508" y="2204864"/>
            <a:ext cx="8856984" cy="4539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1003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1520" y="2276872"/>
            <a:ext cx="871296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Username = Net ID/UID: p123456 </a:t>
            </a:r>
          </a:p>
          <a:p>
            <a:r>
              <a:rPr lang="en-GB" sz="2000" dirty="0" smtClean="0">
                <a:solidFill>
                  <a:schemeClr val="bg1"/>
                </a:solidFill>
              </a:rPr>
              <a:t>(found on your Student ID Card, </a:t>
            </a:r>
            <a:r>
              <a:rPr lang="en-GB" sz="2000" u="sng" dirty="0" smtClean="0">
                <a:solidFill>
                  <a:schemeClr val="bg1"/>
                </a:solidFill>
              </a:rPr>
              <a:t>you must include p</a:t>
            </a:r>
            <a:r>
              <a:rPr lang="en-GB" sz="2000" dirty="0" smtClean="0">
                <a:solidFill>
                  <a:schemeClr val="bg1"/>
                </a:solidFill>
              </a:rPr>
              <a:t>)</a:t>
            </a: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Password = same password used to access campus PC’s</a:t>
            </a: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Initially it is your date of birth in the following format: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smtClean="0">
                <a:solidFill>
                  <a:schemeClr val="bg1"/>
                </a:solidFill>
              </a:rPr>
              <a:t>ddmmyy or six 1’s: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smtClean="0">
                <a:solidFill>
                  <a:schemeClr val="bg1"/>
                </a:solidFill>
              </a:rPr>
              <a:t>111111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algn="ctr"/>
            <a:endParaRPr lang="en-GB" sz="2800" b="1" dirty="0" smtClean="0">
              <a:solidFill>
                <a:schemeClr val="bg1"/>
              </a:solidFill>
            </a:endParaRPr>
          </a:p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You must change your password by logging on to an UWTSD PC </a:t>
            </a:r>
            <a:r>
              <a:rPr lang="en-GB" sz="2800" b="1" u="sng" dirty="0" smtClean="0">
                <a:solidFill>
                  <a:schemeClr val="bg1"/>
                </a:solidFill>
              </a:rPr>
              <a:t>before you can access Moodle</a:t>
            </a:r>
            <a:r>
              <a:rPr lang="en-GB" sz="2800" b="1" dirty="0" smtClean="0">
                <a:solidFill>
                  <a:schemeClr val="bg1"/>
                </a:solidFill>
              </a:rPr>
              <a:t>!!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116632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r>
              <a:rPr lang="en-GB" sz="3200" b="1" dirty="0" smtClean="0">
                <a:solidFill>
                  <a:schemeClr val="bg1"/>
                </a:solidFill>
                <a:latin typeface="Verdana" pitchFamily="34" charset="0"/>
              </a:rPr>
              <a:t>: Logging in </a:t>
            </a:r>
            <a:endParaRPr lang="en-GB" b="1" dirty="0">
              <a:solidFill>
                <a:schemeClr val="bg1"/>
              </a:solidFill>
              <a:latin typeface="Verdana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752" y="1484784"/>
            <a:ext cx="9036496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2466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24744"/>
            <a:ext cx="9144000" cy="384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107504" y="116632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r>
              <a:rPr lang="en-GB" sz="3200" b="1" dirty="0" smtClean="0">
                <a:solidFill>
                  <a:schemeClr val="bg1"/>
                </a:solidFill>
                <a:latin typeface="Verdana" pitchFamily="34" charset="0"/>
              </a:rPr>
              <a:t>: Home Page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6" name="Rounded Rectangular Callout 5"/>
          <p:cNvSpPr/>
          <p:nvPr/>
        </p:nvSpPr>
        <p:spPr>
          <a:xfrm>
            <a:off x="107504" y="1124744"/>
            <a:ext cx="3456384" cy="576064"/>
          </a:xfrm>
          <a:prstGeom prst="wedgeRoundRectCallout">
            <a:avLst>
              <a:gd name="adj1" fmla="val 23525"/>
              <a:gd name="adj2" fmla="val 81922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The menu bar contains links to useful resources / websites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7" name="Rounded Rectangular Callout 6"/>
          <p:cNvSpPr/>
          <p:nvPr/>
        </p:nvSpPr>
        <p:spPr>
          <a:xfrm>
            <a:off x="755576" y="4005064"/>
            <a:ext cx="2160240" cy="1944216"/>
          </a:xfrm>
          <a:prstGeom prst="wedgeRoundRectCallout">
            <a:avLst>
              <a:gd name="adj1" fmla="val -42962"/>
              <a:gd name="adj2" fmla="val -104686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Programmes and modules are located in the My Courses block. Click on a title to access the site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9" name="Rounded Rectangular Callout 8"/>
          <p:cNvSpPr/>
          <p:nvPr/>
        </p:nvSpPr>
        <p:spPr>
          <a:xfrm>
            <a:off x="5292080" y="4149080"/>
            <a:ext cx="2376264" cy="2304256"/>
          </a:xfrm>
          <a:prstGeom prst="wedgeRoundRectCallout">
            <a:avLst>
              <a:gd name="adj1" fmla="val -58995"/>
              <a:gd name="adj2" fmla="val -83604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Information, help and support can be found by clicking on the respective image or select </a:t>
            </a:r>
            <a:r>
              <a:rPr lang="en-GB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Student Support</a:t>
            </a:r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 in the </a:t>
            </a:r>
            <a:r>
              <a:rPr lang="en-GB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Help</a:t>
            </a:r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 menu tab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4283968" y="1844824"/>
            <a:ext cx="432048" cy="288032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ounded Rectangular Callout 10"/>
          <p:cNvSpPr/>
          <p:nvPr/>
        </p:nvSpPr>
        <p:spPr>
          <a:xfrm>
            <a:off x="4139952" y="836712"/>
            <a:ext cx="3456384" cy="576064"/>
          </a:xfrm>
          <a:prstGeom prst="wedgeRoundRectCallout">
            <a:avLst>
              <a:gd name="adj1" fmla="val 23525"/>
              <a:gd name="adj2" fmla="val 81922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Use Update profile to update your Moodle account details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Tm="3023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752" y="692696"/>
            <a:ext cx="9036496" cy="6048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107504" y="116632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r>
              <a:rPr lang="en-GB" sz="3200" b="1" dirty="0" smtClean="0">
                <a:solidFill>
                  <a:schemeClr val="bg1"/>
                </a:solidFill>
                <a:latin typeface="Verdana" pitchFamily="34" charset="0"/>
              </a:rPr>
              <a:t>: Site view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5" name="Rounded Rectangular Callout 4"/>
          <p:cNvSpPr/>
          <p:nvPr/>
        </p:nvSpPr>
        <p:spPr>
          <a:xfrm>
            <a:off x="4788024" y="2780928"/>
            <a:ext cx="2376264" cy="2880320"/>
          </a:xfrm>
          <a:prstGeom prst="wedgeRoundRectCallout">
            <a:avLst>
              <a:gd name="adj1" fmla="val -121526"/>
              <a:gd name="adj2" fmla="val -18788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Learning materials, resources and links will be available within the central area of the site.</a:t>
            </a:r>
          </a:p>
          <a:p>
            <a:pPr algn="ctr"/>
            <a:endParaRPr lang="en-GB" dirty="0" smtClean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Click on the name of a document or resource to view.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6" name="Rounded Rectangular Callout 5"/>
          <p:cNvSpPr/>
          <p:nvPr/>
        </p:nvSpPr>
        <p:spPr>
          <a:xfrm>
            <a:off x="1763688" y="5805264"/>
            <a:ext cx="3816424" cy="648072"/>
          </a:xfrm>
          <a:prstGeom prst="wedgeRoundRectCallout">
            <a:avLst>
              <a:gd name="adj1" fmla="val -78155"/>
              <a:gd name="adj2" fmla="val -23876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If you wish to view another site click on the title in the </a:t>
            </a:r>
            <a:r>
              <a:rPr lang="en-GB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My Courses</a:t>
            </a:r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 block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7" name="Rounded Rectangular Callout 6"/>
          <p:cNvSpPr/>
          <p:nvPr/>
        </p:nvSpPr>
        <p:spPr>
          <a:xfrm>
            <a:off x="1259632" y="1412776"/>
            <a:ext cx="3240360" cy="576064"/>
          </a:xfrm>
          <a:prstGeom prst="wedgeRoundRectCallout">
            <a:avLst>
              <a:gd name="adj1" fmla="val -74040"/>
              <a:gd name="adj2" fmla="val -30490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The </a:t>
            </a:r>
            <a:r>
              <a:rPr lang="en-GB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Home</a:t>
            </a:r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 icon will take you back to the home screen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Tm="1979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16632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</a:t>
            </a:r>
            <a:r>
              <a:rPr lang="en-GB" sz="3200" b="1" dirty="0" smtClean="0">
                <a:solidFill>
                  <a:schemeClr val="bg1"/>
                </a:solidFill>
                <a:latin typeface="Verdana" pitchFamily="34" charset="0"/>
              </a:rPr>
              <a:t>: Problems</a:t>
            </a:r>
            <a:endParaRPr lang="en-GB" b="1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2" y="1268760"/>
            <a:ext cx="87849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If you are missing courses / modules in the </a:t>
            </a:r>
            <a:r>
              <a:rPr lang="en-GB" sz="2000" b="1" dirty="0" smtClean="0">
                <a:solidFill>
                  <a:schemeClr val="bg1"/>
                </a:solidFill>
              </a:rPr>
              <a:t>My Courses </a:t>
            </a:r>
            <a:r>
              <a:rPr lang="en-GB" sz="2000" dirty="0" smtClean="0">
                <a:solidFill>
                  <a:schemeClr val="bg1"/>
                </a:solidFill>
              </a:rPr>
              <a:t>block please contact your </a:t>
            </a:r>
            <a:r>
              <a:rPr lang="en-GB" sz="2000" b="1" dirty="0" smtClean="0">
                <a:solidFill>
                  <a:schemeClr val="bg1"/>
                </a:solidFill>
              </a:rPr>
              <a:t>lecturers</a:t>
            </a:r>
            <a:r>
              <a:rPr lang="en-GB" sz="2000" dirty="0" smtClean="0">
                <a:solidFill>
                  <a:schemeClr val="bg1"/>
                </a:solidFill>
              </a:rPr>
              <a:t> to ask if they use Moodle.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	</a:t>
            </a:r>
            <a:r>
              <a:rPr lang="en-GB" sz="2000" dirty="0" smtClean="0">
                <a:solidFill>
                  <a:schemeClr val="bg1"/>
                </a:solidFill>
              </a:rPr>
              <a:t>Please note it can take 48hrs for enrolment data to feed into Moodle</a:t>
            </a:r>
          </a:p>
          <a:p>
            <a:endParaRPr lang="en-GB" sz="20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If you have problems finding resources (timetables, lecture notes, assignment briefs etc) please contact the </a:t>
            </a:r>
            <a:r>
              <a:rPr lang="en-GB" sz="2000" b="1" dirty="0" smtClean="0">
                <a:solidFill>
                  <a:schemeClr val="bg1"/>
                </a:solidFill>
              </a:rPr>
              <a:t>lecturer</a:t>
            </a:r>
            <a:r>
              <a:rPr lang="en-GB" sz="2000" dirty="0" smtClean="0">
                <a:solidFill>
                  <a:schemeClr val="bg1"/>
                </a:solidFill>
              </a:rPr>
              <a:t> that delivers the course/module.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For any technical issues or error messages contact the </a:t>
            </a:r>
            <a:r>
              <a:rPr lang="en-GB" sz="2000" b="1" dirty="0" smtClean="0">
                <a:solidFill>
                  <a:schemeClr val="bg1"/>
                </a:solidFill>
              </a:rPr>
              <a:t>helpdesk</a:t>
            </a:r>
            <a:r>
              <a:rPr lang="en-GB" sz="2000" dirty="0" smtClean="0">
                <a:solidFill>
                  <a:schemeClr val="bg1"/>
                </a:solidFill>
              </a:rPr>
              <a:t>: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tel: 	01792 481134	</a:t>
            </a:r>
          </a:p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email: 	helpdesk@uwtsd.ac.uk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In any correspondence please include your name and student username </a:t>
            </a:r>
          </a:p>
          <a:p>
            <a:r>
              <a:rPr lang="en-GB" sz="2000" dirty="0" smtClean="0">
                <a:solidFill>
                  <a:schemeClr val="bg1"/>
                </a:solidFill>
              </a:rPr>
              <a:t>(i.e. </a:t>
            </a:r>
            <a:r>
              <a:rPr lang="en-GB" sz="2000" dirty="0">
                <a:solidFill>
                  <a:schemeClr val="bg1"/>
                </a:solidFill>
              </a:rPr>
              <a:t>p</a:t>
            </a:r>
            <a:r>
              <a:rPr lang="en-GB" sz="2000" dirty="0" smtClean="0">
                <a:solidFill>
                  <a:schemeClr val="bg1"/>
                </a:solidFill>
              </a:rPr>
              <a:t>123456) </a:t>
            </a:r>
          </a:p>
        </p:txBody>
      </p:sp>
    </p:spTree>
  </p:cSld>
  <p:clrMapOvr>
    <a:masterClrMapping/>
  </p:clrMapOvr>
  <p:transition advTm="2999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Tm="4875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1663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email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75556" y="1556792"/>
            <a:ext cx="799288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Student email is the official form of communication at UWTSD</a:t>
            </a:r>
          </a:p>
          <a:p>
            <a:pPr algn="ctr"/>
            <a:endParaRPr lang="en-GB" sz="2800" dirty="0" smtClean="0">
              <a:solidFill>
                <a:schemeClr val="bg1"/>
              </a:solidFill>
            </a:endParaRPr>
          </a:p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Staff may use features within Moodle that will send messages / emails to your student email account</a:t>
            </a:r>
          </a:p>
          <a:p>
            <a:pPr algn="ctr"/>
            <a:endParaRPr lang="en-GB" sz="2800" dirty="0" smtClean="0">
              <a:solidFill>
                <a:schemeClr val="bg1"/>
              </a:solidFill>
            </a:endParaRPr>
          </a:p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You should check your emails regularly!!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advTm="1188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508" y="1268760"/>
            <a:ext cx="8856984" cy="4539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107504" y="11663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email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7380312" y="4149080"/>
            <a:ext cx="1440160" cy="864096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ounded Rectangular Callout 5"/>
          <p:cNvSpPr/>
          <p:nvPr/>
        </p:nvSpPr>
        <p:spPr>
          <a:xfrm>
            <a:off x="3563888" y="3212976"/>
            <a:ext cx="2376264" cy="1944216"/>
          </a:xfrm>
          <a:prstGeom prst="wedgeRoundRectCallout">
            <a:avLst>
              <a:gd name="adj1" fmla="val 110159"/>
              <a:gd name="adj2" fmla="val 30326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</a:rPr>
              <a:t>Go to Moodle and click on the Email image to find out how to activate your student email account</a:t>
            </a:r>
            <a:endParaRPr lang="en-GB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Tm="8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1663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email</a:t>
            </a:r>
            <a:endParaRPr lang="en-GB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7504" y="980728"/>
            <a:ext cx="8856984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Your student email account is free and hosted by Microsoft Live@edu</a:t>
            </a:r>
            <a:r>
              <a:rPr lang="en-GB" sz="2400" dirty="0">
                <a:solidFill>
                  <a:schemeClr val="bg1"/>
                </a:solidFill>
              </a:rPr>
              <a:t>;</a:t>
            </a:r>
            <a:r>
              <a:rPr lang="en-GB" sz="2400" dirty="0" smtClean="0">
                <a:solidFill>
                  <a:schemeClr val="bg1"/>
                </a:solidFill>
              </a:rPr>
              <a:t> it gives you: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</a:rPr>
              <a:t>A 10GB email account</a:t>
            </a:r>
          </a:p>
          <a:p>
            <a:pPr>
              <a:buFont typeface="Wingdings" pitchFamily="2" charset="2"/>
              <a:buChar char="ü"/>
            </a:pPr>
            <a:endParaRPr lang="en-GB" sz="24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</a:rPr>
              <a:t>25GB of online storage through Windows Sky Drive</a:t>
            </a:r>
          </a:p>
          <a:p>
            <a:pPr>
              <a:buFont typeface="Wingdings" pitchFamily="2" charset="2"/>
              <a:buChar char="ü"/>
            </a:pPr>
            <a:endParaRPr lang="en-GB" sz="2400" dirty="0" smtClean="0">
              <a:solidFill>
                <a:schemeClr val="bg1"/>
              </a:solidFill>
            </a:endParaRPr>
          </a:p>
          <a:p>
            <a:pPr lvl="2">
              <a:buFont typeface="Wingdings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</a:rPr>
              <a:t>Online versions of Word, PowerPoint, Excel and OneNote</a:t>
            </a:r>
          </a:p>
          <a:p>
            <a:pPr>
              <a:buFont typeface="Wingdings" pitchFamily="2" charset="2"/>
              <a:buChar char="ü"/>
            </a:pPr>
            <a:endParaRPr lang="en-GB" sz="2400" dirty="0" smtClean="0">
              <a:solidFill>
                <a:schemeClr val="bg1"/>
              </a:solidFill>
            </a:endParaRPr>
          </a:p>
          <a:p>
            <a:pPr lvl="3">
              <a:buFont typeface="Wingdings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</a:rPr>
              <a:t>Instant messaging, voice and video via messenger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More information can be found at:</a:t>
            </a:r>
          </a:p>
          <a:p>
            <a:endParaRPr lang="en-GB" sz="1000" dirty="0" smtClean="0">
              <a:solidFill>
                <a:schemeClr val="bg1"/>
              </a:solidFill>
            </a:endParaRPr>
          </a:p>
          <a:p>
            <a:pPr algn="ctr"/>
            <a:r>
              <a:rPr lang="en-GB" sz="4800" dirty="0" smtClean="0">
                <a:solidFill>
                  <a:srgbClr val="FFFF00"/>
                </a:solidFill>
              </a:rPr>
              <a:t>http://my.liveatedu.com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advTm="2525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1663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Verdana" pitchFamily="34" charset="0"/>
              </a:rPr>
              <a:t>Moodle &amp; email</a:t>
            </a:r>
            <a:endParaRPr lang="en-GB" sz="2000" b="1" u="sng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7504" y="1268760"/>
            <a:ext cx="89289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</a:rPr>
              <a:t>Getting Help &amp; Support:</a:t>
            </a: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Use the </a:t>
            </a:r>
            <a:r>
              <a:rPr lang="en-GB" sz="2400" b="1" u="sng" dirty="0" smtClean="0">
                <a:solidFill>
                  <a:schemeClr val="bg1"/>
                </a:solidFill>
              </a:rPr>
              <a:t>Help</a:t>
            </a:r>
            <a:r>
              <a:rPr lang="en-GB" sz="2400" dirty="0" smtClean="0">
                <a:solidFill>
                  <a:schemeClr val="bg1"/>
                </a:solidFill>
              </a:rPr>
              <a:t> Tab in Moodle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Missing courses / content = </a:t>
            </a:r>
            <a:r>
              <a:rPr lang="en-GB" sz="3200" b="1" u="sng" dirty="0" smtClean="0">
                <a:solidFill>
                  <a:schemeClr val="bg1"/>
                </a:solidFill>
              </a:rPr>
              <a:t>lecturers</a:t>
            </a:r>
            <a:endParaRPr lang="en-GB" sz="2400" b="1" u="sng" dirty="0" smtClean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Moodle errors / technical support &amp; email help = </a:t>
            </a:r>
            <a:r>
              <a:rPr lang="en-GB" sz="3200" b="1" u="sng" dirty="0" smtClean="0">
                <a:solidFill>
                  <a:schemeClr val="bg1"/>
                </a:solidFill>
              </a:rPr>
              <a:t>helpdesk</a:t>
            </a:r>
            <a:endParaRPr lang="en-GB" sz="2400" b="1" u="sng" dirty="0" smtClean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UWTSD helpdesk</a:t>
            </a:r>
          </a:p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tel: 01792 481134</a:t>
            </a:r>
          </a:p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email: helpesk@uwtsd.ac.uk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advTm="2987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45310" y="2996952"/>
            <a:ext cx="48533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dirty="0" smtClean="0">
                <a:solidFill>
                  <a:schemeClr val="bg1"/>
                </a:solidFill>
              </a:rPr>
              <a:t>Thanks for viewing</a:t>
            </a:r>
          </a:p>
          <a:p>
            <a:pPr algn="ctr"/>
            <a:r>
              <a:rPr lang="en-GB" sz="4800" dirty="0" smtClean="0">
                <a:solidFill>
                  <a:schemeClr val="bg1"/>
                </a:solidFill>
              </a:rPr>
              <a:t>The VLE Team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671</TotalTime>
  <Words>508</Words>
  <Application>Microsoft Office PowerPoint</Application>
  <PresentationFormat>On-screen Show (4:3)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Verdana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per-sg</dc:creator>
  <cp:lastModifiedBy>Jayne Williams</cp:lastModifiedBy>
  <cp:revision>65</cp:revision>
  <dcterms:created xsi:type="dcterms:W3CDTF">2011-07-29T07:48:22Z</dcterms:created>
  <dcterms:modified xsi:type="dcterms:W3CDTF">2018-09-19T12:42:14Z</dcterms:modified>
</cp:coreProperties>
</file>