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97" r:id="rId4"/>
  </p:sldMasterIdLst>
  <p:notesMasterIdLst>
    <p:notesMasterId r:id="rId17"/>
  </p:notesMasterIdLst>
  <p:handoutMasterIdLst>
    <p:handoutMasterId r:id="rId18"/>
  </p:handoutMasterIdLst>
  <p:sldIdLst>
    <p:sldId id="279" r:id="rId5"/>
    <p:sldId id="278" r:id="rId6"/>
    <p:sldId id="256" r:id="rId7"/>
    <p:sldId id="257" r:id="rId8"/>
    <p:sldId id="271" r:id="rId9"/>
    <p:sldId id="266" r:id="rId10"/>
    <p:sldId id="272" r:id="rId11"/>
    <p:sldId id="273" r:id="rId12"/>
    <p:sldId id="274" r:id="rId13"/>
    <p:sldId id="275" r:id="rId14"/>
    <p:sldId id="276"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42D0B"/>
    <a:srgbClr val="76280B"/>
    <a:srgbClr val="F6BF73"/>
    <a:srgbClr val="F9D4A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0DF44-C4EF-4B09-B476-DC066E9494EE}" v="1031" dt="2023-02-01T19:51:08.695"/>
  </p1510:revLst>
</p1510:revInfo>
</file>

<file path=ppt/tableStyles.xml><?xml version="1.0" encoding="utf-8"?>
<a:tblStyleLst xmlns:a="http://schemas.openxmlformats.org/drawingml/2006/main" def="{125E5076-3810-47DD-B79F-674D7AD40C0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1678" autoAdjust="0"/>
  </p:normalViewPr>
  <p:slideViewPr>
    <p:cSldViewPr snapToGrid="0">
      <p:cViewPr varScale="1">
        <p:scale>
          <a:sx n="81" d="100"/>
          <a:sy n="81" d="100"/>
        </p:scale>
        <p:origin x="60" y="507"/>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842E8D-FDD2-4091-A7CE-D64BCFF02A6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C343EA9-E15C-43E8-B49E-8E1BA62D37C3}">
      <dgm:prSet/>
      <dgm:spPr/>
      <dgm:t>
        <a:bodyPr/>
        <a:lstStyle/>
        <a:p>
          <a:r>
            <a:rPr lang="en-US" dirty="0"/>
            <a:t>Consider the needs of all pupils in every lesson</a:t>
          </a:r>
        </a:p>
      </dgm:t>
    </dgm:pt>
    <dgm:pt modelId="{D646DAD7-6A49-4D54-B875-982E5E7D9A79}" type="parTrans" cxnId="{98128290-BAF7-482D-B11E-B53ED0BDEDE4}">
      <dgm:prSet/>
      <dgm:spPr/>
      <dgm:t>
        <a:bodyPr/>
        <a:lstStyle/>
        <a:p>
          <a:endParaRPr lang="en-US"/>
        </a:p>
      </dgm:t>
    </dgm:pt>
    <dgm:pt modelId="{69AD2C36-171E-45AC-8E6A-CB6071784FC8}" type="sibTrans" cxnId="{98128290-BAF7-482D-B11E-B53ED0BDEDE4}">
      <dgm:prSet/>
      <dgm:spPr/>
      <dgm:t>
        <a:bodyPr/>
        <a:lstStyle/>
        <a:p>
          <a:endParaRPr lang="en-US"/>
        </a:p>
      </dgm:t>
    </dgm:pt>
    <dgm:pt modelId="{F65A70AB-DCC5-42F6-B6A3-B89B8393B966}">
      <dgm:prSet/>
      <dgm:spPr/>
      <dgm:t>
        <a:bodyPr/>
        <a:lstStyle/>
        <a:p>
          <a:r>
            <a:rPr lang="en-US" dirty="0"/>
            <a:t>Model a range of higher order thinking skills and challenge</a:t>
          </a:r>
        </a:p>
      </dgm:t>
    </dgm:pt>
    <dgm:pt modelId="{EA6E7E25-B074-4050-B374-79DCE67DEE1D}" type="parTrans" cxnId="{D82040D6-6B01-4264-8B38-FEB303B3A231}">
      <dgm:prSet/>
      <dgm:spPr/>
      <dgm:t>
        <a:bodyPr/>
        <a:lstStyle/>
        <a:p>
          <a:endParaRPr lang="en-US"/>
        </a:p>
      </dgm:t>
    </dgm:pt>
    <dgm:pt modelId="{A5354181-CFBE-4CFA-ADC5-E2E7B7D79A79}" type="sibTrans" cxnId="{D82040D6-6B01-4264-8B38-FEB303B3A231}">
      <dgm:prSet/>
      <dgm:spPr/>
      <dgm:t>
        <a:bodyPr/>
        <a:lstStyle/>
        <a:p>
          <a:endParaRPr lang="en-US"/>
        </a:p>
      </dgm:t>
    </dgm:pt>
    <dgm:pt modelId="{6B1CC08C-0A73-45AA-A105-13C031CD4773}">
      <dgm:prSet/>
      <dgm:spPr/>
      <dgm:t>
        <a:bodyPr/>
        <a:lstStyle/>
        <a:p>
          <a:r>
            <a:rPr lang="en-US" dirty="0"/>
            <a:t>Develop a variety of differentiation strategies</a:t>
          </a:r>
        </a:p>
      </dgm:t>
    </dgm:pt>
    <dgm:pt modelId="{5B43874F-3981-4145-89D1-93003863BF7E}" type="parTrans" cxnId="{0254A6E0-4CFB-4789-820E-4681BDDFEACA}">
      <dgm:prSet/>
      <dgm:spPr/>
      <dgm:t>
        <a:bodyPr/>
        <a:lstStyle/>
        <a:p>
          <a:endParaRPr lang="en-US"/>
        </a:p>
      </dgm:t>
    </dgm:pt>
    <dgm:pt modelId="{05DE2EA6-EE43-4D0D-BFA4-76616B29DFF8}" type="sibTrans" cxnId="{0254A6E0-4CFB-4789-820E-4681BDDFEACA}">
      <dgm:prSet/>
      <dgm:spPr/>
      <dgm:t>
        <a:bodyPr/>
        <a:lstStyle/>
        <a:p>
          <a:endParaRPr lang="en-US"/>
        </a:p>
      </dgm:t>
    </dgm:pt>
    <dgm:pt modelId="{B849195C-9CB4-42D6-9EA8-3B1103CE5B0B}">
      <dgm:prSet/>
      <dgm:spPr/>
      <dgm:t>
        <a:bodyPr/>
        <a:lstStyle/>
        <a:p>
          <a:r>
            <a:rPr lang="en-US" dirty="0"/>
            <a:t>Develop further ideas of how to incorporate Welsh</a:t>
          </a:r>
        </a:p>
      </dgm:t>
    </dgm:pt>
    <dgm:pt modelId="{0CCD62E5-E865-4E64-B878-3BCA45FA9607}" type="parTrans" cxnId="{EB94CDFA-A08B-45F1-9AC2-D744CA23A71C}">
      <dgm:prSet/>
      <dgm:spPr/>
      <dgm:t>
        <a:bodyPr/>
        <a:lstStyle/>
        <a:p>
          <a:endParaRPr lang="en-US"/>
        </a:p>
      </dgm:t>
    </dgm:pt>
    <dgm:pt modelId="{A1B2A1FB-23CD-4B13-B129-627A12D18D3F}" type="sibTrans" cxnId="{EB94CDFA-A08B-45F1-9AC2-D744CA23A71C}">
      <dgm:prSet/>
      <dgm:spPr/>
      <dgm:t>
        <a:bodyPr/>
        <a:lstStyle/>
        <a:p>
          <a:endParaRPr lang="en-US"/>
        </a:p>
      </dgm:t>
    </dgm:pt>
    <dgm:pt modelId="{03DD3E1E-A7CA-4D8E-8041-28AA70B599F8}">
      <dgm:prSet/>
      <dgm:spPr/>
      <dgm:t>
        <a:bodyPr/>
        <a:lstStyle/>
        <a:p>
          <a:r>
            <a:rPr lang="en-US" dirty="0"/>
            <a:t>Refine and ensure suitable scaffolding to support learners</a:t>
          </a:r>
        </a:p>
      </dgm:t>
    </dgm:pt>
    <dgm:pt modelId="{8CA49FF7-19EE-4931-939B-C21D3387651A}" type="parTrans" cxnId="{65D6B934-B625-42D2-9F52-1FCCB434BC3A}">
      <dgm:prSet/>
      <dgm:spPr/>
      <dgm:t>
        <a:bodyPr/>
        <a:lstStyle/>
        <a:p>
          <a:endParaRPr lang="en-US"/>
        </a:p>
      </dgm:t>
    </dgm:pt>
    <dgm:pt modelId="{3C760830-DABA-4B18-9BB7-D95B25E1169E}" type="sibTrans" cxnId="{65D6B934-B625-42D2-9F52-1FCCB434BC3A}">
      <dgm:prSet/>
      <dgm:spPr/>
      <dgm:t>
        <a:bodyPr/>
        <a:lstStyle/>
        <a:p>
          <a:endParaRPr lang="en-US"/>
        </a:p>
      </dgm:t>
    </dgm:pt>
    <dgm:pt modelId="{F75BB0E5-8E11-4F7D-B24F-AD1145E7BA44}">
      <dgm:prSet/>
      <dgm:spPr/>
      <dgm:t>
        <a:bodyPr/>
        <a:lstStyle/>
        <a:p>
          <a:r>
            <a:rPr lang="en-US" dirty="0"/>
            <a:t>Continue to differentiate in order to support pupils whilst challenging the MAT learners</a:t>
          </a:r>
        </a:p>
      </dgm:t>
    </dgm:pt>
    <dgm:pt modelId="{060433CE-AC73-47B8-881A-8E1F0570FD50}" type="parTrans" cxnId="{DCAF4DB1-775A-4C36-8079-ADA246877EAE}">
      <dgm:prSet/>
      <dgm:spPr/>
      <dgm:t>
        <a:bodyPr/>
        <a:lstStyle/>
        <a:p>
          <a:endParaRPr lang="en-US"/>
        </a:p>
      </dgm:t>
    </dgm:pt>
    <dgm:pt modelId="{7DD7BA72-90ED-4A0E-B97E-14771EB44DB6}" type="sibTrans" cxnId="{DCAF4DB1-775A-4C36-8079-ADA246877EAE}">
      <dgm:prSet/>
      <dgm:spPr/>
      <dgm:t>
        <a:bodyPr/>
        <a:lstStyle/>
        <a:p>
          <a:endParaRPr lang="en-US"/>
        </a:p>
      </dgm:t>
    </dgm:pt>
    <dgm:pt modelId="{DCCDB66B-8B5B-4027-9F31-496F07FD3916}">
      <dgm:prSet/>
      <dgm:spPr/>
      <dgm:t>
        <a:bodyPr/>
        <a:lstStyle/>
        <a:p>
          <a:r>
            <a:rPr lang="en-US" dirty="0">
              <a:latin typeface="Corbel" panose="020B0503020204020204"/>
            </a:rPr>
            <a:t>Stretch</a:t>
          </a:r>
          <a:r>
            <a:rPr lang="en-US" dirty="0"/>
            <a:t> learners by setting research tasks and using ‘flip’ learning techniques</a:t>
          </a:r>
        </a:p>
      </dgm:t>
    </dgm:pt>
    <dgm:pt modelId="{6525BFA2-4CD9-4B62-9FB3-6446D7D872C4}" type="parTrans" cxnId="{55BDBE6C-E919-43FA-8A02-30F0FFCF0293}">
      <dgm:prSet/>
      <dgm:spPr/>
      <dgm:t>
        <a:bodyPr/>
        <a:lstStyle/>
        <a:p>
          <a:endParaRPr lang="en-US"/>
        </a:p>
      </dgm:t>
    </dgm:pt>
    <dgm:pt modelId="{FA04FAE3-42A0-462B-A83B-426397BD14BB}" type="sibTrans" cxnId="{55BDBE6C-E919-43FA-8A02-30F0FFCF0293}">
      <dgm:prSet/>
      <dgm:spPr/>
      <dgm:t>
        <a:bodyPr/>
        <a:lstStyle/>
        <a:p>
          <a:endParaRPr lang="en-US"/>
        </a:p>
      </dgm:t>
    </dgm:pt>
    <dgm:pt modelId="{C0E39D6E-5D71-4EF2-83EC-073143662011}">
      <dgm:prSet/>
      <dgm:spPr/>
      <dgm:t>
        <a:bodyPr/>
        <a:lstStyle/>
        <a:p>
          <a:r>
            <a:rPr lang="en-US" dirty="0"/>
            <a:t>Continue to plan lessons that are appropriate to the ability of the class</a:t>
          </a:r>
        </a:p>
      </dgm:t>
    </dgm:pt>
    <dgm:pt modelId="{6AE56AA8-607D-4EEC-94B1-EDCD9D8F6F4A}" type="parTrans" cxnId="{83497B4B-0628-41E5-AD43-4C66D046C15C}">
      <dgm:prSet/>
      <dgm:spPr/>
      <dgm:t>
        <a:bodyPr/>
        <a:lstStyle/>
        <a:p>
          <a:endParaRPr lang="en-US"/>
        </a:p>
      </dgm:t>
    </dgm:pt>
    <dgm:pt modelId="{CB496C30-8B43-435C-AD62-C18C021CE82D}" type="sibTrans" cxnId="{83497B4B-0628-41E5-AD43-4C66D046C15C}">
      <dgm:prSet/>
      <dgm:spPr/>
      <dgm:t>
        <a:bodyPr/>
        <a:lstStyle/>
        <a:p>
          <a:endParaRPr lang="en-US"/>
        </a:p>
      </dgm:t>
    </dgm:pt>
    <dgm:pt modelId="{1DA0A5FF-EB91-4186-B342-80D993DE0B5A}">
      <dgm:prSet/>
      <dgm:spPr/>
      <dgm:t>
        <a:bodyPr/>
        <a:lstStyle/>
        <a:p>
          <a:r>
            <a:rPr lang="en-US" dirty="0"/>
            <a:t>Develop use of differentiated questions</a:t>
          </a:r>
        </a:p>
      </dgm:t>
    </dgm:pt>
    <dgm:pt modelId="{55E652DF-9B7D-4531-A374-852C68AA4BAC}" type="parTrans" cxnId="{F1E58140-5C25-44CB-99B6-2560FAF17CA2}">
      <dgm:prSet/>
      <dgm:spPr/>
      <dgm:t>
        <a:bodyPr/>
        <a:lstStyle/>
        <a:p>
          <a:endParaRPr lang="en-US"/>
        </a:p>
      </dgm:t>
    </dgm:pt>
    <dgm:pt modelId="{37CEF93C-9471-42FC-8F3A-DD6750E54859}" type="sibTrans" cxnId="{F1E58140-5C25-44CB-99B6-2560FAF17CA2}">
      <dgm:prSet/>
      <dgm:spPr/>
      <dgm:t>
        <a:bodyPr/>
        <a:lstStyle/>
        <a:p>
          <a:endParaRPr lang="en-US"/>
        </a:p>
      </dgm:t>
    </dgm:pt>
    <dgm:pt modelId="{A9384B20-A2A6-4E19-AAB2-E87E80A2DA10}" type="pres">
      <dgm:prSet presAssocID="{7B842E8D-FDD2-4091-A7CE-D64BCFF02A66}" presName="diagram" presStyleCnt="0">
        <dgm:presLayoutVars>
          <dgm:dir/>
          <dgm:resizeHandles val="exact"/>
        </dgm:presLayoutVars>
      </dgm:prSet>
      <dgm:spPr/>
    </dgm:pt>
    <dgm:pt modelId="{A96C63D3-7742-4337-A0AE-929DE186FADF}" type="pres">
      <dgm:prSet presAssocID="{DC343EA9-E15C-43E8-B49E-8E1BA62D37C3}" presName="node" presStyleLbl="node1" presStyleIdx="0" presStyleCnt="9">
        <dgm:presLayoutVars>
          <dgm:bulletEnabled val="1"/>
        </dgm:presLayoutVars>
      </dgm:prSet>
      <dgm:spPr/>
    </dgm:pt>
    <dgm:pt modelId="{CB2A1386-B014-4282-9BB5-8CEC46F0A14D}" type="pres">
      <dgm:prSet presAssocID="{69AD2C36-171E-45AC-8E6A-CB6071784FC8}" presName="sibTrans" presStyleCnt="0"/>
      <dgm:spPr/>
    </dgm:pt>
    <dgm:pt modelId="{7D6AFF13-02AF-4A3F-B3A7-3C6DC827CE25}" type="pres">
      <dgm:prSet presAssocID="{F65A70AB-DCC5-42F6-B6A3-B89B8393B966}" presName="node" presStyleLbl="node1" presStyleIdx="1" presStyleCnt="9">
        <dgm:presLayoutVars>
          <dgm:bulletEnabled val="1"/>
        </dgm:presLayoutVars>
      </dgm:prSet>
      <dgm:spPr/>
    </dgm:pt>
    <dgm:pt modelId="{7BFC8F75-6C8F-4280-8252-5FDC4D5DA6EA}" type="pres">
      <dgm:prSet presAssocID="{A5354181-CFBE-4CFA-ADC5-E2E7B7D79A79}" presName="sibTrans" presStyleCnt="0"/>
      <dgm:spPr/>
    </dgm:pt>
    <dgm:pt modelId="{0C4DECD8-95A0-450B-907D-2BC4CAA7E722}" type="pres">
      <dgm:prSet presAssocID="{6B1CC08C-0A73-45AA-A105-13C031CD4773}" presName="node" presStyleLbl="node1" presStyleIdx="2" presStyleCnt="9">
        <dgm:presLayoutVars>
          <dgm:bulletEnabled val="1"/>
        </dgm:presLayoutVars>
      </dgm:prSet>
      <dgm:spPr/>
    </dgm:pt>
    <dgm:pt modelId="{FDE18902-C151-4AC1-9877-76308E2470D7}" type="pres">
      <dgm:prSet presAssocID="{05DE2EA6-EE43-4D0D-BFA4-76616B29DFF8}" presName="sibTrans" presStyleCnt="0"/>
      <dgm:spPr/>
    </dgm:pt>
    <dgm:pt modelId="{71534EFD-F6DF-4498-B2EA-AB34E0C0E0B7}" type="pres">
      <dgm:prSet presAssocID="{B849195C-9CB4-42D6-9EA8-3B1103CE5B0B}" presName="node" presStyleLbl="node1" presStyleIdx="3" presStyleCnt="9">
        <dgm:presLayoutVars>
          <dgm:bulletEnabled val="1"/>
        </dgm:presLayoutVars>
      </dgm:prSet>
      <dgm:spPr/>
    </dgm:pt>
    <dgm:pt modelId="{182E38D9-01EF-4F13-8EBE-2F67C7809F61}" type="pres">
      <dgm:prSet presAssocID="{A1B2A1FB-23CD-4B13-B129-627A12D18D3F}" presName="sibTrans" presStyleCnt="0"/>
      <dgm:spPr/>
    </dgm:pt>
    <dgm:pt modelId="{9F5D1C9A-DC3A-47C5-8EAC-704C537A3FA8}" type="pres">
      <dgm:prSet presAssocID="{03DD3E1E-A7CA-4D8E-8041-28AA70B599F8}" presName="node" presStyleLbl="node1" presStyleIdx="4" presStyleCnt="9">
        <dgm:presLayoutVars>
          <dgm:bulletEnabled val="1"/>
        </dgm:presLayoutVars>
      </dgm:prSet>
      <dgm:spPr/>
    </dgm:pt>
    <dgm:pt modelId="{1754203C-1684-48E7-BC80-398D7A4CE8EB}" type="pres">
      <dgm:prSet presAssocID="{3C760830-DABA-4B18-9BB7-D95B25E1169E}" presName="sibTrans" presStyleCnt="0"/>
      <dgm:spPr/>
    </dgm:pt>
    <dgm:pt modelId="{D7FFE287-0A27-4690-8C73-B669C2121193}" type="pres">
      <dgm:prSet presAssocID="{F75BB0E5-8E11-4F7D-B24F-AD1145E7BA44}" presName="node" presStyleLbl="node1" presStyleIdx="5" presStyleCnt="9">
        <dgm:presLayoutVars>
          <dgm:bulletEnabled val="1"/>
        </dgm:presLayoutVars>
      </dgm:prSet>
      <dgm:spPr/>
    </dgm:pt>
    <dgm:pt modelId="{19658451-7991-476C-A951-CBCC7E7D7409}" type="pres">
      <dgm:prSet presAssocID="{7DD7BA72-90ED-4A0E-B97E-14771EB44DB6}" presName="sibTrans" presStyleCnt="0"/>
      <dgm:spPr/>
    </dgm:pt>
    <dgm:pt modelId="{D810AC15-C1ED-40F2-B8FE-ECA324572339}" type="pres">
      <dgm:prSet presAssocID="{DCCDB66B-8B5B-4027-9F31-496F07FD3916}" presName="node" presStyleLbl="node1" presStyleIdx="6" presStyleCnt="9">
        <dgm:presLayoutVars>
          <dgm:bulletEnabled val="1"/>
        </dgm:presLayoutVars>
      </dgm:prSet>
      <dgm:spPr/>
    </dgm:pt>
    <dgm:pt modelId="{9BF56AC2-F4A4-4390-AC96-B633CF5DF096}" type="pres">
      <dgm:prSet presAssocID="{FA04FAE3-42A0-462B-A83B-426397BD14BB}" presName="sibTrans" presStyleCnt="0"/>
      <dgm:spPr/>
    </dgm:pt>
    <dgm:pt modelId="{71EF3FF9-0532-4CA4-8F1E-86405E7C6F76}" type="pres">
      <dgm:prSet presAssocID="{C0E39D6E-5D71-4EF2-83EC-073143662011}" presName="node" presStyleLbl="node1" presStyleIdx="7" presStyleCnt="9">
        <dgm:presLayoutVars>
          <dgm:bulletEnabled val="1"/>
        </dgm:presLayoutVars>
      </dgm:prSet>
      <dgm:spPr/>
    </dgm:pt>
    <dgm:pt modelId="{69FCB06E-B060-4486-9D4B-91689CAC910F}" type="pres">
      <dgm:prSet presAssocID="{CB496C30-8B43-435C-AD62-C18C021CE82D}" presName="sibTrans" presStyleCnt="0"/>
      <dgm:spPr/>
    </dgm:pt>
    <dgm:pt modelId="{36CE65A4-8B54-4945-8002-72182BEF92A7}" type="pres">
      <dgm:prSet presAssocID="{1DA0A5FF-EB91-4186-B342-80D993DE0B5A}" presName="node" presStyleLbl="node1" presStyleIdx="8" presStyleCnt="9">
        <dgm:presLayoutVars>
          <dgm:bulletEnabled val="1"/>
        </dgm:presLayoutVars>
      </dgm:prSet>
      <dgm:spPr/>
    </dgm:pt>
  </dgm:ptLst>
  <dgm:cxnLst>
    <dgm:cxn modelId="{95216408-77F4-4EC2-98C7-BEB6F22B30DD}" type="presOf" srcId="{DC343EA9-E15C-43E8-B49E-8E1BA62D37C3}" destId="{A96C63D3-7742-4337-A0AE-929DE186FADF}" srcOrd="0" destOrd="0" presId="urn:microsoft.com/office/officeart/2005/8/layout/default"/>
    <dgm:cxn modelId="{83A6A01C-E985-4477-A2EB-984BE26B4AC5}" type="presOf" srcId="{03DD3E1E-A7CA-4D8E-8041-28AA70B599F8}" destId="{9F5D1C9A-DC3A-47C5-8EAC-704C537A3FA8}" srcOrd="0" destOrd="0" presId="urn:microsoft.com/office/officeart/2005/8/layout/default"/>
    <dgm:cxn modelId="{DEB1F72E-8347-413E-8B46-4EE3D3C0E32A}" type="presOf" srcId="{F65A70AB-DCC5-42F6-B6A3-B89B8393B966}" destId="{7D6AFF13-02AF-4A3F-B3A7-3C6DC827CE25}" srcOrd="0" destOrd="0" presId="urn:microsoft.com/office/officeart/2005/8/layout/default"/>
    <dgm:cxn modelId="{65D6B934-B625-42D2-9F52-1FCCB434BC3A}" srcId="{7B842E8D-FDD2-4091-A7CE-D64BCFF02A66}" destId="{03DD3E1E-A7CA-4D8E-8041-28AA70B599F8}" srcOrd="4" destOrd="0" parTransId="{8CA49FF7-19EE-4931-939B-C21D3387651A}" sibTransId="{3C760830-DABA-4B18-9BB7-D95B25E1169E}"/>
    <dgm:cxn modelId="{F1E58140-5C25-44CB-99B6-2560FAF17CA2}" srcId="{7B842E8D-FDD2-4091-A7CE-D64BCFF02A66}" destId="{1DA0A5FF-EB91-4186-B342-80D993DE0B5A}" srcOrd="8" destOrd="0" parTransId="{55E652DF-9B7D-4531-A374-852C68AA4BAC}" sibTransId="{37CEF93C-9471-42FC-8F3A-DD6750E54859}"/>
    <dgm:cxn modelId="{83497B4B-0628-41E5-AD43-4C66D046C15C}" srcId="{7B842E8D-FDD2-4091-A7CE-D64BCFF02A66}" destId="{C0E39D6E-5D71-4EF2-83EC-073143662011}" srcOrd="7" destOrd="0" parTransId="{6AE56AA8-607D-4EEC-94B1-EDCD9D8F6F4A}" sibTransId="{CB496C30-8B43-435C-AD62-C18C021CE82D}"/>
    <dgm:cxn modelId="{55BDBE6C-E919-43FA-8A02-30F0FFCF0293}" srcId="{7B842E8D-FDD2-4091-A7CE-D64BCFF02A66}" destId="{DCCDB66B-8B5B-4027-9F31-496F07FD3916}" srcOrd="6" destOrd="0" parTransId="{6525BFA2-4CD9-4B62-9FB3-6446D7D872C4}" sibTransId="{FA04FAE3-42A0-462B-A83B-426397BD14BB}"/>
    <dgm:cxn modelId="{4EAE9F51-9B07-4FAF-9DA3-AA3955306849}" type="presOf" srcId="{DCCDB66B-8B5B-4027-9F31-496F07FD3916}" destId="{D810AC15-C1ED-40F2-B8FE-ECA324572339}" srcOrd="0" destOrd="0" presId="urn:microsoft.com/office/officeart/2005/8/layout/default"/>
    <dgm:cxn modelId="{A5CDA352-8FF5-4848-8A82-2FF38B017829}" type="presOf" srcId="{B849195C-9CB4-42D6-9EA8-3B1103CE5B0B}" destId="{71534EFD-F6DF-4498-B2EA-AB34E0C0E0B7}" srcOrd="0" destOrd="0" presId="urn:microsoft.com/office/officeart/2005/8/layout/default"/>
    <dgm:cxn modelId="{F9E01E8F-C8DE-4025-B54D-498AFA1E3FB2}" type="presOf" srcId="{6B1CC08C-0A73-45AA-A105-13C031CD4773}" destId="{0C4DECD8-95A0-450B-907D-2BC4CAA7E722}" srcOrd="0" destOrd="0" presId="urn:microsoft.com/office/officeart/2005/8/layout/default"/>
    <dgm:cxn modelId="{98128290-BAF7-482D-B11E-B53ED0BDEDE4}" srcId="{7B842E8D-FDD2-4091-A7CE-D64BCFF02A66}" destId="{DC343EA9-E15C-43E8-B49E-8E1BA62D37C3}" srcOrd="0" destOrd="0" parTransId="{D646DAD7-6A49-4D54-B875-982E5E7D9A79}" sibTransId="{69AD2C36-171E-45AC-8E6A-CB6071784FC8}"/>
    <dgm:cxn modelId="{DCAF4DB1-775A-4C36-8079-ADA246877EAE}" srcId="{7B842E8D-FDD2-4091-A7CE-D64BCFF02A66}" destId="{F75BB0E5-8E11-4F7D-B24F-AD1145E7BA44}" srcOrd="5" destOrd="0" parTransId="{060433CE-AC73-47B8-881A-8E1F0570FD50}" sibTransId="{7DD7BA72-90ED-4A0E-B97E-14771EB44DB6}"/>
    <dgm:cxn modelId="{C9C782BE-05FA-4EC7-87E4-185626EDC8B5}" type="presOf" srcId="{F75BB0E5-8E11-4F7D-B24F-AD1145E7BA44}" destId="{D7FFE287-0A27-4690-8C73-B669C2121193}" srcOrd="0" destOrd="0" presId="urn:microsoft.com/office/officeart/2005/8/layout/default"/>
    <dgm:cxn modelId="{D82040D6-6B01-4264-8B38-FEB303B3A231}" srcId="{7B842E8D-FDD2-4091-A7CE-D64BCFF02A66}" destId="{F65A70AB-DCC5-42F6-B6A3-B89B8393B966}" srcOrd="1" destOrd="0" parTransId="{EA6E7E25-B074-4050-B374-79DCE67DEE1D}" sibTransId="{A5354181-CFBE-4CFA-ADC5-E2E7B7D79A79}"/>
    <dgm:cxn modelId="{3B470BDC-5020-46F1-9CD7-3B8F44AF67F8}" type="presOf" srcId="{1DA0A5FF-EB91-4186-B342-80D993DE0B5A}" destId="{36CE65A4-8B54-4945-8002-72182BEF92A7}" srcOrd="0" destOrd="0" presId="urn:microsoft.com/office/officeart/2005/8/layout/default"/>
    <dgm:cxn modelId="{952B4EE0-B9E8-4F10-9654-BA41FBA8ED74}" type="presOf" srcId="{C0E39D6E-5D71-4EF2-83EC-073143662011}" destId="{71EF3FF9-0532-4CA4-8F1E-86405E7C6F76}" srcOrd="0" destOrd="0" presId="urn:microsoft.com/office/officeart/2005/8/layout/default"/>
    <dgm:cxn modelId="{0254A6E0-4CFB-4789-820E-4681BDDFEACA}" srcId="{7B842E8D-FDD2-4091-A7CE-D64BCFF02A66}" destId="{6B1CC08C-0A73-45AA-A105-13C031CD4773}" srcOrd="2" destOrd="0" parTransId="{5B43874F-3981-4145-89D1-93003863BF7E}" sibTransId="{05DE2EA6-EE43-4D0D-BFA4-76616B29DFF8}"/>
    <dgm:cxn modelId="{0826D7EB-3634-4344-BD0C-E02261EF9785}" type="presOf" srcId="{7B842E8D-FDD2-4091-A7CE-D64BCFF02A66}" destId="{A9384B20-A2A6-4E19-AAB2-E87E80A2DA10}" srcOrd="0" destOrd="0" presId="urn:microsoft.com/office/officeart/2005/8/layout/default"/>
    <dgm:cxn modelId="{EB94CDFA-A08B-45F1-9AC2-D744CA23A71C}" srcId="{7B842E8D-FDD2-4091-A7CE-D64BCFF02A66}" destId="{B849195C-9CB4-42D6-9EA8-3B1103CE5B0B}" srcOrd="3" destOrd="0" parTransId="{0CCD62E5-E865-4E64-B878-3BCA45FA9607}" sibTransId="{A1B2A1FB-23CD-4B13-B129-627A12D18D3F}"/>
    <dgm:cxn modelId="{0DBB62D1-2922-4BD0-BADD-CD26132CC709}" type="presParOf" srcId="{A9384B20-A2A6-4E19-AAB2-E87E80A2DA10}" destId="{A96C63D3-7742-4337-A0AE-929DE186FADF}" srcOrd="0" destOrd="0" presId="urn:microsoft.com/office/officeart/2005/8/layout/default"/>
    <dgm:cxn modelId="{6ACE0027-F18E-4DE9-B952-85557002D60A}" type="presParOf" srcId="{A9384B20-A2A6-4E19-AAB2-E87E80A2DA10}" destId="{CB2A1386-B014-4282-9BB5-8CEC46F0A14D}" srcOrd="1" destOrd="0" presId="urn:microsoft.com/office/officeart/2005/8/layout/default"/>
    <dgm:cxn modelId="{A337192B-5381-43B3-A4DF-61EC5FCE246B}" type="presParOf" srcId="{A9384B20-A2A6-4E19-AAB2-E87E80A2DA10}" destId="{7D6AFF13-02AF-4A3F-B3A7-3C6DC827CE25}" srcOrd="2" destOrd="0" presId="urn:microsoft.com/office/officeart/2005/8/layout/default"/>
    <dgm:cxn modelId="{5E17CB04-CF87-4F0C-BDB8-0EF0DE8AD75A}" type="presParOf" srcId="{A9384B20-A2A6-4E19-AAB2-E87E80A2DA10}" destId="{7BFC8F75-6C8F-4280-8252-5FDC4D5DA6EA}" srcOrd="3" destOrd="0" presId="urn:microsoft.com/office/officeart/2005/8/layout/default"/>
    <dgm:cxn modelId="{412BF4DE-B607-41EB-9615-D676D46D6D34}" type="presParOf" srcId="{A9384B20-A2A6-4E19-AAB2-E87E80A2DA10}" destId="{0C4DECD8-95A0-450B-907D-2BC4CAA7E722}" srcOrd="4" destOrd="0" presId="urn:microsoft.com/office/officeart/2005/8/layout/default"/>
    <dgm:cxn modelId="{042B2D1C-5A51-42E3-9C7B-84FBDD810716}" type="presParOf" srcId="{A9384B20-A2A6-4E19-AAB2-E87E80A2DA10}" destId="{FDE18902-C151-4AC1-9877-76308E2470D7}" srcOrd="5" destOrd="0" presId="urn:microsoft.com/office/officeart/2005/8/layout/default"/>
    <dgm:cxn modelId="{EE9E1D44-53BC-42A8-B83C-36BD2CCA2BBF}" type="presParOf" srcId="{A9384B20-A2A6-4E19-AAB2-E87E80A2DA10}" destId="{71534EFD-F6DF-4498-B2EA-AB34E0C0E0B7}" srcOrd="6" destOrd="0" presId="urn:microsoft.com/office/officeart/2005/8/layout/default"/>
    <dgm:cxn modelId="{8E9C5A75-1FCF-451F-ACFE-D0C3210CA013}" type="presParOf" srcId="{A9384B20-A2A6-4E19-AAB2-E87E80A2DA10}" destId="{182E38D9-01EF-4F13-8EBE-2F67C7809F61}" srcOrd="7" destOrd="0" presId="urn:microsoft.com/office/officeart/2005/8/layout/default"/>
    <dgm:cxn modelId="{C257E1F7-6D63-49FD-92D1-6EC3AF25D289}" type="presParOf" srcId="{A9384B20-A2A6-4E19-AAB2-E87E80A2DA10}" destId="{9F5D1C9A-DC3A-47C5-8EAC-704C537A3FA8}" srcOrd="8" destOrd="0" presId="urn:microsoft.com/office/officeart/2005/8/layout/default"/>
    <dgm:cxn modelId="{5DD7AF1B-0C81-4613-BBEA-D5BAC6437486}" type="presParOf" srcId="{A9384B20-A2A6-4E19-AAB2-E87E80A2DA10}" destId="{1754203C-1684-48E7-BC80-398D7A4CE8EB}" srcOrd="9" destOrd="0" presId="urn:microsoft.com/office/officeart/2005/8/layout/default"/>
    <dgm:cxn modelId="{B88763CE-F13D-4CED-8E40-FA58D0F2C52C}" type="presParOf" srcId="{A9384B20-A2A6-4E19-AAB2-E87E80A2DA10}" destId="{D7FFE287-0A27-4690-8C73-B669C2121193}" srcOrd="10" destOrd="0" presId="urn:microsoft.com/office/officeart/2005/8/layout/default"/>
    <dgm:cxn modelId="{9151F762-67FB-4D13-ADA0-8C02C3CD3089}" type="presParOf" srcId="{A9384B20-A2A6-4E19-AAB2-E87E80A2DA10}" destId="{19658451-7991-476C-A951-CBCC7E7D7409}" srcOrd="11" destOrd="0" presId="urn:microsoft.com/office/officeart/2005/8/layout/default"/>
    <dgm:cxn modelId="{CB90A76D-D42D-489A-9343-E317BB23A393}" type="presParOf" srcId="{A9384B20-A2A6-4E19-AAB2-E87E80A2DA10}" destId="{D810AC15-C1ED-40F2-B8FE-ECA324572339}" srcOrd="12" destOrd="0" presId="urn:microsoft.com/office/officeart/2005/8/layout/default"/>
    <dgm:cxn modelId="{DB6A2790-BCC7-4794-9D07-5987658D8765}" type="presParOf" srcId="{A9384B20-A2A6-4E19-AAB2-E87E80A2DA10}" destId="{9BF56AC2-F4A4-4390-AC96-B633CF5DF096}" srcOrd="13" destOrd="0" presId="urn:microsoft.com/office/officeart/2005/8/layout/default"/>
    <dgm:cxn modelId="{6E114C9C-BAF1-492C-8D28-C1BD6F2322F9}" type="presParOf" srcId="{A9384B20-A2A6-4E19-AAB2-E87E80A2DA10}" destId="{71EF3FF9-0532-4CA4-8F1E-86405E7C6F76}" srcOrd="14" destOrd="0" presId="urn:microsoft.com/office/officeart/2005/8/layout/default"/>
    <dgm:cxn modelId="{89003BDC-CD22-4313-97E6-DDA351F350AB}" type="presParOf" srcId="{A9384B20-A2A6-4E19-AAB2-E87E80A2DA10}" destId="{69FCB06E-B060-4486-9D4B-91689CAC910F}" srcOrd="15" destOrd="0" presId="urn:microsoft.com/office/officeart/2005/8/layout/default"/>
    <dgm:cxn modelId="{94C4234B-2255-48CA-AC10-99FAEDC2500D}" type="presParOf" srcId="{A9384B20-A2A6-4E19-AAB2-E87E80A2DA10}" destId="{36CE65A4-8B54-4945-8002-72182BEF92A7}"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E20ECE-80B8-4380-8AF3-C3211BABE4C4}"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62C7B32F-36B6-4268-9777-8EA1D106D144}">
      <dgm:prSet/>
      <dgm:spPr/>
      <dgm:t>
        <a:bodyPr/>
        <a:lstStyle/>
        <a:p>
          <a:r>
            <a:rPr lang="en-US" b="1"/>
            <a:t>Datblygu'r defnydd o gwestiynau gwahaniaethol</a:t>
          </a:r>
          <a:endParaRPr lang="en-US"/>
        </a:p>
      </dgm:t>
    </dgm:pt>
    <dgm:pt modelId="{95BA6024-4E92-47C0-8054-2BD647B284B5}" type="parTrans" cxnId="{4914F615-317B-4159-A87C-8A41D6EC1941}">
      <dgm:prSet/>
      <dgm:spPr/>
      <dgm:t>
        <a:bodyPr/>
        <a:lstStyle/>
        <a:p>
          <a:endParaRPr lang="en-US"/>
        </a:p>
      </dgm:t>
    </dgm:pt>
    <dgm:pt modelId="{EBBD3C2C-720F-456A-B498-8AFE97C404B0}" type="sibTrans" cxnId="{4914F615-317B-4159-A87C-8A41D6EC1941}">
      <dgm:prSet/>
      <dgm:spPr/>
      <dgm:t>
        <a:bodyPr/>
        <a:lstStyle/>
        <a:p>
          <a:endParaRPr lang="en-US"/>
        </a:p>
      </dgm:t>
    </dgm:pt>
    <dgm:pt modelId="{7E19E74B-F7AE-4B12-8229-56A7EDADC8F0}">
      <dgm:prSet/>
      <dgm:spPr/>
      <dgm:t>
        <a:bodyPr/>
        <a:lstStyle/>
        <a:p>
          <a:r>
            <a:rPr lang="en-US" b="1"/>
            <a:t>Develop use of differentiated questions</a:t>
          </a:r>
          <a:endParaRPr lang="en-US"/>
        </a:p>
      </dgm:t>
    </dgm:pt>
    <dgm:pt modelId="{4ECB7358-431D-4131-AFF4-3F6B0717A710}" type="parTrans" cxnId="{A24DDAC9-9743-42B1-942B-786589575CE2}">
      <dgm:prSet/>
      <dgm:spPr/>
      <dgm:t>
        <a:bodyPr/>
        <a:lstStyle/>
        <a:p>
          <a:endParaRPr lang="en-US"/>
        </a:p>
      </dgm:t>
    </dgm:pt>
    <dgm:pt modelId="{CAFB6996-4100-4887-BC80-3B874A563A3B}" type="sibTrans" cxnId="{A24DDAC9-9743-42B1-942B-786589575CE2}">
      <dgm:prSet/>
      <dgm:spPr/>
      <dgm:t>
        <a:bodyPr/>
        <a:lstStyle/>
        <a:p>
          <a:endParaRPr lang="en-US"/>
        </a:p>
      </dgm:t>
    </dgm:pt>
    <dgm:pt modelId="{4773971B-D414-4F33-B2FA-572AAB5BE654}" type="pres">
      <dgm:prSet presAssocID="{64E20ECE-80B8-4380-8AF3-C3211BABE4C4}" presName="linear" presStyleCnt="0">
        <dgm:presLayoutVars>
          <dgm:animLvl val="lvl"/>
          <dgm:resizeHandles val="exact"/>
        </dgm:presLayoutVars>
      </dgm:prSet>
      <dgm:spPr/>
    </dgm:pt>
    <dgm:pt modelId="{A76B3587-B19E-44E7-82E9-EF1AA84015B8}" type="pres">
      <dgm:prSet presAssocID="{62C7B32F-36B6-4268-9777-8EA1D106D144}" presName="parentText" presStyleLbl="node1" presStyleIdx="0" presStyleCnt="2">
        <dgm:presLayoutVars>
          <dgm:chMax val="0"/>
          <dgm:bulletEnabled val="1"/>
        </dgm:presLayoutVars>
      </dgm:prSet>
      <dgm:spPr/>
    </dgm:pt>
    <dgm:pt modelId="{92D302C3-8358-4496-952F-8C0C2CEF9465}" type="pres">
      <dgm:prSet presAssocID="{EBBD3C2C-720F-456A-B498-8AFE97C404B0}" presName="spacer" presStyleCnt="0"/>
      <dgm:spPr/>
    </dgm:pt>
    <dgm:pt modelId="{5A2154A6-2AED-4422-81EA-879C5E13CE18}" type="pres">
      <dgm:prSet presAssocID="{7E19E74B-F7AE-4B12-8229-56A7EDADC8F0}" presName="parentText" presStyleLbl="node1" presStyleIdx="1" presStyleCnt="2">
        <dgm:presLayoutVars>
          <dgm:chMax val="0"/>
          <dgm:bulletEnabled val="1"/>
        </dgm:presLayoutVars>
      </dgm:prSet>
      <dgm:spPr/>
    </dgm:pt>
  </dgm:ptLst>
  <dgm:cxnLst>
    <dgm:cxn modelId="{4914F615-317B-4159-A87C-8A41D6EC1941}" srcId="{64E20ECE-80B8-4380-8AF3-C3211BABE4C4}" destId="{62C7B32F-36B6-4268-9777-8EA1D106D144}" srcOrd="0" destOrd="0" parTransId="{95BA6024-4E92-47C0-8054-2BD647B284B5}" sibTransId="{EBBD3C2C-720F-456A-B498-8AFE97C404B0}"/>
    <dgm:cxn modelId="{39DD3166-2EBD-4A5E-870D-3F6DA5F2D183}" type="presOf" srcId="{7E19E74B-F7AE-4B12-8229-56A7EDADC8F0}" destId="{5A2154A6-2AED-4422-81EA-879C5E13CE18}" srcOrd="0" destOrd="0" presId="urn:microsoft.com/office/officeart/2005/8/layout/vList2"/>
    <dgm:cxn modelId="{A24DDAC9-9743-42B1-942B-786589575CE2}" srcId="{64E20ECE-80B8-4380-8AF3-C3211BABE4C4}" destId="{7E19E74B-F7AE-4B12-8229-56A7EDADC8F0}" srcOrd="1" destOrd="0" parTransId="{4ECB7358-431D-4131-AFF4-3F6B0717A710}" sibTransId="{CAFB6996-4100-4887-BC80-3B874A563A3B}"/>
    <dgm:cxn modelId="{D67657D5-6132-4136-97A1-F779E686B7D7}" type="presOf" srcId="{64E20ECE-80B8-4380-8AF3-C3211BABE4C4}" destId="{4773971B-D414-4F33-B2FA-572AAB5BE654}" srcOrd="0" destOrd="0" presId="urn:microsoft.com/office/officeart/2005/8/layout/vList2"/>
    <dgm:cxn modelId="{0891F2D8-2FC3-426F-A8C3-F2CE2BFB785D}" type="presOf" srcId="{62C7B32F-36B6-4268-9777-8EA1D106D144}" destId="{A76B3587-B19E-44E7-82E9-EF1AA84015B8}" srcOrd="0" destOrd="0" presId="urn:microsoft.com/office/officeart/2005/8/layout/vList2"/>
    <dgm:cxn modelId="{69AF3F42-5C6C-4218-8579-E56A70526E79}" type="presParOf" srcId="{4773971B-D414-4F33-B2FA-572AAB5BE654}" destId="{A76B3587-B19E-44E7-82E9-EF1AA84015B8}" srcOrd="0" destOrd="0" presId="urn:microsoft.com/office/officeart/2005/8/layout/vList2"/>
    <dgm:cxn modelId="{868A57C9-6DBD-4EC4-AC57-4380B3D42992}" type="presParOf" srcId="{4773971B-D414-4F33-B2FA-572AAB5BE654}" destId="{92D302C3-8358-4496-952F-8C0C2CEF9465}" srcOrd="1" destOrd="0" presId="urn:microsoft.com/office/officeart/2005/8/layout/vList2"/>
    <dgm:cxn modelId="{85FF41C2-54BC-4444-AACC-47131DF0891A}" type="presParOf" srcId="{4773971B-D414-4F33-B2FA-572AAB5BE654}" destId="{5A2154A6-2AED-4422-81EA-879C5E13CE1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C63D3-7742-4337-A0AE-929DE186FADF}">
      <dsp:nvSpPr>
        <dsp:cNvPr id="0" name=""/>
        <dsp:cNvSpPr/>
      </dsp:nvSpPr>
      <dsp:spPr>
        <a:xfrm>
          <a:off x="186465" y="401"/>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Consider the needs of all pupils in every lesson</a:t>
          </a:r>
        </a:p>
      </dsp:txBody>
      <dsp:txXfrm>
        <a:off x="186465" y="401"/>
        <a:ext cx="2143649" cy="1286189"/>
      </dsp:txXfrm>
    </dsp:sp>
    <dsp:sp modelId="{7D6AFF13-02AF-4A3F-B3A7-3C6DC827CE25}">
      <dsp:nvSpPr>
        <dsp:cNvPr id="0" name=""/>
        <dsp:cNvSpPr/>
      </dsp:nvSpPr>
      <dsp:spPr>
        <a:xfrm>
          <a:off x="2544479" y="401"/>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Model a range of higher order thinking skills and challenge</a:t>
          </a:r>
        </a:p>
      </dsp:txBody>
      <dsp:txXfrm>
        <a:off x="2544479" y="401"/>
        <a:ext cx="2143649" cy="1286189"/>
      </dsp:txXfrm>
    </dsp:sp>
    <dsp:sp modelId="{0C4DECD8-95A0-450B-907D-2BC4CAA7E722}">
      <dsp:nvSpPr>
        <dsp:cNvPr id="0" name=""/>
        <dsp:cNvSpPr/>
      </dsp:nvSpPr>
      <dsp:spPr>
        <a:xfrm>
          <a:off x="4902494" y="401"/>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Develop a variety of differentiation strategies</a:t>
          </a:r>
        </a:p>
      </dsp:txBody>
      <dsp:txXfrm>
        <a:off x="4902494" y="401"/>
        <a:ext cx="2143649" cy="1286189"/>
      </dsp:txXfrm>
    </dsp:sp>
    <dsp:sp modelId="{71534EFD-F6DF-4498-B2EA-AB34E0C0E0B7}">
      <dsp:nvSpPr>
        <dsp:cNvPr id="0" name=""/>
        <dsp:cNvSpPr/>
      </dsp:nvSpPr>
      <dsp:spPr>
        <a:xfrm>
          <a:off x="186465" y="1500956"/>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Develop further ideas of how to incorporate Welsh</a:t>
          </a:r>
        </a:p>
      </dsp:txBody>
      <dsp:txXfrm>
        <a:off x="186465" y="1500956"/>
        <a:ext cx="2143649" cy="1286189"/>
      </dsp:txXfrm>
    </dsp:sp>
    <dsp:sp modelId="{9F5D1C9A-DC3A-47C5-8EAC-704C537A3FA8}">
      <dsp:nvSpPr>
        <dsp:cNvPr id="0" name=""/>
        <dsp:cNvSpPr/>
      </dsp:nvSpPr>
      <dsp:spPr>
        <a:xfrm>
          <a:off x="2544479" y="1500956"/>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Refine and ensure suitable scaffolding to support learners</a:t>
          </a:r>
        </a:p>
      </dsp:txBody>
      <dsp:txXfrm>
        <a:off x="2544479" y="1500956"/>
        <a:ext cx="2143649" cy="1286189"/>
      </dsp:txXfrm>
    </dsp:sp>
    <dsp:sp modelId="{D7FFE287-0A27-4690-8C73-B669C2121193}">
      <dsp:nvSpPr>
        <dsp:cNvPr id="0" name=""/>
        <dsp:cNvSpPr/>
      </dsp:nvSpPr>
      <dsp:spPr>
        <a:xfrm>
          <a:off x="4902494" y="1500956"/>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Continue to differentiate in order to support pupils whilst challenging the MAT learners</a:t>
          </a:r>
        </a:p>
      </dsp:txBody>
      <dsp:txXfrm>
        <a:off x="4902494" y="1500956"/>
        <a:ext cx="2143649" cy="1286189"/>
      </dsp:txXfrm>
    </dsp:sp>
    <dsp:sp modelId="{D810AC15-C1ED-40F2-B8FE-ECA324572339}">
      <dsp:nvSpPr>
        <dsp:cNvPr id="0" name=""/>
        <dsp:cNvSpPr/>
      </dsp:nvSpPr>
      <dsp:spPr>
        <a:xfrm>
          <a:off x="186465" y="3001510"/>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Corbel" panose="020B0503020204020204"/>
            </a:rPr>
            <a:t>Stretch</a:t>
          </a:r>
          <a:r>
            <a:rPr lang="en-US" sz="1600" kern="1200" dirty="0"/>
            <a:t> learners by setting research tasks and using ‘flip’ learning techniques</a:t>
          </a:r>
        </a:p>
      </dsp:txBody>
      <dsp:txXfrm>
        <a:off x="186465" y="3001510"/>
        <a:ext cx="2143649" cy="1286189"/>
      </dsp:txXfrm>
    </dsp:sp>
    <dsp:sp modelId="{71EF3FF9-0532-4CA4-8F1E-86405E7C6F76}">
      <dsp:nvSpPr>
        <dsp:cNvPr id="0" name=""/>
        <dsp:cNvSpPr/>
      </dsp:nvSpPr>
      <dsp:spPr>
        <a:xfrm>
          <a:off x="2544479" y="3001510"/>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Continue to plan lessons that are appropriate to the ability of the class</a:t>
          </a:r>
        </a:p>
      </dsp:txBody>
      <dsp:txXfrm>
        <a:off x="2544479" y="3001510"/>
        <a:ext cx="2143649" cy="1286189"/>
      </dsp:txXfrm>
    </dsp:sp>
    <dsp:sp modelId="{36CE65A4-8B54-4945-8002-72182BEF92A7}">
      <dsp:nvSpPr>
        <dsp:cNvPr id="0" name=""/>
        <dsp:cNvSpPr/>
      </dsp:nvSpPr>
      <dsp:spPr>
        <a:xfrm>
          <a:off x="4902494" y="3001510"/>
          <a:ext cx="2143649" cy="128618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Develop use of differentiated questions</a:t>
          </a:r>
        </a:p>
      </dsp:txBody>
      <dsp:txXfrm>
        <a:off x="4902494" y="3001510"/>
        <a:ext cx="2143649" cy="1286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B3587-B19E-44E7-82E9-EF1AA84015B8}">
      <dsp:nvSpPr>
        <dsp:cNvPr id="0" name=""/>
        <dsp:cNvSpPr/>
      </dsp:nvSpPr>
      <dsp:spPr>
        <a:xfrm>
          <a:off x="0" y="320548"/>
          <a:ext cx="6711950" cy="163098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b="1" kern="1200"/>
            <a:t>Datblygu'r defnydd o gwestiynau gwahaniaethol</a:t>
          </a:r>
          <a:endParaRPr lang="en-US" sz="4100" kern="1200"/>
        </a:p>
      </dsp:txBody>
      <dsp:txXfrm>
        <a:off x="79618" y="400166"/>
        <a:ext cx="6552714" cy="1471744"/>
      </dsp:txXfrm>
    </dsp:sp>
    <dsp:sp modelId="{5A2154A6-2AED-4422-81EA-879C5E13CE18}">
      <dsp:nvSpPr>
        <dsp:cNvPr id="0" name=""/>
        <dsp:cNvSpPr/>
      </dsp:nvSpPr>
      <dsp:spPr>
        <a:xfrm>
          <a:off x="0" y="2069609"/>
          <a:ext cx="6711950" cy="163098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b="1" kern="1200"/>
            <a:t>Develop use of differentiated questions</a:t>
          </a:r>
          <a:endParaRPr lang="en-US" sz="4100" kern="1200"/>
        </a:p>
      </dsp:txBody>
      <dsp:txXfrm>
        <a:off x="79618" y="2149227"/>
        <a:ext cx="6552714" cy="147174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805758-D2E5-47F1-BDC8-64F96AB837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9A4D7A7-60FE-4B51-8D3B-098FB2A1B3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866161-D383-45DC-9645-1D21647A8641}" type="datetimeFigureOut">
              <a:rPr lang="en-US" smtClean="0"/>
              <a:t>2/1/2023</a:t>
            </a:fld>
            <a:endParaRPr lang="en-US" dirty="0"/>
          </a:p>
        </p:txBody>
      </p:sp>
      <p:sp>
        <p:nvSpPr>
          <p:cNvPr id="4" name="Footer Placeholder 3">
            <a:extLst>
              <a:ext uri="{FF2B5EF4-FFF2-40B4-BE49-F238E27FC236}">
                <a16:creationId xmlns:a16="http://schemas.microsoft.com/office/drawing/2014/main" id="{0748030B-DA71-4B18-AA7C-F991BCB518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BD65FCA-070F-4A6D-A2E0-D5EBEAABC9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64D2B8-7AFA-4F86-9DF3-A6BBE4E238C1}" type="slidenum">
              <a:rPr lang="en-US" smtClean="0"/>
              <a:t>‹#›</a:t>
            </a:fld>
            <a:endParaRPr lang="en-US" dirty="0"/>
          </a:p>
        </p:txBody>
      </p:sp>
    </p:spTree>
    <p:extLst>
      <p:ext uri="{BB962C8B-B14F-4D97-AF65-F5344CB8AC3E}">
        <p14:creationId xmlns:p14="http://schemas.microsoft.com/office/powerpoint/2010/main" val="369034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789D0-CA34-4934-A369-C3113E12A3EF}" type="datetimeFigureOut">
              <a:rPr lang="en-US" smtClean="0"/>
              <a:t>2/1/2023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79418-37EB-4378-AD22-89DBB000B0DA}" type="slidenum">
              <a:rPr lang="en-US" smtClean="0"/>
              <a:t>‹#›</a:t>
            </a:fld>
            <a:endParaRPr lang="en-US" dirty="0"/>
          </a:p>
        </p:txBody>
      </p:sp>
    </p:spTree>
    <p:extLst>
      <p:ext uri="{BB962C8B-B14F-4D97-AF65-F5344CB8AC3E}">
        <p14:creationId xmlns:p14="http://schemas.microsoft.com/office/powerpoint/2010/main" val="3764642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Ensure clarity regarding the w/c the 27th which will be very different to other teaching weeks in lots of ways.</a:t>
            </a:r>
          </a:p>
        </p:txBody>
      </p:sp>
      <p:sp>
        <p:nvSpPr>
          <p:cNvPr id="4" name="Slide Number Placeholder 3"/>
          <p:cNvSpPr>
            <a:spLocks noGrp="1"/>
          </p:cNvSpPr>
          <p:nvPr>
            <p:ph type="sldNum" sz="quarter" idx="5"/>
          </p:nvPr>
        </p:nvSpPr>
        <p:spPr/>
        <p:txBody>
          <a:bodyPr/>
          <a:lstStyle/>
          <a:p>
            <a:fld id="{D5D79418-37EB-4378-AD22-89DBB000B0DA}" type="slidenum">
              <a:rPr lang="en-US" smtClean="0"/>
              <a:t>1</a:t>
            </a:fld>
            <a:endParaRPr lang="en-US" dirty="0"/>
          </a:p>
        </p:txBody>
      </p:sp>
    </p:spTree>
    <p:extLst>
      <p:ext uri="{BB962C8B-B14F-4D97-AF65-F5344CB8AC3E}">
        <p14:creationId xmlns:p14="http://schemas.microsoft.com/office/powerpoint/2010/main" val="895775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dirty="0">
                <a:cs typeface="Calibri"/>
              </a:rPr>
              <a:t>Ask questions about what is meant by 'critically reflecting', and why the word 'possible' has been used?</a:t>
            </a:r>
          </a:p>
        </p:txBody>
      </p:sp>
      <p:sp>
        <p:nvSpPr>
          <p:cNvPr id="4" name="Slide Number Placeholder 3"/>
          <p:cNvSpPr>
            <a:spLocks noGrp="1"/>
          </p:cNvSpPr>
          <p:nvPr>
            <p:ph type="sldNum" sz="quarter" idx="10"/>
          </p:nvPr>
        </p:nvSpPr>
        <p:spPr/>
        <p:txBody>
          <a:bodyPr/>
          <a:lstStyle/>
          <a:p>
            <a:fld id="{D5D79418-37EB-4378-AD22-89DBB000B0DA}" type="slidenum">
              <a:rPr lang="en-US" smtClean="0"/>
              <a:t>2</a:t>
            </a:fld>
            <a:endParaRPr lang="en-US" dirty="0"/>
          </a:p>
        </p:txBody>
      </p:sp>
    </p:spTree>
    <p:extLst>
      <p:ext uri="{BB962C8B-B14F-4D97-AF65-F5344CB8AC3E}">
        <p14:creationId xmlns:p14="http://schemas.microsoft.com/office/powerpoint/2010/main" val="3144734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Use the weekly reflection template as a structure they're familiar with using.</a:t>
            </a:r>
          </a:p>
          <a:p>
            <a:r>
              <a:rPr lang="en-US" dirty="0">
                <a:cs typeface="Calibri"/>
              </a:rPr>
              <a:t>Test can be reading around the proposed strategy in advance of implementing it in the classroom and Share can be discussing it in our session on 6/2.</a:t>
            </a:r>
            <a:endParaRPr lang="en-US" dirty="0"/>
          </a:p>
        </p:txBody>
      </p:sp>
      <p:sp>
        <p:nvSpPr>
          <p:cNvPr id="4" name="Slide Number Placeholder 3"/>
          <p:cNvSpPr>
            <a:spLocks noGrp="1"/>
          </p:cNvSpPr>
          <p:nvPr>
            <p:ph type="sldNum" sz="quarter" idx="5"/>
          </p:nvPr>
        </p:nvSpPr>
        <p:spPr/>
        <p:txBody>
          <a:bodyPr/>
          <a:lstStyle/>
          <a:p>
            <a:fld id="{D5D79418-37EB-4378-AD22-89DBB000B0DA}" type="slidenum">
              <a:rPr lang="en-US" smtClean="0"/>
              <a:t>3</a:t>
            </a:fld>
            <a:endParaRPr lang="en-US" dirty="0"/>
          </a:p>
        </p:txBody>
      </p:sp>
    </p:spTree>
    <p:extLst>
      <p:ext uri="{BB962C8B-B14F-4D97-AF65-F5344CB8AC3E}">
        <p14:creationId xmlns:p14="http://schemas.microsoft.com/office/powerpoint/2010/main" val="3215023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err="1">
                <a:cs typeface="Calibri"/>
              </a:rPr>
              <a:t>Emphasise</a:t>
            </a:r>
            <a:r>
              <a:rPr lang="en-US" b="1" dirty="0">
                <a:cs typeface="Calibri"/>
              </a:rPr>
              <a:t> that these are areas for further development, but they're also welcome to further develop strengths and successes they've experienced.</a:t>
            </a:r>
          </a:p>
          <a:p>
            <a:endParaRPr lang="en-US" b="1" dirty="0">
              <a:cs typeface="Calibri"/>
            </a:endParaRPr>
          </a:p>
          <a:p>
            <a:r>
              <a:rPr lang="en-US" b="1" dirty="0">
                <a:cs typeface="Calibri"/>
              </a:rPr>
              <a:t>The next slide is about the 'test' phase. Ask how they might test out their strategy.</a:t>
            </a:r>
          </a:p>
        </p:txBody>
      </p:sp>
      <p:sp>
        <p:nvSpPr>
          <p:cNvPr id="4" name="Slide Number Placeholder 3"/>
          <p:cNvSpPr>
            <a:spLocks noGrp="1"/>
          </p:cNvSpPr>
          <p:nvPr>
            <p:ph type="sldNum" sz="quarter" idx="10"/>
          </p:nvPr>
        </p:nvSpPr>
        <p:spPr/>
        <p:txBody>
          <a:bodyPr/>
          <a:lstStyle/>
          <a:p>
            <a:fld id="{D5D79418-37EB-4378-AD22-89DBB000B0DA}" type="slidenum">
              <a:rPr lang="en-US" smtClean="0"/>
              <a:t>4</a:t>
            </a:fld>
            <a:endParaRPr lang="en-US" dirty="0"/>
          </a:p>
        </p:txBody>
      </p:sp>
    </p:spTree>
    <p:extLst>
      <p:ext uri="{BB962C8B-B14F-4D97-AF65-F5344CB8AC3E}">
        <p14:creationId xmlns:p14="http://schemas.microsoft.com/office/powerpoint/2010/main" val="352591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Sherrington (2019 </a:t>
            </a:r>
            <a:r>
              <a:rPr lang="en-GB" dirty="0" err="1"/>
              <a:t>tt</a:t>
            </a:r>
            <a:r>
              <a:rPr lang="en-GB" dirty="0"/>
              <a:t> 30-31)</a:t>
            </a:r>
            <a:endParaRPr lang="en-US" dirty="0"/>
          </a:p>
        </p:txBody>
      </p:sp>
      <p:sp>
        <p:nvSpPr>
          <p:cNvPr id="4" name="Slide Number Placeholder 3"/>
          <p:cNvSpPr>
            <a:spLocks noGrp="1"/>
          </p:cNvSpPr>
          <p:nvPr>
            <p:ph type="sldNum" sz="quarter" idx="5"/>
          </p:nvPr>
        </p:nvSpPr>
        <p:spPr/>
        <p:txBody>
          <a:bodyPr/>
          <a:lstStyle/>
          <a:p>
            <a:fld id="{D5D79418-37EB-4378-AD22-89DBB000B0DA}" type="slidenum">
              <a:rPr lang="en-US" smtClean="0"/>
              <a:t>6</a:t>
            </a:fld>
            <a:endParaRPr lang="en-US" dirty="0"/>
          </a:p>
        </p:txBody>
      </p:sp>
    </p:spTree>
    <p:extLst>
      <p:ext uri="{BB962C8B-B14F-4D97-AF65-F5344CB8AC3E}">
        <p14:creationId xmlns:p14="http://schemas.microsoft.com/office/powerpoint/2010/main" val="3507363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Meet: Break out rooms to discuss how they'd take this target forward. Did somebody write about it in their 6008 or 6007 assignment? Is somebody researching it for 7004? What did they learn about questioning and differentiation in 6008? What have they already tried out that has been successful? What strategy are they inclined to use.</a:t>
            </a:r>
          </a:p>
          <a:p>
            <a:endParaRPr lang="en-US" dirty="0">
              <a:cs typeface="Calibri"/>
            </a:endParaRPr>
          </a:p>
          <a:p>
            <a:r>
              <a:rPr lang="en-US" dirty="0">
                <a:cs typeface="Calibri"/>
              </a:rPr>
              <a:t>After 20 minutes, get some feedback. </a:t>
            </a:r>
          </a:p>
          <a:p>
            <a:endParaRPr lang="en-US" dirty="0">
              <a:cs typeface="Calibri"/>
            </a:endParaRPr>
          </a:p>
          <a:p>
            <a:r>
              <a:rPr lang="en-US" dirty="0">
                <a:cs typeface="Calibri"/>
              </a:rPr>
              <a:t>Test: Provide some short pieces of literature on differentiated questions and ask students to consider their strategy in light of the literature they've been given. Remind them of the research disposition of being </a:t>
            </a:r>
            <a:r>
              <a:rPr lang="en-US" dirty="0" err="1">
                <a:cs typeface="Calibri"/>
              </a:rPr>
              <a:t>sceptical</a:t>
            </a:r>
            <a:r>
              <a:rPr lang="en-US" dirty="0">
                <a:cs typeface="Calibri"/>
              </a:rPr>
              <a:t> and that they should engage with the literature critically. Ask them to </a:t>
            </a:r>
            <a:r>
              <a:rPr lang="en-US" dirty="0" err="1">
                <a:cs typeface="Calibri"/>
              </a:rPr>
              <a:t>finalise</a:t>
            </a:r>
            <a:r>
              <a:rPr lang="en-US" dirty="0">
                <a:cs typeface="Calibri"/>
              </a:rPr>
              <a:t> a strategy for moving forward based on all of the above and be ready to share.</a:t>
            </a:r>
          </a:p>
          <a:p>
            <a:endParaRPr lang="en-US" dirty="0">
              <a:cs typeface="Calibri"/>
            </a:endParaRPr>
          </a:p>
          <a:p>
            <a:r>
              <a:rPr lang="en-US" dirty="0">
                <a:cs typeface="Calibri"/>
              </a:rPr>
              <a:t>After 20 minutes, move to the share phase.</a:t>
            </a:r>
          </a:p>
          <a:p>
            <a:endParaRPr lang="en-US" dirty="0">
              <a:cs typeface="Calibri"/>
            </a:endParaRPr>
          </a:p>
          <a:p>
            <a:r>
              <a:rPr lang="en-US" dirty="0">
                <a:cs typeface="Calibri"/>
              </a:rPr>
              <a:t>Share: students to share their thinking and strategy, while others in the group (including the tutor) take on the role of the discussant.</a:t>
            </a:r>
          </a:p>
          <a:p>
            <a:endParaRPr lang="en-US" dirty="0">
              <a:cs typeface="Calibri"/>
            </a:endParaRPr>
          </a:p>
          <a:p>
            <a:r>
              <a:rPr lang="en-US" dirty="0">
                <a:cs typeface="Calibri"/>
              </a:rPr>
              <a:t>Allow 20 minutes for this phase plus allow time for questions.</a:t>
            </a:r>
          </a:p>
        </p:txBody>
      </p:sp>
      <p:sp>
        <p:nvSpPr>
          <p:cNvPr id="4" name="Slide Number Placeholder 3"/>
          <p:cNvSpPr>
            <a:spLocks noGrp="1"/>
          </p:cNvSpPr>
          <p:nvPr>
            <p:ph type="sldNum" sz="quarter" idx="5"/>
          </p:nvPr>
        </p:nvSpPr>
        <p:spPr/>
        <p:txBody>
          <a:bodyPr/>
          <a:lstStyle/>
          <a:p>
            <a:fld id="{D5D79418-37EB-4378-AD22-89DBB000B0DA}" type="slidenum">
              <a:rPr lang="en-US" smtClean="0"/>
              <a:t>7</a:t>
            </a:fld>
            <a:endParaRPr lang="en-US" dirty="0"/>
          </a:p>
        </p:txBody>
      </p:sp>
    </p:spTree>
    <p:extLst>
      <p:ext uri="{BB962C8B-B14F-4D97-AF65-F5344CB8AC3E}">
        <p14:creationId xmlns:p14="http://schemas.microsoft.com/office/powerpoint/2010/main" val="794496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Remind students of the audit they should have been working on and ask how they've been getting on. Ask about the areas they feel they've improved most on, the areas of expertise they've put to use in the classroom, and the areas they feel they need further support with. Give them a chance in a breakout room to come to a consensus on one or two key areas they would like to focus on in a session during w/c 27th so that I can put plans in place for some specialist input. </a:t>
            </a:r>
            <a:endParaRPr lang="en-US">
              <a:cs typeface="Calibri"/>
            </a:endParaRPr>
          </a:p>
        </p:txBody>
      </p:sp>
      <p:sp>
        <p:nvSpPr>
          <p:cNvPr id="4" name="Slide Number Placeholder 3"/>
          <p:cNvSpPr>
            <a:spLocks noGrp="1"/>
          </p:cNvSpPr>
          <p:nvPr>
            <p:ph type="sldNum" sz="quarter" idx="5"/>
          </p:nvPr>
        </p:nvSpPr>
        <p:spPr/>
        <p:txBody>
          <a:bodyPr/>
          <a:lstStyle/>
          <a:p>
            <a:fld id="{D5D79418-37EB-4378-AD22-89DBB000B0DA}" type="slidenum">
              <a:rPr lang="en-US" smtClean="0"/>
              <a:t>9</a:t>
            </a:fld>
            <a:endParaRPr lang="en-US" dirty="0"/>
          </a:p>
        </p:txBody>
      </p:sp>
    </p:spTree>
    <p:extLst>
      <p:ext uri="{BB962C8B-B14F-4D97-AF65-F5344CB8AC3E}">
        <p14:creationId xmlns:p14="http://schemas.microsoft.com/office/powerpoint/2010/main" val="353758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4970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94485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77347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70172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39023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50653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80989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77763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66221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47880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89195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Multiple Conten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E106B9E-EBA8-4369-8705-FDBBA60DC72E}"/>
              </a:ext>
            </a:extLst>
          </p:cNvPr>
          <p:cNvSpPr>
            <a:spLocks noGrp="1"/>
          </p:cNvSpPr>
          <p:nvPr>
            <p:ph type="body" sz="quarter" idx="13"/>
          </p:nvPr>
        </p:nvSpPr>
        <p:spPr>
          <a:xfrm>
            <a:off x="1860549" y="2101850"/>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1" name="Group 10">
            <a:extLst>
              <a:ext uri="{FF2B5EF4-FFF2-40B4-BE49-F238E27FC236}">
                <a16:creationId xmlns:a16="http://schemas.microsoft.com/office/drawing/2014/main" id="{180D0165-A38B-4CE8-AE4D-186DBC04F8D4}"/>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2" name="Graphic 11" descr="Single gear">
              <a:extLst>
                <a:ext uri="{FF2B5EF4-FFF2-40B4-BE49-F238E27FC236}">
                  <a16:creationId xmlns:a16="http://schemas.microsoft.com/office/drawing/2014/main" id="{90C052C9-F1E0-4264-8CAC-31B0B8F76D67}"/>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892FFF3D-7B2E-44EB-83BA-5453FEC489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C5A9AF4-A787-49A3-83CF-889F9AEE0D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9" name="Graphic 18" descr="Single gear">
              <a:extLst>
                <a:ext uri="{FF2B5EF4-FFF2-40B4-BE49-F238E27FC236}">
                  <a16:creationId xmlns:a16="http://schemas.microsoft.com/office/drawing/2014/main" id="{B5D192A5-6FE9-49BC-9104-102935BA03A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616D6166-2B42-4F11-BAA6-8ABAE1BE810C}" type="datetimeFigureOut">
              <a:rPr lang="en-US" noProof="0" smtClean="0"/>
              <a:t>2/1/2023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 Placeholder 7">
            <a:extLst>
              <a:ext uri="{FF2B5EF4-FFF2-40B4-BE49-F238E27FC236}">
                <a16:creationId xmlns:a16="http://schemas.microsoft.com/office/drawing/2014/main" id="{F099E8F9-E092-4E4C-AB87-FB2B4EC4D0AD}"/>
              </a:ext>
            </a:extLst>
          </p:cNvPr>
          <p:cNvSpPr>
            <a:spLocks noGrp="1"/>
          </p:cNvSpPr>
          <p:nvPr>
            <p:ph type="body" sz="quarter" idx="14"/>
          </p:nvPr>
        </p:nvSpPr>
        <p:spPr>
          <a:xfrm>
            <a:off x="1860549" y="3044624"/>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Text Placeholder 7">
            <a:extLst>
              <a:ext uri="{FF2B5EF4-FFF2-40B4-BE49-F238E27FC236}">
                <a16:creationId xmlns:a16="http://schemas.microsoft.com/office/drawing/2014/main" id="{782CF4FC-13E5-4A63-BCF2-3AF43B5F15B9}"/>
              </a:ext>
            </a:extLst>
          </p:cNvPr>
          <p:cNvSpPr>
            <a:spLocks noGrp="1"/>
          </p:cNvSpPr>
          <p:nvPr>
            <p:ph type="body" sz="quarter" idx="15"/>
          </p:nvPr>
        </p:nvSpPr>
        <p:spPr>
          <a:xfrm>
            <a:off x="1860549" y="3987398"/>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Text Placeholder 7">
            <a:extLst>
              <a:ext uri="{FF2B5EF4-FFF2-40B4-BE49-F238E27FC236}">
                <a16:creationId xmlns:a16="http://schemas.microsoft.com/office/drawing/2014/main" id="{8523C4DE-E0C6-4EE1-9145-DA7819174663}"/>
              </a:ext>
            </a:extLst>
          </p:cNvPr>
          <p:cNvSpPr>
            <a:spLocks noGrp="1"/>
          </p:cNvSpPr>
          <p:nvPr>
            <p:ph type="body" sz="quarter" idx="16"/>
          </p:nvPr>
        </p:nvSpPr>
        <p:spPr>
          <a:xfrm>
            <a:off x="1860549" y="4930171"/>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5409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616D6166-2B42-4F11-BAA6-8ABAE1BE810C}" type="datetimeFigureOut">
              <a:rPr lang="en-US" noProof="0" smtClean="0"/>
              <a:t>2/1/2023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17" name="Text Placeholder 16">
            <a:extLst>
              <a:ext uri="{FF2B5EF4-FFF2-40B4-BE49-F238E27FC236}">
                <a16:creationId xmlns:a16="http://schemas.microsoft.com/office/drawing/2014/main" id="{D683A405-3ADE-448E-893F-D3D2E11CCA4C}"/>
              </a:ext>
            </a:extLst>
          </p:cNvPr>
          <p:cNvSpPr>
            <a:spLocks noGrp="1"/>
          </p:cNvSpPr>
          <p:nvPr>
            <p:ph type="body" sz="quarter" idx="13"/>
          </p:nvPr>
        </p:nvSpPr>
        <p:spPr>
          <a:xfrm>
            <a:off x="1897819" y="2290763"/>
            <a:ext cx="8396362" cy="3100387"/>
          </a:xfrm>
        </p:spPr>
        <p:txBody>
          <a:bodyPr anchor="ctr">
            <a:normAutofit/>
          </a:bodyPr>
          <a:lstStyle>
            <a:lvl1pPr marL="0" indent="0" algn="ctr">
              <a:buNone/>
              <a:defRPr sz="6000"/>
            </a:lvl1pPr>
          </a:lstStyle>
          <a:p>
            <a:pPr lvl="0"/>
            <a:r>
              <a:rPr lang="en-US" noProof="0"/>
              <a:t>Edit Master text styles</a:t>
            </a:r>
          </a:p>
        </p:txBody>
      </p:sp>
    </p:spTree>
    <p:extLst>
      <p:ext uri="{BB962C8B-B14F-4D97-AF65-F5344CB8AC3E}">
        <p14:creationId xmlns:p14="http://schemas.microsoft.com/office/powerpoint/2010/main" val="676448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2/1/2023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587784998"/>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infoskills/essential-infoskills-for-postgraduate-students-and-researchers/" TargetMode="External"/><Relationship Id="rId2" Type="http://schemas.openxmlformats.org/officeDocument/2006/relationships/hyperlink" Target="https://www.uwtsd.ac.uk/cy/llyfrgell/infoskills/sgiliau-gwybodaeth-hanfodol-i-fyfyrwyr-ol-raddedig-ar--ymchwilwyr/"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E98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hape&#10;&#10;Description automatically generated">
            <a:extLst>
              <a:ext uri="{FF2B5EF4-FFF2-40B4-BE49-F238E27FC236}">
                <a16:creationId xmlns:a16="http://schemas.microsoft.com/office/drawing/2014/main" id="{75097295-0292-CFE4-FA09-1398B85A1B0E}"/>
              </a:ext>
            </a:extLst>
          </p:cNvPr>
          <p:cNvPicPr>
            <a:picLocks noGrp="1" noChangeAspect="1"/>
          </p:cNvPicPr>
          <p:nvPr>
            <p:ph idx="4294967295"/>
          </p:nvPr>
        </p:nvPicPr>
        <p:blipFill rotWithShape="1">
          <a:blip r:embed="rId2"/>
          <a:srcRect t="14621" b="43081"/>
          <a:stretch/>
        </p:blipFill>
        <p:spPr>
          <a:xfrm>
            <a:off x="794805" y="1725686"/>
            <a:ext cx="10602391" cy="3363449"/>
          </a:xfrm>
          <a:prstGeom prst="rect">
            <a:avLst/>
          </a:prstGeom>
        </p:spPr>
      </p:pic>
    </p:spTree>
    <p:extLst>
      <p:ext uri="{BB962C8B-B14F-4D97-AF65-F5344CB8AC3E}">
        <p14:creationId xmlns:p14="http://schemas.microsoft.com/office/powerpoint/2010/main" val="830673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D589E016-1EE1-484C-8423-012B4B780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ide view of a white calendar">
            <a:extLst>
              <a:ext uri="{FF2B5EF4-FFF2-40B4-BE49-F238E27FC236}">
                <a16:creationId xmlns:a16="http://schemas.microsoft.com/office/drawing/2014/main" id="{5A03C982-3F2A-C3CB-9268-5823ABEBE838}"/>
              </a:ext>
            </a:extLst>
          </p:cNvPr>
          <p:cNvPicPr>
            <a:picLocks noChangeAspect="1"/>
          </p:cNvPicPr>
          <p:nvPr/>
        </p:nvPicPr>
        <p:blipFill rotWithShape="1">
          <a:blip r:embed="rId3"/>
          <a:srcRect l="9091" t="7827" r="1" b="15546"/>
          <a:stretch/>
        </p:blipFill>
        <p:spPr>
          <a:xfrm>
            <a:off x="20" y="-1"/>
            <a:ext cx="12188932" cy="6858000"/>
          </a:xfrm>
          <a:prstGeom prst="rect">
            <a:avLst/>
          </a:prstGeom>
        </p:spPr>
      </p:pic>
      <p:sp>
        <p:nvSpPr>
          <p:cNvPr id="28" name="Rectangle 27">
            <a:extLst>
              <a:ext uri="{FF2B5EF4-FFF2-40B4-BE49-F238E27FC236}">
                <a16:creationId xmlns:a16="http://schemas.microsoft.com/office/drawing/2014/main" id="{46100866-3689-418C-84D9-07C7E2435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D295BDF-E57D-1F77-9722-3F404A4FC818}"/>
              </a:ext>
            </a:extLst>
          </p:cNvPr>
          <p:cNvSpPr>
            <a:spLocks noGrp="1"/>
          </p:cNvSpPr>
          <p:nvPr>
            <p:ph type="title"/>
          </p:nvPr>
        </p:nvSpPr>
        <p:spPr>
          <a:xfrm>
            <a:off x="334557" y="1653703"/>
            <a:ext cx="3361953" cy="2470488"/>
          </a:xfrm>
        </p:spPr>
        <p:txBody>
          <a:bodyPr vert="horz" lIns="91440" tIns="45720" rIns="91440" bIns="45720" rtlCol="0" anchor="b">
            <a:normAutofit/>
          </a:bodyPr>
          <a:lstStyle/>
          <a:p>
            <a:r>
              <a:rPr lang="en-US" sz="4400" spc="-100">
                <a:solidFill>
                  <a:schemeClr val="tx1"/>
                </a:solidFill>
              </a:rPr>
              <a:t>W/C 27.02.23</a:t>
            </a:r>
          </a:p>
        </p:txBody>
      </p:sp>
    </p:spTree>
    <p:extLst>
      <p:ext uri="{BB962C8B-B14F-4D97-AF65-F5344CB8AC3E}">
        <p14:creationId xmlns:p14="http://schemas.microsoft.com/office/powerpoint/2010/main" val="33619868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misty river">
            <a:extLst>
              <a:ext uri="{FF2B5EF4-FFF2-40B4-BE49-F238E27FC236}">
                <a16:creationId xmlns:a16="http://schemas.microsoft.com/office/drawing/2014/main" id="{74692ED3-D58B-E1A8-8629-8E412426AD02}"/>
              </a:ext>
            </a:extLst>
          </p:cNvPr>
          <p:cNvPicPr>
            <a:picLocks noChangeAspect="1"/>
          </p:cNvPicPr>
          <p:nvPr/>
        </p:nvPicPr>
        <p:blipFill rotWithShape="1">
          <a:blip r:embed="rId2">
            <a:duotone>
              <a:schemeClr val="accent1">
                <a:shade val="45000"/>
                <a:satMod val="135000"/>
              </a:schemeClr>
              <a:prstClr val="white"/>
            </a:duotone>
          </a:blip>
          <a:srcRect t="14746" r="9094" b="8514"/>
          <a:stretch/>
        </p:blipFill>
        <p:spPr>
          <a:xfrm>
            <a:off x="20" y="-1"/>
            <a:ext cx="12188932" cy="6858000"/>
          </a:xfrm>
          <a:prstGeom prst="rect">
            <a:avLst/>
          </a:prstGeom>
        </p:spPr>
      </p:pic>
      <p:sp>
        <p:nvSpPr>
          <p:cNvPr id="33" name="Rectangle 32">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a:xfrm>
            <a:off x="643467" y="1298448"/>
            <a:ext cx="3685070" cy="3255264"/>
          </a:xfrm>
        </p:spPr>
        <p:txBody>
          <a:bodyPr anchorCtr="0">
            <a:normAutofit fontScale="90000"/>
          </a:bodyPr>
          <a:lstStyle/>
          <a:p>
            <a:r>
              <a:rPr lang="en-US" sz="5000" dirty="0" err="1"/>
              <a:t>Adfyfyrio</a:t>
            </a:r>
            <a:r>
              <a:rPr lang="en-US" sz="5000" dirty="0"/>
              <a:t> </a:t>
            </a:r>
            <a:r>
              <a:rPr lang="en-US" sz="5000" dirty="0" err="1"/>
              <a:t>ar</a:t>
            </a:r>
            <a:r>
              <a:rPr lang="en-US" sz="5000" dirty="0"/>
              <a:t> </a:t>
            </a:r>
            <a:r>
              <a:rPr lang="en-US" sz="5000" dirty="0" err="1"/>
              <a:t>addysgeg</a:t>
            </a:r>
            <a:br>
              <a:rPr lang="en-US" dirty="0"/>
            </a:br>
            <a:br>
              <a:rPr lang="en-US" sz="5000" dirty="0"/>
            </a:br>
            <a:r>
              <a:rPr lang="en-US" sz="5000" dirty="0"/>
              <a:t>Reflecting on pedagogy</a:t>
            </a:r>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a:xfrm>
            <a:off x="643467" y="4670246"/>
            <a:ext cx="3685069" cy="914400"/>
          </a:xfrm>
        </p:spPr>
        <p:txBody>
          <a:bodyPr>
            <a:normAutofit/>
          </a:bodyPr>
          <a:lstStyle/>
          <a:p>
            <a:r>
              <a:rPr lang="en-US" sz="1700" err="1"/>
              <a:t>Gwneud</a:t>
            </a:r>
            <a:r>
              <a:rPr lang="en-US" sz="1700"/>
              <a:t> </a:t>
            </a:r>
            <a:r>
              <a:rPr lang="en-US" sz="1700" err="1"/>
              <a:t>cynnydd</a:t>
            </a:r>
            <a:r>
              <a:rPr lang="en-US" sz="1700"/>
              <a:t>  o PAP1 </a:t>
            </a:r>
            <a:r>
              <a:rPr lang="en-US" sz="1700" err="1"/>
              <a:t>i</a:t>
            </a:r>
            <a:r>
              <a:rPr lang="en-US" sz="1700"/>
              <a:t> PAP2</a:t>
            </a:r>
          </a:p>
          <a:p>
            <a:r>
              <a:rPr lang="en-US" sz="1700"/>
              <a:t>Making progress from PTE1 to PTE2</a:t>
            </a:r>
          </a:p>
        </p:txBody>
      </p:sp>
      <p:sp>
        <p:nvSpPr>
          <p:cNvPr id="35" name="Rectangle 34">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653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0" name="Rectangle 39">
            <a:extLst>
              <a:ext uri="{FF2B5EF4-FFF2-40B4-BE49-F238E27FC236}">
                <a16:creationId xmlns:a16="http://schemas.microsoft.com/office/drawing/2014/main" id="{A5A2BA67-BF68-4F48-BAA9-1091D4FED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4190DBD-4A62-4416-ACB7-ACEC1DE30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288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128554" y="2876235"/>
            <a:ext cx="5673989" cy="3093900"/>
          </a:xfrm>
        </p:spPr>
        <p:txBody>
          <a:bodyPr vert="horz" lIns="91440" tIns="45720" rIns="91440" bIns="45720" rtlCol="0" anchor="b">
            <a:normAutofit fontScale="90000"/>
          </a:bodyPr>
          <a:lstStyle/>
          <a:p>
            <a:r>
              <a:rPr lang="en-US" sz="4000" b="1" dirty="0" err="1">
                <a:solidFill>
                  <a:srgbClr val="FFFFFF"/>
                </a:solidFill>
              </a:rPr>
              <a:t>Amcanion</a:t>
            </a:r>
          </a:p>
          <a:p>
            <a:r>
              <a:rPr lang="en-US" sz="4000" b="1" dirty="0">
                <a:solidFill>
                  <a:srgbClr val="FFFFFF"/>
                </a:solidFill>
              </a:rPr>
              <a:t>Aims</a:t>
            </a:r>
            <a:br>
              <a:rPr lang="en-US" sz="1900" b="1" dirty="0">
                <a:solidFill>
                  <a:srgbClr val="FFFFFF"/>
                </a:solidFill>
              </a:rPr>
            </a:br>
            <a:br>
              <a:rPr lang="en-US" sz="1900" b="1" dirty="0"/>
            </a:br>
            <a:br>
              <a:rPr lang="en-US" sz="1900" b="1" dirty="0"/>
            </a:br>
            <a:r>
              <a:rPr lang="en-US" sz="3200" dirty="0" err="1">
                <a:solidFill>
                  <a:srgbClr val="FFFFFF"/>
                </a:solidFill>
              </a:rPr>
              <a:t>Adfyfyrio'n</a:t>
            </a:r>
            <a:r>
              <a:rPr lang="en-US" sz="3200" dirty="0">
                <a:solidFill>
                  <a:srgbClr val="FFFFFF"/>
                </a:solidFill>
              </a:rPr>
              <a:t> </a:t>
            </a:r>
            <a:r>
              <a:rPr lang="en-US" sz="3200" dirty="0" err="1">
                <a:solidFill>
                  <a:srgbClr val="FFFFFF"/>
                </a:solidFill>
              </a:rPr>
              <a:t>feirniadol</a:t>
            </a:r>
            <a:r>
              <a:rPr lang="en-US" sz="3200" dirty="0">
                <a:solidFill>
                  <a:srgbClr val="FFFFFF"/>
                </a:solidFill>
              </a:rPr>
              <a:t> </a:t>
            </a:r>
            <a:r>
              <a:rPr lang="en-US" sz="3200" dirty="0" err="1">
                <a:solidFill>
                  <a:srgbClr val="FFFFFF"/>
                </a:solidFill>
              </a:rPr>
              <a:t>ar</a:t>
            </a:r>
            <a:r>
              <a:rPr lang="en-US" sz="3200" dirty="0">
                <a:solidFill>
                  <a:srgbClr val="FFFFFF"/>
                </a:solidFill>
              </a:rPr>
              <a:t> </a:t>
            </a:r>
            <a:r>
              <a:rPr lang="en-US" sz="3200" dirty="0" err="1">
                <a:solidFill>
                  <a:srgbClr val="FFFFFF"/>
                </a:solidFill>
              </a:rPr>
              <a:t>dargedau</a:t>
            </a:r>
            <a:r>
              <a:rPr lang="en-US" sz="3200" dirty="0">
                <a:solidFill>
                  <a:srgbClr val="FFFFFF"/>
                </a:solidFill>
              </a:rPr>
              <a:t> PAP1 a </a:t>
            </a:r>
            <a:r>
              <a:rPr lang="en-US" sz="3200" dirty="0" err="1">
                <a:solidFill>
                  <a:srgbClr val="FFFFFF"/>
                </a:solidFill>
              </a:rPr>
              <a:t>chynllunio</a:t>
            </a:r>
            <a:r>
              <a:rPr lang="en-US" sz="3200" dirty="0">
                <a:solidFill>
                  <a:srgbClr val="FFFFFF"/>
                </a:solidFill>
              </a:rPr>
              <a:t> </a:t>
            </a:r>
            <a:r>
              <a:rPr lang="en-US" sz="3200" dirty="0" err="1">
                <a:solidFill>
                  <a:srgbClr val="FFFFFF"/>
                </a:solidFill>
              </a:rPr>
              <a:t>dulliau</a:t>
            </a:r>
            <a:r>
              <a:rPr lang="en-US" sz="3200" dirty="0">
                <a:solidFill>
                  <a:srgbClr val="FFFFFF"/>
                </a:solidFill>
              </a:rPr>
              <a:t> </a:t>
            </a:r>
            <a:r>
              <a:rPr lang="en-US" sz="3200" dirty="0" err="1">
                <a:solidFill>
                  <a:srgbClr val="FFFFFF"/>
                </a:solidFill>
              </a:rPr>
              <a:t>posib</a:t>
            </a:r>
            <a:r>
              <a:rPr lang="en-US" sz="3200" dirty="0">
                <a:solidFill>
                  <a:srgbClr val="FFFFFF"/>
                </a:solidFill>
              </a:rPr>
              <a:t>  o </a:t>
            </a:r>
            <a:r>
              <a:rPr lang="en-US" sz="3200" dirty="0" err="1">
                <a:solidFill>
                  <a:srgbClr val="FFFFFF"/>
                </a:solidFill>
              </a:rPr>
              <a:t>weithio</a:t>
            </a:r>
            <a:r>
              <a:rPr lang="en-US" sz="3200" dirty="0">
                <a:solidFill>
                  <a:srgbClr val="FFFFFF"/>
                </a:solidFill>
              </a:rPr>
              <a:t> </a:t>
            </a:r>
            <a:r>
              <a:rPr lang="en-US" sz="3200" dirty="0" err="1">
                <a:solidFill>
                  <a:srgbClr val="FFFFFF"/>
                </a:solidFill>
              </a:rPr>
              <a:t>arnynt</a:t>
            </a:r>
            <a:r>
              <a:rPr lang="en-US" sz="3200" dirty="0">
                <a:solidFill>
                  <a:srgbClr val="FFFFFF"/>
                </a:solidFill>
              </a:rPr>
              <a:t> </a:t>
            </a:r>
            <a:r>
              <a:rPr lang="en-US" sz="3200" dirty="0" err="1">
                <a:solidFill>
                  <a:srgbClr val="FFFFFF"/>
                </a:solidFill>
              </a:rPr>
              <a:t>yn</a:t>
            </a:r>
            <a:r>
              <a:rPr lang="en-US" sz="3200" dirty="0">
                <a:solidFill>
                  <a:srgbClr val="FFFFFF"/>
                </a:solidFill>
              </a:rPr>
              <a:t> </a:t>
            </a:r>
            <a:endParaRPr lang="en-US" sz="3200" b="1">
              <a:solidFill>
                <a:srgbClr val="FFFFFF"/>
              </a:solidFill>
            </a:endParaRPr>
          </a:p>
          <a:p>
            <a:r>
              <a:rPr lang="en-US" sz="3200" dirty="0">
                <a:solidFill>
                  <a:srgbClr val="FFFFFF"/>
                </a:solidFill>
              </a:rPr>
              <a:t>PAP2 </a:t>
            </a:r>
          </a:p>
          <a:p>
            <a:endParaRPr lang="en-US" sz="3200" dirty="0">
              <a:solidFill>
                <a:srgbClr val="FFFFFF"/>
              </a:solidFill>
            </a:endParaRPr>
          </a:p>
          <a:p>
            <a:endParaRPr lang="en-US" sz="3200" dirty="0">
              <a:solidFill>
                <a:srgbClr val="FFFFFF"/>
              </a:solidFill>
            </a:endParaRPr>
          </a:p>
          <a:p>
            <a:r>
              <a:rPr lang="en-US" sz="3200" dirty="0">
                <a:solidFill>
                  <a:srgbClr val="FFFFFF"/>
                </a:solidFill>
              </a:rPr>
              <a:t>Critically reflect on PTE1 targets and plan possible approaches to working on them in PTE2 </a:t>
            </a:r>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1100015" y="4670246"/>
            <a:ext cx="4675634" cy="914400"/>
          </a:xfrm>
        </p:spPr>
        <p:txBody>
          <a:bodyPr vert="horz" lIns="91440" tIns="45720" rIns="91440" bIns="45720" rtlCol="0" anchor="t">
            <a:normAutofit/>
          </a:bodyPr>
          <a:lstStyle/>
          <a:p>
            <a:endParaRPr lang="en-US">
              <a:solidFill>
                <a:schemeClr val="accent1">
                  <a:lumMod val="20000"/>
                  <a:lumOff val="80000"/>
                </a:schemeClr>
              </a:solidFill>
            </a:endParaRPr>
          </a:p>
          <a:p>
            <a:endParaRPr lang="en-US">
              <a:solidFill>
                <a:schemeClr val="accent1">
                  <a:lumMod val="20000"/>
                  <a:lumOff val="80000"/>
                </a:schemeClr>
              </a:solidFill>
            </a:endParaRPr>
          </a:p>
        </p:txBody>
      </p:sp>
      <p:pic>
        <p:nvPicPr>
          <p:cNvPr id="6" name="Picture 6" descr="An arrow on a line map">
            <a:extLst>
              <a:ext uri="{FF2B5EF4-FFF2-40B4-BE49-F238E27FC236}">
                <a16:creationId xmlns:a16="http://schemas.microsoft.com/office/drawing/2014/main" id="{6A4079D0-00CD-EDDC-B687-973C9B695452}"/>
              </a:ext>
            </a:extLst>
          </p:cNvPr>
          <p:cNvPicPr>
            <a:picLocks noChangeAspect="1"/>
          </p:cNvPicPr>
          <p:nvPr/>
        </p:nvPicPr>
        <p:blipFill rotWithShape="1">
          <a:blip r:embed="rId3"/>
          <a:srcRect r="38532"/>
          <a:stretch/>
        </p:blipFill>
        <p:spPr>
          <a:xfrm>
            <a:off x="6586977" y="759599"/>
            <a:ext cx="4908848" cy="5330650"/>
          </a:xfrm>
          <a:prstGeom prst="rect">
            <a:avLst/>
          </a:prstGeom>
        </p:spPr>
      </p:pic>
      <p:sp>
        <p:nvSpPr>
          <p:cNvPr id="44" name="Rectangle 43">
            <a:extLst>
              <a:ext uri="{FF2B5EF4-FFF2-40B4-BE49-F238E27FC236}">
                <a16:creationId xmlns:a16="http://schemas.microsoft.com/office/drawing/2014/main" id="{DBF12D6D-FE37-445A-BF16-6DA1A659A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5843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a:extLst>
              <a:ext uri="{FF2B5EF4-FFF2-40B4-BE49-F238E27FC236}">
                <a16:creationId xmlns:a16="http://schemas.microsoft.com/office/drawing/2014/main" id="{35EEFB6C-7F8C-0883-87DB-77D1322641B5}"/>
              </a:ext>
            </a:extLst>
          </p:cNvPr>
          <p:cNvSpPr txBox="1">
            <a:spLocks/>
          </p:cNvSpPr>
          <p:nvPr/>
        </p:nvSpPr>
        <p:spPr>
          <a:xfrm>
            <a:off x="692548" y="1934681"/>
            <a:ext cx="3258688" cy="325526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spcAft>
                <a:spcPts val="600"/>
              </a:spcAft>
            </a:pPr>
            <a:r>
              <a:rPr lang="en-US" sz="4100" b="1" spc="-100" dirty="0" err="1"/>
              <a:t>Camau</a:t>
            </a:r>
            <a:r>
              <a:rPr lang="en-US" sz="4100" b="1" spc="-100" dirty="0"/>
              <a:t> </a:t>
            </a:r>
            <a:r>
              <a:rPr lang="en-US" sz="4100" b="1" spc="-100" dirty="0" err="1"/>
              <a:t>adfyfyrio</a:t>
            </a:r>
            <a:endParaRPr lang="en-US" sz="4100" b="1" spc="-100"/>
          </a:p>
          <a:p>
            <a:pPr>
              <a:spcAft>
                <a:spcPts val="600"/>
              </a:spcAft>
            </a:pPr>
            <a:br>
              <a:rPr lang="en-US" sz="4100" b="1" spc="-100" dirty="0"/>
            </a:br>
            <a:r>
              <a:rPr lang="en-US" sz="4100" b="1" spc="-100" dirty="0"/>
              <a:t>Reflection steps</a:t>
            </a:r>
          </a:p>
        </p:txBody>
      </p:sp>
      <p:pic>
        <p:nvPicPr>
          <p:cNvPr id="2" name="Picture 2" descr="Graphical user interface, application, Word&#10;&#10;Description automatically generated">
            <a:extLst>
              <a:ext uri="{FF2B5EF4-FFF2-40B4-BE49-F238E27FC236}">
                <a16:creationId xmlns:a16="http://schemas.microsoft.com/office/drawing/2014/main" id="{B3B1D47D-74F8-8ED6-5639-7EB19214B70B}"/>
              </a:ext>
            </a:extLst>
          </p:cNvPr>
          <p:cNvPicPr>
            <a:picLocks noChangeAspect="1"/>
          </p:cNvPicPr>
          <p:nvPr/>
        </p:nvPicPr>
        <p:blipFill rotWithShape="1">
          <a:blip r:embed="rId3"/>
          <a:srcRect l="26417" t="27642" r="26659" b="13640"/>
          <a:stretch/>
        </p:blipFill>
        <p:spPr>
          <a:xfrm>
            <a:off x="5120640" y="765725"/>
            <a:ext cx="6367271" cy="5318398"/>
          </a:xfrm>
          <a:prstGeom prst="rect">
            <a:avLst/>
          </a:prstGeom>
        </p:spPr>
      </p:pic>
      <p:sp>
        <p:nvSpPr>
          <p:cNvPr id="22" name="Rectangle 21">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1930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D0989-E3E5-41DB-A78D-61E199491D89}"/>
              </a:ext>
            </a:extLst>
          </p:cNvPr>
          <p:cNvSpPr>
            <a:spLocks noGrp="1"/>
          </p:cNvSpPr>
          <p:nvPr>
            <p:ph type="title"/>
          </p:nvPr>
        </p:nvSpPr>
        <p:spPr/>
        <p:txBody>
          <a:bodyPr/>
          <a:lstStyle/>
          <a:p>
            <a:br>
              <a:rPr lang="en-US" dirty="0"/>
            </a:br>
            <a:r>
              <a:rPr lang="en-US" b="1" dirty="0" err="1"/>
              <a:t>Cwrdd</a:t>
            </a:r>
            <a:r>
              <a:rPr lang="en-US" b="1" dirty="0"/>
              <a:t>: </a:t>
            </a:r>
            <a:br>
              <a:rPr lang="en-US" b="1" dirty="0"/>
            </a:br>
            <a:r>
              <a:rPr lang="en-US" sz="2400" dirty="0" err="1"/>
              <a:t>Adnabod</a:t>
            </a:r>
            <a:r>
              <a:rPr lang="en-US" sz="2400" dirty="0"/>
              <a:t> </a:t>
            </a:r>
            <a:r>
              <a:rPr lang="en-US" sz="2400" dirty="0" err="1"/>
              <a:t>eich</a:t>
            </a:r>
            <a:r>
              <a:rPr lang="en-US" sz="2400" dirty="0"/>
              <a:t> </a:t>
            </a:r>
            <a:r>
              <a:rPr lang="en-US" sz="2400" dirty="0" err="1"/>
              <a:t>targed</a:t>
            </a:r>
            <a:r>
              <a:rPr lang="en-US" sz="2400" dirty="0"/>
              <a:t> a </a:t>
            </a:r>
            <a:r>
              <a:rPr lang="en-US" sz="2400" dirty="0" err="1"/>
              <a:t>datblygwch</a:t>
            </a:r>
            <a:r>
              <a:rPr lang="en-US" sz="2400" dirty="0"/>
              <a:t> </a:t>
            </a:r>
            <a:r>
              <a:rPr lang="en-US" sz="2400" dirty="0" err="1"/>
              <a:t>eich</a:t>
            </a:r>
            <a:r>
              <a:rPr lang="en-US" sz="2400" dirty="0"/>
              <a:t> </a:t>
            </a:r>
            <a:r>
              <a:rPr lang="en-US" sz="2400" dirty="0" err="1"/>
              <a:t>strategaeth</a:t>
            </a:r>
            <a:br>
              <a:rPr lang="en-US" sz="2400" dirty="0"/>
            </a:br>
            <a:br>
              <a:rPr lang="en-US" dirty="0"/>
            </a:br>
            <a:r>
              <a:rPr lang="en-US" b="1" dirty="0"/>
              <a:t>Meet: </a:t>
            </a:r>
            <a:br>
              <a:rPr lang="en-US" b="1" dirty="0"/>
            </a:br>
            <a:r>
              <a:rPr lang="en-US" sz="2800" dirty="0"/>
              <a:t>I</a:t>
            </a:r>
            <a:r>
              <a:rPr lang="en-US" sz="2400" dirty="0"/>
              <a:t>dentify your target and develop your strategy</a:t>
            </a:r>
          </a:p>
        </p:txBody>
      </p:sp>
      <p:graphicFrame>
        <p:nvGraphicFramePr>
          <p:cNvPr id="8" name="Content Placeholder 2">
            <a:extLst>
              <a:ext uri="{FF2B5EF4-FFF2-40B4-BE49-F238E27FC236}">
                <a16:creationId xmlns:a16="http://schemas.microsoft.com/office/drawing/2014/main" id="{580B4A05-581A-126D-042C-4DA060C19686}"/>
              </a:ext>
            </a:extLst>
          </p:cNvPr>
          <p:cNvGraphicFramePr>
            <a:graphicFrameLocks noGrp="1"/>
          </p:cNvGraphicFramePr>
          <p:nvPr>
            <p:ph sz="half" idx="1"/>
            <p:extLst>
              <p:ext uri="{D42A27DB-BD31-4B8C-83A1-F6EECF244321}">
                <p14:modId xmlns:p14="http://schemas.microsoft.com/office/powerpoint/2010/main" val="3882026630"/>
              </p:ext>
            </p:extLst>
          </p:nvPr>
        </p:nvGraphicFramePr>
        <p:xfrm>
          <a:off x="4005893" y="1718308"/>
          <a:ext cx="7232609" cy="4288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B6121FED-B50C-4A21-9460-5D32C70FEAA0}"/>
              </a:ext>
            </a:extLst>
          </p:cNvPr>
          <p:cNvSpPr>
            <a:spLocks noGrp="1"/>
          </p:cNvSpPr>
          <p:nvPr>
            <p:ph sz="half" idx="2"/>
          </p:nvPr>
        </p:nvSpPr>
        <p:spPr>
          <a:xfrm>
            <a:off x="14985873" y="5918193"/>
            <a:ext cx="5414090" cy="5667134"/>
          </a:xfrm>
        </p:spPr>
        <p:txBody>
          <a:bodyPr>
            <a:normAutofit fontScale="85000" lnSpcReduction="10000"/>
          </a:bodyPr>
          <a:lstStyle/>
          <a:p>
            <a:pPr marL="0" indent="0">
              <a:buNone/>
            </a:pPr>
            <a:r>
              <a:rPr lang="en-US" dirty="0"/>
              <a:t>[Add a graphic that provides evidence of what you learned]</a:t>
            </a:r>
          </a:p>
          <a:p>
            <a:pPr marL="0" indent="0">
              <a:buNone/>
            </a:pPr>
            <a:endParaRPr lang="en-US" dirty="0"/>
          </a:p>
        </p:txBody>
      </p:sp>
      <p:sp>
        <p:nvSpPr>
          <p:cNvPr id="47" name="TextBox 46">
            <a:extLst>
              <a:ext uri="{FF2B5EF4-FFF2-40B4-BE49-F238E27FC236}">
                <a16:creationId xmlns:a16="http://schemas.microsoft.com/office/drawing/2014/main" id="{224779BA-A9CC-B207-FDC8-28926960F7E5}"/>
              </a:ext>
            </a:extLst>
          </p:cNvPr>
          <p:cNvSpPr txBox="1"/>
          <p:nvPr/>
        </p:nvSpPr>
        <p:spPr>
          <a:xfrm>
            <a:off x="4007224" y="502023"/>
            <a:ext cx="763792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Rhai </a:t>
            </a:r>
            <a:r>
              <a:rPr lang="en-GB" sz="2400" b="1" dirty="0" err="1"/>
              <a:t>targedau</a:t>
            </a:r>
            <a:r>
              <a:rPr lang="en-GB" sz="2400" b="1" dirty="0"/>
              <a:t> </a:t>
            </a:r>
            <a:r>
              <a:rPr lang="en-GB" sz="2400" b="1" dirty="0" err="1"/>
              <a:t>sydd</a:t>
            </a:r>
            <a:r>
              <a:rPr lang="en-GB" sz="2400" b="1" dirty="0"/>
              <a:t> </a:t>
            </a:r>
            <a:r>
              <a:rPr lang="en-GB" sz="2400" b="1" dirty="0" err="1"/>
              <a:t>yn</a:t>
            </a:r>
            <a:r>
              <a:rPr lang="en-GB" sz="2400" b="1" dirty="0"/>
              <a:t> </a:t>
            </a:r>
            <a:r>
              <a:rPr lang="en-GB" sz="2400" b="1" dirty="0" err="1"/>
              <a:t>eich</a:t>
            </a:r>
            <a:r>
              <a:rPr lang="en-GB" sz="2400" b="1" dirty="0"/>
              <a:t> </a:t>
            </a:r>
            <a:r>
              <a:rPr lang="en-GB" sz="2400" b="1" dirty="0" err="1"/>
              <a:t>adroddiadau</a:t>
            </a:r>
            <a:r>
              <a:rPr lang="en-GB" sz="2400" b="1" dirty="0"/>
              <a:t> </a:t>
            </a:r>
            <a:r>
              <a:rPr lang="en-GB" sz="2400" b="1" dirty="0" err="1"/>
              <a:t>diwedd</a:t>
            </a:r>
            <a:r>
              <a:rPr lang="en-GB" sz="2400" b="1" dirty="0"/>
              <a:t> </a:t>
            </a:r>
            <a:r>
              <a:rPr lang="en-GB" sz="2400" b="1" dirty="0" err="1"/>
              <a:t>lleoliad</a:t>
            </a:r>
            <a:endParaRPr lang="en-GB" sz="2400" b="1" dirty="0"/>
          </a:p>
          <a:p>
            <a:r>
              <a:rPr lang="en-GB" sz="2400" b="1" dirty="0"/>
              <a:t>Some of the targets in your end of placement reports</a:t>
            </a:r>
          </a:p>
        </p:txBody>
      </p:sp>
    </p:spTree>
    <p:extLst>
      <p:ext uri="{BB962C8B-B14F-4D97-AF65-F5344CB8AC3E}">
        <p14:creationId xmlns:p14="http://schemas.microsoft.com/office/powerpoint/2010/main" val="4205207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3C7A-2988-5DBE-8CC4-D67C1CCC79BE}"/>
              </a:ext>
            </a:extLst>
          </p:cNvPr>
          <p:cNvSpPr>
            <a:spLocks noGrp="1"/>
          </p:cNvSpPr>
          <p:nvPr>
            <p:ph type="title"/>
          </p:nvPr>
        </p:nvSpPr>
        <p:spPr/>
        <p:txBody>
          <a:bodyPr>
            <a:normAutofit/>
          </a:bodyPr>
          <a:lstStyle/>
          <a:p>
            <a:r>
              <a:rPr lang="en-GB" b="1" dirty="0" err="1"/>
              <a:t>Profi</a:t>
            </a:r>
            <a:r>
              <a:rPr lang="en-GB" b="1" dirty="0"/>
              <a:t>:</a:t>
            </a:r>
            <a:br>
              <a:rPr lang="en-GB" b="1" dirty="0"/>
            </a:br>
            <a:r>
              <a:rPr lang="en-GB" sz="2400" dirty="0" err="1"/>
              <a:t>Gweithredu</a:t>
            </a:r>
            <a:r>
              <a:rPr lang="en-GB" sz="2400" dirty="0"/>
              <a:t> ac </a:t>
            </a:r>
            <a:r>
              <a:rPr lang="en-GB" sz="2400" dirty="0" err="1"/>
              <a:t>adfyfyrio</a:t>
            </a:r>
            <a:r>
              <a:rPr lang="en-GB" sz="2400" dirty="0"/>
              <a:t> </a:t>
            </a:r>
            <a:r>
              <a:rPr lang="en-GB" sz="2400" dirty="0" err="1"/>
              <a:t>ar</a:t>
            </a:r>
            <a:r>
              <a:rPr lang="en-GB" sz="2400" dirty="0"/>
              <a:t> </a:t>
            </a:r>
            <a:r>
              <a:rPr lang="en-GB" sz="2400" dirty="0" err="1"/>
              <a:t>eich</a:t>
            </a:r>
            <a:r>
              <a:rPr lang="en-GB" sz="2400" dirty="0"/>
              <a:t> </a:t>
            </a:r>
            <a:r>
              <a:rPr lang="en-GB" sz="2400" dirty="0" err="1"/>
              <a:t>gweithred</a:t>
            </a:r>
            <a:br>
              <a:rPr lang="en-GB" sz="2400" dirty="0"/>
            </a:br>
            <a:br>
              <a:rPr lang="en-GB" dirty="0"/>
            </a:br>
            <a:r>
              <a:rPr lang="en-GB" b="1" dirty="0"/>
              <a:t>Test:</a:t>
            </a:r>
            <a:br>
              <a:rPr lang="en-GB" b="1" dirty="0"/>
            </a:br>
            <a:r>
              <a:rPr lang="en-GB" sz="2400" dirty="0"/>
              <a:t>Implementation and reflect on your implementation</a:t>
            </a:r>
          </a:p>
        </p:txBody>
      </p:sp>
      <p:sp>
        <p:nvSpPr>
          <p:cNvPr id="3" name="Content Placeholder 2">
            <a:extLst>
              <a:ext uri="{FF2B5EF4-FFF2-40B4-BE49-F238E27FC236}">
                <a16:creationId xmlns:a16="http://schemas.microsoft.com/office/drawing/2014/main" id="{2A6960E9-25AC-2A81-50D5-66831BA5C6F3}"/>
              </a:ext>
            </a:extLst>
          </p:cNvPr>
          <p:cNvSpPr>
            <a:spLocks noGrp="1"/>
          </p:cNvSpPr>
          <p:nvPr>
            <p:ph sz="half" idx="1"/>
          </p:nvPr>
        </p:nvSpPr>
        <p:spPr/>
        <p:txBody>
          <a:bodyPr/>
          <a:lstStyle/>
          <a:p>
            <a:r>
              <a:rPr lang="en-GB" dirty="0">
                <a:ea typeface="+mn-lt"/>
                <a:cs typeface="+mn-lt"/>
                <a:hlinkClick r:id="rId2"/>
              </a:rPr>
              <a:t>https://www.uwtsd.ac.uk/cy/llyfrgell/infoskills/sgiliau-gwybodaeth-hanfodol-i-fyfyrwyr-ol-raddedig-ar--ymchwilwyr/</a:t>
            </a:r>
            <a:r>
              <a:rPr lang="en-GB" dirty="0">
                <a:ea typeface="+mn-lt"/>
                <a:cs typeface="+mn-lt"/>
              </a:rPr>
              <a:t> </a:t>
            </a:r>
          </a:p>
          <a:p>
            <a:r>
              <a:rPr lang="en-GB" dirty="0" err="1"/>
              <a:t>Aseiniadau</a:t>
            </a:r>
            <a:r>
              <a:rPr lang="en-GB" dirty="0"/>
              <a:t> </a:t>
            </a:r>
            <a:r>
              <a:rPr lang="en-GB" dirty="0" err="1"/>
              <a:t>blaenorol</a:t>
            </a:r>
            <a:endParaRPr lang="en-GB"/>
          </a:p>
          <a:p>
            <a:r>
              <a:rPr lang="en-GB" dirty="0" err="1"/>
              <a:t>Rhestr</a:t>
            </a:r>
            <a:r>
              <a:rPr lang="en-GB" dirty="0"/>
              <a:t> </a:t>
            </a:r>
            <a:r>
              <a:rPr lang="en-GB" dirty="0" err="1"/>
              <a:t>ddarllen</a:t>
            </a:r>
            <a:r>
              <a:rPr lang="en-GB" dirty="0"/>
              <a:t> y </a:t>
            </a:r>
            <a:r>
              <a:rPr lang="en-GB" dirty="0" err="1"/>
              <a:t>modiwl</a:t>
            </a:r>
            <a:r>
              <a:rPr lang="en-GB" dirty="0"/>
              <a:t> </a:t>
            </a:r>
            <a:r>
              <a:rPr lang="en-GB" dirty="0" err="1"/>
              <a:t>hwn</a:t>
            </a:r>
            <a:endParaRPr lang="en-GB"/>
          </a:p>
          <a:p>
            <a:r>
              <a:rPr lang="en-GB" dirty="0" err="1"/>
              <a:t>Sesiynau</a:t>
            </a:r>
            <a:r>
              <a:rPr lang="en-GB" dirty="0"/>
              <a:t> </a:t>
            </a:r>
            <a:r>
              <a:rPr lang="en-GB" dirty="0" err="1"/>
              <a:t>pwnc</a:t>
            </a:r>
            <a:r>
              <a:rPr lang="en-GB" dirty="0"/>
              <a:t> </a:t>
            </a:r>
            <a:r>
              <a:rPr lang="en-GB" dirty="0" err="1"/>
              <a:t>blaenorol</a:t>
            </a:r>
          </a:p>
          <a:p>
            <a:r>
              <a:rPr lang="en-GB" dirty="0"/>
              <a:t>PDP</a:t>
            </a:r>
          </a:p>
          <a:p>
            <a:r>
              <a:rPr lang="en-GB" dirty="0" err="1"/>
              <a:t>Cwricwlwm</a:t>
            </a:r>
            <a:r>
              <a:rPr lang="en-GB" dirty="0"/>
              <a:t> </a:t>
            </a:r>
            <a:r>
              <a:rPr lang="en-GB" dirty="0" err="1"/>
              <a:t>i</a:t>
            </a:r>
            <a:r>
              <a:rPr lang="en-GB" dirty="0"/>
              <a:t> </a:t>
            </a:r>
            <a:r>
              <a:rPr lang="en-GB" dirty="0" err="1"/>
              <a:t>Gymru</a:t>
            </a:r>
          </a:p>
          <a:p>
            <a:r>
              <a:rPr lang="en-GB" dirty="0" err="1"/>
              <a:t>Addysgeg</a:t>
            </a:r>
            <a:r>
              <a:rPr lang="en-GB" dirty="0"/>
              <a:t> </a:t>
            </a:r>
            <a:r>
              <a:rPr lang="en-GB" dirty="0" err="1"/>
              <a:t>pwnc</a:t>
            </a:r>
            <a:r>
              <a:rPr lang="en-GB" dirty="0"/>
              <a:t> </a:t>
            </a:r>
            <a:r>
              <a:rPr lang="en-GB" dirty="0" err="1"/>
              <a:t>penodol</a:t>
            </a:r>
          </a:p>
          <a:p>
            <a:endParaRPr lang="en-GB" dirty="0"/>
          </a:p>
        </p:txBody>
      </p:sp>
      <p:sp>
        <p:nvSpPr>
          <p:cNvPr id="4" name="Content Placeholder 3">
            <a:extLst>
              <a:ext uri="{FF2B5EF4-FFF2-40B4-BE49-F238E27FC236}">
                <a16:creationId xmlns:a16="http://schemas.microsoft.com/office/drawing/2014/main" id="{D5B0FAC3-327B-DCE1-3C80-484C1847ABD0}"/>
              </a:ext>
            </a:extLst>
          </p:cNvPr>
          <p:cNvSpPr>
            <a:spLocks noGrp="1"/>
          </p:cNvSpPr>
          <p:nvPr>
            <p:ph sz="half" idx="2"/>
          </p:nvPr>
        </p:nvSpPr>
        <p:spPr/>
        <p:txBody>
          <a:bodyPr/>
          <a:lstStyle/>
          <a:p>
            <a:r>
              <a:rPr lang="en-GB" dirty="0">
                <a:hlinkClick r:id="rId3"/>
              </a:rPr>
              <a:t>https://www.uwtsd.ac.uk/library/infoskills/essential-infoskills-for-postgraduate-students-and-researchers/</a:t>
            </a:r>
            <a:endParaRPr lang="en-GB">
              <a:ea typeface="+mn-lt"/>
              <a:cs typeface="+mn-lt"/>
            </a:endParaRPr>
          </a:p>
          <a:p>
            <a:r>
              <a:rPr lang="en-GB" dirty="0"/>
              <a:t>Previous assignments</a:t>
            </a:r>
          </a:p>
          <a:p>
            <a:r>
              <a:rPr lang="en-GB" dirty="0"/>
              <a:t>This module's reading list</a:t>
            </a:r>
          </a:p>
          <a:p>
            <a:r>
              <a:rPr lang="en-GB" dirty="0"/>
              <a:t>Previous subject sessions</a:t>
            </a:r>
          </a:p>
          <a:p>
            <a:r>
              <a:rPr lang="en-GB" dirty="0"/>
              <a:t>PLP</a:t>
            </a:r>
          </a:p>
          <a:p>
            <a:r>
              <a:rPr lang="en-GB" dirty="0"/>
              <a:t>Curriculum for Wales</a:t>
            </a:r>
          </a:p>
          <a:p>
            <a:r>
              <a:rPr lang="en-GB" dirty="0"/>
              <a:t>Subject-specific pedagogy</a:t>
            </a:r>
          </a:p>
          <a:p>
            <a:endParaRPr lang="en-GB" dirty="0"/>
          </a:p>
        </p:txBody>
      </p:sp>
    </p:spTree>
    <p:extLst>
      <p:ext uri="{BB962C8B-B14F-4D97-AF65-F5344CB8AC3E}">
        <p14:creationId xmlns:p14="http://schemas.microsoft.com/office/powerpoint/2010/main" val="156933950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5129E-2B50-6C60-D13B-71F95A548B39}"/>
              </a:ext>
            </a:extLst>
          </p:cNvPr>
          <p:cNvSpPr>
            <a:spLocks noGrp="1"/>
          </p:cNvSpPr>
          <p:nvPr>
            <p:ph type="title"/>
          </p:nvPr>
        </p:nvSpPr>
        <p:spPr/>
        <p:txBody>
          <a:bodyPr>
            <a:normAutofit/>
          </a:bodyPr>
          <a:lstStyle/>
          <a:p>
            <a:r>
              <a:rPr lang="en-GB" b="1" dirty="0" err="1"/>
              <a:t>Rhannu</a:t>
            </a:r>
            <a:r>
              <a:rPr lang="en-GB" b="1" dirty="0"/>
              <a:t>:</a:t>
            </a:r>
            <a:br>
              <a:rPr lang="en-GB" b="1" dirty="0"/>
            </a:br>
            <a:r>
              <a:rPr lang="en-GB" sz="2400" dirty="0"/>
              <a:t>Pa </a:t>
            </a:r>
            <a:r>
              <a:rPr lang="en-GB" sz="2400" dirty="0" err="1"/>
              <a:t>fyfyrdodau</a:t>
            </a:r>
            <a:r>
              <a:rPr lang="en-GB" sz="2400" dirty="0"/>
              <a:t> </a:t>
            </a:r>
            <a:r>
              <a:rPr lang="en-GB" sz="2400" dirty="0" err="1"/>
              <a:t>byddwch</a:t>
            </a:r>
            <a:r>
              <a:rPr lang="en-GB" sz="2400" dirty="0"/>
              <a:t> </a:t>
            </a:r>
            <a:r>
              <a:rPr lang="en-GB" sz="2400" dirty="0" err="1"/>
              <a:t>yn</a:t>
            </a:r>
            <a:r>
              <a:rPr lang="en-GB" sz="2400" dirty="0"/>
              <a:t> </a:t>
            </a:r>
            <a:r>
              <a:rPr lang="en-GB" sz="2400" dirty="0" err="1"/>
              <a:t>rhannu</a:t>
            </a:r>
            <a:r>
              <a:rPr lang="en-GB" sz="2400" dirty="0"/>
              <a:t>, a </a:t>
            </a:r>
            <a:r>
              <a:rPr lang="en-GB" sz="2400" dirty="0" err="1"/>
              <a:t>sut</a:t>
            </a:r>
            <a:r>
              <a:rPr lang="en-GB" sz="2400" dirty="0"/>
              <a:t> </a:t>
            </a:r>
            <a:r>
              <a:rPr lang="en-GB" sz="2400" dirty="0" err="1"/>
              <a:t>fyddwch</a:t>
            </a:r>
            <a:r>
              <a:rPr lang="en-GB" sz="2400" dirty="0"/>
              <a:t> </a:t>
            </a:r>
            <a:r>
              <a:rPr lang="en-GB" sz="2400" dirty="0" err="1"/>
              <a:t>yn</a:t>
            </a:r>
            <a:r>
              <a:rPr lang="en-GB" sz="2400" dirty="0"/>
              <a:t> </a:t>
            </a:r>
            <a:r>
              <a:rPr lang="en-GB" sz="2400" dirty="0" err="1"/>
              <a:t>addasu'ch</a:t>
            </a:r>
            <a:r>
              <a:rPr lang="en-GB" sz="2400" dirty="0"/>
              <a:t> </a:t>
            </a:r>
            <a:r>
              <a:rPr lang="en-GB" sz="2400" dirty="0" err="1"/>
              <a:t>meddwl</a:t>
            </a:r>
            <a:r>
              <a:rPr lang="en-GB" sz="2400" dirty="0"/>
              <a:t>?</a:t>
            </a:r>
            <a:br>
              <a:rPr lang="en-GB" sz="2400" dirty="0"/>
            </a:br>
            <a:br>
              <a:rPr lang="en-GB" dirty="0"/>
            </a:br>
            <a:r>
              <a:rPr lang="en-GB" b="1" dirty="0"/>
              <a:t>Share:</a:t>
            </a:r>
            <a:br>
              <a:rPr lang="en-GB" dirty="0"/>
            </a:br>
            <a:r>
              <a:rPr lang="en-GB" sz="2400" dirty="0"/>
              <a:t>What reflections will you share, and how will you adapt your thinking?</a:t>
            </a:r>
          </a:p>
        </p:txBody>
      </p:sp>
      <p:sp>
        <p:nvSpPr>
          <p:cNvPr id="3" name="Content Placeholder 2">
            <a:extLst>
              <a:ext uri="{FF2B5EF4-FFF2-40B4-BE49-F238E27FC236}">
                <a16:creationId xmlns:a16="http://schemas.microsoft.com/office/drawing/2014/main" id="{B9BE2B05-91CF-A8D2-2C61-1B419FF200CD}"/>
              </a:ext>
            </a:extLst>
          </p:cNvPr>
          <p:cNvSpPr>
            <a:spLocks noGrp="1"/>
          </p:cNvSpPr>
          <p:nvPr>
            <p:ph sz="half" idx="1"/>
          </p:nvPr>
        </p:nvSpPr>
        <p:spPr>
          <a:xfrm>
            <a:off x="3563112" y="868680"/>
            <a:ext cx="3779520" cy="5120640"/>
          </a:xfrm>
        </p:spPr>
        <p:txBody>
          <a:bodyPr vert="horz" lIns="91440" tIns="45720" rIns="91440" bIns="45720" rtlCol="0" anchor="ctr">
            <a:noAutofit/>
          </a:bodyPr>
          <a:lstStyle/>
          <a:p>
            <a:pPr marL="0" indent="0">
              <a:buNone/>
            </a:pPr>
            <a:r>
              <a:rPr lang="en-GB" sz="1800" b="1" dirty="0" err="1">
                <a:latin typeface="Calibri"/>
                <a:cs typeface="Calibri"/>
              </a:rPr>
              <a:t>Chwefror</a:t>
            </a:r>
            <a:r>
              <a:rPr lang="en-GB" sz="1800" b="1" dirty="0">
                <a:latin typeface="Calibri"/>
                <a:cs typeface="Calibri"/>
              </a:rPr>
              <a:t> 27ain</a:t>
            </a:r>
            <a:endParaRPr lang="en-US" sz="1800" b="1">
              <a:latin typeface="Calibri"/>
              <a:cs typeface="Calibri"/>
            </a:endParaRPr>
          </a:p>
          <a:p>
            <a:pPr marL="0" indent="0">
              <a:buNone/>
            </a:pPr>
            <a:r>
              <a:rPr lang="en-GB" sz="1800" b="1" dirty="0" err="1">
                <a:latin typeface="Calibri"/>
                <a:cs typeface="Calibri"/>
              </a:rPr>
              <a:t>Rôl</a:t>
            </a:r>
            <a:r>
              <a:rPr lang="en-GB" sz="1800" b="1" dirty="0">
                <a:latin typeface="Calibri"/>
                <a:cs typeface="Calibri"/>
              </a:rPr>
              <a:t> y </a:t>
            </a:r>
            <a:r>
              <a:rPr lang="en-GB" sz="1800" b="1" dirty="0" err="1">
                <a:latin typeface="Calibri"/>
                <a:cs typeface="Calibri"/>
              </a:rPr>
              <a:t>trafodwr</a:t>
            </a:r>
            <a:r>
              <a:rPr lang="en-GB" sz="1800" b="1" dirty="0">
                <a:latin typeface="Calibri"/>
                <a:cs typeface="Calibri"/>
              </a:rPr>
              <a:t>:</a:t>
            </a:r>
          </a:p>
          <a:p>
            <a:r>
              <a:rPr lang="en-GB" sz="1800" dirty="0">
                <a:latin typeface="Calibri"/>
                <a:ea typeface="+mn-lt"/>
                <a:cs typeface="+mn-lt"/>
              </a:rPr>
              <a:t> Mae </a:t>
            </a:r>
            <a:r>
              <a:rPr lang="en-GB" sz="1800" dirty="0" err="1">
                <a:latin typeface="Calibri"/>
                <a:ea typeface="+mn-lt"/>
                <a:cs typeface="+mn-lt"/>
              </a:rPr>
              <a:t>hynny'n</a:t>
            </a:r>
            <a:r>
              <a:rPr lang="en-GB" sz="1800" dirty="0">
                <a:latin typeface="Calibri"/>
                <a:ea typeface="+mn-lt"/>
                <a:cs typeface="+mn-lt"/>
              </a:rPr>
              <a:t> </a:t>
            </a:r>
            <a:r>
              <a:rPr lang="en-GB" sz="1800" dirty="0" err="1">
                <a:latin typeface="Calibri"/>
                <a:ea typeface="+mn-lt"/>
                <a:cs typeface="+mn-lt"/>
              </a:rPr>
              <a:t>ddiddorol</a:t>
            </a:r>
            <a:r>
              <a:rPr lang="en-GB" sz="1800" dirty="0">
                <a:latin typeface="Calibri"/>
                <a:ea typeface="+mn-lt"/>
                <a:cs typeface="+mn-lt"/>
              </a:rPr>
              <a:t>, </a:t>
            </a:r>
            <a:r>
              <a:rPr lang="en-GB" sz="1800" dirty="0" err="1">
                <a:latin typeface="Calibri"/>
                <a:ea typeface="+mn-lt"/>
                <a:cs typeface="+mn-lt"/>
              </a:rPr>
              <a:t>beth</a:t>
            </a:r>
            <a:r>
              <a:rPr lang="en-GB" sz="1800" dirty="0">
                <a:latin typeface="Calibri"/>
                <a:ea typeface="+mn-lt"/>
                <a:cs typeface="+mn-lt"/>
              </a:rPr>
              <a:t> </a:t>
            </a:r>
            <a:r>
              <a:rPr lang="en-GB" sz="1800" dirty="0" err="1">
                <a:latin typeface="Calibri"/>
                <a:ea typeface="+mn-lt"/>
                <a:cs typeface="+mn-lt"/>
              </a:rPr>
              <a:t>sy'n</a:t>
            </a:r>
            <a:r>
              <a:rPr lang="en-GB" sz="1800" dirty="0">
                <a:latin typeface="Calibri"/>
                <a:ea typeface="+mn-lt"/>
                <a:cs typeface="+mn-lt"/>
              </a:rPr>
              <a:t> </a:t>
            </a:r>
            <a:r>
              <a:rPr lang="en-GB" sz="1800" dirty="0" err="1">
                <a:latin typeface="Calibri"/>
                <a:ea typeface="+mn-lt"/>
                <a:cs typeface="+mn-lt"/>
              </a:rPr>
              <a:t>gwneud</a:t>
            </a:r>
            <a:r>
              <a:rPr lang="en-GB" sz="1800" dirty="0">
                <a:latin typeface="Calibri"/>
                <a:ea typeface="+mn-lt"/>
                <a:cs typeface="+mn-lt"/>
              </a:rPr>
              <a:t> </a:t>
            </a:r>
            <a:r>
              <a:rPr lang="en-GB" sz="1800" dirty="0" err="1">
                <a:latin typeface="Calibri"/>
                <a:ea typeface="+mn-lt"/>
                <a:cs typeface="+mn-lt"/>
              </a:rPr>
              <a:t>i</a:t>
            </a:r>
            <a:r>
              <a:rPr lang="en-GB" sz="1800" dirty="0">
                <a:latin typeface="Calibri"/>
                <a:ea typeface="+mn-lt"/>
                <a:cs typeface="+mn-lt"/>
              </a:rPr>
              <a:t> chi </a:t>
            </a:r>
            <a:r>
              <a:rPr lang="en-GB" sz="1800" dirty="0" err="1">
                <a:latin typeface="Calibri"/>
                <a:ea typeface="+mn-lt"/>
                <a:cs typeface="+mn-lt"/>
              </a:rPr>
              <a:t>ddweud</a:t>
            </a:r>
            <a:r>
              <a:rPr lang="en-GB" sz="1800" dirty="0">
                <a:latin typeface="Calibri"/>
                <a:ea typeface="+mn-lt"/>
                <a:cs typeface="+mn-lt"/>
              </a:rPr>
              <a:t> </a:t>
            </a:r>
            <a:r>
              <a:rPr lang="en-GB" sz="1800" dirty="0" err="1">
                <a:latin typeface="Calibri"/>
                <a:ea typeface="+mn-lt"/>
                <a:cs typeface="+mn-lt"/>
              </a:rPr>
              <a:t>hynny</a:t>
            </a:r>
            <a:r>
              <a:rPr lang="en-GB" sz="1800" dirty="0">
                <a:latin typeface="Calibri"/>
                <a:ea typeface="+mn-lt"/>
                <a:cs typeface="+mn-lt"/>
              </a:rPr>
              <a:t>? </a:t>
            </a:r>
            <a:endParaRPr lang="en-GB" sz="1800">
              <a:latin typeface="Calibri"/>
              <a:cs typeface="Calibri"/>
            </a:endParaRPr>
          </a:p>
          <a:p>
            <a:r>
              <a:rPr lang="en-GB" sz="1800" dirty="0">
                <a:latin typeface="Calibri"/>
                <a:ea typeface="+mn-lt"/>
                <a:cs typeface="+mn-lt"/>
              </a:rPr>
              <a:t>Mae </a:t>
            </a:r>
            <a:r>
              <a:rPr lang="en-GB" sz="1800" dirty="0" err="1">
                <a:latin typeface="Calibri"/>
                <a:ea typeface="+mn-lt"/>
                <a:cs typeface="+mn-lt"/>
              </a:rPr>
              <a:t>hynny'n</a:t>
            </a:r>
            <a:r>
              <a:rPr lang="en-GB" sz="1800" dirty="0">
                <a:latin typeface="Calibri"/>
                <a:ea typeface="+mn-lt"/>
                <a:cs typeface="+mn-lt"/>
              </a:rPr>
              <a:t> </a:t>
            </a:r>
            <a:r>
              <a:rPr lang="en-GB" sz="1800" dirty="0" err="1">
                <a:latin typeface="Calibri"/>
                <a:ea typeface="+mn-lt"/>
                <a:cs typeface="+mn-lt"/>
              </a:rPr>
              <a:t>wir</a:t>
            </a:r>
            <a:r>
              <a:rPr lang="en-GB" sz="1800" dirty="0">
                <a:latin typeface="Calibri"/>
                <a:ea typeface="+mn-lt"/>
                <a:cs typeface="+mn-lt"/>
              </a:rPr>
              <a:t>, </a:t>
            </a:r>
            <a:r>
              <a:rPr lang="en-GB" sz="1800" dirty="0" err="1">
                <a:latin typeface="Calibri"/>
                <a:ea typeface="+mn-lt"/>
                <a:cs typeface="+mn-lt"/>
              </a:rPr>
              <a:t>ond</a:t>
            </a:r>
            <a:r>
              <a:rPr lang="en-GB" sz="1800" dirty="0">
                <a:latin typeface="Calibri"/>
                <a:ea typeface="+mn-lt"/>
                <a:cs typeface="+mn-lt"/>
              </a:rPr>
              <a:t> pam </a:t>
            </a:r>
            <a:r>
              <a:rPr lang="en-GB" sz="1800" dirty="0" err="1">
                <a:latin typeface="Calibri"/>
                <a:ea typeface="+mn-lt"/>
                <a:cs typeface="+mn-lt"/>
              </a:rPr>
              <a:t>ydych</a:t>
            </a:r>
            <a:r>
              <a:rPr lang="en-GB" sz="1800" dirty="0">
                <a:latin typeface="Calibri"/>
                <a:ea typeface="+mn-lt"/>
                <a:cs typeface="+mn-lt"/>
              </a:rPr>
              <a:t> </a:t>
            </a:r>
            <a:r>
              <a:rPr lang="en-GB" sz="1800" dirty="0" err="1">
                <a:latin typeface="Calibri"/>
                <a:ea typeface="+mn-lt"/>
                <a:cs typeface="+mn-lt"/>
              </a:rPr>
              <a:t>chi’n</a:t>
            </a:r>
            <a:r>
              <a:rPr lang="en-GB" sz="1800" dirty="0">
                <a:latin typeface="Calibri"/>
                <a:ea typeface="+mn-lt"/>
                <a:cs typeface="+mn-lt"/>
              </a:rPr>
              <a:t> </a:t>
            </a:r>
            <a:r>
              <a:rPr lang="en-GB" sz="1800" dirty="0" err="1">
                <a:latin typeface="Calibri"/>
                <a:ea typeface="+mn-lt"/>
                <a:cs typeface="+mn-lt"/>
              </a:rPr>
              <a:t>meddwl</a:t>
            </a:r>
            <a:r>
              <a:rPr lang="en-GB" sz="1800" dirty="0">
                <a:latin typeface="Calibri"/>
                <a:ea typeface="+mn-lt"/>
                <a:cs typeface="+mn-lt"/>
              </a:rPr>
              <a:t> </a:t>
            </a:r>
            <a:r>
              <a:rPr lang="en-GB" sz="1800" dirty="0" err="1">
                <a:latin typeface="Calibri"/>
                <a:ea typeface="+mn-lt"/>
                <a:cs typeface="+mn-lt"/>
              </a:rPr>
              <a:t>mai</a:t>
            </a:r>
            <a:r>
              <a:rPr lang="en-GB" sz="1800" dirty="0">
                <a:latin typeface="Calibri"/>
                <a:ea typeface="+mn-lt"/>
                <a:cs typeface="+mn-lt"/>
              </a:rPr>
              <a:t> felly </a:t>
            </a:r>
            <a:r>
              <a:rPr lang="en-GB" sz="1800" dirty="0" err="1">
                <a:latin typeface="Calibri"/>
                <a:ea typeface="+mn-lt"/>
                <a:cs typeface="+mn-lt"/>
              </a:rPr>
              <a:t>yw</a:t>
            </a:r>
            <a:r>
              <a:rPr lang="en-GB" sz="1800" dirty="0">
                <a:latin typeface="Calibri"/>
                <a:ea typeface="+mn-lt"/>
                <a:cs typeface="+mn-lt"/>
              </a:rPr>
              <a:t> hi?</a:t>
            </a:r>
            <a:endParaRPr lang="en-GB" sz="1800">
              <a:latin typeface="Calibri"/>
              <a:cs typeface="Calibri"/>
            </a:endParaRPr>
          </a:p>
          <a:p>
            <a:r>
              <a:rPr lang="en-GB" sz="1800" dirty="0" err="1">
                <a:latin typeface="Calibri"/>
                <a:ea typeface="+mn-lt"/>
                <a:cs typeface="+mn-lt"/>
              </a:rPr>
              <a:t>Allwch</a:t>
            </a:r>
            <a:r>
              <a:rPr lang="en-GB" sz="1800" dirty="0">
                <a:latin typeface="Calibri"/>
                <a:ea typeface="+mn-lt"/>
                <a:cs typeface="+mn-lt"/>
              </a:rPr>
              <a:t> chi </a:t>
            </a:r>
            <a:r>
              <a:rPr lang="en-GB" sz="1800" dirty="0" err="1">
                <a:latin typeface="Calibri"/>
                <a:ea typeface="+mn-lt"/>
                <a:cs typeface="+mn-lt"/>
              </a:rPr>
              <a:t>roi</a:t>
            </a:r>
            <a:r>
              <a:rPr lang="en-GB" sz="1800" dirty="0">
                <a:latin typeface="Calibri"/>
                <a:ea typeface="+mn-lt"/>
                <a:cs typeface="+mn-lt"/>
              </a:rPr>
              <a:t> </a:t>
            </a:r>
            <a:r>
              <a:rPr lang="en-GB" sz="1800" dirty="0" err="1">
                <a:latin typeface="Calibri"/>
                <a:ea typeface="+mn-lt"/>
                <a:cs typeface="+mn-lt"/>
              </a:rPr>
              <a:t>enghraifft</a:t>
            </a:r>
            <a:r>
              <a:rPr lang="en-GB" sz="1800" dirty="0">
                <a:latin typeface="Calibri"/>
                <a:ea typeface="+mn-lt"/>
                <a:cs typeface="+mn-lt"/>
              </a:rPr>
              <a:t> o </a:t>
            </a:r>
            <a:r>
              <a:rPr lang="en-GB" sz="1800" dirty="0" err="1">
                <a:latin typeface="Calibri"/>
                <a:ea typeface="+mn-lt"/>
                <a:cs typeface="+mn-lt"/>
              </a:rPr>
              <a:t>ble</a:t>
            </a:r>
            <a:r>
              <a:rPr lang="en-GB" sz="1800" dirty="0">
                <a:latin typeface="Calibri"/>
                <a:ea typeface="+mn-lt"/>
                <a:cs typeface="+mn-lt"/>
              </a:rPr>
              <a:t> </a:t>
            </a:r>
            <a:r>
              <a:rPr lang="en-GB" sz="1800" dirty="0" err="1">
                <a:latin typeface="Calibri"/>
                <a:ea typeface="+mn-lt"/>
                <a:cs typeface="+mn-lt"/>
              </a:rPr>
              <a:t>mae</a:t>
            </a:r>
            <a:r>
              <a:rPr lang="en-GB" sz="1800" dirty="0">
                <a:latin typeface="Calibri"/>
                <a:ea typeface="+mn-lt"/>
                <a:cs typeface="+mn-lt"/>
              </a:rPr>
              <a:t> </a:t>
            </a:r>
            <a:r>
              <a:rPr lang="en-GB" sz="1800" dirty="0" err="1">
                <a:latin typeface="Calibri"/>
                <a:ea typeface="+mn-lt"/>
                <a:cs typeface="+mn-lt"/>
              </a:rPr>
              <a:t>hynny'n</a:t>
            </a:r>
            <a:r>
              <a:rPr lang="en-GB" sz="1800" dirty="0">
                <a:latin typeface="Calibri"/>
                <a:ea typeface="+mn-lt"/>
                <a:cs typeface="+mn-lt"/>
              </a:rPr>
              <a:t> </a:t>
            </a:r>
            <a:r>
              <a:rPr lang="en-GB" sz="1800" dirty="0" err="1">
                <a:latin typeface="Calibri"/>
                <a:ea typeface="+mn-lt"/>
                <a:cs typeface="+mn-lt"/>
              </a:rPr>
              <a:t>digwydd</a:t>
            </a:r>
            <a:r>
              <a:rPr lang="en-GB" sz="1800" dirty="0">
                <a:latin typeface="Calibri"/>
                <a:ea typeface="+mn-lt"/>
                <a:cs typeface="+mn-lt"/>
              </a:rPr>
              <a:t>?</a:t>
            </a:r>
            <a:endParaRPr lang="en-GB" sz="1800">
              <a:latin typeface="Calibri"/>
              <a:cs typeface="Calibri"/>
            </a:endParaRPr>
          </a:p>
          <a:p>
            <a:r>
              <a:rPr lang="en-GB" sz="1800" dirty="0">
                <a:latin typeface="Calibri"/>
                <a:ea typeface="+mn-lt"/>
                <a:cs typeface="+mn-lt"/>
              </a:rPr>
              <a:t>Pam? </a:t>
            </a:r>
            <a:r>
              <a:rPr lang="en-GB" sz="1800" dirty="0" err="1">
                <a:latin typeface="Calibri"/>
                <a:ea typeface="+mn-lt"/>
                <a:cs typeface="+mn-lt"/>
              </a:rPr>
              <a:t>Ydych</a:t>
            </a:r>
            <a:r>
              <a:rPr lang="en-GB" sz="1800" dirty="0">
                <a:latin typeface="Calibri"/>
                <a:ea typeface="+mn-lt"/>
                <a:cs typeface="+mn-lt"/>
              </a:rPr>
              <a:t> </a:t>
            </a:r>
            <a:r>
              <a:rPr lang="en-GB" sz="1800" dirty="0" err="1">
                <a:latin typeface="Calibri"/>
                <a:ea typeface="+mn-lt"/>
                <a:cs typeface="+mn-lt"/>
              </a:rPr>
              <a:t>chi'n</a:t>
            </a:r>
            <a:r>
              <a:rPr lang="en-GB" sz="1800" dirty="0">
                <a:latin typeface="Calibri"/>
                <a:ea typeface="+mn-lt"/>
                <a:cs typeface="+mn-lt"/>
              </a:rPr>
              <a:t> </a:t>
            </a:r>
            <a:r>
              <a:rPr lang="en-GB" sz="1800" dirty="0" err="1">
                <a:latin typeface="Calibri"/>
                <a:ea typeface="+mn-lt"/>
                <a:cs typeface="+mn-lt"/>
              </a:rPr>
              <a:t>siŵr</a:t>
            </a:r>
            <a:r>
              <a:rPr lang="en-GB" sz="1800" dirty="0">
                <a:latin typeface="Calibri"/>
                <a:ea typeface="+mn-lt"/>
                <a:cs typeface="+mn-lt"/>
              </a:rPr>
              <a:t>? Oes </a:t>
            </a:r>
            <a:r>
              <a:rPr lang="en-GB" sz="1800" dirty="0" err="1">
                <a:latin typeface="Calibri"/>
                <a:ea typeface="+mn-lt"/>
                <a:cs typeface="+mn-lt"/>
              </a:rPr>
              <a:t>esboniad</a:t>
            </a:r>
            <a:r>
              <a:rPr lang="en-GB" sz="1800" dirty="0">
                <a:latin typeface="Calibri"/>
                <a:ea typeface="+mn-lt"/>
                <a:cs typeface="+mn-lt"/>
              </a:rPr>
              <a:t> </a:t>
            </a:r>
            <a:r>
              <a:rPr lang="en-GB" sz="1800" dirty="0" err="1">
                <a:latin typeface="Calibri"/>
                <a:ea typeface="+mn-lt"/>
                <a:cs typeface="+mn-lt"/>
              </a:rPr>
              <a:t>arall</a:t>
            </a:r>
            <a:r>
              <a:rPr lang="en-GB" sz="1800" dirty="0">
                <a:latin typeface="Calibri"/>
                <a:ea typeface="+mn-lt"/>
                <a:cs typeface="+mn-lt"/>
              </a:rPr>
              <a:t>?</a:t>
            </a:r>
            <a:endParaRPr lang="en-GB" sz="1800">
              <a:latin typeface="Calibri"/>
              <a:cs typeface="Calibri"/>
            </a:endParaRPr>
          </a:p>
          <a:p>
            <a:r>
              <a:rPr lang="en-GB" sz="1800" dirty="0">
                <a:latin typeface="Calibri"/>
                <a:ea typeface="+mn-lt"/>
                <a:cs typeface="+mn-lt"/>
              </a:rPr>
              <a:t>Beth </a:t>
            </a:r>
            <a:r>
              <a:rPr lang="en-GB" sz="1800" dirty="0" err="1">
                <a:latin typeface="Calibri"/>
                <a:ea typeface="+mn-lt"/>
                <a:cs typeface="+mn-lt"/>
              </a:rPr>
              <a:t>yw'r</a:t>
            </a:r>
            <a:r>
              <a:rPr lang="en-GB" sz="1800" dirty="0">
                <a:latin typeface="Calibri"/>
                <a:ea typeface="+mn-lt"/>
                <a:cs typeface="+mn-lt"/>
              </a:rPr>
              <a:t> </a:t>
            </a:r>
            <a:r>
              <a:rPr lang="en-GB" sz="1800" dirty="0" err="1">
                <a:latin typeface="Calibri"/>
                <a:ea typeface="+mn-lt"/>
                <a:cs typeface="+mn-lt"/>
              </a:rPr>
              <a:t>dystiolaeth</a:t>
            </a:r>
            <a:r>
              <a:rPr lang="en-GB" sz="1800" dirty="0">
                <a:latin typeface="Calibri"/>
                <a:ea typeface="+mn-lt"/>
                <a:cs typeface="+mn-lt"/>
              </a:rPr>
              <a:t> </a:t>
            </a:r>
            <a:r>
              <a:rPr lang="en-GB" sz="1800" dirty="0" err="1">
                <a:latin typeface="Calibri"/>
                <a:ea typeface="+mn-lt"/>
                <a:cs typeface="+mn-lt"/>
              </a:rPr>
              <a:t>sy'n</a:t>
            </a:r>
            <a:r>
              <a:rPr lang="en-GB" sz="1800" dirty="0">
                <a:latin typeface="Calibri"/>
                <a:ea typeface="+mn-lt"/>
                <a:cs typeface="+mn-lt"/>
              </a:rPr>
              <a:t> </a:t>
            </a:r>
            <a:r>
              <a:rPr lang="en-GB" sz="1800" dirty="0" err="1">
                <a:latin typeface="Calibri"/>
                <a:ea typeface="+mn-lt"/>
                <a:cs typeface="+mn-lt"/>
              </a:rPr>
              <a:t>cefnogi'r</a:t>
            </a:r>
            <a:r>
              <a:rPr lang="en-GB" sz="1800" dirty="0">
                <a:latin typeface="Calibri"/>
                <a:ea typeface="+mn-lt"/>
                <a:cs typeface="+mn-lt"/>
              </a:rPr>
              <a:t> </a:t>
            </a:r>
            <a:r>
              <a:rPr lang="en-GB" sz="1800" dirty="0" err="1">
                <a:latin typeface="Calibri"/>
                <a:ea typeface="+mn-lt"/>
                <a:cs typeface="+mn-lt"/>
              </a:rPr>
              <a:t>awgrym</a:t>
            </a:r>
            <a:r>
              <a:rPr lang="en-GB" sz="1800" dirty="0">
                <a:latin typeface="Calibri"/>
                <a:ea typeface="+mn-lt"/>
                <a:cs typeface="+mn-lt"/>
              </a:rPr>
              <a:t> </a:t>
            </a:r>
            <a:r>
              <a:rPr lang="en-GB" sz="1800" dirty="0" err="1">
                <a:latin typeface="Calibri"/>
                <a:ea typeface="+mn-lt"/>
                <a:cs typeface="+mn-lt"/>
              </a:rPr>
              <a:t>hwnnw</a:t>
            </a:r>
            <a:r>
              <a:rPr lang="en-GB" sz="1800" dirty="0">
                <a:latin typeface="Calibri"/>
                <a:ea typeface="+mn-lt"/>
                <a:cs typeface="+mn-lt"/>
              </a:rPr>
              <a:t>?</a:t>
            </a:r>
            <a:endParaRPr lang="en-GB" sz="1800">
              <a:latin typeface="Calibri"/>
              <a:cs typeface="Calibri"/>
            </a:endParaRPr>
          </a:p>
          <a:p>
            <a:r>
              <a:rPr lang="en-GB" sz="1800" dirty="0">
                <a:latin typeface="Calibri"/>
                <a:ea typeface="+mn-lt"/>
                <a:cs typeface="+mn-lt"/>
              </a:rPr>
              <a:t>A </a:t>
            </a:r>
            <a:r>
              <a:rPr lang="en-GB" sz="1800" dirty="0" err="1">
                <a:latin typeface="Calibri"/>
                <a:ea typeface="+mn-lt"/>
                <a:cs typeface="+mn-lt"/>
              </a:rPr>
              <a:t>yw</a:t>
            </a:r>
            <a:r>
              <a:rPr lang="en-GB" sz="1800" dirty="0">
                <a:latin typeface="Calibri"/>
                <a:ea typeface="+mn-lt"/>
                <a:cs typeface="+mn-lt"/>
              </a:rPr>
              <a:t> </a:t>
            </a:r>
            <a:r>
              <a:rPr lang="en-GB" sz="1800" dirty="0" err="1">
                <a:latin typeface="Calibri"/>
                <a:ea typeface="+mn-lt"/>
                <a:cs typeface="+mn-lt"/>
              </a:rPr>
              <a:t>hynny</a:t>
            </a:r>
            <a:r>
              <a:rPr lang="en-GB" sz="1800" dirty="0">
                <a:latin typeface="Calibri"/>
                <a:ea typeface="+mn-lt"/>
                <a:cs typeface="+mn-lt"/>
              </a:rPr>
              <a:t> bob </a:t>
            </a:r>
            <a:r>
              <a:rPr lang="en-GB" sz="1800" dirty="0" err="1">
                <a:latin typeface="Calibri"/>
                <a:ea typeface="+mn-lt"/>
                <a:cs typeface="+mn-lt"/>
              </a:rPr>
              <a:t>amser</a:t>
            </a:r>
            <a:r>
              <a:rPr lang="en-GB" sz="1800" dirty="0">
                <a:latin typeface="Calibri"/>
                <a:ea typeface="+mn-lt"/>
                <a:cs typeface="+mn-lt"/>
              </a:rPr>
              <a:t> </a:t>
            </a:r>
            <a:r>
              <a:rPr lang="en-GB" sz="1800" dirty="0" err="1">
                <a:latin typeface="Calibri"/>
                <a:ea typeface="+mn-lt"/>
                <a:cs typeface="+mn-lt"/>
              </a:rPr>
              <a:t>yn</a:t>
            </a:r>
            <a:r>
              <a:rPr lang="en-GB" sz="1800" dirty="0">
                <a:latin typeface="Calibri"/>
                <a:ea typeface="+mn-lt"/>
                <a:cs typeface="+mn-lt"/>
              </a:rPr>
              <a:t> </a:t>
            </a:r>
            <a:r>
              <a:rPr lang="en-GB" sz="1800" dirty="0" err="1">
                <a:latin typeface="Calibri"/>
                <a:ea typeface="+mn-lt"/>
                <a:cs typeface="+mn-lt"/>
              </a:rPr>
              <a:t>wir</a:t>
            </a:r>
            <a:r>
              <a:rPr lang="en-GB" sz="1800" dirty="0">
                <a:latin typeface="Calibri"/>
                <a:ea typeface="+mn-lt"/>
                <a:cs typeface="+mn-lt"/>
              </a:rPr>
              <a:t> </a:t>
            </a:r>
            <a:r>
              <a:rPr lang="en-GB" sz="1800" dirty="0" err="1">
                <a:latin typeface="Calibri"/>
                <a:ea typeface="+mn-lt"/>
                <a:cs typeface="+mn-lt"/>
              </a:rPr>
              <a:t>neu'n</a:t>
            </a:r>
            <a:r>
              <a:rPr lang="en-GB" sz="1800" dirty="0">
                <a:latin typeface="Calibri"/>
                <a:ea typeface="+mn-lt"/>
                <a:cs typeface="+mn-lt"/>
              </a:rPr>
              <a:t> </a:t>
            </a:r>
            <a:r>
              <a:rPr lang="en-GB" sz="1800" dirty="0" err="1">
                <a:latin typeface="Calibri"/>
                <a:ea typeface="+mn-lt"/>
                <a:cs typeface="+mn-lt"/>
              </a:rPr>
              <a:t>gyfiawn</a:t>
            </a:r>
            <a:r>
              <a:rPr lang="en-GB" sz="1800" dirty="0">
                <a:latin typeface="Calibri"/>
                <a:ea typeface="+mn-lt"/>
                <a:cs typeface="+mn-lt"/>
              </a:rPr>
              <a:t> </a:t>
            </a:r>
            <a:r>
              <a:rPr lang="en-GB" sz="1800" dirty="0" err="1">
                <a:latin typeface="Calibri"/>
                <a:ea typeface="+mn-lt"/>
                <a:cs typeface="+mn-lt"/>
              </a:rPr>
              <a:t>yn</a:t>
            </a:r>
            <a:r>
              <a:rPr lang="en-GB" sz="1800" dirty="0">
                <a:latin typeface="Calibri"/>
                <a:ea typeface="+mn-lt"/>
                <a:cs typeface="+mn-lt"/>
              </a:rPr>
              <a:t> </a:t>
            </a:r>
            <a:r>
              <a:rPr lang="en-GB" sz="1800" dirty="0" err="1">
                <a:latin typeface="Calibri"/>
                <a:ea typeface="+mn-lt"/>
                <a:cs typeface="+mn-lt"/>
              </a:rPr>
              <a:t>yr</a:t>
            </a:r>
            <a:r>
              <a:rPr lang="en-GB" sz="1800" dirty="0">
                <a:latin typeface="Calibri"/>
                <a:ea typeface="+mn-lt"/>
                <a:cs typeface="+mn-lt"/>
              </a:rPr>
              <a:t> </a:t>
            </a:r>
            <a:r>
              <a:rPr lang="en-GB" sz="1800" dirty="0" err="1">
                <a:latin typeface="Calibri"/>
                <a:ea typeface="+mn-lt"/>
                <a:cs typeface="+mn-lt"/>
              </a:rPr>
              <a:t>enghraifft</a:t>
            </a:r>
            <a:r>
              <a:rPr lang="en-GB" sz="1800" dirty="0">
                <a:latin typeface="Calibri"/>
                <a:ea typeface="+mn-lt"/>
                <a:cs typeface="+mn-lt"/>
              </a:rPr>
              <a:t> hon?</a:t>
            </a:r>
            <a:endParaRPr lang="en-GB" sz="1800">
              <a:latin typeface="Calibri"/>
              <a:cs typeface="Calibri"/>
            </a:endParaRPr>
          </a:p>
          <a:p>
            <a:r>
              <a:rPr lang="en-GB" sz="1800" dirty="0" err="1">
                <a:latin typeface="Calibri"/>
                <a:ea typeface="+mn-lt"/>
                <a:cs typeface="+mn-lt"/>
              </a:rPr>
              <a:t>Ydy</a:t>
            </a:r>
            <a:r>
              <a:rPr lang="en-GB" sz="1800" dirty="0">
                <a:latin typeface="Calibri"/>
                <a:ea typeface="+mn-lt"/>
                <a:cs typeface="+mn-lt"/>
              </a:rPr>
              <a:t> </a:t>
            </a:r>
            <a:r>
              <a:rPr lang="en-GB" sz="1800" dirty="0" err="1">
                <a:latin typeface="Calibri"/>
                <a:ea typeface="+mn-lt"/>
                <a:cs typeface="+mn-lt"/>
              </a:rPr>
              <a:t>hi'n</a:t>
            </a:r>
            <a:r>
              <a:rPr lang="en-GB" sz="1800" dirty="0">
                <a:latin typeface="Calibri"/>
                <a:ea typeface="+mn-lt"/>
                <a:cs typeface="+mn-lt"/>
              </a:rPr>
              <a:t> </a:t>
            </a:r>
            <a:r>
              <a:rPr lang="en-GB" sz="1800" dirty="0" err="1">
                <a:latin typeface="Calibri"/>
                <a:ea typeface="+mn-lt"/>
                <a:cs typeface="+mn-lt"/>
              </a:rPr>
              <a:t>wir</a:t>
            </a:r>
            <a:r>
              <a:rPr lang="en-GB" sz="1800" dirty="0">
                <a:latin typeface="Calibri"/>
                <a:ea typeface="+mn-lt"/>
                <a:cs typeface="+mn-lt"/>
              </a:rPr>
              <a:t> </a:t>
            </a:r>
            <a:r>
              <a:rPr lang="en-GB" sz="1800" dirty="0" err="1">
                <a:latin typeface="Calibri"/>
                <a:ea typeface="+mn-lt"/>
                <a:cs typeface="+mn-lt"/>
              </a:rPr>
              <a:t>i</a:t>
            </a:r>
            <a:r>
              <a:rPr lang="en-GB" sz="1800" dirty="0">
                <a:latin typeface="Calibri"/>
                <a:ea typeface="+mn-lt"/>
                <a:cs typeface="+mn-lt"/>
              </a:rPr>
              <a:t> </a:t>
            </a:r>
            <a:r>
              <a:rPr lang="en-GB" sz="1800" dirty="0" err="1">
                <a:latin typeface="Calibri"/>
                <a:ea typeface="+mn-lt"/>
                <a:cs typeface="+mn-lt"/>
              </a:rPr>
              <a:t>bawb</a:t>
            </a:r>
            <a:r>
              <a:rPr lang="en-GB" sz="1800" dirty="0">
                <a:latin typeface="Calibri"/>
                <a:ea typeface="+mn-lt"/>
                <a:cs typeface="+mn-lt"/>
              </a:rPr>
              <a:t> neu </a:t>
            </a:r>
            <a:r>
              <a:rPr lang="en-GB" sz="1800" dirty="0" err="1">
                <a:latin typeface="Calibri"/>
                <a:ea typeface="+mn-lt"/>
                <a:cs typeface="+mn-lt"/>
              </a:rPr>
              <a:t>ddim</a:t>
            </a:r>
            <a:r>
              <a:rPr lang="en-GB" sz="1800" dirty="0">
                <a:latin typeface="Calibri"/>
                <a:ea typeface="+mn-lt"/>
                <a:cs typeface="+mn-lt"/>
              </a:rPr>
              <a:t> </a:t>
            </a:r>
            <a:r>
              <a:rPr lang="en-GB" sz="1800" dirty="0" err="1">
                <a:latin typeface="Calibri"/>
                <a:ea typeface="+mn-lt"/>
                <a:cs typeface="+mn-lt"/>
              </a:rPr>
              <a:t>ond</a:t>
            </a:r>
            <a:r>
              <a:rPr lang="en-GB" sz="1800" dirty="0">
                <a:latin typeface="Calibri"/>
                <a:ea typeface="+mn-lt"/>
                <a:cs typeface="+mn-lt"/>
              </a:rPr>
              <a:t> </a:t>
            </a:r>
            <a:r>
              <a:rPr lang="en-GB" sz="1800" dirty="0" err="1">
                <a:latin typeface="Calibri"/>
                <a:ea typeface="+mn-lt"/>
                <a:cs typeface="+mn-lt"/>
              </a:rPr>
              <a:t>i</a:t>
            </a:r>
            <a:r>
              <a:rPr lang="en-GB" sz="1800" dirty="0">
                <a:latin typeface="Calibri"/>
                <a:ea typeface="+mn-lt"/>
                <a:cs typeface="+mn-lt"/>
              </a:rPr>
              <a:t> rai?</a:t>
            </a:r>
            <a:endParaRPr lang="en-GB" sz="1800">
              <a:latin typeface="Calibri"/>
              <a:cs typeface="Calibri"/>
            </a:endParaRPr>
          </a:p>
          <a:p>
            <a:r>
              <a:rPr lang="en-GB" sz="1800" dirty="0">
                <a:latin typeface="Calibri"/>
                <a:ea typeface="+mn-lt"/>
                <a:cs typeface="+mn-lt"/>
              </a:rPr>
              <a:t>Ai dyna </a:t>
            </a:r>
            <a:r>
              <a:rPr lang="en-GB" sz="1800" dirty="0" err="1">
                <a:latin typeface="Calibri"/>
                <a:ea typeface="+mn-lt"/>
                <a:cs typeface="+mn-lt"/>
              </a:rPr>
              <a:t>achos</a:t>
            </a:r>
            <a:r>
              <a:rPr lang="en-GB" sz="1800" dirty="0">
                <a:latin typeface="Calibri"/>
                <a:ea typeface="+mn-lt"/>
                <a:cs typeface="+mn-lt"/>
              </a:rPr>
              <a:t> </a:t>
            </a:r>
            <a:r>
              <a:rPr lang="en-GB" sz="1800" dirty="0" err="1">
                <a:latin typeface="Calibri"/>
                <a:ea typeface="+mn-lt"/>
                <a:cs typeface="+mn-lt"/>
              </a:rPr>
              <a:t>uniongyrchol</a:t>
            </a:r>
            <a:r>
              <a:rPr lang="en-GB" sz="1800" dirty="0">
                <a:latin typeface="Calibri"/>
                <a:ea typeface="+mn-lt"/>
                <a:cs typeface="+mn-lt"/>
              </a:rPr>
              <a:t> </a:t>
            </a:r>
            <a:r>
              <a:rPr lang="en-GB" sz="1800" dirty="0" err="1">
                <a:latin typeface="Calibri"/>
                <a:ea typeface="+mn-lt"/>
                <a:cs typeface="+mn-lt"/>
              </a:rPr>
              <a:t>yr</a:t>
            </a:r>
            <a:r>
              <a:rPr lang="en-GB" sz="1800" dirty="0">
                <a:latin typeface="Calibri"/>
                <a:ea typeface="+mn-lt"/>
                <a:cs typeface="+mn-lt"/>
              </a:rPr>
              <a:t> </a:t>
            </a:r>
            <a:r>
              <a:rPr lang="en-GB" sz="1800" dirty="0" err="1">
                <a:latin typeface="Calibri"/>
                <a:ea typeface="+mn-lt"/>
                <a:cs typeface="+mn-lt"/>
              </a:rPr>
              <a:t>effaith</a:t>
            </a:r>
            <a:r>
              <a:rPr lang="en-GB" sz="1800" dirty="0">
                <a:latin typeface="Calibri"/>
                <a:ea typeface="+mn-lt"/>
                <a:cs typeface="+mn-lt"/>
              </a:rPr>
              <a:t> neu ai </a:t>
            </a:r>
            <a:r>
              <a:rPr lang="en-GB" sz="1800" dirty="0" err="1">
                <a:latin typeface="Calibri"/>
                <a:ea typeface="+mn-lt"/>
                <a:cs typeface="+mn-lt"/>
              </a:rPr>
              <a:t>cyd-ddigwyddiad</a:t>
            </a:r>
            <a:r>
              <a:rPr lang="en-GB" sz="1800" dirty="0">
                <a:latin typeface="Calibri"/>
                <a:ea typeface="+mn-lt"/>
                <a:cs typeface="+mn-lt"/>
              </a:rPr>
              <a:t> </a:t>
            </a:r>
            <a:r>
              <a:rPr lang="en-GB" sz="1800" dirty="0" err="1">
                <a:latin typeface="Calibri"/>
                <a:ea typeface="+mn-lt"/>
                <a:cs typeface="+mn-lt"/>
              </a:rPr>
              <a:t>yn</a:t>
            </a:r>
            <a:r>
              <a:rPr lang="en-GB" sz="1800" dirty="0">
                <a:latin typeface="Calibri"/>
                <a:ea typeface="+mn-lt"/>
                <a:cs typeface="+mn-lt"/>
              </a:rPr>
              <a:t> </a:t>
            </a:r>
            <a:r>
              <a:rPr lang="en-GB" sz="1800" dirty="0" err="1">
                <a:latin typeface="Calibri"/>
                <a:ea typeface="+mn-lt"/>
                <a:cs typeface="+mn-lt"/>
              </a:rPr>
              <a:t>unig</a:t>
            </a:r>
            <a:r>
              <a:rPr lang="en-GB" sz="1800" dirty="0">
                <a:latin typeface="Calibri"/>
                <a:ea typeface="+mn-lt"/>
                <a:cs typeface="+mn-lt"/>
              </a:rPr>
              <a:t> </a:t>
            </a:r>
            <a:r>
              <a:rPr lang="en-GB" sz="1800" dirty="0" err="1">
                <a:latin typeface="Calibri"/>
                <a:ea typeface="+mn-lt"/>
                <a:cs typeface="+mn-lt"/>
              </a:rPr>
              <a:t>ydyw</a:t>
            </a:r>
            <a:r>
              <a:rPr lang="en-GB" sz="1800" dirty="0">
                <a:latin typeface="Calibri"/>
                <a:ea typeface="+mn-lt"/>
                <a:cs typeface="+mn-lt"/>
              </a:rPr>
              <a:t>, </a:t>
            </a:r>
            <a:r>
              <a:rPr lang="en-GB" sz="1800" dirty="0" err="1">
                <a:latin typeface="Calibri"/>
                <a:ea typeface="+mn-lt"/>
                <a:cs typeface="+mn-lt"/>
              </a:rPr>
              <a:t>cydberthynas</a:t>
            </a:r>
            <a:r>
              <a:rPr lang="en-GB" sz="1800" dirty="0">
                <a:latin typeface="Calibri"/>
                <a:ea typeface="+mn-lt"/>
                <a:cs typeface="+mn-lt"/>
              </a:rPr>
              <a:t>?</a:t>
            </a:r>
            <a:endParaRPr lang="en-GB" sz="1800" dirty="0">
              <a:latin typeface="Calibri"/>
            </a:endParaRPr>
          </a:p>
          <a:p>
            <a:endParaRPr lang="en-GB" dirty="0"/>
          </a:p>
        </p:txBody>
      </p:sp>
      <p:sp>
        <p:nvSpPr>
          <p:cNvPr id="4" name="Content Placeholder 3">
            <a:extLst>
              <a:ext uri="{FF2B5EF4-FFF2-40B4-BE49-F238E27FC236}">
                <a16:creationId xmlns:a16="http://schemas.microsoft.com/office/drawing/2014/main" id="{C643F5CB-CDEE-D2CC-E937-068394BDC42A}"/>
              </a:ext>
            </a:extLst>
          </p:cNvPr>
          <p:cNvSpPr>
            <a:spLocks noGrp="1"/>
          </p:cNvSpPr>
          <p:nvPr>
            <p:ph sz="half" idx="2"/>
          </p:nvPr>
        </p:nvSpPr>
        <p:spPr>
          <a:xfrm>
            <a:off x="7818120" y="868680"/>
            <a:ext cx="3785616" cy="5120640"/>
          </a:xfrm>
        </p:spPr>
        <p:txBody>
          <a:bodyPr vert="horz" lIns="91440" tIns="45720" rIns="91440" bIns="45720" rtlCol="0" anchor="ctr">
            <a:noAutofit/>
          </a:bodyPr>
          <a:lstStyle/>
          <a:p>
            <a:pPr marL="0" indent="0">
              <a:buNone/>
            </a:pPr>
            <a:r>
              <a:rPr lang="en-GB" sz="1800" b="1" dirty="0">
                <a:latin typeface="Calibri"/>
                <a:cs typeface="Calibri"/>
              </a:rPr>
              <a:t>27th February</a:t>
            </a:r>
          </a:p>
          <a:p>
            <a:pPr marL="0" indent="0">
              <a:buNone/>
            </a:pPr>
            <a:r>
              <a:rPr lang="en-GB" sz="1800" b="1" dirty="0">
                <a:latin typeface="Calibri"/>
                <a:cs typeface="Calibri"/>
              </a:rPr>
              <a:t>Role of the discussant:</a:t>
            </a:r>
          </a:p>
          <a:p>
            <a:r>
              <a:rPr lang="en-GB" sz="1800" dirty="0">
                <a:latin typeface="Calibri"/>
                <a:ea typeface="+mn-lt"/>
                <a:cs typeface="+mn-lt"/>
              </a:rPr>
              <a:t>That’s interesting, what makes you say that? </a:t>
            </a:r>
            <a:endParaRPr lang="en-GB" sz="1800">
              <a:latin typeface="Calibri"/>
              <a:cs typeface="Calibri"/>
            </a:endParaRPr>
          </a:p>
          <a:p>
            <a:r>
              <a:rPr lang="en-GB" sz="1800" dirty="0">
                <a:latin typeface="Calibri"/>
                <a:ea typeface="+mn-lt"/>
                <a:cs typeface="+mn-lt"/>
              </a:rPr>
              <a:t>That’s true, but why do you think that is?</a:t>
            </a:r>
            <a:endParaRPr lang="en-GB" sz="1800">
              <a:latin typeface="Calibri"/>
              <a:cs typeface="Calibri"/>
            </a:endParaRPr>
          </a:p>
          <a:p>
            <a:r>
              <a:rPr lang="en-GB" sz="1800" dirty="0">
                <a:latin typeface="Calibri"/>
                <a:ea typeface="+mn-lt"/>
                <a:cs typeface="+mn-lt"/>
              </a:rPr>
              <a:t>Can you give an example of where that happens?</a:t>
            </a:r>
            <a:endParaRPr lang="en-GB" sz="1800">
              <a:latin typeface="Calibri"/>
              <a:cs typeface="Calibri"/>
            </a:endParaRPr>
          </a:p>
          <a:p>
            <a:r>
              <a:rPr lang="en-GB" sz="1800" dirty="0">
                <a:latin typeface="Calibri"/>
                <a:ea typeface="+mn-lt"/>
                <a:cs typeface="+mn-lt"/>
              </a:rPr>
              <a:t>Why? Are you sure? Is there another explanation?</a:t>
            </a:r>
            <a:endParaRPr lang="en-GB" sz="1800">
              <a:latin typeface="Calibri"/>
              <a:cs typeface="Calibri"/>
            </a:endParaRPr>
          </a:p>
          <a:p>
            <a:r>
              <a:rPr lang="en-GB" sz="1800" dirty="0">
                <a:latin typeface="Calibri"/>
                <a:ea typeface="+mn-lt"/>
                <a:cs typeface="+mn-lt"/>
              </a:rPr>
              <a:t>What is the evidence that supports that suggestion?</a:t>
            </a:r>
            <a:endParaRPr lang="en-GB" sz="1800">
              <a:latin typeface="Calibri"/>
              <a:cs typeface="Calibri"/>
            </a:endParaRPr>
          </a:p>
          <a:p>
            <a:r>
              <a:rPr lang="en-GB" sz="1800" dirty="0">
                <a:latin typeface="Calibri"/>
                <a:ea typeface="+mn-lt"/>
                <a:cs typeface="+mn-lt"/>
              </a:rPr>
              <a:t>Is that always true or just in this example?</a:t>
            </a:r>
            <a:endParaRPr lang="en-GB" sz="1800">
              <a:latin typeface="Calibri"/>
              <a:cs typeface="Calibri"/>
            </a:endParaRPr>
          </a:p>
          <a:p>
            <a:r>
              <a:rPr lang="en-GB" sz="1800" dirty="0">
                <a:latin typeface="Calibri"/>
                <a:ea typeface="+mn-lt"/>
                <a:cs typeface="+mn-lt"/>
              </a:rPr>
              <a:t>Is it true for everyone or just some people?</a:t>
            </a:r>
            <a:endParaRPr lang="en-GB" sz="1800">
              <a:latin typeface="Calibri"/>
              <a:cs typeface="Calibri"/>
            </a:endParaRPr>
          </a:p>
          <a:p>
            <a:r>
              <a:rPr lang="en-GB" sz="1800" dirty="0">
                <a:latin typeface="Calibri"/>
                <a:ea typeface="+mn-lt"/>
                <a:cs typeface="+mn-lt"/>
              </a:rPr>
              <a:t>Is that a direct cause of the effect or is it just a coincidence, a correlation?</a:t>
            </a:r>
            <a:endParaRPr lang="en-GB" sz="1800">
              <a:latin typeface="Calibri"/>
              <a:cs typeface="Calibri"/>
            </a:endParaRPr>
          </a:p>
          <a:p>
            <a:endParaRPr lang="en-GB" dirty="0"/>
          </a:p>
        </p:txBody>
      </p:sp>
    </p:spTree>
    <p:extLst>
      <p:ext uri="{BB962C8B-B14F-4D97-AF65-F5344CB8AC3E}">
        <p14:creationId xmlns:p14="http://schemas.microsoft.com/office/powerpoint/2010/main" val="681245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492F9E5-5B28-4104-9CDF-100EE9D85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F4A3EBA2-184A-4C53-80BF-FB3A6AC35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008542" cy="53309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7438EFCD-B361-4EDD-A82E-EF6FE99C1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729"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350FA-EC1F-2D7E-8EE5-E09220451ED9}"/>
              </a:ext>
            </a:extLst>
          </p:cNvPr>
          <p:cNvSpPr>
            <a:spLocks noGrp="1"/>
          </p:cNvSpPr>
          <p:nvPr>
            <p:ph type="title"/>
          </p:nvPr>
        </p:nvSpPr>
        <p:spPr>
          <a:xfrm>
            <a:off x="8389648" y="1123837"/>
            <a:ext cx="2947482" cy="4601183"/>
          </a:xfrm>
        </p:spPr>
        <p:txBody>
          <a:bodyPr>
            <a:normAutofit/>
          </a:bodyPr>
          <a:lstStyle/>
          <a:p>
            <a:r>
              <a:rPr lang="en-GB" b="1" dirty="0" err="1"/>
              <a:t>Gadewch</a:t>
            </a:r>
            <a:r>
              <a:rPr lang="en-GB" b="1" dirty="0"/>
              <a:t> </a:t>
            </a:r>
            <a:r>
              <a:rPr lang="en-GB" b="1" dirty="0" err="1"/>
              <a:t>i</a:t>
            </a:r>
            <a:r>
              <a:rPr lang="en-GB" b="1" dirty="0"/>
              <a:t> </a:t>
            </a:r>
            <a:r>
              <a:rPr lang="en-GB" b="1" dirty="0" err="1"/>
              <a:t>ni</a:t>
            </a:r>
            <a:r>
              <a:rPr lang="en-GB" b="1" dirty="0"/>
              <a:t> </a:t>
            </a:r>
            <a:r>
              <a:rPr lang="en-GB" b="1" dirty="0" err="1"/>
              <a:t>roi</a:t>
            </a:r>
            <a:r>
              <a:rPr lang="en-GB" b="1" dirty="0"/>
              <a:t> </a:t>
            </a:r>
            <a:r>
              <a:rPr lang="en-GB" b="1" dirty="0" err="1"/>
              <a:t>cynnig</a:t>
            </a:r>
            <a:r>
              <a:rPr lang="en-GB" b="1" dirty="0"/>
              <a:t> </a:t>
            </a:r>
            <a:r>
              <a:rPr lang="en-GB" b="1" dirty="0" err="1"/>
              <a:t>arni</a:t>
            </a:r>
            <a:r>
              <a:rPr lang="en-GB" b="1" dirty="0"/>
              <a:t> </a:t>
            </a:r>
            <a:r>
              <a:rPr lang="en-GB" b="1" dirty="0" err="1"/>
              <a:t>gyda'n</a:t>
            </a:r>
            <a:r>
              <a:rPr lang="en-GB" b="1" dirty="0"/>
              <a:t> </a:t>
            </a:r>
            <a:r>
              <a:rPr lang="en-GB" b="1" dirty="0" err="1"/>
              <a:t>gilydd</a:t>
            </a:r>
            <a:br>
              <a:rPr lang="en-GB" b="1" dirty="0"/>
            </a:br>
            <a:br>
              <a:rPr lang="en-GB" b="1" dirty="0"/>
            </a:br>
            <a:r>
              <a:rPr lang="en-GB" b="1" dirty="0"/>
              <a:t>Let's give it a go together</a:t>
            </a:r>
          </a:p>
        </p:txBody>
      </p:sp>
      <p:sp>
        <p:nvSpPr>
          <p:cNvPr id="16" name="Rectangle 15">
            <a:extLst>
              <a:ext uri="{FF2B5EF4-FFF2-40B4-BE49-F238E27FC236}">
                <a16:creationId xmlns:a16="http://schemas.microsoft.com/office/drawing/2014/main" id="{5D5DB082-BCCB-4994-AEE1-EF25FDAC8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406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873FE5B-C19D-9B8B-5AC1-77EDF99BB662}"/>
              </a:ext>
            </a:extLst>
          </p:cNvPr>
          <p:cNvGraphicFramePr>
            <a:graphicFrameLocks noGrp="1"/>
          </p:cNvGraphicFramePr>
          <p:nvPr>
            <p:ph idx="1"/>
            <p:extLst>
              <p:ext uri="{D42A27DB-BD31-4B8C-83A1-F6EECF244321}">
                <p14:modId xmlns:p14="http://schemas.microsoft.com/office/powerpoint/2010/main" val="3765284554"/>
              </p:ext>
            </p:extLst>
          </p:nvPr>
        </p:nvGraphicFramePr>
        <p:xfrm>
          <a:off x="650875" y="1425575"/>
          <a:ext cx="6711950" cy="4021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612788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ooks and mug on table">
            <a:extLst>
              <a:ext uri="{FF2B5EF4-FFF2-40B4-BE49-F238E27FC236}">
                <a16:creationId xmlns:a16="http://schemas.microsoft.com/office/drawing/2014/main" id="{FD70D463-6783-AB3D-7F2F-2B52FB8749DE}"/>
              </a:ext>
            </a:extLst>
          </p:cNvPr>
          <p:cNvPicPr>
            <a:picLocks noChangeAspect="1"/>
          </p:cNvPicPr>
          <p:nvPr/>
        </p:nvPicPr>
        <p:blipFill rotWithShape="1">
          <a:blip r:embed="rId2">
            <a:duotone>
              <a:schemeClr val="accent1">
                <a:shade val="45000"/>
                <a:satMod val="135000"/>
              </a:schemeClr>
              <a:prstClr val="white"/>
            </a:duotone>
          </a:blip>
          <a:srcRect t="23372" r="9092" b="1"/>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B5E8B9D-6DDD-47A5-1332-237567CCC911}"/>
              </a:ext>
            </a:extLst>
          </p:cNvPr>
          <p:cNvSpPr>
            <a:spLocks noGrp="1"/>
          </p:cNvSpPr>
          <p:nvPr>
            <p:ph type="ctrTitle"/>
          </p:nvPr>
        </p:nvSpPr>
        <p:spPr>
          <a:xfrm>
            <a:off x="266950" y="-494493"/>
            <a:ext cx="3900222" cy="3255264"/>
          </a:xfrm>
        </p:spPr>
        <p:txBody>
          <a:bodyPr>
            <a:normAutofit/>
          </a:bodyPr>
          <a:lstStyle/>
          <a:p>
            <a:r>
              <a:rPr lang="en-GB" sz="4000" dirty="0" err="1"/>
              <a:t>Hefyd</a:t>
            </a:r>
            <a:r>
              <a:rPr lang="en-GB" sz="4000" dirty="0"/>
              <a:t> </a:t>
            </a:r>
            <a:r>
              <a:rPr lang="en-GB" sz="4000" dirty="0" err="1"/>
              <a:t>ar</a:t>
            </a:r>
            <a:r>
              <a:rPr lang="en-GB" sz="4000" dirty="0"/>
              <a:t> y 27ain...</a:t>
            </a:r>
            <a:br>
              <a:rPr lang="en-GB" sz="4000" dirty="0"/>
            </a:br>
            <a:r>
              <a:rPr lang="en-GB" sz="4000" dirty="0"/>
              <a:t>Also on the 27th...</a:t>
            </a:r>
          </a:p>
        </p:txBody>
      </p:sp>
      <p:sp>
        <p:nvSpPr>
          <p:cNvPr id="3" name="Content Placeholder 2">
            <a:extLst>
              <a:ext uri="{FF2B5EF4-FFF2-40B4-BE49-F238E27FC236}">
                <a16:creationId xmlns:a16="http://schemas.microsoft.com/office/drawing/2014/main" id="{9D32823C-8DC6-480B-1F3D-6B21F4F7EE8C}"/>
              </a:ext>
            </a:extLst>
          </p:cNvPr>
          <p:cNvSpPr>
            <a:spLocks noGrp="1"/>
          </p:cNvSpPr>
          <p:nvPr>
            <p:ph type="subTitle" idx="1"/>
          </p:nvPr>
        </p:nvSpPr>
        <p:spPr>
          <a:xfrm>
            <a:off x="266949" y="3307611"/>
            <a:ext cx="4133304" cy="914400"/>
          </a:xfrm>
        </p:spPr>
        <p:txBody>
          <a:bodyPr vert="horz" lIns="91440" tIns="45720" rIns="91440" bIns="45720" rtlCol="0" anchor="t">
            <a:noAutofit/>
          </a:bodyPr>
          <a:lstStyle/>
          <a:p>
            <a:pPr algn="ctr"/>
            <a:r>
              <a:rPr lang="en-GB" sz="2400" dirty="0" err="1"/>
              <a:t>Datblygu</a:t>
            </a:r>
            <a:r>
              <a:rPr lang="en-GB" sz="2400" dirty="0"/>
              <a:t> </a:t>
            </a:r>
            <a:r>
              <a:rPr lang="en-GB" sz="2400" dirty="0" err="1"/>
              <a:t>gwybodaeth</a:t>
            </a:r>
            <a:r>
              <a:rPr lang="en-GB" sz="2400" dirty="0"/>
              <a:t> </a:t>
            </a:r>
          </a:p>
          <a:p>
            <a:pPr algn="ctr"/>
            <a:r>
              <a:rPr lang="en-GB" sz="2400" dirty="0" err="1"/>
              <a:t>bynciol</a:t>
            </a:r>
          </a:p>
          <a:p>
            <a:pPr algn="ctr"/>
            <a:endParaRPr lang="en-GB" sz="2400" dirty="0"/>
          </a:p>
          <a:p>
            <a:pPr algn="ctr"/>
            <a:r>
              <a:rPr lang="en-GB" sz="2400" dirty="0"/>
              <a:t>Subject knowledge development</a:t>
            </a:r>
          </a:p>
        </p:txBody>
      </p:sp>
      <p:sp>
        <p:nvSpPr>
          <p:cNvPr id="13" name="Rectangle 12">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06318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54C990-9493-43C5-A08F-2B9A55F7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76A2F0-4868-448D-8624-668A960A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31750" cap="sq">
            <a:solidFill>
              <a:srgbClr val="FF653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 Word&#10;&#10;Description automatically generated">
            <a:extLst>
              <a:ext uri="{FF2B5EF4-FFF2-40B4-BE49-F238E27FC236}">
                <a16:creationId xmlns:a16="http://schemas.microsoft.com/office/drawing/2014/main" id="{27239E7D-ED6C-CA41-25D4-6C1C2ED9850C}"/>
              </a:ext>
            </a:extLst>
          </p:cNvPr>
          <p:cNvPicPr>
            <a:picLocks noChangeAspect="1"/>
          </p:cNvPicPr>
          <p:nvPr/>
        </p:nvPicPr>
        <p:blipFill rotWithShape="1">
          <a:blip r:embed="rId3"/>
          <a:srcRect l="22305" t="23805" r="20230" b="53866"/>
          <a:stretch/>
        </p:blipFill>
        <p:spPr>
          <a:xfrm>
            <a:off x="801539" y="2055783"/>
            <a:ext cx="10588922" cy="2746433"/>
          </a:xfrm>
          <a:prstGeom prst="rect">
            <a:avLst/>
          </a:prstGeom>
        </p:spPr>
      </p:pic>
    </p:spTree>
    <p:extLst>
      <p:ext uri="{BB962C8B-B14F-4D97-AF65-F5344CB8AC3E}">
        <p14:creationId xmlns:p14="http://schemas.microsoft.com/office/powerpoint/2010/main" val="1093937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98B6E82B-CEDE-E9A4-6143-30E6497CEE4F}"/>
              </a:ext>
            </a:extLst>
          </p:cNvPr>
          <p:cNvPicPr>
            <a:picLocks noChangeAspect="1"/>
          </p:cNvPicPr>
          <p:nvPr/>
        </p:nvPicPr>
        <p:blipFill rotWithShape="1">
          <a:blip r:embed="rId2">
            <a:duotone>
              <a:schemeClr val="accent1">
                <a:shade val="45000"/>
                <a:satMod val="135000"/>
              </a:schemeClr>
              <a:prstClr val="white"/>
            </a:duotone>
          </a:blip>
          <a:srcRect l="21487" r="19317" b="8808"/>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1590A6-8354-4D39-7E87-F13A3D31C477}"/>
              </a:ext>
            </a:extLst>
          </p:cNvPr>
          <p:cNvSpPr>
            <a:spLocks noGrp="1"/>
          </p:cNvSpPr>
          <p:nvPr>
            <p:ph type="title"/>
          </p:nvPr>
        </p:nvSpPr>
        <p:spPr>
          <a:xfrm>
            <a:off x="392455" y="1997695"/>
            <a:ext cx="3685070" cy="3255264"/>
          </a:xfrm>
        </p:spPr>
        <p:txBody>
          <a:bodyPr vert="horz" lIns="91440" tIns="45720" rIns="91440" bIns="45720" rtlCol="0" anchor="b">
            <a:normAutofit fontScale="90000"/>
          </a:bodyPr>
          <a:lstStyle/>
          <a:p>
            <a:r>
              <a:rPr lang="en-US" sz="5000" spc="-100" dirty="0"/>
              <a:t>Pa </a:t>
            </a:r>
            <a:r>
              <a:rPr lang="en-US" sz="5000" spc="-100" dirty="0" err="1"/>
              <a:t>gwestiynau</a:t>
            </a:r>
            <a:r>
              <a:rPr lang="en-US" sz="5000" spc="-100" dirty="0"/>
              <a:t> </a:t>
            </a:r>
            <a:r>
              <a:rPr lang="en-US" sz="5000" spc="-100" dirty="0" err="1"/>
              <a:t>sydd</a:t>
            </a:r>
            <a:r>
              <a:rPr lang="en-US" sz="5000" spc="-100" dirty="0"/>
              <a:t> </a:t>
            </a:r>
            <a:r>
              <a:rPr lang="en-US" sz="5000" spc="-100" dirty="0" err="1"/>
              <a:t>gennych</a:t>
            </a:r>
            <a:r>
              <a:rPr lang="en-US" sz="5000" spc="-100" dirty="0"/>
              <a:t>?</a:t>
            </a:r>
            <a:br>
              <a:rPr lang="en-US" sz="5000" spc="-100" dirty="0"/>
            </a:br>
            <a:br>
              <a:rPr lang="en-US" sz="5000" spc="-100" dirty="0"/>
            </a:br>
            <a:r>
              <a:rPr lang="en-US" sz="5000" spc="-100" dirty="0"/>
              <a:t>What questions do you have?</a:t>
            </a:r>
          </a:p>
        </p:txBody>
      </p:sp>
      <p:sp>
        <p:nvSpPr>
          <p:cNvPr id="17" name="Rectangle 16">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7088114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d0c16ae7-32b4-4740-b0a7-dfd26a9ffd5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3" ma:contentTypeDescription="Create a new document." ma:contentTypeScope="" ma:versionID="1b9eb6eb543654b558dc285ad767b7fc">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a21a735643313bea8b85524b38d5f637"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F1D2AC-2735-457E-B639-07E13F9A629B}">
  <ds:schemaRef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purl.org/dc/dcmitype/"/>
    <ds:schemaRef ds:uri="16c05727-aa75-4e4a-9b5f-8a80a1165891"/>
    <ds:schemaRef ds:uri="71af3243-3dd4-4a8d-8c0d-dd76da1f02a5"/>
    <ds:schemaRef ds:uri="http://www.w3.org/XML/1998/namespace"/>
    <ds:schemaRef ds:uri="d0c16ae7-32b4-4740-b0a7-dfd26a9ffd57"/>
  </ds:schemaRefs>
</ds:datastoreItem>
</file>

<file path=customXml/itemProps2.xml><?xml version="1.0" encoding="utf-8"?>
<ds:datastoreItem xmlns:ds="http://schemas.openxmlformats.org/officeDocument/2006/customXml" ds:itemID="{B12AB9FA-5EE8-4111-B873-E09ACA2BC395}">
  <ds:schemaRefs>
    <ds:schemaRef ds:uri="http://schemas.microsoft.com/sharepoint/v3/contenttype/forms"/>
  </ds:schemaRefs>
</ds:datastoreItem>
</file>

<file path=customXml/itemProps3.xml><?xml version="1.0" encoding="utf-8"?>
<ds:datastoreItem xmlns:ds="http://schemas.openxmlformats.org/officeDocument/2006/customXml" ds:itemID="{E4C2AEAF-6096-45FB-B50D-66C67D0C5C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Reflection on learning </Template>
  <TotalTime>0</TotalTime>
  <Words>646</Words>
  <Application>Microsoft Office PowerPoint</Application>
  <PresentationFormat>Widescreen</PresentationFormat>
  <Paragraphs>64</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Frame</vt:lpstr>
      <vt:lpstr>PowerPoint Presentation</vt:lpstr>
      <vt:lpstr>W/C 27.02.23</vt:lpstr>
      <vt:lpstr>Adfyfyrio ar addysgeg  Reflecting on pedagogy</vt:lpstr>
      <vt:lpstr>Amcanion Aims   Adfyfyrio'n feirniadol ar dargedau PAP1 a chynllunio dulliau posib  o weithio arnynt yn  PAP2    Critically reflect on PTE1 targets and plan possible approaches to working on them in PTE2 </vt:lpstr>
      <vt:lpstr>PowerPoint Presentation</vt:lpstr>
      <vt:lpstr> Cwrdd:  Adnabod eich targed a datblygwch eich strategaeth  Meet:  Identify your target and develop your strategy</vt:lpstr>
      <vt:lpstr>Profi: Gweithredu ac adfyfyrio ar eich gweithred  Test: Implementation and reflect on your implementation</vt:lpstr>
      <vt:lpstr>Rhannu: Pa fyfyrdodau byddwch yn rhannu, a sut fyddwch yn addasu'ch meddwl?  Share: What reflections will you share, and how will you adapt your thinking?</vt:lpstr>
      <vt:lpstr>Gadewch i ni roi cynnig arni gyda'n gilydd  Let's give it a go together</vt:lpstr>
      <vt:lpstr>Hefyd ar y 27ain... Also on the 27th...</vt:lpstr>
      <vt:lpstr>PowerPoint Presentation</vt:lpstr>
      <vt:lpstr>Pa gwestiynau sydd gennych?  What questions do you have?</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Adfyfyrio ar ddysgu Reflection on Learning</dc:title>
  <dc:creator/>
  <cp:lastModifiedBy/>
  <cp:revision>525</cp:revision>
  <dcterms:created xsi:type="dcterms:W3CDTF">2021-03-17T09:11:31Z</dcterms:created>
  <dcterms:modified xsi:type="dcterms:W3CDTF">2023-02-01T19:53:50Z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