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67" r:id="rId3"/>
    <p:sldId id="258" r:id="rId4"/>
    <p:sldId id="266"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DB4330-884E-4DAF-8762-08E6763A9D70}" type="datetimeFigureOut">
              <a:rPr lang="en-US" smtClean="0"/>
              <a:t>8/20/2022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D4E314-ED9B-49B6-BC9E-AFC463C0EF5D}" type="slidenum">
              <a:rPr lang="en-US" smtClean="0"/>
              <a:t>‹#›</a:t>
            </a:fld>
            <a:endParaRPr lang="en-US"/>
          </a:p>
        </p:txBody>
      </p:sp>
    </p:spTree>
    <p:extLst>
      <p:ext uri="{BB962C8B-B14F-4D97-AF65-F5344CB8AC3E}">
        <p14:creationId xmlns:p14="http://schemas.microsoft.com/office/powerpoint/2010/main" val="3094708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The study aims at the challenges as well as opportunities for a foreign business </a:t>
            </a:r>
            <a:r>
              <a:rPr lang="en-US" sz="1800" dirty="0" err="1">
                <a:effectLst/>
                <a:latin typeface="Times New Roman" panose="02020603050405020304" pitchFamily="18" charset="0"/>
                <a:ea typeface="Times New Roman" panose="02020603050405020304" pitchFamily="18" charset="0"/>
              </a:rPr>
              <a:t>organisation</a:t>
            </a:r>
            <a:r>
              <a:rPr lang="en-US" sz="1800" dirty="0">
                <a:effectLst/>
                <a:latin typeface="Times New Roman" panose="02020603050405020304" pitchFamily="18" charset="0"/>
                <a:ea typeface="Times New Roman" panose="02020603050405020304" pitchFamily="18" charset="0"/>
              </a:rPr>
              <a:t> like Wesfarmers Group which wants to expand its business in the Philippines. Wesfarmers Group is an Australian company that wants to spread in a developing country. The Philippines is a great place for them to expand their business because of its stable political and economic environment. There are some challenges for the company that they may face while establishing their business in the country and also may have some opportunities that they will look to grab for the better of the company.    </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3</a:t>
            </a:fld>
            <a:endParaRPr lang="en-US"/>
          </a:p>
        </p:txBody>
      </p:sp>
    </p:spTree>
    <p:extLst>
      <p:ext uri="{BB962C8B-B14F-4D97-AF65-F5344CB8AC3E}">
        <p14:creationId xmlns:p14="http://schemas.microsoft.com/office/powerpoint/2010/main" val="847010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US" sz="1800" u="none" strike="noStrike" dirty="0">
                <a:effectLst/>
                <a:latin typeface="Times New Roman" panose="02020603050405020304" pitchFamily="18" charset="0"/>
                <a:ea typeface="Times New Roman" panose="02020603050405020304" pitchFamily="18" charset="0"/>
              </a:rPr>
              <a:t>After conducting analysis using the Hofstede method, it is found that the power distance score of Australia is 36. It means that Australian business </a:t>
            </a:r>
            <a:r>
              <a:rPr lang="en-US" sz="1800" u="none" strike="noStrike" dirty="0" err="1">
                <a:effectLst/>
                <a:latin typeface="Times New Roman" panose="02020603050405020304" pitchFamily="18" charset="0"/>
                <a:ea typeface="Times New Roman" panose="02020603050405020304" pitchFamily="18" charset="0"/>
              </a:rPr>
              <a:t>organisations</a:t>
            </a:r>
            <a:r>
              <a:rPr lang="en-US" sz="1800" u="none" strike="noStrike" dirty="0">
                <a:effectLst/>
                <a:latin typeface="Times New Roman" panose="02020603050405020304" pitchFamily="18" charset="0"/>
                <a:ea typeface="Times New Roman" panose="02020603050405020304" pitchFamily="18" charset="0"/>
              </a:rPr>
              <a:t> follow a democratic model where the information is shared between the employees and the higher authorities. They talk in a very informal way and the work culture allows them to have discussions over any matter and take various opinions from various individuals before </a:t>
            </a:r>
            <a:r>
              <a:rPr lang="en-US" sz="1800" u="none" strike="noStrike" dirty="0" err="1">
                <a:effectLst/>
                <a:latin typeface="Times New Roman" panose="02020603050405020304" pitchFamily="18" charset="0"/>
                <a:ea typeface="Times New Roman" panose="02020603050405020304" pitchFamily="18" charset="0"/>
              </a:rPr>
              <a:t>finalising</a:t>
            </a:r>
            <a:r>
              <a:rPr lang="en-US" sz="1800" u="none" strike="noStrike" dirty="0">
                <a:effectLst/>
                <a:latin typeface="Times New Roman" panose="02020603050405020304" pitchFamily="18" charset="0"/>
                <a:ea typeface="Times New Roman" panose="02020603050405020304" pitchFamily="18" charset="0"/>
              </a:rPr>
              <a:t> any decision. It is all different in the Philippines as the country scores 94 in the same model. The </a:t>
            </a:r>
            <a:r>
              <a:rPr lang="en-US" sz="1800" u="none" strike="noStrike" dirty="0" err="1">
                <a:effectLst/>
                <a:latin typeface="Times New Roman" panose="02020603050405020304" pitchFamily="18" charset="0"/>
                <a:ea typeface="Times New Roman" panose="02020603050405020304" pitchFamily="18" charset="0"/>
              </a:rPr>
              <a:t>organisations</a:t>
            </a:r>
            <a:r>
              <a:rPr lang="en-US" sz="1800" u="none" strike="noStrike" dirty="0">
                <a:effectLst/>
                <a:latin typeface="Times New Roman" panose="02020603050405020304" pitchFamily="18" charset="0"/>
                <a:ea typeface="Times New Roman" panose="02020603050405020304" pitchFamily="18" charset="0"/>
              </a:rPr>
              <a:t> in the country follow a hierarchy system. The information is conveyed through a chain to reach the lower-level employees from the leadership group of the companies. This is going to be a challenge for Wesfarmers group to conduct and run the business successfully in the Philippines as the management and the employees have to adapt to a formal way of </a:t>
            </a:r>
            <a:r>
              <a:rPr lang="en-US" sz="1800" u="none" strike="noStrike" dirty="0" err="1">
                <a:effectLst/>
                <a:latin typeface="Times New Roman" panose="02020603050405020304" pitchFamily="18" charset="0"/>
                <a:ea typeface="Times New Roman" panose="02020603050405020304" pitchFamily="18" charset="0"/>
              </a:rPr>
              <a:t>behaviour</a:t>
            </a:r>
            <a:r>
              <a:rPr lang="en-US" sz="1800" u="none" strike="noStrike" dirty="0">
                <a:effectLst/>
                <a:latin typeface="Times New Roman" panose="02020603050405020304" pitchFamily="18" charset="0"/>
                <a:ea typeface="Times New Roman" panose="02020603050405020304" pitchFamily="18" charset="0"/>
              </a:rPr>
              <a:t> to maintain the culture of the country.</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US" sz="1800" u="none" strike="noStrike" dirty="0">
                <a:effectLst/>
                <a:latin typeface="Times New Roman" panose="02020603050405020304" pitchFamily="18" charset="0"/>
                <a:ea typeface="Times New Roman" panose="02020603050405020304" pitchFamily="18" charset="0"/>
              </a:rPr>
              <a:t>Australia scores 90 in individualism in the model and that indicates the individualistic culture of the Australian society and </a:t>
            </a:r>
            <a:r>
              <a:rPr lang="en-US" sz="1800" u="none" strike="noStrike" dirty="0" err="1">
                <a:effectLst/>
                <a:latin typeface="Times New Roman" panose="02020603050405020304" pitchFamily="18" charset="0"/>
                <a:ea typeface="Times New Roman" panose="02020603050405020304" pitchFamily="18" charset="0"/>
              </a:rPr>
              <a:t>organisations</a:t>
            </a:r>
            <a:r>
              <a:rPr lang="en-US" sz="1800" u="none" strike="noStrike" dirty="0">
                <a:effectLst/>
                <a:latin typeface="Times New Roman" panose="02020603050405020304" pitchFamily="18" charset="0"/>
                <a:ea typeface="Times New Roman" panose="02020603050405020304" pitchFamily="18" charset="0"/>
              </a:rPr>
              <a:t>. The employees are self-dependent while taking care of themselves and their families. The evidence of the skills, merit, and experience is given priority when hiring employees. On the other hand, the Philippines' score is 32 in this model. The employees are responsible and helpful to each other at the workplace and share a strong bond among them. This is going to be another challenge for Wesfarmers Group to train the management and the workers to adapt to this </a:t>
            </a:r>
            <a:r>
              <a:rPr lang="en-US" sz="1800" u="none" strike="noStrike" dirty="0" err="1">
                <a:effectLst/>
                <a:latin typeface="Times New Roman" panose="02020603050405020304" pitchFamily="18" charset="0"/>
                <a:ea typeface="Times New Roman" panose="02020603050405020304" pitchFamily="18" charset="0"/>
              </a:rPr>
              <a:t>behaviour</a:t>
            </a:r>
            <a:r>
              <a:rPr lang="en-US" sz="1800" u="none" strike="noStrike" dirty="0">
                <a:effectLst/>
                <a:latin typeface="Times New Roman" panose="02020603050405020304" pitchFamily="18" charset="0"/>
                <a:ea typeface="Times New Roman" panose="02020603050405020304" pitchFamily="18" charset="0"/>
              </a:rPr>
              <a:t> at the workplace. </a:t>
            </a:r>
            <a:endParaRPr lang="en-US" sz="1800" u="none" strike="noStrike"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4</a:t>
            </a:fld>
            <a:endParaRPr lang="en-US"/>
          </a:p>
        </p:txBody>
      </p:sp>
    </p:spTree>
    <p:extLst>
      <p:ext uri="{BB962C8B-B14F-4D97-AF65-F5344CB8AC3E}">
        <p14:creationId xmlns:p14="http://schemas.microsoft.com/office/powerpoint/2010/main" val="516797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US" sz="1800" u="none" strike="noStrike" dirty="0">
                <a:effectLst/>
                <a:latin typeface="Times New Roman" panose="02020603050405020304" pitchFamily="18" charset="0"/>
                <a:ea typeface="Times New Roman" panose="02020603050405020304" pitchFamily="18" charset="0"/>
              </a:rPr>
              <a:t>While </a:t>
            </a:r>
            <a:r>
              <a:rPr lang="en-US" sz="1800" u="none" strike="noStrike" dirty="0" err="1">
                <a:effectLst/>
                <a:latin typeface="Times New Roman" panose="02020603050405020304" pitchFamily="18" charset="0"/>
                <a:ea typeface="Times New Roman" panose="02020603050405020304" pitchFamily="18" charset="0"/>
              </a:rPr>
              <a:t>analysing</a:t>
            </a:r>
            <a:r>
              <a:rPr lang="en-US" sz="1800" u="none" strike="noStrike" dirty="0">
                <a:effectLst/>
                <a:latin typeface="Times New Roman" panose="02020603050405020304" pitchFamily="18" charset="0"/>
                <a:ea typeface="Times New Roman" panose="02020603050405020304" pitchFamily="18" charset="0"/>
              </a:rPr>
              <a:t> indulgence, Australia scores 71 in this model. This high score describes that the people of Australia live in an indulgent society. The employees carry a positive attitude and are very optimistic. They believe in spending money and enjoying leisure time. Whereas The Philippines scored 42 in the model and which shows the restrained lifestyle of the people and the employees of the country. They are least interested in </a:t>
            </a:r>
            <a:r>
              <a:rPr lang="en-US" sz="1800" u="none" strike="noStrike" dirty="0" err="1">
                <a:effectLst/>
                <a:latin typeface="Times New Roman" panose="02020603050405020304" pitchFamily="18" charset="0"/>
                <a:ea typeface="Times New Roman" panose="02020603050405020304" pitchFamily="18" charset="0"/>
              </a:rPr>
              <a:t>emphasising</a:t>
            </a:r>
            <a:r>
              <a:rPr lang="en-US" sz="1800" u="none" strike="noStrike" dirty="0">
                <a:effectLst/>
                <a:latin typeface="Times New Roman" panose="02020603050405020304" pitchFamily="18" charset="0"/>
                <a:ea typeface="Times New Roman" panose="02020603050405020304" pitchFamily="18" charset="0"/>
              </a:rPr>
              <a:t> leisure time as they prefer to control their desires for gratification. This can also bring Wesfarmers into a challenging situation as the employees of the company have to restrain their desire to go with the system of the country (</a:t>
            </a:r>
            <a:r>
              <a:rPr lang="en-US" sz="1800" u="none" strike="noStrike" dirty="0">
                <a:effectLst/>
                <a:highlight>
                  <a:srgbClr val="FFFFFF"/>
                </a:highlight>
                <a:latin typeface="Times New Roman" panose="02020603050405020304" pitchFamily="18" charset="0"/>
                <a:ea typeface="Times New Roman" panose="02020603050405020304" pitchFamily="18" charset="0"/>
              </a:rPr>
              <a:t>Hofstede Insights, 2022</a:t>
            </a:r>
            <a:r>
              <a:rPr lang="en-US" sz="1800" u="none" strike="noStrike" dirty="0">
                <a:effectLst/>
                <a:latin typeface="Times New Roman" panose="02020603050405020304" pitchFamily="18" charset="0"/>
                <a:ea typeface="Times New Roman" panose="02020603050405020304" pitchFamily="18" charset="0"/>
              </a:rPr>
              <a:t>).    </a:t>
            </a:r>
            <a:endParaRPr lang="en-US" sz="1800" u="none" strike="noStrike"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5</a:t>
            </a:fld>
            <a:endParaRPr lang="en-US"/>
          </a:p>
        </p:txBody>
      </p:sp>
    </p:spTree>
    <p:extLst>
      <p:ext uri="{BB962C8B-B14F-4D97-AF65-F5344CB8AC3E}">
        <p14:creationId xmlns:p14="http://schemas.microsoft.com/office/powerpoint/2010/main" val="2951662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US" sz="1800" b="1" u="none" strike="noStrike" dirty="0">
                <a:effectLst/>
                <a:latin typeface="Times New Roman" panose="02020603050405020304" pitchFamily="18" charset="0"/>
                <a:ea typeface="Times New Roman" panose="02020603050405020304" pitchFamily="18" charset="0"/>
              </a:rPr>
              <a:t>Political barrier: </a:t>
            </a:r>
            <a:r>
              <a:rPr lang="en-US" sz="1800" u="none" strike="noStrike" dirty="0">
                <a:effectLst/>
                <a:latin typeface="Times New Roman" panose="02020603050405020304" pitchFamily="18" charset="0"/>
                <a:ea typeface="Times New Roman" panose="02020603050405020304" pitchFamily="18" charset="0"/>
              </a:rPr>
              <a:t>The President of the Philippines has drawn global attention to his leadership skills. The government has introduced an anti-terrorism act in 2020 to protect the rights of citizens of the country (</a:t>
            </a:r>
            <a:r>
              <a:rPr lang="en-US" sz="1800" u="none" strike="noStrike" dirty="0" err="1">
                <a:effectLst/>
                <a:highlight>
                  <a:srgbClr val="FFFFFF"/>
                </a:highlight>
                <a:latin typeface="Times New Roman" panose="02020603050405020304" pitchFamily="18" charset="0"/>
                <a:ea typeface="Arial" panose="020B0604020202020204" pitchFamily="34" charset="0"/>
              </a:rPr>
              <a:t>Doj</a:t>
            </a:r>
            <a:r>
              <a:rPr lang="en-US" sz="1800" u="none" strike="noStrike" dirty="0">
                <a:effectLst/>
                <a:highlight>
                  <a:srgbClr val="FFFFFF"/>
                </a:highlight>
                <a:latin typeface="Times New Roman" panose="02020603050405020304" pitchFamily="18" charset="0"/>
                <a:ea typeface="Arial" panose="020B0604020202020204" pitchFamily="34" charset="0"/>
              </a:rPr>
              <a:t>, 2022</a:t>
            </a:r>
            <a:r>
              <a:rPr lang="en-US" sz="1800" u="none" strike="noStrike" dirty="0">
                <a:effectLst/>
                <a:latin typeface="Times New Roman" panose="02020603050405020304" pitchFamily="18" charset="0"/>
                <a:ea typeface="Times New Roman" panose="02020603050405020304" pitchFamily="18" charset="0"/>
              </a:rPr>
              <a:t>). But the act of terrorism is increasing continuously across the country. This has increased the chance of kidnapping and it is a barrier for a foreign country like Wesfarmers Group. </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US" sz="1800" b="1" u="none" strike="noStrike" dirty="0">
                <a:effectLst/>
                <a:latin typeface="Times New Roman" panose="02020603050405020304" pitchFamily="18" charset="0"/>
                <a:ea typeface="Times New Roman" panose="02020603050405020304" pitchFamily="18" charset="0"/>
              </a:rPr>
              <a:t>Economic barrier: </a:t>
            </a:r>
            <a:r>
              <a:rPr lang="en-US" sz="1800" u="none" strike="noStrike" dirty="0">
                <a:effectLst/>
                <a:latin typeface="Times New Roman" panose="02020603050405020304" pitchFamily="18" charset="0"/>
                <a:ea typeface="Times New Roman" panose="02020603050405020304" pitchFamily="18" charset="0"/>
              </a:rPr>
              <a:t>The recent coronavirus pandemic has shaken the economy of the Philippines which used to be very stable. The inflation rate and the currency exchange rate has been increasing every year since the pandemic and that is a big barrier for foreign investors like Wesfarmers Group. </a:t>
            </a:r>
            <a:endParaRPr lang="en-US" sz="1800" u="none" strike="noStrike"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6</a:t>
            </a:fld>
            <a:endParaRPr lang="en-US"/>
          </a:p>
        </p:txBody>
      </p:sp>
    </p:spTree>
    <p:extLst>
      <p:ext uri="{BB962C8B-B14F-4D97-AF65-F5344CB8AC3E}">
        <p14:creationId xmlns:p14="http://schemas.microsoft.com/office/powerpoint/2010/main" val="2560352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US" sz="1800" b="1" u="none" strike="noStrike" dirty="0">
                <a:effectLst/>
                <a:latin typeface="Times New Roman" panose="02020603050405020304" pitchFamily="18" charset="0"/>
                <a:ea typeface="Times New Roman" panose="02020603050405020304" pitchFamily="18" charset="0"/>
              </a:rPr>
              <a:t>Bribery and Corruption: </a:t>
            </a:r>
            <a:r>
              <a:rPr lang="en-US" sz="1800" u="none" strike="noStrike" dirty="0">
                <a:effectLst/>
                <a:latin typeface="Times New Roman" panose="02020603050405020304" pitchFamily="18" charset="0"/>
                <a:ea typeface="Times New Roman" panose="02020603050405020304" pitchFamily="18" charset="0"/>
              </a:rPr>
              <a:t>Although the government of the Philippines has started a hotline service for the citizens of the country to register complaints against any government officials if they are involved in any form of corruption. But the cases of corruption are increasing in the country which is also a barrier for Wesfarmers to conduct business here.</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US" sz="1800" b="1" u="none" strike="noStrike" dirty="0" err="1">
                <a:effectLst/>
                <a:latin typeface="Times New Roman" panose="02020603050405020304" pitchFamily="18" charset="0"/>
                <a:ea typeface="Times New Roman" panose="02020603050405020304" pitchFamily="18" charset="0"/>
              </a:rPr>
              <a:t>Organised</a:t>
            </a:r>
            <a:r>
              <a:rPr lang="en-US" sz="1800" b="1" u="none" strike="noStrike" dirty="0">
                <a:effectLst/>
                <a:latin typeface="Times New Roman" panose="02020603050405020304" pitchFamily="18" charset="0"/>
                <a:ea typeface="Times New Roman" panose="02020603050405020304" pitchFamily="18" charset="0"/>
              </a:rPr>
              <a:t> crime: </a:t>
            </a:r>
            <a:r>
              <a:rPr lang="en-US" sz="1800" u="none" strike="noStrike" dirty="0">
                <a:effectLst/>
                <a:latin typeface="Times New Roman" panose="02020603050405020304" pitchFamily="18" charset="0"/>
                <a:ea typeface="Times New Roman" panose="02020603050405020304" pitchFamily="18" charset="0"/>
              </a:rPr>
              <a:t>Crimes like human trafficking, weapon trafficking, kidnapping, and murder are highly reported against businesses in the Philippines. It is also a barrier for Wesfarmers Group to invest in the country (</a:t>
            </a:r>
            <a:r>
              <a:rPr lang="en-US" sz="1800" u="none" strike="noStrike" dirty="0">
                <a:effectLst/>
                <a:highlight>
                  <a:srgbClr val="FFFFFF"/>
                </a:highlight>
                <a:latin typeface="Times New Roman" panose="02020603050405020304" pitchFamily="18" charset="0"/>
                <a:ea typeface="Times New Roman" panose="02020603050405020304" pitchFamily="18" charset="0"/>
              </a:rPr>
              <a:t>GOV UK, 2022</a:t>
            </a:r>
            <a:r>
              <a:rPr lang="en-US" sz="1800" u="none" strike="noStrike" dirty="0">
                <a:effectLst/>
                <a:latin typeface="Times New Roman" panose="02020603050405020304" pitchFamily="18" charset="0"/>
                <a:ea typeface="Times New Roman" panose="02020603050405020304" pitchFamily="18" charset="0"/>
              </a:rPr>
              <a:t>).</a:t>
            </a:r>
            <a:endParaRPr lang="en-US" sz="1800" u="none" strike="noStrike"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7</a:t>
            </a:fld>
            <a:endParaRPr lang="en-US"/>
          </a:p>
        </p:txBody>
      </p:sp>
    </p:spTree>
    <p:extLst>
      <p:ext uri="{BB962C8B-B14F-4D97-AF65-F5344CB8AC3E}">
        <p14:creationId xmlns:p14="http://schemas.microsoft.com/office/powerpoint/2010/main" val="226710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Arial" panose="020B0604020202020204" pitchFamily="34" charset="0"/>
              <a:buChar char="●"/>
            </a:pPr>
            <a:r>
              <a:rPr lang="en-US" sz="1800" u="none" strike="noStrike" dirty="0">
                <a:effectLst/>
                <a:latin typeface="Times New Roman" panose="02020603050405020304" pitchFamily="18" charset="0"/>
                <a:ea typeface="Times New Roman" panose="02020603050405020304" pitchFamily="18" charset="0"/>
              </a:rPr>
              <a:t>The Hofstede score of 61 for Australia and 64 for the Philippines in masculinity indicate the similarities between the culture of both these countries. Employees of both these countries drive themselves to put in the best effort and they are also good at resolving conflicts in the workplace. The employees are educated and highly skilled. At the same time, the managers and the employees do not waste much time in making decisions and carry a positive attitude while doing work at the workplace. Wesfarmers Group has not to waste time and resources training the workers to work hard and make decisions and this will create an opportunity for the company to grow faster in the Philippines. </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US" sz="1800" u="none" strike="noStrike" dirty="0">
                <a:effectLst/>
                <a:latin typeface="Times New Roman" panose="02020603050405020304" pitchFamily="18" charset="0"/>
                <a:ea typeface="Times New Roman" panose="02020603050405020304" pitchFamily="18" charset="0"/>
              </a:rPr>
              <a:t>Australia scores 51 in uncertainty avoidance. Whereas the score for the Philippines is 44. Philippian employees are more relaxed than Australians when it comes to following the principles of the </a:t>
            </a:r>
            <a:r>
              <a:rPr lang="en-US" sz="1800" u="none" strike="noStrike" dirty="0" err="1">
                <a:effectLst/>
                <a:latin typeface="Times New Roman" panose="02020603050405020304" pitchFamily="18" charset="0"/>
                <a:ea typeface="Times New Roman" panose="02020603050405020304" pitchFamily="18" charset="0"/>
              </a:rPr>
              <a:t>organisations</a:t>
            </a:r>
            <a:r>
              <a:rPr lang="en-US" sz="1800" u="none" strike="noStrike" dirty="0">
                <a:effectLst/>
                <a:latin typeface="Times New Roman" panose="02020603050405020304" pitchFamily="18" charset="0"/>
                <a:ea typeface="Times New Roman" panose="02020603050405020304" pitchFamily="18" charset="0"/>
              </a:rPr>
              <a:t>. They operate on flexible schedules and punctuality is something that is not natural to them and needs to be enforced. The Australian company, Wesfarmers can use this situation as an opportunity to improve the work culture in the country and run their business successfully in the Philippines.  </a:t>
            </a:r>
            <a:endParaRPr lang="en-US" sz="1800" u="none" strike="noStrike" dirty="0">
              <a:effectLst/>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buFont typeface="Arial" panose="020B0604020202020204" pitchFamily="34" charset="0"/>
              <a:buChar char="●"/>
            </a:pPr>
            <a:r>
              <a:rPr lang="en-US" sz="1800" u="none" strike="noStrike" dirty="0">
                <a:effectLst/>
                <a:latin typeface="Times New Roman" panose="02020603050405020304" pitchFamily="18" charset="0"/>
                <a:ea typeface="Times New Roman" panose="02020603050405020304" pitchFamily="18" charset="0"/>
              </a:rPr>
              <a:t>Both Australia and the Philippines have a normative culture as they score 21 and 27 respectively in long-term orientation in the Hofstede model. The employees of both countries like to live in the present rather than thinking and saving too much for the future. Their efforts are dedicated to establishing the truth. This makes an opportunity for Wesfarmers to invest in the Philippines as they can understand the workforce of this country and the market in a better way that will help them in operating a successful business (</a:t>
            </a:r>
            <a:r>
              <a:rPr lang="en-US" sz="1800" u="none" strike="noStrike" dirty="0">
                <a:effectLst/>
                <a:highlight>
                  <a:srgbClr val="FFFFFF"/>
                </a:highlight>
                <a:latin typeface="Times New Roman" panose="02020603050405020304" pitchFamily="18" charset="0"/>
                <a:ea typeface="Times New Roman" panose="02020603050405020304" pitchFamily="18" charset="0"/>
              </a:rPr>
              <a:t>Hofstede Insights, 2022</a:t>
            </a:r>
            <a:r>
              <a:rPr lang="en-US" sz="1800" u="none" strike="noStrike" dirty="0">
                <a:effectLst/>
                <a:latin typeface="Times New Roman" panose="02020603050405020304" pitchFamily="18" charset="0"/>
                <a:ea typeface="Times New Roman" panose="02020603050405020304" pitchFamily="18" charset="0"/>
              </a:rPr>
              <a:t>).     </a:t>
            </a:r>
            <a:endParaRPr lang="en-US" sz="1800" u="none" strike="noStrike"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8</a:t>
            </a:fld>
            <a:endParaRPr lang="en-US"/>
          </a:p>
        </p:txBody>
      </p:sp>
    </p:spTree>
    <p:extLst>
      <p:ext uri="{BB962C8B-B14F-4D97-AF65-F5344CB8AC3E}">
        <p14:creationId xmlns:p14="http://schemas.microsoft.com/office/powerpoint/2010/main" val="2469133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Wesfarmers can invest in the Philippines for the expansion of their business as it is one of the best choices for doing so among developing countries around the globe. The political and economic stability of the country will encourage their decision while the highly competitive conglomerate industry in the country will drive them to make the best effort at all times. Although the cultural differences between Australia and the Philippines will produce some challenges, the company can train their workforce to deal with the challenges in a better manner. </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78D4E314-ED9B-49B6-BC9E-AFC463C0EF5D}" type="slidenum">
              <a:rPr lang="en-US" smtClean="0"/>
              <a:t>9</a:t>
            </a:fld>
            <a:endParaRPr lang="en-US"/>
          </a:p>
        </p:txBody>
      </p:sp>
    </p:spTree>
    <p:extLst>
      <p:ext uri="{BB962C8B-B14F-4D97-AF65-F5344CB8AC3E}">
        <p14:creationId xmlns:p14="http://schemas.microsoft.com/office/powerpoint/2010/main" val="16948717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376792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3462016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2529821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5227C5-7D74-4805-ABB4-DEA34F96CF67}" type="datetimeFigureOut">
              <a:rPr lang="en-US" smtClean="0"/>
              <a:t>8/20/2022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433202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5227C5-7D74-4805-ABB4-DEA34F96CF67}" type="datetimeFigureOut">
              <a:rPr lang="en-US" smtClean="0"/>
              <a:t>8/20/2022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3413122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5227C5-7D74-4805-ABB4-DEA34F96CF67}" type="datetimeFigureOut">
              <a:rPr lang="en-US" smtClean="0"/>
              <a:t>8/20/2022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1708509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5227C5-7D74-4805-ABB4-DEA34F96CF67}" type="datetimeFigureOut">
              <a:rPr lang="en-US" smtClean="0"/>
              <a:t>8/20/2022</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3271451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5227C5-7D74-4805-ABB4-DEA34F96CF67}" type="datetimeFigureOut">
              <a:rPr lang="en-US" smtClean="0"/>
              <a:t>8/20/2022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1683606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5227C5-7D74-4805-ABB4-DEA34F96CF67}" type="datetimeFigureOut">
              <a:rPr lang="en-US" smtClean="0"/>
              <a:t>8/20/2022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2523633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5227C5-7D74-4805-ABB4-DEA34F96CF67}" type="datetimeFigureOut">
              <a:rPr lang="en-US" smtClean="0"/>
              <a:t>8/20/2022</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327303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10338935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2614455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417277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85227C5-7D74-4805-ABB4-DEA34F96CF67}" type="datetimeFigureOut">
              <a:rPr lang="en-US" smtClean="0"/>
              <a:t>8/20/2022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639600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A85227C5-7D74-4805-ABB4-DEA34F96CF67}" type="datetimeFigureOut">
              <a:rPr lang="en-US" smtClean="0"/>
              <a:t>8/20/2022</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1696425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14937783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A85227C5-7D74-4805-ABB4-DEA34F96CF67}" type="datetimeFigureOut">
              <a:rPr lang="en-US" smtClean="0"/>
              <a:t>8/20/2022</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D88F9-F0DF-4E6F-89C3-8F18954E72B3}" type="slidenum">
              <a:rPr lang="en-US" smtClean="0"/>
              <a:t>‹#›</a:t>
            </a:fld>
            <a:endParaRPr lang="en-US"/>
          </a:p>
        </p:txBody>
      </p:sp>
    </p:spTree>
    <p:extLst>
      <p:ext uri="{BB962C8B-B14F-4D97-AF65-F5344CB8AC3E}">
        <p14:creationId xmlns:p14="http://schemas.microsoft.com/office/powerpoint/2010/main" val="1705254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A85227C5-7D74-4805-ABB4-DEA34F96CF67}" type="datetimeFigureOut">
              <a:rPr lang="en-US" smtClean="0"/>
              <a:t>8/20/2022</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001D88F9-F0DF-4E6F-89C3-8F18954E72B3}" type="slidenum">
              <a:rPr lang="en-US" smtClean="0"/>
              <a:t>‹#›</a:t>
            </a:fld>
            <a:endParaRPr lang="en-US"/>
          </a:p>
        </p:txBody>
      </p:sp>
    </p:spTree>
    <p:extLst>
      <p:ext uri="{BB962C8B-B14F-4D97-AF65-F5344CB8AC3E}">
        <p14:creationId xmlns:p14="http://schemas.microsoft.com/office/powerpoint/2010/main" val="801331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_Toc111901916"/><Relationship Id="rId7" Type="http://schemas.openxmlformats.org/officeDocument/2006/relationships/hyperlink" Target="#_Toc111901920"/><Relationship Id="rId2" Type="http://schemas.openxmlformats.org/officeDocument/2006/relationships/hyperlink" Target="#_Toc111901915"/><Relationship Id="rId1" Type="http://schemas.openxmlformats.org/officeDocument/2006/relationships/slideLayout" Target="../slideLayouts/slideLayout2.xml"/><Relationship Id="rId6" Type="http://schemas.openxmlformats.org/officeDocument/2006/relationships/hyperlink" Target="#_Toc111901919"/><Relationship Id="rId5" Type="http://schemas.openxmlformats.org/officeDocument/2006/relationships/hyperlink" Target="#_Toc111901918"/><Relationship Id="rId4" Type="http://schemas.openxmlformats.org/officeDocument/2006/relationships/hyperlink" Target="#_Toc111901917"/></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DF351-64FE-2FEA-03DA-44FFD677AB03}"/>
              </a:ext>
            </a:extLst>
          </p:cNvPr>
          <p:cNvSpPr>
            <a:spLocks noGrp="1"/>
          </p:cNvSpPr>
          <p:nvPr>
            <p:ph type="ctrTitle"/>
          </p:nvPr>
        </p:nvSpPr>
        <p:spPr/>
        <p:txBody>
          <a:bodyPr>
            <a:normAutofit/>
          </a:bodyPr>
          <a:lstStyle/>
          <a:p>
            <a:r>
              <a:rPr lang="en-US" sz="8000" b="1" dirty="0">
                <a:effectLst/>
                <a:latin typeface="Times New Roman" panose="02020603050405020304" pitchFamily="18" charset="0"/>
                <a:ea typeface="Times New Roman" panose="02020603050405020304" pitchFamily="18" charset="0"/>
              </a:rPr>
              <a:t>Global Business Environment</a:t>
            </a:r>
            <a:endParaRPr lang="en-US" sz="8000" dirty="0"/>
          </a:p>
        </p:txBody>
      </p:sp>
    </p:spTree>
    <p:extLst>
      <p:ext uri="{BB962C8B-B14F-4D97-AF65-F5344CB8AC3E}">
        <p14:creationId xmlns:p14="http://schemas.microsoft.com/office/powerpoint/2010/main" val="1366414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1447B-614C-F67F-9454-02D5A7866502}"/>
              </a:ext>
            </a:extLst>
          </p:cNvPr>
          <p:cNvSpPr>
            <a:spLocks noGrp="1"/>
          </p:cNvSpPr>
          <p:nvPr>
            <p:ph type="title"/>
          </p:nvPr>
        </p:nvSpPr>
        <p:spPr/>
        <p:txBody>
          <a:bodyPr/>
          <a:lstStyle/>
          <a:p>
            <a:r>
              <a:rPr lang="en-US" sz="6600" b="1" dirty="0">
                <a:latin typeface="Times New Roman" panose="02020603050405020304" pitchFamily="18" charset="0"/>
                <a:cs typeface="Times New Roman" panose="02020603050405020304" pitchFamily="18" charset="0"/>
              </a:rPr>
              <a:t>Table of Content</a:t>
            </a:r>
          </a:p>
        </p:txBody>
      </p:sp>
      <p:sp>
        <p:nvSpPr>
          <p:cNvPr id="4" name="Rectangle 1">
            <a:extLst>
              <a:ext uri="{FF2B5EF4-FFF2-40B4-BE49-F238E27FC236}">
                <a16:creationId xmlns:a16="http://schemas.microsoft.com/office/drawing/2014/main" id="{C2357761-FD2D-689B-89DB-0CD4002C0A3F}"/>
              </a:ext>
            </a:extLst>
          </p:cNvPr>
          <p:cNvSpPr>
            <a:spLocks noGrp="1" noChangeArrowheads="1"/>
          </p:cNvSpPr>
          <p:nvPr>
            <p:ph idx="1"/>
          </p:nvPr>
        </p:nvSpPr>
        <p:spPr bwMode="auto">
          <a:xfrm>
            <a:off x="970339" y="2480379"/>
            <a:ext cx="8409738" cy="36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937250" algn="r"/>
              </a:tabLst>
              <a:defRPr>
                <a:solidFill>
                  <a:schemeClr val="tx1"/>
                </a:solidFill>
                <a:latin typeface="Arial" panose="020B0604020202020204" pitchFamily="34" charset="0"/>
              </a:defRPr>
            </a:lvl1pPr>
            <a:lvl2pPr eaLnBrk="0" fontAlgn="base" hangingPunct="0">
              <a:spcBef>
                <a:spcPct val="0"/>
              </a:spcBef>
              <a:spcAft>
                <a:spcPct val="0"/>
              </a:spcAft>
              <a:tabLst>
                <a:tab pos="5937250" algn="r"/>
              </a:tabLst>
              <a:defRPr>
                <a:solidFill>
                  <a:schemeClr val="tx1"/>
                </a:solidFill>
                <a:latin typeface="Arial" panose="020B0604020202020204" pitchFamily="34" charset="0"/>
              </a:defRPr>
            </a:lvl2pPr>
            <a:lvl3pPr eaLnBrk="0" fontAlgn="base" hangingPunct="0">
              <a:spcBef>
                <a:spcPct val="0"/>
              </a:spcBef>
              <a:spcAft>
                <a:spcPct val="0"/>
              </a:spcAft>
              <a:tabLst>
                <a:tab pos="5937250" algn="r"/>
              </a:tabLst>
              <a:defRPr>
                <a:solidFill>
                  <a:schemeClr val="tx1"/>
                </a:solidFill>
                <a:latin typeface="Arial" panose="020B0604020202020204" pitchFamily="34" charset="0"/>
              </a:defRPr>
            </a:lvl3pPr>
            <a:lvl4pPr eaLnBrk="0" fontAlgn="base" hangingPunct="0">
              <a:spcBef>
                <a:spcPct val="0"/>
              </a:spcBef>
              <a:spcAft>
                <a:spcPct val="0"/>
              </a:spcAft>
              <a:tabLst>
                <a:tab pos="5937250" algn="r"/>
              </a:tabLst>
              <a:defRPr>
                <a:solidFill>
                  <a:schemeClr val="tx1"/>
                </a:solidFill>
                <a:latin typeface="Arial" panose="020B0604020202020204" pitchFamily="34" charset="0"/>
              </a:defRPr>
            </a:lvl4pPr>
            <a:lvl5pPr eaLnBrk="0" fontAlgn="base" hangingPunct="0">
              <a:spcBef>
                <a:spcPct val="0"/>
              </a:spcBef>
              <a:spcAft>
                <a:spcPct val="0"/>
              </a:spcAft>
              <a:tabLst>
                <a:tab pos="5937250" algn="r"/>
              </a:tabLst>
              <a:defRPr>
                <a:solidFill>
                  <a:schemeClr val="tx1"/>
                </a:solidFill>
                <a:latin typeface="Arial" panose="020B0604020202020204" pitchFamily="34" charset="0"/>
              </a:defRPr>
            </a:lvl5pPr>
            <a:lvl6pPr eaLnBrk="0" fontAlgn="base" hangingPunct="0">
              <a:spcBef>
                <a:spcPct val="0"/>
              </a:spcBef>
              <a:spcAft>
                <a:spcPct val="0"/>
              </a:spcAft>
              <a:tabLst>
                <a:tab pos="5937250" algn="r"/>
              </a:tabLst>
              <a:defRPr>
                <a:solidFill>
                  <a:schemeClr val="tx1"/>
                </a:solidFill>
                <a:latin typeface="Arial" panose="020B0604020202020204" pitchFamily="34" charset="0"/>
              </a:defRPr>
            </a:lvl6pPr>
            <a:lvl7pPr eaLnBrk="0" fontAlgn="base" hangingPunct="0">
              <a:spcBef>
                <a:spcPct val="0"/>
              </a:spcBef>
              <a:spcAft>
                <a:spcPct val="0"/>
              </a:spcAft>
              <a:tabLst>
                <a:tab pos="5937250" algn="r"/>
              </a:tabLst>
              <a:defRPr>
                <a:solidFill>
                  <a:schemeClr val="tx1"/>
                </a:solidFill>
                <a:latin typeface="Arial" panose="020B0604020202020204" pitchFamily="34" charset="0"/>
              </a:defRPr>
            </a:lvl7pPr>
            <a:lvl8pPr eaLnBrk="0" fontAlgn="base" hangingPunct="0">
              <a:spcBef>
                <a:spcPct val="0"/>
              </a:spcBef>
              <a:spcAft>
                <a:spcPct val="0"/>
              </a:spcAft>
              <a:tabLst>
                <a:tab pos="5937250" algn="r"/>
              </a:tabLst>
              <a:defRPr>
                <a:solidFill>
                  <a:schemeClr val="tx1"/>
                </a:solidFill>
                <a:latin typeface="Arial" panose="020B0604020202020204" pitchFamily="34" charset="0"/>
              </a:defRPr>
            </a:lvl8pPr>
            <a:lvl9pPr eaLnBrk="0" fontAlgn="base" hangingPunct="0">
              <a:spcBef>
                <a:spcPct val="0"/>
              </a:spcBef>
              <a:spcAft>
                <a:spcPct val="0"/>
              </a:spcAft>
              <a:tabLst>
                <a:tab pos="5937250" algn="r"/>
              </a:tabLst>
              <a:defRPr>
                <a:solidFill>
                  <a:schemeClr val="tx1"/>
                </a:solidFill>
                <a:latin typeface="Arial" panose="020B0604020202020204" pitchFamily="34" charset="0"/>
              </a:defRPr>
            </a:lvl9pPr>
          </a:lstStyle>
          <a:p>
            <a:pPr marR="0" lvl="0" defTabSz="914400" rtl="0" eaLnBrk="0" fontAlgn="base" latinLnBrk="0" hangingPunct="0">
              <a:lnSpc>
                <a:spcPct val="100000"/>
              </a:lnSpc>
              <a:spcBef>
                <a:spcPct val="0"/>
              </a:spcBef>
              <a:spcAft>
                <a:spcPct val="0"/>
              </a:spcAft>
              <a:buClrTx/>
              <a:buSzTx/>
              <a:buFont typeface="Arial" panose="020B0604020202020204" pitchFamily="34" charset="0"/>
              <a:buChar char="•"/>
              <a:tabLst>
                <a:tab pos="5937250" algn="r"/>
              </a:tabLst>
            </a:pPr>
            <a:r>
              <a:rPr kumimoji="0" lang="en-US" altLang="en-US" sz="2800" b="0"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Introduction</a:t>
            </a:r>
            <a:endParaRPr lang="en-US" alt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R="0" lvl="0" defTabSz="914400" rtl="0" eaLnBrk="0" fontAlgn="base" latinLnBrk="0" hangingPunct="0">
              <a:lnSpc>
                <a:spcPct val="100000"/>
              </a:lnSpc>
              <a:spcBef>
                <a:spcPct val="0"/>
              </a:spcBef>
              <a:spcAft>
                <a:spcPct val="0"/>
              </a:spcAft>
              <a:buClrTx/>
              <a:buSzTx/>
              <a:buFont typeface="Arial" panose="020B0604020202020204" pitchFamily="34" charset="0"/>
              <a:buChar char="•"/>
              <a:tabLst>
                <a:tab pos="5937250" algn="r"/>
              </a:tabLst>
            </a:pPr>
            <a:r>
              <a:rPr kumimoji="0" lang="en-US" altLang="en-US" sz="2800" b="0"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Challenges for Wesfarmers Group in the Philippines</a:t>
            </a:r>
            <a:endParaRPr lang="en-US" altLang="en-US" sz="2800" dirty="0">
              <a:solidFill>
                <a:srgbClr val="002060"/>
              </a:solidFill>
              <a:latin typeface="Times New Roman" panose="02020603050405020304" pitchFamily="18" charset="0"/>
              <a:cs typeface="Times New Roman" panose="02020603050405020304" pitchFamily="18" charset="0"/>
            </a:endParaRPr>
          </a:p>
          <a:p>
            <a:pPr marR="0" lvl="0" defTabSz="914400" rtl="0" eaLnBrk="0" fontAlgn="base" latinLnBrk="0" hangingPunct="0">
              <a:lnSpc>
                <a:spcPct val="100000"/>
              </a:lnSpc>
              <a:spcBef>
                <a:spcPct val="0"/>
              </a:spcBef>
              <a:spcAft>
                <a:spcPct val="0"/>
              </a:spcAft>
              <a:buClrTx/>
              <a:buSzTx/>
              <a:buFont typeface="Arial" panose="020B0604020202020204" pitchFamily="34" charset="0"/>
              <a:buChar char="•"/>
              <a:tabLst>
                <a:tab pos="5937250" algn="r"/>
              </a:tabLst>
            </a:pPr>
            <a:r>
              <a:rPr kumimoji="0" lang="en-US" altLang="en-US" sz="2800" b="0"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Barriers for Wesfarmers Group in the Philippines</a:t>
            </a:r>
            <a:endParaRPr lang="en-US" altLang="en-US" sz="2800" dirty="0">
              <a:solidFill>
                <a:srgbClr val="002060"/>
              </a:solidFill>
              <a:latin typeface="Times New Roman" panose="02020603050405020304" pitchFamily="18" charset="0"/>
              <a:cs typeface="Times New Roman" panose="02020603050405020304" pitchFamily="18" charset="0"/>
            </a:endParaRPr>
          </a:p>
          <a:p>
            <a:pPr marR="0" lvl="0" defTabSz="914400" rtl="0" eaLnBrk="0" fontAlgn="base" latinLnBrk="0" hangingPunct="0">
              <a:lnSpc>
                <a:spcPct val="100000"/>
              </a:lnSpc>
              <a:spcBef>
                <a:spcPct val="0"/>
              </a:spcBef>
              <a:spcAft>
                <a:spcPct val="0"/>
              </a:spcAft>
              <a:buClrTx/>
              <a:buSzTx/>
              <a:buFont typeface="Arial" panose="020B0604020202020204" pitchFamily="34" charset="0"/>
              <a:buChar char="•"/>
              <a:tabLst>
                <a:tab pos="5937250" algn="r"/>
              </a:tabLst>
            </a:pPr>
            <a:r>
              <a:rPr kumimoji="0" lang="en-US" altLang="en-US" sz="2800" b="0"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Opportunities for Wesfarmers Group in the Philippines</a:t>
            </a:r>
            <a:endParaRPr lang="en-US" altLang="en-US" sz="2800" dirty="0">
              <a:solidFill>
                <a:srgbClr val="002060"/>
              </a:solidFill>
              <a:latin typeface="Times New Roman" panose="02020603050405020304" pitchFamily="18" charset="0"/>
              <a:cs typeface="Times New Roman" panose="02020603050405020304" pitchFamily="18" charset="0"/>
            </a:endParaRPr>
          </a:p>
          <a:p>
            <a:pPr marR="0" lvl="0" defTabSz="914400" rtl="0" eaLnBrk="0" fontAlgn="base" latinLnBrk="0" hangingPunct="0">
              <a:lnSpc>
                <a:spcPct val="100000"/>
              </a:lnSpc>
              <a:spcBef>
                <a:spcPct val="0"/>
              </a:spcBef>
              <a:spcAft>
                <a:spcPct val="0"/>
              </a:spcAft>
              <a:buClrTx/>
              <a:buSzTx/>
              <a:buFont typeface="Arial" panose="020B0604020202020204" pitchFamily="34" charset="0"/>
              <a:buChar char="•"/>
              <a:tabLst>
                <a:tab pos="5937250" algn="r"/>
              </a:tabLst>
            </a:pPr>
            <a:r>
              <a:rPr kumimoji="0" lang="en-US" altLang="en-US" sz="2800" b="0"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Conclusion</a:t>
            </a:r>
            <a:endParaRPr kumimoji="0" lang="en-US" altLang="en-US" sz="2800" b="0" i="0"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pPr marR="0" lvl="0" defTabSz="914400" rtl="0" eaLnBrk="0" fontAlgn="base" latinLnBrk="0" hangingPunct="0">
              <a:lnSpc>
                <a:spcPct val="100000"/>
              </a:lnSpc>
              <a:spcBef>
                <a:spcPct val="0"/>
              </a:spcBef>
              <a:spcAft>
                <a:spcPct val="0"/>
              </a:spcAft>
              <a:buClrTx/>
              <a:buSzTx/>
              <a:buFont typeface="Arial" panose="020B0604020202020204" pitchFamily="34" charset="0"/>
              <a:buChar char="•"/>
              <a:tabLst>
                <a:tab pos="5937250" algn="r"/>
              </a:tabLst>
            </a:pPr>
            <a:r>
              <a:rPr kumimoji="0" lang="en-US" altLang="en-US" sz="2800" b="0"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Reference List</a:t>
            </a:r>
            <a:endParaRPr kumimoji="0" lang="en-US" altLang="en-US" sz="2800" b="0" i="0"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5937250" algn="r"/>
              </a:tabLst>
            </a:pPr>
            <a:br>
              <a:rPr kumimoji="0" lang="en-US" altLang="en-US" sz="3200" b="1" i="0" strike="noStrike" cap="none" normalizeH="0" baseline="0" dirty="0">
                <a:ln>
                  <a:noFill/>
                </a:ln>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kumimoji="0" lang="en-US" altLang="en-US" sz="3200" b="0" i="0"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811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FC831-CB9E-4D43-8797-B673F842362D}"/>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Introduction</a:t>
            </a:r>
          </a:p>
        </p:txBody>
      </p:sp>
      <p:pic>
        <p:nvPicPr>
          <p:cNvPr id="1026" name="Picture 2" descr="Business environment in the Philippines">
            <a:extLst>
              <a:ext uri="{FF2B5EF4-FFF2-40B4-BE49-F238E27FC236}">
                <a16:creationId xmlns:a16="http://schemas.microsoft.com/office/drawing/2014/main" id="{B4905993-29FC-4E5D-8597-0AA3BEDADD6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7696200" y="3077476"/>
            <a:ext cx="4495800" cy="37805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0728679-9329-FFB2-64A1-62BEA0A86909}"/>
              </a:ext>
            </a:extLst>
          </p:cNvPr>
          <p:cNvSpPr txBox="1"/>
          <p:nvPr/>
        </p:nvSpPr>
        <p:spPr>
          <a:xfrm>
            <a:off x="215133" y="2320274"/>
            <a:ext cx="7052442" cy="2677656"/>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purpose of the study: </a:t>
            </a:r>
            <a:r>
              <a:rPr lang="en-US" sz="2800" dirty="0">
                <a:latin typeface="Times New Roman" panose="02020603050405020304" pitchFamily="18" charset="0"/>
                <a:cs typeface="Times New Roman" panose="02020603050405020304" pitchFamily="18" charset="0"/>
              </a:rPr>
              <a:t>The study aims to understand the business environment of the Philippines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About Wesfarmers Group: </a:t>
            </a:r>
            <a:r>
              <a:rPr lang="en-US" sz="2800" dirty="0">
                <a:latin typeface="Times New Roman" panose="02020603050405020304" pitchFamily="18" charset="0"/>
                <a:cs typeface="Times New Roman" panose="02020603050405020304" pitchFamily="18" charset="0"/>
              </a:rPr>
              <a:t>It is an Australian company which operates in conglomerate industry</a:t>
            </a:r>
          </a:p>
        </p:txBody>
      </p:sp>
    </p:spTree>
    <p:extLst>
      <p:ext uri="{BB962C8B-B14F-4D97-AF65-F5344CB8AC3E}">
        <p14:creationId xmlns:p14="http://schemas.microsoft.com/office/powerpoint/2010/main" val="430312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E1AA3-A5F2-D81E-FF56-AEEF24ED2780}"/>
              </a:ext>
            </a:extLst>
          </p:cNvPr>
          <p:cNvSpPr>
            <a:spLocks noGrp="1"/>
          </p:cNvSpPr>
          <p:nvPr>
            <p:ph type="title"/>
          </p:nvPr>
        </p:nvSpPr>
        <p:spPr>
          <a:xfrm>
            <a:off x="1154954" y="973668"/>
            <a:ext cx="9176162" cy="855132"/>
          </a:xfrm>
        </p:spPr>
        <p:txBody>
          <a:bodyPr/>
          <a:lstStyle/>
          <a:p>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Challenges for Wesfarmers Group in the Philippines </a:t>
            </a:r>
            <a:b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264609F-7403-1791-7452-C7F2DB9A462B}"/>
              </a:ext>
            </a:extLst>
          </p:cNvPr>
          <p:cNvSpPr>
            <a:spLocks noGrp="1"/>
          </p:cNvSpPr>
          <p:nvPr>
            <p:ph idx="1"/>
          </p:nvPr>
        </p:nvSpPr>
        <p:spPr/>
        <p:txBody>
          <a:bodyPr>
            <a:normAutofit/>
          </a:bodyPr>
          <a:lstStyle/>
          <a:p>
            <a:r>
              <a:rPr lang="en-US" sz="2000" dirty="0">
                <a:latin typeface="Times New Roman" panose="02020603050405020304" pitchFamily="18" charset="0"/>
                <a:cs typeface="Times New Roman" panose="02020603050405020304" pitchFamily="18" charset="0"/>
              </a:rPr>
              <a:t>Wesfarmers have to adapt its employees to a hierarchy system from a democratic system</a:t>
            </a:r>
          </a:p>
          <a:p>
            <a:r>
              <a:rPr lang="en-US" sz="2000" dirty="0">
                <a:latin typeface="Times New Roman" panose="02020603050405020304" pitchFamily="18" charset="0"/>
                <a:cs typeface="Times New Roman" panose="02020603050405020304" pitchFamily="18" charset="0"/>
              </a:rPr>
              <a:t>The managers and the employees have to shift from the system of individualism to a cooperative system </a:t>
            </a:r>
            <a:r>
              <a:rPr lang="en-US" sz="2000" u="none" strike="noStrike" dirty="0">
                <a:effectLst/>
                <a:latin typeface="Times New Roman" panose="02020603050405020304" pitchFamily="18" charset="0"/>
                <a:ea typeface="Times New Roman" panose="02020603050405020304" pitchFamily="18" charset="0"/>
              </a:rPr>
              <a:t>(</a:t>
            </a:r>
            <a:r>
              <a:rPr lang="en-US" sz="2000" u="none" strike="noStrike" dirty="0">
                <a:effectLst/>
                <a:highlight>
                  <a:srgbClr val="FFFFFF"/>
                </a:highlight>
                <a:latin typeface="Times New Roman" panose="02020603050405020304" pitchFamily="18" charset="0"/>
                <a:ea typeface="Times New Roman" panose="02020603050405020304" pitchFamily="18" charset="0"/>
              </a:rPr>
              <a:t>Hofstede Insights, 2022</a:t>
            </a:r>
            <a:r>
              <a:rPr lang="en-US" sz="2000" u="none" strike="noStrike" dirty="0">
                <a:effectLst/>
                <a:latin typeface="Times New Roman" panose="02020603050405020304" pitchFamily="18" charset="0"/>
                <a:ea typeface="Times New Roman" panose="02020603050405020304" pitchFamily="18" charset="0"/>
              </a:rPr>
              <a:t>).    </a:t>
            </a:r>
            <a:endParaRPr lang="en-US" sz="2000" u="none" strike="noStrike" dirty="0">
              <a:effectLst/>
              <a:latin typeface="Arial" panose="020B0604020202020204" pitchFamily="34" charset="0"/>
              <a:ea typeface="Arial" panose="020B0604020202020204" pitchFamily="34" charset="0"/>
            </a:endParaRPr>
          </a:p>
          <a:p>
            <a:endParaRPr lang="en-US" sz="2000" dirty="0">
              <a:latin typeface="Times New Roman" panose="02020603050405020304" pitchFamily="18" charset="0"/>
              <a:cs typeface="Times New Roman" panose="02020603050405020304" pitchFamily="18" charset="0"/>
            </a:endParaRPr>
          </a:p>
        </p:txBody>
      </p:sp>
      <p:pic>
        <p:nvPicPr>
          <p:cNvPr id="4" name="image1.png">
            <a:extLst>
              <a:ext uri="{FF2B5EF4-FFF2-40B4-BE49-F238E27FC236}">
                <a16:creationId xmlns:a16="http://schemas.microsoft.com/office/drawing/2014/main" id="{B252487F-20FB-019B-3463-063BA44A41B8}"/>
              </a:ext>
            </a:extLst>
          </p:cNvPr>
          <p:cNvPicPr/>
          <p:nvPr/>
        </p:nvPicPr>
        <p:blipFill>
          <a:blip r:embed="rId3"/>
          <a:stretch>
            <a:fillRect/>
          </a:stretch>
        </p:blipFill>
        <p:spPr>
          <a:xfrm>
            <a:off x="5611060" y="4297680"/>
            <a:ext cx="5940860" cy="2496820"/>
          </a:xfrm>
          <a:prstGeom prst="rect">
            <a:avLst/>
          </a:prstGeom>
        </p:spPr>
      </p:pic>
    </p:spTree>
    <p:extLst>
      <p:ext uri="{BB962C8B-B14F-4D97-AF65-F5344CB8AC3E}">
        <p14:creationId xmlns:p14="http://schemas.microsoft.com/office/powerpoint/2010/main" val="1095634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1A73F-3FB4-883A-79FF-59D2B4C6128A}"/>
              </a:ext>
            </a:extLst>
          </p:cNvPr>
          <p:cNvSpPr>
            <a:spLocks noGrp="1"/>
          </p:cNvSpPr>
          <p:nvPr>
            <p:ph type="title"/>
          </p:nvPr>
        </p:nvSpPr>
        <p:spPr>
          <a:xfrm>
            <a:off x="1154954" y="973668"/>
            <a:ext cx="9160120" cy="706964"/>
          </a:xfrm>
        </p:spPr>
        <p:txBody>
          <a:bodyPr/>
          <a:lstStyle/>
          <a:p>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Challenges for Wesfarmers Group in the Philippines</a:t>
            </a:r>
            <a:endParaRPr lang="en-US" sz="2800" dirty="0"/>
          </a:p>
        </p:txBody>
      </p:sp>
      <p:sp>
        <p:nvSpPr>
          <p:cNvPr id="3" name="Content Placeholder 2">
            <a:extLst>
              <a:ext uri="{FF2B5EF4-FFF2-40B4-BE49-F238E27FC236}">
                <a16:creationId xmlns:a16="http://schemas.microsoft.com/office/drawing/2014/main" id="{7FA83517-BA7E-ADE9-DFB7-7F9F8689067A}"/>
              </a:ext>
            </a:extLst>
          </p:cNvPr>
          <p:cNvSpPr>
            <a:spLocks noGrp="1"/>
          </p:cNvSpPr>
          <p:nvPr>
            <p:ph idx="1"/>
          </p:nvPr>
        </p:nvSpPr>
        <p:spPr/>
        <p:txBody>
          <a:bodyPr/>
          <a:lstStyle/>
          <a:p>
            <a:r>
              <a:rPr lang="en-US" sz="2000" dirty="0">
                <a:latin typeface="Times New Roman" panose="02020603050405020304" pitchFamily="18" charset="0"/>
                <a:cs typeface="Times New Roman" panose="02020603050405020304" pitchFamily="18" charset="0"/>
              </a:rPr>
              <a:t>The company and its people have to restrain their desires to go with the system of the Philippines </a:t>
            </a:r>
            <a:r>
              <a:rPr lang="en-US" sz="2000" u="none" strike="noStrike" dirty="0">
                <a:effectLst/>
                <a:latin typeface="Times New Roman" panose="02020603050405020304" pitchFamily="18" charset="0"/>
                <a:ea typeface="Times New Roman" panose="02020603050405020304" pitchFamily="18" charset="0"/>
              </a:rPr>
              <a:t>(</a:t>
            </a:r>
            <a:r>
              <a:rPr lang="en-US" sz="2000" u="none" strike="noStrike" dirty="0">
                <a:effectLst/>
                <a:highlight>
                  <a:srgbClr val="FFFFFF"/>
                </a:highlight>
                <a:latin typeface="Times New Roman" panose="02020603050405020304" pitchFamily="18" charset="0"/>
                <a:ea typeface="Times New Roman" panose="02020603050405020304" pitchFamily="18" charset="0"/>
              </a:rPr>
              <a:t>Hofstede Insights, 2022</a:t>
            </a:r>
            <a:r>
              <a:rPr lang="en-US" sz="2000" u="none" strike="noStrike" dirty="0">
                <a:effectLst/>
                <a:latin typeface="Times New Roman" panose="02020603050405020304" pitchFamily="18" charset="0"/>
                <a:ea typeface="Times New Roman" panose="02020603050405020304" pitchFamily="18" charset="0"/>
              </a:rPr>
              <a:t>).    </a:t>
            </a:r>
            <a:endParaRPr lang="en-US" sz="2000" u="none" strike="noStrike" dirty="0">
              <a:effectLst/>
              <a:latin typeface="Arial" panose="020B0604020202020204" pitchFamily="34" charset="0"/>
              <a:ea typeface="Arial" panose="020B0604020202020204" pitchFamily="34" charset="0"/>
            </a:endParaRPr>
          </a:p>
          <a:p>
            <a:endParaRPr lang="en-US" sz="2000" dirty="0">
              <a:latin typeface="Times New Roman" panose="02020603050405020304" pitchFamily="18" charset="0"/>
              <a:cs typeface="Times New Roman" panose="02020603050405020304" pitchFamily="18" charset="0"/>
            </a:endParaRPr>
          </a:p>
          <a:p>
            <a:endParaRPr lang="en-US" dirty="0"/>
          </a:p>
        </p:txBody>
      </p:sp>
      <p:pic>
        <p:nvPicPr>
          <p:cNvPr id="3074" name="Picture 2" descr="The Unique B2B Marketing Challenges for Foreign Companies in Japan – and  How to Overcome Them! | BIGBEAT">
            <a:extLst>
              <a:ext uri="{FF2B5EF4-FFF2-40B4-BE49-F238E27FC236}">
                <a16:creationId xmlns:a16="http://schemas.microsoft.com/office/drawing/2014/main" id="{2F06DF78-70CF-E1E5-1282-49D7DAFFD6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2334" y="3353586"/>
            <a:ext cx="4155755" cy="2765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650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E8DD8-F94D-F7CF-2F1C-B496E9DB8264}"/>
              </a:ext>
            </a:extLst>
          </p:cNvPr>
          <p:cNvSpPr>
            <a:spLocks noGrp="1"/>
          </p:cNvSpPr>
          <p:nvPr>
            <p:ph type="title"/>
          </p:nvPr>
        </p:nvSpPr>
        <p:spPr>
          <a:xfrm>
            <a:off x="1154953" y="973668"/>
            <a:ext cx="9195677" cy="779718"/>
          </a:xfrm>
        </p:spPr>
        <p:txBody>
          <a:bodyPr/>
          <a:lstStyle/>
          <a:p>
            <a:r>
              <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Barriers for Wesfarmers Group in the Philippines </a:t>
            </a:r>
            <a:b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061C333-AD23-7DD4-5BCE-14CCC57DB15F}"/>
              </a:ext>
            </a:extLst>
          </p:cNvPr>
          <p:cNvSpPr>
            <a:spLocks noGrp="1"/>
          </p:cNvSpPr>
          <p:nvPr>
            <p:ph idx="1"/>
          </p:nvPr>
        </p:nvSpPr>
        <p:spPr/>
        <p:txBody>
          <a:bodyPr>
            <a:normAutofit/>
          </a:bodyPr>
          <a:lstStyle/>
          <a:p>
            <a:r>
              <a:rPr lang="en-US" sz="2000" dirty="0">
                <a:effectLst/>
                <a:latin typeface="Times New Roman" panose="02020603050405020304" pitchFamily="18" charset="0"/>
                <a:ea typeface="Times New Roman" panose="02020603050405020304" pitchFamily="18" charset="0"/>
              </a:rPr>
              <a:t>Political barrier: The act of terrorism is continuously increasing in the Philippines despite various steps by the government</a:t>
            </a:r>
            <a:r>
              <a:rPr lang="en-US" sz="2000" u="none" strike="noStrike" dirty="0">
                <a:effectLst/>
                <a:latin typeface="Times New Roman" panose="02020603050405020304" pitchFamily="18" charset="0"/>
                <a:ea typeface="Times New Roman" panose="02020603050405020304" pitchFamily="18" charset="0"/>
              </a:rPr>
              <a:t> (</a:t>
            </a:r>
            <a:r>
              <a:rPr lang="en-US" sz="2000" u="none" strike="noStrike" dirty="0" err="1">
                <a:effectLst/>
                <a:highlight>
                  <a:srgbClr val="FFFFFF"/>
                </a:highlight>
                <a:latin typeface="Times New Roman" panose="02020603050405020304" pitchFamily="18" charset="0"/>
                <a:ea typeface="Arial" panose="020B0604020202020204" pitchFamily="34" charset="0"/>
              </a:rPr>
              <a:t>Doj</a:t>
            </a:r>
            <a:r>
              <a:rPr lang="en-US" sz="2000" u="none" strike="noStrike" dirty="0">
                <a:effectLst/>
                <a:highlight>
                  <a:srgbClr val="FFFFFF"/>
                </a:highlight>
                <a:latin typeface="Times New Roman" panose="02020603050405020304" pitchFamily="18" charset="0"/>
                <a:ea typeface="Arial" panose="020B0604020202020204" pitchFamily="34" charset="0"/>
              </a:rPr>
              <a:t>, 2022)</a:t>
            </a:r>
            <a:endParaRPr lang="en-US" sz="2000" dirty="0">
              <a:effectLst/>
              <a:latin typeface="Times New Roman" panose="02020603050405020304" pitchFamily="18" charset="0"/>
              <a:ea typeface="Times New Roman" panose="02020603050405020304" pitchFamily="18" charset="0"/>
            </a:endParaRPr>
          </a:p>
          <a:p>
            <a:r>
              <a:rPr lang="en-US" sz="2000" dirty="0">
                <a:latin typeface="Times New Roman" panose="02020603050405020304" pitchFamily="18" charset="0"/>
              </a:rPr>
              <a:t>Economic barrier: The increasing inflation rate and the currency exchange rate of the country is a big area of concern </a:t>
            </a:r>
            <a:endParaRPr lang="en-US" sz="2000" dirty="0"/>
          </a:p>
        </p:txBody>
      </p:sp>
      <p:pic>
        <p:nvPicPr>
          <p:cNvPr id="4098" name="Picture 2" descr="5 Common Challenges of International Business | HBS Online">
            <a:extLst>
              <a:ext uri="{FF2B5EF4-FFF2-40B4-BE49-F238E27FC236}">
                <a16:creationId xmlns:a16="http://schemas.microsoft.com/office/drawing/2014/main" id="{62069635-1FF1-A650-2AFE-8859ED15D3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60" y="4418520"/>
            <a:ext cx="4646629" cy="2439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5387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9390C-BFCF-4C0A-B8E6-90405C834DA2}"/>
              </a:ext>
            </a:extLst>
          </p:cNvPr>
          <p:cNvSpPr>
            <a:spLocks noGrp="1"/>
          </p:cNvSpPr>
          <p:nvPr>
            <p:ph type="title"/>
          </p:nvPr>
        </p:nvSpPr>
        <p:spPr/>
        <p:txBody>
          <a:bodyPr/>
          <a:lstStyle/>
          <a:p>
            <a:r>
              <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Barriers for Wesfarmers Group in the Philippines</a:t>
            </a:r>
            <a:endParaRPr lang="en-US" sz="2400" dirty="0"/>
          </a:p>
        </p:txBody>
      </p:sp>
      <p:sp>
        <p:nvSpPr>
          <p:cNvPr id="3" name="Content Placeholder 2">
            <a:extLst>
              <a:ext uri="{FF2B5EF4-FFF2-40B4-BE49-F238E27FC236}">
                <a16:creationId xmlns:a16="http://schemas.microsoft.com/office/drawing/2014/main" id="{6F54E8B3-B4C1-4BD5-BDEE-22F59B9429D8}"/>
              </a:ext>
            </a:extLst>
          </p:cNvPr>
          <p:cNvSpPr>
            <a:spLocks noGrp="1"/>
          </p:cNvSpPr>
          <p:nvPr>
            <p:ph idx="1"/>
          </p:nvPr>
        </p:nvSpPr>
        <p:spPr/>
        <p:txBody>
          <a:bodyPr>
            <a:normAutofit/>
          </a:bodyPr>
          <a:lstStyle/>
          <a:p>
            <a:r>
              <a:rPr lang="en-US" sz="2000" dirty="0">
                <a:latin typeface="Times New Roman" panose="02020603050405020304" pitchFamily="18" charset="0"/>
                <a:cs typeface="Times New Roman" panose="02020603050405020304" pitchFamily="18" charset="0"/>
              </a:rPr>
              <a:t>Bribery and Corruption: The corruption rate has been increasing across the Philippines from a long time which has created a barrier to Wesfarmers Group</a:t>
            </a:r>
          </a:p>
          <a:p>
            <a:r>
              <a:rPr lang="en-US" sz="2000" dirty="0" err="1">
                <a:latin typeface="Times New Roman" panose="02020603050405020304" pitchFamily="18" charset="0"/>
                <a:cs typeface="Times New Roman" panose="02020603050405020304" pitchFamily="18" charset="0"/>
              </a:rPr>
              <a:t>Organised</a:t>
            </a:r>
            <a:r>
              <a:rPr lang="en-US" sz="2000" dirty="0">
                <a:latin typeface="Times New Roman" panose="02020603050405020304" pitchFamily="18" charset="0"/>
                <a:cs typeface="Times New Roman" panose="02020603050405020304" pitchFamily="18" charset="0"/>
              </a:rPr>
              <a:t> crime: Crimes are reported at a big numbers against businesses in the Philippines</a:t>
            </a:r>
            <a:r>
              <a:rPr lang="en-US" sz="2000" u="none" strike="noStrike" dirty="0">
                <a:effectLst/>
                <a:latin typeface="Times New Roman" panose="02020603050405020304" pitchFamily="18" charset="0"/>
                <a:ea typeface="Times New Roman" panose="02020603050405020304" pitchFamily="18" charset="0"/>
              </a:rPr>
              <a:t> (</a:t>
            </a:r>
            <a:r>
              <a:rPr lang="en-US" sz="2000" u="none" strike="noStrike" dirty="0">
                <a:effectLst/>
                <a:highlight>
                  <a:srgbClr val="FFFFFF"/>
                </a:highlight>
                <a:latin typeface="Times New Roman" panose="02020603050405020304" pitchFamily="18" charset="0"/>
                <a:ea typeface="Times New Roman" panose="02020603050405020304" pitchFamily="18" charset="0"/>
              </a:rPr>
              <a:t>GOV UK, 2022</a:t>
            </a:r>
            <a:r>
              <a:rPr lang="en-US" sz="2000" u="none" strike="noStrike" dirty="0">
                <a:effectLst/>
                <a:latin typeface="Times New Roman" panose="02020603050405020304" pitchFamily="18" charset="0"/>
                <a:ea typeface="Times New Roman" panose="02020603050405020304" pitchFamily="18" charset="0"/>
              </a:rPr>
              <a:t>).</a:t>
            </a:r>
            <a:endParaRPr lang="en-US" sz="2000" u="none" strike="noStrike" dirty="0">
              <a:effectLst/>
              <a:latin typeface="Arial" panose="020B0604020202020204" pitchFamily="34" charset="0"/>
              <a:ea typeface="Arial" panose="020B060402020202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4" name="AutoShape 2" descr="Doing business internationally: what challenges companies face when going  global? | WeHG | WeHireGlobally">
            <a:extLst>
              <a:ext uri="{FF2B5EF4-FFF2-40B4-BE49-F238E27FC236}">
                <a16:creationId xmlns:a16="http://schemas.microsoft.com/office/drawing/2014/main" id="{5D2F7DD3-D676-D4E5-6C19-151CB985C34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Doing business internationally: what challenges companies face when going  global? | WeHG | WeHireGlobally">
            <a:extLst>
              <a:ext uri="{FF2B5EF4-FFF2-40B4-BE49-F238E27FC236}">
                <a16:creationId xmlns:a16="http://schemas.microsoft.com/office/drawing/2014/main" id="{720D3479-0433-939E-F947-07FD5127916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36" name="Picture 16" descr="The Most Common Challenges Faced by Growing Companies">
            <a:extLst>
              <a:ext uri="{FF2B5EF4-FFF2-40B4-BE49-F238E27FC236}">
                <a16:creationId xmlns:a16="http://schemas.microsoft.com/office/drawing/2014/main" id="{24F07FAA-E998-7EF1-B369-37405E7493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114735"/>
            <a:ext cx="4116168" cy="2743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21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27DA5-427B-0EBF-AE34-60BEFC950BEC}"/>
              </a:ext>
            </a:extLst>
          </p:cNvPr>
          <p:cNvSpPr>
            <a:spLocks noGrp="1"/>
          </p:cNvSpPr>
          <p:nvPr>
            <p:ph type="title"/>
          </p:nvPr>
        </p:nvSpPr>
        <p:spPr>
          <a:xfrm>
            <a:off x="1154954" y="1112363"/>
            <a:ext cx="8903446" cy="895546"/>
          </a:xfrm>
        </p:spPr>
        <p:txBody>
          <a:bodyPr/>
          <a:lstStyle/>
          <a:p>
            <a:r>
              <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Opportunities for Wesfarmers Group in the Philippines </a:t>
            </a:r>
            <a:b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C4BB487-05D0-B1B3-2CDC-46BCD52BBA2F}"/>
              </a:ext>
            </a:extLst>
          </p:cNvPr>
          <p:cNvSpPr>
            <a:spLocks noGrp="1"/>
          </p:cNvSpPr>
          <p:nvPr>
            <p:ph idx="1"/>
          </p:nvPr>
        </p:nvSpPr>
        <p:spPr/>
        <p:txBody>
          <a:bodyPr/>
          <a:lstStyle/>
          <a:p>
            <a:r>
              <a:rPr lang="en-US" sz="2000" dirty="0">
                <a:latin typeface="Times New Roman" panose="02020603050405020304" pitchFamily="18" charset="0"/>
                <a:cs typeface="Times New Roman" panose="02020603050405020304" pitchFamily="18" charset="0"/>
              </a:rPr>
              <a:t>Similarity in masculinity between Australia and the Philippines will save the company’s resources as they will get an opportunity to use the resources in other areas</a:t>
            </a:r>
          </a:p>
          <a:p>
            <a:r>
              <a:rPr lang="en-US" sz="2000" dirty="0">
                <a:latin typeface="Times New Roman" panose="02020603050405020304" pitchFamily="18" charset="0"/>
                <a:cs typeface="Times New Roman" panose="02020603050405020304" pitchFamily="18" charset="0"/>
              </a:rPr>
              <a:t>The company will get a chance to improve the work culture </a:t>
            </a:r>
          </a:p>
          <a:p>
            <a:r>
              <a:rPr lang="en-US" sz="2000" dirty="0">
                <a:latin typeface="Times New Roman" panose="02020603050405020304" pitchFamily="18" charset="0"/>
                <a:cs typeface="Times New Roman" panose="02020603050405020304" pitchFamily="18" charset="0"/>
              </a:rPr>
              <a:t>Wesfarmers Group will be able to understand the market and the customer in a better way (</a:t>
            </a:r>
            <a:r>
              <a:rPr lang="en-US" sz="2000" u="none" strike="noStrike" dirty="0">
                <a:effectLst/>
                <a:highlight>
                  <a:srgbClr val="FFFFFF"/>
                </a:highlight>
                <a:latin typeface="Times New Roman" panose="02020603050405020304" pitchFamily="18" charset="0"/>
                <a:ea typeface="Times New Roman" panose="02020603050405020304" pitchFamily="18" charset="0"/>
              </a:rPr>
              <a:t>Hofstede Insights, 2022</a:t>
            </a:r>
            <a:r>
              <a:rPr lang="en-US" sz="2000" u="none" strike="noStrike" dirty="0">
                <a:effectLst/>
                <a:latin typeface="Times New Roman" panose="02020603050405020304" pitchFamily="18" charset="0"/>
                <a:ea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endParaRPr lang="en-US" dirty="0"/>
          </a:p>
        </p:txBody>
      </p:sp>
      <p:pic>
        <p:nvPicPr>
          <p:cNvPr id="6146" name="Picture 2" descr="Six Primary Challenges Foreign Companies Face in Asia | GoGlobal">
            <a:extLst>
              <a:ext uri="{FF2B5EF4-FFF2-40B4-BE49-F238E27FC236}">
                <a16:creationId xmlns:a16="http://schemas.microsoft.com/office/drawing/2014/main" id="{C52C8C7C-5C7D-45DF-6E38-14ECAF3830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4697" y="4704434"/>
            <a:ext cx="3717303" cy="2082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576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B78DB-4C7E-614D-E6C8-993EC06F28FA}"/>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C533BA18-54EF-ECE3-C9D7-BDEA491F84F5}"/>
              </a:ext>
            </a:extLst>
          </p:cNvPr>
          <p:cNvSpPr>
            <a:spLocks noGrp="1"/>
          </p:cNvSpPr>
          <p:nvPr>
            <p:ph idx="1"/>
          </p:nvPr>
        </p:nvSpPr>
        <p:spPr/>
        <p:txBody>
          <a:bodyPr>
            <a:normAutofit/>
          </a:bodyPr>
          <a:lstStyle/>
          <a:p>
            <a:r>
              <a:rPr lang="en-US" sz="2000" dirty="0">
                <a:latin typeface="Times New Roman" panose="02020603050405020304" pitchFamily="18" charset="0"/>
                <a:cs typeface="Times New Roman" panose="02020603050405020304" pitchFamily="18" charset="0"/>
              </a:rPr>
              <a:t>The Philippines is an ideal place for Wesfarmers Group as they want to expand their business in a developing country. They have to find way to face some challenges to run their business successfully in the country</a:t>
            </a:r>
          </a:p>
        </p:txBody>
      </p:sp>
      <p:pic>
        <p:nvPicPr>
          <p:cNvPr id="7170" name="Picture 2" descr="1 Foreign Company Closed Down Every Day Since 2014: 2783 Foreign Firms Left  India In 7 Years – Trak.in – Indian Business of Tech, Mobile &amp; Startups">
            <a:extLst>
              <a:ext uri="{FF2B5EF4-FFF2-40B4-BE49-F238E27FC236}">
                <a16:creationId xmlns:a16="http://schemas.microsoft.com/office/drawing/2014/main" id="{812493DE-B02E-C456-8C62-1024E8A93B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8681" y="3789576"/>
            <a:ext cx="5153319" cy="289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1550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517DA-92FB-2630-8555-3B26077339AB}"/>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Reference List</a:t>
            </a:r>
          </a:p>
        </p:txBody>
      </p:sp>
      <p:sp>
        <p:nvSpPr>
          <p:cNvPr id="3" name="Content Placeholder 2">
            <a:extLst>
              <a:ext uri="{FF2B5EF4-FFF2-40B4-BE49-F238E27FC236}">
                <a16:creationId xmlns:a16="http://schemas.microsoft.com/office/drawing/2014/main" id="{054FBBBC-8ACC-2E41-A959-A3C8317219C0}"/>
              </a:ext>
            </a:extLst>
          </p:cNvPr>
          <p:cNvSpPr>
            <a:spLocks noGrp="1"/>
          </p:cNvSpPr>
          <p:nvPr>
            <p:ph idx="1"/>
          </p:nvPr>
        </p:nvSpPr>
        <p:spPr/>
        <p:txBody>
          <a:bodyPr>
            <a:normAutofit fontScale="62500" lnSpcReduction="20000"/>
          </a:bodyPr>
          <a:lstStyle/>
          <a:p>
            <a:pPr marL="0" marR="0" algn="just">
              <a:lnSpc>
                <a:spcPct val="150000"/>
              </a:lnSpc>
              <a:spcBef>
                <a:spcPts val="1200"/>
              </a:spcBef>
              <a:spcAft>
                <a:spcPts val="1200"/>
              </a:spcAft>
            </a:pPr>
            <a:r>
              <a:rPr lang="en-US" sz="2100" dirty="0">
                <a:effectLst/>
                <a:highlight>
                  <a:srgbClr val="FFFFFF"/>
                </a:highlight>
                <a:latin typeface="Times New Roman" panose="02020603050405020304" pitchFamily="18" charset="0"/>
                <a:ea typeface="Arial" panose="020B0604020202020204" pitchFamily="34" charset="0"/>
                <a:cs typeface="Times New Roman" panose="02020603050405020304" pitchFamily="18" charset="0"/>
              </a:rPr>
              <a:t>Doj.gov.ph. 2022. </a:t>
            </a:r>
            <a:r>
              <a:rPr lang="en-US" sz="2100" i="1" dirty="0">
                <a:effectLst/>
                <a:highlight>
                  <a:srgbClr val="FFFFFF"/>
                </a:highlight>
                <a:latin typeface="Times New Roman" panose="02020603050405020304" pitchFamily="18" charset="0"/>
                <a:ea typeface="Arial" panose="020B0604020202020204" pitchFamily="34" charset="0"/>
                <a:cs typeface="Times New Roman" panose="02020603050405020304" pitchFamily="18" charset="0"/>
              </a:rPr>
              <a:t>Anti-Terrorism Council Approves the Implementing Rules and Regulations of the Anti-Terrorism Act of 2020 :: Department of Justice - Republic of the Philippines :: Tel: (+632) 523 8482, (+632) 523 6826</a:t>
            </a:r>
            <a:r>
              <a:rPr lang="en-US" sz="2100" dirty="0">
                <a:effectLst/>
                <a:highlight>
                  <a:srgbClr val="FFFFFF"/>
                </a:highlight>
                <a:latin typeface="Times New Roman" panose="02020603050405020304" pitchFamily="18" charset="0"/>
                <a:ea typeface="Arial" panose="020B0604020202020204" pitchFamily="34" charset="0"/>
                <a:cs typeface="Times New Roman" panose="02020603050405020304" pitchFamily="18" charset="0"/>
              </a:rPr>
              <a:t>. [online] Available at: &lt;https://www.doj.gov.ph/news_article.html?newsid=671&gt; [Accessed 20 August 2022].</a:t>
            </a:r>
            <a:endParaRPr lang="en-US" sz="2100" dirty="0">
              <a:effectLst/>
              <a:latin typeface="Times New Roman" panose="02020603050405020304" pitchFamily="18" charset="0"/>
              <a:ea typeface="Arial" panose="020B0604020202020204" pitchFamily="34" charset="0"/>
              <a:cs typeface="Times New Roman" panose="02020603050405020304" pitchFamily="18" charset="0"/>
            </a:endParaRPr>
          </a:p>
          <a:p>
            <a:pPr marL="0" marR="0" algn="just">
              <a:lnSpc>
                <a:spcPct val="150000"/>
              </a:lnSpc>
              <a:spcBef>
                <a:spcPts val="1200"/>
              </a:spcBef>
              <a:spcAft>
                <a:spcPts val="1200"/>
              </a:spcAft>
            </a:pPr>
            <a:r>
              <a:rPr lang="en-US" sz="21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GOV.UK. 2022. </a:t>
            </a:r>
            <a:r>
              <a:rPr lang="en-US" sz="2100" i="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Overseas Business Risk: Philippines</a:t>
            </a:r>
            <a:r>
              <a:rPr lang="en-US" sz="21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[online] Available at: &lt;https://www.gov.uk/government/publications/overseas-business-risk-philippines/overseas-business-risk-philippines&gt; [Accessed 19 August 2022].</a:t>
            </a:r>
            <a:endParaRPr lang="en-US" sz="2100" dirty="0">
              <a:effectLst/>
              <a:latin typeface="Times New Roman" panose="02020603050405020304" pitchFamily="18" charset="0"/>
              <a:ea typeface="Arial" panose="020B0604020202020204" pitchFamily="34" charset="0"/>
              <a:cs typeface="Times New Roman" panose="02020603050405020304" pitchFamily="18" charset="0"/>
            </a:endParaRPr>
          </a:p>
          <a:p>
            <a:pPr marL="0" marR="0" algn="just">
              <a:lnSpc>
                <a:spcPct val="150000"/>
              </a:lnSpc>
              <a:spcBef>
                <a:spcPts val="1200"/>
              </a:spcBef>
              <a:spcAft>
                <a:spcPts val="1200"/>
              </a:spcAft>
            </a:pPr>
            <a:r>
              <a:rPr lang="en-US" sz="21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Hofstede Insights. 2022. </a:t>
            </a:r>
            <a:r>
              <a:rPr lang="en-US" sz="2100" i="1"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Country Comparison - Hofstede Insights</a:t>
            </a:r>
            <a:r>
              <a:rPr lang="en-US" sz="21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[online] Available at: &lt;https://www.hofstede-insights.com/country-comparison/australia,the-philippines/&gt; [Accessed 19 August 2022].</a:t>
            </a:r>
            <a:endParaRPr lang="en-US" sz="2100" dirty="0">
              <a:effectLst/>
              <a:latin typeface="Times New Roman" panose="02020603050405020304" pitchFamily="18" charset="0"/>
              <a:ea typeface="Arial" panose="020B060402020202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7934355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256</TotalTime>
  <Words>1641</Words>
  <Application>Microsoft Office PowerPoint</Application>
  <PresentationFormat>Widescreen</PresentationFormat>
  <Paragraphs>52</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Times New Roman</vt:lpstr>
      <vt:lpstr>Wingdings 3</vt:lpstr>
      <vt:lpstr>Ion Boardroom</vt:lpstr>
      <vt:lpstr>Global Business Environment</vt:lpstr>
      <vt:lpstr>Table of Content</vt:lpstr>
      <vt:lpstr>Introduction</vt:lpstr>
      <vt:lpstr>Challenges for Wesfarmers Group in the Philippines  </vt:lpstr>
      <vt:lpstr>Challenges for Wesfarmers Group in the Philippines</vt:lpstr>
      <vt:lpstr>Barriers for Wesfarmers Group in the Philippines  </vt:lpstr>
      <vt:lpstr>Barriers for Wesfarmers Group in the Philippines</vt:lpstr>
      <vt:lpstr>Opportunities for Wesfarmers Group in the Philippines  </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Business Environment</dc:title>
  <dc:creator>LENOVO</dc:creator>
  <cp:lastModifiedBy>LENOVO</cp:lastModifiedBy>
  <cp:revision>3</cp:revision>
  <dcterms:created xsi:type="dcterms:W3CDTF">2022-08-20T06:53:04Z</dcterms:created>
  <dcterms:modified xsi:type="dcterms:W3CDTF">2022-08-20T11:09:54Z</dcterms:modified>
</cp:coreProperties>
</file>