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41"/>
  </p:notesMasterIdLst>
  <p:sldIdLst>
    <p:sldId id="257" r:id="rId2"/>
    <p:sldId id="258" r:id="rId3"/>
    <p:sldId id="293" r:id="rId4"/>
    <p:sldId id="294" r:id="rId5"/>
    <p:sldId id="259" r:id="rId6"/>
    <p:sldId id="295" r:id="rId7"/>
    <p:sldId id="260" r:id="rId8"/>
    <p:sldId id="261" r:id="rId9"/>
    <p:sldId id="262" r:id="rId10"/>
    <p:sldId id="296"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7" d="100"/>
          <a:sy n="117" d="100"/>
        </p:scale>
        <p:origin x="-240" y="-102"/>
      </p:cViewPr>
      <p:guideLst>
        <p:guide orient="horz" pos="2160"/>
        <p:guide pos="3840"/>
      </p:guideLst>
    </p:cSldViewPr>
  </p:slideViewPr>
  <p:notesTextViewPr>
    <p:cViewPr>
      <p:scale>
        <a:sx n="1" d="1"/>
        <a:sy n="1" d="1"/>
      </p:scale>
      <p:origin x="0" y="0"/>
    </p:cViewPr>
  </p:notesTextViewPr>
  <p:notesViewPr>
    <p:cSldViewPr snapToGrid="0">
      <p:cViewPr varScale="1">
        <p:scale>
          <a:sx n="88" d="100"/>
          <a:sy n="88" d="100"/>
        </p:scale>
        <p:origin x="-382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4E744E-7B44-4E38-9596-29DE4F7D7A1B}" type="datetimeFigureOut">
              <a:rPr lang="en-GB" smtClean="0"/>
              <a:t>03/10/2017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5CAD1D-77C9-42C0-912D-DE348B63C7E1}" type="slidenum">
              <a:rPr lang="en-GB" smtClean="0"/>
              <a:t>‹#›</a:t>
            </a:fld>
            <a:endParaRPr lang="en-GB"/>
          </a:p>
        </p:txBody>
      </p:sp>
    </p:spTree>
    <p:extLst>
      <p:ext uri="{BB962C8B-B14F-4D97-AF65-F5344CB8AC3E}">
        <p14:creationId xmlns:p14="http://schemas.microsoft.com/office/powerpoint/2010/main" val="2474742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BC6FFE6E-941C-4B6A-A43D-8D2FC5856685}" type="slidenum">
              <a:rPr lang="en-GB" altLang="en-US"/>
              <a:pPr eaLnBrk="1" hangingPunct="1">
                <a:spcBef>
                  <a:spcPct val="0"/>
                </a:spcBef>
              </a:pPr>
              <a:t>1</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52383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5CAD1D-77C9-42C0-912D-DE348B63C7E1}" type="slidenum">
              <a:rPr lang="en-GB" smtClean="0"/>
              <a:t>12</a:t>
            </a:fld>
            <a:endParaRPr lang="en-GB"/>
          </a:p>
        </p:txBody>
      </p:sp>
    </p:spTree>
    <p:extLst>
      <p:ext uri="{BB962C8B-B14F-4D97-AF65-F5344CB8AC3E}">
        <p14:creationId xmlns:p14="http://schemas.microsoft.com/office/powerpoint/2010/main" val="1352360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92D2810-0248-4025-9473-5CDB81D43567}" type="datetimeFigureOut">
              <a:rPr lang="en-GB" smtClean="0"/>
              <a:t>03/10/2017</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DD5EE38-E006-4948-81B8-7EAB3310BF22}"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45984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2210875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92D2810-0248-4025-9473-5CDB81D43567}" type="datetimeFigureOut">
              <a:rPr lang="en-GB" smtClean="0"/>
              <a:t>03/10/2017</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DD5EE38-E006-4948-81B8-7EAB3310BF22}"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0093105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2D2810-0248-4025-9473-5CDB81D43567}"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3710613787"/>
      </p:ext>
    </p:extLst>
  </p:cSld>
  <p:clrMapOvr>
    <a:masterClrMapping/>
  </p:clrMapOvr>
  <p:extLst mod="1">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2D2810-0248-4025-9473-5CDB81D43567}" type="datetimeFigureOut">
              <a:rPr lang="en-GB" smtClean="0"/>
              <a:t>03/10/2017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379461978"/>
      </p:ext>
    </p:extLst>
  </p:cSld>
  <p:clrMapOvr>
    <a:masterClrMapping/>
  </p:clrMapOvr>
  <p:extLst mod="1">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2D2810-0248-4025-9473-5CDB81D43567}" type="datetimeFigureOut">
              <a:rPr lang="en-GB" smtClean="0"/>
              <a:t>03/10/2017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3231797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D2810-0248-4025-9473-5CDB81D43567}" type="datetimeFigureOut">
              <a:rPr lang="en-GB" smtClean="0"/>
              <a:t>03/10/2017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317342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92D2810-0248-4025-9473-5CDB81D43567}" type="datetimeFigureOut">
              <a:rPr lang="en-GB" smtClean="0"/>
              <a:t>03/10/2017</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1DD5EE38-E006-4948-81B8-7EAB3310BF22}"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5591197"/>
      </p:ext>
    </p:extLst>
  </p:cSld>
  <p:clrMapOvr>
    <a:masterClrMapping/>
  </p:clrMapOvr>
  <p:extLst mod="1">
    <p:ext uri="{DCECCB84-F9BA-43D5-87BE-67443E8EF086}">
      <p15:sldGuideLst xmlns:p15="http://schemas.microsoft.com/office/powerpoint/2012/main" xmlns="">
        <p15:guide id="4294967295"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92D2810-0248-4025-9473-5CDB81D43567}" type="datetimeFigureOut">
              <a:rPr lang="en-GB" smtClean="0"/>
              <a:t>03/10/2017</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1048473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2793936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D2810-0248-4025-9473-5CDB81D43567}"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D5EE38-E006-4948-81B8-7EAB3310BF22}" type="slidenum">
              <a:rPr lang="en-GB" smtClean="0"/>
              <a:t>‹#›</a:t>
            </a:fld>
            <a:endParaRPr lang="en-GB"/>
          </a:p>
        </p:txBody>
      </p:sp>
    </p:spTree>
    <p:extLst>
      <p:ext uri="{BB962C8B-B14F-4D97-AF65-F5344CB8AC3E}">
        <p14:creationId xmlns:p14="http://schemas.microsoft.com/office/powerpoint/2010/main" val="505616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92D2810-0248-4025-9473-5CDB81D43567}" type="datetimeFigureOut">
              <a:rPr lang="en-GB" smtClean="0"/>
              <a:t>03/10/2017</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DD5EE38-E006-4948-81B8-7EAB3310BF22}"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6381159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4294967295" pos="792">
          <p15:clr>
            <a:srgbClr val="F26B43"/>
          </p15:clr>
        </p15:guide>
        <p15:guide id="4294967295" pos="7200">
          <p15:clr>
            <a:srgbClr val="F26B43"/>
          </p15:clr>
        </p15:guide>
        <p15:guide id="4294967295" orient="horz" pos="4008">
          <p15:clr>
            <a:srgbClr val="F26B43"/>
          </p15:clr>
        </p15:guide>
        <p15:guide id="4294967295" orient="horz" pos="1440">
          <p15:clr>
            <a:srgbClr val="F26B43"/>
          </p15:clr>
        </p15:guide>
        <p15:guide id="4294967295" orient="horz" pos="3720">
          <p15:clr>
            <a:srgbClr val="F26B43"/>
          </p15:clr>
        </p15:guide>
        <p15:guide id="4294967295"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SJEQ7003%20Assignment%201%20Q&amp;A.docx"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SJEQ7003%20Assignment%201%20Q&amp;A.docx"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hyperlink" Target="SJEQ7003%20Assignment%203%20Q&amp;A.docx"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What%20is%20exclusion%20-%20discussion%20notes.docx"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hyperlink" Target="Who%20is%20excluded%20-%20discussion%20notes.docx"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ow%20can%20we%20be%20disadvantaged%20-%20discussion%20notes.doc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What%20do%20we%20mean%20by%20social%20interests%20-%20discussion%20notes.docx"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Norms%20in%20society.docx"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jstor.org/stable/800322"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ltLang="en-US" sz="4400" dirty="0" smtClean="0"/>
              <a:t>SJEQ7003</a:t>
            </a:r>
            <a:br>
              <a:rPr lang="en-GB" altLang="en-US" sz="4400" dirty="0" smtClean="0"/>
            </a:br>
            <a:r>
              <a:rPr lang="en-GB" altLang="en-US" sz="4400" dirty="0" smtClean="0"/>
              <a:t>Equality and Diversity: Power and Social (Re)production of Inequality</a:t>
            </a:r>
            <a:endParaRPr lang="en-GB" altLang="en-US" sz="4400" dirty="0"/>
          </a:p>
        </p:txBody>
      </p:sp>
      <p:sp>
        <p:nvSpPr>
          <p:cNvPr id="5123" name="Rectangle 3"/>
          <p:cNvSpPr>
            <a:spLocks noGrp="1" noChangeArrowheads="1"/>
          </p:cNvSpPr>
          <p:nvPr>
            <p:ph type="subTitle" idx="1"/>
          </p:nvPr>
        </p:nvSpPr>
        <p:spPr/>
        <p:txBody>
          <a:bodyPr>
            <a:normAutofit fontScale="85000" lnSpcReduction="10000"/>
          </a:bodyPr>
          <a:lstStyle/>
          <a:p>
            <a:r>
              <a:rPr lang="en-GB" altLang="en-US" smtClean="0"/>
              <a:t>Dr Caroline Lohmann-Hancock &amp; Ken Dicks</a:t>
            </a:r>
          </a:p>
          <a:p>
            <a:r>
              <a:rPr lang="en-GB" altLang="en-US" smtClean="0"/>
              <a:t>Session 1</a:t>
            </a:r>
            <a:endParaRPr lang="en-GB" altLang="en-US" dirty="0" smtClean="0"/>
          </a:p>
        </p:txBody>
      </p:sp>
    </p:spTree>
    <p:extLst>
      <p:ext uri="{BB962C8B-B14F-4D97-AF65-F5344CB8AC3E}">
        <p14:creationId xmlns:p14="http://schemas.microsoft.com/office/powerpoint/2010/main" val="27118626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p:txBody>
          <a:bodyPr/>
          <a:lstStyle/>
          <a:p>
            <a:r>
              <a:rPr lang="en-GB" altLang="en-US" smtClean="0"/>
              <a:t>Assessment</a:t>
            </a:r>
            <a:br>
              <a:rPr lang="en-GB" altLang="en-US" smtClean="0"/>
            </a:br>
            <a:r>
              <a:rPr lang="en-GB" altLang="en-US" smtClean="0"/>
              <a:t>100% Course Work</a:t>
            </a:r>
            <a:endParaRPr lang="en-GB" altLang="en-US"/>
          </a:p>
        </p:txBody>
      </p:sp>
      <p:sp>
        <p:nvSpPr>
          <p:cNvPr id="208899" name="Rectangle 3"/>
          <p:cNvSpPr>
            <a:spLocks noGrp="1" noChangeArrowheads="1"/>
          </p:cNvSpPr>
          <p:nvPr>
            <p:ph idx="1"/>
          </p:nvPr>
        </p:nvSpPr>
        <p:spPr>
          <a:xfrm>
            <a:off x="1251678" y="2286002"/>
            <a:ext cx="10178322" cy="1281792"/>
          </a:xfrm>
        </p:spPr>
        <p:txBody>
          <a:bodyPr/>
          <a:lstStyle/>
          <a:p>
            <a:r>
              <a:rPr lang="en-GB" dirty="0" smtClean="0"/>
              <a:t>Assessment 1:</a:t>
            </a:r>
          </a:p>
          <a:p>
            <a:pPr lvl="1"/>
            <a:r>
              <a:rPr lang="en-GB" dirty="0" smtClean="0"/>
              <a:t>Case Study 3000 words </a:t>
            </a:r>
          </a:p>
          <a:p>
            <a:pPr lvl="2"/>
            <a:r>
              <a:rPr lang="en-GB" dirty="0" smtClean="0"/>
              <a:t>40</a:t>
            </a:r>
            <a:r>
              <a:rPr lang="en-GB" dirty="0" smtClean="0"/>
              <a:t>%</a:t>
            </a:r>
            <a:endParaRPr lang="en-GB" dirty="0" smtClean="0"/>
          </a:p>
        </p:txBody>
      </p:sp>
      <p:sp>
        <p:nvSpPr>
          <p:cNvPr id="2" name="TextBox 1"/>
          <p:cNvSpPr txBox="1"/>
          <p:nvPr/>
        </p:nvSpPr>
        <p:spPr>
          <a:xfrm>
            <a:off x="1567543" y="3567793"/>
            <a:ext cx="9870621" cy="1815882"/>
          </a:xfrm>
          <a:prstGeom prst="rect">
            <a:avLst/>
          </a:prstGeom>
          <a:noFill/>
        </p:spPr>
        <p:txBody>
          <a:bodyPr wrap="square" rtlCol="0">
            <a:spAutoFit/>
          </a:bodyPr>
          <a:lstStyle/>
          <a:p>
            <a:r>
              <a:rPr lang="en-GB" sz="2800" dirty="0"/>
              <a:t>Choose one group at risk of exclusion and consider the barriers, politically, socially and economically, which they have to overcome to gain full access to society. Include reference to issues of power and control in society.</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32857" y="5674178"/>
            <a:ext cx="653000" cy="653000"/>
          </a:xfrm>
          <a:prstGeom prst="rect">
            <a:avLst/>
          </a:prstGeom>
        </p:spPr>
      </p:pic>
      <p:sp>
        <p:nvSpPr>
          <p:cNvPr id="4" name="TextBox 3"/>
          <p:cNvSpPr txBox="1"/>
          <p:nvPr/>
        </p:nvSpPr>
        <p:spPr>
          <a:xfrm>
            <a:off x="3061607" y="5739493"/>
            <a:ext cx="2792186" cy="523220"/>
          </a:xfrm>
          <a:prstGeom prst="rect">
            <a:avLst/>
          </a:prstGeom>
          <a:noFill/>
        </p:spPr>
        <p:txBody>
          <a:bodyPr wrap="square" rtlCol="0">
            <a:spAutoFit/>
          </a:bodyPr>
          <a:lstStyle/>
          <a:p>
            <a:r>
              <a:rPr lang="en-GB" sz="2800" b="1" dirty="0" smtClean="0"/>
              <a:t>Any questions?</a:t>
            </a:r>
            <a:endParaRPr lang="en-GB" sz="2800" b="1" dirty="0"/>
          </a:p>
        </p:txBody>
      </p:sp>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36035" y="5674178"/>
            <a:ext cx="588535" cy="588535"/>
          </a:xfrm>
          <a:prstGeom prst="rect">
            <a:avLst/>
          </a:prstGeom>
        </p:spPr>
      </p:pic>
    </p:spTree>
    <p:extLst>
      <p:ext uri="{BB962C8B-B14F-4D97-AF65-F5344CB8AC3E}">
        <p14:creationId xmlns:p14="http://schemas.microsoft.com/office/powerpoint/2010/main" val="131110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88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88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88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build="p"/>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p:txBody>
          <a:bodyPr/>
          <a:lstStyle/>
          <a:p>
            <a:r>
              <a:rPr lang="en-GB" altLang="en-US" smtClean="0"/>
              <a:t>Assessment</a:t>
            </a:r>
            <a:br>
              <a:rPr lang="en-GB" altLang="en-US" smtClean="0"/>
            </a:br>
            <a:r>
              <a:rPr lang="en-GB" altLang="en-US" smtClean="0"/>
              <a:t>100% Course Work</a:t>
            </a:r>
            <a:endParaRPr lang="en-GB" altLang="en-US"/>
          </a:p>
        </p:txBody>
      </p:sp>
      <p:sp>
        <p:nvSpPr>
          <p:cNvPr id="208899" name="Rectangle 3"/>
          <p:cNvSpPr>
            <a:spLocks noGrp="1" noChangeArrowheads="1"/>
          </p:cNvSpPr>
          <p:nvPr>
            <p:ph idx="1"/>
          </p:nvPr>
        </p:nvSpPr>
        <p:spPr>
          <a:xfrm>
            <a:off x="1251678" y="2286002"/>
            <a:ext cx="10178322" cy="1232806"/>
          </a:xfrm>
        </p:spPr>
        <p:txBody>
          <a:bodyPr/>
          <a:lstStyle/>
          <a:p>
            <a:r>
              <a:rPr lang="en-GB" dirty="0" smtClean="0"/>
              <a:t>Assessment </a:t>
            </a:r>
            <a:r>
              <a:rPr lang="en-GB" dirty="0" smtClean="0"/>
              <a:t>2:</a:t>
            </a:r>
          </a:p>
          <a:p>
            <a:pPr lvl="1"/>
            <a:r>
              <a:rPr lang="en-GB" dirty="0" smtClean="0"/>
              <a:t>Seminar Presentation @ 10 min per person </a:t>
            </a:r>
          </a:p>
          <a:p>
            <a:pPr lvl="2"/>
            <a:r>
              <a:rPr lang="en-GB" dirty="0" smtClean="0"/>
              <a:t>30</a:t>
            </a:r>
            <a:r>
              <a:rPr lang="en-GB" dirty="0" smtClean="0"/>
              <a:t>%</a:t>
            </a:r>
            <a:endParaRPr lang="en-GB" dirty="0" smtClean="0"/>
          </a:p>
        </p:txBody>
      </p:sp>
      <p:sp>
        <p:nvSpPr>
          <p:cNvPr id="8" name="TextBox 7"/>
          <p:cNvSpPr txBox="1"/>
          <p:nvPr/>
        </p:nvSpPr>
        <p:spPr>
          <a:xfrm>
            <a:off x="1567543" y="3567793"/>
            <a:ext cx="9870621" cy="1384995"/>
          </a:xfrm>
          <a:prstGeom prst="rect">
            <a:avLst/>
          </a:prstGeom>
          <a:noFill/>
        </p:spPr>
        <p:txBody>
          <a:bodyPr wrap="square" rtlCol="0">
            <a:spAutoFit/>
          </a:bodyPr>
          <a:lstStyle/>
          <a:p>
            <a:r>
              <a:rPr lang="en-GB" sz="2800" dirty="0"/>
              <a:t>Critically reflect in depth upon what constitutes power and control in society; focus on one area of power or control and refer to legislation, policy and theory in your answer.</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32857" y="5674178"/>
            <a:ext cx="653000" cy="653000"/>
          </a:xfrm>
          <a:prstGeom prst="rect">
            <a:avLst/>
          </a:prstGeom>
        </p:spPr>
      </p:pic>
      <p:sp>
        <p:nvSpPr>
          <p:cNvPr id="10" name="TextBox 9"/>
          <p:cNvSpPr txBox="1"/>
          <p:nvPr/>
        </p:nvSpPr>
        <p:spPr>
          <a:xfrm>
            <a:off x="3061607" y="5739493"/>
            <a:ext cx="2792186" cy="523220"/>
          </a:xfrm>
          <a:prstGeom prst="rect">
            <a:avLst/>
          </a:prstGeom>
          <a:noFill/>
        </p:spPr>
        <p:txBody>
          <a:bodyPr wrap="square" rtlCol="0">
            <a:spAutoFit/>
          </a:bodyPr>
          <a:lstStyle/>
          <a:p>
            <a:r>
              <a:rPr lang="en-GB" sz="2800" b="1" dirty="0" smtClean="0"/>
              <a:t>Any questions?</a:t>
            </a:r>
            <a:endParaRPr lang="en-GB" sz="2800" b="1" dirty="0"/>
          </a:p>
        </p:txBody>
      </p:sp>
      <p:pic>
        <p:nvPicPr>
          <p:cNvPr id="11" name="Picture 10">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36035" y="5674178"/>
            <a:ext cx="588535" cy="588535"/>
          </a:xfrm>
          <a:prstGeom prst="rect">
            <a:avLst/>
          </a:prstGeom>
        </p:spPr>
      </p:pic>
    </p:spTree>
    <p:extLst>
      <p:ext uri="{BB962C8B-B14F-4D97-AF65-F5344CB8AC3E}">
        <p14:creationId xmlns:p14="http://schemas.microsoft.com/office/powerpoint/2010/main" val="2179952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88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88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88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build="p"/>
      <p:bldP spid="8"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p:txBody>
          <a:bodyPr/>
          <a:lstStyle/>
          <a:p>
            <a:r>
              <a:rPr lang="en-GB" altLang="en-US" smtClean="0"/>
              <a:t>Assessment</a:t>
            </a:r>
            <a:br>
              <a:rPr lang="en-GB" altLang="en-US" smtClean="0"/>
            </a:br>
            <a:r>
              <a:rPr lang="en-GB" altLang="en-US" smtClean="0"/>
              <a:t>100% Course Work</a:t>
            </a:r>
            <a:endParaRPr lang="en-GB" altLang="en-US"/>
          </a:p>
        </p:txBody>
      </p:sp>
      <p:sp>
        <p:nvSpPr>
          <p:cNvPr id="208899" name="Rectangle 3"/>
          <p:cNvSpPr>
            <a:spLocks noGrp="1" noChangeArrowheads="1"/>
          </p:cNvSpPr>
          <p:nvPr>
            <p:ph idx="1"/>
          </p:nvPr>
        </p:nvSpPr>
        <p:spPr>
          <a:xfrm>
            <a:off x="1251678" y="2286002"/>
            <a:ext cx="10178322" cy="1232806"/>
          </a:xfrm>
        </p:spPr>
        <p:txBody>
          <a:bodyPr/>
          <a:lstStyle/>
          <a:p>
            <a:r>
              <a:rPr lang="en-GB" dirty="0" smtClean="0"/>
              <a:t>Assessment </a:t>
            </a:r>
            <a:r>
              <a:rPr lang="en-GB" dirty="0" smtClean="0"/>
              <a:t>3:</a:t>
            </a:r>
          </a:p>
          <a:p>
            <a:pPr lvl="1"/>
            <a:r>
              <a:rPr lang="en-GB" dirty="0" smtClean="0"/>
              <a:t>Assignment 2500 words (or equivalent)</a:t>
            </a:r>
          </a:p>
          <a:p>
            <a:pPr lvl="2"/>
            <a:r>
              <a:rPr lang="en-GB" dirty="0" smtClean="0"/>
              <a:t>30%</a:t>
            </a:r>
          </a:p>
          <a:p>
            <a:pPr lvl="1"/>
            <a:endParaRPr lang="en-GB" altLang="en-US" dirty="0"/>
          </a:p>
        </p:txBody>
      </p:sp>
      <p:sp>
        <p:nvSpPr>
          <p:cNvPr id="4" name="TextBox 3"/>
          <p:cNvSpPr txBox="1"/>
          <p:nvPr/>
        </p:nvSpPr>
        <p:spPr>
          <a:xfrm>
            <a:off x="1567543" y="3567793"/>
            <a:ext cx="9870621" cy="1815882"/>
          </a:xfrm>
          <a:prstGeom prst="rect">
            <a:avLst/>
          </a:prstGeom>
          <a:noFill/>
        </p:spPr>
        <p:txBody>
          <a:bodyPr wrap="square" rtlCol="0">
            <a:spAutoFit/>
          </a:bodyPr>
          <a:lstStyle/>
          <a:p>
            <a:r>
              <a:rPr lang="en-GB" sz="2800" dirty="0"/>
              <a:t>“Is Britain a Nation of Lazy Scroungers?” (</a:t>
            </a:r>
            <a:r>
              <a:rPr lang="en-GB" sz="2800" dirty="0" err="1"/>
              <a:t>Randeep</a:t>
            </a:r>
            <a:r>
              <a:rPr lang="en-GB" sz="2800" dirty="0"/>
              <a:t> Ramesh, Wednesday, 24 April 2013 – The Guardian online). Critically discuss this statement and explore this in light of current statistics, policy and theory. (You can include images in your work).</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32857" y="5674178"/>
            <a:ext cx="653000" cy="653000"/>
          </a:xfrm>
          <a:prstGeom prst="rect">
            <a:avLst/>
          </a:prstGeom>
        </p:spPr>
      </p:pic>
      <p:sp>
        <p:nvSpPr>
          <p:cNvPr id="6" name="TextBox 5"/>
          <p:cNvSpPr txBox="1"/>
          <p:nvPr/>
        </p:nvSpPr>
        <p:spPr>
          <a:xfrm>
            <a:off x="3061607" y="5739493"/>
            <a:ext cx="2792186" cy="523220"/>
          </a:xfrm>
          <a:prstGeom prst="rect">
            <a:avLst/>
          </a:prstGeom>
          <a:noFill/>
        </p:spPr>
        <p:txBody>
          <a:bodyPr wrap="square" rtlCol="0">
            <a:spAutoFit/>
          </a:bodyPr>
          <a:lstStyle/>
          <a:p>
            <a:r>
              <a:rPr lang="en-GB" sz="2800" b="1" dirty="0" smtClean="0"/>
              <a:t>Any questions?</a:t>
            </a:r>
            <a:endParaRPr lang="en-GB" sz="2800" b="1"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36035" y="5674178"/>
            <a:ext cx="588535" cy="588535"/>
          </a:xfrm>
          <a:prstGeom prst="rect">
            <a:avLst/>
          </a:prstGeom>
        </p:spPr>
      </p:pic>
    </p:spTree>
    <p:extLst>
      <p:ext uri="{BB962C8B-B14F-4D97-AF65-F5344CB8AC3E}">
        <p14:creationId xmlns:p14="http://schemas.microsoft.com/office/powerpoint/2010/main" val="279551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88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88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88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build="p"/>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t>This </a:t>
            </a:r>
            <a:r>
              <a:rPr lang="en-GB" altLang="en-US" dirty="0" smtClean="0"/>
              <a:t>Module Aims to. </a:t>
            </a:r>
            <a:r>
              <a:rPr lang="en-GB" altLang="en-US" dirty="0" smtClean="0"/>
              <a:t>. . </a:t>
            </a:r>
          </a:p>
        </p:txBody>
      </p:sp>
      <p:sp>
        <p:nvSpPr>
          <p:cNvPr id="7171" name="Rectangle 3"/>
          <p:cNvSpPr>
            <a:spLocks noGrp="1" noChangeArrowheads="1"/>
          </p:cNvSpPr>
          <p:nvPr>
            <p:ph idx="1"/>
          </p:nvPr>
        </p:nvSpPr>
        <p:spPr/>
        <p:txBody>
          <a:bodyPr>
            <a:normAutofit/>
          </a:bodyPr>
          <a:lstStyle/>
          <a:p>
            <a:r>
              <a:rPr lang="en-GB" altLang="en-US" sz="3600" dirty="0" smtClean="0"/>
              <a:t>To </a:t>
            </a:r>
            <a:r>
              <a:rPr lang="en-GB" altLang="en-US" sz="3600" dirty="0"/>
              <a:t>engage students to critically reflect on the important contribution sociology has made to our understanding of contemporary society and the associated power and relationships.</a:t>
            </a:r>
            <a:endParaRPr lang="en-GB" altLang="en-US" sz="3600" dirty="0" smtClean="0"/>
          </a:p>
        </p:txBody>
      </p:sp>
    </p:spTree>
    <p:extLst>
      <p:ext uri="{BB962C8B-B14F-4D97-AF65-F5344CB8AC3E}">
        <p14:creationId xmlns:p14="http://schemas.microsoft.com/office/powerpoint/2010/main" val="95613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t>Module Learning Outcomes</a:t>
            </a:r>
            <a:endParaRPr lang="en-GB" altLang="en-US" dirty="0" smtClean="0"/>
          </a:p>
        </p:txBody>
      </p:sp>
      <p:sp>
        <p:nvSpPr>
          <p:cNvPr id="7171" name="Rectangle 3"/>
          <p:cNvSpPr>
            <a:spLocks noGrp="1" noChangeArrowheads="1"/>
          </p:cNvSpPr>
          <p:nvPr>
            <p:ph idx="1"/>
          </p:nvPr>
        </p:nvSpPr>
        <p:spPr>
          <a:xfrm>
            <a:off x="1276171" y="1477736"/>
            <a:ext cx="10178322" cy="3593591"/>
          </a:xfrm>
        </p:spPr>
        <p:txBody>
          <a:bodyPr>
            <a:noAutofit/>
          </a:bodyPr>
          <a:lstStyle/>
          <a:p>
            <a:r>
              <a:rPr lang="en-GB" altLang="en-US" sz="2400" dirty="0" smtClean="0"/>
              <a:t>critically </a:t>
            </a:r>
            <a:r>
              <a:rPr lang="en-GB" altLang="en-US" sz="2400" dirty="0"/>
              <a:t>analyse how the main sociological perspectives and theories impact upon equality and social inclusion;</a:t>
            </a:r>
          </a:p>
          <a:p>
            <a:r>
              <a:rPr lang="en-GB" altLang="en-US" sz="2400" dirty="0" smtClean="0"/>
              <a:t>critically </a:t>
            </a:r>
            <a:r>
              <a:rPr lang="en-GB" altLang="en-US" sz="2400" dirty="0"/>
              <a:t>reflect upon what constitutes inequality and how this is socially (re)produced in society;</a:t>
            </a:r>
          </a:p>
          <a:p>
            <a:r>
              <a:rPr lang="en-GB" altLang="en-US" sz="2400" dirty="0" smtClean="0"/>
              <a:t>critically </a:t>
            </a:r>
            <a:r>
              <a:rPr lang="en-GB" altLang="en-US" sz="2400" dirty="0"/>
              <a:t>explore how power and relationships impact upon individual, societal and political attitudes and values influence equality and diversity in practice;</a:t>
            </a:r>
          </a:p>
          <a:p>
            <a:r>
              <a:rPr lang="en-GB" altLang="en-US" sz="2400" dirty="0" smtClean="0"/>
              <a:t>explore </a:t>
            </a:r>
            <a:r>
              <a:rPr lang="en-GB" altLang="en-US" sz="2400" dirty="0"/>
              <a:t>in depth how power and control impact upon the delivery of a ‘fair society’;</a:t>
            </a:r>
          </a:p>
          <a:p>
            <a:r>
              <a:rPr lang="en-GB" altLang="en-US" sz="2400" dirty="0" smtClean="0"/>
              <a:t>organise </a:t>
            </a:r>
            <a:r>
              <a:rPr lang="en-GB" altLang="en-US" sz="2400" dirty="0"/>
              <a:t>their knowledge and learning through use of a range of information resources, and present their work appropriately. </a:t>
            </a:r>
          </a:p>
        </p:txBody>
      </p:sp>
    </p:spTree>
    <p:extLst>
      <p:ext uri="{BB962C8B-B14F-4D97-AF65-F5344CB8AC3E}">
        <p14:creationId xmlns:p14="http://schemas.microsoft.com/office/powerpoint/2010/main" val="260214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smtClean="0"/>
              <a:t>What is Exclusion?</a:t>
            </a:r>
          </a:p>
        </p:txBody>
      </p:sp>
      <p:sp>
        <p:nvSpPr>
          <p:cNvPr id="52227" name="Rectangle 3"/>
          <p:cNvSpPr>
            <a:spLocks noGrp="1" noChangeArrowheads="1"/>
          </p:cNvSpPr>
          <p:nvPr>
            <p:ph idx="1"/>
          </p:nvPr>
        </p:nvSpPr>
        <p:spPr>
          <a:xfrm>
            <a:off x="1276171" y="3306538"/>
            <a:ext cx="10178322" cy="2988128"/>
          </a:xfrm>
        </p:spPr>
        <p:txBody>
          <a:bodyPr>
            <a:normAutofit lnSpcReduction="10000"/>
          </a:bodyPr>
          <a:lstStyle/>
          <a:p>
            <a:r>
              <a:rPr lang="en-GB" altLang="en-US" dirty="0" smtClean="0">
                <a:solidFill>
                  <a:schemeClr val="tx1"/>
                </a:solidFill>
              </a:rPr>
              <a:t>‘… a process whereby certain individuals are pushed to the edge of society and prevented from participating fully by virtue of their poverty, or lack of basic competencies and lifelong learning opportunities, or as a result of discrimination. </a:t>
            </a:r>
          </a:p>
          <a:p>
            <a:r>
              <a:rPr lang="en-GB" altLang="en-US" dirty="0" smtClean="0">
                <a:solidFill>
                  <a:schemeClr val="tx1"/>
                </a:solidFill>
              </a:rPr>
              <a:t>This distances them from job, income and education opportunities as well as social and community networks and activities. </a:t>
            </a:r>
          </a:p>
          <a:p>
            <a:r>
              <a:rPr lang="en-GB" altLang="en-US" dirty="0" smtClean="0">
                <a:solidFill>
                  <a:schemeClr val="tx1"/>
                </a:solidFill>
              </a:rPr>
              <a:t>They have little access to power and decision-making bodies and thus often feeling powerless and unable to take control over the decisions that affect their day to day lives’ </a:t>
            </a:r>
            <a:endParaRPr lang="en-GB" altLang="en-US" dirty="0" smtClean="0">
              <a:solidFill>
                <a:schemeClr val="tx1"/>
              </a:solidFill>
            </a:endParaRPr>
          </a:p>
          <a:p>
            <a:pPr marL="0" indent="0" algn="r">
              <a:buNone/>
            </a:pPr>
            <a:r>
              <a:rPr lang="en-GB" altLang="en-US" dirty="0" smtClean="0">
                <a:solidFill>
                  <a:schemeClr val="tx1"/>
                </a:solidFill>
              </a:rPr>
              <a:t>(</a:t>
            </a:r>
            <a:r>
              <a:rPr lang="en-GB" altLang="en-US" dirty="0" smtClean="0">
                <a:solidFill>
                  <a:schemeClr val="tx1"/>
                </a:solidFill>
              </a:rPr>
              <a:t>Eurostat, 2010: 7).</a:t>
            </a:r>
            <a:endParaRPr lang="en-GB" altLang="en-US" dirty="0">
              <a:solidFill>
                <a:schemeClr val="tx1"/>
              </a:solidFill>
            </a:endParaRPr>
          </a:p>
        </p:txBody>
      </p:sp>
      <p:sp>
        <p:nvSpPr>
          <p:cNvPr id="2" name="TextBox 1"/>
          <p:cNvSpPr txBox="1"/>
          <p:nvPr/>
        </p:nvSpPr>
        <p:spPr>
          <a:xfrm>
            <a:off x="1257300" y="1265464"/>
            <a:ext cx="10311493" cy="954107"/>
          </a:xfrm>
          <a:prstGeom prst="rect">
            <a:avLst/>
          </a:prstGeom>
          <a:noFill/>
        </p:spPr>
        <p:txBody>
          <a:bodyPr wrap="square" rtlCol="0">
            <a:spAutoFit/>
          </a:bodyPr>
          <a:lstStyle/>
          <a:p>
            <a:pPr algn="ctr"/>
            <a:r>
              <a:rPr lang="en-GB" sz="2800" i="1" dirty="0" smtClean="0"/>
              <a:t>Given your experiences and  studies thus far, what do you consider the term exclusion to mean.</a:t>
            </a:r>
            <a:endParaRPr lang="en-GB" sz="2800" i="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9429" y="2318658"/>
            <a:ext cx="897928" cy="897928"/>
          </a:xfrm>
          <a:prstGeom prst="rect">
            <a:avLst/>
          </a:prstGeom>
        </p:spPr>
      </p:pic>
      <p:pic>
        <p:nvPicPr>
          <p:cNvPr id="4" name="Picture 3">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27844" y="2318658"/>
            <a:ext cx="823248" cy="823248"/>
          </a:xfrm>
          <a:prstGeom prst="rect">
            <a:avLst/>
          </a:prstGeom>
        </p:spPr>
      </p:pic>
    </p:spTree>
    <p:extLst>
      <p:ext uri="{BB962C8B-B14F-4D97-AF65-F5344CB8AC3E}">
        <p14:creationId xmlns:p14="http://schemas.microsoft.com/office/powerpoint/2010/main" val="385541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smtClean="0"/>
              <a:t>Who </a:t>
            </a:r>
            <a:r>
              <a:rPr lang="en-GB" altLang="en-US" dirty="0" smtClean="0"/>
              <a:t>is affected by exclusion</a:t>
            </a:r>
            <a:r>
              <a:rPr lang="en-GB" altLang="en-US" dirty="0" smtClean="0"/>
              <a:t>?</a:t>
            </a:r>
            <a:r>
              <a:rPr lang="en-GB" altLang="en-US" dirty="0" smtClean="0"/>
              <a:t>	</a:t>
            </a:r>
          </a:p>
        </p:txBody>
      </p:sp>
      <p:sp>
        <p:nvSpPr>
          <p:cNvPr id="211971" name="Rectangle 3"/>
          <p:cNvSpPr>
            <a:spLocks noGrp="1" noChangeArrowheads="1"/>
          </p:cNvSpPr>
          <p:nvPr>
            <p:ph idx="1"/>
          </p:nvPr>
        </p:nvSpPr>
        <p:spPr>
          <a:xfrm>
            <a:off x="2986607" y="3216586"/>
            <a:ext cx="6463572" cy="3593591"/>
          </a:xfrm>
        </p:spPr>
        <p:txBody>
          <a:bodyPr>
            <a:normAutofit fontScale="92500" lnSpcReduction="10000"/>
          </a:bodyPr>
          <a:lstStyle/>
          <a:p>
            <a:r>
              <a:rPr lang="en-GB" altLang="en-US" dirty="0" smtClean="0"/>
              <a:t>Equal opportunities</a:t>
            </a:r>
          </a:p>
          <a:p>
            <a:pPr lvl="1"/>
            <a:r>
              <a:rPr lang="en-GB" altLang="en-US" dirty="0" smtClean="0"/>
              <a:t>the Equal Pay Act 1970 </a:t>
            </a:r>
          </a:p>
          <a:p>
            <a:pPr lvl="1"/>
            <a:r>
              <a:rPr lang="en-GB" altLang="en-US" dirty="0" smtClean="0"/>
              <a:t>the Sex Discrimination Act 1975 </a:t>
            </a:r>
          </a:p>
          <a:p>
            <a:pPr lvl="1"/>
            <a:r>
              <a:rPr lang="en-GB" altLang="en-US" dirty="0" smtClean="0"/>
              <a:t>the Race Relations Act 1976 </a:t>
            </a:r>
          </a:p>
          <a:p>
            <a:pPr lvl="1"/>
            <a:r>
              <a:rPr lang="en-GB" altLang="en-US" dirty="0" smtClean="0"/>
              <a:t>the Disability Discrimination Act 1995 </a:t>
            </a:r>
          </a:p>
          <a:p>
            <a:pPr lvl="1"/>
            <a:r>
              <a:rPr lang="en-GB" altLang="en-US" dirty="0" smtClean="0"/>
              <a:t>the Employment Equality (Religion or Belief) Regulations 2003 </a:t>
            </a:r>
          </a:p>
          <a:p>
            <a:pPr lvl="1"/>
            <a:r>
              <a:rPr lang="en-GB" altLang="en-US" dirty="0" smtClean="0"/>
              <a:t>the Employment Equality (Sexual Orientation) Regulations 2003 </a:t>
            </a:r>
          </a:p>
          <a:p>
            <a:pPr lvl="1"/>
            <a:r>
              <a:rPr lang="en-GB" altLang="en-US" dirty="0" smtClean="0"/>
              <a:t>the Employment Equality (Age) Regulations 2006 </a:t>
            </a:r>
          </a:p>
          <a:p>
            <a:pPr lvl="1"/>
            <a:r>
              <a:rPr lang="en-GB" altLang="en-US" dirty="0" smtClean="0"/>
              <a:t>the Equality Act 2006, Part 2 </a:t>
            </a:r>
          </a:p>
          <a:p>
            <a:pPr lvl="1"/>
            <a:r>
              <a:rPr lang="en-GB" altLang="en-US" dirty="0" smtClean="0"/>
              <a:t>the Equality Act (Sexual Orientation) Regulations 2007 </a:t>
            </a:r>
          </a:p>
          <a:p>
            <a:pPr lvl="1"/>
            <a:endParaRPr lang="en-GB" altLang="en-US" dirty="0" smtClean="0"/>
          </a:p>
          <a:p>
            <a:pPr lvl="1"/>
            <a:endParaRPr lang="en-GB" altLang="en-US" dirty="0"/>
          </a:p>
        </p:txBody>
      </p:sp>
      <p:sp>
        <p:nvSpPr>
          <p:cNvPr id="4" name="TextBox 3"/>
          <p:cNvSpPr txBox="1"/>
          <p:nvPr/>
        </p:nvSpPr>
        <p:spPr>
          <a:xfrm>
            <a:off x="1257300" y="1265464"/>
            <a:ext cx="10311493" cy="954107"/>
          </a:xfrm>
          <a:prstGeom prst="rect">
            <a:avLst/>
          </a:prstGeom>
          <a:noFill/>
        </p:spPr>
        <p:txBody>
          <a:bodyPr wrap="square" rtlCol="0">
            <a:spAutoFit/>
          </a:bodyPr>
          <a:lstStyle/>
          <a:p>
            <a:pPr algn="ctr"/>
            <a:r>
              <a:rPr lang="en-GB" sz="2800" i="1" dirty="0" smtClean="0"/>
              <a:t>Discuss with your group the types of people who might experience exclusion in society. </a:t>
            </a:r>
            <a:endParaRPr lang="en-GB" sz="2800"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9429" y="2318658"/>
            <a:ext cx="897928" cy="897928"/>
          </a:xfrm>
          <a:prstGeom prst="rect">
            <a:avLst/>
          </a:prstGeom>
        </p:spPr>
      </p:pic>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27844" y="2318658"/>
            <a:ext cx="823248" cy="823248"/>
          </a:xfrm>
          <a:prstGeom prst="rect">
            <a:avLst/>
          </a:prstGeom>
        </p:spPr>
      </p:pic>
    </p:spTree>
    <p:extLst>
      <p:ext uri="{BB962C8B-B14F-4D97-AF65-F5344CB8AC3E}">
        <p14:creationId xmlns:p14="http://schemas.microsoft.com/office/powerpoint/2010/main" val="3008692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43514" y="268085"/>
            <a:ext cx="10178322" cy="1492132"/>
          </a:xfrm>
        </p:spPr>
        <p:txBody>
          <a:bodyPr/>
          <a:lstStyle/>
          <a:p>
            <a:r>
              <a:rPr lang="en-GB" dirty="0" smtClean="0"/>
              <a:t>Using Legislation to tackle exclusion in the UK</a:t>
            </a:r>
            <a:endParaRPr lang="en-GB" dirty="0"/>
          </a:p>
        </p:txBody>
      </p:sp>
      <p:sp>
        <p:nvSpPr>
          <p:cNvPr id="5" name="Rectangle 3"/>
          <p:cNvSpPr>
            <a:spLocks noGrp="1" noChangeArrowheads="1"/>
          </p:cNvSpPr>
          <p:nvPr>
            <p:ph idx="1"/>
          </p:nvPr>
        </p:nvSpPr>
        <p:spPr>
          <a:xfrm>
            <a:off x="2847814" y="1951121"/>
            <a:ext cx="6463572" cy="3593591"/>
          </a:xfrm>
        </p:spPr>
        <p:txBody>
          <a:bodyPr>
            <a:normAutofit fontScale="92500" lnSpcReduction="20000"/>
          </a:bodyPr>
          <a:lstStyle/>
          <a:p>
            <a:r>
              <a:rPr lang="en-GB" altLang="en-US" dirty="0" smtClean="0"/>
              <a:t>Equal opportunities</a:t>
            </a:r>
          </a:p>
          <a:p>
            <a:pPr lvl="1"/>
            <a:r>
              <a:rPr lang="en-GB" altLang="en-US" dirty="0" smtClean="0"/>
              <a:t>the Equal Pay Act 1970 </a:t>
            </a:r>
          </a:p>
          <a:p>
            <a:pPr lvl="1"/>
            <a:r>
              <a:rPr lang="en-GB" altLang="en-US" dirty="0" smtClean="0"/>
              <a:t>the Sex Discrimination Act 1975 </a:t>
            </a:r>
          </a:p>
          <a:p>
            <a:pPr lvl="1"/>
            <a:r>
              <a:rPr lang="en-GB" altLang="en-US" dirty="0" smtClean="0"/>
              <a:t>the Race Relations Act 1976 </a:t>
            </a:r>
          </a:p>
          <a:p>
            <a:pPr lvl="1"/>
            <a:r>
              <a:rPr lang="en-GB" altLang="en-US" dirty="0" smtClean="0"/>
              <a:t>the Disability Discrimination Act 1995 </a:t>
            </a:r>
          </a:p>
          <a:p>
            <a:pPr lvl="1"/>
            <a:r>
              <a:rPr lang="en-GB" altLang="en-US" dirty="0" smtClean="0"/>
              <a:t>the Employment Equality (Religion or Belief) Regulations 2003 </a:t>
            </a:r>
          </a:p>
          <a:p>
            <a:pPr lvl="1"/>
            <a:r>
              <a:rPr lang="en-GB" altLang="en-US" dirty="0" smtClean="0"/>
              <a:t>the Employment Equality (Sexual Orientation) Regulations </a:t>
            </a:r>
            <a:r>
              <a:rPr lang="en-GB" altLang="en-US" dirty="0" smtClean="0"/>
              <a:t>2003</a:t>
            </a:r>
          </a:p>
          <a:p>
            <a:pPr lvl="1"/>
            <a:r>
              <a:rPr lang="en-GB" altLang="en-US" dirty="0" smtClean="0"/>
              <a:t>The Disability Discrimination Act 2005</a:t>
            </a:r>
            <a:r>
              <a:rPr lang="en-GB" altLang="en-US" dirty="0" smtClean="0"/>
              <a:t> </a:t>
            </a:r>
            <a:endParaRPr lang="en-GB" altLang="en-US" dirty="0" smtClean="0"/>
          </a:p>
          <a:p>
            <a:pPr lvl="1"/>
            <a:r>
              <a:rPr lang="en-GB" altLang="en-US" dirty="0" smtClean="0"/>
              <a:t>the Employment Equality (Age) Regulations 2006 </a:t>
            </a:r>
          </a:p>
          <a:p>
            <a:pPr lvl="1"/>
            <a:r>
              <a:rPr lang="en-GB" altLang="en-US" dirty="0" smtClean="0"/>
              <a:t>the Equality Act 2006, Part 2 </a:t>
            </a:r>
          </a:p>
          <a:p>
            <a:pPr lvl="1"/>
            <a:r>
              <a:rPr lang="en-GB" altLang="en-US" dirty="0" smtClean="0"/>
              <a:t>the Equality Act (Sexual Orientation) Regulations 2007 </a:t>
            </a:r>
          </a:p>
          <a:p>
            <a:pPr lvl="1"/>
            <a:endParaRPr lang="en-GB" altLang="en-US" dirty="0" smtClean="0"/>
          </a:p>
          <a:p>
            <a:pPr lvl="1"/>
            <a:endParaRPr lang="en-GB" altLang="en-US" dirty="0"/>
          </a:p>
        </p:txBody>
      </p:sp>
    </p:spTree>
    <p:extLst>
      <p:ext uri="{BB962C8B-B14F-4D97-AF65-F5344CB8AC3E}">
        <p14:creationId xmlns:p14="http://schemas.microsoft.com/office/powerpoint/2010/main" val="7823368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a:xfrm>
            <a:off x="3104971" y="2220687"/>
            <a:ext cx="7402465" cy="3593591"/>
          </a:xfrm>
        </p:spPr>
        <p:txBody>
          <a:bodyPr>
            <a:normAutofit fontScale="92500" lnSpcReduction="20000"/>
          </a:bodyPr>
          <a:lstStyle/>
          <a:p>
            <a:pPr lvl="1"/>
            <a:r>
              <a:rPr lang="en-GB" altLang="en-US" dirty="0" smtClean="0"/>
              <a:t>The Equality Act 2010</a:t>
            </a:r>
          </a:p>
          <a:p>
            <a:pPr lvl="1"/>
            <a:r>
              <a:rPr lang="en-GB" altLang="en-US" dirty="0" smtClean="0"/>
              <a:t>Sustainable Communities Act 2007 Amendment 2010</a:t>
            </a:r>
          </a:p>
          <a:p>
            <a:pPr lvl="1"/>
            <a:r>
              <a:rPr lang="en-GB" altLang="en-US" dirty="0" smtClean="0"/>
              <a:t>Personal </a:t>
            </a:r>
            <a:r>
              <a:rPr lang="en-GB" altLang="en-US" dirty="0" err="1" smtClean="0"/>
              <a:t>Carehome</a:t>
            </a:r>
            <a:r>
              <a:rPr lang="en-GB" altLang="en-US" dirty="0" smtClean="0"/>
              <a:t> Act 2010</a:t>
            </a:r>
          </a:p>
          <a:p>
            <a:pPr lvl="1"/>
            <a:r>
              <a:rPr lang="en-GB" altLang="en-US" dirty="0" smtClean="0"/>
              <a:t>Crime and Security Act 2010</a:t>
            </a:r>
          </a:p>
          <a:p>
            <a:pPr lvl="1"/>
            <a:r>
              <a:rPr lang="en-GB" altLang="en-US" dirty="0" smtClean="0"/>
              <a:t>Child Poverty Act 2010</a:t>
            </a:r>
          </a:p>
          <a:p>
            <a:pPr lvl="1"/>
            <a:r>
              <a:rPr lang="en-GB" altLang="en-US" dirty="0" smtClean="0"/>
              <a:t>Education Act 2011 </a:t>
            </a:r>
          </a:p>
          <a:p>
            <a:pPr lvl="1"/>
            <a:r>
              <a:rPr lang="en-GB" altLang="en-US" dirty="0" smtClean="0"/>
              <a:t>Mental Health Act (Approval Functions) 2012</a:t>
            </a:r>
          </a:p>
          <a:p>
            <a:pPr lvl="1"/>
            <a:r>
              <a:rPr lang="en-GB" altLang="en-US" dirty="0" smtClean="0"/>
              <a:t>Domestic Violence, Crime and Victim (Amendment) Act 2012</a:t>
            </a:r>
          </a:p>
          <a:p>
            <a:pPr lvl="1"/>
            <a:r>
              <a:rPr lang="en-GB" altLang="en-US" dirty="0" smtClean="0"/>
              <a:t>Marriage (Same Sex Couples)Act 2013</a:t>
            </a:r>
          </a:p>
          <a:p>
            <a:pPr lvl="1"/>
            <a:r>
              <a:rPr lang="en-GB" altLang="en-US" dirty="0" smtClean="0"/>
              <a:t>Care Act 2014</a:t>
            </a:r>
          </a:p>
          <a:p>
            <a:pPr lvl="1"/>
            <a:r>
              <a:rPr lang="en-GB" altLang="en-US" dirty="0" smtClean="0"/>
              <a:t>Children and Families Act (2014)</a:t>
            </a:r>
          </a:p>
          <a:p>
            <a:endParaRPr lang="en-GB" altLang="en-US" dirty="0"/>
          </a:p>
        </p:txBody>
      </p:sp>
      <p:sp>
        <p:nvSpPr>
          <p:cNvPr id="5" name="Title 6"/>
          <p:cNvSpPr>
            <a:spLocks noGrp="1"/>
          </p:cNvSpPr>
          <p:nvPr>
            <p:ph type="title"/>
          </p:nvPr>
        </p:nvSpPr>
        <p:spPr>
          <a:xfrm>
            <a:off x="1251678" y="382385"/>
            <a:ext cx="10178322" cy="1492132"/>
          </a:xfrm>
        </p:spPr>
        <p:txBody>
          <a:bodyPr/>
          <a:lstStyle/>
          <a:p>
            <a:r>
              <a:rPr lang="en-GB" dirty="0" smtClean="0"/>
              <a:t>Using Legislation to tackle exclusion in the UK</a:t>
            </a:r>
            <a:endParaRPr lang="en-GB" dirty="0"/>
          </a:p>
        </p:txBody>
      </p:sp>
    </p:spTree>
    <p:extLst>
      <p:ext uri="{BB962C8B-B14F-4D97-AF65-F5344CB8AC3E}">
        <p14:creationId xmlns:p14="http://schemas.microsoft.com/office/powerpoint/2010/main" val="12603206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dirty="0" smtClean="0"/>
              <a:t>Protected Characteristics</a:t>
            </a:r>
            <a:r>
              <a:rPr lang="en-GB" altLang="en-US" dirty="0" smtClean="0"/>
              <a:t> </a:t>
            </a:r>
            <a:r>
              <a:rPr lang="en-GB" altLang="en-US" dirty="0" smtClean="0"/>
              <a:t>. . .</a:t>
            </a:r>
          </a:p>
        </p:txBody>
      </p:sp>
      <p:sp>
        <p:nvSpPr>
          <p:cNvPr id="214019" name="Rectangle 3"/>
          <p:cNvSpPr>
            <a:spLocks noGrp="1" noChangeArrowheads="1"/>
          </p:cNvSpPr>
          <p:nvPr>
            <p:ph idx="1"/>
          </p:nvPr>
        </p:nvSpPr>
        <p:spPr>
          <a:xfrm>
            <a:off x="1243514" y="1330780"/>
            <a:ext cx="10178322" cy="865413"/>
          </a:xfrm>
        </p:spPr>
        <p:txBody>
          <a:bodyPr>
            <a:normAutofit/>
          </a:bodyPr>
          <a:lstStyle/>
          <a:p>
            <a:r>
              <a:rPr lang="en-GB" altLang="en-US" dirty="0" smtClean="0">
                <a:solidFill>
                  <a:schemeClr val="tx1"/>
                </a:solidFill>
              </a:rPr>
              <a:t>The Equality Act 2010 establishes a Single </a:t>
            </a:r>
            <a:r>
              <a:rPr lang="en-GB" altLang="en-US" dirty="0" smtClean="0">
                <a:solidFill>
                  <a:schemeClr val="tx1"/>
                </a:solidFill>
              </a:rPr>
              <a:t>Public Sector Equality Duty </a:t>
            </a:r>
            <a:r>
              <a:rPr lang="en-GB" altLang="en-US" dirty="0" smtClean="0">
                <a:solidFill>
                  <a:schemeClr val="tx1"/>
                </a:solidFill>
              </a:rPr>
              <a:t>for 9 </a:t>
            </a:r>
            <a:r>
              <a:rPr lang="en-GB" altLang="en-US" dirty="0" smtClean="0">
                <a:solidFill>
                  <a:schemeClr val="tx1"/>
                </a:solidFill>
              </a:rPr>
              <a:t>protected characteristics. </a:t>
            </a:r>
          </a:p>
          <a:p>
            <a:pPr marL="0" indent="0">
              <a:buNone/>
            </a:pPr>
            <a:endParaRPr lang="en-GB" altLang="en-US" dirty="0">
              <a:solidFill>
                <a:schemeClr val="tx1"/>
              </a:solidFill>
            </a:endParaRPr>
          </a:p>
        </p:txBody>
      </p:sp>
      <p:sp>
        <p:nvSpPr>
          <p:cNvPr id="2" name="TextBox 1"/>
          <p:cNvSpPr txBox="1"/>
          <p:nvPr/>
        </p:nvSpPr>
        <p:spPr>
          <a:xfrm>
            <a:off x="4506688" y="3216718"/>
            <a:ext cx="3486150" cy="2862322"/>
          </a:xfrm>
          <a:prstGeom prst="rect">
            <a:avLst/>
          </a:prstGeom>
          <a:noFill/>
        </p:spPr>
        <p:txBody>
          <a:bodyPr wrap="square" rtlCol="0">
            <a:spAutoFit/>
          </a:bodyPr>
          <a:lstStyle/>
          <a:p>
            <a:pPr marL="285750" indent="-285750">
              <a:buFont typeface="Arial" panose="020B0604020202020204" pitchFamily="34" charset="0"/>
              <a:buChar char="•"/>
            </a:pPr>
            <a:r>
              <a:rPr lang="en-GB" altLang="en-US" dirty="0"/>
              <a:t>Age </a:t>
            </a:r>
          </a:p>
          <a:p>
            <a:pPr marL="285750" indent="-285750">
              <a:buFont typeface="Arial" panose="020B0604020202020204" pitchFamily="34" charset="0"/>
              <a:buChar char="•"/>
            </a:pPr>
            <a:r>
              <a:rPr lang="en-GB" altLang="en-US" dirty="0"/>
              <a:t>Disability </a:t>
            </a:r>
          </a:p>
          <a:p>
            <a:pPr marL="285750" indent="-285750">
              <a:buFont typeface="Arial" panose="020B0604020202020204" pitchFamily="34" charset="0"/>
              <a:buChar char="•"/>
            </a:pPr>
            <a:r>
              <a:rPr lang="en-GB" altLang="en-US" dirty="0"/>
              <a:t>Gender reassignment </a:t>
            </a:r>
          </a:p>
          <a:p>
            <a:pPr marL="285750" indent="-285750">
              <a:buFont typeface="Arial" panose="020B0604020202020204" pitchFamily="34" charset="0"/>
              <a:buChar char="•"/>
            </a:pPr>
            <a:r>
              <a:rPr lang="en-GB" altLang="en-US" dirty="0"/>
              <a:t>Marriage and civil partnership </a:t>
            </a:r>
          </a:p>
          <a:p>
            <a:pPr marL="285750" indent="-285750">
              <a:buFont typeface="Arial" panose="020B0604020202020204" pitchFamily="34" charset="0"/>
              <a:buChar char="•"/>
            </a:pPr>
            <a:r>
              <a:rPr lang="en-GB" altLang="en-US" dirty="0"/>
              <a:t>Pregnancy and maternity </a:t>
            </a:r>
          </a:p>
          <a:p>
            <a:pPr marL="285750" indent="-285750">
              <a:buFont typeface="Arial" panose="020B0604020202020204" pitchFamily="34" charset="0"/>
              <a:buChar char="•"/>
            </a:pPr>
            <a:r>
              <a:rPr lang="en-GB" altLang="en-US" dirty="0"/>
              <a:t>Race </a:t>
            </a:r>
          </a:p>
          <a:p>
            <a:pPr marL="285750" indent="-285750">
              <a:buFont typeface="Arial" panose="020B0604020202020204" pitchFamily="34" charset="0"/>
              <a:buChar char="•"/>
            </a:pPr>
            <a:r>
              <a:rPr lang="en-GB" altLang="en-US" dirty="0"/>
              <a:t>Religion and belief </a:t>
            </a:r>
          </a:p>
          <a:p>
            <a:pPr marL="285750" indent="-285750">
              <a:buFont typeface="Arial" panose="020B0604020202020204" pitchFamily="34" charset="0"/>
              <a:buChar char="•"/>
            </a:pPr>
            <a:r>
              <a:rPr lang="en-GB" altLang="en-US" dirty="0"/>
              <a:t>Sex </a:t>
            </a:r>
          </a:p>
          <a:p>
            <a:pPr marL="285750" indent="-285750">
              <a:buFont typeface="Arial" panose="020B0604020202020204" pitchFamily="34" charset="0"/>
              <a:buChar char="•"/>
            </a:pPr>
            <a:r>
              <a:rPr lang="en-GB" altLang="en-US" dirty="0"/>
              <a:t>Sexual orientation </a:t>
            </a:r>
          </a:p>
          <a:p>
            <a:endParaRPr lang="en-GB" dirty="0"/>
          </a:p>
        </p:txBody>
      </p:sp>
      <p:sp>
        <p:nvSpPr>
          <p:cNvPr id="6" name="Rectangle 3"/>
          <p:cNvSpPr txBox="1">
            <a:spLocks noChangeArrowheads="1"/>
          </p:cNvSpPr>
          <p:nvPr/>
        </p:nvSpPr>
        <p:spPr>
          <a:xfrm>
            <a:off x="1248962" y="2454697"/>
            <a:ext cx="4857924" cy="50076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dirty="0" smtClean="0">
                <a:solidFill>
                  <a:schemeClr val="tx1"/>
                </a:solidFill>
              </a:rPr>
              <a:t>But what are the protected characteristics?</a:t>
            </a:r>
          </a:p>
          <a:p>
            <a:pPr marL="0" indent="0">
              <a:buFont typeface="Arial" panose="020B0604020202020204" pitchFamily="34" charset="0"/>
              <a:buNone/>
            </a:pPr>
            <a:endParaRPr lang="en-GB" altLang="en-US" dirty="0">
              <a:solidFill>
                <a:schemeClr val="tx1"/>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4843" y="2351447"/>
            <a:ext cx="604014" cy="604014"/>
          </a:xfrm>
          <a:prstGeom prst="rect">
            <a:avLst/>
          </a:prstGeom>
        </p:spPr>
      </p:pic>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64384" y="5621101"/>
            <a:ext cx="612377" cy="608239"/>
          </a:xfrm>
          <a:prstGeom prst="rect">
            <a:avLst/>
          </a:prstGeom>
        </p:spPr>
      </p:pic>
    </p:spTree>
    <p:extLst>
      <p:ext uri="{BB962C8B-B14F-4D97-AF65-F5344CB8AC3E}">
        <p14:creationId xmlns:p14="http://schemas.microsoft.com/office/powerpoint/2010/main" val="166269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40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9" grpId="0" build="p"/>
      <p:bldP spid="2"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dirty="0" smtClean="0"/>
              <a:t>But for this </a:t>
            </a:r>
            <a:r>
              <a:rPr lang="en-GB" altLang="en-US" dirty="0" smtClean="0"/>
              <a:t>Module…….</a:t>
            </a:r>
            <a:endParaRPr lang="en-GB" altLang="en-US" dirty="0" smtClean="0"/>
          </a:p>
        </p:txBody>
      </p:sp>
      <p:sp>
        <p:nvSpPr>
          <p:cNvPr id="12291" name="Rectangle 3"/>
          <p:cNvSpPr>
            <a:spLocks noGrp="1" noChangeArrowheads="1"/>
          </p:cNvSpPr>
          <p:nvPr>
            <p:ph idx="1"/>
          </p:nvPr>
        </p:nvSpPr>
        <p:spPr>
          <a:xfrm>
            <a:off x="1243514" y="1330780"/>
            <a:ext cx="10178322" cy="587827"/>
          </a:xfrm>
        </p:spPr>
        <p:txBody>
          <a:bodyPr>
            <a:noAutofit/>
          </a:bodyPr>
          <a:lstStyle/>
          <a:p>
            <a:r>
              <a:rPr lang="en-GB" altLang="en-US" sz="2400" dirty="0" smtClean="0">
                <a:solidFill>
                  <a:schemeClr val="tx1"/>
                </a:solidFill>
              </a:rPr>
              <a:t>We are all at some point in our lives ‘on the outside</a:t>
            </a:r>
            <a:r>
              <a:rPr lang="en-GB" altLang="en-US" sz="2400" dirty="0" smtClean="0">
                <a:solidFill>
                  <a:schemeClr val="tx1"/>
                </a:solidFill>
              </a:rPr>
              <a:t>’, ‘excluded’ </a:t>
            </a:r>
            <a:r>
              <a:rPr lang="en-GB" altLang="en-US" sz="2400" dirty="0" smtClean="0">
                <a:solidFill>
                  <a:schemeClr val="tx1"/>
                </a:solidFill>
              </a:rPr>
              <a:t>or ‘disadvantaged’ in some </a:t>
            </a:r>
            <a:r>
              <a:rPr lang="en-GB" altLang="en-US" sz="2400" dirty="0" smtClean="0">
                <a:solidFill>
                  <a:schemeClr val="tx1"/>
                </a:solidFill>
              </a:rPr>
              <a:t>way</a:t>
            </a:r>
            <a:endParaRPr lang="en-GB" altLang="en-US" sz="2400" dirty="0" smtClean="0">
              <a:solidFill>
                <a:schemeClr val="tx1"/>
              </a:solidFill>
            </a:endParaRPr>
          </a:p>
        </p:txBody>
      </p:sp>
      <p:sp>
        <p:nvSpPr>
          <p:cNvPr id="2" name="TextBox 1"/>
          <p:cNvSpPr txBox="1"/>
          <p:nvPr/>
        </p:nvSpPr>
        <p:spPr>
          <a:xfrm>
            <a:off x="2188029" y="2718688"/>
            <a:ext cx="8090808" cy="1384995"/>
          </a:xfrm>
          <a:prstGeom prst="rect">
            <a:avLst/>
          </a:prstGeom>
          <a:noFill/>
        </p:spPr>
        <p:txBody>
          <a:bodyPr wrap="square" rtlCol="0">
            <a:spAutoFit/>
          </a:bodyPr>
          <a:lstStyle/>
          <a:p>
            <a:pPr algn="ctr"/>
            <a:r>
              <a:rPr lang="en-GB" sz="2800" i="1" dirty="0" smtClean="0"/>
              <a:t>In your group discuss the other, perhaps more subtle, ways in which we as individuals can be excluded or disadvantaged by society.</a:t>
            </a:r>
            <a:endParaRPr lang="en-GB" sz="2800" i="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3476" y="4171925"/>
            <a:ext cx="897928" cy="897928"/>
          </a:xfrm>
          <a:prstGeom prst="rect">
            <a:avLst/>
          </a:prstGeom>
        </p:spPr>
      </p:pic>
      <p:pic>
        <p:nvPicPr>
          <p:cNvPr id="4" name="Picture 3">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90712" y="5339442"/>
            <a:ext cx="742721" cy="742721"/>
          </a:xfrm>
          <a:prstGeom prst="rect">
            <a:avLst/>
          </a:prstGeom>
        </p:spPr>
      </p:pic>
    </p:spTree>
    <p:extLst>
      <p:ext uri="{BB962C8B-B14F-4D97-AF65-F5344CB8AC3E}">
        <p14:creationId xmlns:p14="http://schemas.microsoft.com/office/powerpoint/2010/main" val="72459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mtClean="0"/>
              <a:t>Social Exclusion:</a:t>
            </a:r>
            <a:br>
              <a:rPr lang="en-GB" altLang="en-US" smtClean="0"/>
            </a:br>
            <a:r>
              <a:rPr lang="en-GB" altLang="en-US" smtClean="0"/>
              <a:t>Issue or Problem?</a:t>
            </a:r>
          </a:p>
        </p:txBody>
      </p:sp>
      <p:sp>
        <p:nvSpPr>
          <p:cNvPr id="13315" name="Rectangle 3"/>
          <p:cNvSpPr>
            <a:spLocks noGrp="1" noChangeArrowheads="1"/>
          </p:cNvSpPr>
          <p:nvPr>
            <p:ph idx="1"/>
          </p:nvPr>
        </p:nvSpPr>
        <p:spPr>
          <a:xfrm>
            <a:off x="1251678" y="2286001"/>
            <a:ext cx="10178322" cy="2049235"/>
          </a:xfrm>
        </p:spPr>
        <p:txBody>
          <a:bodyPr>
            <a:noAutofit/>
          </a:bodyPr>
          <a:lstStyle/>
          <a:p>
            <a:r>
              <a:rPr lang="en-GB" altLang="en-US" sz="2800" dirty="0" smtClean="0">
                <a:solidFill>
                  <a:schemeClr val="tx1"/>
                </a:solidFill>
              </a:rPr>
              <a:t>It could be said that</a:t>
            </a:r>
            <a:r>
              <a:rPr lang="en-GB" altLang="en-US" sz="2800" dirty="0" smtClean="0">
                <a:solidFill>
                  <a:schemeClr val="tx1"/>
                </a:solidFill>
              </a:rPr>
              <a:t>:</a:t>
            </a:r>
          </a:p>
          <a:p>
            <a:r>
              <a:rPr lang="en-GB" altLang="en-US" sz="2800" dirty="0" smtClean="0">
                <a:solidFill>
                  <a:schemeClr val="tx1"/>
                </a:solidFill>
              </a:rPr>
              <a:t>‘</a:t>
            </a:r>
            <a:r>
              <a:rPr lang="en-GB" altLang="en-US" sz="2800" dirty="0" smtClean="0">
                <a:solidFill>
                  <a:schemeClr val="tx1"/>
                </a:solidFill>
              </a:rPr>
              <a:t>A social problem is a condition that harms a significant number of people or results in the structural disadvantage of particular segments of society’ (Merton &amp; </a:t>
            </a:r>
            <a:r>
              <a:rPr lang="en-GB" altLang="en-US" sz="2800" dirty="0" err="1" smtClean="0">
                <a:solidFill>
                  <a:schemeClr val="tx1"/>
                </a:solidFill>
              </a:rPr>
              <a:t>Nisbet</a:t>
            </a:r>
            <a:r>
              <a:rPr lang="en-GB" altLang="en-US" sz="2800" dirty="0" smtClean="0">
                <a:solidFill>
                  <a:schemeClr val="tx1"/>
                </a:solidFill>
              </a:rPr>
              <a:t> 1996: 780</a:t>
            </a:r>
            <a:r>
              <a:rPr lang="en-GB" altLang="en-US" sz="2800" dirty="0" smtClean="0">
                <a:solidFill>
                  <a:schemeClr val="tx1"/>
                </a:solidFill>
              </a:rPr>
              <a:t>).</a:t>
            </a:r>
          </a:p>
          <a:p>
            <a:r>
              <a:rPr lang="en-GB" altLang="en-US" sz="2800" dirty="0" smtClean="0">
                <a:solidFill>
                  <a:schemeClr val="tx1"/>
                </a:solidFill>
              </a:rPr>
              <a:t>To </a:t>
            </a:r>
            <a:r>
              <a:rPr lang="en-GB" altLang="en-US" sz="2800" dirty="0" smtClean="0">
                <a:solidFill>
                  <a:schemeClr val="tx1"/>
                </a:solidFill>
              </a:rPr>
              <a:t>some </a:t>
            </a:r>
            <a:r>
              <a:rPr lang="en-GB" altLang="en-US" sz="2800" dirty="0" smtClean="0">
                <a:solidFill>
                  <a:schemeClr val="tx1"/>
                </a:solidFill>
              </a:rPr>
              <a:t>degree </a:t>
            </a:r>
            <a:r>
              <a:rPr lang="en-GB" altLang="en-US" sz="2800" dirty="0" smtClean="0">
                <a:solidFill>
                  <a:schemeClr val="tx1"/>
                </a:solidFill>
              </a:rPr>
              <a:t>a ‘social problem depends on its having been labelled a social problem’ (</a:t>
            </a:r>
            <a:r>
              <a:rPr lang="en-GB" altLang="en-US" sz="2800" dirty="0" err="1" smtClean="0">
                <a:solidFill>
                  <a:schemeClr val="tx1"/>
                </a:solidFill>
              </a:rPr>
              <a:t>Dolgon</a:t>
            </a:r>
            <a:r>
              <a:rPr lang="en-GB" altLang="en-US" sz="2800" dirty="0" smtClean="0">
                <a:solidFill>
                  <a:schemeClr val="tx1"/>
                </a:solidFill>
              </a:rPr>
              <a:t> &amp; Baker, 2011: 3).</a:t>
            </a:r>
          </a:p>
        </p:txBody>
      </p:sp>
    </p:spTree>
    <p:extLst>
      <p:ext uri="{BB962C8B-B14F-4D97-AF65-F5344CB8AC3E}">
        <p14:creationId xmlns:p14="http://schemas.microsoft.com/office/powerpoint/2010/main" val="4140527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altLang="en-US" dirty="0" smtClean="0"/>
              <a:t>What are Social Problems and </a:t>
            </a:r>
            <a:r>
              <a:rPr lang="en-GB" altLang="en-US" dirty="0" smtClean="0"/>
              <a:t>What Do </a:t>
            </a:r>
            <a:r>
              <a:rPr lang="en-GB" altLang="en-US" dirty="0" smtClean="0"/>
              <a:t>Sociologist Do About Them?</a:t>
            </a:r>
          </a:p>
        </p:txBody>
      </p:sp>
      <p:sp>
        <p:nvSpPr>
          <p:cNvPr id="14339" name="Rectangle 3"/>
          <p:cNvSpPr>
            <a:spLocks noGrp="1" noChangeArrowheads="1"/>
          </p:cNvSpPr>
          <p:nvPr>
            <p:ph idx="1"/>
          </p:nvPr>
        </p:nvSpPr>
        <p:spPr>
          <a:xfrm>
            <a:off x="1251678" y="2073731"/>
            <a:ext cx="10178322" cy="3233056"/>
          </a:xfrm>
        </p:spPr>
        <p:txBody>
          <a:bodyPr/>
          <a:lstStyle/>
          <a:p>
            <a:r>
              <a:rPr lang="en-GB" altLang="en-US" dirty="0" smtClean="0">
                <a:solidFill>
                  <a:schemeClr val="tx1"/>
                </a:solidFill>
              </a:rPr>
              <a:t>‘The core of the social problem is a </a:t>
            </a:r>
            <a:r>
              <a:rPr lang="en-GB" altLang="en-US" dirty="0" smtClean="0">
                <a:solidFill>
                  <a:schemeClr val="tx1"/>
                </a:solidFill>
              </a:rPr>
              <a:t>multi-sided </a:t>
            </a:r>
            <a:r>
              <a:rPr lang="en-GB" altLang="en-US" dirty="0" smtClean="0">
                <a:solidFill>
                  <a:schemeClr val="tx1"/>
                </a:solidFill>
              </a:rPr>
              <a:t>clash of social interests. </a:t>
            </a:r>
          </a:p>
          <a:p>
            <a:r>
              <a:rPr lang="en-GB" altLang="en-US" dirty="0" smtClean="0">
                <a:solidFill>
                  <a:schemeClr val="tx1"/>
                </a:solidFill>
              </a:rPr>
              <a:t>The job of the sociologist is to isolate and define these conflicting value judgements which are the modus operandi of the problem. </a:t>
            </a:r>
          </a:p>
          <a:p>
            <a:r>
              <a:rPr lang="en-GB" altLang="en-US" dirty="0" smtClean="0">
                <a:solidFill>
                  <a:schemeClr val="tx1"/>
                </a:solidFill>
              </a:rPr>
              <a:t>They need no longer hold themselves out as an expert on social problems but as an </a:t>
            </a:r>
            <a:r>
              <a:rPr lang="en-GB" altLang="en-US" dirty="0" smtClean="0">
                <a:solidFill>
                  <a:schemeClr val="tx1"/>
                </a:solidFill>
              </a:rPr>
              <a:t>expert </a:t>
            </a:r>
            <a:r>
              <a:rPr lang="en-GB" altLang="en-US" dirty="0" smtClean="0">
                <a:solidFill>
                  <a:schemeClr val="tx1"/>
                </a:solidFill>
              </a:rPr>
              <a:t>on the sociology of social problems. </a:t>
            </a:r>
          </a:p>
          <a:p>
            <a:r>
              <a:rPr lang="en-GB" altLang="en-US" dirty="0" smtClean="0">
                <a:solidFill>
                  <a:schemeClr val="tx1"/>
                </a:solidFill>
              </a:rPr>
              <a:t>As a </a:t>
            </a:r>
            <a:r>
              <a:rPr lang="en-GB" altLang="en-US" dirty="0" smtClean="0">
                <a:solidFill>
                  <a:schemeClr val="tx1"/>
                </a:solidFill>
              </a:rPr>
              <a:t>scientist </a:t>
            </a:r>
            <a:r>
              <a:rPr lang="en-GB" altLang="en-US" dirty="0" smtClean="0">
                <a:solidFill>
                  <a:schemeClr val="tx1"/>
                </a:solidFill>
              </a:rPr>
              <a:t>they must avoid making value judgements; but moral judgements in themselves are the content of a true sociology of social problems’ </a:t>
            </a:r>
            <a:endParaRPr lang="en-GB" altLang="en-US" dirty="0" smtClean="0">
              <a:solidFill>
                <a:schemeClr val="tx1"/>
              </a:solidFill>
            </a:endParaRPr>
          </a:p>
          <a:p>
            <a:pPr marL="0" indent="0" algn="r">
              <a:buNone/>
            </a:pPr>
            <a:r>
              <a:rPr lang="en-GB" altLang="en-US" dirty="0" smtClean="0">
                <a:solidFill>
                  <a:schemeClr val="tx1"/>
                </a:solidFill>
              </a:rPr>
              <a:t>(</a:t>
            </a:r>
            <a:r>
              <a:rPr lang="en-GB" altLang="en-US" dirty="0" smtClean="0">
                <a:solidFill>
                  <a:schemeClr val="tx1"/>
                </a:solidFill>
              </a:rPr>
              <a:t>Fuller cited in </a:t>
            </a:r>
            <a:r>
              <a:rPr lang="en-GB" altLang="en-US" dirty="0" err="1" smtClean="0">
                <a:solidFill>
                  <a:schemeClr val="tx1"/>
                </a:solidFill>
              </a:rPr>
              <a:t>Dolgon</a:t>
            </a:r>
            <a:r>
              <a:rPr lang="en-GB" altLang="en-US" dirty="0" smtClean="0">
                <a:solidFill>
                  <a:schemeClr val="tx1"/>
                </a:solidFill>
              </a:rPr>
              <a:t> &amp; Baker, 2011: 1).</a:t>
            </a:r>
            <a:endParaRPr lang="en-GB" altLang="en-US" dirty="0">
              <a:solidFill>
                <a:schemeClr val="tx1"/>
              </a:solidFill>
            </a:endParaRPr>
          </a:p>
        </p:txBody>
      </p:sp>
      <p:sp>
        <p:nvSpPr>
          <p:cNvPr id="2" name="TextBox 1"/>
          <p:cNvSpPr txBox="1"/>
          <p:nvPr/>
        </p:nvSpPr>
        <p:spPr>
          <a:xfrm>
            <a:off x="2269670" y="5772150"/>
            <a:ext cx="4523015" cy="369332"/>
          </a:xfrm>
          <a:prstGeom prst="rect">
            <a:avLst/>
          </a:prstGeom>
          <a:noFill/>
        </p:spPr>
        <p:txBody>
          <a:bodyPr wrap="square" rtlCol="0">
            <a:spAutoFit/>
          </a:bodyPr>
          <a:lstStyle/>
          <a:p>
            <a:r>
              <a:rPr lang="en-GB" b="1" dirty="0" smtClean="0"/>
              <a:t>What do we mean by social interests?</a:t>
            </a:r>
            <a:endParaRPr lang="en-GB"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57233" y="5749739"/>
            <a:ext cx="391743" cy="391743"/>
          </a:xfrm>
          <a:prstGeom prst="rect">
            <a:avLst/>
          </a:prstGeom>
        </p:spPr>
      </p:pic>
      <p:pic>
        <p:nvPicPr>
          <p:cNvPr id="4" name="Picture 3">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70320" y="5749739"/>
            <a:ext cx="391743" cy="391743"/>
          </a:xfrm>
          <a:prstGeom prst="rect">
            <a:avLst/>
          </a:prstGeom>
        </p:spPr>
      </p:pic>
    </p:spTree>
    <p:extLst>
      <p:ext uri="{BB962C8B-B14F-4D97-AF65-F5344CB8AC3E}">
        <p14:creationId xmlns:p14="http://schemas.microsoft.com/office/powerpoint/2010/main" val="182360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mtClean="0"/>
              <a:t>Also, . . .</a:t>
            </a:r>
          </a:p>
        </p:txBody>
      </p:sp>
      <p:sp>
        <p:nvSpPr>
          <p:cNvPr id="15363" name="Rectangle 3"/>
          <p:cNvSpPr>
            <a:spLocks noGrp="1" noChangeArrowheads="1"/>
          </p:cNvSpPr>
          <p:nvPr>
            <p:ph idx="1"/>
          </p:nvPr>
        </p:nvSpPr>
        <p:spPr/>
        <p:txBody>
          <a:bodyPr/>
          <a:lstStyle/>
          <a:p>
            <a:r>
              <a:rPr lang="en-GB" altLang="en-US" dirty="0" smtClean="0">
                <a:solidFill>
                  <a:schemeClr val="tx1"/>
                </a:solidFill>
              </a:rPr>
              <a:t>‘The humanist-scholar activist . . . Works together with progressive groups struggling to create alternative economic and social forms of existence and writes from a perspective that confronts power and nurtures social change.’ </a:t>
            </a:r>
          </a:p>
          <a:p>
            <a:r>
              <a:rPr lang="en-GB" altLang="en-US" dirty="0" smtClean="0">
                <a:solidFill>
                  <a:schemeClr val="tx1"/>
                </a:solidFill>
              </a:rPr>
              <a:t>they don’t just ‘study disadvantaged groups, but interacts with them in an effort to understand the process that foster social inequality and the psychological consequences that result from them, all in the effort to better inform human struggle’ </a:t>
            </a:r>
            <a:endParaRPr lang="en-GB" altLang="en-US" dirty="0" smtClean="0">
              <a:solidFill>
                <a:schemeClr val="tx1"/>
              </a:solidFill>
            </a:endParaRPr>
          </a:p>
          <a:p>
            <a:pPr marL="0" indent="0" algn="r">
              <a:buNone/>
            </a:pPr>
            <a:r>
              <a:rPr lang="en-GB" altLang="en-US" dirty="0" smtClean="0">
                <a:solidFill>
                  <a:schemeClr val="tx1"/>
                </a:solidFill>
              </a:rPr>
              <a:t>(</a:t>
            </a:r>
            <a:r>
              <a:rPr lang="en-GB" altLang="en-US" dirty="0" smtClean="0">
                <a:solidFill>
                  <a:schemeClr val="tx1"/>
                </a:solidFill>
              </a:rPr>
              <a:t>Black, 2004 cited in </a:t>
            </a:r>
            <a:r>
              <a:rPr lang="en-GB" altLang="en-US" dirty="0" err="1" smtClean="0">
                <a:solidFill>
                  <a:schemeClr val="tx1"/>
                </a:solidFill>
              </a:rPr>
              <a:t>Dolgon</a:t>
            </a:r>
            <a:r>
              <a:rPr lang="en-GB" altLang="en-US" dirty="0" smtClean="0">
                <a:solidFill>
                  <a:schemeClr val="tx1"/>
                </a:solidFill>
              </a:rPr>
              <a:t> &amp; Baker, 2011: 1).</a:t>
            </a:r>
            <a:endParaRPr lang="en-GB" altLang="en-US" dirty="0">
              <a:solidFill>
                <a:schemeClr val="tx1"/>
              </a:solidFill>
            </a:endParaRPr>
          </a:p>
        </p:txBody>
      </p:sp>
    </p:spTree>
    <p:extLst>
      <p:ext uri="{BB962C8B-B14F-4D97-AF65-F5344CB8AC3E}">
        <p14:creationId xmlns:p14="http://schemas.microsoft.com/office/powerpoint/2010/main" val="178592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p:cNvSpPr>
            <a:spLocks noGrp="1"/>
          </p:cNvSpPr>
          <p:nvPr>
            <p:ph type="title"/>
          </p:nvPr>
        </p:nvSpPr>
        <p:spPr/>
        <p:txBody>
          <a:bodyPr/>
          <a:lstStyle/>
          <a:p>
            <a:r>
              <a:rPr lang="en-US" altLang="en-US" smtClean="0"/>
              <a:t>Issues of Exclusion</a:t>
            </a:r>
            <a:endParaRPr lang="en-US" altLang="en-US" dirty="0" smtClean="0"/>
          </a:p>
        </p:txBody>
      </p:sp>
      <p:sp>
        <p:nvSpPr>
          <p:cNvPr id="16387" name="Rectangle 3"/>
          <p:cNvSpPr>
            <a:spLocks noGrp="1" noChangeArrowheads="1"/>
          </p:cNvSpPr>
          <p:nvPr>
            <p:ph idx="1"/>
          </p:nvPr>
        </p:nvSpPr>
        <p:spPr>
          <a:xfrm>
            <a:off x="1251678" y="2000261"/>
            <a:ext cx="10178322" cy="563335"/>
          </a:xfrm>
        </p:spPr>
        <p:txBody>
          <a:bodyPr/>
          <a:lstStyle/>
          <a:p>
            <a:r>
              <a:rPr lang="en-GB" altLang="en-US" dirty="0" smtClean="0">
                <a:solidFill>
                  <a:schemeClr val="tx1"/>
                </a:solidFill>
              </a:rPr>
              <a:t>Issues that need to be considered include</a:t>
            </a:r>
            <a:r>
              <a:rPr lang="en-GB" altLang="en-US" dirty="0" smtClean="0">
                <a:solidFill>
                  <a:schemeClr val="tx1"/>
                </a:solidFill>
              </a:rPr>
              <a:t>:</a:t>
            </a:r>
          </a:p>
        </p:txBody>
      </p:sp>
      <p:sp>
        <p:nvSpPr>
          <p:cNvPr id="3" name="TextBox 2"/>
          <p:cNvSpPr txBox="1"/>
          <p:nvPr/>
        </p:nvSpPr>
        <p:spPr>
          <a:xfrm>
            <a:off x="3151414" y="2718707"/>
            <a:ext cx="5894614" cy="3539430"/>
          </a:xfrm>
          <a:prstGeom prst="rect">
            <a:avLst/>
          </a:prstGeom>
          <a:noFill/>
        </p:spPr>
        <p:txBody>
          <a:bodyPr wrap="square" rtlCol="0">
            <a:spAutoFit/>
          </a:bodyPr>
          <a:lstStyle/>
          <a:p>
            <a:pPr marL="457200" indent="-457200">
              <a:buFont typeface="Arial" panose="020B0604020202020204" pitchFamily="34" charset="0"/>
              <a:buChar char="•"/>
            </a:pPr>
            <a:r>
              <a:rPr lang="en-GB" altLang="en-US" sz="3200" dirty="0"/>
              <a:t>Class</a:t>
            </a:r>
          </a:p>
          <a:p>
            <a:pPr marL="457200" indent="-457200">
              <a:buFont typeface="Arial" panose="020B0604020202020204" pitchFamily="34" charset="0"/>
              <a:buChar char="•"/>
            </a:pPr>
            <a:r>
              <a:rPr lang="en-GB" altLang="en-US" sz="3200" dirty="0"/>
              <a:t>Stratification</a:t>
            </a:r>
          </a:p>
          <a:p>
            <a:pPr marL="457200" indent="-457200">
              <a:buFont typeface="Arial" panose="020B0604020202020204" pitchFamily="34" charset="0"/>
              <a:buChar char="•"/>
            </a:pPr>
            <a:r>
              <a:rPr lang="en-GB" altLang="en-US" sz="3200" dirty="0"/>
              <a:t>Status</a:t>
            </a:r>
          </a:p>
          <a:p>
            <a:pPr marL="457200" indent="-457200">
              <a:buFont typeface="Arial" panose="020B0604020202020204" pitchFamily="34" charset="0"/>
              <a:buChar char="•"/>
            </a:pPr>
            <a:r>
              <a:rPr lang="en-GB" altLang="en-US" sz="3200" dirty="0"/>
              <a:t>Values and norms</a:t>
            </a:r>
          </a:p>
          <a:p>
            <a:pPr marL="457200" indent="-457200">
              <a:buFont typeface="Arial" panose="020B0604020202020204" pitchFamily="34" charset="0"/>
              <a:buChar char="•"/>
            </a:pPr>
            <a:r>
              <a:rPr lang="en-GB" altLang="en-US" sz="3200" dirty="0"/>
              <a:t>Social </a:t>
            </a:r>
            <a:r>
              <a:rPr lang="en-GB" altLang="en-US" sz="3200" dirty="0" smtClean="0"/>
              <a:t>control</a:t>
            </a:r>
          </a:p>
          <a:p>
            <a:pPr marL="457200" indent="-457200">
              <a:buFont typeface="Arial" panose="020B0604020202020204" pitchFamily="34" charset="0"/>
              <a:buChar char="•"/>
            </a:pPr>
            <a:r>
              <a:rPr lang="en-GB" altLang="en-US" sz="3200" dirty="0" smtClean="0"/>
              <a:t>Power</a:t>
            </a:r>
            <a:endParaRPr lang="en-GB" altLang="en-US" sz="3200" dirty="0"/>
          </a:p>
          <a:p>
            <a:endParaRPr lang="en-GB" sz="3200" dirty="0"/>
          </a:p>
        </p:txBody>
      </p:sp>
    </p:spTree>
    <p:extLst>
      <p:ext uri="{BB962C8B-B14F-4D97-AF65-F5344CB8AC3E}">
        <p14:creationId xmlns:p14="http://schemas.microsoft.com/office/powerpoint/2010/main" val="35519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t>Agency</a:t>
            </a:r>
          </a:p>
        </p:txBody>
      </p:sp>
      <p:sp>
        <p:nvSpPr>
          <p:cNvPr id="17411" name="Rectangle 3"/>
          <p:cNvSpPr>
            <a:spLocks noGrp="1" noChangeArrowheads="1"/>
          </p:cNvSpPr>
          <p:nvPr>
            <p:ph idx="1"/>
          </p:nvPr>
        </p:nvSpPr>
        <p:spPr>
          <a:xfrm>
            <a:off x="1284335" y="1575709"/>
            <a:ext cx="10178322" cy="530678"/>
          </a:xfrm>
        </p:spPr>
        <p:txBody>
          <a:bodyPr/>
          <a:lstStyle/>
          <a:p>
            <a:r>
              <a:rPr lang="en-GB" altLang="en-US" dirty="0" smtClean="0">
                <a:solidFill>
                  <a:schemeClr val="tx1"/>
                </a:solidFill>
              </a:rPr>
              <a:t>Human activity of making the </a:t>
            </a:r>
            <a:r>
              <a:rPr lang="en-GB" altLang="en-US" dirty="0" smtClean="0">
                <a:solidFill>
                  <a:schemeClr val="tx1"/>
                </a:solidFill>
              </a:rPr>
              <a:t>world</a:t>
            </a:r>
            <a:endParaRPr lang="en-GB" altLang="en-US" dirty="0" smtClean="0">
              <a:solidFill>
                <a:schemeClr val="tx1"/>
              </a:solidFill>
            </a:endParaRPr>
          </a:p>
          <a:p>
            <a:endParaRPr lang="en-GB" altLang="en-US" dirty="0" smtClean="0">
              <a:solidFill>
                <a:schemeClr val="tx1"/>
              </a:solidFill>
            </a:endParaRPr>
          </a:p>
        </p:txBody>
      </p:sp>
      <p:sp>
        <p:nvSpPr>
          <p:cNvPr id="3" name="TextBox 2"/>
          <p:cNvSpPr txBox="1"/>
          <p:nvPr/>
        </p:nvSpPr>
        <p:spPr>
          <a:xfrm>
            <a:off x="2032907" y="2392136"/>
            <a:ext cx="9176657" cy="1569660"/>
          </a:xfrm>
          <a:prstGeom prst="rect">
            <a:avLst/>
          </a:prstGeom>
          <a:noFill/>
        </p:spPr>
        <p:txBody>
          <a:bodyPr wrap="square" rtlCol="0">
            <a:spAutoFit/>
          </a:bodyPr>
          <a:lstStyle/>
          <a:p>
            <a:r>
              <a:rPr lang="en-GB" sz="2400" dirty="0"/>
              <a:t>‘ . . . The ability to change the institutions in which people live’ </a:t>
            </a:r>
            <a:endParaRPr lang="en-GB" sz="2400" dirty="0" smtClean="0"/>
          </a:p>
          <a:p>
            <a:endParaRPr lang="en-GB" sz="2400" dirty="0"/>
          </a:p>
          <a:p>
            <a:pPr algn="r"/>
            <a:r>
              <a:rPr lang="en-GB" sz="2400" dirty="0" smtClean="0"/>
              <a:t>(</a:t>
            </a:r>
            <a:r>
              <a:rPr lang="en-GB" sz="2400" dirty="0"/>
              <a:t>Young, cited in  </a:t>
            </a:r>
            <a:r>
              <a:rPr lang="en-GB" sz="2400" dirty="0" err="1"/>
              <a:t>Dolgon</a:t>
            </a:r>
            <a:r>
              <a:rPr lang="en-GB" sz="2400" dirty="0"/>
              <a:t> &amp; Baker, 2011: 25).</a:t>
            </a:r>
          </a:p>
          <a:p>
            <a:endParaRPr lang="en-GB" sz="2400" dirty="0"/>
          </a:p>
        </p:txBody>
      </p:sp>
    </p:spTree>
    <p:extLst>
      <p:ext uri="{BB962C8B-B14F-4D97-AF65-F5344CB8AC3E}">
        <p14:creationId xmlns:p14="http://schemas.microsoft.com/office/powerpoint/2010/main" val="892522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dirty="0" smtClean="0"/>
              <a:t>Examples of ‘Agency’ Large </a:t>
            </a:r>
            <a:r>
              <a:rPr lang="en-GB" altLang="en-US" dirty="0" smtClean="0"/>
              <a:t>and </a:t>
            </a:r>
            <a:r>
              <a:rPr lang="en-GB" altLang="en-US" dirty="0" smtClean="0"/>
              <a:t>Small……</a:t>
            </a:r>
            <a:endParaRPr lang="en-GB" altLang="en-US" dirty="0" smtClean="0"/>
          </a:p>
        </p:txBody>
      </p:sp>
      <p:sp>
        <p:nvSpPr>
          <p:cNvPr id="2" name="TextBox 1"/>
          <p:cNvSpPr txBox="1"/>
          <p:nvPr/>
        </p:nvSpPr>
        <p:spPr>
          <a:xfrm>
            <a:off x="1604356" y="2011680"/>
            <a:ext cx="4497186" cy="1938992"/>
          </a:xfrm>
          <a:prstGeom prst="rect">
            <a:avLst/>
          </a:prstGeom>
          <a:noFill/>
        </p:spPr>
        <p:txBody>
          <a:bodyPr wrap="square" rtlCol="0">
            <a:spAutoFit/>
          </a:bodyPr>
          <a:lstStyle/>
          <a:p>
            <a:r>
              <a:rPr lang="en-GB" altLang="en-US" sz="2400" dirty="0" smtClean="0"/>
              <a:t>Macro</a:t>
            </a:r>
          </a:p>
          <a:p>
            <a:pPr lvl="1"/>
            <a:r>
              <a:rPr lang="en-GB" altLang="en-US" sz="2400" dirty="0" smtClean="0"/>
              <a:t>Large</a:t>
            </a:r>
          </a:p>
          <a:p>
            <a:pPr lvl="2"/>
            <a:r>
              <a:rPr lang="en-GB" altLang="en-US" sz="2400" dirty="0" smtClean="0"/>
              <a:t>Examples: Economies</a:t>
            </a:r>
            <a:r>
              <a:rPr lang="en-GB" altLang="en-US" sz="2400" dirty="0"/>
              <a:t>, governments, values and customs</a:t>
            </a:r>
          </a:p>
        </p:txBody>
      </p:sp>
      <p:sp>
        <p:nvSpPr>
          <p:cNvPr id="4" name="TextBox 3"/>
          <p:cNvSpPr txBox="1"/>
          <p:nvPr/>
        </p:nvSpPr>
        <p:spPr>
          <a:xfrm>
            <a:off x="1604356" y="3998422"/>
            <a:ext cx="4272742" cy="2308324"/>
          </a:xfrm>
          <a:prstGeom prst="rect">
            <a:avLst/>
          </a:prstGeom>
          <a:noFill/>
        </p:spPr>
        <p:txBody>
          <a:bodyPr wrap="square" rtlCol="0">
            <a:spAutoFit/>
          </a:bodyPr>
          <a:lstStyle/>
          <a:p>
            <a:r>
              <a:rPr lang="en-GB" altLang="en-US" sz="2400" dirty="0" err="1"/>
              <a:t>Exo</a:t>
            </a:r>
            <a:endParaRPr lang="en-GB" altLang="en-US" sz="2400" dirty="0"/>
          </a:p>
          <a:p>
            <a:pPr lvl="1"/>
            <a:r>
              <a:rPr lang="en-GB" altLang="en-US" sz="2400" dirty="0"/>
              <a:t>Outer</a:t>
            </a:r>
          </a:p>
          <a:p>
            <a:pPr lvl="2"/>
            <a:r>
              <a:rPr lang="en-GB" altLang="en-US" sz="2400" dirty="0" smtClean="0"/>
              <a:t>Examples: Organisations, </a:t>
            </a:r>
            <a:r>
              <a:rPr lang="en-GB" altLang="en-US" sz="2400" dirty="0"/>
              <a:t>services delivery and extended family</a:t>
            </a:r>
          </a:p>
          <a:p>
            <a:endParaRPr lang="en-GB" sz="2400" dirty="0"/>
          </a:p>
        </p:txBody>
      </p:sp>
      <p:sp>
        <p:nvSpPr>
          <p:cNvPr id="6" name="TextBox 5"/>
          <p:cNvSpPr txBox="1"/>
          <p:nvPr/>
        </p:nvSpPr>
        <p:spPr>
          <a:xfrm>
            <a:off x="6758246" y="1960018"/>
            <a:ext cx="4505499" cy="2308324"/>
          </a:xfrm>
          <a:prstGeom prst="rect">
            <a:avLst/>
          </a:prstGeom>
          <a:noFill/>
        </p:spPr>
        <p:txBody>
          <a:bodyPr wrap="square" rtlCol="0">
            <a:spAutoFit/>
          </a:bodyPr>
          <a:lstStyle/>
          <a:p>
            <a:r>
              <a:rPr lang="en-GB" altLang="en-US" sz="2400" dirty="0" err="1"/>
              <a:t>Meso</a:t>
            </a:r>
            <a:endParaRPr lang="en-GB" altLang="en-US" sz="2400" dirty="0"/>
          </a:p>
          <a:p>
            <a:pPr lvl="1"/>
            <a:r>
              <a:rPr lang="en-GB" altLang="en-US" sz="2400" dirty="0"/>
              <a:t>Middle </a:t>
            </a:r>
          </a:p>
          <a:p>
            <a:pPr lvl="2"/>
            <a:r>
              <a:rPr lang="en-GB" altLang="en-US" sz="2400" dirty="0" smtClean="0"/>
              <a:t>Examples: Personal </a:t>
            </a:r>
            <a:r>
              <a:rPr lang="en-GB" altLang="en-US" sz="2400" dirty="0"/>
              <a:t>intimacies, relationships and encounters, Social </a:t>
            </a:r>
          </a:p>
          <a:p>
            <a:endParaRPr lang="en-GB" sz="2400" dirty="0"/>
          </a:p>
        </p:txBody>
      </p:sp>
      <p:sp>
        <p:nvSpPr>
          <p:cNvPr id="8" name="TextBox 7"/>
          <p:cNvSpPr txBox="1"/>
          <p:nvPr/>
        </p:nvSpPr>
        <p:spPr>
          <a:xfrm>
            <a:off x="6758246" y="4367754"/>
            <a:ext cx="4854633" cy="1569660"/>
          </a:xfrm>
          <a:prstGeom prst="rect">
            <a:avLst/>
          </a:prstGeom>
          <a:noFill/>
        </p:spPr>
        <p:txBody>
          <a:bodyPr wrap="square" rtlCol="0">
            <a:spAutoFit/>
          </a:bodyPr>
          <a:lstStyle/>
          <a:p>
            <a:r>
              <a:rPr lang="en-GB" altLang="en-US" sz="2400" dirty="0"/>
              <a:t>Micro</a:t>
            </a:r>
          </a:p>
          <a:p>
            <a:pPr lvl="1"/>
            <a:r>
              <a:rPr lang="en-GB" altLang="en-US" sz="2400" dirty="0"/>
              <a:t>Small</a:t>
            </a:r>
          </a:p>
          <a:p>
            <a:pPr lvl="2"/>
            <a:r>
              <a:rPr lang="en-GB" altLang="en-US" sz="2400" dirty="0" smtClean="0"/>
              <a:t>Examples: Individual actions </a:t>
            </a:r>
            <a:endParaRPr lang="en-GB" altLang="en-US" sz="2400" dirty="0"/>
          </a:p>
          <a:p>
            <a:endParaRPr lang="en-GB" sz="2400" dirty="0"/>
          </a:p>
        </p:txBody>
      </p:sp>
    </p:spTree>
    <p:extLst>
      <p:ext uri="{BB962C8B-B14F-4D97-AF65-F5344CB8AC3E}">
        <p14:creationId xmlns:p14="http://schemas.microsoft.com/office/powerpoint/2010/main" val="221349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9144" y="-17858"/>
            <a:ext cx="7307249" cy="7065319"/>
          </a:xfrm>
        </p:spPr>
      </p:pic>
    </p:spTree>
    <p:extLst>
      <p:ext uri="{BB962C8B-B14F-4D97-AF65-F5344CB8AC3E}">
        <p14:creationId xmlns:p14="http://schemas.microsoft.com/office/powerpoint/2010/main" val="23968750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mtClean="0"/>
              <a:t>Social Structure</a:t>
            </a:r>
          </a:p>
        </p:txBody>
      </p:sp>
      <p:sp>
        <p:nvSpPr>
          <p:cNvPr id="20483" name="Rectangle 3"/>
          <p:cNvSpPr>
            <a:spLocks noGrp="1" noChangeArrowheads="1"/>
          </p:cNvSpPr>
          <p:nvPr>
            <p:ph idx="1"/>
          </p:nvPr>
        </p:nvSpPr>
        <p:spPr>
          <a:xfrm>
            <a:off x="1251678" y="2286001"/>
            <a:ext cx="10178322" cy="1363435"/>
          </a:xfrm>
        </p:spPr>
        <p:txBody>
          <a:bodyPr>
            <a:normAutofit/>
          </a:bodyPr>
          <a:lstStyle/>
          <a:p>
            <a:r>
              <a:rPr lang="en-GB" altLang="en-US" sz="2800" dirty="0" smtClean="0">
                <a:solidFill>
                  <a:schemeClr val="tx1"/>
                </a:solidFill>
              </a:rPr>
              <a:t>The world </a:t>
            </a:r>
            <a:r>
              <a:rPr lang="en-GB" altLang="en-US" sz="2800" dirty="0" smtClean="0">
                <a:solidFill>
                  <a:schemeClr val="tx1"/>
                </a:solidFill>
              </a:rPr>
              <a:t>has a complex web of macro, </a:t>
            </a:r>
            <a:r>
              <a:rPr lang="en-GB" altLang="en-US" sz="2800" dirty="0" err="1" smtClean="0">
                <a:solidFill>
                  <a:schemeClr val="tx1"/>
                </a:solidFill>
              </a:rPr>
              <a:t>exo</a:t>
            </a:r>
            <a:r>
              <a:rPr lang="en-GB" altLang="en-US" sz="2800" dirty="0" smtClean="0">
                <a:solidFill>
                  <a:schemeClr val="tx1"/>
                </a:solidFill>
              </a:rPr>
              <a:t>, </a:t>
            </a:r>
            <a:r>
              <a:rPr lang="en-GB" altLang="en-US" sz="2800" dirty="0" err="1" smtClean="0">
                <a:solidFill>
                  <a:schemeClr val="tx1"/>
                </a:solidFill>
              </a:rPr>
              <a:t>meso</a:t>
            </a:r>
            <a:r>
              <a:rPr lang="en-GB" altLang="en-US" sz="2800" dirty="0" smtClean="0">
                <a:solidFill>
                  <a:schemeClr val="tx1"/>
                </a:solidFill>
              </a:rPr>
              <a:t> and micro systems and our place in these systems is established at our birth.</a:t>
            </a:r>
            <a:endParaRPr lang="en-GB" altLang="en-US" sz="2800" dirty="0" smtClean="0">
              <a:solidFill>
                <a:schemeClr val="tx1"/>
              </a:solidFill>
            </a:endParaRPr>
          </a:p>
        </p:txBody>
      </p:sp>
    </p:spTree>
    <p:extLst>
      <p:ext uri="{BB962C8B-B14F-4D97-AF65-F5344CB8AC3E}">
        <p14:creationId xmlns:p14="http://schemas.microsoft.com/office/powerpoint/2010/main" val="189976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smtClean="0"/>
              <a:t>We are Born into . . .</a:t>
            </a:r>
          </a:p>
        </p:txBody>
      </p:sp>
      <p:sp>
        <p:nvSpPr>
          <p:cNvPr id="21507" name="Rectangle 3"/>
          <p:cNvSpPr>
            <a:spLocks noGrp="1" noChangeArrowheads="1"/>
          </p:cNvSpPr>
          <p:nvPr>
            <p:ph idx="1"/>
          </p:nvPr>
        </p:nvSpPr>
        <p:spPr/>
        <p:txBody>
          <a:bodyPr/>
          <a:lstStyle/>
          <a:p>
            <a:r>
              <a:rPr lang="en-GB" altLang="en-US" dirty="0" smtClean="0">
                <a:solidFill>
                  <a:schemeClr val="tx1"/>
                </a:solidFill>
              </a:rPr>
              <a:t>Despite our best intentions and strongest will, where we are born, what socio-economic class we occupy, and what values and ideas are discussed by the people around us heavily shape who we are and what we will become.</a:t>
            </a:r>
          </a:p>
          <a:p>
            <a:r>
              <a:rPr lang="en-GB" altLang="en-US" dirty="0" smtClean="0">
                <a:solidFill>
                  <a:schemeClr val="tx1"/>
                </a:solidFill>
              </a:rPr>
              <a:t>Marx and </a:t>
            </a:r>
            <a:r>
              <a:rPr lang="en-GB" altLang="en-US" dirty="0" smtClean="0">
                <a:solidFill>
                  <a:schemeClr val="tx1"/>
                </a:solidFill>
              </a:rPr>
              <a:t>Engels </a:t>
            </a:r>
            <a:r>
              <a:rPr lang="en-GB" altLang="en-US" dirty="0" smtClean="0">
                <a:solidFill>
                  <a:schemeClr val="tx1"/>
                </a:solidFill>
              </a:rPr>
              <a:t>(1955: 1 cited in </a:t>
            </a:r>
            <a:r>
              <a:rPr lang="en-GB" altLang="en-US" dirty="0" err="1" smtClean="0">
                <a:solidFill>
                  <a:schemeClr val="tx1"/>
                </a:solidFill>
              </a:rPr>
              <a:t>Dolgon</a:t>
            </a:r>
            <a:r>
              <a:rPr lang="en-GB" altLang="en-US" dirty="0" smtClean="0">
                <a:solidFill>
                  <a:schemeClr val="tx1"/>
                </a:solidFill>
              </a:rPr>
              <a:t> &amp; Baker, 2011: 25) wrote, people ‘make their own history, but they do not make it just as they please; they do not make it under circumstances chosen by themselves, but under circumstances directly found, given and transmitted from the past’.</a:t>
            </a:r>
          </a:p>
          <a:p>
            <a:endParaRPr lang="en-GB" altLang="en-US" dirty="0">
              <a:solidFill>
                <a:schemeClr val="tx1"/>
              </a:solidFill>
            </a:endParaRPr>
          </a:p>
        </p:txBody>
      </p:sp>
    </p:spTree>
    <p:extLst>
      <p:ext uri="{BB962C8B-B14F-4D97-AF65-F5344CB8AC3E}">
        <p14:creationId xmlns:p14="http://schemas.microsoft.com/office/powerpoint/2010/main" val="29603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mtClean="0"/>
              <a:t>What is Society?</a:t>
            </a:r>
          </a:p>
        </p:txBody>
      </p:sp>
      <p:sp>
        <p:nvSpPr>
          <p:cNvPr id="22531" name="Rectangle 3"/>
          <p:cNvSpPr>
            <a:spLocks noGrp="1" noChangeArrowheads="1"/>
          </p:cNvSpPr>
          <p:nvPr>
            <p:ph idx="1"/>
          </p:nvPr>
        </p:nvSpPr>
        <p:spPr>
          <a:xfrm>
            <a:off x="1251678" y="1869623"/>
            <a:ext cx="10178322" cy="3593591"/>
          </a:xfrm>
        </p:spPr>
        <p:txBody>
          <a:bodyPr>
            <a:normAutofit lnSpcReduction="10000"/>
          </a:bodyPr>
          <a:lstStyle/>
          <a:p>
            <a:r>
              <a:rPr lang="en-GB" altLang="en-US" dirty="0" smtClean="0">
                <a:solidFill>
                  <a:schemeClr val="tx1"/>
                </a:solidFill>
              </a:rPr>
              <a:t>A society or a human society is </a:t>
            </a:r>
          </a:p>
          <a:p>
            <a:pPr lvl="1"/>
            <a:r>
              <a:rPr lang="en-GB" altLang="en-US" dirty="0" smtClean="0">
                <a:solidFill>
                  <a:schemeClr val="tx1"/>
                </a:solidFill>
              </a:rPr>
              <a:t>A group of people related to each other through persistent relations such as social status, roles and social networks</a:t>
            </a:r>
          </a:p>
          <a:p>
            <a:pPr lvl="1"/>
            <a:r>
              <a:rPr lang="en-GB" altLang="en-US" dirty="0" smtClean="0">
                <a:solidFill>
                  <a:schemeClr val="tx1"/>
                </a:solidFill>
              </a:rPr>
              <a:t>A large social grouping that shares the same</a:t>
            </a:r>
          </a:p>
          <a:p>
            <a:pPr lvl="2"/>
            <a:r>
              <a:rPr lang="en-GB" altLang="en-US" dirty="0" smtClean="0">
                <a:solidFill>
                  <a:schemeClr val="tx1"/>
                </a:solidFill>
              </a:rPr>
              <a:t>geographical territory </a:t>
            </a:r>
          </a:p>
          <a:p>
            <a:pPr lvl="2"/>
            <a:r>
              <a:rPr lang="en-GB" altLang="en-US" dirty="0" smtClean="0">
                <a:solidFill>
                  <a:schemeClr val="tx1"/>
                </a:solidFill>
              </a:rPr>
              <a:t>and is subject to the same political authority and dominant cultural expectations</a:t>
            </a:r>
          </a:p>
          <a:p>
            <a:r>
              <a:rPr lang="en-GB" altLang="en-US" dirty="0" smtClean="0">
                <a:solidFill>
                  <a:schemeClr val="tx1"/>
                </a:solidFill>
              </a:rPr>
              <a:t>Human societies are characterized by patterns of relationships between individuals </a:t>
            </a:r>
            <a:r>
              <a:rPr lang="en-GB" altLang="en-US" dirty="0" smtClean="0">
                <a:solidFill>
                  <a:schemeClr val="tx1"/>
                </a:solidFill>
              </a:rPr>
              <a:t>sharing </a:t>
            </a:r>
            <a:r>
              <a:rPr lang="en-GB" altLang="en-US" dirty="0" smtClean="0">
                <a:solidFill>
                  <a:schemeClr val="tx1"/>
                </a:solidFill>
              </a:rPr>
              <a:t>distinctive</a:t>
            </a:r>
          </a:p>
          <a:p>
            <a:pPr lvl="1"/>
            <a:r>
              <a:rPr lang="en-GB" altLang="en-US" dirty="0" smtClean="0">
                <a:solidFill>
                  <a:schemeClr val="tx1"/>
                </a:solidFill>
              </a:rPr>
              <a:t>Cultures</a:t>
            </a:r>
          </a:p>
          <a:p>
            <a:pPr lvl="1"/>
            <a:r>
              <a:rPr lang="en-GB" altLang="en-US" dirty="0" smtClean="0">
                <a:solidFill>
                  <a:schemeClr val="tx1"/>
                </a:solidFill>
              </a:rPr>
              <a:t>Institutions </a:t>
            </a:r>
            <a:endParaRPr lang="en-GB" altLang="en-US" dirty="0">
              <a:solidFill>
                <a:schemeClr val="tx1"/>
              </a:solidFill>
            </a:endParaRPr>
          </a:p>
        </p:txBody>
      </p:sp>
    </p:spTree>
    <p:extLst>
      <p:ext uri="{BB962C8B-B14F-4D97-AF65-F5344CB8AC3E}">
        <p14:creationId xmlns:p14="http://schemas.microsoft.com/office/powerpoint/2010/main" val="37162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53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53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53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smtClean="0"/>
              <a:t>What is Culture? </a:t>
            </a:r>
          </a:p>
        </p:txBody>
      </p:sp>
      <p:sp>
        <p:nvSpPr>
          <p:cNvPr id="23555" name="Rectangle 3"/>
          <p:cNvSpPr>
            <a:spLocks noGrp="1" noChangeArrowheads="1"/>
          </p:cNvSpPr>
          <p:nvPr>
            <p:ph idx="1"/>
          </p:nvPr>
        </p:nvSpPr>
        <p:spPr>
          <a:xfrm>
            <a:off x="1414964" y="1657352"/>
            <a:ext cx="10178322" cy="440870"/>
          </a:xfrm>
        </p:spPr>
        <p:txBody>
          <a:bodyPr>
            <a:noAutofit/>
          </a:bodyPr>
          <a:lstStyle/>
          <a:p>
            <a:r>
              <a:rPr lang="en-GB" altLang="en-US" sz="2400" dirty="0" smtClean="0">
                <a:solidFill>
                  <a:schemeClr val="tx1"/>
                </a:solidFill>
              </a:rPr>
              <a:t>sociologists </a:t>
            </a:r>
            <a:r>
              <a:rPr lang="en-GB" altLang="en-US" sz="2400" dirty="0" smtClean="0">
                <a:solidFill>
                  <a:schemeClr val="tx1"/>
                </a:solidFill>
              </a:rPr>
              <a:t>define culture as </a:t>
            </a:r>
          </a:p>
        </p:txBody>
      </p:sp>
      <p:sp>
        <p:nvSpPr>
          <p:cNvPr id="2" name="TextBox 1"/>
          <p:cNvSpPr txBox="1"/>
          <p:nvPr/>
        </p:nvSpPr>
        <p:spPr>
          <a:xfrm>
            <a:off x="1943100" y="2318658"/>
            <a:ext cx="9062357" cy="3600986"/>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ideas,</a:t>
            </a:r>
          </a:p>
          <a:p>
            <a:pPr marL="342900" indent="-342900">
              <a:buFont typeface="Arial" panose="020B0604020202020204" pitchFamily="34" charset="0"/>
              <a:buChar char="•"/>
            </a:pPr>
            <a:r>
              <a:rPr lang="en-GB" altLang="en-US" sz="2400" dirty="0"/>
              <a:t>designs for living</a:t>
            </a:r>
          </a:p>
          <a:p>
            <a:pPr marL="342900" indent="-342900">
              <a:buFont typeface="Arial" panose="020B0604020202020204" pitchFamily="34" charset="0"/>
              <a:buChar char="•"/>
            </a:pPr>
            <a:r>
              <a:rPr lang="en-GB" altLang="en-US" sz="2400" dirty="0"/>
              <a:t>the values</a:t>
            </a:r>
          </a:p>
          <a:p>
            <a:pPr marL="342900" indent="-342900">
              <a:buFont typeface="Arial" panose="020B0604020202020204" pitchFamily="34" charset="0"/>
              <a:buChar char="•"/>
            </a:pPr>
            <a:r>
              <a:rPr lang="en-GB" altLang="en-US" sz="2400" dirty="0" smtClean="0"/>
              <a:t>beliefs</a:t>
            </a:r>
            <a:endParaRPr lang="en-GB" altLang="en-US" sz="2400" dirty="0"/>
          </a:p>
          <a:p>
            <a:pPr marL="342900" indent="-342900">
              <a:buFont typeface="Arial" panose="020B0604020202020204" pitchFamily="34" charset="0"/>
              <a:buChar char="•"/>
            </a:pPr>
            <a:r>
              <a:rPr lang="en-GB" altLang="en-US" sz="2400" dirty="0" smtClean="0"/>
              <a:t>behaviours</a:t>
            </a:r>
            <a:endParaRPr lang="en-GB" altLang="en-US" sz="2400" dirty="0"/>
          </a:p>
          <a:p>
            <a:pPr marL="342900" indent="-342900">
              <a:buFont typeface="Arial" panose="020B0604020202020204" pitchFamily="34" charset="0"/>
              <a:buChar char="•"/>
            </a:pPr>
            <a:r>
              <a:rPr lang="en-GB" altLang="en-US" sz="2400" dirty="0" smtClean="0"/>
              <a:t>practices</a:t>
            </a:r>
            <a:endParaRPr lang="en-GB" altLang="en-US" sz="2400" dirty="0"/>
          </a:p>
          <a:p>
            <a:pPr marL="342900" indent="-342900">
              <a:buFont typeface="Arial" panose="020B0604020202020204" pitchFamily="34" charset="0"/>
              <a:buChar char="•"/>
            </a:pPr>
            <a:r>
              <a:rPr lang="en-GB" altLang="en-US" sz="2400" dirty="0"/>
              <a:t>and material objects </a:t>
            </a:r>
          </a:p>
          <a:p>
            <a:pPr marL="342900" indent="-342900">
              <a:buFont typeface="Arial" panose="020B0604020202020204" pitchFamily="34" charset="0"/>
              <a:buChar char="•"/>
            </a:pPr>
            <a:r>
              <a:rPr lang="en-GB" altLang="en-US" sz="2400" dirty="0"/>
              <a:t>that constitute a </a:t>
            </a:r>
            <a:r>
              <a:rPr lang="en-GB" altLang="en-US" sz="2400" dirty="0" smtClean="0"/>
              <a:t>people’s </a:t>
            </a:r>
            <a:r>
              <a:rPr lang="en-GB" altLang="en-US" sz="2400" dirty="0"/>
              <a:t>way of life‘ </a:t>
            </a:r>
            <a:endParaRPr lang="en-GB" altLang="en-US" sz="2400" dirty="0" smtClean="0"/>
          </a:p>
          <a:p>
            <a:pPr lvl="1" algn="r"/>
            <a:r>
              <a:rPr lang="en-GB" altLang="en-US" dirty="0" smtClean="0"/>
              <a:t>(</a:t>
            </a:r>
            <a:r>
              <a:rPr lang="en-GB" altLang="en-US" dirty="0" err="1"/>
              <a:t>Inglis</a:t>
            </a:r>
            <a:r>
              <a:rPr lang="en-GB" altLang="en-US" dirty="0"/>
              <a:t> &amp; Hughson, 2003: 4).</a:t>
            </a:r>
          </a:p>
          <a:p>
            <a:endParaRPr lang="en-GB" dirty="0"/>
          </a:p>
        </p:txBody>
      </p:sp>
    </p:spTree>
    <p:extLst>
      <p:ext uri="{BB962C8B-B14F-4D97-AF65-F5344CB8AC3E}">
        <p14:creationId xmlns:p14="http://schemas.microsoft.com/office/powerpoint/2010/main" val="172374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7" end="7"/>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251678" y="382385"/>
            <a:ext cx="10178322" cy="629986"/>
          </a:xfrm>
        </p:spPr>
        <p:txBody>
          <a:bodyPr>
            <a:noAutofit/>
          </a:bodyPr>
          <a:lstStyle/>
          <a:p>
            <a:r>
              <a:rPr lang="en-GB" altLang="en-US" sz="4400" dirty="0" smtClean="0"/>
              <a:t>Norms</a:t>
            </a:r>
            <a:endParaRPr lang="en-GB" altLang="en-US" sz="4400" dirty="0" smtClean="0"/>
          </a:p>
        </p:txBody>
      </p:sp>
      <p:sp>
        <p:nvSpPr>
          <p:cNvPr id="24579" name="Rectangle 3"/>
          <p:cNvSpPr>
            <a:spLocks noGrp="1" noChangeArrowheads="1"/>
          </p:cNvSpPr>
          <p:nvPr>
            <p:ph idx="1"/>
          </p:nvPr>
        </p:nvSpPr>
        <p:spPr>
          <a:xfrm>
            <a:off x="1308828" y="3747334"/>
            <a:ext cx="10178322" cy="514349"/>
          </a:xfrm>
        </p:spPr>
        <p:txBody>
          <a:bodyPr>
            <a:normAutofit/>
          </a:bodyPr>
          <a:lstStyle/>
          <a:p>
            <a:r>
              <a:rPr lang="en-GB" altLang="en-US" sz="2400" dirty="0" smtClean="0">
                <a:solidFill>
                  <a:schemeClr val="tx1"/>
                </a:solidFill>
              </a:rPr>
              <a:t>Foucault defines the process of normalisation as…..</a:t>
            </a:r>
            <a:endParaRPr lang="en-GB" altLang="en-US" sz="2400" dirty="0" smtClean="0">
              <a:solidFill>
                <a:schemeClr val="tx1"/>
              </a:solidFill>
            </a:endParaRPr>
          </a:p>
          <a:p>
            <a:pPr marL="0" indent="0">
              <a:buNone/>
            </a:pPr>
            <a:endParaRPr lang="en-GB" altLang="en-US" sz="2400" dirty="0" smtClean="0">
              <a:solidFill>
                <a:schemeClr val="tx1"/>
              </a:solidFill>
            </a:endParaRPr>
          </a:p>
        </p:txBody>
      </p:sp>
      <p:sp>
        <p:nvSpPr>
          <p:cNvPr id="2" name="TextBox 1"/>
          <p:cNvSpPr txBox="1"/>
          <p:nvPr/>
        </p:nvSpPr>
        <p:spPr>
          <a:xfrm>
            <a:off x="2220686" y="4212704"/>
            <a:ext cx="8286750" cy="260071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altLang="en-US" sz="2400" dirty="0"/>
              <a:t>Ways of disciplining and ordering human behaviour</a:t>
            </a:r>
          </a:p>
          <a:p>
            <a:pPr marL="342900" indent="-342900">
              <a:spcBef>
                <a:spcPts val="600"/>
              </a:spcBef>
              <a:buFont typeface="Arial" panose="020B0604020202020204" pitchFamily="34" charset="0"/>
              <a:buChar char="•"/>
            </a:pPr>
            <a:r>
              <a:rPr lang="en-GB" altLang="en-US" sz="2400" dirty="0" smtClean="0"/>
              <a:t>It is a process which involves exerting </a:t>
            </a:r>
            <a:r>
              <a:rPr lang="en-GB" altLang="en-US" sz="2400" dirty="0"/>
              <a:t>power</a:t>
            </a:r>
          </a:p>
          <a:p>
            <a:pPr marL="342900" indent="-342900">
              <a:spcBef>
                <a:spcPts val="600"/>
              </a:spcBef>
              <a:buFont typeface="Arial" panose="020B0604020202020204" pitchFamily="34" charset="0"/>
              <a:buChar char="•"/>
            </a:pPr>
            <a:r>
              <a:rPr lang="en-GB" altLang="en-US" sz="2400" dirty="0"/>
              <a:t>Considers those who do not ‘fit in’ to the norms as ‘deviant’</a:t>
            </a:r>
          </a:p>
          <a:p>
            <a:pPr marL="342900" indent="-342900">
              <a:spcBef>
                <a:spcPts val="600"/>
              </a:spcBef>
              <a:buFont typeface="Arial" panose="020B0604020202020204" pitchFamily="34" charset="0"/>
              <a:buChar char="•"/>
            </a:pPr>
            <a:r>
              <a:rPr lang="en-GB" altLang="en-US" sz="2400" dirty="0"/>
              <a:t>Standard norms versus individual identity </a:t>
            </a:r>
          </a:p>
          <a:p>
            <a:pPr lvl="1" algn="r">
              <a:spcBef>
                <a:spcPts val="600"/>
              </a:spcBef>
            </a:pPr>
            <a:r>
              <a:rPr lang="en-GB" altLang="en-US" sz="2400" dirty="0"/>
              <a:t>(1972/1978 cited in Flaker, 1994: 226). </a:t>
            </a:r>
          </a:p>
          <a:p>
            <a:pPr>
              <a:spcBef>
                <a:spcPts val="600"/>
              </a:spcBef>
            </a:pPr>
            <a:endParaRPr lang="en-GB" dirty="0"/>
          </a:p>
        </p:txBody>
      </p:sp>
      <p:sp>
        <p:nvSpPr>
          <p:cNvPr id="3" name="TextBox 2"/>
          <p:cNvSpPr txBox="1"/>
          <p:nvPr/>
        </p:nvSpPr>
        <p:spPr>
          <a:xfrm>
            <a:off x="1265464" y="3037087"/>
            <a:ext cx="6833507" cy="769441"/>
          </a:xfrm>
          <a:prstGeom prst="rect">
            <a:avLst/>
          </a:prstGeom>
          <a:noFill/>
        </p:spPr>
        <p:txBody>
          <a:bodyPr wrap="square" rtlCol="0">
            <a:spAutoFit/>
          </a:bodyPr>
          <a:lstStyle/>
          <a:p>
            <a:r>
              <a:rPr lang="en-GB" altLang="en-US" sz="4400" dirty="0">
                <a:latin typeface="+mj-lt"/>
              </a:rPr>
              <a:t>Normalisation</a:t>
            </a:r>
            <a:endParaRPr lang="en-GB" sz="4400" dirty="0">
              <a:latin typeface="+mj-lt"/>
            </a:endParaRPr>
          </a:p>
        </p:txBody>
      </p:sp>
      <p:sp>
        <p:nvSpPr>
          <p:cNvPr id="4" name="TextBox 3"/>
          <p:cNvSpPr txBox="1"/>
          <p:nvPr/>
        </p:nvSpPr>
        <p:spPr>
          <a:xfrm>
            <a:off x="1583871" y="1151164"/>
            <a:ext cx="8556172" cy="1200329"/>
          </a:xfrm>
          <a:prstGeom prst="rect">
            <a:avLst/>
          </a:prstGeom>
          <a:noFill/>
        </p:spPr>
        <p:txBody>
          <a:bodyPr wrap="square" rtlCol="0">
            <a:spAutoFit/>
          </a:bodyPr>
          <a:lstStyle/>
          <a:p>
            <a:r>
              <a:rPr lang="en-GB" sz="2400" dirty="0" smtClean="0"/>
              <a:t>‘these are the rules that govern social behaviour and are enforced by positive or negative sanctions’</a:t>
            </a:r>
          </a:p>
          <a:p>
            <a:pPr algn="r"/>
            <a:r>
              <a:rPr lang="en-GB" sz="2400" dirty="0" smtClean="0"/>
              <a:t>(Bruce &amp; Yearly 2006:216)</a:t>
            </a:r>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57181" y="2380683"/>
            <a:ext cx="661221" cy="661221"/>
          </a:xfrm>
          <a:prstGeom prst="rect">
            <a:avLst/>
          </a:prstGeom>
        </p:spPr>
      </p:pic>
      <p:sp>
        <p:nvSpPr>
          <p:cNvPr id="6" name="TextBox 5"/>
          <p:cNvSpPr txBox="1"/>
          <p:nvPr/>
        </p:nvSpPr>
        <p:spPr>
          <a:xfrm>
            <a:off x="1396093" y="2526627"/>
            <a:ext cx="5045528" cy="369332"/>
          </a:xfrm>
          <a:prstGeom prst="rect">
            <a:avLst/>
          </a:prstGeom>
          <a:noFill/>
        </p:spPr>
        <p:txBody>
          <a:bodyPr wrap="square" rtlCol="0">
            <a:spAutoFit/>
          </a:bodyPr>
          <a:lstStyle/>
          <a:p>
            <a:r>
              <a:rPr lang="en-GB" dirty="0" smtClean="0"/>
              <a:t>Identify some examples on ‘norms’ in our society</a:t>
            </a:r>
            <a:endParaRPr lang="en-GB"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34943" y="2372519"/>
            <a:ext cx="664028" cy="664028"/>
          </a:xfrm>
          <a:prstGeom prst="rect">
            <a:avLst/>
          </a:prstGeom>
        </p:spPr>
      </p:pic>
    </p:spTree>
    <p:extLst>
      <p:ext uri="{BB962C8B-B14F-4D97-AF65-F5344CB8AC3E}">
        <p14:creationId xmlns:p14="http://schemas.microsoft.com/office/powerpoint/2010/main" val="27549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txEl>
                                              <p:pRg st="3" end="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build="p"/>
      <p:bldP spid="3" grpId="0"/>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t>Values</a:t>
            </a:r>
          </a:p>
        </p:txBody>
      </p:sp>
      <p:sp>
        <p:nvSpPr>
          <p:cNvPr id="25603" name="Rectangle 3"/>
          <p:cNvSpPr>
            <a:spLocks noGrp="1" noChangeArrowheads="1"/>
          </p:cNvSpPr>
          <p:nvPr>
            <p:ph idx="1"/>
          </p:nvPr>
        </p:nvSpPr>
        <p:spPr/>
        <p:txBody>
          <a:bodyPr/>
          <a:lstStyle/>
          <a:p>
            <a:r>
              <a:rPr lang="en-GB" altLang="en-US" smtClean="0"/>
              <a:t>Values</a:t>
            </a:r>
          </a:p>
          <a:p>
            <a:pPr lvl="1"/>
            <a:r>
              <a:rPr lang="en-GB" altLang="en-US" smtClean="0"/>
              <a:t>Strong, seemingly permanent dispositions shared by groups of peoples</a:t>
            </a:r>
          </a:p>
          <a:p>
            <a:pPr lvl="1"/>
            <a:r>
              <a:rPr lang="en-GB" altLang="en-US" smtClean="0"/>
              <a:t>Values represent what societies define as ‘good’ and ‘bad’, ‘right’ and ‘wrong’, ‘beautiful’ and ‘ugly’, ‘smart’ or ‘stupid’.</a:t>
            </a:r>
          </a:p>
          <a:p>
            <a:pPr lvl="1"/>
            <a:r>
              <a:rPr lang="en-GB" altLang="en-US" smtClean="0"/>
              <a:t>Sometimes values are openly celebrated and promoted</a:t>
            </a:r>
          </a:p>
          <a:p>
            <a:pPr lvl="1"/>
            <a:r>
              <a:rPr lang="en-GB" altLang="en-US" smtClean="0"/>
              <a:t>At other times they are so engrained that many don’t even recognise their taken-for-granted status as part of our culture</a:t>
            </a:r>
          </a:p>
          <a:p>
            <a:pPr lvl="1"/>
            <a:endParaRPr lang="en-GB" altLang="en-US" smtClean="0"/>
          </a:p>
        </p:txBody>
      </p:sp>
    </p:spTree>
    <p:extLst>
      <p:ext uri="{BB962C8B-B14F-4D97-AF65-F5344CB8AC3E}">
        <p14:creationId xmlns:p14="http://schemas.microsoft.com/office/powerpoint/2010/main" val="37734111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smtClean="0"/>
              <a:t>Norms</a:t>
            </a:r>
          </a:p>
        </p:txBody>
      </p:sp>
      <p:sp>
        <p:nvSpPr>
          <p:cNvPr id="26627" name="Rectangle 3"/>
          <p:cNvSpPr>
            <a:spLocks noGrp="1" noChangeArrowheads="1"/>
          </p:cNvSpPr>
          <p:nvPr>
            <p:ph idx="1"/>
          </p:nvPr>
        </p:nvSpPr>
        <p:spPr/>
        <p:txBody>
          <a:bodyPr/>
          <a:lstStyle/>
          <a:p>
            <a:r>
              <a:rPr lang="en-GB" altLang="en-US" smtClean="0"/>
              <a:t>Norms</a:t>
            </a:r>
          </a:p>
          <a:p>
            <a:pPr lvl="1"/>
            <a:r>
              <a:rPr lang="en-GB" altLang="en-US" smtClean="0"/>
              <a:t>Are shared expectations of behaviour</a:t>
            </a:r>
          </a:p>
          <a:p>
            <a:pPr lvl="1"/>
            <a:r>
              <a:rPr lang="en-GB" altLang="en-US" smtClean="0"/>
              <a:t>What people consider to be doing the right thing</a:t>
            </a:r>
          </a:p>
          <a:p>
            <a:pPr lvl="1"/>
            <a:r>
              <a:rPr lang="en-GB" altLang="en-US" smtClean="0"/>
              <a:t>Values and norms are intimately related, as norms require and reflect some sense of a culture’s values</a:t>
            </a:r>
          </a:p>
          <a:p>
            <a:pPr lvl="1"/>
            <a:endParaRPr lang="en-GB" altLang="en-US" smtClean="0"/>
          </a:p>
        </p:txBody>
      </p:sp>
    </p:spTree>
    <p:extLst>
      <p:ext uri="{BB962C8B-B14F-4D97-AF65-F5344CB8AC3E}">
        <p14:creationId xmlns:p14="http://schemas.microsoft.com/office/powerpoint/2010/main" val="328598697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mtClean="0"/>
              <a:t>Labelling Theory</a:t>
            </a:r>
          </a:p>
        </p:txBody>
      </p:sp>
      <p:sp>
        <p:nvSpPr>
          <p:cNvPr id="27651" name="Rectangle 3"/>
          <p:cNvSpPr>
            <a:spLocks noGrp="1" noChangeArrowheads="1"/>
          </p:cNvSpPr>
          <p:nvPr>
            <p:ph idx="1"/>
          </p:nvPr>
        </p:nvSpPr>
        <p:spPr/>
        <p:txBody>
          <a:bodyPr>
            <a:normAutofit/>
          </a:bodyPr>
          <a:lstStyle/>
          <a:p>
            <a:r>
              <a:rPr lang="en-GB" altLang="en-US" sz="2400" dirty="0" smtClean="0">
                <a:solidFill>
                  <a:schemeClr val="tx1"/>
                </a:solidFill>
              </a:rPr>
              <a:t>Sometimes expected behaviours are stigmatised, thus representing negative, not positive values.</a:t>
            </a:r>
          </a:p>
          <a:p>
            <a:endParaRPr lang="en-GB" altLang="en-US" sz="2400" dirty="0" smtClean="0">
              <a:solidFill>
                <a:schemeClr val="tx1"/>
              </a:solidFill>
            </a:endParaRPr>
          </a:p>
          <a:p>
            <a:r>
              <a:rPr lang="en-GB" altLang="en-US" sz="2400" dirty="0" smtClean="0">
                <a:solidFill>
                  <a:schemeClr val="tx1"/>
                </a:solidFill>
              </a:rPr>
              <a:t>Institutions ‘reproduce and enforce’ both social values and social norms</a:t>
            </a:r>
          </a:p>
          <a:p>
            <a:pPr lvl="1"/>
            <a:r>
              <a:rPr lang="en-GB" altLang="en-US" sz="2400" dirty="0" smtClean="0">
                <a:solidFill>
                  <a:schemeClr val="tx1"/>
                </a:solidFill>
              </a:rPr>
              <a:t>Howard Becker 1960</a:t>
            </a:r>
          </a:p>
          <a:p>
            <a:r>
              <a:rPr lang="en-GB" altLang="en-US" sz="2400" dirty="0" smtClean="0">
                <a:solidFill>
                  <a:schemeClr val="tx1"/>
                </a:solidFill>
                <a:hlinkClick r:id="rId2"/>
              </a:rPr>
              <a:t>http://www.jstor.org/stable/800322</a:t>
            </a:r>
            <a:endParaRPr lang="en-GB" altLang="en-US" sz="2400" dirty="0" smtClean="0">
              <a:solidFill>
                <a:schemeClr val="tx1"/>
              </a:solidFill>
            </a:endParaRPr>
          </a:p>
          <a:p>
            <a:endParaRPr lang="en-GB" altLang="en-US" sz="2400" dirty="0" smtClean="0">
              <a:solidFill>
                <a:schemeClr val="tx1"/>
              </a:solidFill>
            </a:endParaRPr>
          </a:p>
        </p:txBody>
      </p:sp>
    </p:spTree>
    <p:extLst>
      <p:ext uri="{BB962C8B-B14F-4D97-AF65-F5344CB8AC3E}">
        <p14:creationId xmlns:p14="http://schemas.microsoft.com/office/powerpoint/2010/main" val="332959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GB" altLang="en-US" smtClean="0"/>
              <a:t>Stigma Exists When the Following Interrelated Components Converge</a:t>
            </a:r>
          </a:p>
        </p:txBody>
      </p:sp>
      <p:sp>
        <p:nvSpPr>
          <p:cNvPr id="28675" name="Rectangle 3"/>
          <p:cNvSpPr>
            <a:spLocks noGrp="1" noChangeArrowheads="1"/>
          </p:cNvSpPr>
          <p:nvPr>
            <p:ph idx="1"/>
          </p:nvPr>
        </p:nvSpPr>
        <p:spPr>
          <a:xfrm>
            <a:off x="1365978" y="2139044"/>
            <a:ext cx="10178322" cy="3593591"/>
          </a:xfrm>
        </p:spPr>
        <p:txBody>
          <a:bodyPr>
            <a:normAutofit/>
          </a:bodyPr>
          <a:lstStyle/>
          <a:p>
            <a:r>
              <a:rPr lang="en-GB" altLang="en-US" sz="2400" dirty="0" smtClean="0">
                <a:solidFill>
                  <a:schemeClr val="tx1"/>
                </a:solidFill>
              </a:rPr>
              <a:t>People distinguish and label human differences</a:t>
            </a:r>
          </a:p>
          <a:p>
            <a:r>
              <a:rPr lang="en-GB" altLang="en-US" sz="2400" dirty="0" smtClean="0">
                <a:solidFill>
                  <a:schemeClr val="tx1"/>
                </a:solidFill>
              </a:rPr>
              <a:t>Dominant cultural beliefs link labelled persons to </a:t>
            </a:r>
          </a:p>
          <a:p>
            <a:pPr lvl="1"/>
            <a:r>
              <a:rPr lang="en-GB" altLang="en-US" sz="2400" dirty="0" smtClean="0">
                <a:solidFill>
                  <a:schemeClr val="tx1"/>
                </a:solidFill>
              </a:rPr>
              <a:t>undesirable characteristics to negative stereotypes</a:t>
            </a:r>
          </a:p>
          <a:p>
            <a:r>
              <a:rPr lang="en-GB" altLang="en-US" sz="2400" dirty="0" smtClean="0">
                <a:solidFill>
                  <a:schemeClr val="tx1"/>
                </a:solidFill>
              </a:rPr>
              <a:t>Labelled persons are placed in distinct categories </a:t>
            </a:r>
          </a:p>
          <a:p>
            <a:pPr lvl="1"/>
            <a:r>
              <a:rPr lang="en-GB" altLang="en-US" sz="2400" dirty="0" smtClean="0">
                <a:solidFill>
                  <a:schemeClr val="tx1"/>
                </a:solidFill>
              </a:rPr>
              <a:t>so as to accomplish some degree of separation of ‘us’ from ‘them’</a:t>
            </a:r>
          </a:p>
          <a:p>
            <a:r>
              <a:rPr lang="en-GB" altLang="en-US" sz="2400" dirty="0" smtClean="0">
                <a:solidFill>
                  <a:schemeClr val="tx1"/>
                </a:solidFill>
              </a:rPr>
              <a:t>Labelled persons experience </a:t>
            </a:r>
          </a:p>
          <a:p>
            <a:pPr lvl="1"/>
            <a:r>
              <a:rPr lang="en-GB" altLang="en-US" sz="2400" dirty="0" smtClean="0">
                <a:solidFill>
                  <a:schemeClr val="tx1"/>
                </a:solidFill>
              </a:rPr>
              <a:t>status loss and discrimination that lead to unequal outcomes</a:t>
            </a:r>
            <a:endParaRPr lang="en-GB" altLang="en-US" sz="2400" dirty="0">
              <a:solidFill>
                <a:schemeClr val="tx1"/>
              </a:solidFill>
            </a:endParaRPr>
          </a:p>
        </p:txBody>
      </p:sp>
    </p:spTree>
    <p:extLst>
      <p:ext uri="{BB962C8B-B14F-4D97-AF65-F5344CB8AC3E}">
        <p14:creationId xmlns:p14="http://schemas.microsoft.com/office/powerpoint/2010/main" val="98492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867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5">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r>
              <a:rPr lang="en-GB" altLang="en-US" smtClean="0"/>
              <a:t>Stigma Exists When the Following Interrelated Components Converge</a:t>
            </a:r>
          </a:p>
        </p:txBody>
      </p:sp>
      <p:sp>
        <p:nvSpPr>
          <p:cNvPr id="29699" name="Content Placeholder 2"/>
          <p:cNvSpPr>
            <a:spLocks noGrp="1"/>
          </p:cNvSpPr>
          <p:nvPr>
            <p:ph idx="1"/>
          </p:nvPr>
        </p:nvSpPr>
        <p:spPr>
          <a:xfrm>
            <a:off x="1251678" y="2286001"/>
            <a:ext cx="10178322" cy="563335"/>
          </a:xfrm>
        </p:spPr>
        <p:txBody>
          <a:bodyPr>
            <a:normAutofit/>
          </a:bodyPr>
          <a:lstStyle/>
          <a:p>
            <a:r>
              <a:rPr lang="en-GB" altLang="en-US" sz="2400" dirty="0" smtClean="0">
                <a:solidFill>
                  <a:schemeClr val="tx1"/>
                </a:solidFill>
              </a:rPr>
              <a:t>Stigmatisation is entirely contingent on access to</a:t>
            </a:r>
          </a:p>
          <a:p>
            <a:pPr marL="0" indent="0">
              <a:buNone/>
            </a:pPr>
            <a:endParaRPr lang="en-GB" altLang="en-US" sz="2400" dirty="0" smtClean="0">
              <a:solidFill>
                <a:schemeClr val="tx1"/>
              </a:solidFill>
            </a:endParaRPr>
          </a:p>
          <a:p>
            <a:endParaRPr lang="en-GB" altLang="en-US" sz="2400" dirty="0" smtClean="0">
              <a:solidFill>
                <a:schemeClr val="tx1"/>
              </a:solidFill>
            </a:endParaRPr>
          </a:p>
        </p:txBody>
      </p:sp>
      <p:sp>
        <p:nvSpPr>
          <p:cNvPr id="2" name="TextBox 1"/>
          <p:cNvSpPr txBox="1"/>
          <p:nvPr/>
        </p:nvSpPr>
        <p:spPr>
          <a:xfrm>
            <a:off x="1869621" y="3037114"/>
            <a:ext cx="9323615" cy="2954655"/>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social, economic, and political power that allows the identification of differentness</a:t>
            </a:r>
          </a:p>
          <a:p>
            <a:pPr marL="342900" indent="-342900">
              <a:buFont typeface="Arial" panose="020B0604020202020204" pitchFamily="34" charset="0"/>
              <a:buChar char="•"/>
            </a:pPr>
            <a:r>
              <a:rPr lang="en-GB" altLang="en-US" sz="2400" dirty="0"/>
              <a:t>the construction of stereotypes</a:t>
            </a:r>
          </a:p>
          <a:p>
            <a:pPr marL="342900" indent="-342900">
              <a:buFont typeface="Arial" panose="020B0604020202020204" pitchFamily="34" charset="0"/>
              <a:buChar char="•"/>
            </a:pPr>
            <a:r>
              <a:rPr lang="en-GB" altLang="en-US" sz="2400" dirty="0"/>
              <a:t>the separation of labelled persons into distinct </a:t>
            </a:r>
            <a:r>
              <a:rPr lang="en-GB" altLang="en-US" sz="2400" dirty="0" smtClean="0"/>
              <a:t>categories</a:t>
            </a:r>
          </a:p>
          <a:p>
            <a:pPr marL="342900" indent="-342900" algn="r">
              <a:buFont typeface="Arial" panose="020B0604020202020204" pitchFamily="34" charset="0"/>
              <a:buChar char="•"/>
            </a:pPr>
            <a:r>
              <a:rPr lang="en-GB" altLang="en-US" sz="2400" dirty="0" smtClean="0"/>
              <a:t>the </a:t>
            </a:r>
            <a:r>
              <a:rPr lang="en-GB" altLang="en-US" sz="2400" dirty="0"/>
              <a:t>full execution of disapproval, rejection, exclusion and </a:t>
            </a:r>
            <a:r>
              <a:rPr lang="en-GB" altLang="en-US" sz="2400" dirty="0" smtClean="0"/>
              <a:t>discrimination</a:t>
            </a:r>
          </a:p>
          <a:p>
            <a:pPr algn="r"/>
            <a:r>
              <a:rPr lang="en-GB" altLang="en-US" sz="2400" dirty="0" smtClean="0"/>
              <a:t> </a:t>
            </a:r>
          </a:p>
          <a:p>
            <a:pPr algn="r"/>
            <a:r>
              <a:rPr lang="en-GB" altLang="en-US" sz="2400" dirty="0" smtClean="0"/>
              <a:t>(</a:t>
            </a:r>
            <a:r>
              <a:rPr lang="en-GB" altLang="en-US" sz="2400" dirty="0"/>
              <a:t>Link and Phelan, 2001: 368). </a:t>
            </a:r>
          </a:p>
          <a:p>
            <a:endParaRPr lang="en-GB" dirty="0"/>
          </a:p>
        </p:txBody>
      </p:sp>
    </p:spTree>
    <p:extLst>
      <p:ext uri="{BB962C8B-B14F-4D97-AF65-F5344CB8AC3E}">
        <p14:creationId xmlns:p14="http://schemas.microsoft.com/office/powerpoint/2010/main" val="383930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t>The Outcomes of Labelling and Stigma . . .</a:t>
            </a:r>
          </a:p>
        </p:txBody>
      </p:sp>
      <p:sp>
        <p:nvSpPr>
          <p:cNvPr id="30723" name="Rectangle 3"/>
          <p:cNvSpPr>
            <a:spLocks noGrp="1" noChangeArrowheads="1"/>
          </p:cNvSpPr>
          <p:nvPr>
            <p:ph idx="1"/>
          </p:nvPr>
        </p:nvSpPr>
        <p:spPr>
          <a:xfrm>
            <a:off x="1251678" y="2286002"/>
            <a:ext cx="10178322" cy="489856"/>
          </a:xfrm>
        </p:spPr>
        <p:txBody>
          <a:bodyPr>
            <a:noAutofit/>
          </a:bodyPr>
          <a:lstStyle/>
          <a:p>
            <a:r>
              <a:rPr lang="en-GB" altLang="en-US" sz="2400" dirty="0" smtClean="0">
                <a:solidFill>
                  <a:schemeClr val="tx1"/>
                </a:solidFill>
              </a:rPr>
              <a:t>Thus, we apply the term stigma when elements </a:t>
            </a:r>
            <a:r>
              <a:rPr lang="en-GB" altLang="en-US" sz="2400" dirty="0" smtClean="0">
                <a:solidFill>
                  <a:schemeClr val="tx1"/>
                </a:solidFill>
              </a:rPr>
              <a:t>of</a:t>
            </a:r>
            <a:endParaRPr lang="en-GB" altLang="en-US" sz="2400" dirty="0" smtClean="0">
              <a:solidFill>
                <a:schemeClr val="tx1"/>
              </a:solidFill>
            </a:endParaRPr>
          </a:p>
        </p:txBody>
      </p:sp>
      <p:sp>
        <p:nvSpPr>
          <p:cNvPr id="2" name="TextBox 1"/>
          <p:cNvSpPr txBox="1"/>
          <p:nvPr/>
        </p:nvSpPr>
        <p:spPr>
          <a:xfrm>
            <a:off x="2041071" y="2988129"/>
            <a:ext cx="8915400"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Labelling</a:t>
            </a:r>
          </a:p>
          <a:p>
            <a:pPr marL="285750" indent="-285750">
              <a:buFont typeface="Arial" panose="020B0604020202020204" pitchFamily="34" charset="0"/>
              <a:buChar char="•"/>
            </a:pPr>
            <a:r>
              <a:rPr lang="en-GB" sz="2400" dirty="0"/>
              <a:t>Stereotyping</a:t>
            </a:r>
          </a:p>
          <a:p>
            <a:pPr marL="285750" indent="-285750">
              <a:buFont typeface="Arial" panose="020B0604020202020204" pitchFamily="34" charset="0"/>
              <a:buChar char="•"/>
            </a:pPr>
            <a:r>
              <a:rPr lang="en-GB" sz="2400" dirty="0"/>
              <a:t>Separation</a:t>
            </a:r>
          </a:p>
          <a:p>
            <a:pPr marL="285750" indent="-285750">
              <a:buFont typeface="Arial" panose="020B0604020202020204" pitchFamily="34" charset="0"/>
              <a:buChar char="•"/>
            </a:pPr>
            <a:r>
              <a:rPr lang="en-GB" sz="2400" dirty="0"/>
              <a:t>Status loss</a:t>
            </a:r>
          </a:p>
          <a:p>
            <a:pPr marL="285750" indent="-285750">
              <a:buFont typeface="Arial" panose="020B0604020202020204" pitchFamily="34" charset="0"/>
              <a:buChar char="•"/>
            </a:pPr>
            <a:r>
              <a:rPr lang="en-GB" sz="2400" dirty="0"/>
              <a:t>and Discrimination </a:t>
            </a:r>
          </a:p>
          <a:p>
            <a:endParaRPr lang="en-GB" sz="2400" dirty="0"/>
          </a:p>
        </p:txBody>
      </p:sp>
      <p:sp>
        <p:nvSpPr>
          <p:cNvPr id="3" name="TextBox 2"/>
          <p:cNvSpPr txBox="1"/>
          <p:nvPr/>
        </p:nvSpPr>
        <p:spPr>
          <a:xfrm>
            <a:off x="1469571" y="5265964"/>
            <a:ext cx="9658350" cy="830997"/>
          </a:xfrm>
          <a:prstGeom prst="rect">
            <a:avLst/>
          </a:prstGeom>
          <a:noFill/>
        </p:spPr>
        <p:txBody>
          <a:bodyPr wrap="square" rtlCol="0">
            <a:spAutoFit/>
          </a:bodyPr>
          <a:lstStyle/>
          <a:p>
            <a:r>
              <a:rPr lang="en-GB" sz="2400" dirty="0" smtClean="0"/>
              <a:t>Co-occur </a:t>
            </a:r>
            <a:r>
              <a:rPr lang="en-GB" sz="2400" dirty="0"/>
              <a:t>in a power situation that allows the components of stigma to </a:t>
            </a:r>
            <a:r>
              <a:rPr lang="en-GB" sz="2400" dirty="0" smtClean="0"/>
              <a:t>unfold</a:t>
            </a:r>
            <a:endParaRPr lang="en-GB" sz="2400" dirty="0"/>
          </a:p>
        </p:txBody>
      </p:sp>
    </p:spTree>
    <p:extLst>
      <p:ext uri="{BB962C8B-B14F-4D97-AF65-F5344CB8AC3E}">
        <p14:creationId xmlns:p14="http://schemas.microsoft.com/office/powerpoint/2010/main" val="259518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2" grpId="0" build="p"/>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smtClean="0"/>
              <a:t>Class</a:t>
            </a:r>
          </a:p>
        </p:txBody>
      </p:sp>
      <p:sp>
        <p:nvSpPr>
          <p:cNvPr id="31747" name="Rectangle 3"/>
          <p:cNvSpPr>
            <a:spLocks noGrp="1" noChangeArrowheads="1"/>
          </p:cNvSpPr>
          <p:nvPr>
            <p:ph idx="1"/>
          </p:nvPr>
        </p:nvSpPr>
        <p:spPr>
          <a:xfrm>
            <a:off x="1300664" y="1861459"/>
            <a:ext cx="10178322" cy="3593591"/>
          </a:xfrm>
        </p:spPr>
        <p:txBody>
          <a:bodyPr>
            <a:normAutofit/>
          </a:bodyPr>
          <a:lstStyle/>
          <a:p>
            <a:r>
              <a:rPr lang="en-GB" altLang="en-US" sz="2400" dirty="0" smtClean="0">
                <a:solidFill>
                  <a:schemeClr val="tx1"/>
                </a:solidFill>
              </a:rPr>
              <a:t>Ferguson and Miller used ‘class’ to mean different social strata in the 18th century</a:t>
            </a:r>
          </a:p>
          <a:p>
            <a:pPr lvl="1"/>
            <a:r>
              <a:rPr lang="en-GB" altLang="en-US" sz="2400" dirty="0" smtClean="0">
                <a:solidFill>
                  <a:schemeClr val="tx1"/>
                </a:solidFill>
              </a:rPr>
              <a:t>Rank</a:t>
            </a:r>
          </a:p>
          <a:p>
            <a:pPr lvl="1"/>
            <a:r>
              <a:rPr lang="en-GB" altLang="en-US" sz="2400" dirty="0" smtClean="0">
                <a:solidFill>
                  <a:schemeClr val="tx1"/>
                </a:solidFill>
              </a:rPr>
              <a:t>Wealth</a:t>
            </a:r>
          </a:p>
          <a:p>
            <a:r>
              <a:rPr lang="en-GB" altLang="en-US" sz="2400" dirty="0" smtClean="0">
                <a:solidFill>
                  <a:schemeClr val="tx1"/>
                </a:solidFill>
              </a:rPr>
              <a:t>Adam Smith 19th century</a:t>
            </a:r>
          </a:p>
          <a:p>
            <a:pPr lvl="1"/>
            <a:r>
              <a:rPr lang="en-GB" altLang="en-US" sz="2400" dirty="0" smtClean="0">
                <a:solidFill>
                  <a:schemeClr val="tx1"/>
                </a:solidFill>
              </a:rPr>
              <a:t>Poor class</a:t>
            </a:r>
          </a:p>
          <a:p>
            <a:pPr lvl="1"/>
            <a:r>
              <a:rPr lang="en-GB" altLang="en-US" sz="2400" dirty="0" smtClean="0">
                <a:solidFill>
                  <a:schemeClr val="tx1"/>
                </a:solidFill>
              </a:rPr>
              <a:t>Labouring classes</a:t>
            </a:r>
          </a:p>
          <a:p>
            <a:pPr lvl="1"/>
            <a:endParaRPr lang="en-GB" altLang="en-US" sz="2400" dirty="0" smtClean="0">
              <a:solidFill>
                <a:schemeClr val="tx1"/>
              </a:solidFill>
            </a:endParaRPr>
          </a:p>
        </p:txBody>
      </p:sp>
    </p:spTree>
    <p:extLst>
      <p:ext uri="{BB962C8B-B14F-4D97-AF65-F5344CB8AC3E}">
        <p14:creationId xmlns:p14="http://schemas.microsoft.com/office/powerpoint/2010/main" val="216788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7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174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mtClean="0"/>
              <a:t>Class</a:t>
            </a:r>
          </a:p>
        </p:txBody>
      </p:sp>
      <p:sp>
        <p:nvSpPr>
          <p:cNvPr id="32771" name="Rectangle 3"/>
          <p:cNvSpPr>
            <a:spLocks noGrp="1" noChangeArrowheads="1"/>
          </p:cNvSpPr>
          <p:nvPr>
            <p:ph idx="1"/>
          </p:nvPr>
        </p:nvSpPr>
        <p:spPr/>
        <p:txBody>
          <a:bodyPr>
            <a:normAutofit/>
          </a:bodyPr>
          <a:lstStyle/>
          <a:p>
            <a:r>
              <a:rPr lang="en-GB" altLang="en-US" sz="2800" dirty="0" smtClean="0">
                <a:solidFill>
                  <a:schemeClr val="tx1"/>
                </a:solidFill>
              </a:rPr>
              <a:t>Social class</a:t>
            </a:r>
          </a:p>
          <a:p>
            <a:pPr lvl="1"/>
            <a:r>
              <a:rPr lang="en-GB" altLang="en-US" sz="2800" dirty="0" smtClean="0">
                <a:solidFill>
                  <a:schemeClr val="tx1"/>
                </a:solidFill>
              </a:rPr>
              <a:t>often shortened to class</a:t>
            </a:r>
          </a:p>
          <a:p>
            <a:pPr lvl="1"/>
            <a:r>
              <a:rPr lang="en-GB" altLang="en-US" sz="2800" dirty="0" smtClean="0">
                <a:solidFill>
                  <a:schemeClr val="tx1"/>
                </a:solidFill>
              </a:rPr>
              <a:t>used by sociologists to refer to the horizontal stratification of a population</a:t>
            </a:r>
          </a:p>
        </p:txBody>
      </p:sp>
    </p:spTree>
    <p:extLst>
      <p:ext uri="{BB962C8B-B14F-4D97-AF65-F5344CB8AC3E}">
        <p14:creationId xmlns:p14="http://schemas.microsoft.com/office/powerpoint/2010/main" val="3054852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dirty="0" smtClean="0"/>
              <a:t>The Concept of Class . . .</a:t>
            </a:r>
            <a:endParaRPr lang="en-GB" altLang="en-US" dirty="0"/>
          </a:p>
        </p:txBody>
      </p:sp>
      <p:sp>
        <p:nvSpPr>
          <p:cNvPr id="33795" name="Rectangle 3"/>
          <p:cNvSpPr>
            <a:spLocks noGrp="1" noChangeArrowheads="1"/>
          </p:cNvSpPr>
          <p:nvPr>
            <p:ph sz="half" idx="1"/>
          </p:nvPr>
        </p:nvSpPr>
        <p:spPr>
          <a:xfrm>
            <a:off x="3224893" y="2359478"/>
            <a:ext cx="2253343" cy="3619500"/>
          </a:xfrm>
        </p:spPr>
        <p:txBody>
          <a:bodyPr>
            <a:normAutofit lnSpcReduction="10000"/>
          </a:bodyPr>
          <a:lstStyle/>
          <a:p>
            <a:r>
              <a:rPr lang="en-GB" altLang="en-US" dirty="0" smtClean="0">
                <a:solidFill>
                  <a:schemeClr val="tx1"/>
                </a:solidFill>
              </a:rPr>
              <a:t>Wealth</a:t>
            </a:r>
          </a:p>
          <a:p>
            <a:r>
              <a:rPr lang="en-GB" altLang="en-US" dirty="0" smtClean="0">
                <a:solidFill>
                  <a:schemeClr val="tx1"/>
                </a:solidFill>
              </a:rPr>
              <a:t>Ownership</a:t>
            </a:r>
          </a:p>
          <a:p>
            <a:r>
              <a:rPr lang="en-GB" altLang="en-US" dirty="0" smtClean="0">
                <a:solidFill>
                  <a:schemeClr val="tx1"/>
                </a:solidFill>
              </a:rPr>
              <a:t>Power</a:t>
            </a:r>
          </a:p>
          <a:p>
            <a:r>
              <a:rPr lang="en-GB" altLang="en-US" dirty="0" smtClean="0">
                <a:solidFill>
                  <a:schemeClr val="tx1"/>
                </a:solidFill>
              </a:rPr>
              <a:t>Political </a:t>
            </a:r>
          </a:p>
          <a:p>
            <a:r>
              <a:rPr lang="en-GB" altLang="en-US" dirty="0" smtClean="0">
                <a:solidFill>
                  <a:schemeClr val="tx1"/>
                </a:solidFill>
              </a:rPr>
              <a:t>Reputation</a:t>
            </a:r>
          </a:p>
          <a:p>
            <a:r>
              <a:rPr lang="en-GB" altLang="en-US" dirty="0" smtClean="0">
                <a:solidFill>
                  <a:schemeClr val="tx1"/>
                </a:solidFill>
              </a:rPr>
              <a:t>Prestige</a:t>
            </a:r>
          </a:p>
          <a:p>
            <a:r>
              <a:rPr lang="en-GB" altLang="en-US" dirty="0" smtClean="0">
                <a:solidFill>
                  <a:schemeClr val="tx1"/>
                </a:solidFill>
              </a:rPr>
              <a:t>Income</a:t>
            </a:r>
          </a:p>
        </p:txBody>
      </p:sp>
      <p:sp>
        <p:nvSpPr>
          <p:cNvPr id="33796" name="Rectangle 4"/>
          <p:cNvSpPr>
            <a:spLocks noGrp="1" noChangeArrowheads="1"/>
          </p:cNvSpPr>
          <p:nvPr>
            <p:ph sz="half" idx="2"/>
          </p:nvPr>
        </p:nvSpPr>
        <p:spPr>
          <a:xfrm>
            <a:off x="6647796" y="2302328"/>
            <a:ext cx="4800600" cy="3619500"/>
          </a:xfrm>
        </p:spPr>
        <p:txBody>
          <a:bodyPr>
            <a:normAutofit lnSpcReduction="10000"/>
          </a:bodyPr>
          <a:lstStyle/>
          <a:p>
            <a:r>
              <a:rPr lang="en-GB" altLang="en-US" dirty="0" smtClean="0">
                <a:solidFill>
                  <a:schemeClr val="tx1"/>
                </a:solidFill>
              </a:rPr>
              <a:t>Occupation</a:t>
            </a:r>
          </a:p>
          <a:p>
            <a:r>
              <a:rPr lang="en-GB" altLang="en-US" dirty="0" smtClean="0">
                <a:solidFill>
                  <a:schemeClr val="tx1"/>
                </a:solidFill>
              </a:rPr>
              <a:t>Status</a:t>
            </a:r>
          </a:p>
          <a:p>
            <a:r>
              <a:rPr lang="en-GB" altLang="en-US" dirty="0" smtClean="0">
                <a:solidFill>
                  <a:schemeClr val="tx1"/>
                </a:solidFill>
              </a:rPr>
              <a:t>Group identification</a:t>
            </a:r>
          </a:p>
          <a:p>
            <a:r>
              <a:rPr lang="en-GB" altLang="en-US" dirty="0" smtClean="0">
                <a:solidFill>
                  <a:schemeClr val="tx1"/>
                </a:solidFill>
              </a:rPr>
              <a:t>Level of consumption</a:t>
            </a:r>
          </a:p>
          <a:p>
            <a:r>
              <a:rPr lang="en-GB" altLang="en-US" dirty="0" smtClean="0">
                <a:solidFill>
                  <a:schemeClr val="tx1"/>
                </a:solidFill>
              </a:rPr>
              <a:t>Family background</a:t>
            </a:r>
          </a:p>
          <a:p>
            <a:pPr lvl="1"/>
            <a:r>
              <a:rPr lang="en-GB" altLang="en-US" dirty="0" smtClean="0">
                <a:solidFill>
                  <a:schemeClr val="tx1"/>
                </a:solidFill>
              </a:rPr>
              <a:t>Manner</a:t>
            </a:r>
          </a:p>
          <a:p>
            <a:pPr lvl="1"/>
            <a:r>
              <a:rPr lang="en-GB" altLang="en-US" dirty="0" smtClean="0">
                <a:solidFill>
                  <a:schemeClr val="tx1"/>
                </a:solidFill>
              </a:rPr>
              <a:t>Style </a:t>
            </a:r>
          </a:p>
          <a:p>
            <a:pPr lvl="1"/>
            <a:r>
              <a:rPr lang="en-GB" altLang="en-US" dirty="0" smtClean="0">
                <a:solidFill>
                  <a:schemeClr val="tx1"/>
                </a:solidFill>
              </a:rPr>
              <a:t>Refinement</a:t>
            </a:r>
          </a:p>
          <a:p>
            <a:pPr lvl="1"/>
            <a:r>
              <a:rPr lang="en-GB" altLang="en-US" dirty="0" smtClean="0">
                <a:solidFill>
                  <a:schemeClr val="tx1"/>
                </a:solidFill>
              </a:rPr>
              <a:t>tastes</a:t>
            </a:r>
          </a:p>
          <a:p>
            <a:endParaRPr lang="en-GB" altLang="en-US" dirty="0" smtClean="0">
              <a:solidFill>
                <a:schemeClr val="tx1"/>
              </a:solidFill>
            </a:endParaRPr>
          </a:p>
        </p:txBody>
      </p:sp>
      <p:sp>
        <p:nvSpPr>
          <p:cNvPr id="11" name="TextBox 10"/>
          <p:cNvSpPr txBox="1"/>
          <p:nvPr/>
        </p:nvSpPr>
        <p:spPr>
          <a:xfrm>
            <a:off x="1264754" y="1241402"/>
            <a:ext cx="9642732" cy="830997"/>
          </a:xfrm>
          <a:prstGeom prst="rect">
            <a:avLst/>
          </a:prstGeom>
          <a:noFill/>
        </p:spPr>
        <p:txBody>
          <a:bodyPr wrap="square" rtlCol="0">
            <a:spAutoFit/>
          </a:bodyPr>
          <a:lstStyle/>
          <a:p>
            <a:r>
              <a:rPr lang="en-GB" altLang="en-US" sz="2400" dirty="0" smtClean="0"/>
              <a:t>Has no precise, agreed-upon meaning but is used either as an omnibus term,' to designate differences based on:</a:t>
            </a:r>
            <a:endParaRPr lang="en-GB" sz="2400" dirty="0"/>
          </a:p>
        </p:txBody>
      </p:sp>
    </p:spTree>
    <p:extLst>
      <p:ext uri="{BB962C8B-B14F-4D97-AF65-F5344CB8AC3E}">
        <p14:creationId xmlns:p14="http://schemas.microsoft.com/office/powerpoint/2010/main" val="276462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3796">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3796">
                                            <p:txEl>
                                              <p:pRg st="4" end="4"/>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3796">
                                            <p:txEl>
                                              <p:pRg st="5" end="5"/>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33796">
                                            <p:txEl>
                                              <p:pRg st="6" end="6"/>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3796">
                                            <p:txEl>
                                              <p:pRg st="7" end="7"/>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3379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33796" grpId="0" build="p"/>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smtClean="0"/>
              <a:t>Stratification</a:t>
            </a:r>
          </a:p>
        </p:txBody>
      </p:sp>
      <p:sp>
        <p:nvSpPr>
          <p:cNvPr id="34819" name="Rectangle 3"/>
          <p:cNvSpPr>
            <a:spLocks noGrp="1" noChangeArrowheads="1"/>
          </p:cNvSpPr>
          <p:nvPr>
            <p:ph idx="1"/>
          </p:nvPr>
        </p:nvSpPr>
        <p:spPr/>
        <p:txBody>
          <a:bodyPr>
            <a:normAutofit/>
          </a:bodyPr>
          <a:lstStyle/>
          <a:p>
            <a:r>
              <a:rPr lang="en-GB" altLang="en-US" sz="2400" dirty="0" smtClean="0">
                <a:solidFill>
                  <a:schemeClr val="tx1"/>
                </a:solidFill>
              </a:rPr>
              <a:t>Certain positions in any society are functionally more important than others, and require special skills for their performance</a:t>
            </a:r>
          </a:p>
          <a:p>
            <a:r>
              <a:rPr lang="en-GB" altLang="en-US" sz="2400" dirty="0" smtClean="0">
                <a:solidFill>
                  <a:schemeClr val="tx1"/>
                </a:solidFill>
              </a:rPr>
              <a:t>Only a limited number of individuals in any society have the talents which can be trained into the skills appropriate to these positions</a:t>
            </a:r>
          </a:p>
          <a:p>
            <a:r>
              <a:rPr lang="en-GB" altLang="en-US" sz="2400" dirty="0" smtClean="0">
                <a:solidFill>
                  <a:schemeClr val="tx1"/>
                </a:solidFill>
              </a:rPr>
              <a:t>The conversion of talents into skills involves a training period during which sacrifices of one kind or another are made by those undergoing the training. </a:t>
            </a:r>
            <a:endParaRPr lang="en-GB" altLang="en-US" sz="2400" dirty="0">
              <a:solidFill>
                <a:schemeClr val="tx1"/>
              </a:solidFill>
            </a:endParaRPr>
          </a:p>
        </p:txBody>
      </p:sp>
    </p:spTree>
    <p:extLst>
      <p:ext uri="{BB962C8B-B14F-4D97-AF65-F5344CB8AC3E}">
        <p14:creationId xmlns:p14="http://schemas.microsoft.com/office/powerpoint/2010/main" val="36905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smtClean="0"/>
              <a:t>Stratification</a:t>
            </a:r>
          </a:p>
        </p:txBody>
      </p:sp>
      <p:sp>
        <p:nvSpPr>
          <p:cNvPr id="35843" name="Rectangle 3"/>
          <p:cNvSpPr>
            <a:spLocks noGrp="1" noChangeArrowheads="1"/>
          </p:cNvSpPr>
          <p:nvPr>
            <p:ph idx="1"/>
          </p:nvPr>
        </p:nvSpPr>
        <p:spPr>
          <a:xfrm>
            <a:off x="1251678" y="1518558"/>
            <a:ext cx="10178322" cy="3593591"/>
          </a:xfrm>
        </p:spPr>
        <p:txBody>
          <a:bodyPr>
            <a:noAutofit/>
          </a:bodyPr>
          <a:lstStyle/>
          <a:p>
            <a:r>
              <a:rPr lang="en-GB" altLang="en-US" sz="2400" dirty="0" smtClean="0">
                <a:solidFill>
                  <a:schemeClr val="tx1"/>
                </a:solidFill>
              </a:rPr>
              <a:t>In order to induce the talented persons to undergo these sacrifices and acquire the training, their future positions must carry an inducement value in the form of differential</a:t>
            </a:r>
          </a:p>
          <a:p>
            <a:pPr lvl="1"/>
            <a:r>
              <a:rPr lang="en-GB" altLang="en-US" sz="2400" dirty="0" smtClean="0">
                <a:solidFill>
                  <a:schemeClr val="tx1"/>
                </a:solidFill>
              </a:rPr>
              <a:t>Privileged and disproportionate access to the scarce and de-sired rewards which the society has to offer</a:t>
            </a:r>
          </a:p>
          <a:p>
            <a:r>
              <a:rPr lang="en-GB" altLang="en-US" sz="2400" dirty="0" smtClean="0">
                <a:solidFill>
                  <a:schemeClr val="tx1"/>
                </a:solidFill>
              </a:rPr>
              <a:t>These scarce and desired goods consist of the rights and perquisites attached to, classified into those things which con-tribute to </a:t>
            </a:r>
          </a:p>
          <a:p>
            <a:pPr lvl="1"/>
            <a:r>
              <a:rPr lang="en-GB" altLang="en-US" sz="2400" dirty="0" smtClean="0">
                <a:solidFill>
                  <a:schemeClr val="tx1"/>
                </a:solidFill>
              </a:rPr>
              <a:t>sustenance and comfort</a:t>
            </a:r>
          </a:p>
          <a:p>
            <a:pPr lvl="1"/>
            <a:r>
              <a:rPr lang="en-GB" altLang="en-US" sz="2400" dirty="0" smtClean="0">
                <a:solidFill>
                  <a:schemeClr val="tx1"/>
                </a:solidFill>
              </a:rPr>
              <a:t>humour and diversion</a:t>
            </a:r>
          </a:p>
          <a:p>
            <a:pPr lvl="1"/>
            <a:r>
              <a:rPr lang="en-GB" altLang="en-US" sz="2400" dirty="0" smtClean="0">
                <a:solidFill>
                  <a:schemeClr val="tx1"/>
                </a:solidFill>
              </a:rPr>
              <a:t>self-respect</a:t>
            </a:r>
          </a:p>
          <a:p>
            <a:pPr lvl="1"/>
            <a:r>
              <a:rPr lang="en-GB" altLang="en-US" sz="2400" dirty="0" smtClean="0">
                <a:solidFill>
                  <a:schemeClr val="tx1"/>
                </a:solidFill>
              </a:rPr>
              <a:t>ego expansion</a:t>
            </a:r>
          </a:p>
          <a:p>
            <a:endParaRPr lang="en-GB" altLang="en-US" sz="2400" dirty="0">
              <a:solidFill>
                <a:schemeClr val="tx1"/>
              </a:solidFill>
            </a:endParaRPr>
          </a:p>
        </p:txBody>
      </p:sp>
    </p:spTree>
    <p:extLst>
      <p:ext uri="{BB962C8B-B14F-4D97-AF65-F5344CB8AC3E}">
        <p14:creationId xmlns:p14="http://schemas.microsoft.com/office/powerpoint/2010/main" val="3182754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584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584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84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smtClean="0"/>
              <a:t>Stratification</a:t>
            </a:r>
          </a:p>
        </p:txBody>
      </p:sp>
      <p:sp>
        <p:nvSpPr>
          <p:cNvPr id="36867" name="Rectangle 3"/>
          <p:cNvSpPr>
            <a:spLocks noGrp="1" noChangeArrowheads="1"/>
          </p:cNvSpPr>
          <p:nvPr>
            <p:ph idx="1"/>
          </p:nvPr>
        </p:nvSpPr>
        <p:spPr/>
        <p:txBody>
          <a:bodyPr>
            <a:normAutofit fontScale="92500" lnSpcReduction="20000"/>
          </a:bodyPr>
          <a:lstStyle/>
          <a:p>
            <a:r>
              <a:rPr lang="en-GB" altLang="en-US" smtClean="0"/>
              <a:t>This differential access to the basic re-wards of the society has as a consequence the differentiation of the prestige and esteem which various strata acquire</a:t>
            </a:r>
          </a:p>
          <a:p>
            <a:pPr lvl="1"/>
            <a:r>
              <a:rPr lang="en-GB" altLang="en-US" smtClean="0"/>
              <a:t>This may be said, along with the </a:t>
            </a:r>
          </a:p>
          <a:p>
            <a:pPr lvl="2"/>
            <a:r>
              <a:rPr lang="en-GB" altLang="en-US" smtClean="0"/>
              <a:t>rights and perquisites</a:t>
            </a:r>
          </a:p>
          <a:p>
            <a:pPr lvl="2"/>
            <a:r>
              <a:rPr lang="en-GB" altLang="en-US" smtClean="0"/>
              <a:t>to constitute institutionalised social inequality</a:t>
            </a:r>
          </a:p>
          <a:p>
            <a:pPr lvl="3"/>
            <a:r>
              <a:rPr lang="en-GB" altLang="en-US" smtClean="0"/>
              <a:t>i.e. stratification</a:t>
            </a:r>
          </a:p>
          <a:p>
            <a:r>
              <a:rPr lang="en-GB" altLang="en-US" smtClean="0"/>
              <a:t>Social inequality among different strata in</a:t>
            </a:r>
          </a:p>
          <a:p>
            <a:pPr lvl="1"/>
            <a:r>
              <a:rPr lang="en-GB" altLang="en-US" smtClean="0"/>
              <a:t>the amounts of scarce and desired goods</a:t>
            </a:r>
          </a:p>
          <a:p>
            <a:pPr lvl="1"/>
            <a:r>
              <a:rPr lang="en-GB" altLang="en-US" smtClean="0"/>
              <a:t>the amounts of prestige and esteem which they receive</a:t>
            </a:r>
          </a:p>
          <a:p>
            <a:pPr lvl="1"/>
            <a:r>
              <a:rPr lang="en-GB" altLang="en-US" smtClean="0"/>
              <a:t>is both positively functional </a:t>
            </a:r>
          </a:p>
          <a:p>
            <a:pPr lvl="1"/>
            <a:r>
              <a:rPr lang="en-GB" altLang="en-US" smtClean="0"/>
              <a:t>and inevitable in any society (Tumin, 1953: 387-388).</a:t>
            </a:r>
          </a:p>
          <a:p>
            <a:endParaRPr lang="en-GB" altLang="en-US" smtClean="0"/>
          </a:p>
          <a:p>
            <a:endParaRPr lang="en-GB" altLang="en-US"/>
          </a:p>
        </p:txBody>
      </p:sp>
    </p:spTree>
    <p:extLst>
      <p:ext uri="{BB962C8B-B14F-4D97-AF65-F5344CB8AC3E}">
        <p14:creationId xmlns:p14="http://schemas.microsoft.com/office/powerpoint/2010/main" val="398961635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smtClean="0"/>
              <a:t>Social Status</a:t>
            </a:r>
          </a:p>
        </p:txBody>
      </p:sp>
      <p:sp>
        <p:nvSpPr>
          <p:cNvPr id="37891" name="Rectangle 3"/>
          <p:cNvSpPr>
            <a:spLocks noGrp="1" noChangeArrowheads="1"/>
          </p:cNvSpPr>
          <p:nvPr>
            <p:ph idx="1"/>
          </p:nvPr>
        </p:nvSpPr>
        <p:spPr>
          <a:xfrm>
            <a:off x="1219021" y="1714501"/>
            <a:ext cx="10178322" cy="914399"/>
          </a:xfrm>
        </p:spPr>
        <p:txBody>
          <a:bodyPr>
            <a:normAutofit/>
          </a:bodyPr>
          <a:lstStyle/>
          <a:p>
            <a:r>
              <a:rPr lang="en-GB" altLang="en-US" sz="2400" dirty="0" smtClean="0">
                <a:solidFill>
                  <a:schemeClr val="tx1"/>
                </a:solidFill>
              </a:rPr>
              <a:t>The </a:t>
            </a:r>
            <a:r>
              <a:rPr lang="en-GB" altLang="en-US" sz="2400" dirty="0" smtClean="0">
                <a:solidFill>
                  <a:schemeClr val="tx1"/>
                </a:solidFill>
              </a:rPr>
              <a:t>status </a:t>
            </a:r>
            <a:r>
              <a:rPr lang="en-GB" altLang="en-US" sz="2400" dirty="0" smtClean="0">
                <a:solidFill>
                  <a:schemeClr val="tx1"/>
                </a:solidFill>
              </a:rPr>
              <a:t>of individuals are defined in terms of their relative positions in four vertical hierarchies e.g</a:t>
            </a:r>
            <a:r>
              <a:rPr lang="en-GB" altLang="en-US" sz="2400" dirty="0" smtClean="0">
                <a:solidFill>
                  <a:schemeClr val="tx1"/>
                </a:solidFill>
              </a:rPr>
              <a:t>.</a:t>
            </a:r>
            <a:endParaRPr lang="en-GB" altLang="en-US" sz="2400" dirty="0" smtClean="0">
              <a:solidFill>
                <a:schemeClr val="tx1"/>
              </a:solidFill>
            </a:endParaRPr>
          </a:p>
        </p:txBody>
      </p:sp>
      <p:sp>
        <p:nvSpPr>
          <p:cNvPr id="2" name="TextBox 1"/>
          <p:cNvSpPr txBox="1"/>
          <p:nvPr/>
        </p:nvSpPr>
        <p:spPr>
          <a:xfrm>
            <a:off x="3404507" y="2808514"/>
            <a:ext cx="5690507" cy="246221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altLang="en-US" sz="2400" dirty="0"/>
              <a:t>the income hierarchy</a:t>
            </a:r>
          </a:p>
          <a:p>
            <a:pPr marL="342900" indent="-342900">
              <a:spcBef>
                <a:spcPts val="600"/>
              </a:spcBef>
              <a:spcAft>
                <a:spcPts val="600"/>
              </a:spcAft>
              <a:buFont typeface="Arial" panose="020B0604020202020204" pitchFamily="34" charset="0"/>
              <a:buChar char="•"/>
            </a:pPr>
            <a:r>
              <a:rPr lang="en-GB" altLang="en-US" sz="2400" dirty="0"/>
              <a:t>the occupation hierarchy</a:t>
            </a:r>
          </a:p>
          <a:p>
            <a:pPr marL="342900" indent="-342900">
              <a:spcBef>
                <a:spcPts val="600"/>
              </a:spcBef>
              <a:spcAft>
                <a:spcPts val="600"/>
              </a:spcAft>
              <a:buFont typeface="Arial" panose="020B0604020202020204" pitchFamily="34" charset="0"/>
              <a:buChar char="•"/>
            </a:pPr>
            <a:r>
              <a:rPr lang="en-GB" altLang="en-US" sz="2400" dirty="0"/>
              <a:t>the education hierarchy</a:t>
            </a:r>
          </a:p>
          <a:p>
            <a:pPr marL="342900" indent="-342900">
              <a:spcBef>
                <a:spcPts val="600"/>
              </a:spcBef>
              <a:spcAft>
                <a:spcPts val="600"/>
              </a:spcAft>
              <a:buFont typeface="Arial" panose="020B0604020202020204" pitchFamily="34" charset="0"/>
              <a:buChar char="•"/>
            </a:pPr>
            <a:r>
              <a:rPr lang="en-GB" altLang="en-US" sz="2400" dirty="0"/>
              <a:t>and the ethnic hierarchy </a:t>
            </a:r>
          </a:p>
          <a:p>
            <a:pPr>
              <a:spcBef>
                <a:spcPts val="600"/>
              </a:spcBef>
              <a:spcAft>
                <a:spcPts val="600"/>
              </a:spcAft>
            </a:pPr>
            <a:endParaRPr lang="en-GB" dirty="0"/>
          </a:p>
        </p:txBody>
      </p:sp>
    </p:spTree>
    <p:extLst>
      <p:ext uri="{BB962C8B-B14F-4D97-AF65-F5344CB8AC3E}">
        <p14:creationId xmlns:p14="http://schemas.microsoft.com/office/powerpoint/2010/main" val="10177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P spid="2"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smtClean="0"/>
              <a:t>Social Control</a:t>
            </a:r>
          </a:p>
        </p:txBody>
      </p:sp>
      <p:sp>
        <p:nvSpPr>
          <p:cNvPr id="38915" name="Rectangle 3"/>
          <p:cNvSpPr>
            <a:spLocks noGrp="1" noChangeArrowheads="1"/>
          </p:cNvSpPr>
          <p:nvPr>
            <p:ph idx="1"/>
          </p:nvPr>
        </p:nvSpPr>
        <p:spPr>
          <a:xfrm>
            <a:off x="1243514" y="1763487"/>
            <a:ext cx="10178322" cy="3593591"/>
          </a:xfrm>
        </p:spPr>
        <p:txBody>
          <a:bodyPr>
            <a:noAutofit/>
          </a:bodyPr>
          <a:lstStyle/>
          <a:p>
            <a:r>
              <a:rPr lang="en-GB" altLang="en-US" sz="2400" dirty="0" smtClean="0">
                <a:solidFill>
                  <a:schemeClr val="tx1"/>
                </a:solidFill>
              </a:rPr>
              <a:t>In the origins of sociology</a:t>
            </a:r>
          </a:p>
          <a:p>
            <a:pPr lvl="1"/>
            <a:r>
              <a:rPr lang="en-GB" altLang="en-US" sz="2400" dirty="0" smtClean="0">
                <a:solidFill>
                  <a:schemeClr val="tx1"/>
                </a:solidFill>
              </a:rPr>
              <a:t>‘social control’ served as a central concept both for relating sociology to social philosophy and for analysing total societies</a:t>
            </a:r>
          </a:p>
          <a:p>
            <a:r>
              <a:rPr lang="en-GB" altLang="en-US" sz="2400" dirty="0" smtClean="0">
                <a:solidFill>
                  <a:schemeClr val="tx1"/>
                </a:solidFill>
              </a:rPr>
              <a:t>In its classical sense</a:t>
            </a:r>
          </a:p>
          <a:p>
            <a:pPr lvl="1"/>
            <a:r>
              <a:rPr lang="en-GB" altLang="en-US" sz="2400" dirty="0" smtClean="0">
                <a:solidFill>
                  <a:schemeClr val="tx1"/>
                </a:solidFill>
              </a:rPr>
              <a:t>it referred to the capacity of a social group to regulate itself</a:t>
            </a:r>
          </a:p>
          <a:p>
            <a:r>
              <a:rPr lang="en-GB" altLang="en-US" sz="2400" dirty="0" smtClean="0">
                <a:solidFill>
                  <a:schemeClr val="tx1"/>
                </a:solidFill>
              </a:rPr>
              <a:t>While the traditional usage of social control has persisted</a:t>
            </a:r>
          </a:p>
          <a:p>
            <a:pPr lvl="1"/>
            <a:r>
              <a:rPr lang="en-GB" altLang="en-US" sz="2400" dirty="0" smtClean="0">
                <a:solidFill>
                  <a:schemeClr val="tx1"/>
                </a:solidFill>
              </a:rPr>
              <a:t>the term has been redefined to mean either socialization or social repression</a:t>
            </a:r>
          </a:p>
          <a:p>
            <a:endParaRPr lang="en-GB" altLang="en-US" sz="2400" dirty="0" smtClean="0">
              <a:solidFill>
                <a:schemeClr val="tx1"/>
              </a:solidFill>
            </a:endParaRPr>
          </a:p>
        </p:txBody>
      </p:sp>
    </p:spTree>
    <p:extLst>
      <p:ext uri="{BB962C8B-B14F-4D97-AF65-F5344CB8AC3E}">
        <p14:creationId xmlns:p14="http://schemas.microsoft.com/office/powerpoint/2010/main" val="69353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891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89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smtClean="0"/>
              <a:t>References</a:t>
            </a:r>
          </a:p>
        </p:txBody>
      </p:sp>
      <p:sp>
        <p:nvSpPr>
          <p:cNvPr id="39939" name="Rectangle 3"/>
          <p:cNvSpPr>
            <a:spLocks noGrp="1" noChangeArrowheads="1"/>
          </p:cNvSpPr>
          <p:nvPr>
            <p:ph idx="1"/>
          </p:nvPr>
        </p:nvSpPr>
        <p:spPr>
          <a:xfrm>
            <a:off x="1308828" y="1518558"/>
            <a:ext cx="10178322" cy="3593591"/>
          </a:xfrm>
        </p:spPr>
        <p:txBody>
          <a:bodyPr>
            <a:noAutofit/>
          </a:bodyPr>
          <a:lstStyle/>
          <a:p>
            <a:r>
              <a:rPr lang="en-GB" altLang="en-US" sz="1600" dirty="0" smtClean="0"/>
              <a:t>Bruce &amp; yearly (2006) The Sage Dictionary of Sociology Los Angeles: Sage</a:t>
            </a:r>
          </a:p>
          <a:p>
            <a:r>
              <a:rPr lang="en-GB" altLang="en-US" sz="1600" dirty="0" err="1" smtClean="0"/>
              <a:t>Chriss</a:t>
            </a:r>
            <a:r>
              <a:rPr lang="en-GB" altLang="en-US" sz="1600" dirty="0" smtClean="0"/>
              <a:t> </a:t>
            </a:r>
            <a:r>
              <a:rPr lang="en-GB" altLang="en-US" sz="1600" dirty="0" smtClean="0"/>
              <a:t>JJ (2007) Social Control, London: Polity Press.</a:t>
            </a:r>
          </a:p>
          <a:p>
            <a:r>
              <a:rPr lang="en-GB" altLang="en-US" sz="1600" dirty="0" err="1" smtClean="0"/>
              <a:t>Dolgon</a:t>
            </a:r>
            <a:r>
              <a:rPr lang="en-GB" altLang="en-US" sz="1600" dirty="0" smtClean="0"/>
              <a:t> C &amp; Baker C (2011) Social Problems: A service Learning Approach, Los Angeles: Sage.</a:t>
            </a:r>
          </a:p>
          <a:p>
            <a:r>
              <a:rPr lang="en-GB" altLang="en-US" sz="1600" dirty="0" err="1" smtClean="0"/>
              <a:t>EuroStat</a:t>
            </a:r>
            <a:r>
              <a:rPr lang="en-GB" altLang="en-US" sz="1600" dirty="0" smtClean="0"/>
              <a:t> (2010) Combating Poverty and Social Exclusion 2010 Edition: A Statistical Portrait of the European Union 2010, Belgium: European Union.</a:t>
            </a:r>
          </a:p>
          <a:p>
            <a:r>
              <a:rPr lang="en-GB" altLang="en-US" sz="1600" dirty="0" smtClean="0"/>
              <a:t>Flaker V (1994) ‘On the Values of Normalisation’, Care in Place, </a:t>
            </a:r>
            <a:r>
              <a:rPr lang="en-GB" altLang="en-US" sz="1600" dirty="0" err="1" smtClean="0"/>
              <a:t>Vol</a:t>
            </a:r>
            <a:r>
              <a:rPr lang="en-GB" altLang="en-US" sz="1600" dirty="0" smtClean="0"/>
              <a:t> 1, NO. 3, 225-230.</a:t>
            </a:r>
          </a:p>
          <a:p>
            <a:r>
              <a:rPr lang="en-GB" altLang="en-US" sz="1600" dirty="0" err="1" smtClean="0"/>
              <a:t>Janowitz</a:t>
            </a:r>
            <a:r>
              <a:rPr lang="en-GB" altLang="en-US" sz="1600" dirty="0" smtClean="0"/>
              <a:t> M (1975) ‘</a:t>
            </a:r>
          </a:p>
          <a:p>
            <a:r>
              <a:rPr lang="en-GB" altLang="en-US" sz="1600" dirty="0" smtClean="0"/>
              <a:t> Sociological Theory and Social Control’, The American Journal of Sociology, Vol. 81, No. 1 (Jul., 1975), pp. 82-108 </a:t>
            </a:r>
          </a:p>
          <a:p>
            <a:r>
              <a:rPr lang="en-GB" altLang="en-US" sz="1600" dirty="0" err="1" smtClean="0"/>
              <a:t>Inglis</a:t>
            </a:r>
            <a:r>
              <a:rPr lang="en-GB" altLang="en-US" sz="1600" dirty="0" smtClean="0"/>
              <a:t> D &amp; Hughson J (2003) Continuing Culture: Sociological Vistas, Cambridge: Blackwell.</a:t>
            </a:r>
          </a:p>
          <a:p>
            <a:r>
              <a:rPr lang="en-GB" altLang="en-US" sz="1600" dirty="0" smtClean="0"/>
              <a:t>Link BG and Phelan JC (2001) ‘Conceptualising Stigma’,  Annual Review of Sociology, Vol. 27 (2001), pp. 363-385. </a:t>
            </a:r>
          </a:p>
          <a:p>
            <a:r>
              <a:rPr lang="en-GB" altLang="en-US" sz="1600" dirty="0" smtClean="0"/>
              <a:t>Merton R &amp; </a:t>
            </a:r>
            <a:r>
              <a:rPr lang="en-GB" altLang="en-US" sz="1600" dirty="0" err="1" smtClean="0"/>
              <a:t>Nisbet</a:t>
            </a:r>
            <a:r>
              <a:rPr lang="en-GB" altLang="en-US" sz="1600" dirty="0" smtClean="0"/>
              <a:t> R (1966) ‘Social Problems and Sociological Theory’ in Merton R (1966) Contemporary Social Problems, New York: Oxford University Press.</a:t>
            </a:r>
          </a:p>
          <a:p>
            <a:r>
              <a:rPr lang="en-GB" altLang="en-US" sz="1600" dirty="0" err="1" smtClean="0"/>
              <a:t>Tumin</a:t>
            </a:r>
            <a:r>
              <a:rPr lang="en-GB" altLang="en-US" sz="1600" dirty="0" smtClean="0"/>
              <a:t> MM (1953) ‘Some Principles of Stratification: A Critical Analysis’ American Sociological Review,   Vol. 18, No. 4 (Aug., 1953), pp. 387-394.</a:t>
            </a:r>
            <a:endParaRPr lang="en-GB" altLang="en-US" sz="1600" dirty="0"/>
          </a:p>
        </p:txBody>
      </p:sp>
    </p:spTree>
    <p:extLst>
      <p:ext uri="{BB962C8B-B14F-4D97-AF65-F5344CB8AC3E}">
        <p14:creationId xmlns:p14="http://schemas.microsoft.com/office/powerpoint/2010/main" val="3816410950"/>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152</TotalTime>
  <Words>2452</Words>
  <Application>Microsoft Office PowerPoint</Application>
  <PresentationFormat>Custom</PresentationFormat>
  <Paragraphs>283</Paragraphs>
  <Slides>39</Slides>
  <Notes>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Badge</vt:lpstr>
      <vt:lpstr>SJEQ7003 Equality and Diversity: Power and Social (Re)production of Inequality</vt:lpstr>
      <vt:lpstr>Assessment 100% Course Work</vt:lpstr>
      <vt:lpstr>Assessment 100% Course Work</vt:lpstr>
      <vt:lpstr>Assessment 100% Course Work</vt:lpstr>
      <vt:lpstr>This Module Aims to. . . </vt:lpstr>
      <vt:lpstr>Module Learning Outcomes</vt:lpstr>
      <vt:lpstr>What is Exclusion?</vt:lpstr>
      <vt:lpstr>Who is affected by exclusion? </vt:lpstr>
      <vt:lpstr>Using Legislation to tackle exclusion in the UK</vt:lpstr>
      <vt:lpstr>Using Legislation to tackle exclusion in the UK</vt:lpstr>
      <vt:lpstr>Protected Characteristics . . .</vt:lpstr>
      <vt:lpstr>But for this Module…….</vt:lpstr>
      <vt:lpstr>Social Exclusion: Issue or Problem?</vt:lpstr>
      <vt:lpstr>What are Social Problems and What Do Sociologist Do About Them?</vt:lpstr>
      <vt:lpstr>Also, . . .</vt:lpstr>
      <vt:lpstr>Issues of Exclusion</vt:lpstr>
      <vt:lpstr>Agency</vt:lpstr>
      <vt:lpstr>Examples of ‘Agency’ Large and Small……</vt:lpstr>
      <vt:lpstr>PowerPoint Presentation</vt:lpstr>
      <vt:lpstr>Social Structure</vt:lpstr>
      <vt:lpstr>We are Born into . . .</vt:lpstr>
      <vt:lpstr>What is Society?</vt:lpstr>
      <vt:lpstr>What is Culture? </vt:lpstr>
      <vt:lpstr>Norms</vt:lpstr>
      <vt:lpstr>Values</vt:lpstr>
      <vt:lpstr>Norms</vt:lpstr>
      <vt:lpstr>Labelling Theory</vt:lpstr>
      <vt:lpstr>Stigma Exists When the Following Interrelated Components Converge</vt:lpstr>
      <vt:lpstr>Stigma Exists When the Following Interrelated Components Converge</vt:lpstr>
      <vt:lpstr>The Outcomes of Labelling and Stigma . . .</vt:lpstr>
      <vt:lpstr>Class</vt:lpstr>
      <vt:lpstr>Class</vt:lpstr>
      <vt:lpstr>The Concept of Class . . .</vt:lpstr>
      <vt:lpstr>Stratification</vt:lpstr>
      <vt:lpstr>Stratification</vt:lpstr>
      <vt:lpstr>Stratification</vt:lpstr>
      <vt:lpstr>Social Status</vt:lpstr>
      <vt:lpstr>Social Control</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Administrator</cp:lastModifiedBy>
  <cp:revision>15</cp:revision>
  <dcterms:created xsi:type="dcterms:W3CDTF">2017-09-21T13:14:54Z</dcterms:created>
  <dcterms:modified xsi:type="dcterms:W3CDTF">2017-10-03T10:38:30Z</dcterms:modified>
</cp:coreProperties>
</file>