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7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48" d="100"/>
          <a:sy n="48" d="100"/>
        </p:scale>
        <p:origin x="1292"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4D7D01-56C9-4EFE-BC9B-C827D833629A}" type="datetimeFigureOut">
              <a:rPr lang="en-GB" smtClean="0"/>
              <a:t>09/12/2025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6697423-D870-49CA-A59D-4F4A449C3115}" type="slidenum">
              <a:rPr lang="en-GB" smtClean="0"/>
              <a:t>‹#›</a:t>
            </a:fld>
            <a:endParaRPr lang="en-GB"/>
          </a:p>
        </p:txBody>
      </p:sp>
    </p:spTree>
    <p:extLst>
      <p:ext uri="{BB962C8B-B14F-4D97-AF65-F5344CB8AC3E}">
        <p14:creationId xmlns:p14="http://schemas.microsoft.com/office/powerpoint/2010/main" val="1025805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Welcome to CycleConnect, a digital intervention promoting menstrual and fertility health. Our platform targets women aged 18-35 from diverse backgrounds including students, professionals, and new mothers. We address critical public health challenges: low health literacy, fertility misconceptions, stigma, and delayed diagnosis of reproductive conditions. Through personalized digital support, we empower women with cycle awareness and promote proactive reproductive health management.</a:t>
            </a:r>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Our primary aim is to improve menstrual health and fertility literacy for women aged 18-35 using digital tools. key features include cycle tracking for insights, fertility predictions for planning, symptom logging for early health issue detection, and educational modules covering essential topics and stigma reduction through accessible information.</a:t>
            </a:r>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This slide introduces the CycleConnect app, a Flutter-based cross-platform tool for women's health. It's designed to be secure and offline-focused. Key features include cycle prediction and symptom logging, offering personalized insights to the user.</a:t>
            </a: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This slide addresses the significant public health challenges facing women aged 18-35, including prevalent conditions like endometriosis and PCOS, low health literacy, and cultural barriers. We then present CycleConnect's comprehensive response through evidence-based information, early detection tools, and stigma reduction to empower women with informed health decisions. Each point represents a critical aspect of both the problem and our solution framework.</a:t>
            </a:r>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Today's discussion focuses on how personalization drives user engagement. We'll explore three key areas: adaptive strategies that tailor content to individual needs, engaging features that make health tracking interactive, and the expected outcomes of improved health literacy and self-efficacy. These elements work together to create a supportive environment for reproductive health management.</a:t>
            </a:r>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In summary, CycleConnect is designed for women aged 18-35, combining digital tools with evidence-based education while prioritizing privacy. Our immediate next steps include pilot testing with our target demographic, using that feedback for iterative improvements, and then expanding both our educational content and community features to enhance user engagement and support.</a:t>
            </a:r>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B030F7-E8A0-6BBC-10F5-D892DE6884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50A75D-476E-737F-6678-BC28E4F860A5}"/>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317A1642-D194-1A93-FA00-00E3C20E9E80}"/>
              </a:ext>
            </a:extLst>
          </p:cNvPr>
          <p:cNvSpPr>
            <a:spLocks noGrp="1"/>
          </p:cNvSpPr>
          <p:nvPr>
            <p:ph type="body" sz="quarter" idx="3"/>
          </p:nvPr>
        </p:nvSpPr>
        <p:spPr/>
        <p:txBody>
          <a:bodyPr/>
          <a:lstStyle/>
          <a:p>
            <a:r>
              <a:t>In summary, CycleConnect is designed for women aged 18-35, combining digital tools with evidence-based education while prioritizing privacy. Our immediate next steps include pilot testing with our target demographic, using that feedback for iterative improvements, and then expanding both our educational content and community features to enhance user engagement and support.</a:t>
            </a:r>
          </a:p>
        </p:txBody>
      </p:sp>
      <p:sp>
        <p:nvSpPr>
          <p:cNvPr id="4" name="Slide Number Placeholder 3">
            <a:extLst>
              <a:ext uri="{FF2B5EF4-FFF2-40B4-BE49-F238E27FC236}">
                <a16:creationId xmlns:a16="http://schemas.microsoft.com/office/drawing/2014/main" id="{EE387670-A312-17B4-4300-681803D40EEE}"/>
              </a:ext>
            </a:extLst>
          </p:cNvPr>
          <p:cNvSpPr>
            <a:spLocks noGrp="1"/>
          </p:cNvSpPr>
          <p:nvPr>
            <p:ph type="sldNum" sz="quarter" idx="5"/>
          </p:nvPr>
        </p:nvSpPr>
        <p:spPr/>
      </p:sp>
    </p:spTree>
    <p:extLst>
      <p:ext uri="{BB962C8B-B14F-4D97-AF65-F5344CB8AC3E}">
        <p14:creationId xmlns:p14="http://schemas.microsoft.com/office/powerpoint/2010/main" val="37794935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F4008E-BC95-2246-8B8F-D5FE965ACE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8C1300-DD2F-0745-ACF9-3989C95CA86D}"/>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332913E7-E310-8C40-66B7-B744D751E349}"/>
              </a:ext>
            </a:extLst>
          </p:cNvPr>
          <p:cNvSpPr>
            <a:spLocks noGrp="1"/>
          </p:cNvSpPr>
          <p:nvPr>
            <p:ph type="body" sz="quarter" idx="3"/>
          </p:nvPr>
        </p:nvSpPr>
        <p:spPr/>
        <p:txBody>
          <a:bodyPr/>
          <a:lstStyle/>
          <a:p>
            <a:r>
              <a:t>In summary, CycleConnect is designed for women aged 18-35, combining digital tools with evidence-based education while prioritizing privacy. Our immediate next steps include pilot testing with our target demographic, using that feedback for iterative improvements, and then expanding both our educational content and community features to enhance user engagement and support.</a:t>
            </a:r>
          </a:p>
        </p:txBody>
      </p:sp>
      <p:sp>
        <p:nvSpPr>
          <p:cNvPr id="4" name="Slide Number Placeholder 3">
            <a:extLst>
              <a:ext uri="{FF2B5EF4-FFF2-40B4-BE49-F238E27FC236}">
                <a16:creationId xmlns:a16="http://schemas.microsoft.com/office/drawing/2014/main" id="{D6C0140F-3062-A089-EC56-19E06645DB1F}"/>
              </a:ext>
            </a:extLst>
          </p:cNvPr>
          <p:cNvSpPr>
            <a:spLocks noGrp="1"/>
          </p:cNvSpPr>
          <p:nvPr>
            <p:ph type="sldNum" sz="quarter" idx="5"/>
          </p:nvPr>
        </p:nvSpPr>
        <p:spPr/>
      </p:sp>
    </p:spTree>
    <p:extLst>
      <p:ext uri="{BB962C8B-B14F-4D97-AF65-F5344CB8AC3E}">
        <p14:creationId xmlns:p14="http://schemas.microsoft.com/office/powerpoint/2010/main" val="33650994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B7504C-86FE-44D8-5DB7-125FAA2479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717E74-8FB0-B39E-ACAF-72EC0E423094}"/>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4D43B748-B37E-71BE-0447-72B891A17A0A}"/>
              </a:ext>
            </a:extLst>
          </p:cNvPr>
          <p:cNvSpPr>
            <a:spLocks noGrp="1"/>
          </p:cNvSpPr>
          <p:nvPr>
            <p:ph type="body" sz="quarter" idx="3"/>
          </p:nvPr>
        </p:nvSpPr>
        <p:spPr/>
        <p:txBody>
          <a:bodyPr/>
          <a:lstStyle/>
          <a:p>
            <a:r>
              <a:t>In summary, CycleConnect is designed for women aged 18-35, combining digital tools with evidence-based education while prioritizing privacy. Our immediate next steps include pilot testing with our target demographic, using that feedback for iterative improvements, and then expanding both our educational content and community features to enhance user engagement and support.</a:t>
            </a:r>
          </a:p>
        </p:txBody>
      </p:sp>
      <p:sp>
        <p:nvSpPr>
          <p:cNvPr id="4" name="Slide Number Placeholder 3">
            <a:extLst>
              <a:ext uri="{FF2B5EF4-FFF2-40B4-BE49-F238E27FC236}">
                <a16:creationId xmlns:a16="http://schemas.microsoft.com/office/drawing/2014/main" id="{02CD6DAA-CF26-2D4B-4396-020D133CDA49}"/>
              </a:ext>
            </a:extLst>
          </p:cNvPr>
          <p:cNvSpPr>
            <a:spLocks noGrp="1"/>
          </p:cNvSpPr>
          <p:nvPr>
            <p:ph type="sldNum" sz="quarter" idx="5"/>
          </p:nvPr>
        </p:nvSpPr>
        <p:spPr/>
      </p:sp>
    </p:spTree>
    <p:extLst>
      <p:ext uri="{BB962C8B-B14F-4D97-AF65-F5344CB8AC3E}">
        <p14:creationId xmlns:p14="http://schemas.microsoft.com/office/powerpoint/2010/main" val="18723280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C2F51-1E18-CA24-E7CD-C96FCB15B54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2CA8E79-7192-BE4F-5CFA-AB7CCBC5D8B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2456F42-65DE-AA0E-D26E-344B2DE787FC}"/>
              </a:ext>
            </a:extLst>
          </p:cNvPr>
          <p:cNvSpPr>
            <a:spLocks noGrp="1"/>
          </p:cNvSpPr>
          <p:nvPr>
            <p:ph type="dt" sz="half" idx="10"/>
          </p:nvPr>
        </p:nvSpPr>
        <p:spPr/>
        <p:txBody>
          <a:bodyPr/>
          <a:lstStyle/>
          <a:p>
            <a:fld id="{56316C07-031F-4A9F-91CA-579B5AB9430A}" type="datetimeFigureOut">
              <a:rPr lang="en-GB" smtClean="0"/>
              <a:t>09/12/2025</a:t>
            </a:fld>
            <a:endParaRPr lang="en-GB"/>
          </a:p>
        </p:txBody>
      </p:sp>
      <p:sp>
        <p:nvSpPr>
          <p:cNvPr id="5" name="Footer Placeholder 4">
            <a:extLst>
              <a:ext uri="{FF2B5EF4-FFF2-40B4-BE49-F238E27FC236}">
                <a16:creationId xmlns:a16="http://schemas.microsoft.com/office/drawing/2014/main" id="{2087E7E7-40FC-99EA-DF85-983F3A6F86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4DF744-6854-FDD1-5814-8B74465918B2}"/>
              </a:ext>
            </a:extLst>
          </p:cNvPr>
          <p:cNvSpPr>
            <a:spLocks noGrp="1"/>
          </p:cNvSpPr>
          <p:nvPr>
            <p:ph type="sldNum" sz="quarter" idx="12"/>
          </p:nvPr>
        </p:nvSpPr>
        <p:spPr/>
        <p:txBody>
          <a:bodyPr/>
          <a:lstStyle/>
          <a:p>
            <a:fld id="{8A07CE9D-97A8-4C6D-BDC7-2825DD7FB2FF}" type="slidenum">
              <a:rPr lang="en-GB" smtClean="0"/>
              <a:t>‹#›</a:t>
            </a:fld>
            <a:endParaRPr lang="en-GB"/>
          </a:p>
        </p:txBody>
      </p:sp>
    </p:spTree>
    <p:extLst>
      <p:ext uri="{BB962C8B-B14F-4D97-AF65-F5344CB8AC3E}">
        <p14:creationId xmlns:p14="http://schemas.microsoft.com/office/powerpoint/2010/main" val="8461092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78B89-169C-9BB9-D506-520A1D5FD6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ACD300C-6B1C-FB2C-25D5-9BD4118BF87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9197FE-35CB-C722-DB42-FA064B18E1DA}"/>
              </a:ext>
            </a:extLst>
          </p:cNvPr>
          <p:cNvSpPr>
            <a:spLocks noGrp="1"/>
          </p:cNvSpPr>
          <p:nvPr>
            <p:ph type="dt" sz="half" idx="10"/>
          </p:nvPr>
        </p:nvSpPr>
        <p:spPr/>
        <p:txBody>
          <a:bodyPr/>
          <a:lstStyle/>
          <a:p>
            <a:fld id="{56316C07-031F-4A9F-91CA-579B5AB9430A}" type="datetimeFigureOut">
              <a:rPr lang="en-GB" smtClean="0"/>
              <a:t>09/12/2025</a:t>
            </a:fld>
            <a:endParaRPr lang="en-GB"/>
          </a:p>
        </p:txBody>
      </p:sp>
      <p:sp>
        <p:nvSpPr>
          <p:cNvPr id="5" name="Footer Placeholder 4">
            <a:extLst>
              <a:ext uri="{FF2B5EF4-FFF2-40B4-BE49-F238E27FC236}">
                <a16:creationId xmlns:a16="http://schemas.microsoft.com/office/drawing/2014/main" id="{3A053D4B-EEB1-A1F4-4D4E-39E85AD1D0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132DC5-A572-F08B-779A-3C9E68F8FC4F}"/>
              </a:ext>
            </a:extLst>
          </p:cNvPr>
          <p:cNvSpPr>
            <a:spLocks noGrp="1"/>
          </p:cNvSpPr>
          <p:nvPr>
            <p:ph type="sldNum" sz="quarter" idx="12"/>
          </p:nvPr>
        </p:nvSpPr>
        <p:spPr/>
        <p:txBody>
          <a:bodyPr/>
          <a:lstStyle/>
          <a:p>
            <a:fld id="{8A07CE9D-97A8-4C6D-BDC7-2825DD7FB2FF}" type="slidenum">
              <a:rPr lang="en-GB" smtClean="0"/>
              <a:t>‹#›</a:t>
            </a:fld>
            <a:endParaRPr lang="en-GB"/>
          </a:p>
        </p:txBody>
      </p:sp>
    </p:spTree>
    <p:extLst>
      <p:ext uri="{BB962C8B-B14F-4D97-AF65-F5344CB8AC3E}">
        <p14:creationId xmlns:p14="http://schemas.microsoft.com/office/powerpoint/2010/main" val="15990896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B2BFE9-12B2-B3BD-DF1B-581E15EAC90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87FA5C0-2243-2BD9-2B7C-147CC39DEE8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F70C92-EF3F-C6B1-398B-B1A7F533B01D}"/>
              </a:ext>
            </a:extLst>
          </p:cNvPr>
          <p:cNvSpPr>
            <a:spLocks noGrp="1"/>
          </p:cNvSpPr>
          <p:nvPr>
            <p:ph type="dt" sz="half" idx="10"/>
          </p:nvPr>
        </p:nvSpPr>
        <p:spPr/>
        <p:txBody>
          <a:bodyPr/>
          <a:lstStyle/>
          <a:p>
            <a:fld id="{56316C07-031F-4A9F-91CA-579B5AB9430A}" type="datetimeFigureOut">
              <a:rPr lang="en-GB" smtClean="0"/>
              <a:t>09/12/2025</a:t>
            </a:fld>
            <a:endParaRPr lang="en-GB"/>
          </a:p>
        </p:txBody>
      </p:sp>
      <p:sp>
        <p:nvSpPr>
          <p:cNvPr id="5" name="Footer Placeholder 4">
            <a:extLst>
              <a:ext uri="{FF2B5EF4-FFF2-40B4-BE49-F238E27FC236}">
                <a16:creationId xmlns:a16="http://schemas.microsoft.com/office/drawing/2014/main" id="{CE6BEA38-D233-0442-7E00-E360CE047D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0F32CD-C221-FBC2-5E94-4D960AD9E4EC}"/>
              </a:ext>
            </a:extLst>
          </p:cNvPr>
          <p:cNvSpPr>
            <a:spLocks noGrp="1"/>
          </p:cNvSpPr>
          <p:nvPr>
            <p:ph type="sldNum" sz="quarter" idx="12"/>
          </p:nvPr>
        </p:nvSpPr>
        <p:spPr/>
        <p:txBody>
          <a:bodyPr/>
          <a:lstStyle/>
          <a:p>
            <a:fld id="{8A07CE9D-97A8-4C6D-BDC7-2825DD7FB2FF}" type="slidenum">
              <a:rPr lang="en-GB" smtClean="0"/>
              <a:t>‹#›</a:t>
            </a:fld>
            <a:endParaRPr lang="en-GB"/>
          </a:p>
        </p:txBody>
      </p:sp>
    </p:spTree>
    <p:extLst>
      <p:ext uri="{BB962C8B-B14F-4D97-AF65-F5344CB8AC3E}">
        <p14:creationId xmlns:p14="http://schemas.microsoft.com/office/powerpoint/2010/main" val="4041467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DD853-CCEA-4F75-E053-F4F955DD92D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DF43CC0-292A-2E9F-FFA5-E84FD4DA47C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93A1395-4DC1-F9AA-D536-682C9D53A1D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45D34A3-5EF0-387D-2C3C-72C4E3E13B7E}"/>
              </a:ext>
            </a:extLst>
          </p:cNvPr>
          <p:cNvSpPr>
            <a:spLocks noGrp="1"/>
          </p:cNvSpPr>
          <p:nvPr>
            <p:ph type="dt" sz="half" idx="10"/>
          </p:nvPr>
        </p:nvSpPr>
        <p:spPr/>
        <p:txBody>
          <a:bodyPr/>
          <a:lstStyle/>
          <a:p>
            <a:fld id="{56316C07-031F-4A9F-91CA-579B5AB9430A}" type="datetimeFigureOut">
              <a:rPr lang="en-GB" smtClean="0"/>
              <a:t>09/12/2025</a:t>
            </a:fld>
            <a:endParaRPr lang="en-GB"/>
          </a:p>
        </p:txBody>
      </p:sp>
      <p:sp>
        <p:nvSpPr>
          <p:cNvPr id="6" name="Footer Placeholder 5">
            <a:extLst>
              <a:ext uri="{FF2B5EF4-FFF2-40B4-BE49-F238E27FC236}">
                <a16:creationId xmlns:a16="http://schemas.microsoft.com/office/drawing/2014/main" id="{81046C7A-D6B0-13CF-54F0-E125C71A9DD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55A8516-D340-EBEF-9535-2D43FE61D3BE}"/>
              </a:ext>
            </a:extLst>
          </p:cNvPr>
          <p:cNvSpPr>
            <a:spLocks noGrp="1"/>
          </p:cNvSpPr>
          <p:nvPr>
            <p:ph type="sldNum" sz="quarter" idx="12"/>
          </p:nvPr>
        </p:nvSpPr>
        <p:spPr/>
        <p:txBody>
          <a:bodyPr/>
          <a:lstStyle/>
          <a:p>
            <a:fld id="{8A07CE9D-97A8-4C6D-BDC7-2825DD7FB2FF}" type="slidenum">
              <a:rPr lang="en-GB" smtClean="0"/>
              <a:t>‹#›</a:t>
            </a:fld>
            <a:endParaRPr lang="en-GB"/>
          </a:p>
        </p:txBody>
      </p:sp>
    </p:spTree>
    <p:extLst>
      <p:ext uri="{BB962C8B-B14F-4D97-AF65-F5344CB8AC3E}">
        <p14:creationId xmlns:p14="http://schemas.microsoft.com/office/powerpoint/2010/main" val="29711117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3A180-0B3F-82CA-5E3D-14DF94ED32B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0496D0A-C853-9FEA-A53F-7391D74ACF2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331834-69A9-388D-C9A9-52CC16470BE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F9ADC20-0B76-E030-FCBA-A745147AFA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CD4FEEF-7CE2-B131-7859-0FF1EDE6DB1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52C4582-9406-12C0-4FC1-ADB813E1E88A}"/>
              </a:ext>
            </a:extLst>
          </p:cNvPr>
          <p:cNvSpPr>
            <a:spLocks noGrp="1"/>
          </p:cNvSpPr>
          <p:nvPr>
            <p:ph type="dt" sz="half" idx="10"/>
          </p:nvPr>
        </p:nvSpPr>
        <p:spPr/>
        <p:txBody>
          <a:bodyPr/>
          <a:lstStyle/>
          <a:p>
            <a:fld id="{56316C07-031F-4A9F-91CA-579B5AB9430A}" type="datetimeFigureOut">
              <a:rPr lang="en-GB" smtClean="0"/>
              <a:t>09/12/2025</a:t>
            </a:fld>
            <a:endParaRPr lang="en-GB"/>
          </a:p>
        </p:txBody>
      </p:sp>
      <p:sp>
        <p:nvSpPr>
          <p:cNvPr id="8" name="Footer Placeholder 7">
            <a:extLst>
              <a:ext uri="{FF2B5EF4-FFF2-40B4-BE49-F238E27FC236}">
                <a16:creationId xmlns:a16="http://schemas.microsoft.com/office/drawing/2014/main" id="{AD9F5C7C-FFE5-37F2-4558-269820090E4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1CDC097-DBD7-5FE9-0CB6-77EEF7AF477C}"/>
              </a:ext>
            </a:extLst>
          </p:cNvPr>
          <p:cNvSpPr>
            <a:spLocks noGrp="1"/>
          </p:cNvSpPr>
          <p:nvPr>
            <p:ph type="sldNum" sz="quarter" idx="12"/>
          </p:nvPr>
        </p:nvSpPr>
        <p:spPr/>
        <p:txBody>
          <a:bodyPr/>
          <a:lstStyle/>
          <a:p>
            <a:fld id="{8A07CE9D-97A8-4C6D-BDC7-2825DD7FB2FF}" type="slidenum">
              <a:rPr lang="en-GB" smtClean="0"/>
              <a:t>‹#›</a:t>
            </a:fld>
            <a:endParaRPr lang="en-GB"/>
          </a:p>
        </p:txBody>
      </p:sp>
    </p:spTree>
    <p:extLst>
      <p:ext uri="{BB962C8B-B14F-4D97-AF65-F5344CB8AC3E}">
        <p14:creationId xmlns:p14="http://schemas.microsoft.com/office/powerpoint/2010/main" val="39387388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C9437-B8C5-A48E-960D-7ED858D5A5C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5ACA0FD-C972-1128-8FE2-7811CC57FC58}"/>
              </a:ext>
            </a:extLst>
          </p:cNvPr>
          <p:cNvSpPr>
            <a:spLocks noGrp="1"/>
          </p:cNvSpPr>
          <p:nvPr>
            <p:ph type="dt" sz="half" idx="10"/>
          </p:nvPr>
        </p:nvSpPr>
        <p:spPr/>
        <p:txBody>
          <a:bodyPr/>
          <a:lstStyle/>
          <a:p>
            <a:fld id="{56316C07-031F-4A9F-91CA-579B5AB9430A}" type="datetimeFigureOut">
              <a:rPr lang="en-GB" smtClean="0"/>
              <a:t>09/12/2025</a:t>
            </a:fld>
            <a:endParaRPr lang="en-GB"/>
          </a:p>
        </p:txBody>
      </p:sp>
      <p:sp>
        <p:nvSpPr>
          <p:cNvPr id="4" name="Footer Placeholder 3">
            <a:extLst>
              <a:ext uri="{FF2B5EF4-FFF2-40B4-BE49-F238E27FC236}">
                <a16:creationId xmlns:a16="http://schemas.microsoft.com/office/drawing/2014/main" id="{C1F961AE-1C75-CE3D-DA1C-ED0CCC9F332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8551F63-18CF-1031-9852-E03E2C6DDD37}"/>
              </a:ext>
            </a:extLst>
          </p:cNvPr>
          <p:cNvSpPr>
            <a:spLocks noGrp="1"/>
          </p:cNvSpPr>
          <p:nvPr>
            <p:ph type="sldNum" sz="quarter" idx="12"/>
          </p:nvPr>
        </p:nvSpPr>
        <p:spPr/>
        <p:txBody>
          <a:bodyPr/>
          <a:lstStyle/>
          <a:p>
            <a:fld id="{8A07CE9D-97A8-4C6D-BDC7-2825DD7FB2FF}" type="slidenum">
              <a:rPr lang="en-GB" smtClean="0"/>
              <a:t>‹#›</a:t>
            </a:fld>
            <a:endParaRPr lang="en-GB"/>
          </a:p>
        </p:txBody>
      </p:sp>
    </p:spTree>
    <p:extLst>
      <p:ext uri="{BB962C8B-B14F-4D97-AF65-F5344CB8AC3E}">
        <p14:creationId xmlns:p14="http://schemas.microsoft.com/office/powerpoint/2010/main" val="27669503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29DD995-6D09-24C8-1DF2-37A98ABE56FE}"/>
              </a:ext>
            </a:extLst>
          </p:cNvPr>
          <p:cNvSpPr>
            <a:spLocks noGrp="1"/>
          </p:cNvSpPr>
          <p:nvPr>
            <p:ph type="dt" sz="half" idx="10"/>
          </p:nvPr>
        </p:nvSpPr>
        <p:spPr/>
        <p:txBody>
          <a:bodyPr/>
          <a:lstStyle/>
          <a:p>
            <a:fld id="{56316C07-031F-4A9F-91CA-579B5AB9430A}" type="datetimeFigureOut">
              <a:rPr lang="en-GB" smtClean="0"/>
              <a:t>09/12/2025</a:t>
            </a:fld>
            <a:endParaRPr lang="en-GB"/>
          </a:p>
        </p:txBody>
      </p:sp>
      <p:sp>
        <p:nvSpPr>
          <p:cNvPr id="3" name="Footer Placeholder 2">
            <a:extLst>
              <a:ext uri="{FF2B5EF4-FFF2-40B4-BE49-F238E27FC236}">
                <a16:creationId xmlns:a16="http://schemas.microsoft.com/office/drawing/2014/main" id="{624B395B-4DDC-130C-21BF-A21A5F361E2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3EC0B7F-F15E-5EE5-AE7E-B1619032C8A6}"/>
              </a:ext>
            </a:extLst>
          </p:cNvPr>
          <p:cNvSpPr>
            <a:spLocks noGrp="1"/>
          </p:cNvSpPr>
          <p:nvPr>
            <p:ph type="sldNum" sz="quarter" idx="12"/>
          </p:nvPr>
        </p:nvSpPr>
        <p:spPr/>
        <p:txBody>
          <a:bodyPr/>
          <a:lstStyle/>
          <a:p>
            <a:fld id="{8A07CE9D-97A8-4C6D-BDC7-2825DD7FB2FF}" type="slidenum">
              <a:rPr lang="en-GB" smtClean="0"/>
              <a:t>‹#›</a:t>
            </a:fld>
            <a:endParaRPr lang="en-GB"/>
          </a:p>
        </p:txBody>
      </p:sp>
    </p:spTree>
    <p:extLst>
      <p:ext uri="{BB962C8B-B14F-4D97-AF65-F5344CB8AC3E}">
        <p14:creationId xmlns:p14="http://schemas.microsoft.com/office/powerpoint/2010/main" val="3771369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47F28-00BE-331E-A344-E1A2B0C6564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BF2AFDB-BB92-89ED-6902-32EF83155A2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C2F7D97-CB93-3B10-B48B-AAA30E81DB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662D5C-4F48-DDED-90EA-10FD2DBE524C}"/>
              </a:ext>
            </a:extLst>
          </p:cNvPr>
          <p:cNvSpPr>
            <a:spLocks noGrp="1"/>
          </p:cNvSpPr>
          <p:nvPr>
            <p:ph type="dt" sz="half" idx="10"/>
          </p:nvPr>
        </p:nvSpPr>
        <p:spPr/>
        <p:txBody>
          <a:bodyPr/>
          <a:lstStyle/>
          <a:p>
            <a:fld id="{56316C07-031F-4A9F-91CA-579B5AB9430A}" type="datetimeFigureOut">
              <a:rPr lang="en-GB" smtClean="0"/>
              <a:t>09/12/2025</a:t>
            </a:fld>
            <a:endParaRPr lang="en-GB"/>
          </a:p>
        </p:txBody>
      </p:sp>
      <p:sp>
        <p:nvSpPr>
          <p:cNvPr id="6" name="Footer Placeholder 5">
            <a:extLst>
              <a:ext uri="{FF2B5EF4-FFF2-40B4-BE49-F238E27FC236}">
                <a16:creationId xmlns:a16="http://schemas.microsoft.com/office/drawing/2014/main" id="{7D349631-65A3-1286-342E-0DFCF54C32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DA84B69-A805-824A-6DC6-D334AA7CB514}"/>
              </a:ext>
            </a:extLst>
          </p:cNvPr>
          <p:cNvSpPr>
            <a:spLocks noGrp="1"/>
          </p:cNvSpPr>
          <p:nvPr>
            <p:ph type="sldNum" sz="quarter" idx="12"/>
          </p:nvPr>
        </p:nvSpPr>
        <p:spPr/>
        <p:txBody>
          <a:bodyPr/>
          <a:lstStyle/>
          <a:p>
            <a:fld id="{8A07CE9D-97A8-4C6D-BDC7-2825DD7FB2FF}" type="slidenum">
              <a:rPr lang="en-GB" smtClean="0"/>
              <a:t>‹#›</a:t>
            </a:fld>
            <a:endParaRPr lang="en-GB"/>
          </a:p>
        </p:txBody>
      </p:sp>
    </p:spTree>
    <p:extLst>
      <p:ext uri="{BB962C8B-B14F-4D97-AF65-F5344CB8AC3E}">
        <p14:creationId xmlns:p14="http://schemas.microsoft.com/office/powerpoint/2010/main" val="687509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F9F4BA-A661-0FD7-3AB5-8472610485B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B900276-0CDF-6B6D-B594-2B4CD28504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E342946-D7DA-23B9-4170-724499D2A2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79305A2-3716-A35C-1808-269766B11BB5}"/>
              </a:ext>
            </a:extLst>
          </p:cNvPr>
          <p:cNvSpPr>
            <a:spLocks noGrp="1"/>
          </p:cNvSpPr>
          <p:nvPr>
            <p:ph type="dt" sz="half" idx="10"/>
          </p:nvPr>
        </p:nvSpPr>
        <p:spPr/>
        <p:txBody>
          <a:bodyPr/>
          <a:lstStyle/>
          <a:p>
            <a:fld id="{56316C07-031F-4A9F-91CA-579B5AB9430A}" type="datetimeFigureOut">
              <a:rPr lang="en-GB" smtClean="0"/>
              <a:t>09/12/2025</a:t>
            </a:fld>
            <a:endParaRPr lang="en-GB"/>
          </a:p>
        </p:txBody>
      </p:sp>
      <p:sp>
        <p:nvSpPr>
          <p:cNvPr id="6" name="Footer Placeholder 5">
            <a:extLst>
              <a:ext uri="{FF2B5EF4-FFF2-40B4-BE49-F238E27FC236}">
                <a16:creationId xmlns:a16="http://schemas.microsoft.com/office/drawing/2014/main" id="{4863650F-8487-CECD-7D02-825D12B8836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21257C6-B1E5-BBC5-5EC1-10E310C34A8E}"/>
              </a:ext>
            </a:extLst>
          </p:cNvPr>
          <p:cNvSpPr>
            <a:spLocks noGrp="1"/>
          </p:cNvSpPr>
          <p:nvPr>
            <p:ph type="sldNum" sz="quarter" idx="12"/>
          </p:nvPr>
        </p:nvSpPr>
        <p:spPr/>
        <p:txBody>
          <a:bodyPr/>
          <a:lstStyle/>
          <a:p>
            <a:fld id="{8A07CE9D-97A8-4C6D-BDC7-2825DD7FB2FF}" type="slidenum">
              <a:rPr lang="en-GB" smtClean="0"/>
              <a:t>‹#›</a:t>
            </a:fld>
            <a:endParaRPr lang="en-GB"/>
          </a:p>
        </p:txBody>
      </p:sp>
    </p:spTree>
    <p:extLst>
      <p:ext uri="{BB962C8B-B14F-4D97-AF65-F5344CB8AC3E}">
        <p14:creationId xmlns:p14="http://schemas.microsoft.com/office/powerpoint/2010/main" val="204908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A8286-D6C2-D688-8356-2C5D73B4961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E52DDF6-490A-372B-A2E1-27F934F23B5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AE563B-4E1B-9446-19EB-F2C843A3FBC6}"/>
              </a:ext>
            </a:extLst>
          </p:cNvPr>
          <p:cNvSpPr>
            <a:spLocks noGrp="1"/>
          </p:cNvSpPr>
          <p:nvPr>
            <p:ph type="dt" sz="half" idx="10"/>
          </p:nvPr>
        </p:nvSpPr>
        <p:spPr/>
        <p:txBody>
          <a:bodyPr/>
          <a:lstStyle/>
          <a:p>
            <a:fld id="{56316C07-031F-4A9F-91CA-579B5AB9430A}" type="datetimeFigureOut">
              <a:rPr lang="en-GB" smtClean="0"/>
              <a:t>09/12/2025</a:t>
            </a:fld>
            <a:endParaRPr lang="en-GB"/>
          </a:p>
        </p:txBody>
      </p:sp>
      <p:sp>
        <p:nvSpPr>
          <p:cNvPr id="5" name="Footer Placeholder 4">
            <a:extLst>
              <a:ext uri="{FF2B5EF4-FFF2-40B4-BE49-F238E27FC236}">
                <a16:creationId xmlns:a16="http://schemas.microsoft.com/office/drawing/2014/main" id="{9B6C638A-8A9C-A307-8C1C-85D6A22584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6289E9-0920-AD7C-E9A5-E8078250C2DF}"/>
              </a:ext>
            </a:extLst>
          </p:cNvPr>
          <p:cNvSpPr>
            <a:spLocks noGrp="1"/>
          </p:cNvSpPr>
          <p:nvPr>
            <p:ph type="sldNum" sz="quarter" idx="12"/>
          </p:nvPr>
        </p:nvSpPr>
        <p:spPr/>
        <p:txBody>
          <a:bodyPr/>
          <a:lstStyle/>
          <a:p>
            <a:fld id="{8A07CE9D-97A8-4C6D-BDC7-2825DD7FB2FF}" type="slidenum">
              <a:rPr lang="en-GB" smtClean="0"/>
              <a:t>‹#›</a:t>
            </a:fld>
            <a:endParaRPr lang="en-GB"/>
          </a:p>
        </p:txBody>
      </p:sp>
    </p:spTree>
    <p:extLst>
      <p:ext uri="{BB962C8B-B14F-4D97-AF65-F5344CB8AC3E}">
        <p14:creationId xmlns:p14="http://schemas.microsoft.com/office/powerpoint/2010/main" val="29183607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130863-8139-8A76-6AE2-BF555C40671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0BF0C3A-5B12-D041-7BA8-276A5396F0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69D8F0-F38B-3E3A-24CC-79B11426698A}"/>
              </a:ext>
            </a:extLst>
          </p:cNvPr>
          <p:cNvSpPr>
            <a:spLocks noGrp="1"/>
          </p:cNvSpPr>
          <p:nvPr>
            <p:ph type="dt" sz="half" idx="10"/>
          </p:nvPr>
        </p:nvSpPr>
        <p:spPr/>
        <p:txBody>
          <a:bodyPr/>
          <a:lstStyle/>
          <a:p>
            <a:fld id="{56316C07-031F-4A9F-91CA-579B5AB9430A}" type="datetimeFigureOut">
              <a:rPr lang="en-GB" smtClean="0"/>
              <a:t>09/12/2025</a:t>
            </a:fld>
            <a:endParaRPr lang="en-GB"/>
          </a:p>
        </p:txBody>
      </p:sp>
      <p:sp>
        <p:nvSpPr>
          <p:cNvPr id="5" name="Footer Placeholder 4">
            <a:extLst>
              <a:ext uri="{FF2B5EF4-FFF2-40B4-BE49-F238E27FC236}">
                <a16:creationId xmlns:a16="http://schemas.microsoft.com/office/drawing/2014/main" id="{FACAC0AF-FCF5-0C14-E6B3-9E2DB9EBC8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87A951-6427-583B-F6AE-8993BDC77D49}"/>
              </a:ext>
            </a:extLst>
          </p:cNvPr>
          <p:cNvSpPr>
            <a:spLocks noGrp="1"/>
          </p:cNvSpPr>
          <p:nvPr>
            <p:ph type="sldNum" sz="quarter" idx="12"/>
          </p:nvPr>
        </p:nvSpPr>
        <p:spPr/>
        <p:txBody>
          <a:bodyPr/>
          <a:lstStyle/>
          <a:p>
            <a:fld id="{8A07CE9D-97A8-4C6D-BDC7-2825DD7FB2FF}" type="slidenum">
              <a:rPr lang="en-GB" smtClean="0"/>
              <a:t>‹#›</a:t>
            </a:fld>
            <a:endParaRPr lang="en-GB"/>
          </a:p>
        </p:txBody>
      </p:sp>
    </p:spTree>
    <p:extLst>
      <p:ext uri="{BB962C8B-B14F-4D97-AF65-F5344CB8AC3E}">
        <p14:creationId xmlns:p14="http://schemas.microsoft.com/office/powerpoint/2010/main" val="35569281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A14B989-E80D-8710-A721-6BC55A2E5A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A2F7EAC-90C4-FF9F-82B2-C3D522B1D4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DF9CB7F-310A-1DA5-B624-3A71D7BD8B0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6316C07-031F-4A9F-91CA-579B5AB9430A}" type="datetimeFigureOut">
              <a:rPr lang="en-GB" smtClean="0"/>
              <a:t>09/12/2025</a:t>
            </a:fld>
            <a:endParaRPr lang="en-GB"/>
          </a:p>
        </p:txBody>
      </p:sp>
      <p:sp>
        <p:nvSpPr>
          <p:cNvPr id="5" name="Footer Placeholder 4">
            <a:extLst>
              <a:ext uri="{FF2B5EF4-FFF2-40B4-BE49-F238E27FC236}">
                <a16:creationId xmlns:a16="http://schemas.microsoft.com/office/drawing/2014/main" id="{13D67E91-DDE0-9A6F-E389-CEA091DBF0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91C986C-4B0C-F6BE-0E41-B4D80FC4F1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A07CE9D-97A8-4C6D-BDC7-2825DD7FB2FF}" type="slidenum">
              <a:rPr lang="en-GB" smtClean="0"/>
              <a:t>‹#›</a:t>
            </a:fld>
            <a:endParaRPr lang="en-GB"/>
          </a:p>
        </p:txBody>
      </p:sp>
    </p:spTree>
    <p:extLst>
      <p:ext uri="{BB962C8B-B14F-4D97-AF65-F5344CB8AC3E}">
        <p14:creationId xmlns:p14="http://schemas.microsoft.com/office/powerpoint/2010/main" val="21863798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9.jp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8.jpg"/><Relationship Id="rId5" Type="http://schemas.openxmlformats.org/officeDocument/2006/relationships/image" Target="../media/image17.jpg"/><Relationship Id="rId4" Type="http://schemas.openxmlformats.org/officeDocument/2006/relationships/image" Target="../media/image16.jp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5.jpg"/><Relationship Id="rId5" Type="http://schemas.openxmlformats.org/officeDocument/2006/relationships/image" Target="../media/image24.jpg"/><Relationship Id="rId4" Type="http://schemas.openxmlformats.org/officeDocument/2006/relationships/image" Target="../media/image23.jpg"/></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680145-627c-4f16-80c2-0ae8ab262feb.png"/>
          <p:cNvPicPr>
            <a:picLocks noChangeAspect="1"/>
          </p:cNvPicPr>
          <p:nvPr/>
        </p:nvPicPr>
        <p:blipFill>
          <a:blip r:embed="rId3"/>
          <a:stretch>
            <a:fillRect/>
          </a:stretch>
        </p:blipFill>
        <p:spPr>
          <a:xfrm>
            <a:off x="7802910" y="0"/>
            <a:ext cx="4389090" cy="4953000"/>
          </a:xfrm>
          <a:prstGeom prst="rect">
            <a:avLst/>
          </a:prstGeom>
        </p:spPr>
      </p:pic>
      <p:sp>
        <p:nvSpPr>
          <p:cNvPr id="3" name="TextBox 2"/>
          <p:cNvSpPr txBox="1"/>
          <p:nvPr/>
        </p:nvSpPr>
        <p:spPr>
          <a:xfrm>
            <a:off x="457200" y="723900"/>
            <a:ext cx="6560046" cy="2068259"/>
          </a:xfrm>
          <a:prstGeom prst="rect">
            <a:avLst/>
          </a:prstGeom>
          <a:noFill/>
          <a:ln>
            <a:noFill/>
          </a:ln>
          <a:effectLst>
            <a:outerShdw>
              <a:srgbClr val="000000">
                <a:alpha val="0"/>
              </a:srgbClr>
            </a:outerShdw>
          </a:effectLst>
        </p:spPr>
        <p:txBody>
          <a:bodyPr wrap="square" lIns="0" tIns="0" rIns="0" bIns="0">
            <a:spAutoFit/>
          </a:bodyPr>
          <a:lstStyle/>
          <a:p>
            <a:pPr>
              <a:lnSpc>
                <a:spcPct val="84000"/>
              </a:lnSpc>
              <a:defRPr sz="4800" b="0" i="0" spc="-120">
                <a:solidFill>
                  <a:srgbClr val="111827"/>
                </a:solidFill>
                <a:latin typeface="Albert Sans"/>
              </a:defRPr>
            </a:pPr>
            <a:r>
              <a:rPr lang="en-US" sz="4000" b="1" dirty="0" err="1">
                <a:solidFill>
                  <a:srgbClr val="111827"/>
                </a:solidFill>
                <a:latin typeface="Arial" panose="020B0604020202020204" pitchFamily="34" charset="0"/>
                <a:cs typeface="Arial" panose="020B0604020202020204" pitchFamily="34" charset="0"/>
              </a:rPr>
              <a:t>CycleConnect</a:t>
            </a:r>
            <a:r>
              <a:rPr lang="en-US" sz="4000" b="1" dirty="0">
                <a:solidFill>
                  <a:srgbClr val="111827"/>
                </a:solidFill>
                <a:latin typeface="Arial" panose="020B0604020202020204" pitchFamily="34" charset="0"/>
                <a:cs typeface="Arial" panose="020B0604020202020204" pitchFamily="34" charset="0"/>
              </a:rPr>
              <a:t>: A Digital Menstrual &amp; Fertility Health Promotion Intervention for Women Aged 18–35</a:t>
            </a:r>
            <a:endParaRPr sz="4000" b="1" i="0" dirty="0">
              <a:solidFill>
                <a:srgbClr val="111827"/>
              </a:solidFill>
              <a:latin typeface="Arial" panose="020B0604020202020204" pitchFamily="34" charset="0"/>
              <a:cs typeface="Arial" panose="020B0604020202020204" pitchFamily="34" charset="0"/>
            </a:endParaRPr>
          </a:p>
        </p:txBody>
      </p:sp>
      <p:sp>
        <p:nvSpPr>
          <p:cNvPr id="4" name="TextBox 3"/>
          <p:cNvSpPr txBox="1"/>
          <p:nvPr/>
        </p:nvSpPr>
        <p:spPr>
          <a:xfrm>
            <a:off x="457200" y="3290737"/>
            <a:ext cx="5924550" cy="1840247"/>
          </a:xfrm>
          <a:prstGeom prst="rect">
            <a:avLst/>
          </a:prstGeom>
          <a:noFill/>
          <a:ln>
            <a:noFill/>
          </a:ln>
          <a:effectLst>
            <a:outerShdw>
              <a:srgbClr val="000000">
                <a:alpha val="0"/>
              </a:srgbClr>
            </a:outerShdw>
          </a:effectLst>
        </p:spPr>
        <p:txBody>
          <a:bodyPr wrap="square" lIns="0" tIns="0" rIns="0" bIns="0">
            <a:spAutoFit/>
          </a:bodyPr>
          <a:lstStyle/>
          <a:p>
            <a:pPr>
              <a:lnSpc>
                <a:spcPct val="128000"/>
              </a:lnSpc>
              <a:defRPr sz="1200" b="0" i="0">
                <a:solidFill>
                  <a:srgbClr val="6B7280"/>
                </a:solidFill>
                <a:latin typeface="Albert Sans"/>
              </a:defRPr>
            </a:pPr>
            <a:r>
              <a:rPr sz="1900" b="0" i="0" dirty="0">
                <a:solidFill>
                  <a:srgbClr val="6B7280"/>
                </a:solidFill>
                <a:latin typeface="Arial" panose="020B0604020202020204" pitchFamily="34" charset="0"/>
                <a:cs typeface="Arial" panose="020B0604020202020204" pitchFamily="34" charset="0"/>
              </a:rPr>
              <a:t>Addresses low menstrual health literacy, fertility misconceptions, and reproductive health stigma among diverse young women. Provides personalized digital support for timely diagnosis of </a:t>
            </a:r>
            <a:r>
              <a:rPr lang="en-GB" sz="1900" dirty="0">
                <a:latin typeface="Arial" panose="020B0604020202020204" pitchFamily="34" charset="0"/>
                <a:cs typeface="Arial" panose="020B0604020202020204" pitchFamily="34" charset="0"/>
              </a:rPr>
              <a:t>Polycystic Ovary Syndrome (PCOS)</a:t>
            </a:r>
            <a:r>
              <a:rPr sz="1900" b="0" i="0" dirty="0">
                <a:solidFill>
                  <a:srgbClr val="6B7280"/>
                </a:solidFill>
                <a:latin typeface="Arial" panose="020B0604020202020204" pitchFamily="34" charset="0"/>
                <a:cs typeface="Arial" panose="020B0604020202020204" pitchFamily="34" charset="0"/>
              </a:rPr>
              <a:t> and endometriosis.</a:t>
            </a:r>
          </a:p>
        </p:txBody>
      </p:sp>
      <p:sp>
        <p:nvSpPr>
          <p:cNvPr id="8" name="Rounded Rectangle 7"/>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solidFill>
                <a:schemeClr val="tx1"/>
              </a:solidFill>
              <a:latin typeface="Arial" panose="020B0604020202020204" pitchFamily="34" charset="0"/>
            </a:endParaRPr>
          </a:p>
        </p:txBody>
      </p:sp>
      <p:sp>
        <p:nvSpPr>
          <p:cNvPr id="9" name="Rounded Rectangle 8"/>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1" name="Rectangle 10"/>
          <p:cNvSpPr/>
          <p:nvPr/>
        </p:nvSpPr>
        <p:spPr>
          <a:xfrm rot="2700000">
            <a:off x="433527" y="204927"/>
            <a:ext cx="161644" cy="161644"/>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2" name="Rounded Rectangle 11"/>
          <p:cNvSpPr/>
          <p:nvPr/>
        </p:nvSpPr>
        <p:spPr>
          <a:xfrm rot="2700000">
            <a:off x="7421157" y="509727"/>
            <a:ext cx="161643" cy="161644"/>
          </a:xfrm>
          <a:prstGeom prst="roundRect">
            <a:avLst>
              <a:gd name="adj" fmla="val 11785"/>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3" name="Rectangle 12"/>
          <p:cNvSpPr/>
          <p:nvPr/>
        </p:nvSpPr>
        <p:spPr>
          <a:xfrm rot="2700000">
            <a:off x="7421157" y="738327"/>
            <a:ext cx="161643" cy="161644"/>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4" name="Rectangle 13"/>
          <p:cNvSpPr/>
          <p:nvPr/>
        </p:nvSpPr>
        <p:spPr>
          <a:xfrm rot="2700000">
            <a:off x="7421157" y="281127"/>
            <a:ext cx="161643" cy="161644"/>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17" name="Picture 16" descr="A pink heart on a pink background&#10;&#10;AI-generated content may be incorrect.">
            <a:extLst>
              <a:ext uri="{FF2B5EF4-FFF2-40B4-BE49-F238E27FC236}">
                <a16:creationId xmlns:a16="http://schemas.microsoft.com/office/drawing/2014/main" id="{A12CAE22-F2FC-2521-83E7-E079AE65EFCA}"/>
              </a:ext>
            </a:extLst>
          </p:cNvPr>
          <p:cNvPicPr>
            <a:picLocks noChangeAspect="1"/>
          </p:cNvPicPr>
          <p:nvPr/>
        </p:nvPicPr>
        <p:blipFill>
          <a:blip r:embed="rId4"/>
          <a:stretch>
            <a:fillRect/>
          </a:stretch>
        </p:blipFill>
        <p:spPr>
          <a:xfrm>
            <a:off x="142875" y="5977893"/>
            <a:ext cx="742948" cy="742948"/>
          </a:xfrm>
          <a:prstGeom prst="flowChartConnector">
            <a:avLst/>
          </a:prstGeom>
          <a:effectLst>
            <a:softEdge rad="0"/>
          </a:effectLst>
        </p:spPr>
      </p:pic>
      <p:sp>
        <p:nvSpPr>
          <p:cNvPr id="5" name="Shape 9">
            <a:extLst>
              <a:ext uri="{FF2B5EF4-FFF2-40B4-BE49-F238E27FC236}">
                <a16:creationId xmlns:a16="http://schemas.microsoft.com/office/drawing/2014/main" id="{AC0A60F8-A311-2E8D-760C-CD57766D73BE}"/>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6709BE74-BE4A-867C-47EE-D574A307A74A}"/>
              </a:ext>
            </a:extLst>
          </p:cNvPr>
          <p:cNvSpPr txBox="1"/>
          <p:nvPr/>
        </p:nvSpPr>
        <p:spPr>
          <a:xfrm>
            <a:off x="1907677" y="6044405"/>
            <a:ext cx="9598521"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Name: </a:t>
            </a:r>
            <a:r>
              <a:rPr lang="en-GB" sz="2000" dirty="0">
                <a:latin typeface="Arial" panose="020B0604020202020204" pitchFamily="34" charset="0"/>
                <a:cs typeface="Arial" panose="020B0604020202020204" pitchFamily="34" charset="0"/>
              </a:rPr>
              <a:t>Vishal Hirani             </a:t>
            </a:r>
            <a:r>
              <a:rPr lang="en-GB" sz="2000" b="1" dirty="0">
                <a:latin typeface="Arial" panose="020B0604020202020204" pitchFamily="34" charset="0"/>
                <a:cs typeface="Arial" panose="020B0604020202020204" pitchFamily="34" charset="0"/>
              </a:rPr>
              <a:t>Student ID: </a:t>
            </a:r>
            <a:r>
              <a:rPr lang="en-GB" sz="2000" dirty="0">
                <a:latin typeface="Arial" panose="020B0604020202020204" pitchFamily="34" charset="0"/>
                <a:cs typeface="Arial" panose="020B0604020202020204" pitchFamily="34" charset="0"/>
              </a:rPr>
              <a:t>2431583             </a:t>
            </a:r>
            <a:r>
              <a:rPr lang="en-GB" sz="2000" b="1" dirty="0">
                <a:latin typeface="Arial" panose="020B0604020202020204" pitchFamily="34" charset="0"/>
                <a:cs typeface="Arial" panose="020B0604020202020204" pitchFamily="34" charset="0"/>
              </a:rPr>
              <a:t>Lecturer: </a:t>
            </a:r>
            <a:r>
              <a:rPr lang="en-GB" sz="2000" dirty="0">
                <a:latin typeface="Arial" panose="020B0604020202020204" pitchFamily="34" charset="0"/>
                <a:cs typeface="Arial" panose="020B0604020202020204" pitchFamily="34" charset="0"/>
              </a:rPr>
              <a:t>Dr. Ping Wu</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495300"/>
            <a:ext cx="5962650" cy="560040"/>
          </a:xfrm>
          <a:prstGeom prst="rect">
            <a:avLst/>
          </a:prstGeom>
          <a:noFill/>
          <a:ln>
            <a:noFill/>
          </a:ln>
          <a:effectLst>
            <a:outerShdw>
              <a:srgbClr val="000000">
                <a:alpha val="0"/>
              </a:srgbClr>
            </a:outerShdw>
          </a:effectLst>
        </p:spPr>
        <p:txBody>
          <a:bodyPr wrap="square" lIns="0" tIns="0" rIns="0" bIns="0">
            <a:spAutoFit/>
          </a:bodyPr>
          <a:lstStyle/>
          <a:p>
            <a:pPr>
              <a:lnSpc>
                <a:spcPct val="84000"/>
              </a:lnSpc>
              <a:defRPr sz="4200" b="0" i="0">
                <a:solidFill>
                  <a:srgbClr val="111827"/>
                </a:solidFill>
                <a:latin typeface="Albert Sans"/>
              </a:defRPr>
            </a:pPr>
            <a:r>
              <a:rPr sz="4200" b="1" i="0" dirty="0">
                <a:solidFill>
                  <a:srgbClr val="111827"/>
                </a:solidFill>
                <a:latin typeface="Arial" panose="020B0604020202020204" pitchFamily="34" charset="0"/>
                <a:cs typeface="Arial" panose="020B0604020202020204" pitchFamily="34" charset="0"/>
              </a:rPr>
              <a:t>Aim &amp; Activity Content</a:t>
            </a:r>
          </a:p>
        </p:txBody>
      </p:sp>
      <p:sp>
        <p:nvSpPr>
          <p:cNvPr id="12" name="TextBox 11"/>
          <p:cNvSpPr txBox="1"/>
          <p:nvPr/>
        </p:nvSpPr>
        <p:spPr>
          <a:xfrm>
            <a:off x="436573" y="1163362"/>
            <a:ext cx="11298225" cy="1127745"/>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200" b="0" i="0">
                <a:solidFill>
                  <a:srgbClr val="111827"/>
                </a:solidFill>
                <a:latin typeface="Albert Sans"/>
              </a:defRPr>
            </a:pPr>
            <a:r>
              <a:rPr sz="2100" b="1" i="0" dirty="0">
                <a:solidFill>
                  <a:srgbClr val="111827"/>
                </a:solidFill>
                <a:latin typeface="Arial" panose="020B0604020202020204" pitchFamily="34" charset="0"/>
              </a:rPr>
              <a:t>Primary Goal</a:t>
            </a:r>
            <a:r>
              <a:rPr lang="en-GB" sz="2100" b="1" i="0" dirty="0">
                <a:solidFill>
                  <a:srgbClr val="111827"/>
                </a:solidFill>
                <a:latin typeface="Arial" panose="020B0604020202020204" pitchFamily="34" charset="0"/>
              </a:rPr>
              <a:t> : </a:t>
            </a:r>
            <a:r>
              <a:rPr lang="en-US" sz="2100" dirty="0">
                <a:solidFill>
                  <a:srgbClr val="6B7280"/>
                </a:solidFill>
                <a:latin typeface="Arial" panose="020B0604020202020204" pitchFamily="34" charset="0"/>
              </a:rPr>
              <a:t>To enhance menstrual health literacy and fertility awareness for women aged 18–35 through a customized digital health promotion strategy.</a:t>
            </a:r>
          </a:p>
          <a:p>
            <a:pPr>
              <a:lnSpc>
                <a:spcPct val="120000"/>
              </a:lnSpc>
              <a:defRPr sz="1200" b="0" i="0">
                <a:solidFill>
                  <a:srgbClr val="111827"/>
                </a:solidFill>
                <a:latin typeface="Albert Sans"/>
              </a:defRPr>
            </a:pPr>
            <a:endParaRPr sz="2100" b="1" i="0" dirty="0">
              <a:solidFill>
                <a:srgbClr val="111827"/>
              </a:solidFill>
              <a:latin typeface="Arial" panose="020B0604020202020204" pitchFamily="34" charset="0"/>
            </a:endParaRPr>
          </a:p>
        </p:txBody>
      </p:sp>
      <p:sp>
        <p:nvSpPr>
          <p:cNvPr id="3" name="Rounded Rectangle 2"/>
          <p:cNvSpPr/>
          <p:nvPr/>
        </p:nvSpPr>
        <p:spPr>
          <a:xfrm>
            <a:off x="1162050" y="2257378"/>
            <a:ext cx="1524000" cy="1524000"/>
          </a:xfrm>
          <a:prstGeom prst="roundRect">
            <a:avLst>
              <a:gd name="adj" fmla="val 50000"/>
            </a:avLst>
          </a:prstGeom>
          <a:solidFill>
            <a:srgbClr val="FFC7D8"/>
          </a:solidFill>
          <a:ln>
            <a:noFill/>
          </a:ln>
          <a:effectLst>
            <a:outerShdw blurRad="19050" dist="9525" dir="5400000"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4" name="Rounded Rectangle 3"/>
          <p:cNvSpPr/>
          <p:nvPr/>
        </p:nvSpPr>
        <p:spPr>
          <a:xfrm>
            <a:off x="3943350" y="2257378"/>
            <a:ext cx="1524000" cy="1524000"/>
          </a:xfrm>
          <a:prstGeom prst="roundRect">
            <a:avLst>
              <a:gd name="adj" fmla="val 50000"/>
            </a:avLst>
          </a:prstGeom>
          <a:solidFill>
            <a:srgbClr val="FFC7D8"/>
          </a:solidFill>
          <a:ln>
            <a:noFill/>
          </a:ln>
          <a:effectLst>
            <a:outerShdw blurRad="19050" dist="9525" dir="5400000"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5" name="Rounded Rectangle 4"/>
          <p:cNvSpPr/>
          <p:nvPr/>
        </p:nvSpPr>
        <p:spPr>
          <a:xfrm>
            <a:off x="6724650" y="2257378"/>
            <a:ext cx="1524000" cy="1524000"/>
          </a:xfrm>
          <a:prstGeom prst="roundRect">
            <a:avLst>
              <a:gd name="adj" fmla="val 50000"/>
            </a:avLst>
          </a:prstGeom>
          <a:solidFill>
            <a:srgbClr val="FFC7D8"/>
          </a:solidFill>
          <a:ln>
            <a:noFill/>
          </a:ln>
          <a:effectLst>
            <a:outerShdw blurRad="19050" dist="9525" dir="5400000"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6" name="Rounded Rectangle 5"/>
          <p:cNvSpPr/>
          <p:nvPr/>
        </p:nvSpPr>
        <p:spPr>
          <a:xfrm>
            <a:off x="9505950" y="2257378"/>
            <a:ext cx="1524000" cy="1524000"/>
          </a:xfrm>
          <a:prstGeom prst="roundRect">
            <a:avLst>
              <a:gd name="adj" fmla="val 50000"/>
            </a:avLst>
          </a:prstGeom>
          <a:solidFill>
            <a:srgbClr val="FFC7D8"/>
          </a:solidFill>
          <a:ln>
            <a:noFill/>
          </a:ln>
          <a:effectLst>
            <a:outerShdw blurRad="19050" dist="9525" dir="5400000"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8" name="TextBox 7"/>
          <p:cNvSpPr txBox="1"/>
          <p:nvPr/>
        </p:nvSpPr>
        <p:spPr>
          <a:xfrm>
            <a:off x="685800" y="4890234"/>
            <a:ext cx="2495550" cy="1350819"/>
          </a:xfrm>
          <a:prstGeom prst="rect">
            <a:avLst/>
          </a:prstGeom>
          <a:noFill/>
          <a:ln>
            <a:noFill/>
          </a:ln>
          <a:effectLst>
            <a:outerShdw>
              <a:srgbClr val="000000">
                <a:alpha val="0"/>
              </a:srgbClr>
            </a:outerShdw>
          </a:effectLst>
        </p:spPr>
        <p:txBody>
          <a:bodyPr wrap="square" lIns="0" tIns="0" rIns="0" bIns="0">
            <a:spAutoFit/>
          </a:bodyPr>
          <a:lstStyle/>
          <a:p>
            <a:pPr algn="ctr">
              <a:lnSpc>
                <a:spcPct val="128000"/>
              </a:lnSpc>
              <a:defRPr sz="975" b="0" i="0">
                <a:solidFill>
                  <a:srgbClr val="6B7280"/>
                </a:solidFill>
                <a:latin typeface="Albert Sans"/>
              </a:defRPr>
            </a:pPr>
            <a:r>
              <a:rPr sz="1400" b="0" dirty="0">
                <a:solidFill>
                  <a:srgbClr val="6B7280"/>
                </a:solidFill>
                <a:latin typeface="Arial" panose="020B0604020202020204" pitchFamily="34" charset="0"/>
                <a:cs typeface="Arial" panose="020B0604020202020204" pitchFamily="34" charset="0"/>
              </a:rPr>
              <a:t>Menstrual cycle monitoring provides personalized health insights and helps predict patterns for better awareness</a:t>
            </a:r>
            <a:r>
              <a:rPr lang="en-GB" sz="1400" b="0" dirty="0">
                <a:solidFill>
                  <a:srgbClr val="6B7280"/>
                </a:solidFill>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a:t>
            </a:r>
            <a:r>
              <a:rPr lang="en-GB" sz="1400" dirty="0" err="1">
                <a:latin typeface="Arial" panose="020B0604020202020204" pitchFamily="34" charset="0"/>
                <a:cs typeface="Arial" panose="020B0604020202020204" pitchFamily="34" charset="0"/>
              </a:rPr>
              <a:t>Symul</a:t>
            </a:r>
            <a:r>
              <a:rPr lang="en-GB" sz="1400" dirty="0">
                <a:latin typeface="Arial" panose="020B0604020202020204" pitchFamily="34" charset="0"/>
                <a:cs typeface="Arial" panose="020B0604020202020204" pitchFamily="34" charset="0"/>
              </a:rPr>
              <a:t> et al., 2019).</a:t>
            </a:r>
            <a:endParaRPr sz="1400" b="0" dirty="0">
              <a:solidFill>
                <a:srgbClr val="6B7280"/>
              </a:solidFill>
              <a:latin typeface="Arial" panose="020B0604020202020204" pitchFamily="34" charset="0"/>
              <a:cs typeface="Arial" panose="020B0604020202020204" pitchFamily="34" charset="0"/>
            </a:endParaRPr>
          </a:p>
        </p:txBody>
      </p:sp>
      <p:sp>
        <p:nvSpPr>
          <p:cNvPr id="9" name="TextBox 8"/>
          <p:cNvSpPr txBox="1"/>
          <p:nvPr/>
        </p:nvSpPr>
        <p:spPr>
          <a:xfrm>
            <a:off x="3467100" y="4890234"/>
            <a:ext cx="2495550" cy="1075038"/>
          </a:xfrm>
          <a:prstGeom prst="rect">
            <a:avLst/>
          </a:prstGeom>
          <a:noFill/>
          <a:ln>
            <a:noFill/>
          </a:ln>
          <a:effectLst>
            <a:outerShdw>
              <a:srgbClr val="000000">
                <a:alpha val="0"/>
              </a:srgbClr>
            </a:outerShdw>
          </a:effectLst>
        </p:spPr>
        <p:txBody>
          <a:bodyPr wrap="square" lIns="0" tIns="0" rIns="0" bIns="0">
            <a:spAutoFit/>
          </a:bodyPr>
          <a:lstStyle/>
          <a:p>
            <a:pPr algn="ctr">
              <a:lnSpc>
                <a:spcPct val="128000"/>
              </a:lnSpc>
              <a:defRPr sz="975" b="0" i="0">
                <a:solidFill>
                  <a:srgbClr val="6B7280"/>
                </a:solidFill>
                <a:latin typeface="Albert Sans"/>
              </a:defRPr>
            </a:pPr>
            <a:r>
              <a:rPr sz="1400" b="0" i="0" dirty="0">
                <a:solidFill>
                  <a:srgbClr val="6B7280"/>
                </a:solidFill>
                <a:latin typeface="Arial" panose="020B0604020202020204" pitchFamily="34" charset="0"/>
              </a:rPr>
              <a:t>Accurate fertility window predictions support informed family planning decisions</a:t>
            </a:r>
            <a:r>
              <a:rPr lang="en-GB" sz="1400" b="0" i="0" dirty="0">
                <a:solidFill>
                  <a:srgbClr val="6B7280"/>
                </a:solidFill>
                <a:latin typeface="Arial" panose="020B0604020202020204" pitchFamily="34" charset="0"/>
              </a:rPr>
              <a:t> </a:t>
            </a:r>
            <a:r>
              <a:rPr lang="en-GB" sz="1400" dirty="0">
                <a:latin typeface="Arial" panose="020B0604020202020204" pitchFamily="34" charset="0"/>
                <a:cs typeface="Arial" panose="020B0604020202020204" pitchFamily="34" charset="0"/>
              </a:rPr>
              <a:t>(</a:t>
            </a:r>
            <a:r>
              <a:rPr lang="en-GB" sz="1400" dirty="0" err="1">
                <a:latin typeface="Arial" panose="020B0604020202020204" pitchFamily="34" charset="0"/>
                <a:cs typeface="Arial" panose="020B0604020202020204" pitchFamily="34" charset="0"/>
              </a:rPr>
              <a:t>Symul</a:t>
            </a:r>
            <a:r>
              <a:rPr lang="en-GB" sz="1400" dirty="0">
                <a:latin typeface="Arial" panose="020B0604020202020204" pitchFamily="34" charset="0"/>
                <a:cs typeface="Arial" panose="020B0604020202020204" pitchFamily="34" charset="0"/>
              </a:rPr>
              <a:t> et al., 2019).</a:t>
            </a:r>
            <a:endParaRPr sz="1400" b="0" i="0" dirty="0">
              <a:solidFill>
                <a:srgbClr val="6B7280"/>
              </a:solidFill>
              <a:latin typeface="Arial" panose="020B0604020202020204" pitchFamily="34" charset="0"/>
            </a:endParaRPr>
          </a:p>
        </p:txBody>
      </p:sp>
      <p:sp>
        <p:nvSpPr>
          <p:cNvPr id="10" name="TextBox 9"/>
          <p:cNvSpPr txBox="1"/>
          <p:nvPr/>
        </p:nvSpPr>
        <p:spPr>
          <a:xfrm>
            <a:off x="6248400" y="4890234"/>
            <a:ext cx="2495550" cy="1350819"/>
          </a:xfrm>
          <a:prstGeom prst="rect">
            <a:avLst/>
          </a:prstGeom>
          <a:noFill/>
          <a:ln>
            <a:noFill/>
          </a:ln>
          <a:effectLst>
            <a:outerShdw>
              <a:srgbClr val="000000">
                <a:alpha val="0"/>
              </a:srgbClr>
            </a:outerShdw>
          </a:effectLst>
        </p:spPr>
        <p:txBody>
          <a:bodyPr wrap="square" lIns="0" tIns="0" rIns="0" bIns="0">
            <a:spAutoFit/>
          </a:bodyPr>
          <a:lstStyle/>
          <a:p>
            <a:pPr algn="ctr">
              <a:lnSpc>
                <a:spcPct val="128000"/>
              </a:lnSpc>
              <a:defRPr sz="975" b="0" i="0">
                <a:solidFill>
                  <a:srgbClr val="6B7280"/>
                </a:solidFill>
                <a:latin typeface="Albert Sans"/>
              </a:defRPr>
            </a:pPr>
            <a:r>
              <a:rPr sz="1400" b="0" dirty="0">
                <a:solidFill>
                  <a:srgbClr val="6B7280"/>
                </a:solidFill>
                <a:latin typeface="Arial" panose="020B0604020202020204" pitchFamily="34" charset="0"/>
                <a:cs typeface="Arial" panose="020B0604020202020204" pitchFamily="34" charset="0"/>
              </a:rPr>
              <a:t>Recording symptoms aids in early detection of abnormalities like PCOS or endometriosis through warning indicators</a:t>
            </a:r>
            <a:r>
              <a:rPr lang="en-GB" sz="1400" b="0" dirty="0">
                <a:solidFill>
                  <a:srgbClr val="6B7280"/>
                </a:solidFill>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(Munro et al., 2021).</a:t>
            </a:r>
            <a:endParaRPr sz="1400" b="0" dirty="0">
              <a:solidFill>
                <a:srgbClr val="6B7280"/>
              </a:solidFill>
              <a:latin typeface="Arial" panose="020B0604020202020204" pitchFamily="34" charset="0"/>
              <a:cs typeface="Arial" panose="020B0604020202020204" pitchFamily="34" charset="0"/>
            </a:endParaRPr>
          </a:p>
        </p:txBody>
      </p:sp>
      <p:sp>
        <p:nvSpPr>
          <p:cNvPr id="11" name="TextBox 10"/>
          <p:cNvSpPr txBox="1"/>
          <p:nvPr/>
        </p:nvSpPr>
        <p:spPr>
          <a:xfrm>
            <a:off x="9029700" y="4890234"/>
            <a:ext cx="2495550" cy="1350819"/>
          </a:xfrm>
          <a:prstGeom prst="rect">
            <a:avLst/>
          </a:prstGeom>
          <a:noFill/>
          <a:ln>
            <a:noFill/>
          </a:ln>
          <a:effectLst>
            <a:outerShdw>
              <a:srgbClr val="000000">
                <a:alpha val="0"/>
              </a:srgbClr>
            </a:outerShdw>
          </a:effectLst>
        </p:spPr>
        <p:txBody>
          <a:bodyPr wrap="square" lIns="0" tIns="0" rIns="0" bIns="0">
            <a:spAutoFit/>
          </a:bodyPr>
          <a:lstStyle/>
          <a:p>
            <a:pPr algn="ctr">
              <a:lnSpc>
                <a:spcPct val="128000"/>
              </a:lnSpc>
              <a:defRPr sz="975" b="0" i="0">
                <a:solidFill>
                  <a:srgbClr val="6B7280"/>
                </a:solidFill>
                <a:latin typeface="Albert Sans"/>
              </a:defRPr>
            </a:pPr>
            <a:r>
              <a:rPr sz="1400" b="0" dirty="0">
                <a:solidFill>
                  <a:srgbClr val="6B7280"/>
                </a:solidFill>
                <a:latin typeface="Arial" panose="020B0604020202020204" pitchFamily="34" charset="0"/>
                <a:cs typeface="Arial" panose="020B0604020202020204" pitchFamily="34" charset="0"/>
              </a:rPr>
              <a:t>Evidence-based modules provide information on menstrual and fertility health, stress management, and self-care</a:t>
            </a:r>
            <a:r>
              <a:rPr lang="en-GB" sz="1400" b="0" dirty="0">
                <a:solidFill>
                  <a:srgbClr val="6B7280"/>
                </a:solidFill>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(Sanchez et al., 2020).</a:t>
            </a:r>
            <a:endParaRPr sz="1400" b="0" dirty="0">
              <a:solidFill>
                <a:srgbClr val="6B7280"/>
              </a:solidFill>
              <a:latin typeface="Arial" panose="020B0604020202020204" pitchFamily="34" charset="0"/>
              <a:cs typeface="Arial" panose="020B0604020202020204" pitchFamily="34" charset="0"/>
            </a:endParaRPr>
          </a:p>
        </p:txBody>
      </p:sp>
      <p:sp>
        <p:nvSpPr>
          <p:cNvPr id="13" name="TextBox 12"/>
          <p:cNvSpPr txBox="1"/>
          <p:nvPr/>
        </p:nvSpPr>
        <p:spPr>
          <a:xfrm>
            <a:off x="9469635" y="3971878"/>
            <a:ext cx="1615678" cy="704745"/>
          </a:xfrm>
          <a:prstGeom prst="rect">
            <a:avLst/>
          </a:prstGeom>
          <a:noFill/>
          <a:ln>
            <a:noFill/>
          </a:ln>
          <a:effectLst>
            <a:outerShdw>
              <a:srgbClr val="000000">
                <a:alpha val="0"/>
              </a:srgbClr>
            </a:outerShdw>
          </a:effectLst>
        </p:spPr>
        <p:txBody>
          <a:bodyPr wrap="square" lIns="0" tIns="0" rIns="0" bIns="0">
            <a:spAutoFit/>
          </a:bodyPr>
          <a:lstStyle/>
          <a:p>
            <a:pPr algn="ctr">
              <a:lnSpc>
                <a:spcPct val="120000"/>
              </a:lnSpc>
              <a:defRPr sz="1200" b="0" i="0">
                <a:solidFill>
                  <a:srgbClr val="111827"/>
                </a:solidFill>
                <a:latin typeface="Albert Sans"/>
              </a:defRPr>
            </a:pPr>
            <a:r>
              <a:rPr sz="2000" b="1" i="0" dirty="0">
                <a:solidFill>
                  <a:srgbClr val="111827"/>
                </a:solidFill>
                <a:latin typeface="Arial" panose="020B0604020202020204" pitchFamily="34" charset="0"/>
              </a:rPr>
              <a:t>Educational Resources</a:t>
            </a:r>
          </a:p>
        </p:txBody>
      </p:sp>
      <p:sp>
        <p:nvSpPr>
          <p:cNvPr id="15" name="TextBox 14"/>
          <p:cNvSpPr txBox="1"/>
          <p:nvPr/>
        </p:nvSpPr>
        <p:spPr>
          <a:xfrm>
            <a:off x="6841033" y="3971878"/>
            <a:ext cx="1310133" cy="704745"/>
          </a:xfrm>
          <a:prstGeom prst="rect">
            <a:avLst/>
          </a:prstGeom>
          <a:noFill/>
          <a:ln>
            <a:noFill/>
          </a:ln>
          <a:effectLst>
            <a:outerShdw>
              <a:srgbClr val="000000">
                <a:alpha val="0"/>
              </a:srgbClr>
            </a:outerShdw>
          </a:effectLst>
        </p:spPr>
        <p:txBody>
          <a:bodyPr wrap="square" lIns="0" tIns="0" rIns="0" bIns="0">
            <a:spAutoFit/>
          </a:bodyPr>
          <a:lstStyle/>
          <a:p>
            <a:pPr algn="ctr">
              <a:lnSpc>
                <a:spcPct val="120000"/>
              </a:lnSpc>
              <a:defRPr sz="1200" b="0" i="0">
                <a:solidFill>
                  <a:srgbClr val="111827"/>
                </a:solidFill>
                <a:latin typeface="Albert Sans"/>
              </a:defRPr>
            </a:pPr>
            <a:r>
              <a:rPr sz="2000" b="1" i="0" dirty="0">
                <a:solidFill>
                  <a:srgbClr val="111827"/>
                </a:solidFill>
                <a:latin typeface="Arial" panose="020B0604020202020204" pitchFamily="34" charset="0"/>
              </a:rPr>
              <a:t>Symptom Logging</a:t>
            </a:r>
          </a:p>
        </p:txBody>
      </p:sp>
      <p:pic>
        <p:nvPicPr>
          <p:cNvPr id="16" name="Picture 15" descr="9a0f0665-4656-4808-9572-8adc922ed07a.png"/>
          <p:cNvPicPr>
            <a:picLocks noChangeAspect="1"/>
          </p:cNvPicPr>
          <p:nvPr/>
        </p:nvPicPr>
        <p:blipFill>
          <a:blip r:embed="rId3"/>
          <a:stretch>
            <a:fillRect/>
          </a:stretch>
        </p:blipFill>
        <p:spPr>
          <a:xfrm>
            <a:off x="1657350" y="2752678"/>
            <a:ext cx="533400" cy="533400"/>
          </a:xfrm>
          <a:prstGeom prst="rect">
            <a:avLst/>
          </a:prstGeom>
        </p:spPr>
      </p:pic>
      <p:pic>
        <p:nvPicPr>
          <p:cNvPr id="17" name="Picture 16" descr="104fa886-46c3-4532-bdc0-9213542a253b.png"/>
          <p:cNvPicPr>
            <a:picLocks noChangeAspect="1"/>
          </p:cNvPicPr>
          <p:nvPr/>
        </p:nvPicPr>
        <p:blipFill>
          <a:blip r:embed="rId4"/>
          <a:stretch>
            <a:fillRect/>
          </a:stretch>
        </p:blipFill>
        <p:spPr>
          <a:xfrm>
            <a:off x="4438650" y="2752678"/>
            <a:ext cx="533400" cy="533400"/>
          </a:xfrm>
          <a:prstGeom prst="rect">
            <a:avLst/>
          </a:prstGeom>
        </p:spPr>
      </p:pic>
      <p:pic>
        <p:nvPicPr>
          <p:cNvPr id="18" name="Picture 17" descr="381d6650-00bd-4c95-a6c7-6f9053aa7073.png"/>
          <p:cNvPicPr>
            <a:picLocks noChangeAspect="1"/>
          </p:cNvPicPr>
          <p:nvPr/>
        </p:nvPicPr>
        <p:blipFill>
          <a:blip r:embed="rId5"/>
          <a:stretch>
            <a:fillRect/>
          </a:stretch>
        </p:blipFill>
        <p:spPr>
          <a:xfrm>
            <a:off x="7219950" y="2752678"/>
            <a:ext cx="533400" cy="533400"/>
          </a:xfrm>
          <a:prstGeom prst="rect">
            <a:avLst/>
          </a:prstGeom>
        </p:spPr>
      </p:pic>
      <p:pic>
        <p:nvPicPr>
          <p:cNvPr id="19" name="Picture 18" descr="e683af74-e9a5-4191-bbb2-52890da11cb8.png"/>
          <p:cNvPicPr>
            <a:picLocks noChangeAspect="1"/>
          </p:cNvPicPr>
          <p:nvPr/>
        </p:nvPicPr>
        <p:blipFill>
          <a:blip r:embed="rId6"/>
          <a:stretch>
            <a:fillRect/>
          </a:stretch>
        </p:blipFill>
        <p:spPr>
          <a:xfrm>
            <a:off x="10001250" y="2752678"/>
            <a:ext cx="533400" cy="533400"/>
          </a:xfrm>
          <a:prstGeom prst="rect">
            <a:avLst/>
          </a:prstGeom>
        </p:spPr>
      </p:pic>
      <p:sp>
        <p:nvSpPr>
          <p:cNvPr id="20" name="TextBox 19"/>
          <p:cNvSpPr txBox="1"/>
          <p:nvPr/>
        </p:nvSpPr>
        <p:spPr>
          <a:xfrm>
            <a:off x="4127152" y="3971878"/>
            <a:ext cx="1175444" cy="704745"/>
          </a:xfrm>
          <a:prstGeom prst="rect">
            <a:avLst/>
          </a:prstGeom>
          <a:noFill/>
          <a:ln>
            <a:noFill/>
          </a:ln>
          <a:effectLst>
            <a:outerShdw>
              <a:srgbClr val="000000">
                <a:alpha val="0"/>
              </a:srgbClr>
            </a:outerShdw>
          </a:effectLst>
        </p:spPr>
        <p:txBody>
          <a:bodyPr wrap="square" lIns="0" tIns="0" rIns="0" bIns="0">
            <a:spAutoFit/>
          </a:bodyPr>
          <a:lstStyle/>
          <a:p>
            <a:pPr algn="ctr">
              <a:lnSpc>
                <a:spcPct val="120000"/>
              </a:lnSpc>
              <a:defRPr sz="1200" b="0" i="0">
                <a:solidFill>
                  <a:srgbClr val="111827"/>
                </a:solidFill>
                <a:latin typeface="Albert Sans"/>
              </a:defRPr>
            </a:pPr>
            <a:r>
              <a:rPr sz="2000" b="1" i="0" dirty="0">
                <a:solidFill>
                  <a:srgbClr val="111827"/>
                </a:solidFill>
                <a:latin typeface="Arial" panose="020B0604020202020204" pitchFamily="34" charset="0"/>
              </a:rPr>
              <a:t>Fertility Window</a:t>
            </a:r>
          </a:p>
        </p:txBody>
      </p:sp>
      <p:sp>
        <p:nvSpPr>
          <p:cNvPr id="21" name="TextBox 20"/>
          <p:cNvSpPr txBox="1"/>
          <p:nvPr/>
        </p:nvSpPr>
        <p:spPr>
          <a:xfrm>
            <a:off x="1361628" y="3897118"/>
            <a:ext cx="1072157" cy="704745"/>
          </a:xfrm>
          <a:prstGeom prst="rect">
            <a:avLst/>
          </a:prstGeom>
          <a:noFill/>
          <a:ln>
            <a:noFill/>
          </a:ln>
          <a:effectLst>
            <a:outerShdw>
              <a:srgbClr val="000000">
                <a:alpha val="0"/>
              </a:srgbClr>
            </a:outerShdw>
          </a:effectLst>
        </p:spPr>
        <p:txBody>
          <a:bodyPr wrap="square" lIns="0" tIns="0" rIns="0" bIns="0">
            <a:spAutoFit/>
          </a:bodyPr>
          <a:lstStyle/>
          <a:p>
            <a:pPr algn="ctr">
              <a:lnSpc>
                <a:spcPct val="120000"/>
              </a:lnSpc>
              <a:defRPr sz="1200" b="0" i="0">
                <a:solidFill>
                  <a:srgbClr val="111827"/>
                </a:solidFill>
                <a:latin typeface="Albert Sans"/>
              </a:defRPr>
            </a:pPr>
            <a:r>
              <a:rPr sz="2000" b="1" i="0" dirty="0">
                <a:solidFill>
                  <a:srgbClr val="111827"/>
                </a:solidFill>
                <a:latin typeface="Arial" panose="020B0604020202020204" pitchFamily="34" charset="0"/>
              </a:rPr>
              <a:t>Cycle Tracking</a:t>
            </a:r>
          </a:p>
        </p:txBody>
      </p:sp>
      <p:sp>
        <p:nvSpPr>
          <p:cNvPr id="22" name="Rounded Rectangle 21"/>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23" name="Rounded Rectangle 22"/>
          <p:cNvSpPr/>
          <p:nvPr/>
        </p:nvSpPr>
        <p:spPr>
          <a:xfrm>
            <a:off x="2192982" y="6443662"/>
            <a:ext cx="9541817"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24" name="Rectangle 23"/>
          <p:cNvSpPr/>
          <p:nvPr/>
        </p:nvSpPr>
        <p:spPr>
          <a:xfrm rot="2700000">
            <a:off x="433527" y="204927"/>
            <a:ext cx="161644" cy="161644"/>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27" name="Picture 26" descr="A pink heart on a pink background&#10;&#10;AI-generated content may be incorrect.">
            <a:extLst>
              <a:ext uri="{FF2B5EF4-FFF2-40B4-BE49-F238E27FC236}">
                <a16:creationId xmlns:a16="http://schemas.microsoft.com/office/drawing/2014/main" id="{457B682C-B18A-52D8-4247-619DDFE21079}"/>
              </a:ext>
            </a:extLst>
          </p:cNvPr>
          <p:cNvPicPr>
            <a:picLocks noChangeAspect="1"/>
          </p:cNvPicPr>
          <p:nvPr/>
        </p:nvPicPr>
        <p:blipFill>
          <a:blip r:embed="rId7"/>
          <a:stretch>
            <a:fillRect/>
          </a:stretch>
        </p:blipFill>
        <p:spPr>
          <a:xfrm>
            <a:off x="142875" y="5977893"/>
            <a:ext cx="742948" cy="742948"/>
          </a:xfrm>
          <a:prstGeom prst="flowChartConnector">
            <a:avLst/>
          </a:prstGeom>
          <a:effectLst>
            <a:softEdge rad="0"/>
          </a:effectLst>
        </p:spPr>
      </p:pic>
      <p:sp>
        <p:nvSpPr>
          <p:cNvPr id="7" name="Shape 9">
            <a:extLst>
              <a:ext uri="{FF2B5EF4-FFF2-40B4-BE49-F238E27FC236}">
                <a16:creationId xmlns:a16="http://schemas.microsoft.com/office/drawing/2014/main" id="{6D5CEBFF-72D0-4E29-7115-1AB069736E3A}"/>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533400"/>
            <a:ext cx="11296650" cy="502890"/>
          </a:xfrm>
          <a:prstGeom prst="rect">
            <a:avLst/>
          </a:prstGeom>
          <a:noFill/>
          <a:ln>
            <a:noFill/>
          </a:ln>
          <a:effectLst>
            <a:outerShdw>
              <a:srgbClr val="000000">
                <a:alpha val="0"/>
              </a:srgbClr>
            </a:outerShdw>
          </a:effectLst>
        </p:spPr>
        <p:txBody>
          <a:bodyPr wrap="square" lIns="0" tIns="0" rIns="0" bIns="0">
            <a:spAutoFit/>
          </a:bodyPr>
          <a:lstStyle/>
          <a:p>
            <a:pPr>
              <a:lnSpc>
                <a:spcPct val="88000"/>
              </a:lnSpc>
              <a:defRPr sz="3600" b="0" i="0">
                <a:solidFill>
                  <a:srgbClr val="111827"/>
                </a:solidFill>
                <a:latin typeface="Albert Sans"/>
              </a:defRPr>
            </a:pPr>
            <a:r>
              <a:rPr sz="3600" b="1" i="0" dirty="0">
                <a:solidFill>
                  <a:srgbClr val="111827"/>
                </a:solidFill>
                <a:latin typeface="Arial" panose="020B0604020202020204" pitchFamily="34" charset="0"/>
              </a:rPr>
              <a:t>Digital Technology Used: </a:t>
            </a:r>
            <a:r>
              <a:rPr sz="3600" b="1" i="0" dirty="0" err="1">
                <a:solidFill>
                  <a:srgbClr val="111827"/>
                </a:solidFill>
                <a:latin typeface="Arial" panose="020B0604020202020204" pitchFamily="34" charset="0"/>
              </a:rPr>
              <a:t>CycleConnect</a:t>
            </a:r>
            <a:r>
              <a:rPr sz="3600" b="1" i="0" dirty="0">
                <a:solidFill>
                  <a:srgbClr val="111827"/>
                </a:solidFill>
                <a:latin typeface="Arial" panose="020B0604020202020204" pitchFamily="34" charset="0"/>
              </a:rPr>
              <a:t> App</a:t>
            </a:r>
          </a:p>
        </p:txBody>
      </p:sp>
      <p:sp>
        <p:nvSpPr>
          <p:cNvPr id="4" name="Rounded Rectangle 3"/>
          <p:cNvSpPr/>
          <p:nvPr/>
        </p:nvSpPr>
        <p:spPr>
          <a:xfrm>
            <a:off x="800100" y="2141190"/>
            <a:ext cx="2476500" cy="3510034"/>
          </a:xfrm>
          <a:prstGeom prst="roundRect">
            <a:avLst>
              <a:gd name="adj" fmla="val 9426"/>
            </a:avLst>
          </a:prstGeom>
          <a:solidFill>
            <a:srgbClr val="FFC7D8"/>
          </a:solidFill>
          <a:ln>
            <a:noFill/>
          </a:ln>
          <a:effectLst>
            <a:outerShdw blurRad="381000" dist="152400" dir="5400000" rotWithShape="0">
              <a:srgbClr val="000000">
                <a:alpha val="800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5" name="Rounded Rectangle 4"/>
          <p:cNvSpPr/>
          <p:nvPr/>
        </p:nvSpPr>
        <p:spPr>
          <a:xfrm>
            <a:off x="3505200" y="2141190"/>
            <a:ext cx="2476500" cy="3510034"/>
          </a:xfrm>
          <a:prstGeom prst="roundRect">
            <a:avLst>
              <a:gd name="adj" fmla="val 9426"/>
            </a:avLst>
          </a:prstGeom>
          <a:solidFill>
            <a:srgbClr val="FFC7D8"/>
          </a:solidFill>
          <a:ln>
            <a:noFill/>
          </a:ln>
          <a:effectLst>
            <a:outerShdw blurRad="381000" dist="152400" dir="5400000" rotWithShape="0">
              <a:srgbClr val="000000">
                <a:alpha val="800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6" name="Rounded Rectangle 5"/>
          <p:cNvSpPr/>
          <p:nvPr/>
        </p:nvSpPr>
        <p:spPr>
          <a:xfrm>
            <a:off x="6210300" y="2141190"/>
            <a:ext cx="2476500" cy="3510034"/>
          </a:xfrm>
          <a:prstGeom prst="roundRect">
            <a:avLst>
              <a:gd name="adj" fmla="val 9426"/>
            </a:avLst>
          </a:prstGeom>
          <a:solidFill>
            <a:srgbClr val="FFC7D8"/>
          </a:solidFill>
          <a:ln>
            <a:noFill/>
          </a:ln>
          <a:effectLst>
            <a:outerShdw blurRad="381000" dist="152400" dir="5400000" rotWithShape="0">
              <a:srgbClr val="000000">
                <a:alpha val="800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7" name="Rounded Rectangle 6"/>
          <p:cNvSpPr/>
          <p:nvPr/>
        </p:nvSpPr>
        <p:spPr>
          <a:xfrm>
            <a:off x="8915400" y="2141189"/>
            <a:ext cx="2476500" cy="3510035"/>
          </a:xfrm>
          <a:prstGeom prst="roundRect">
            <a:avLst>
              <a:gd name="adj" fmla="val 9426"/>
            </a:avLst>
          </a:prstGeom>
          <a:solidFill>
            <a:srgbClr val="FFC7D8"/>
          </a:solidFill>
          <a:ln>
            <a:noFill/>
          </a:ln>
          <a:effectLst>
            <a:outerShdw blurRad="381000" dist="152400" dir="5400000" rotWithShape="0">
              <a:srgbClr val="000000">
                <a:alpha val="800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8" name="TextBox 7"/>
          <p:cNvSpPr txBox="1"/>
          <p:nvPr/>
        </p:nvSpPr>
        <p:spPr>
          <a:xfrm>
            <a:off x="457200" y="1264984"/>
            <a:ext cx="11277599" cy="563744"/>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200" b="0" i="0">
                <a:solidFill>
                  <a:srgbClr val="6B7280"/>
                </a:solidFill>
                <a:latin typeface="Albert Sans"/>
              </a:defRPr>
            </a:pPr>
            <a:r>
              <a:rPr sz="1600" b="0" i="0" dirty="0">
                <a:latin typeface="Arial" panose="020B0604020202020204" pitchFamily="34" charset="0"/>
              </a:rPr>
              <a:t>A cross-platform digital tool developed with Flutter for seamless performance, offering offline functionality and a user-friendly interface for women aged 18–35, ensuring privacy through local data storage.</a:t>
            </a:r>
          </a:p>
        </p:txBody>
      </p:sp>
      <p:sp>
        <p:nvSpPr>
          <p:cNvPr id="9" name="TextBox 8"/>
          <p:cNvSpPr txBox="1"/>
          <p:nvPr/>
        </p:nvSpPr>
        <p:spPr>
          <a:xfrm>
            <a:off x="3724275" y="3569774"/>
            <a:ext cx="2038350" cy="2018822"/>
          </a:xfrm>
          <a:prstGeom prst="rect">
            <a:avLst/>
          </a:prstGeom>
          <a:noFill/>
          <a:ln>
            <a:noFill/>
          </a:ln>
          <a:effectLst>
            <a:outerShdw>
              <a:srgbClr val="000000">
                <a:alpha val="0"/>
              </a:srgbClr>
            </a:outerShdw>
          </a:effectLst>
        </p:spPr>
        <p:txBody>
          <a:bodyPr wrap="square" lIns="0" tIns="0" rIns="0" bIns="0">
            <a:spAutoFit/>
          </a:bodyPr>
          <a:lstStyle/>
          <a:p>
            <a:pPr>
              <a:lnSpc>
                <a:spcPct val="136000"/>
              </a:lnSpc>
              <a:defRPr sz="1050" b="0" i="0">
                <a:solidFill>
                  <a:srgbClr val="6B7280"/>
                </a:solidFill>
                <a:latin typeface="Albert Sans"/>
              </a:defRPr>
            </a:pPr>
            <a:r>
              <a:rPr sz="1400" b="0" dirty="0">
                <a:solidFill>
                  <a:srgbClr val="6B7280"/>
                </a:solidFill>
                <a:latin typeface="Arial" panose="020B0604020202020204" pitchFamily="34" charset="0"/>
                <a:cs typeface="Arial" panose="020B0604020202020204" pitchFamily="34" charset="0"/>
              </a:rPr>
              <a:t>Features </a:t>
            </a:r>
            <a:r>
              <a:rPr sz="1400" b="1" dirty="0">
                <a:solidFill>
                  <a:srgbClr val="6B7280"/>
                </a:solidFill>
                <a:latin typeface="Arial" panose="020B0604020202020204" pitchFamily="34" charset="0"/>
                <a:cs typeface="Arial" panose="020B0604020202020204" pitchFamily="34" charset="0"/>
              </a:rPr>
              <a:t>offline functionality</a:t>
            </a:r>
            <a:r>
              <a:rPr sz="1400" b="0" dirty="0">
                <a:solidFill>
                  <a:srgbClr val="6B7280"/>
                </a:solidFill>
                <a:latin typeface="Arial" panose="020B0604020202020204" pitchFamily="34" charset="0"/>
                <a:cs typeface="Arial" panose="020B0604020202020204" pitchFamily="34" charset="0"/>
              </a:rPr>
              <a:t> and </a:t>
            </a:r>
            <a:r>
              <a:rPr sz="1400" b="1" dirty="0">
                <a:solidFill>
                  <a:srgbClr val="6B7280"/>
                </a:solidFill>
                <a:latin typeface="Arial" panose="020B0604020202020204" pitchFamily="34" charset="0"/>
                <a:cs typeface="Arial" panose="020B0604020202020204" pitchFamily="34" charset="0"/>
              </a:rPr>
              <a:t>local data storage</a:t>
            </a:r>
            <a:r>
              <a:rPr sz="1400" b="0" dirty="0">
                <a:solidFill>
                  <a:srgbClr val="6B7280"/>
                </a:solidFill>
                <a:latin typeface="Arial" panose="020B0604020202020204" pitchFamily="34" charset="0"/>
                <a:cs typeface="Arial" panose="020B0604020202020204" pitchFamily="34" charset="0"/>
              </a:rPr>
              <a:t> to ensure user confidentiality and access anytime, anywhere</a:t>
            </a:r>
            <a:r>
              <a:rPr lang="en-GB" sz="1400" b="0" dirty="0">
                <a:solidFill>
                  <a:srgbClr val="6B7280"/>
                </a:solidFill>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(Flores et al., 2021)</a:t>
            </a:r>
            <a:endParaRPr sz="1400" b="0" dirty="0">
              <a:solidFill>
                <a:srgbClr val="6B7280"/>
              </a:solidFill>
              <a:latin typeface="Arial" panose="020B0604020202020204" pitchFamily="34" charset="0"/>
              <a:cs typeface="Arial" panose="020B0604020202020204" pitchFamily="34" charset="0"/>
            </a:endParaRPr>
          </a:p>
        </p:txBody>
      </p:sp>
      <p:sp>
        <p:nvSpPr>
          <p:cNvPr id="10" name="TextBox 9"/>
          <p:cNvSpPr txBox="1"/>
          <p:nvPr/>
        </p:nvSpPr>
        <p:spPr>
          <a:xfrm>
            <a:off x="6438900" y="3569773"/>
            <a:ext cx="2038350" cy="1730923"/>
          </a:xfrm>
          <a:prstGeom prst="rect">
            <a:avLst/>
          </a:prstGeom>
          <a:noFill/>
          <a:ln>
            <a:noFill/>
          </a:ln>
          <a:effectLst>
            <a:outerShdw>
              <a:srgbClr val="000000">
                <a:alpha val="0"/>
              </a:srgbClr>
            </a:outerShdw>
          </a:effectLst>
        </p:spPr>
        <p:txBody>
          <a:bodyPr wrap="square" lIns="0" tIns="0" rIns="0" bIns="0">
            <a:spAutoFit/>
          </a:bodyPr>
          <a:lstStyle/>
          <a:p>
            <a:pPr>
              <a:lnSpc>
                <a:spcPct val="136000"/>
              </a:lnSpc>
              <a:defRPr sz="1050" b="0" i="0">
                <a:solidFill>
                  <a:srgbClr val="6B7280"/>
                </a:solidFill>
                <a:latin typeface="Albert Sans"/>
              </a:defRPr>
            </a:pPr>
            <a:r>
              <a:rPr sz="1400" b="0" dirty="0">
                <a:solidFill>
                  <a:srgbClr val="6B7280"/>
                </a:solidFill>
                <a:latin typeface="Arial" panose="020B0604020202020204" pitchFamily="34" charset="0"/>
                <a:cs typeface="Arial" panose="020B0604020202020204" pitchFamily="34" charset="0"/>
              </a:rPr>
              <a:t>Enables accurate </a:t>
            </a:r>
            <a:r>
              <a:rPr sz="1400" b="1" dirty="0">
                <a:solidFill>
                  <a:srgbClr val="6B7280"/>
                </a:solidFill>
                <a:latin typeface="Arial" panose="020B0604020202020204" pitchFamily="34" charset="0"/>
                <a:cs typeface="Arial" panose="020B0604020202020204" pitchFamily="34" charset="0"/>
              </a:rPr>
              <a:t>cycle tracking </a:t>
            </a:r>
            <a:r>
              <a:rPr sz="1400" b="0" dirty="0">
                <a:solidFill>
                  <a:srgbClr val="6B7280"/>
                </a:solidFill>
                <a:latin typeface="Arial" panose="020B0604020202020204" pitchFamily="34" charset="0"/>
                <a:cs typeface="Arial" panose="020B0604020202020204" pitchFamily="34" charset="0"/>
              </a:rPr>
              <a:t>and prediction, empowering users to monitor their reproductive health effectively</a:t>
            </a:r>
            <a:r>
              <a:rPr lang="en-GB" sz="1400" b="0" dirty="0">
                <a:solidFill>
                  <a:srgbClr val="6B7280"/>
                </a:solidFill>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a:t>
            </a:r>
            <a:r>
              <a:rPr lang="en-GB" sz="1400" dirty="0" err="1">
                <a:latin typeface="Arial" panose="020B0604020202020204" pitchFamily="34" charset="0"/>
                <a:cs typeface="Arial" panose="020B0604020202020204" pitchFamily="34" charset="0"/>
              </a:rPr>
              <a:t>Symul</a:t>
            </a:r>
            <a:r>
              <a:rPr lang="en-GB" sz="1400" dirty="0">
                <a:latin typeface="Arial" panose="020B0604020202020204" pitchFamily="34" charset="0"/>
                <a:cs typeface="Arial" panose="020B0604020202020204" pitchFamily="34" charset="0"/>
              </a:rPr>
              <a:t> et al., 2019).</a:t>
            </a:r>
            <a:endParaRPr sz="1400" b="0" dirty="0">
              <a:solidFill>
                <a:srgbClr val="6B7280"/>
              </a:solidFill>
              <a:latin typeface="Arial" panose="020B0604020202020204" pitchFamily="34" charset="0"/>
              <a:cs typeface="Arial" panose="020B0604020202020204" pitchFamily="34" charset="0"/>
            </a:endParaRPr>
          </a:p>
        </p:txBody>
      </p:sp>
      <p:sp>
        <p:nvSpPr>
          <p:cNvPr id="11" name="TextBox 10"/>
          <p:cNvSpPr txBox="1"/>
          <p:nvPr/>
        </p:nvSpPr>
        <p:spPr>
          <a:xfrm>
            <a:off x="9144000" y="3548396"/>
            <a:ext cx="2038350" cy="1432765"/>
          </a:xfrm>
          <a:prstGeom prst="rect">
            <a:avLst/>
          </a:prstGeom>
          <a:noFill/>
          <a:ln>
            <a:noFill/>
          </a:ln>
          <a:effectLst>
            <a:outerShdw>
              <a:srgbClr val="000000">
                <a:alpha val="0"/>
              </a:srgbClr>
            </a:outerShdw>
          </a:effectLst>
        </p:spPr>
        <p:txBody>
          <a:bodyPr wrap="square" lIns="0" tIns="0" rIns="0" bIns="0">
            <a:spAutoFit/>
          </a:bodyPr>
          <a:lstStyle/>
          <a:p>
            <a:pPr>
              <a:lnSpc>
                <a:spcPct val="136000"/>
              </a:lnSpc>
              <a:defRPr sz="1050" b="0" i="0">
                <a:solidFill>
                  <a:srgbClr val="6B7280"/>
                </a:solidFill>
                <a:latin typeface="Albert Sans"/>
              </a:defRPr>
            </a:pPr>
            <a:r>
              <a:rPr sz="1400" b="0" i="0" dirty="0">
                <a:solidFill>
                  <a:srgbClr val="6B7280"/>
                </a:solidFill>
                <a:latin typeface="Arial" panose="020B0604020202020204" pitchFamily="34" charset="0"/>
              </a:rPr>
              <a:t>Allows for comprehensive </a:t>
            </a:r>
            <a:r>
              <a:rPr sz="1400" b="1" i="0" dirty="0">
                <a:solidFill>
                  <a:srgbClr val="6B7280"/>
                </a:solidFill>
                <a:latin typeface="Arial" panose="020B0604020202020204" pitchFamily="34" charset="0"/>
              </a:rPr>
              <a:t>symptom logging</a:t>
            </a:r>
            <a:r>
              <a:rPr sz="1400" b="0" i="0" dirty="0">
                <a:solidFill>
                  <a:srgbClr val="6B7280"/>
                </a:solidFill>
                <a:latin typeface="Arial" panose="020B0604020202020204" pitchFamily="34" charset="0"/>
              </a:rPr>
              <a:t>, trend analysis, and provides </a:t>
            </a:r>
            <a:r>
              <a:rPr sz="1400" b="1" i="0" dirty="0">
                <a:solidFill>
                  <a:srgbClr val="6B7280"/>
                </a:solidFill>
                <a:latin typeface="Arial" panose="020B0604020202020204" pitchFamily="34" charset="0"/>
              </a:rPr>
              <a:t>personalized health insights</a:t>
            </a:r>
            <a:r>
              <a:rPr sz="1400" b="0" i="0" dirty="0">
                <a:solidFill>
                  <a:srgbClr val="6B7280"/>
                </a:solidFill>
                <a:latin typeface="Arial" panose="020B0604020202020204" pitchFamily="34" charset="0"/>
              </a:rPr>
              <a:t>.</a:t>
            </a:r>
          </a:p>
        </p:txBody>
      </p:sp>
      <p:sp>
        <p:nvSpPr>
          <p:cNvPr id="12" name="TextBox 11"/>
          <p:cNvSpPr txBox="1"/>
          <p:nvPr/>
        </p:nvSpPr>
        <p:spPr>
          <a:xfrm>
            <a:off x="1028700" y="3569774"/>
            <a:ext cx="2038350" cy="1139736"/>
          </a:xfrm>
          <a:prstGeom prst="rect">
            <a:avLst/>
          </a:prstGeom>
          <a:noFill/>
          <a:ln>
            <a:noFill/>
          </a:ln>
          <a:effectLst>
            <a:outerShdw>
              <a:srgbClr val="000000">
                <a:alpha val="0"/>
              </a:srgbClr>
            </a:outerShdw>
          </a:effectLst>
        </p:spPr>
        <p:txBody>
          <a:bodyPr wrap="square" lIns="0" tIns="0" rIns="0" bIns="0">
            <a:spAutoFit/>
          </a:bodyPr>
          <a:lstStyle/>
          <a:p>
            <a:pPr>
              <a:lnSpc>
                <a:spcPct val="136000"/>
              </a:lnSpc>
              <a:defRPr sz="1050" b="0" i="0">
                <a:solidFill>
                  <a:srgbClr val="6B7280"/>
                </a:solidFill>
                <a:latin typeface="Albert Sans"/>
              </a:defRPr>
            </a:pPr>
            <a:r>
              <a:rPr sz="1400" b="0" i="0" dirty="0">
                <a:solidFill>
                  <a:srgbClr val="6B7280"/>
                </a:solidFill>
                <a:latin typeface="Arial" panose="020B0604020202020204" pitchFamily="34" charset="0"/>
              </a:rPr>
              <a:t>Built with </a:t>
            </a:r>
            <a:r>
              <a:rPr sz="1400" b="1" i="0" dirty="0">
                <a:solidFill>
                  <a:srgbClr val="6B7280"/>
                </a:solidFill>
                <a:latin typeface="Arial" panose="020B0604020202020204" pitchFamily="34" charset="0"/>
              </a:rPr>
              <a:t>Flutter</a:t>
            </a:r>
            <a:r>
              <a:rPr sz="1400" b="0" i="0" dirty="0">
                <a:solidFill>
                  <a:srgbClr val="6B7280"/>
                </a:solidFill>
                <a:latin typeface="Arial" panose="020B0604020202020204" pitchFamily="34" charset="0"/>
              </a:rPr>
              <a:t> for seamless performance on both </a:t>
            </a:r>
            <a:r>
              <a:rPr sz="1400" b="1" i="0" dirty="0">
                <a:solidFill>
                  <a:srgbClr val="6B7280"/>
                </a:solidFill>
                <a:latin typeface="Arial" panose="020B0604020202020204" pitchFamily="34" charset="0"/>
              </a:rPr>
              <a:t>Android and Windows</a:t>
            </a:r>
            <a:r>
              <a:rPr sz="1400" b="0" i="0" dirty="0">
                <a:solidFill>
                  <a:srgbClr val="6B7280"/>
                </a:solidFill>
                <a:latin typeface="Arial" panose="020B0604020202020204" pitchFamily="34" charset="0"/>
              </a:rPr>
              <a:t>.</a:t>
            </a:r>
          </a:p>
        </p:txBody>
      </p:sp>
      <p:sp>
        <p:nvSpPr>
          <p:cNvPr id="13" name="TextBox 12"/>
          <p:cNvSpPr txBox="1"/>
          <p:nvPr/>
        </p:nvSpPr>
        <p:spPr>
          <a:xfrm>
            <a:off x="1028700" y="2865090"/>
            <a:ext cx="2038350" cy="563744"/>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350" b="0" i="0">
                <a:solidFill>
                  <a:srgbClr val="111827"/>
                </a:solidFill>
                <a:latin typeface="Albert Sans"/>
              </a:defRPr>
            </a:pPr>
            <a:r>
              <a:rPr sz="1600" b="1" i="0" dirty="0">
                <a:solidFill>
                  <a:srgbClr val="111827"/>
                </a:solidFill>
                <a:latin typeface="Arial" panose="020B0604020202020204" pitchFamily="34" charset="0"/>
              </a:rPr>
              <a:t>Cross-Platform Development</a:t>
            </a:r>
          </a:p>
        </p:txBody>
      </p:sp>
      <p:sp>
        <p:nvSpPr>
          <p:cNvPr id="14" name="TextBox 13"/>
          <p:cNvSpPr txBox="1"/>
          <p:nvPr/>
        </p:nvSpPr>
        <p:spPr>
          <a:xfrm>
            <a:off x="3733800" y="2865090"/>
            <a:ext cx="2038350" cy="563744"/>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350" b="0" i="0">
                <a:solidFill>
                  <a:srgbClr val="111827"/>
                </a:solidFill>
                <a:latin typeface="Albert Sans"/>
              </a:defRPr>
            </a:pPr>
            <a:r>
              <a:rPr sz="1600" b="1" i="0" dirty="0">
                <a:solidFill>
                  <a:srgbClr val="111827"/>
                </a:solidFill>
                <a:latin typeface="Arial" panose="020B0604020202020204" pitchFamily="34" charset="0"/>
              </a:rPr>
              <a:t>Privacy &amp; Accessibility</a:t>
            </a:r>
          </a:p>
        </p:txBody>
      </p:sp>
      <p:sp>
        <p:nvSpPr>
          <p:cNvPr id="15" name="TextBox 14"/>
          <p:cNvSpPr txBox="1"/>
          <p:nvPr/>
        </p:nvSpPr>
        <p:spPr>
          <a:xfrm>
            <a:off x="6438900" y="2865090"/>
            <a:ext cx="2038350" cy="268279"/>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350" b="0" i="0">
                <a:solidFill>
                  <a:srgbClr val="111827"/>
                </a:solidFill>
                <a:latin typeface="Albert Sans"/>
              </a:defRPr>
            </a:pPr>
            <a:r>
              <a:rPr sz="1600" b="1" i="0" dirty="0">
                <a:solidFill>
                  <a:srgbClr val="111827"/>
                </a:solidFill>
                <a:latin typeface="Arial" panose="020B0604020202020204" pitchFamily="34" charset="0"/>
              </a:rPr>
              <a:t>Cycle Prediction</a:t>
            </a:r>
          </a:p>
        </p:txBody>
      </p:sp>
      <p:sp>
        <p:nvSpPr>
          <p:cNvPr id="16" name="TextBox 15"/>
          <p:cNvSpPr txBox="1"/>
          <p:nvPr/>
        </p:nvSpPr>
        <p:spPr>
          <a:xfrm>
            <a:off x="9144000" y="2865090"/>
            <a:ext cx="2038350" cy="268279"/>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350" b="0" i="0">
                <a:solidFill>
                  <a:srgbClr val="111827"/>
                </a:solidFill>
                <a:latin typeface="Albert Sans"/>
              </a:defRPr>
            </a:pPr>
            <a:r>
              <a:rPr sz="1600" b="1" i="0" dirty="0">
                <a:solidFill>
                  <a:srgbClr val="111827"/>
                </a:solidFill>
                <a:latin typeface="Arial" panose="020B0604020202020204" pitchFamily="34" charset="0"/>
              </a:rPr>
              <a:t>Health Insights</a:t>
            </a:r>
          </a:p>
        </p:txBody>
      </p:sp>
      <p:sp>
        <p:nvSpPr>
          <p:cNvPr id="18" name="Rounded Rectangle 17"/>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9" name="Rounded Rectangle 18"/>
          <p:cNvSpPr/>
          <p:nvPr/>
        </p:nvSpPr>
        <p:spPr>
          <a:xfrm>
            <a:off x="2089100" y="6443662"/>
            <a:ext cx="9645699"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grpSp>
        <p:nvGrpSpPr>
          <p:cNvPr id="29" name="Group 28">
            <a:extLst>
              <a:ext uri="{FF2B5EF4-FFF2-40B4-BE49-F238E27FC236}">
                <a16:creationId xmlns:a16="http://schemas.microsoft.com/office/drawing/2014/main" id="{67735C49-E3B3-BFB5-B20C-606A171CCD63}"/>
              </a:ext>
            </a:extLst>
          </p:cNvPr>
          <p:cNvGrpSpPr/>
          <p:nvPr/>
        </p:nvGrpSpPr>
        <p:grpSpPr>
          <a:xfrm>
            <a:off x="1028700" y="2331690"/>
            <a:ext cx="490220" cy="457230"/>
            <a:chOff x="1028700" y="2331690"/>
            <a:chExt cx="381000" cy="381000"/>
          </a:xfrm>
        </p:grpSpPr>
        <p:sp>
          <p:nvSpPr>
            <p:cNvPr id="20" name="Rounded Rectangle 19"/>
            <p:cNvSpPr/>
            <p:nvPr/>
          </p:nvSpPr>
          <p:spPr>
            <a:xfrm>
              <a:off x="1028700" y="2331690"/>
              <a:ext cx="381000" cy="381000"/>
            </a:xfrm>
            <a:prstGeom prst="roundRect">
              <a:avLst>
                <a:gd name="adj" fmla="val 5000"/>
              </a:avLst>
            </a:prstGeom>
            <a:solidFill>
              <a:srgbClr val="FFFFFF"/>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24" name="Picture 23" descr="b6c387b2-c073-4181-a7f5-d96b8aa7fe5a.png"/>
            <p:cNvPicPr>
              <a:picLocks noChangeAspect="1"/>
            </p:cNvPicPr>
            <p:nvPr/>
          </p:nvPicPr>
          <p:blipFill>
            <a:blip r:embed="rId3"/>
            <a:stretch>
              <a:fillRect/>
            </a:stretch>
          </p:blipFill>
          <p:spPr>
            <a:xfrm>
              <a:off x="1104900" y="2412652"/>
              <a:ext cx="228600" cy="228600"/>
            </a:xfrm>
            <a:prstGeom prst="rect">
              <a:avLst/>
            </a:prstGeom>
          </p:spPr>
        </p:pic>
      </p:grpSp>
      <p:grpSp>
        <p:nvGrpSpPr>
          <p:cNvPr id="30" name="Group 29">
            <a:extLst>
              <a:ext uri="{FF2B5EF4-FFF2-40B4-BE49-F238E27FC236}">
                <a16:creationId xmlns:a16="http://schemas.microsoft.com/office/drawing/2014/main" id="{2E2BD8E8-9359-153F-2B2C-B4EF224A5540}"/>
              </a:ext>
            </a:extLst>
          </p:cNvPr>
          <p:cNvGrpSpPr/>
          <p:nvPr/>
        </p:nvGrpSpPr>
        <p:grpSpPr>
          <a:xfrm>
            <a:off x="3731006" y="2342152"/>
            <a:ext cx="479044" cy="452468"/>
            <a:chOff x="3733800" y="2331690"/>
            <a:chExt cx="381000" cy="381000"/>
          </a:xfrm>
        </p:grpSpPr>
        <p:sp>
          <p:nvSpPr>
            <p:cNvPr id="21" name="Rounded Rectangle 20"/>
            <p:cNvSpPr/>
            <p:nvPr/>
          </p:nvSpPr>
          <p:spPr>
            <a:xfrm>
              <a:off x="3733800" y="2331690"/>
              <a:ext cx="381000" cy="381000"/>
            </a:xfrm>
            <a:prstGeom prst="roundRect">
              <a:avLst>
                <a:gd name="adj" fmla="val 0"/>
              </a:avLst>
            </a:prstGeom>
            <a:solidFill>
              <a:srgbClr val="FFFFFF"/>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25" name="Picture 24" descr="46d9f495-d40b-4e84-8281-112f7c0bd602.png"/>
            <p:cNvPicPr>
              <a:picLocks noChangeAspect="1"/>
            </p:cNvPicPr>
            <p:nvPr/>
          </p:nvPicPr>
          <p:blipFill>
            <a:blip r:embed="rId4"/>
            <a:stretch>
              <a:fillRect/>
            </a:stretch>
          </p:blipFill>
          <p:spPr>
            <a:xfrm>
              <a:off x="3810000" y="2412652"/>
              <a:ext cx="228600" cy="228600"/>
            </a:xfrm>
            <a:prstGeom prst="rect">
              <a:avLst/>
            </a:prstGeom>
          </p:spPr>
        </p:pic>
      </p:grpSp>
      <p:grpSp>
        <p:nvGrpSpPr>
          <p:cNvPr id="31" name="Group 30">
            <a:extLst>
              <a:ext uri="{FF2B5EF4-FFF2-40B4-BE49-F238E27FC236}">
                <a16:creationId xmlns:a16="http://schemas.microsoft.com/office/drawing/2014/main" id="{DD39A2BE-66B6-D27F-4C80-A9939002CB30}"/>
              </a:ext>
            </a:extLst>
          </p:cNvPr>
          <p:cNvGrpSpPr/>
          <p:nvPr/>
        </p:nvGrpSpPr>
        <p:grpSpPr>
          <a:xfrm>
            <a:off x="6438900" y="2331690"/>
            <a:ext cx="476250" cy="452468"/>
            <a:chOff x="6438900" y="2331690"/>
            <a:chExt cx="381000" cy="381000"/>
          </a:xfrm>
        </p:grpSpPr>
        <p:sp>
          <p:nvSpPr>
            <p:cNvPr id="22" name="Rounded Rectangle 21"/>
            <p:cNvSpPr/>
            <p:nvPr/>
          </p:nvSpPr>
          <p:spPr>
            <a:xfrm>
              <a:off x="6438900" y="2331690"/>
              <a:ext cx="381000" cy="381000"/>
            </a:xfrm>
            <a:prstGeom prst="roundRect">
              <a:avLst>
                <a:gd name="adj" fmla="val 5000"/>
              </a:avLst>
            </a:prstGeom>
            <a:solidFill>
              <a:srgbClr val="FFFFFF"/>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26" name="Picture 25" descr="8bc9949f-e18e-432a-aacf-9d795fe0c872.png"/>
            <p:cNvPicPr>
              <a:picLocks noChangeAspect="1"/>
            </p:cNvPicPr>
            <p:nvPr/>
          </p:nvPicPr>
          <p:blipFill>
            <a:blip r:embed="rId5"/>
            <a:stretch>
              <a:fillRect/>
            </a:stretch>
          </p:blipFill>
          <p:spPr>
            <a:xfrm>
              <a:off x="6515100" y="2412652"/>
              <a:ext cx="228600" cy="228600"/>
            </a:xfrm>
            <a:prstGeom prst="rect">
              <a:avLst/>
            </a:prstGeom>
          </p:spPr>
        </p:pic>
      </p:grpSp>
      <p:grpSp>
        <p:nvGrpSpPr>
          <p:cNvPr id="32" name="Group 31">
            <a:extLst>
              <a:ext uri="{FF2B5EF4-FFF2-40B4-BE49-F238E27FC236}">
                <a16:creationId xmlns:a16="http://schemas.microsoft.com/office/drawing/2014/main" id="{9E1213A4-4F76-E556-EF80-8697E9E00F3D}"/>
              </a:ext>
            </a:extLst>
          </p:cNvPr>
          <p:cNvGrpSpPr/>
          <p:nvPr/>
        </p:nvGrpSpPr>
        <p:grpSpPr>
          <a:xfrm>
            <a:off x="9144000" y="2346914"/>
            <a:ext cx="476251" cy="442006"/>
            <a:chOff x="9144000" y="2331690"/>
            <a:chExt cx="381000" cy="381000"/>
          </a:xfrm>
        </p:grpSpPr>
        <p:sp>
          <p:nvSpPr>
            <p:cNvPr id="23" name="Rounded Rectangle 22"/>
            <p:cNvSpPr/>
            <p:nvPr/>
          </p:nvSpPr>
          <p:spPr>
            <a:xfrm>
              <a:off x="9144000" y="2331690"/>
              <a:ext cx="381000" cy="381000"/>
            </a:xfrm>
            <a:prstGeom prst="roundRect">
              <a:avLst>
                <a:gd name="adj" fmla="val 5000"/>
              </a:avLst>
            </a:prstGeom>
            <a:solidFill>
              <a:srgbClr val="FFFFFF"/>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27" name="Picture 26" descr="ab72bc92-8cc0-4c23-b70d-e4e9a8bf1419.png"/>
            <p:cNvPicPr>
              <a:picLocks noChangeAspect="1"/>
            </p:cNvPicPr>
            <p:nvPr/>
          </p:nvPicPr>
          <p:blipFill>
            <a:blip r:embed="rId6"/>
            <a:stretch>
              <a:fillRect/>
            </a:stretch>
          </p:blipFill>
          <p:spPr>
            <a:xfrm>
              <a:off x="9220200" y="2412652"/>
              <a:ext cx="228600" cy="228600"/>
            </a:xfrm>
            <a:prstGeom prst="rect">
              <a:avLst/>
            </a:prstGeom>
          </p:spPr>
        </p:pic>
      </p:grpSp>
      <p:sp>
        <p:nvSpPr>
          <p:cNvPr id="28" name="Rectangle 27"/>
          <p:cNvSpPr/>
          <p:nvPr/>
        </p:nvSpPr>
        <p:spPr>
          <a:xfrm rot="2700000">
            <a:off x="433527" y="204928"/>
            <a:ext cx="161644" cy="161643"/>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33" name="Picture 32" descr="A pink heart on a pink background&#10;&#10;AI-generated content may be incorrect.">
            <a:extLst>
              <a:ext uri="{FF2B5EF4-FFF2-40B4-BE49-F238E27FC236}">
                <a16:creationId xmlns:a16="http://schemas.microsoft.com/office/drawing/2014/main" id="{D70246C1-76EA-7519-F494-D0DFE157BB76}"/>
              </a:ext>
            </a:extLst>
          </p:cNvPr>
          <p:cNvPicPr>
            <a:picLocks noChangeAspect="1"/>
          </p:cNvPicPr>
          <p:nvPr/>
        </p:nvPicPr>
        <p:blipFill>
          <a:blip r:embed="rId7"/>
          <a:stretch>
            <a:fillRect/>
          </a:stretch>
        </p:blipFill>
        <p:spPr>
          <a:xfrm>
            <a:off x="142875" y="6067425"/>
            <a:ext cx="742948" cy="742948"/>
          </a:xfrm>
          <a:prstGeom prst="flowChartConnector">
            <a:avLst/>
          </a:prstGeom>
          <a:effectLst>
            <a:softEdge rad="0"/>
          </a:effectLst>
        </p:spPr>
      </p:pic>
      <p:sp>
        <p:nvSpPr>
          <p:cNvPr id="17" name="Shape 9">
            <a:extLst>
              <a:ext uri="{FF2B5EF4-FFF2-40B4-BE49-F238E27FC236}">
                <a16:creationId xmlns:a16="http://schemas.microsoft.com/office/drawing/2014/main" id="{E88D63E7-2720-CE77-818E-2F3E8AF39E40}"/>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ounded Rectangle 4">
            <a:extLst>
              <a:ext uri="{FF2B5EF4-FFF2-40B4-BE49-F238E27FC236}">
                <a16:creationId xmlns:a16="http://schemas.microsoft.com/office/drawing/2014/main" id="{E7DF88B8-F550-ABE3-19E1-E6F3A1B356CD}"/>
              </a:ext>
            </a:extLst>
          </p:cNvPr>
          <p:cNvSpPr/>
          <p:nvPr/>
        </p:nvSpPr>
        <p:spPr>
          <a:xfrm>
            <a:off x="9887394" y="2225981"/>
            <a:ext cx="2151758" cy="3870018"/>
          </a:xfrm>
          <a:prstGeom prst="roundRect">
            <a:avLst>
              <a:gd name="adj" fmla="val 9426"/>
            </a:avLst>
          </a:prstGeom>
          <a:solidFill>
            <a:srgbClr val="FFC7D8"/>
          </a:solidFill>
          <a:ln>
            <a:noFill/>
          </a:ln>
          <a:effectLst>
            <a:outerShdw blurRad="381000" dist="152400" dir="5400000" rotWithShape="0">
              <a:srgbClr val="000000">
                <a:alpha val="800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21" name="Rounded Rectangle 4">
            <a:extLst>
              <a:ext uri="{FF2B5EF4-FFF2-40B4-BE49-F238E27FC236}">
                <a16:creationId xmlns:a16="http://schemas.microsoft.com/office/drawing/2014/main" id="{DBBB2411-7C19-DDEA-E1DA-C542C570BA60}"/>
              </a:ext>
            </a:extLst>
          </p:cNvPr>
          <p:cNvSpPr/>
          <p:nvPr/>
        </p:nvSpPr>
        <p:spPr>
          <a:xfrm>
            <a:off x="7354638" y="2224286"/>
            <a:ext cx="2151758" cy="4073053"/>
          </a:xfrm>
          <a:prstGeom prst="roundRect">
            <a:avLst>
              <a:gd name="adj" fmla="val 9426"/>
            </a:avLst>
          </a:prstGeom>
          <a:solidFill>
            <a:srgbClr val="FFC7D8"/>
          </a:solidFill>
          <a:ln>
            <a:noFill/>
          </a:ln>
          <a:effectLst>
            <a:outerShdw blurRad="381000" dist="152400" dir="5400000" rotWithShape="0">
              <a:srgbClr val="000000">
                <a:alpha val="800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20" name="Rounded Rectangle 4">
            <a:extLst>
              <a:ext uri="{FF2B5EF4-FFF2-40B4-BE49-F238E27FC236}">
                <a16:creationId xmlns:a16="http://schemas.microsoft.com/office/drawing/2014/main" id="{79119639-6CA4-80CC-8F33-DEB4CC48AAA4}"/>
              </a:ext>
            </a:extLst>
          </p:cNvPr>
          <p:cNvSpPr/>
          <p:nvPr/>
        </p:nvSpPr>
        <p:spPr>
          <a:xfrm>
            <a:off x="4821882" y="2224287"/>
            <a:ext cx="2151758" cy="4073052"/>
          </a:xfrm>
          <a:prstGeom prst="roundRect">
            <a:avLst>
              <a:gd name="adj" fmla="val 9426"/>
            </a:avLst>
          </a:prstGeom>
          <a:solidFill>
            <a:srgbClr val="FFC7D8"/>
          </a:solidFill>
          <a:ln>
            <a:noFill/>
          </a:ln>
          <a:effectLst>
            <a:outerShdw blurRad="381000" dist="152400" dir="5400000" rotWithShape="0">
              <a:srgbClr val="000000">
                <a:alpha val="800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2" name="TextBox 1"/>
          <p:cNvSpPr txBox="1"/>
          <p:nvPr/>
        </p:nvSpPr>
        <p:spPr>
          <a:xfrm>
            <a:off x="457200" y="647700"/>
            <a:ext cx="4078932" cy="1680120"/>
          </a:xfrm>
          <a:prstGeom prst="rect">
            <a:avLst/>
          </a:prstGeom>
          <a:noFill/>
          <a:ln>
            <a:noFill/>
          </a:ln>
          <a:effectLst>
            <a:outerShdw>
              <a:srgbClr val="000000">
                <a:alpha val="0"/>
              </a:srgbClr>
            </a:outerShdw>
          </a:effectLst>
        </p:spPr>
        <p:txBody>
          <a:bodyPr wrap="square" lIns="0" tIns="0" rIns="0" bIns="0">
            <a:spAutoFit/>
          </a:bodyPr>
          <a:lstStyle/>
          <a:p>
            <a:pPr>
              <a:lnSpc>
                <a:spcPct val="84000"/>
              </a:lnSpc>
              <a:defRPr sz="4200" b="0" i="0">
                <a:solidFill>
                  <a:srgbClr val="111827"/>
                </a:solidFill>
                <a:latin typeface="Albert Sans"/>
              </a:defRPr>
            </a:pPr>
            <a:r>
              <a:rPr sz="4200" b="1" i="0" dirty="0">
                <a:solidFill>
                  <a:srgbClr val="111827"/>
                </a:solidFill>
                <a:latin typeface="Arial" panose="020B0604020202020204" pitchFamily="34" charset="0"/>
              </a:rPr>
              <a:t>Addressing the Public</a:t>
            </a:r>
            <a:r>
              <a:rPr lang="en-GB" sz="4200" b="1" i="0" dirty="0">
                <a:solidFill>
                  <a:srgbClr val="111827"/>
                </a:solidFill>
                <a:latin typeface="Arial" panose="020B0604020202020204" pitchFamily="34" charset="0"/>
              </a:rPr>
              <a:t> </a:t>
            </a:r>
            <a:r>
              <a:rPr sz="4200" b="1" i="0" dirty="0">
                <a:solidFill>
                  <a:srgbClr val="111827"/>
                </a:solidFill>
                <a:latin typeface="Arial" panose="020B0604020202020204" pitchFamily="34" charset="0"/>
              </a:rPr>
              <a:t>Health Problem</a:t>
            </a:r>
          </a:p>
        </p:txBody>
      </p:sp>
      <p:sp>
        <p:nvSpPr>
          <p:cNvPr id="5" name="TextBox 4"/>
          <p:cNvSpPr txBox="1"/>
          <p:nvPr/>
        </p:nvSpPr>
        <p:spPr>
          <a:xfrm>
            <a:off x="457200" y="2632620"/>
            <a:ext cx="2876550" cy="2085571"/>
          </a:xfrm>
          <a:prstGeom prst="rect">
            <a:avLst/>
          </a:prstGeom>
          <a:noFill/>
          <a:ln>
            <a:noFill/>
          </a:ln>
          <a:effectLst>
            <a:outerShdw>
              <a:srgbClr val="000000">
                <a:alpha val="0"/>
              </a:srgbClr>
            </a:outerShdw>
          </a:effectLst>
        </p:spPr>
        <p:txBody>
          <a:bodyPr wrap="square" lIns="0" tIns="0" rIns="0" bIns="0">
            <a:spAutoFit/>
          </a:bodyPr>
          <a:lstStyle/>
          <a:p>
            <a:pPr>
              <a:lnSpc>
                <a:spcPct val="144000"/>
              </a:lnSpc>
              <a:defRPr sz="1200" b="0" i="0">
                <a:solidFill>
                  <a:srgbClr val="6B7280"/>
                </a:solidFill>
                <a:latin typeface="Albert Sans"/>
              </a:defRPr>
            </a:pPr>
            <a:r>
              <a:rPr sz="1600" b="0" i="0" dirty="0">
                <a:latin typeface="Arial" panose="020B0604020202020204" pitchFamily="34" charset="0"/>
              </a:rPr>
              <a:t>Exploring the critical challenges in women's reproductive health and how </a:t>
            </a:r>
            <a:r>
              <a:rPr sz="1600" b="0" i="0" dirty="0" err="1">
                <a:latin typeface="Arial" panose="020B0604020202020204" pitchFamily="34" charset="0"/>
              </a:rPr>
              <a:t>CycleConnect</a:t>
            </a:r>
            <a:r>
              <a:rPr sz="1600" b="0" i="0" dirty="0">
                <a:latin typeface="Arial" panose="020B0604020202020204" pitchFamily="34" charset="0"/>
              </a:rPr>
              <a:t> provides innovative solutions to address these issues effectively.</a:t>
            </a:r>
          </a:p>
        </p:txBody>
      </p:sp>
      <p:pic>
        <p:nvPicPr>
          <p:cNvPr id="7" name="Picture 6" descr="3205008b-a640-47eb-aeb1-2212385eeba6.png"/>
          <p:cNvPicPr>
            <a:picLocks noChangeAspect="1"/>
          </p:cNvPicPr>
          <p:nvPr/>
        </p:nvPicPr>
        <p:blipFill>
          <a:blip r:embed="rId3"/>
          <a:stretch>
            <a:fillRect/>
          </a:stretch>
        </p:blipFill>
        <p:spPr>
          <a:xfrm>
            <a:off x="7354639" y="647700"/>
            <a:ext cx="2151905" cy="1714500"/>
          </a:xfrm>
          <a:prstGeom prst="rect">
            <a:avLst/>
          </a:prstGeom>
        </p:spPr>
      </p:pic>
      <p:pic>
        <p:nvPicPr>
          <p:cNvPr id="8" name="Picture 7" descr="a0ac004d-fc9a-4143-8822-c934dc22cf93.png"/>
          <p:cNvPicPr>
            <a:picLocks noChangeAspect="1"/>
          </p:cNvPicPr>
          <p:nvPr/>
        </p:nvPicPr>
        <p:blipFill>
          <a:blip r:embed="rId4"/>
          <a:stretch>
            <a:fillRect/>
          </a:stretch>
        </p:blipFill>
        <p:spPr>
          <a:xfrm>
            <a:off x="9887545" y="647700"/>
            <a:ext cx="2151905" cy="1714500"/>
          </a:xfrm>
          <a:prstGeom prst="rect">
            <a:avLst/>
          </a:prstGeom>
        </p:spPr>
      </p:pic>
      <p:pic>
        <p:nvPicPr>
          <p:cNvPr id="9" name="Picture 8" descr="32621e9c-44de-4c31-bd88-3681a0f44826.png"/>
          <p:cNvPicPr>
            <a:picLocks noChangeAspect="1"/>
          </p:cNvPicPr>
          <p:nvPr/>
        </p:nvPicPr>
        <p:blipFill>
          <a:blip r:embed="rId5"/>
          <a:stretch>
            <a:fillRect/>
          </a:stretch>
        </p:blipFill>
        <p:spPr>
          <a:xfrm>
            <a:off x="4821882" y="647700"/>
            <a:ext cx="2151757" cy="1714500"/>
          </a:xfrm>
          <a:prstGeom prst="rect">
            <a:avLst/>
          </a:prstGeom>
        </p:spPr>
      </p:pic>
      <p:sp>
        <p:nvSpPr>
          <p:cNvPr id="10" name="TextBox 9"/>
          <p:cNvSpPr txBox="1"/>
          <p:nvPr/>
        </p:nvSpPr>
        <p:spPr>
          <a:xfrm>
            <a:off x="7573713" y="3499275"/>
            <a:ext cx="1713755" cy="2476768"/>
          </a:xfrm>
          <a:prstGeom prst="rect">
            <a:avLst/>
          </a:prstGeom>
          <a:noFill/>
          <a:ln>
            <a:noFill/>
          </a:ln>
          <a:effectLst>
            <a:outerShdw>
              <a:srgbClr val="000000">
                <a:alpha val="0"/>
              </a:srgbClr>
            </a:outerShdw>
          </a:effectLst>
        </p:spPr>
        <p:txBody>
          <a:bodyPr wrap="square" lIns="0" tIns="0" rIns="0" bIns="0">
            <a:spAutoFit/>
          </a:bodyPr>
          <a:lstStyle/>
          <a:p>
            <a:pPr>
              <a:lnSpc>
                <a:spcPct val="136000"/>
              </a:lnSpc>
              <a:defRPr sz="1050" b="0" i="0">
                <a:solidFill>
                  <a:srgbClr val="6B7280"/>
                </a:solidFill>
                <a:latin typeface="Albert Sans"/>
              </a:defRPr>
            </a:pPr>
            <a:r>
              <a:rPr sz="1500" b="0" i="0" dirty="0">
                <a:solidFill>
                  <a:srgbClr val="6B7280"/>
                </a:solidFill>
                <a:latin typeface="Arial" panose="020B0604020202020204" pitchFamily="34" charset="0"/>
              </a:rPr>
              <a:t>Low menstrual health literacy leads to misconceptions about fertility and reproductive health management</a:t>
            </a:r>
            <a:r>
              <a:rPr lang="en-GB" sz="1500" b="0" i="0" dirty="0">
                <a:solidFill>
                  <a:srgbClr val="6B7280"/>
                </a:solidFill>
                <a:latin typeface="Arial" panose="020B0604020202020204" pitchFamily="34" charset="0"/>
              </a:rPr>
              <a:t> </a:t>
            </a:r>
            <a:r>
              <a:rPr lang="en-GB" sz="1500" dirty="0">
                <a:latin typeface="Arial" panose="020B0604020202020204" pitchFamily="34" charset="0"/>
                <a:cs typeface="Arial" panose="020B0604020202020204" pitchFamily="34" charset="0"/>
              </a:rPr>
              <a:t>(Sanchez et al., 2020).</a:t>
            </a:r>
            <a:endParaRPr sz="1500" b="0" i="0" dirty="0">
              <a:solidFill>
                <a:srgbClr val="6B7280"/>
              </a:solidFill>
              <a:latin typeface="Arial" panose="020B0604020202020204" pitchFamily="34" charset="0"/>
            </a:endParaRPr>
          </a:p>
        </p:txBody>
      </p:sp>
      <p:sp>
        <p:nvSpPr>
          <p:cNvPr id="11" name="TextBox 10"/>
          <p:cNvSpPr txBox="1"/>
          <p:nvPr/>
        </p:nvSpPr>
        <p:spPr>
          <a:xfrm>
            <a:off x="10116145" y="3499274"/>
            <a:ext cx="1713755" cy="2476768"/>
          </a:xfrm>
          <a:prstGeom prst="rect">
            <a:avLst/>
          </a:prstGeom>
          <a:noFill/>
          <a:ln>
            <a:noFill/>
          </a:ln>
          <a:effectLst>
            <a:outerShdw>
              <a:srgbClr val="000000">
                <a:alpha val="0"/>
              </a:srgbClr>
            </a:outerShdw>
          </a:effectLst>
        </p:spPr>
        <p:txBody>
          <a:bodyPr wrap="square" lIns="0" tIns="0" rIns="0" bIns="0">
            <a:spAutoFit/>
          </a:bodyPr>
          <a:lstStyle/>
          <a:p>
            <a:pPr>
              <a:lnSpc>
                <a:spcPct val="136000"/>
              </a:lnSpc>
              <a:defRPr sz="1050" b="0" i="0">
                <a:solidFill>
                  <a:srgbClr val="6B7280"/>
                </a:solidFill>
                <a:latin typeface="Albert Sans"/>
              </a:defRPr>
            </a:pPr>
            <a:r>
              <a:rPr sz="1500" b="0" dirty="0">
                <a:solidFill>
                  <a:srgbClr val="6B7280"/>
                </a:solidFill>
                <a:latin typeface="Arial" panose="020B0604020202020204" pitchFamily="34" charset="0"/>
                <a:cs typeface="Arial" panose="020B0604020202020204" pitchFamily="34" charset="0"/>
              </a:rPr>
              <a:t>Stigma and cultural taboos prevent open discussions and delay necessary medical care for women</a:t>
            </a:r>
            <a:r>
              <a:rPr lang="en-GB" sz="1500" b="0" dirty="0">
                <a:solidFill>
                  <a:srgbClr val="6B7280"/>
                </a:solidFill>
                <a:latin typeface="Arial" panose="020B0604020202020204" pitchFamily="34" charset="0"/>
                <a:cs typeface="Arial" panose="020B0604020202020204" pitchFamily="34" charset="0"/>
              </a:rPr>
              <a:t> </a:t>
            </a:r>
            <a:r>
              <a:rPr lang="en-GB" sz="1500" dirty="0">
                <a:latin typeface="Arial" panose="020B0604020202020204" pitchFamily="34" charset="0"/>
                <a:cs typeface="Arial" panose="020B0604020202020204" pitchFamily="34" charset="0"/>
              </a:rPr>
              <a:t>(Kirk &amp; Toner, 2023).</a:t>
            </a:r>
            <a:endParaRPr sz="1500" b="0" dirty="0">
              <a:solidFill>
                <a:srgbClr val="6B7280"/>
              </a:solidFill>
              <a:latin typeface="Arial" panose="020B0604020202020204" pitchFamily="34" charset="0"/>
              <a:cs typeface="Arial" panose="020B0604020202020204" pitchFamily="34" charset="0"/>
            </a:endParaRPr>
          </a:p>
        </p:txBody>
      </p:sp>
      <p:sp>
        <p:nvSpPr>
          <p:cNvPr id="12" name="TextBox 11"/>
          <p:cNvSpPr txBox="1"/>
          <p:nvPr/>
        </p:nvSpPr>
        <p:spPr>
          <a:xfrm>
            <a:off x="5016500" y="3501125"/>
            <a:ext cx="1930400" cy="2796215"/>
          </a:xfrm>
          <a:prstGeom prst="rect">
            <a:avLst/>
          </a:prstGeom>
          <a:noFill/>
          <a:ln>
            <a:noFill/>
          </a:ln>
          <a:effectLst>
            <a:outerShdw>
              <a:srgbClr val="000000">
                <a:alpha val="0"/>
              </a:srgbClr>
            </a:outerShdw>
          </a:effectLst>
        </p:spPr>
        <p:txBody>
          <a:bodyPr wrap="square" lIns="0" tIns="0" rIns="0" bIns="0">
            <a:spAutoFit/>
          </a:bodyPr>
          <a:lstStyle/>
          <a:p>
            <a:pPr>
              <a:lnSpc>
                <a:spcPct val="136000"/>
              </a:lnSpc>
              <a:defRPr sz="1050" b="0" i="0">
                <a:solidFill>
                  <a:srgbClr val="6B7280"/>
                </a:solidFill>
                <a:latin typeface="Albert Sans"/>
              </a:defRPr>
            </a:pPr>
            <a:r>
              <a:rPr lang="en-US" sz="1500" b="0" dirty="0">
                <a:latin typeface="Arial" panose="020B0604020202020204" pitchFamily="34" charset="0"/>
                <a:cs typeface="Arial" panose="020B0604020202020204" pitchFamily="34" charset="0"/>
              </a:rPr>
              <a:t>1 in 10 women experience endometriosis</a:t>
            </a:r>
            <a:r>
              <a:rPr lang="en-US" sz="1500" dirty="0">
                <a:latin typeface="Arial" panose="020B0604020202020204" pitchFamily="34" charset="0"/>
                <a:cs typeface="Arial" panose="020B0604020202020204" pitchFamily="34" charset="0"/>
              </a:rPr>
              <a:t> (Chapman et al., 2022).</a:t>
            </a:r>
            <a:r>
              <a:rPr lang="en-US" sz="1500" b="0" dirty="0">
                <a:latin typeface="Arial" panose="020B0604020202020204" pitchFamily="34" charset="0"/>
                <a:cs typeface="Arial" panose="020B0604020202020204" pitchFamily="34" charset="0"/>
              </a:rPr>
              <a:t> PCOS affects 8-13% of women of reproductive age globally </a:t>
            </a:r>
            <a:r>
              <a:rPr lang="en-GB" sz="1500" dirty="0">
                <a:latin typeface="Arial" panose="020B0604020202020204" pitchFamily="34" charset="0"/>
                <a:cs typeface="Arial" panose="020B0604020202020204" pitchFamily="34" charset="0"/>
              </a:rPr>
              <a:t>(Bozdag et al., 2016).</a:t>
            </a:r>
            <a:endParaRPr sz="1500" b="0" dirty="0">
              <a:latin typeface="Arial" panose="020B0604020202020204" pitchFamily="34" charset="0"/>
              <a:cs typeface="Arial" panose="020B0604020202020204" pitchFamily="34" charset="0"/>
            </a:endParaRPr>
          </a:p>
        </p:txBody>
      </p:sp>
      <p:sp>
        <p:nvSpPr>
          <p:cNvPr id="13" name="TextBox 12"/>
          <p:cNvSpPr txBox="1"/>
          <p:nvPr/>
        </p:nvSpPr>
        <p:spPr>
          <a:xfrm>
            <a:off x="7583239" y="2581275"/>
            <a:ext cx="1713755" cy="704745"/>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500" b="0" i="0">
                <a:solidFill>
                  <a:srgbClr val="111827"/>
                </a:solidFill>
                <a:latin typeface="Albert Sans"/>
              </a:defRPr>
            </a:pPr>
            <a:r>
              <a:rPr sz="2000" b="1" i="0" dirty="0">
                <a:solidFill>
                  <a:srgbClr val="111827"/>
                </a:solidFill>
                <a:latin typeface="Arial" panose="020B0604020202020204" pitchFamily="34" charset="0"/>
              </a:rPr>
              <a:t>Health Literacy Gap</a:t>
            </a:r>
          </a:p>
        </p:txBody>
      </p:sp>
      <p:sp>
        <p:nvSpPr>
          <p:cNvPr id="14" name="TextBox 13"/>
          <p:cNvSpPr txBox="1"/>
          <p:nvPr/>
        </p:nvSpPr>
        <p:spPr>
          <a:xfrm>
            <a:off x="5050482" y="2581275"/>
            <a:ext cx="1713607" cy="704745"/>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500" b="0" i="0">
                <a:solidFill>
                  <a:srgbClr val="111827"/>
                </a:solidFill>
                <a:latin typeface="Albert Sans"/>
              </a:defRPr>
            </a:pPr>
            <a:r>
              <a:rPr sz="2000" b="1" i="0" dirty="0">
                <a:solidFill>
                  <a:srgbClr val="111827"/>
                </a:solidFill>
                <a:latin typeface="Arial" panose="020B0604020202020204" pitchFamily="34" charset="0"/>
              </a:rPr>
              <a:t>Prevalence of Disorders</a:t>
            </a:r>
          </a:p>
        </p:txBody>
      </p:sp>
      <p:sp>
        <p:nvSpPr>
          <p:cNvPr id="15" name="TextBox 14"/>
          <p:cNvSpPr txBox="1"/>
          <p:nvPr/>
        </p:nvSpPr>
        <p:spPr>
          <a:xfrm>
            <a:off x="10116145" y="2581275"/>
            <a:ext cx="1713755" cy="704745"/>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500" b="0" i="0">
                <a:solidFill>
                  <a:srgbClr val="111827"/>
                </a:solidFill>
                <a:latin typeface="Albert Sans"/>
              </a:defRPr>
            </a:pPr>
            <a:r>
              <a:rPr sz="2000" b="1" i="0" dirty="0">
                <a:solidFill>
                  <a:srgbClr val="111827"/>
                </a:solidFill>
                <a:latin typeface="Arial" panose="020B0604020202020204" pitchFamily="34" charset="0"/>
              </a:rPr>
              <a:t>Cultural Barriers</a:t>
            </a:r>
          </a:p>
        </p:txBody>
      </p:sp>
      <p:sp>
        <p:nvSpPr>
          <p:cNvPr id="17" name="Rounded Rectangle 16"/>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8" name="Rounded Rectangle 17"/>
          <p:cNvSpPr/>
          <p:nvPr/>
        </p:nvSpPr>
        <p:spPr>
          <a:xfrm>
            <a:off x="2231231" y="6443662"/>
            <a:ext cx="9503568"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9" name="Rectangle 18"/>
          <p:cNvSpPr/>
          <p:nvPr/>
        </p:nvSpPr>
        <p:spPr>
          <a:xfrm rot="2700000">
            <a:off x="433527" y="204927"/>
            <a:ext cx="161644"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23" name="Picture 22" descr="A pink heart on a pink background&#10;&#10;AI-generated content may be incorrect.">
            <a:extLst>
              <a:ext uri="{FF2B5EF4-FFF2-40B4-BE49-F238E27FC236}">
                <a16:creationId xmlns:a16="http://schemas.microsoft.com/office/drawing/2014/main" id="{7FA3D348-1F6E-ABD5-3341-E2D7F987CB01}"/>
              </a:ext>
            </a:extLst>
          </p:cNvPr>
          <p:cNvPicPr>
            <a:picLocks noChangeAspect="1"/>
          </p:cNvPicPr>
          <p:nvPr/>
        </p:nvPicPr>
        <p:blipFill>
          <a:blip r:embed="rId6"/>
          <a:stretch>
            <a:fillRect/>
          </a:stretch>
        </p:blipFill>
        <p:spPr>
          <a:xfrm>
            <a:off x="142875" y="5977893"/>
            <a:ext cx="742948" cy="742948"/>
          </a:xfrm>
          <a:prstGeom prst="flowChartConnector">
            <a:avLst/>
          </a:prstGeom>
          <a:effectLst>
            <a:softEdge rad="0"/>
          </a:effectLst>
        </p:spPr>
      </p:pic>
      <p:sp>
        <p:nvSpPr>
          <p:cNvPr id="3" name="Shape 9">
            <a:extLst>
              <a:ext uri="{FF2B5EF4-FFF2-40B4-BE49-F238E27FC236}">
                <a16:creationId xmlns:a16="http://schemas.microsoft.com/office/drawing/2014/main" id="{1DFCC3DE-F0E4-4A72-82EC-5A6EC14B106D}"/>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9af466b8-18b1-415f-8196-d1d6077b1e46.png"/>
          <p:cNvPicPr>
            <a:picLocks noChangeAspect="1"/>
          </p:cNvPicPr>
          <p:nvPr/>
        </p:nvPicPr>
        <p:blipFill>
          <a:blip r:embed="rId3"/>
          <a:stretch>
            <a:fillRect/>
          </a:stretch>
        </p:blipFill>
        <p:spPr>
          <a:xfrm>
            <a:off x="1809750" y="3048000"/>
            <a:ext cx="8572500" cy="2476500"/>
          </a:xfrm>
          <a:prstGeom prst="rect">
            <a:avLst/>
          </a:prstGeom>
        </p:spPr>
      </p:pic>
      <p:sp>
        <p:nvSpPr>
          <p:cNvPr id="6" name="TextBox 5"/>
          <p:cNvSpPr txBox="1"/>
          <p:nvPr/>
        </p:nvSpPr>
        <p:spPr>
          <a:xfrm>
            <a:off x="457200" y="571500"/>
            <a:ext cx="5432226" cy="1120080"/>
          </a:xfrm>
          <a:prstGeom prst="rect">
            <a:avLst/>
          </a:prstGeom>
          <a:noFill/>
          <a:ln>
            <a:noFill/>
          </a:ln>
          <a:effectLst>
            <a:outerShdw>
              <a:srgbClr val="000000">
                <a:alpha val="0"/>
              </a:srgbClr>
            </a:outerShdw>
          </a:effectLst>
        </p:spPr>
        <p:txBody>
          <a:bodyPr wrap="square" lIns="0" tIns="0" rIns="0" bIns="0">
            <a:spAutoFit/>
          </a:bodyPr>
          <a:lstStyle/>
          <a:p>
            <a:pPr>
              <a:lnSpc>
                <a:spcPct val="84000"/>
              </a:lnSpc>
              <a:defRPr sz="4200" b="0" i="0">
                <a:solidFill>
                  <a:srgbClr val="111827"/>
                </a:solidFill>
                <a:latin typeface="Albert Sans"/>
              </a:defRPr>
            </a:pPr>
            <a:r>
              <a:rPr sz="4200" b="0" i="0" dirty="0">
                <a:solidFill>
                  <a:srgbClr val="111827"/>
                </a:solidFill>
                <a:latin typeface="Arial" panose="020B0604020202020204" pitchFamily="34" charset="0"/>
              </a:rPr>
              <a:t>Personalization &amp; User Engagement</a:t>
            </a:r>
          </a:p>
        </p:txBody>
      </p:sp>
      <p:sp>
        <p:nvSpPr>
          <p:cNvPr id="7" name="TextBox 6"/>
          <p:cNvSpPr txBox="1"/>
          <p:nvPr/>
        </p:nvSpPr>
        <p:spPr>
          <a:xfrm>
            <a:off x="457200" y="2072580"/>
            <a:ext cx="4972050" cy="2055306"/>
          </a:xfrm>
          <a:prstGeom prst="rect">
            <a:avLst/>
          </a:prstGeom>
          <a:noFill/>
          <a:ln>
            <a:noFill/>
          </a:ln>
          <a:effectLst>
            <a:outerShdw>
              <a:srgbClr val="000000">
                <a:alpha val="0"/>
              </a:srgbClr>
            </a:outerShdw>
          </a:effectLst>
        </p:spPr>
        <p:txBody>
          <a:bodyPr wrap="square" lIns="0" tIns="0" rIns="0" bIns="0">
            <a:spAutoFit/>
          </a:bodyPr>
          <a:lstStyle/>
          <a:p>
            <a:pPr>
              <a:lnSpc>
                <a:spcPct val="144000"/>
              </a:lnSpc>
              <a:defRPr sz="1200" b="0" i="0">
                <a:solidFill>
                  <a:srgbClr val="6B7280"/>
                </a:solidFill>
                <a:latin typeface="Albert Sans"/>
              </a:defRPr>
            </a:pPr>
            <a:r>
              <a:rPr sz="1900" b="0" dirty="0">
                <a:solidFill>
                  <a:srgbClr val="6B7280"/>
                </a:solidFill>
                <a:latin typeface="Arial" panose="020B0604020202020204" pitchFamily="34" charset="0"/>
                <a:cs typeface="Arial" panose="020B0604020202020204" pitchFamily="34" charset="0"/>
              </a:rPr>
              <a:t>This section explores tailored strategies and interactive features designed to enhance user engagement and improve reproductive health outcomes through personalized experiences</a:t>
            </a:r>
            <a:r>
              <a:rPr lang="en-GB" sz="1900" b="0" dirty="0">
                <a:solidFill>
                  <a:srgbClr val="6B7280"/>
                </a:solidFill>
                <a:latin typeface="Arial" panose="020B0604020202020204" pitchFamily="34" charset="0"/>
                <a:cs typeface="Arial" panose="020B0604020202020204" pitchFamily="34" charset="0"/>
              </a:rPr>
              <a:t> </a:t>
            </a:r>
            <a:r>
              <a:rPr lang="en-GB" sz="1900" dirty="0">
                <a:latin typeface="Arial" panose="020B0604020202020204" pitchFamily="34" charset="0"/>
                <a:cs typeface="Arial" panose="020B0604020202020204" pitchFamily="34" charset="0"/>
              </a:rPr>
              <a:t>(Munro et al., 2021).</a:t>
            </a:r>
            <a:endParaRPr sz="1900" b="0" dirty="0">
              <a:solidFill>
                <a:srgbClr val="6B7280"/>
              </a:solidFill>
              <a:latin typeface="Arial" panose="020B0604020202020204" pitchFamily="34" charset="0"/>
              <a:cs typeface="Arial" panose="020B0604020202020204" pitchFamily="34" charset="0"/>
            </a:endParaRPr>
          </a:p>
        </p:txBody>
      </p:sp>
      <p:grpSp>
        <p:nvGrpSpPr>
          <p:cNvPr id="17" name="Group 16">
            <a:extLst>
              <a:ext uri="{FF2B5EF4-FFF2-40B4-BE49-F238E27FC236}">
                <a16:creationId xmlns:a16="http://schemas.microsoft.com/office/drawing/2014/main" id="{1983E931-657F-83C2-96F4-1C674D3826DC}"/>
              </a:ext>
            </a:extLst>
          </p:cNvPr>
          <p:cNvGrpSpPr/>
          <p:nvPr/>
        </p:nvGrpSpPr>
        <p:grpSpPr>
          <a:xfrm>
            <a:off x="6251376" y="571500"/>
            <a:ext cx="5883324" cy="1661376"/>
            <a:chOff x="6251376" y="571500"/>
            <a:chExt cx="5883324" cy="1661376"/>
          </a:xfrm>
        </p:grpSpPr>
        <p:sp>
          <p:nvSpPr>
            <p:cNvPr id="3" name="TextBox 2"/>
            <p:cNvSpPr txBox="1"/>
            <p:nvPr/>
          </p:nvSpPr>
          <p:spPr>
            <a:xfrm>
              <a:off x="6251376" y="1028700"/>
              <a:ext cx="5883324" cy="1204176"/>
            </a:xfrm>
            <a:prstGeom prst="rect">
              <a:avLst/>
            </a:prstGeom>
            <a:noFill/>
            <a:ln>
              <a:noFill/>
            </a:ln>
            <a:effectLst>
              <a:outerShdw>
                <a:srgbClr val="000000">
                  <a:alpha val="0"/>
                </a:srgbClr>
              </a:outerShdw>
            </a:effectLst>
          </p:spPr>
          <p:txBody>
            <a:bodyPr wrap="square" lIns="0" tIns="0" rIns="0" bIns="0">
              <a:spAutoFit/>
            </a:bodyPr>
            <a:lstStyle/>
            <a:p>
              <a:pPr>
                <a:lnSpc>
                  <a:spcPct val="144000"/>
                </a:lnSpc>
                <a:defRPr sz="1200" b="0" i="0">
                  <a:solidFill>
                    <a:srgbClr val="6B7280"/>
                  </a:solidFill>
                  <a:latin typeface="Albert Sans"/>
                </a:defRPr>
              </a:pPr>
              <a:r>
                <a:rPr sz="1400" b="1" i="1" dirty="0">
                  <a:solidFill>
                    <a:srgbClr val="6B7280"/>
                  </a:solidFill>
                  <a:latin typeface="Arial" panose="020B0604020202020204" pitchFamily="34" charset="0"/>
                </a:rPr>
                <a:t>Adaptive educational modules</a:t>
              </a:r>
              <a:r>
                <a:rPr sz="1400" b="0" i="0" dirty="0">
                  <a:solidFill>
                    <a:srgbClr val="6B7280"/>
                  </a:solidFill>
                  <a:latin typeface="Arial" panose="020B0604020202020204" pitchFamily="34" charset="0"/>
                </a:rPr>
                <a:t> are customized based on user profiles and learning progress. </a:t>
              </a:r>
              <a:r>
                <a:rPr sz="1400" b="1" i="1" dirty="0" err="1">
                  <a:solidFill>
                    <a:srgbClr val="6B7280"/>
                  </a:solidFill>
                  <a:latin typeface="Arial" panose="020B0604020202020204" pitchFamily="34" charset="0"/>
                </a:rPr>
                <a:t>Customised</a:t>
              </a:r>
              <a:r>
                <a:rPr sz="1400" b="1" i="1" dirty="0">
                  <a:solidFill>
                    <a:srgbClr val="6B7280"/>
                  </a:solidFill>
                  <a:latin typeface="Arial" panose="020B0604020202020204" pitchFamily="34" charset="0"/>
                </a:rPr>
                <a:t> reminders</a:t>
              </a:r>
              <a:r>
                <a:rPr sz="1400" b="0" i="0" dirty="0">
                  <a:solidFill>
                    <a:srgbClr val="6B7280"/>
                  </a:solidFill>
                  <a:latin typeface="Arial" panose="020B0604020202020204" pitchFamily="34" charset="0"/>
                </a:rPr>
                <a:t> and notifications are tailored to individual cycles. </a:t>
              </a:r>
              <a:r>
                <a:rPr sz="1400" b="1" i="1" dirty="0" err="1">
                  <a:solidFill>
                    <a:srgbClr val="6B7280"/>
                  </a:solidFill>
                  <a:latin typeface="Arial" panose="020B0604020202020204" pitchFamily="34" charset="0"/>
                </a:rPr>
                <a:t>Behavioural</a:t>
              </a:r>
              <a:r>
                <a:rPr sz="1400" b="1" i="1" dirty="0">
                  <a:solidFill>
                    <a:srgbClr val="6B7280"/>
                  </a:solidFill>
                  <a:latin typeface="Arial" panose="020B0604020202020204" pitchFamily="34" charset="0"/>
                </a:rPr>
                <a:t> nudges</a:t>
              </a:r>
              <a:r>
                <a:rPr sz="1400" b="0" i="0" dirty="0">
                  <a:solidFill>
                    <a:srgbClr val="6B7280"/>
                  </a:solidFill>
                  <a:latin typeface="Arial" panose="020B0604020202020204" pitchFamily="34" charset="0"/>
                </a:rPr>
                <a:t> encourage healthy lifestyle choices aligned with personal health goals.</a:t>
              </a:r>
            </a:p>
          </p:txBody>
        </p:sp>
        <p:sp>
          <p:nvSpPr>
            <p:cNvPr id="8" name="TextBox 7"/>
            <p:cNvSpPr txBox="1"/>
            <p:nvPr/>
          </p:nvSpPr>
          <p:spPr>
            <a:xfrm>
              <a:off x="6251376" y="571500"/>
              <a:ext cx="5883324" cy="335413"/>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800" b="0" i="0">
                  <a:solidFill>
                    <a:srgbClr val="111827"/>
                  </a:solidFill>
                  <a:latin typeface="Albert Sans"/>
                </a:defRPr>
              </a:pPr>
              <a:r>
                <a:rPr sz="2000" b="1" i="0" dirty="0">
                  <a:solidFill>
                    <a:srgbClr val="E91363"/>
                  </a:solidFill>
                  <a:latin typeface="Arial" panose="020B0604020202020204" pitchFamily="34" charset="0"/>
                </a:rPr>
                <a:t>Personalization Strategies</a:t>
              </a:r>
            </a:p>
          </p:txBody>
        </p:sp>
      </p:grpSp>
      <p:grpSp>
        <p:nvGrpSpPr>
          <p:cNvPr id="16" name="Group 15">
            <a:extLst>
              <a:ext uri="{FF2B5EF4-FFF2-40B4-BE49-F238E27FC236}">
                <a16:creationId xmlns:a16="http://schemas.microsoft.com/office/drawing/2014/main" id="{64B35234-2DBF-6D6B-128B-33829275D6D8}"/>
              </a:ext>
            </a:extLst>
          </p:cNvPr>
          <p:cNvGrpSpPr/>
          <p:nvPr/>
        </p:nvGrpSpPr>
        <p:grpSpPr>
          <a:xfrm>
            <a:off x="6251376" y="2547200"/>
            <a:ext cx="5883324" cy="1661376"/>
            <a:chOff x="6251376" y="2354460"/>
            <a:chExt cx="5883324" cy="1661376"/>
          </a:xfrm>
        </p:grpSpPr>
        <p:sp>
          <p:nvSpPr>
            <p:cNvPr id="4" name="TextBox 3"/>
            <p:cNvSpPr txBox="1"/>
            <p:nvPr/>
          </p:nvSpPr>
          <p:spPr>
            <a:xfrm>
              <a:off x="6251376" y="2811660"/>
              <a:ext cx="5883324" cy="1204176"/>
            </a:xfrm>
            <a:prstGeom prst="rect">
              <a:avLst/>
            </a:prstGeom>
            <a:noFill/>
            <a:ln>
              <a:noFill/>
            </a:ln>
            <a:effectLst>
              <a:outerShdw>
                <a:srgbClr val="000000">
                  <a:alpha val="0"/>
                </a:srgbClr>
              </a:outerShdw>
            </a:effectLst>
          </p:spPr>
          <p:txBody>
            <a:bodyPr wrap="square" lIns="0" tIns="0" rIns="0" bIns="0">
              <a:spAutoFit/>
            </a:bodyPr>
            <a:lstStyle/>
            <a:p>
              <a:pPr>
                <a:lnSpc>
                  <a:spcPct val="144000"/>
                </a:lnSpc>
                <a:defRPr sz="1200" b="0" i="0">
                  <a:solidFill>
                    <a:srgbClr val="6B7280"/>
                  </a:solidFill>
                  <a:latin typeface="Albert Sans"/>
                </a:defRPr>
              </a:pPr>
              <a:r>
                <a:rPr sz="1400" b="0" i="0" dirty="0">
                  <a:solidFill>
                    <a:srgbClr val="6B7280"/>
                  </a:solidFill>
                  <a:latin typeface="Arial" panose="020B0604020202020204" pitchFamily="34" charset="0"/>
                </a:rPr>
                <a:t>Features include </a:t>
              </a:r>
              <a:r>
                <a:rPr sz="1400" b="1" i="1" dirty="0">
                  <a:solidFill>
                    <a:srgbClr val="6B7280"/>
                  </a:solidFill>
                  <a:latin typeface="Arial" panose="020B0604020202020204" pitchFamily="34" charset="0"/>
                </a:rPr>
                <a:t>interactive symptom and mood logging</a:t>
              </a:r>
              <a:r>
                <a:rPr sz="1400" b="0" i="0" dirty="0">
                  <a:solidFill>
                    <a:srgbClr val="6B7280"/>
                  </a:solidFill>
                  <a:latin typeface="Arial" panose="020B0604020202020204" pitchFamily="34" charset="0"/>
                </a:rPr>
                <a:t> for detailed health tracking. </a:t>
              </a:r>
              <a:r>
                <a:rPr sz="1400" b="1" i="1" dirty="0">
                  <a:solidFill>
                    <a:srgbClr val="6B7280"/>
                  </a:solidFill>
                  <a:latin typeface="Arial" panose="020B0604020202020204" pitchFamily="34" charset="0"/>
                </a:rPr>
                <a:t>Progress tracking with visual feedback</a:t>
              </a:r>
              <a:r>
                <a:rPr sz="1400" b="0" i="0" dirty="0">
                  <a:solidFill>
                    <a:srgbClr val="6B7280"/>
                  </a:solidFill>
                  <a:latin typeface="Arial" panose="020B0604020202020204" pitchFamily="34" charset="0"/>
                </a:rPr>
                <a:t> provides clear insights into patterns. </a:t>
              </a:r>
              <a:r>
                <a:rPr sz="1400" b="1" i="1" dirty="0">
                  <a:solidFill>
                    <a:srgbClr val="6B7280"/>
                  </a:solidFill>
                  <a:latin typeface="Arial" panose="020B0604020202020204" pitchFamily="34" charset="0"/>
                </a:rPr>
                <a:t>Community support features</a:t>
              </a:r>
              <a:r>
                <a:rPr sz="1400" b="0" i="0" dirty="0">
                  <a:solidFill>
                    <a:srgbClr val="6B7280"/>
                  </a:solidFill>
                  <a:latin typeface="Arial" panose="020B0604020202020204" pitchFamily="34" charset="0"/>
                </a:rPr>
                <a:t> are planned for future enhancements to foster peer connections.</a:t>
              </a:r>
            </a:p>
          </p:txBody>
        </p:sp>
        <p:sp>
          <p:nvSpPr>
            <p:cNvPr id="9" name="TextBox 8"/>
            <p:cNvSpPr txBox="1"/>
            <p:nvPr/>
          </p:nvSpPr>
          <p:spPr>
            <a:xfrm>
              <a:off x="6251376" y="2354460"/>
              <a:ext cx="5883324" cy="335413"/>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800" b="0" i="0">
                  <a:solidFill>
                    <a:srgbClr val="111827"/>
                  </a:solidFill>
                  <a:latin typeface="Albert Sans"/>
                </a:defRPr>
              </a:pPr>
              <a:r>
                <a:rPr sz="2000" b="1" i="0" dirty="0">
                  <a:solidFill>
                    <a:srgbClr val="E91363"/>
                  </a:solidFill>
                  <a:latin typeface="Arial" panose="020B0604020202020204" pitchFamily="34" charset="0"/>
                </a:rPr>
                <a:t>User Engagement Features</a:t>
              </a:r>
            </a:p>
          </p:txBody>
        </p:sp>
      </p:grpSp>
      <p:grpSp>
        <p:nvGrpSpPr>
          <p:cNvPr id="15" name="Group 14">
            <a:extLst>
              <a:ext uri="{FF2B5EF4-FFF2-40B4-BE49-F238E27FC236}">
                <a16:creationId xmlns:a16="http://schemas.microsoft.com/office/drawing/2014/main" id="{162C3A9A-CA09-1FA8-ED5D-710E01620F97}"/>
              </a:ext>
            </a:extLst>
          </p:cNvPr>
          <p:cNvGrpSpPr/>
          <p:nvPr/>
        </p:nvGrpSpPr>
        <p:grpSpPr>
          <a:xfrm>
            <a:off x="6251376" y="4472723"/>
            <a:ext cx="5883324" cy="1661376"/>
            <a:chOff x="6251376" y="4137421"/>
            <a:chExt cx="5883324" cy="1661376"/>
          </a:xfrm>
        </p:grpSpPr>
        <p:sp>
          <p:nvSpPr>
            <p:cNvPr id="5" name="TextBox 4"/>
            <p:cNvSpPr txBox="1"/>
            <p:nvPr/>
          </p:nvSpPr>
          <p:spPr>
            <a:xfrm>
              <a:off x="6251376" y="4594621"/>
              <a:ext cx="5883324" cy="1204176"/>
            </a:xfrm>
            <a:prstGeom prst="rect">
              <a:avLst/>
            </a:prstGeom>
            <a:noFill/>
            <a:ln>
              <a:noFill/>
            </a:ln>
            <a:effectLst>
              <a:outerShdw>
                <a:srgbClr val="000000">
                  <a:alpha val="0"/>
                </a:srgbClr>
              </a:outerShdw>
            </a:effectLst>
          </p:spPr>
          <p:txBody>
            <a:bodyPr wrap="square" lIns="0" tIns="0" rIns="0" bIns="0">
              <a:spAutoFit/>
            </a:bodyPr>
            <a:lstStyle/>
            <a:p>
              <a:pPr>
                <a:lnSpc>
                  <a:spcPct val="144000"/>
                </a:lnSpc>
                <a:defRPr sz="1200" b="0" i="0">
                  <a:solidFill>
                    <a:srgbClr val="6B7280"/>
                  </a:solidFill>
                  <a:latin typeface="Albert Sans"/>
                </a:defRPr>
              </a:pPr>
              <a:r>
                <a:rPr sz="1400" b="0" i="0" dirty="0">
                  <a:solidFill>
                    <a:srgbClr val="6B7280"/>
                  </a:solidFill>
                  <a:latin typeface="Arial" panose="020B0604020202020204" pitchFamily="34" charset="0"/>
                </a:rPr>
                <a:t>The approach aims to </a:t>
              </a:r>
              <a:r>
                <a:rPr sz="1400" b="1" i="1" dirty="0">
                  <a:solidFill>
                    <a:srgbClr val="6B7280"/>
                  </a:solidFill>
                  <a:latin typeface="Arial" panose="020B0604020202020204" pitchFamily="34" charset="0"/>
                </a:rPr>
                <a:t>increase menstrual and fertility health literacy</a:t>
              </a:r>
              <a:r>
                <a:rPr sz="1400" b="0" i="0" dirty="0">
                  <a:solidFill>
                    <a:srgbClr val="6B7280"/>
                  </a:solidFill>
                  <a:latin typeface="Arial" panose="020B0604020202020204" pitchFamily="34" charset="0"/>
                </a:rPr>
                <a:t> among users. It focuses on </a:t>
              </a:r>
              <a:r>
                <a:rPr sz="1400" b="1" i="1" dirty="0">
                  <a:solidFill>
                    <a:srgbClr val="6B7280"/>
                  </a:solidFill>
                  <a:latin typeface="Arial" panose="020B0604020202020204" pitchFamily="34" charset="0"/>
                </a:rPr>
                <a:t>improving self-efficacy</a:t>
              </a:r>
              <a:r>
                <a:rPr sz="1400" b="0" i="0" dirty="0">
                  <a:solidFill>
                    <a:srgbClr val="6B7280"/>
                  </a:solidFill>
                  <a:latin typeface="Arial" panose="020B0604020202020204" pitchFamily="34" charset="0"/>
                </a:rPr>
                <a:t> in managing reproductive health. The system enables </a:t>
              </a:r>
              <a:r>
                <a:rPr sz="1400" b="1" i="1" dirty="0">
                  <a:solidFill>
                    <a:srgbClr val="6B7280"/>
                  </a:solidFill>
                  <a:latin typeface="Arial" panose="020B0604020202020204" pitchFamily="34" charset="0"/>
                </a:rPr>
                <a:t>early identification</a:t>
              </a:r>
              <a:r>
                <a:rPr sz="1400" b="0" i="0" dirty="0">
                  <a:solidFill>
                    <a:srgbClr val="6B7280"/>
                  </a:solidFill>
                  <a:latin typeface="Arial" panose="020B0604020202020204" pitchFamily="34" charset="0"/>
                </a:rPr>
                <a:t> of potential health issues through consistent monitoring.</a:t>
              </a:r>
            </a:p>
          </p:txBody>
        </p:sp>
        <p:sp>
          <p:nvSpPr>
            <p:cNvPr id="10" name="TextBox 9"/>
            <p:cNvSpPr txBox="1"/>
            <p:nvPr/>
          </p:nvSpPr>
          <p:spPr>
            <a:xfrm>
              <a:off x="6251376" y="4137421"/>
              <a:ext cx="5883324" cy="335413"/>
            </a:xfrm>
            <a:prstGeom prst="rect">
              <a:avLst/>
            </a:prstGeom>
            <a:noFill/>
            <a:ln>
              <a:noFill/>
            </a:ln>
            <a:effectLst>
              <a:outerShdw>
                <a:srgbClr val="000000">
                  <a:alpha val="0"/>
                </a:srgbClr>
              </a:outerShdw>
            </a:effectLst>
          </p:spPr>
          <p:txBody>
            <a:bodyPr wrap="square" lIns="0" tIns="0" rIns="0" bIns="0">
              <a:spAutoFit/>
            </a:bodyPr>
            <a:lstStyle/>
            <a:p>
              <a:pPr>
                <a:lnSpc>
                  <a:spcPct val="120000"/>
                </a:lnSpc>
                <a:defRPr sz="1800" b="0" i="0">
                  <a:solidFill>
                    <a:srgbClr val="111827"/>
                  </a:solidFill>
                  <a:latin typeface="Albert Sans"/>
                </a:defRPr>
              </a:pPr>
              <a:r>
                <a:rPr sz="2000" b="1" i="0" dirty="0">
                  <a:solidFill>
                    <a:srgbClr val="E91363"/>
                  </a:solidFill>
                  <a:latin typeface="Arial" panose="020B0604020202020204" pitchFamily="34" charset="0"/>
                </a:rPr>
                <a:t>Expected Outcomes</a:t>
              </a:r>
            </a:p>
          </p:txBody>
        </p:sp>
      </p:grpSp>
      <p:sp>
        <p:nvSpPr>
          <p:cNvPr id="12" name="Rounded Rectangle 11"/>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3" name="Rounded Rectangle 12"/>
          <p:cNvSpPr/>
          <p:nvPr/>
        </p:nvSpPr>
        <p:spPr>
          <a:xfrm>
            <a:off x="2143422" y="6443662"/>
            <a:ext cx="9591377"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4" name="Rectangle 13"/>
          <p:cNvSpPr/>
          <p:nvPr/>
        </p:nvSpPr>
        <p:spPr>
          <a:xfrm rot="2700000">
            <a:off x="433527" y="204927"/>
            <a:ext cx="161644"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18" name="Picture 17" descr="A pink heart on a pink background&#10;&#10;AI-generated content may be incorrect.">
            <a:extLst>
              <a:ext uri="{FF2B5EF4-FFF2-40B4-BE49-F238E27FC236}">
                <a16:creationId xmlns:a16="http://schemas.microsoft.com/office/drawing/2014/main" id="{532130D2-7D4D-3F5F-649C-8019E47DFAFD}"/>
              </a:ext>
            </a:extLst>
          </p:cNvPr>
          <p:cNvPicPr>
            <a:picLocks noChangeAspect="1"/>
          </p:cNvPicPr>
          <p:nvPr/>
        </p:nvPicPr>
        <p:blipFill>
          <a:blip r:embed="rId4"/>
          <a:stretch>
            <a:fillRect/>
          </a:stretch>
        </p:blipFill>
        <p:spPr>
          <a:xfrm>
            <a:off x="142875" y="5977893"/>
            <a:ext cx="742948" cy="742948"/>
          </a:xfrm>
          <a:prstGeom prst="flowChartConnector">
            <a:avLst/>
          </a:prstGeom>
          <a:effectLst>
            <a:softEdge rad="0"/>
          </a:effectLst>
        </p:spPr>
      </p:pic>
      <p:sp>
        <p:nvSpPr>
          <p:cNvPr id="11" name="Shape 9">
            <a:extLst>
              <a:ext uri="{FF2B5EF4-FFF2-40B4-BE49-F238E27FC236}">
                <a16:creationId xmlns:a16="http://schemas.microsoft.com/office/drawing/2014/main" id="{293602FE-2643-FF53-E822-752BE06CED1C}"/>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2aa1a2a-b36a-45b5-9e0d-49a29004d204.png"/>
          <p:cNvPicPr>
            <a:picLocks noChangeAspect="1"/>
          </p:cNvPicPr>
          <p:nvPr/>
        </p:nvPicPr>
        <p:blipFill>
          <a:blip r:embed="rId3"/>
          <a:stretch>
            <a:fillRect/>
          </a:stretch>
        </p:blipFill>
        <p:spPr>
          <a:xfrm>
            <a:off x="7802909" y="0"/>
            <a:ext cx="4389090" cy="4953000"/>
          </a:xfrm>
          <a:prstGeom prst="rect">
            <a:avLst/>
          </a:prstGeom>
        </p:spPr>
      </p:pic>
      <p:sp>
        <p:nvSpPr>
          <p:cNvPr id="3" name="TextBox 2"/>
          <p:cNvSpPr txBox="1"/>
          <p:nvPr/>
        </p:nvSpPr>
        <p:spPr>
          <a:xfrm>
            <a:off x="457200" y="1776056"/>
            <a:ext cx="5924550" cy="2207527"/>
          </a:xfrm>
          <a:prstGeom prst="rect">
            <a:avLst/>
          </a:prstGeom>
          <a:noFill/>
          <a:ln>
            <a:noFill/>
          </a:ln>
          <a:effectLst>
            <a:outerShdw>
              <a:srgbClr val="000000">
                <a:alpha val="0"/>
              </a:srgbClr>
            </a:outerShdw>
          </a:effectLst>
        </p:spPr>
        <p:txBody>
          <a:bodyPr wrap="square" lIns="0" tIns="0" rIns="0" bIns="0">
            <a:spAutoFit/>
          </a:bodyPr>
          <a:lstStyle/>
          <a:p>
            <a:pPr>
              <a:lnSpc>
                <a:spcPct val="128000"/>
              </a:lnSpc>
              <a:defRPr sz="1200" b="0" i="0">
                <a:solidFill>
                  <a:srgbClr val="6B7280"/>
                </a:solidFill>
                <a:latin typeface="Albert Sans"/>
              </a:defRPr>
            </a:pPr>
            <a:r>
              <a:rPr sz="1900" b="1" dirty="0">
                <a:solidFill>
                  <a:srgbClr val="6B7280"/>
                </a:solidFill>
                <a:latin typeface="Arial" panose="020B0604020202020204" pitchFamily="34" charset="0"/>
                <a:cs typeface="Arial" panose="020B0604020202020204" pitchFamily="34" charset="0"/>
              </a:rPr>
              <a:t>Summary:</a:t>
            </a:r>
            <a:r>
              <a:rPr sz="1900" b="0" dirty="0">
                <a:solidFill>
                  <a:srgbClr val="6B7280"/>
                </a:solidFill>
                <a:latin typeface="Arial" panose="020B0604020202020204" pitchFamily="34" charset="0"/>
                <a:cs typeface="Arial" panose="020B0604020202020204" pitchFamily="34" charset="0"/>
              </a:rPr>
              <a:t> </a:t>
            </a:r>
            <a:r>
              <a:rPr sz="1900" b="0" dirty="0" err="1">
                <a:solidFill>
                  <a:srgbClr val="6B7280"/>
                </a:solidFill>
                <a:latin typeface="Arial" panose="020B0604020202020204" pitchFamily="34" charset="0"/>
                <a:cs typeface="Arial" panose="020B0604020202020204" pitchFamily="34" charset="0"/>
              </a:rPr>
              <a:t>CycleConnect</a:t>
            </a:r>
            <a:r>
              <a:rPr sz="1900" b="0" dirty="0">
                <a:solidFill>
                  <a:srgbClr val="6B7280"/>
                </a:solidFill>
                <a:latin typeface="Arial" panose="020B0604020202020204" pitchFamily="34" charset="0"/>
                <a:cs typeface="Arial" panose="020B0604020202020204" pitchFamily="34" charset="0"/>
              </a:rPr>
              <a:t> targets women aged 18–35 to address menstrual and fertility health challenges. Combines digital technology with evidence-based education and </a:t>
            </a:r>
            <a:r>
              <a:rPr sz="1900" b="0" dirty="0" err="1">
                <a:solidFill>
                  <a:srgbClr val="6B7280"/>
                </a:solidFill>
                <a:latin typeface="Arial" panose="020B0604020202020204" pitchFamily="34" charset="0"/>
                <a:cs typeface="Arial" panose="020B0604020202020204" pitchFamily="34" charset="0"/>
              </a:rPr>
              <a:t>behavioural</a:t>
            </a:r>
            <a:r>
              <a:rPr sz="1900" b="0" dirty="0">
                <a:solidFill>
                  <a:srgbClr val="6B7280"/>
                </a:solidFill>
                <a:latin typeface="Arial" panose="020B0604020202020204" pitchFamily="34" charset="0"/>
                <a:cs typeface="Arial" panose="020B0604020202020204" pitchFamily="34" charset="0"/>
              </a:rPr>
              <a:t> support. </a:t>
            </a:r>
            <a:r>
              <a:rPr sz="1900" b="0" dirty="0" err="1">
                <a:solidFill>
                  <a:srgbClr val="6B7280"/>
                </a:solidFill>
                <a:latin typeface="Arial" panose="020B0604020202020204" pitchFamily="34" charset="0"/>
                <a:cs typeface="Arial" panose="020B0604020202020204" pitchFamily="34" charset="0"/>
              </a:rPr>
              <a:t>Prioritises</a:t>
            </a:r>
            <a:r>
              <a:rPr sz="1900" b="0" dirty="0">
                <a:solidFill>
                  <a:srgbClr val="6B7280"/>
                </a:solidFill>
                <a:latin typeface="Arial" panose="020B0604020202020204" pitchFamily="34" charset="0"/>
                <a:cs typeface="Arial" panose="020B0604020202020204" pitchFamily="34" charset="0"/>
              </a:rPr>
              <a:t> privacy, accessibility, and user engagement</a:t>
            </a:r>
            <a:r>
              <a:rPr lang="en-GB" sz="1900" dirty="0">
                <a:solidFill>
                  <a:srgbClr val="6B7280"/>
                </a:solidFill>
                <a:latin typeface="Arial" panose="020B0604020202020204" pitchFamily="34" charset="0"/>
                <a:cs typeface="Arial" panose="020B0604020202020204" pitchFamily="34" charset="0"/>
              </a:rPr>
              <a:t> </a:t>
            </a:r>
            <a:r>
              <a:rPr lang="fr-FR" sz="1900" dirty="0">
                <a:latin typeface="Arial" panose="020B0604020202020204" pitchFamily="34" charset="0"/>
                <a:cs typeface="Arial" panose="020B0604020202020204" pitchFamily="34" charset="0"/>
              </a:rPr>
              <a:t>(Munro et al., 2021; Sanchez et al., 2020).</a:t>
            </a:r>
            <a:endParaRPr lang="en-GB" sz="1900" b="0" dirty="0">
              <a:solidFill>
                <a:srgbClr val="6B7280"/>
              </a:solidFill>
              <a:latin typeface="Arial" panose="020B0604020202020204" pitchFamily="34" charset="0"/>
              <a:cs typeface="Arial" panose="020B0604020202020204" pitchFamily="34" charset="0"/>
            </a:endParaRPr>
          </a:p>
        </p:txBody>
      </p:sp>
      <p:sp>
        <p:nvSpPr>
          <p:cNvPr id="4" name="TextBox 3"/>
          <p:cNvSpPr txBox="1"/>
          <p:nvPr/>
        </p:nvSpPr>
        <p:spPr>
          <a:xfrm>
            <a:off x="457200" y="723900"/>
            <a:ext cx="6560046" cy="542906"/>
          </a:xfrm>
          <a:prstGeom prst="rect">
            <a:avLst/>
          </a:prstGeom>
          <a:noFill/>
          <a:ln>
            <a:noFill/>
          </a:ln>
          <a:effectLst>
            <a:outerShdw>
              <a:srgbClr val="000000">
                <a:alpha val="0"/>
              </a:srgbClr>
            </a:outerShdw>
          </a:effectLst>
        </p:spPr>
        <p:txBody>
          <a:bodyPr wrap="square" lIns="0" tIns="0" rIns="0" bIns="0">
            <a:spAutoFit/>
          </a:bodyPr>
          <a:lstStyle/>
          <a:p>
            <a:pPr>
              <a:lnSpc>
                <a:spcPct val="84000"/>
              </a:lnSpc>
              <a:defRPr sz="4800" b="0" i="0" spc="-120">
                <a:solidFill>
                  <a:srgbClr val="111827"/>
                </a:solidFill>
                <a:latin typeface="Albert Sans"/>
              </a:defRPr>
            </a:pPr>
            <a:r>
              <a:rPr sz="4200" b="1" i="0" dirty="0">
                <a:solidFill>
                  <a:srgbClr val="111827"/>
                </a:solidFill>
                <a:latin typeface="Arial" panose="020B0604020202020204" pitchFamily="34" charset="0"/>
              </a:rPr>
              <a:t>Summary &amp; Next Steps</a:t>
            </a:r>
          </a:p>
        </p:txBody>
      </p:sp>
      <p:sp>
        <p:nvSpPr>
          <p:cNvPr id="9" name="Rounded Rectangle 8"/>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0" name="Rounded Rectangle 9"/>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1" name="Rectangle 10"/>
          <p:cNvSpPr/>
          <p:nvPr/>
        </p:nvSpPr>
        <p:spPr>
          <a:xfrm rot="2700000">
            <a:off x="433527" y="204927"/>
            <a:ext cx="161644"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2" name="Rectangle 11"/>
          <p:cNvSpPr/>
          <p:nvPr/>
        </p:nvSpPr>
        <p:spPr>
          <a:xfrm rot="2700000">
            <a:off x="7421157" y="281127"/>
            <a:ext cx="161643"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3" name="Rounded Rectangle 12"/>
          <p:cNvSpPr/>
          <p:nvPr/>
        </p:nvSpPr>
        <p:spPr>
          <a:xfrm rot="2700000">
            <a:off x="7421157" y="509727"/>
            <a:ext cx="161643" cy="161645"/>
          </a:xfrm>
          <a:prstGeom prst="roundRect">
            <a:avLst>
              <a:gd name="adj" fmla="val 11785"/>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4" name="Rectangle 13"/>
          <p:cNvSpPr/>
          <p:nvPr/>
        </p:nvSpPr>
        <p:spPr>
          <a:xfrm rot="2700000">
            <a:off x="7421157" y="738327"/>
            <a:ext cx="161643"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16" name="Picture 15" descr="A pink heart on a pink background&#10;&#10;AI-generated content may be incorrect.">
            <a:extLst>
              <a:ext uri="{FF2B5EF4-FFF2-40B4-BE49-F238E27FC236}">
                <a16:creationId xmlns:a16="http://schemas.microsoft.com/office/drawing/2014/main" id="{97A0C6A3-A5BF-DF46-D8A9-7E3C237C9C3A}"/>
              </a:ext>
            </a:extLst>
          </p:cNvPr>
          <p:cNvPicPr>
            <a:picLocks noChangeAspect="1"/>
          </p:cNvPicPr>
          <p:nvPr/>
        </p:nvPicPr>
        <p:blipFill>
          <a:blip r:embed="rId4"/>
          <a:stretch>
            <a:fillRect/>
          </a:stretch>
        </p:blipFill>
        <p:spPr>
          <a:xfrm>
            <a:off x="142875" y="5977893"/>
            <a:ext cx="742948" cy="742948"/>
          </a:xfrm>
          <a:prstGeom prst="flowChartConnector">
            <a:avLst/>
          </a:prstGeom>
          <a:effectLst>
            <a:softEdge rad="0"/>
          </a:effectLst>
        </p:spPr>
      </p:pic>
      <p:sp>
        <p:nvSpPr>
          <p:cNvPr id="5" name="Shape 9">
            <a:extLst>
              <a:ext uri="{FF2B5EF4-FFF2-40B4-BE49-F238E27FC236}">
                <a16:creationId xmlns:a16="http://schemas.microsoft.com/office/drawing/2014/main" id="{A13C752C-C378-15B7-B6C3-80A873BCC148}"/>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BBA411-4332-229F-30A8-029D6FCC4AC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7B6291E-12F9-7602-DD78-B31698A35A92}"/>
              </a:ext>
            </a:extLst>
          </p:cNvPr>
          <p:cNvSpPr txBox="1"/>
          <p:nvPr/>
        </p:nvSpPr>
        <p:spPr>
          <a:xfrm>
            <a:off x="457200" y="1579481"/>
            <a:ext cx="4892040" cy="300788"/>
          </a:xfrm>
          <a:prstGeom prst="rect">
            <a:avLst/>
          </a:prstGeom>
          <a:noFill/>
          <a:ln>
            <a:noFill/>
          </a:ln>
          <a:effectLst>
            <a:outerShdw>
              <a:srgbClr val="000000">
                <a:alpha val="0"/>
              </a:srgbClr>
            </a:outerShdw>
          </a:effectLst>
        </p:spPr>
        <p:txBody>
          <a:bodyPr wrap="square" lIns="0" tIns="0" rIns="0" bIns="0">
            <a:spAutoFit/>
          </a:bodyPr>
          <a:lstStyle/>
          <a:p>
            <a:pPr>
              <a:lnSpc>
                <a:spcPct val="128000"/>
              </a:lnSpc>
              <a:defRPr sz="1200" b="0" i="0">
                <a:solidFill>
                  <a:srgbClr val="6B7280"/>
                </a:solidFill>
                <a:latin typeface="Albert Sans"/>
              </a:defRPr>
            </a:pPr>
            <a:r>
              <a:rPr lang="en-GB" sz="1700" b="1" dirty="0">
                <a:solidFill>
                  <a:srgbClr val="6B7280"/>
                </a:solidFill>
                <a:latin typeface="Arial" panose="020B0604020202020204" pitchFamily="34" charset="0"/>
              </a:rPr>
              <a:t>QR Code to download application for Android</a:t>
            </a:r>
          </a:p>
        </p:txBody>
      </p:sp>
      <p:sp>
        <p:nvSpPr>
          <p:cNvPr id="4" name="TextBox 3">
            <a:extLst>
              <a:ext uri="{FF2B5EF4-FFF2-40B4-BE49-F238E27FC236}">
                <a16:creationId xmlns:a16="http://schemas.microsoft.com/office/drawing/2014/main" id="{98D735AE-E96D-2F53-6600-7C22CA9B5BC9}"/>
              </a:ext>
            </a:extLst>
          </p:cNvPr>
          <p:cNvSpPr txBox="1"/>
          <p:nvPr/>
        </p:nvSpPr>
        <p:spPr>
          <a:xfrm>
            <a:off x="514349" y="610341"/>
            <a:ext cx="6560046" cy="542906"/>
          </a:xfrm>
          <a:prstGeom prst="rect">
            <a:avLst/>
          </a:prstGeom>
          <a:noFill/>
          <a:ln>
            <a:noFill/>
          </a:ln>
          <a:effectLst>
            <a:outerShdw>
              <a:srgbClr val="000000">
                <a:alpha val="0"/>
              </a:srgbClr>
            </a:outerShdw>
          </a:effectLst>
        </p:spPr>
        <p:txBody>
          <a:bodyPr wrap="square" lIns="0" tIns="0" rIns="0" bIns="0">
            <a:spAutoFit/>
          </a:bodyPr>
          <a:lstStyle/>
          <a:p>
            <a:pPr>
              <a:lnSpc>
                <a:spcPct val="84000"/>
              </a:lnSpc>
              <a:defRPr sz="4800" b="0" i="0" spc="-120">
                <a:solidFill>
                  <a:srgbClr val="111827"/>
                </a:solidFill>
                <a:latin typeface="Albert Sans"/>
              </a:defRPr>
            </a:pPr>
            <a:r>
              <a:rPr lang="en-GB" sz="4200" b="1" i="0" dirty="0" err="1">
                <a:solidFill>
                  <a:srgbClr val="111827"/>
                </a:solidFill>
                <a:latin typeface="Arial" panose="020B0604020202020204" pitchFamily="34" charset="0"/>
              </a:rPr>
              <a:t>CycleConnect</a:t>
            </a:r>
            <a:endParaRPr sz="4200" b="1" i="0" dirty="0">
              <a:solidFill>
                <a:srgbClr val="111827"/>
              </a:solidFill>
              <a:latin typeface="Arial" panose="020B0604020202020204" pitchFamily="34" charset="0"/>
            </a:endParaRPr>
          </a:p>
        </p:txBody>
      </p:sp>
      <p:sp>
        <p:nvSpPr>
          <p:cNvPr id="9" name="Rounded Rectangle 8">
            <a:extLst>
              <a:ext uri="{FF2B5EF4-FFF2-40B4-BE49-F238E27FC236}">
                <a16:creationId xmlns:a16="http://schemas.microsoft.com/office/drawing/2014/main" id="{C908E098-E4C0-A65C-AB11-20FD2380EF7A}"/>
              </a:ext>
            </a:extLst>
          </p:cNvPr>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0" name="Rounded Rectangle 9">
            <a:extLst>
              <a:ext uri="{FF2B5EF4-FFF2-40B4-BE49-F238E27FC236}">
                <a16:creationId xmlns:a16="http://schemas.microsoft.com/office/drawing/2014/main" id="{16B0F52F-D268-2CC4-2880-EF0F741DED45}"/>
              </a:ext>
            </a:extLst>
          </p:cNvPr>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1" name="Rectangle 10">
            <a:extLst>
              <a:ext uri="{FF2B5EF4-FFF2-40B4-BE49-F238E27FC236}">
                <a16:creationId xmlns:a16="http://schemas.microsoft.com/office/drawing/2014/main" id="{87C2B0C1-5B63-9E51-B861-D13F2DB6E134}"/>
              </a:ext>
            </a:extLst>
          </p:cNvPr>
          <p:cNvSpPr/>
          <p:nvPr/>
        </p:nvSpPr>
        <p:spPr>
          <a:xfrm rot="2700000">
            <a:off x="433527" y="204927"/>
            <a:ext cx="161644"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16" name="Picture 15" descr="A pink heart on a pink background&#10;&#10;AI-generated content may be incorrect.">
            <a:extLst>
              <a:ext uri="{FF2B5EF4-FFF2-40B4-BE49-F238E27FC236}">
                <a16:creationId xmlns:a16="http://schemas.microsoft.com/office/drawing/2014/main" id="{8E36530A-2420-0991-7B90-954FAD6C6956}"/>
              </a:ext>
            </a:extLst>
          </p:cNvPr>
          <p:cNvPicPr>
            <a:picLocks noChangeAspect="1"/>
          </p:cNvPicPr>
          <p:nvPr/>
        </p:nvPicPr>
        <p:blipFill>
          <a:blip r:embed="rId3"/>
          <a:stretch>
            <a:fillRect/>
          </a:stretch>
        </p:blipFill>
        <p:spPr>
          <a:xfrm>
            <a:off x="142875" y="5977893"/>
            <a:ext cx="742948" cy="742948"/>
          </a:xfrm>
          <a:prstGeom prst="flowChartConnector">
            <a:avLst/>
          </a:prstGeom>
          <a:effectLst>
            <a:softEdge rad="0"/>
          </a:effectLst>
        </p:spPr>
      </p:pic>
      <p:pic>
        <p:nvPicPr>
          <p:cNvPr id="8" name="Picture 7" descr="A heart in a circle with text&#10;&#10;AI-generated content may be incorrect.">
            <a:extLst>
              <a:ext uri="{FF2B5EF4-FFF2-40B4-BE49-F238E27FC236}">
                <a16:creationId xmlns:a16="http://schemas.microsoft.com/office/drawing/2014/main" id="{9481FC57-6947-111D-B59C-BC9B30865964}"/>
              </a:ext>
            </a:extLst>
          </p:cNvPr>
          <p:cNvPicPr>
            <a:picLocks noChangeAspect="1"/>
          </p:cNvPicPr>
          <p:nvPr/>
        </p:nvPicPr>
        <p:blipFill>
          <a:blip r:embed="rId4"/>
          <a:stretch>
            <a:fillRect/>
          </a:stretch>
        </p:blipFill>
        <p:spPr>
          <a:xfrm>
            <a:off x="6381750" y="1073946"/>
            <a:ext cx="2428874" cy="5060153"/>
          </a:xfrm>
          <a:prstGeom prst="rect">
            <a:avLst/>
          </a:prstGeom>
          <a:noFill/>
          <a:ln w="127000">
            <a:solidFill>
              <a:srgbClr val="FFC7D8"/>
            </a:solidFill>
          </a:ln>
        </p:spPr>
      </p:pic>
      <p:pic>
        <p:nvPicPr>
          <p:cNvPr id="15" name="Picture 14">
            <a:extLst>
              <a:ext uri="{FF2B5EF4-FFF2-40B4-BE49-F238E27FC236}">
                <a16:creationId xmlns:a16="http://schemas.microsoft.com/office/drawing/2014/main" id="{E616B5F1-D061-6BEA-2030-97537F48F884}"/>
              </a:ext>
            </a:extLst>
          </p:cNvPr>
          <p:cNvPicPr>
            <a:picLocks noChangeAspect="1"/>
          </p:cNvPicPr>
          <p:nvPr/>
        </p:nvPicPr>
        <p:blipFill>
          <a:blip r:embed="rId5"/>
          <a:srcRect/>
          <a:stretch/>
        </p:blipFill>
        <p:spPr>
          <a:xfrm>
            <a:off x="9334389" y="1073946"/>
            <a:ext cx="2371946" cy="5060153"/>
          </a:xfrm>
          <a:prstGeom prst="rect">
            <a:avLst/>
          </a:prstGeom>
          <a:noFill/>
          <a:ln w="127000">
            <a:solidFill>
              <a:srgbClr val="FFC7D8"/>
            </a:solidFill>
          </a:ln>
        </p:spPr>
      </p:pic>
      <p:pic>
        <p:nvPicPr>
          <p:cNvPr id="18" name="Picture 17" descr="A qr code on a white background&#10;&#10;AI-generated content may be incorrect.">
            <a:extLst>
              <a:ext uri="{FF2B5EF4-FFF2-40B4-BE49-F238E27FC236}">
                <a16:creationId xmlns:a16="http://schemas.microsoft.com/office/drawing/2014/main" id="{68CEAFAD-6E05-62DB-D937-E2154380AE0F}"/>
              </a:ext>
            </a:extLst>
          </p:cNvPr>
          <p:cNvPicPr>
            <a:picLocks noChangeAspect="1"/>
          </p:cNvPicPr>
          <p:nvPr/>
        </p:nvPicPr>
        <p:blipFill>
          <a:blip r:embed="rId6"/>
          <a:stretch>
            <a:fillRect/>
          </a:stretch>
        </p:blipFill>
        <p:spPr>
          <a:xfrm>
            <a:off x="1759832" y="1916342"/>
            <a:ext cx="1786978" cy="1786978"/>
          </a:xfrm>
          <a:prstGeom prst="rect">
            <a:avLst/>
          </a:prstGeom>
        </p:spPr>
      </p:pic>
      <p:sp>
        <p:nvSpPr>
          <p:cNvPr id="19" name="TextBox 18">
            <a:extLst>
              <a:ext uri="{FF2B5EF4-FFF2-40B4-BE49-F238E27FC236}">
                <a16:creationId xmlns:a16="http://schemas.microsoft.com/office/drawing/2014/main" id="{89D870AE-DC4D-128F-D1E2-087C1A0D1A66}"/>
              </a:ext>
            </a:extLst>
          </p:cNvPr>
          <p:cNvSpPr txBox="1"/>
          <p:nvPr/>
        </p:nvSpPr>
        <p:spPr>
          <a:xfrm>
            <a:off x="457200" y="3861177"/>
            <a:ext cx="4892040" cy="300788"/>
          </a:xfrm>
          <a:prstGeom prst="rect">
            <a:avLst/>
          </a:prstGeom>
          <a:noFill/>
          <a:ln>
            <a:noFill/>
          </a:ln>
          <a:effectLst>
            <a:outerShdw>
              <a:srgbClr val="000000">
                <a:alpha val="0"/>
              </a:srgbClr>
            </a:outerShdw>
          </a:effectLst>
        </p:spPr>
        <p:txBody>
          <a:bodyPr wrap="square" lIns="0" tIns="0" rIns="0" bIns="0">
            <a:spAutoFit/>
          </a:bodyPr>
          <a:lstStyle/>
          <a:p>
            <a:pPr>
              <a:lnSpc>
                <a:spcPct val="128000"/>
              </a:lnSpc>
              <a:defRPr sz="1200" b="0" i="0">
                <a:solidFill>
                  <a:srgbClr val="6B7280"/>
                </a:solidFill>
                <a:latin typeface="Albert Sans"/>
              </a:defRPr>
            </a:pPr>
            <a:r>
              <a:rPr lang="en-GB" sz="1700" b="1" dirty="0">
                <a:solidFill>
                  <a:srgbClr val="6B7280"/>
                </a:solidFill>
                <a:latin typeface="Arial" panose="020B0604020202020204" pitchFamily="34" charset="0"/>
              </a:rPr>
              <a:t>QR Code to download application for Windows</a:t>
            </a:r>
          </a:p>
        </p:txBody>
      </p:sp>
      <p:pic>
        <p:nvPicPr>
          <p:cNvPr id="21" name="Picture 20" descr="A qr code on a white background&#10;&#10;AI-generated content may be incorrect.">
            <a:extLst>
              <a:ext uri="{FF2B5EF4-FFF2-40B4-BE49-F238E27FC236}">
                <a16:creationId xmlns:a16="http://schemas.microsoft.com/office/drawing/2014/main" id="{B5EAE31E-1D42-DAA7-A19C-8483BC1866DD}"/>
              </a:ext>
            </a:extLst>
          </p:cNvPr>
          <p:cNvPicPr>
            <a:picLocks noChangeAspect="1"/>
          </p:cNvPicPr>
          <p:nvPr/>
        </p:nvPicPr>
        <p:blipFill>
          <a:blip r:embed="rId7"/>
          <a:stretch>
            <a:fillRect/>
          </a:stretch>
        </p:blipFill>
        <p:spPr>
          <a:xfrm>
            <a:off x="1759832" y="4373748"/>
            <a:ext cx="1786978" cy="1786978"/>
          </a:xfrm>
          <a:prstGeom prst="rect">
            <a:avLst/>
          </a:prstGeom>
        </p:spPr>
      </p:pic>
      <p:sp>
        <p:nvSpPr>
          <p:cNvPr id="2" name="Shape 9">
            <a:extLst>
              <a:ext uri="{FF2B5EF4-FFF2-40B4-BE49-F238E27FC236}">
                <a16:creationId xmlns:a16="http://schemas.microsoft.com/office/drawing/2014/main" id="{E3393DE4-4653-E5EC-B971-718477D98E90}"/>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68345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B50470-FD74-F8C7-116C-7A46830C9AD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D2583AD-287C-195F-7D25-E0A457FDD78C}"/>
              </a:ext>
            </a:extLst>
          </p:cNvPr>
          <p:cNvSpPr txBox="1"/>
          <p:nvPr/>
        </p:nvSpPr>
        <p:spPr>
          <a:xfrm>
            <a:off x="885823" y="326707"/>
            <a:ext cx="6560046" cy="542906"/>
          </a:xfrm>
          <a:prstGeom prst="rect">
            <a:avLst/>
          </a:prstGeom>
          <a:noFill/>
          <a:ln>
            <a:noFill/>
          </a:ln>
          <a:effectLst>
            <a:outerShdw>
              <a:srgbClr val="000000">
                <a:alpha val="0"/>
              </a:srgbClr>
            </a:outerShdw>
          </a:effectLst>
        </p:spPr>
        <p:txBody>
          <a:bodyPr wrap="square" lIns="0" tIns="0" rIns="0" bIns="0">
            <a:spAutoFit/>
          </a:bodyPr>
          <a:lstStyle/>
          <a:p>
            <a:pPr>
              <a:lnSpc>
                <a:spcPct val="84000"/>
              </a:lnSpc>
              <a:defRPr sz="4800" b="0" i="0" spc="-120">
                <a:solidFill>
                  <a:srgbClr val="111827"/>
                </a:solidFill>
                <a:latin typeface="Albert Sans"/>
              </a:defRPr>
            </a:pPr>
            <a:r>
              <a:rPr lang="en-GB" sz="4200" b="1" i="0" dirty="0">
                <a:solidFill>
                  <a:srgbClr val="111827"/>
                </a:solidFill>
                <a:latin typeface="Arial" panose="020B0604020202020204" pitchFamily="34" charset="0"/>
              </a:rPr>
              <a:t>Interface of our Application</a:t>
            </a:r>
            <a:endParaRPr sz="4200" b="1" i="0" dirty="0">
              <a:solidFill>
                <a:srgbClr val="111827"/>
              </a:solidFill>
              <a:latin typeface="Arial" panose="020B0604020202020204" pitchFamily="34" charset="0"/>
            </a:endParaRPr>
          </a:p>
        </p:txBody>
      </p:sp>
      <p:sp>
        <p:nvSpPr>
          <p:cNvPr id="9" name="Rounded Rectangle 8">
            <a:extLst>
              <a:ext uri="{FF2B5EF4-FFF2-40B4-BE49-F238E27FC236}">
                <a16:creationId xmlns:a16="http://schemas.microsoft.com/office/drawing/2014/main" id="{FA455287-54AA-5290-99B3-5AD5C11E9C71}"/>
              </a:ext>
            </a:extLst>
          </p:cNvPr>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0" name="Rounded Rectangle 9">
            <a:extLst>
              <a:ext uri="{FF2B5EF4-FFF2-40B4-BE49-F238E27FC236}">
                <a16:creationId xmlns:a16="http://schemas.microsoft.com/office/drawing/2014/main" id="{CE80ED4C-999B-26A2-62D4-C59341A79F62}"/>
              </a:ext>
            </a:extLst>
          </p:cNvPr>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1" name="Rectangle 10">
            <a:extLst>
              <a:ext uri="{FF2B5EF4-FFF2-40B4-BE49-F238E27FC236}">
                <a16:creationId xmlns:a16="http://schemas.microsoft.com/office/drawing/2014/main" id="{12094647-757E-C3AB-C1A3-18D02FD3E528}"/>
              </a:ext>
            </a:extLst>
          </p:cNvPr>
          <p:cNvSpPr/>
          <p:nvPr/>
        </p:nvSpPr>
        <p:spPr>
          <a:xfrm rot="2700000">
            <a:off x="433527" y="204927"/>
            <a:ext cx="161644"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16" name="Picture 15" descr="A pink heart on a pink background&#10;&#10;AI-generated content may be incorrect.">
            <a:extLst>
              <a:ext uri="{FF2B5EF4-FFF2-40B4-BE49-F238E27FC236}">
                <a16:creationId xmlns:a16="http://schemas.microsoft.com/office/drawing/2014/main" id="{1897CD83-E780-C08F-C504-EEDB5D3A6BAE}"/>
              </a:ext>
            </a:extLst>
          </p:cNvPr>
          <p:cNvPicPr>
            <a:picLocks noChangeAspect="1"/>
          </p:cNvPicPr>
          <p:nvPr/>
        </p:nvPicPr>
        <p:blipFill>
          <a:blip r:embed="rId3"/>
          <a:stretch>
            <a:fillRect/>
          </a:stretch>
        </p:blipFill>
        <p:spPr>
          <a:xfrm>
            <a:off x="142875" y="5977893"/>
            <a:ext cx="742948" cy="742948"/>
          </a:xfrm>
          <a:prstGeom prst="flowChartConnector">
            <a:avLst/>
          </a:prstGeom>
          <a:effectLst>
            <a:softEdge rad="0"/>
          </a:effectLst>
        </p:spPr>
      </p:pic>
      <p:pic>
        <p:nvPicPr>
          <p:cNvPr id="8" name="Picture 7">
            <a:extLst>
              <a:ext uri="{FF2B5EF4-FFF2-40B4-BE49-F238E27FC236}">
                <a16:creationId xmlns:a16="http://schemas.microsoft.com/office/drawing/2014/main" id="{3956A66E-79A3-46CB-00D6-E01CE7C79112}"/>
              </a:ext>
            </a:extLst>
          </p:cNvPr>
          <p:cNvPicPr>
            <a:picLocks noChangeAspect="1"/>
          </p:cNvPicPr>
          <p:nvPr/>
        </p:nvPicPr>
        <p:blipFill>
          <a:blip r:embed="rId4"/>
          <a:srcRect/>
          <a:stretch/>
        </p:blipFill>
        <p:spPr>
          <a:xfrm>
            <a:off x="1112633" y="1160850"/>
            <a:ext cx="2365785" cy="5060153"/>
          </a:xfrm>
          <a:prstGeom prst="rect">
            <a:avLst/>
          </a:prstGeom>
          <a:noFill/>
          <a:ln w="127000">
            <a:solidFill>
              <a:srgbClr val="FFC7D8"/>
            </a:solidFill>
          </a:ln>
        </p:spPr>
      </p:pic>
      <p:pic>
        <p:nvPicPr>
          <p:cNvPr id="15" name="Picture 14">
            <a:extLst>
              <a:ext uri="{FF2B5EF4-FFF2-40B4-BE49-F238E27FC236}">
                <a16:creationId xmlns:a16="http://schemas.microsoft.com/office/drawing/2014/main" id="{D483B69A-A415-948B-C5C4-A9277F0A2304}"/>
              </a:ext>
            </a:extLst>
          </p:cNvPr>
          <p:cNvPicPr>
            <a:picLocks noChangeAspect="1"/>
          </p:cNvPicPr>
          <p:nvPr/>
        </p:nvPicPr>
        <p:blipFill>
          <a:blip r:embed="rId5"/>
          <a:srcRect/>
          <a:stretch/>
        </p:blipFill>
        <p:spPr>
          <a:xfrm>
            <a:off x="4910027" y="1167581"/>
            <a:ext cx="2371946" cy="5046693"/>
          </a:xfrm>
          <a:prstGeom prst="rect">
            <a:avLst/>
          </a:prstGeom>
          <a:noFill/>
          <a:ln w="127000">
            <a:solidFill>
              <a:srgbClr val="FFC7D8"/>
            </a:solidFill>
          </a:ln>
        </p:spPr>
      </p:pic>
      <p:pic>
        <p:nvPicPr>
          <p:cNvPr id="2" name="Picture 1">
            <a:extLst>
              <a:ext uri="{FF2B5EF4-FFF2-40B4-BE49-F238E27FC236}">
                <a16:creationId xmlns:a16="http://schemas.microsoft.com/office/drawing/2014/main" id="{16531D09-FADD-8CAB-A9EA-67FEBF5047E2}"/>
              </a:ext>
            </a:extLst>
          </p:cNvPr>
          <p:cNvPicPr>
            <a:picLocks noChangeAspect="1"/>
          </p:cNvPicPr>
          <p:nvPr/>
        </p:nvPicPr>
        <p:blipFill>
          <a:blip r:embed="rId6"/>
          <a:srcRect/>
          <a:stretch/>
        </p:blipFill>
        <p:spPr>
          <a:xfrm>
            <a:off x="8631558" y="1167581"/>
            <a:ext cx="2371946" cy="5046693"/>
          </a:xfrm>
          <a:prstGeom prst="rect">
            <a:avLst/>
          </a:prstGeom>
          <a:noFill/>
          <a:ln w="127000">
            <a:solidFill>
              <a:srgbClr val="FFC7D8"/>
            </a:solidFill>
          </a:ln>
        </p:spPr>
      </p:pic>
      <p:sp>
        <p:nvSpPr>
          <p:cNvPr id="5" name="Oval 4">
            <a:extLst>
              <a:ext uri="{FF2B5EF4-FFF2-40B4-BE49-F238E27FC236}">
                <a16:creationId xmlns:a16="http://schemas.microsoft.com/office/drawing/2014/main" id="{E15899B9-120E-F422-5081-180247933C8B}"/>
              </a:ext>
            </a:extLst>
          </p:cNvPr>
          <p:cNvSpPr/>
          <p:nvPr/>
        </p:nvSpPr>
        <p:spPr>
          <a:xfrm>
            <a:off x="240030" y="2905760"/>
            <a:ext cx="525780" cy="535940"/>
          </a:xfrm>
          <a:prstGeom prst="ellipse">
            <a:avLst/>
          </a:prstGeom>
          <a:solidFill>
            <a:srgbClr val="FFC7D8"/>
          </a:solidFill>
          <a:ln>
            <a:solidFill>
              <a:srgbClr val="FFC7D8"/>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latin typeface="Arial" panose="020B0604020202020204" pitchFamily="34" charset="0"/>
              </a:rPr>
              <a:t>1</a:t>
            </a:r>
          </a:p>
        </p:txBody>
      </p:sp>
      <p:sp>
        <p:nvSpPr>
          <p:cNvPr id="6" name="Oval 5">
            <a:extLst>
              <a:ext uri="{FF2B5EF4-FFF2-40B4-BE49-F238E27FC236}">
                <a16:creationId xmlns:a16="http://schemas.microsoft.com/office/drawing/2014/main" id="{D81E72F3-A6D7-394C-B27A-4E4D2ECF2E23}"/>
              </a:ext>
            </a:extLst>
          </p:cNvPr>
          <p:cNvSpPr/>
          <p:nvPr/>
        </p:nvSpPr>
        <p:spPr>
          <a:xfrm>
            <a:off x="3972345" y="2905760"/>
            <a:ext cx="525780" cy="535940"/>
          </a:xfrm>
          <a:prstGeom prst="ellipse">
            <a:avLst/>
          </a:prstGeom>
          <a:solidFill>
            <a:srgbClr val="FFC7D8"/>
          </a:solidFill>
          <a:ln>
            <a:solidFill>
              <a:srgbClr val="FFC7D8"/>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latin typeface="Arial" panose="020B0604020202020204" pitchFamily="34" charset="0"/>
              </a:rPr>
              <a:t>2</a:t>
            </a:r>
          </a:p>
        </p:txBody>
      </p:sp>
      <p:sp>
        <p:nvSpPr>
          <p:cNvPr id="7" name="Oval 6">
            <a:extLst>
              <a:ext uri="{FF2B5EF4-FFF2-40B4-BE49-F238E27FC236}">
                <a16:creationId xmlns:a16="http://schemas.microsoft.com/office/drawing/2014/main" id="{DF8595F9-270E-FF82-0546-778862819B88}"/>
              </a:ext>
            </a:extLst>
          </p:cNvPr>
          <p:cNvSpPr/>
          <p:nvPr/>
        </p:nvSpPr>
        <p:spPr>
          <a:xfrm>
            <a:off x="7693875" y="2905760"/>
            <a:ext cx="525780" cy="535940"/>
          </a:xfrm>
          <a:prstGeom prst="ellipse">
            <a:avLst/>
          </a:prstGeom>
          <a:solidFill>
            <a:srgbClr val="FFC7D8"/>
          </a:solidFill>
          <a:ln>
            <a:solidFill>
              <a:srgbClr val="FFC7D8"/>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latin typeface="Arial" panose="020B0604020202020204" pitchFamily="34" charset="0"/>
              </a:rPr>
              <a:t>3</a:t>
            </a:r>
          </a:p>
        </p:txBody>
      </p:sp>
      <p:sp>
        <p:nvSpPr>
          <p:cNvPr id="3" name="Shape 9">
            <a:extLst>
              <a:ext uri="{FF2B5EF4-FFF2-40B4-BE49-F238E27FC236}">
                <a16:creationId xmlns:a16="http://schemas.microsoft.com/office/drawing/2014/main" id="{83975234-3F03-DFEF-45ED-672B1E04FF22}"/>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38000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45E63A-A27D-1BC9-EE4D-E82C0BC30A9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9685412B-063D-40BD-606B-D3F4194E97F6}"/>
              </a:ext>
            </a:extLst>
          </p:cNvPr>
          <p:cNvSpPr txBox="1"/>
          <p:nvPr/>
        </p:nvSpPr>
        <p:spPr>
          <a:xfrm>
            <a:off x="885823" y="326707"/>
            <a:ext cx="6560046" cy="542906"/>
          </a:xfrm>
          <a:prstGeom prst="rect">
            <a:avLst/>
          </a:prstGeom>
          <a:noFill/>
          <a:ln>
            <a:noFill/>
          </a:ln>
          <a:effectLst>
            <a:outerShdw>
              <a:srgbClr val="000000">
                <a:alpha val="0"/>
              </a:srgbClr>
            </a:outerShdw>
          </a:effectLst>
        </p:spPr>
        <p:txBody>
          <a:bodyPr wrap="square" lIns="0" tIns="0" rIns="0" bIns="0">
            <a:spAutoFit/>
          </a:bodyPr>
          <a:lstStyle/>
          <a:p>
            <a:pPr>
              <a:lnSpc>
                <a:spcPct val="84000"/>
              </a:lnSpc>
              <a:defRPr sz="4800" b="0" i="0" spc="-120">
                <a:solidFill>
                  <a:srgbClr val="111827"/>
                </a:solidFill>
                <a:latin typeface="Albert Sans"/>
              </a:defRPr>
            </a:pPr>
            <a:r>
              <a:rPr lang="en-GB" sz="4200" b="1" i="0" dirty="0">
                <a:solidFill>
                  <a:srgbClr val="111827"/>
                </a:solidFill>
                <a:latin typeface="Arial" panose="020B0604020202020204" pitchFamily="34" charset="0"/>
              </a:rPr>
              <a:t>Interface of our Application</a:t>
            </a:r>
            <a:endParaRPr sz="4200" b="1" i="0" dirty="0">
              <a:solidFill>
                <a:srgbClr val="111827"/>
              </a:solidFill>
              <a:latin typeface="Arial" panose="020B0604020202020204" pitchFamily="34" charset="0"/>
            </a:endParaRPr>
          </a:p>
        </p:txBody>
      </p:sp>
      <p:sp>
        <p:nvSpPr>
          <p:cNvPr id="9" name="Rounded Rectangle 8">
            <a:extLst>
              <a:ext uri="{FF2B5EF4-FFF2-40B4-BE49-F238E27FC236}">
                <a16:creationId xmlns:a16="http://schemas.microsoft.com/office/drawing/2014/main" id="{DA48F450-BAE4-99CD-D76A-F965EA0FC59E}"/>
              </a:ext>
            </a:extLst>
          </p:cNvPr>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0" name="Rounded Rectangle 9">
            <a:extLst>
              <a:ext uri="{FF2B5EF4-FFF2-40B4-BE49-F238E27FC236}">
                <a16:creationId xmlns:a16="http://schemas.microsoft.com/office/drawing/2014/main" id="{2B4F3E22-3495-FC0E-F938-AA4E1BB84B97}"/>
              </a:ext>
            </a:extLst>
          </p:cNvPr>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11" name="Rectangle 10">
            <a:extLst>
              <a:ext uri="{FF2B5EF4-FFF2-40B4-BE49-F238E27FC236}">
                <a16:creationId xmlns:a16="http://schemas.microsoft.com/office/drawing/2014/main" id="{C1309C5A-898A-11AC-8C8B-AF95C69375C2}"/>
              </a:ext>
            </a:extLst>
          </p:cNvPr>
          <p:cNvSpPr/>
          <p:nvPr/>
        </p:nvSpPr>
        <p:spPr>
          <a:xfrm rot="2700000">
            <a:off x="433527" y="204927"/>
            <a:ext cx="161644"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16" name="Picture 15" descr="A pink heart on a pink background&#10;&#10;AI-generated content may be incorrect.">
            <a:extLst>
              <a:ext uri="{FF2B5EF4-FFF2-40B4-BE49-F238E27FC236}">
                <a16:creationId xmlns:a16="http://schemas.microsoft.com/office/drawing/2014/main" id="{4C670D21-3EBD-7956-8344-B380D7A20991}"/>
              </a:ext>
            </a:extLst>
          </p:cNvPr>
          <p:cNvPicPr>
            <a:picLocks noChangeAspect="1"/>
          </p:cNvPicPr>
          <p:nvPr/>
        </p:nvPicPr>
        <p:blipFill>
          <a:blip r:embed="rId3"/>
          <a:stretch>
            <a:fillRect/>
          </a:stretch>
        </p:blipFill>
        <p:spPr>
          <a:xfrm>
            <a:off x="142875" y="5977893"/>
            <a:ext cx="742948" cy="742948"/>
          </a:xfrm>
          <a:prstGeom prst="flowChartConnector">
            <a:avLst/>
          </a:prstGeom>
          <a:effectLst>
            <a:softEdge rad="0"/>
          </a:effectLst>
        </p:spPr>
      </p:pic>
      <p:pic>
        <p:nvPicPr>
          <p:cNvPr id="8" name="Picture 7">
            <a:extLst>
              <a:ext uri="{FF2B5EF4-FFF2-40B4-BE49-F238E27FC236}">
                <a16:creationId xmlns:a16="http://schemas.microsoft.com/office/drawing/2014/main" id="{74C99A8F-2DA4-FF88-0178-618025CD51AA}"/>
              </a:ext>
            </a:extLst>
          </p:cNvPr>
          <p:cNvPicPr>
            <a:picLocks noChangeAspect="1"/>
          </p:cNvPicPr>
          <p:nvPr/>
        </p:nvPicPr>
        <p:blipFill>
          <a:blip r:embed="rId4"/>
          <a:srcRect/>
          <a:stretch/>
        </p:blipFill>
        <p:spPr>
          <a:xfrm>
            <a:off x="1106390" y="1160851"/>
            <a:ext cx="2378271" cy="5060151"/>
          </a:xfrm>
          <a:prstGeom prst="rect">
            <a:avLst/>
          </a:prstGeom>
          <a:noFill/>
          <a:ln w="127000">
            <a:solidFill>
              <a:srgbClr val="FFC7D8"/>
            </a:solidFill>
          </a:ln>
        </p:spPr>
      </p:pic>
      <p:pic>
        <p:nvPicPr>
          <p:cNvPr id="15" name="Picture 14">
            <a:extLst>
              <a:ext uri="{FF2B5EF4-FFF2-40B4-BE49-F238E27FC236}">
                <a16:creationId xmlns:a16="http://schemas.microsoft.com/office/drawing/2014/main" id="{2C578CCF-4500-C74B-A29B-39AAEE2B94BE}"/>
              </a:ext>
            </a:extLst>
          </p:cNvPr>
          <p:cNvPicPr>
            <a:picLocks noChangeAspect="1"/>
          </p:cNvPicPr>
          <p:nvPr/>
        </p:nvPicPr>
        <p:blipFill>
          <a:blip r:embed="rId5"/>
          <a:srcRect/>
          <a:stretch/>
        </p:blipFill>
        <p:spPr>
          <a:xfrm>
            <a:off x="4910027" y="1167581"/>
            <a:ext cx="2371945" cy="5046693"/>
          </a:xfrm>
          <a:prstGeom prst="rect">
            <a:avLst/>
          </a:prstGeom>
          <a:noFill/>
          <a:ln w="127000">
            <a:solidFill>
              <a:srgbClr val="FFC7D8"/>
            </a:solidFill>
          </a:ln>
        </p:spPr>
      </p:pic>
      <p:pic>
        <p:nvPicPr>
          <p:cNvPr id="2" name="Picture 1">
            <a:extLst>
              <a:ext uri="{FF2B5EF4-FFF2-40B4-BE49-F238E27FC236}">
                <a16:creationId xmlns:a16="http://schemas.microsoft.com/office/drawing/2014/main" id="{61C86EA1-F4DD-486C-C099-A9B3A9A63FB1}"/>
              </a:ext>
            </a:extLst>
          </p:cNvPr>
          <p:cNvPicPr>
            <a:picLocks noChangeAspect="1"/>
          </p:cNvPicPr>
          <p:nvPr/>
        </p:nvPicPr>
        <p:blipFill>
          <a:blip r:embed="rId6"/>
          <a:srcRect/>
          <a:stretch/>
        </p:blipFill>
        <p:spPr>
          <a:xfrm>
            <a:off x="8631558" y="1174274"/>
            <a:ext cx="2371946" cy="5033307"/>
          </a:xfrm>
          <a:prstGeom prst="rect">
            <a:avLst/>
          </a:prstGeom>
          <a:noFill/>
          <a:ln w="127000">
            <a:solidFill>
              <a:srgbClr val="FFC7D8"/>
            </a:solidFill>
          </a:ln>
        </p:spPr>
      </p:pic>
      <p:sp>
        <p:nvSpPr>
          <p:cNvPr id="5" name="Oval 4">
            <a:extLst>
              <a:ext uri="{FF2B5EF4-FFF2-40B4-BE49-F238E27FC236}">
                <a16:creationId xmlns:a16="http://schemas.microsoft.com/office/drawing/2014/main" id="{8E18DACF-FFA8-6D4C-35A1-5EDF2F4CC3BB}"/>
              </a:ext>
            </a:extLst>
          </p:cNvPr>
          <p:cNvSpPr/>
          <p:nvPr/>
        </p:nvSpPr>
        <p:spPr>
          <a:xfrm>
            <a:off x="240030" y="2905760"/>
            <a:ext cx="525780" cy="535940"/>
          </a:xfrm>
          <a:prstGeom prst="ellipse">
            <a:avLst/>
          </a:prstGeom>
          <a:solidFill>
            <a:srgbClr val="FFC7D8"/>
          </a:solidFill>
          <a:ln>
            <a:solidFill>
              <a:srgbClr val="FFC7D8"/>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latin typeface="Arial" panose="020B0604020202020204" pitchFamily="34" charset="0"/>
              </a:rPr>
              <a:t>4</a:t>
            </a:r>
          </a:p>
        </p:txBody>
      </p:sp>
      <p:sp>
        <p:nvSpPr>
          <p:cNvPr id="6" name="Oval 5">
            <a:extLst>
              <a:ext uri="{FF2B5EF4-FFF2-40B4-BE49-F238E27FC236}">
                <a16:creationId xmlns:a16="http://schemas.microsoft.com/office/drawing/2014/main" id="{B825CEA6-69FB-F384-B0C2-2038F5DEF83A}"/>
              </a:ext>
            </a:extLst>
          </p:cNvPr>
          <p:cNvSpPr/>
          <p:nvPr/>
        </p:nvSpPr>
        <p:spPr>
          <a:xfrm>
            <a:off x="3972345" y="2905760"/>
            <a:ext cx="525780" cy="535940"/>
          </a:xfrm>
          <a:prstGeom prst="ellipse">
            <a:avLst/>
          </a:prstGeom>
          <a:solidFill>
            <a:srgbClr val="FFC7D8"/>
          </a:solidFill>
          <a:ln>
            <a:solidFill>
              <a:srgbClr val="FFC7D8"/>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latin typeface="Arial" panose="020B0604020202020204" pitchFamily="34" charset="0"/>
              </a:rPr>
              <a:t>5</a:t>
            </a:r>
          </a:p>
        </p:txBody>
      </p:sp>
      <p:sp>
        <p:nvSpPr>
          <p:cNvPr id="7" name="Oval 6">
            <a:extLst>
              <a:ext uri="{FF2B5EF4-FFF2-40B4-BE49-F238E27FC236}">
                <a16:creationId xmlns:a16="http://schemas.microsoft.com/office/drawing/2014/main" id="{CF27F2B7-8649-9D6E-87D7-46021427967A}"/>
              </a:ext>
            </a:extLst>
          </p:cNvPr>
          <p:cNvSpPr/>
          <p:nvPr/>
        </p:nvSpPr>
        <p:spPr>
          <a:xfrm>
            <a:off x="7693875" y="2905760"/>
            <a:ext cx="525780" cy="535940"/>
          </a:xfrm>
          <a:prstGeom prst="ellipse">
            <a:avLst/>
          </a:prstGeom>
          <a:solidFill>
            <a:srgbClr val="FFC7D8"/>
          </a:solidFill>
          <a:ln>
            <a:solidFill>
              <a:srgbClr val="FFC7D8"/>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latin typeface="Arial" panose="020B0604020202020204" pitchFamily="34" charset="0"/>
              </a:rPr>
              <a:t>6</a:t>
            </a:r>
          </a:p>
        </p:txBody>
      </p:sp>
      <p:sp>
        <p:nvSpPr>
          <p:cNvPr id="3" name="Shape 9">
            <a:extLst>
              <a:ext uri="{FF2B5EF4-FFF2-40B4-BE49-F238E27FC236}">
                <a16:creationId xmlns:a16="http://schemas.microsoft.com/office/drawing/2014/main" id="{01D23A36-1686-3801-4644-82601A390DFA}"/>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048212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66C3E8E-C3AB-FE87-3C7F-F2B33C7EE850}"/>
              </a:ext>
            </a:extLst>
          </p:cNvPr>
          <p:cNvSpPr txBox="1"/>
          <p:nvPr/>
        </p:nvSpPr>
        <p:spPr>
          <a:xfrm>
            <a:off x="755015" y="1030501"/>
            <a:ext cx="10680700" cy="4708981"/>
          </a:xfrm>
          <a:prstGeom prst="rect">
            <a:avLst/>
          </a:prstGeom>
          <a:noFill/>
        </p:spPr>
        <p:txBody>
          <a:bodyPr wrap="square" rtlCol="0">
            <a:spAutoFit/>
          </a:bodyPr>
          <a:lstStyle/>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Bozdag, G., </a:t>
            </a:r>
            <a:r>
              <a:rPr lang="en-GB" sz="2000" dirty="0" err="1">
                <a:latin typeface="Arial" panose="020B0604020202020204" pitchFamily="34" charset="0"/>
                <a:cs typeface="Arial" panose="020B0604020202020204" pitchFamily="34" charset="0"/>
              </a:rPr>
              <a:t>Mumusoglu</a:t>
            </a:r>
            <a:r>
              <a:rPr lang="en-GB" sz="2000" dirty="0">
                <a:latin typeface="Arial" panose="020B0604020202020204" pitchFamily="34" charset="0"/>
                <a:cs typeface="Arial" panose="020B0604020202020204" pitchFamily="34" charset="0"/>
              </a:rPr>
              <a:t>, S., Zengin, D., Karabulut, E. and Yildiz, B. (2016). The prevalence and phenotypic features of polycystic ovary syndrome: a cross-sectional study. Human Reproduction, 31(12), pp.2841–2848.</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Chapman, H., Beaumont, A. and Rush, G. (2022). Global burden of endometriosis: diagnostic timelines and challenges. Lancet Women’s Health, 4(5), pp.320–329.</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Flores, M., Benitez, C. and Roy, S. (2021). Determinants of user trust in reproductive health mobile applications: a qualitative review. Digital Health, 7(1), pp.1–14.</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Kirk, M. and Toner, H. (2023). Menstrual stigma and its effect on reproductive health decision-making among young women. Journal of Reproductive Health, 30(2), pp.85–98.</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Munro, K., Ellis, D. &amp; Fry, H. (2021) </a:t>
            </a:r>
            <a:r>
              <a:rPr lang="en-US" sz="2000" dirty="0" err="1">
                <a:latin typeface="Arial" panose="020B0604020202020204" pitchFamily="34" charset="0"/>
                <a:cs typeface="Arial" panose="020B0604020202020204" pitchFamily="34" charset="0"/>
              </a:rPr>
              <a:t>Behaviour</a:t>
            </a:r>
            <a:r>
              <a:rPr lang="en-US" sz="2000" dirty="0">
                <a:latin typeface="Arial" panose="020B0604020202020204" pitchFamily="34" charset="0"/>
                <a:cs typeface="Arial" panose="020B0604020202020204" pitchFamily="34" charset="0"/>
              </a:rPr>
              <a:t>-based digital health strategies for reproductive self-care’, </a:t>
            </a:r>
            <a:r>
              <a:rPr lang="en-US" sz="2000" i="1" dirty="0">
                <a:latin typeface="Arial" panose="020B0604020202020204" pitchFamily="34" charset="0"/>
                <a:cs typeface="Arial" panose="020B0604020202020204" pitchFamily="34" charset="0"/>
              </a:rPr>
              <a:t>BMC Women’s Health</a:t>
            </a:r>
            <a:r>
              <a:rPr lang="en-US" sz="2000" dirty="0">
                <a:latin typeface="Arial" panose="020B0604020202020204" pitchFamily="34" charset="0"/>
                <a:cs typeface="Arial" panose="020B0604020202020204" pitchFamily="34" charset="0"/>
              </a:rPr>
              <a:t>, 21(1), pp. 1–10.</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Sanchez, A., Thomas, R. and Koenig, L. (2020). Menstrual knowledge disparities among young adults: a global assessment. Reproductive Health, 17(4), pp.1–12.</a:t>
            </a:r>
          </a:p>
          <a:p>
            <a:pPr marL="285750" indent="-285750">
              <a:buFont typeface="Arial" panose="020B0604020202020204" pitchFamily="34" charset="0"/>
              <a:buChar char="•"/>
            </a:pPr>
            <a:r>
              <a:rPr lang="en-GB" sz="2000" dirty="0" err="1">
                <a:latin typeface="Arial" panose="020B0604020202020204" pitchFamily="34" charset="0"/>
                <a:cs typeface="Arial" panose="020B0604020202020204" pitchFamily="34" charset="0"/>
              </a:rPr>
              <a:t>Symul</a:t>
            </a:r>
            <a:r>
              <a:rPr lang="en-GB" sz="2000" dirty="0">
                <a:latin typeface="Arial" panose="020B0604020202020204" pitchFamily="34" charset="0"/>
                <a:cs typeface="Arial" panose="020B0604020202020204" pitchFamily="34" charset="0"/>
              </a:rPr>
              <a:t>, L., Wac, K. and Hillard, P. (2019). Understanding menstrual cycle variability using mobile tracking data. </a:t>
            </a:r>
            <a:r>
              <a:rPr lang="en-GB" sz="2000" dirty="0" err="1">
                <a:latin typeface="Arial" panose="020B0604020202020204" pitchFamily="34" charset="0"/>
                <a:cs typeface="Arial" panose="020B0604020202020204" pitchFamily="34" charset="0"/>
              </a:rPr>
              <a:t>npj</a:t>
            </a:r>
            <a:r>
              <a:rPr lang="en-GB" sz="2000" dirty="0">
                <a:latin typeface="Arial" panose="020B0604020202020204" pitchFamily="34" charset="0"/>
                <a:cs typeface="Arial" panose="020B0604020202020204" pitchFamily="34" charset="0"/>
              </a:rPr>
              <a:t> Digital Medicine, 2(1), pp.1–10.</a:t>
            </a:r>
          </a:p>
        </p:txBody>
      </p:sp>
      <p:sp>
        <p:nvSpPr>
          <p:cNvPr id="3" name="Rectangle 2">
            <a:extLst>
              <a:ext uri="{FF2B5EF4-FFF2-40B4-BE49-F238E27FC236}">
                <a16:creationId xmlns:a16="http://schemas.microsoft.com/office/drawing/2014/main" id="{A2B620EC-5680-450E-5360-E49B9AAA0192}"/>
              </a:ext>
            </a:extLst>
          </p:cNvPr>
          <p:cNvSpPr/>
          <p:nvPr/>
        </p:nvSpPr>
        <p:spPr>
          <a:xfrm rot="2700000">
            <a:off x="433527" y="204927"/>
            <a:ext cx="161644" cy="161645"/>
          </a:xfrm>
          <a:prstGeom prst="rect">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pic>
        <p:nvPicPr>
          <p:cNvPr id="4" name="Picture 3" descr="A pink heart on a pink background&#10;&#10;AI-generated content may be incorrect.">
            <a:extLst>
              <a:ext uri="{FF2B5EF4-FFF2-40B4-BE49-F238E27FC236}">
                <a16:creationId xmlns:a16="http://schemas.microsoft.com/office/drawing/2014/main" id="{47BB8810-3457-5508-7E4E-F940A57F0991}"/>
              </a:ext>
            </a:extLst>
          </p:cNvPr>
          <p:cNvPicPr>
            <a:picLocks noChangeAspect="1"/>
          </p:cNvPicPr>
          <p:nvPr/>
        </p:nvPicPr>
        <p:blipFill>
          <a:blip r:embed="rId2"/>
          <a:stretch>
            <a:fillRect/>
          </a:stretch>
        </p:blipFill>
        <p:spPr>
          <a:xfrm>
            <a:off x="142875" y="5977893"/>
            <a:ext cx="742948" cy="742948"/>
          </a:xfrm>
          <a:prstGeom prst="flowChartConnector">
            <a:avLst/>
          </a:prstGeom>
          <a:effectLst>
            <a:softEdge rad="0"/>
          </a:effectLst>
        </p:spPr>
      </p:pic>
      <p:sp>
        <p:nvSpPr>
          <p:cNvPr id="5" name="Rounded Rectangle 8">
            <a:extLst>
              <a:ext uri="{FF2B5EF4-FFF2-40B4-BE49-F238E27FC236}">
                <a16:creationId xmlns:a16="http://schemas.microsoft.com/office/drawing/2014/main" id="{B62E430F-51CA-DFC2-40A5-E1BEEB2CA2AC}"/>
              </a:ext>
            </a:extLst>
          </p:cNvPr>
          <p:cNvSpPr/>
          <p:nvPr/>
        </p:nvSpPr>
        <p:spPr>
          <a:xfrm>
            <a:off x="1907678" y="6443662"/>
            <a:ext cx="9827121" cy="19050"/>
          </a:xfrm>
          <a:prstGeom prst="roundRect">
            <a:avLst>
              <a:gd name="adj" fmla="val 100000"/>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6" name="Rounded Rectangle 9">
            <a:extLst>
              <a:ext uri="{FF2B5EF4-FFF2-40B4-BE49-F238E27FC236}">
                <a16:creationId xmlns:a16="http://schemas.microsoft.com/office/drawing/2014/main" id="{3648C1D5-4045-B3D8-914E-424DAB4C5F16}"/>
              </a:ext>
            </a:extLst>
          </p:cNvPr>
          <p:cNvSpPr/>
          <p:nvPr/>
        </p:nvSpPr>
        <p:spPr>
          <a:xfrm rot="2700000">
            <a:off x="11595473" y="6223373"/>
            <a:ext cx="431052" cy="431052"/>
          </a:xfrm>
          <a:prstGeom prst="roundRect">
            <a:avLst>
              <a:gd name="adj" fmla="val 4419"/>
            </a:avLst>
          </a:prstGeom>
          <a:solidFill>
            <a:srgbClr val="FFC7D8"/>
          </a:solidFill>
          <a:ln>
            <a:noFill/>
          </a:ln>
          <a:effectLst>
            <a:outerShdw>
              <a:srgbClr val="000000">
                <a:alpha val="0"/>
              </a:srgbClr>
            </a:outerShdw>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lstStyle/>
          <a:p>
            <a:pPr algn="ctr"/>
            <a:endParaRPr dirty="0">
              <a:latin typeface="Arial" panose="020B0604020202020204" pitchFamily="34" charset="0"/>
            </a:endParaRPr>
          </a:p>
        </p:txBody>
      </p:sp>
      <p:sp>
        <p:nvSpPr>
          <p:cNvPr id="7" name="Shape 9">
            <a:extLst>
              <a:ext uri="{FF2B5EF4-FFF2-40B4-BE49-F238E27FC236}">
                <a16:creationId xmlns:a16="http://schemas.microsoft.com/office/drawing/2014/main" id="{109D5924-FD64-B1E9-F20E-CDFF59966604}"/>
              </a:ext>
            </a:extLst>
          </p:cNvPr>
          <p:cNvSpPr/>
          <p:nvPr/>
        </p:nvSpPr>
        <p:spPr>
          <a:xfrm>
            <a:off x="0" y="6734093"/>
            <a:ext cx="12190730" cy="125177"/>
          </a:xfrm>
          <a:prstGeom prst="rect">
            <a:avLst/>
          </a:prstGeom>
          <a:solidFill>
            <a:srgbClr val="FFC7D8"/>
          </a:solidFill>
          <a:ln/>
        </p:spPr>
        <p:txBody>
          <a:bodyPr/>
          <a:lstStyle/>
          <a:p>
            <a:endParaRPr lang="en-GB">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FE2F6687-29F2-BA98-6A2E-F1B2432B6226}"/>
              </a:ext>
            </a:extLst>
          </p:cNvPr>
          <p:cNvSpPr txBox="1"/>
          <p:nvPr/>
        </p:nvSpPr>
        <p:spPr>
          <a:xfrm>
            <a:off x="885823" y="326707"/>
            <a:ext cx="6560046" cy="465384"/>
          </a:xfrm>
          <a:prstGeom prst="rect">
            <a:avLst/>
          </a:prstGeom>
          <a:noFill/>
          <a:ln>
            <a:noFill/>
          </a:ln>
          <a:effectLst>
            <a:outerShdw>
              <a:srgbClr val="000000">
                <a:alpha val="0"/>
              </a:srgbClr>
            </a:outerShdw>
          </a:effectLst>
        </p:spPr>
        <p:txBody>
          <a:bodyPr wrap="square" lIns="0" tIns="0" rIns="0" bIns="0">
            <a:spAutoFit/>
          </a:bodyPr>
          <a:lstStyle/>
          <a:p>
            <a:pPr>
              <a:lnSpc>
                <a:spcPct val="84000"/>
              </a:lnSpc>
              <a:defRPr sz="4800" b="0" i="0" spc="-120">
                <a:solidFill>
                  <a:srgbClr val="111827"/>
                </a:solidFill>
                <a:latin typeface="Albert Sans"/>
              </a:defRPr>
            </a:pPr>
            <a:r>
              <a:rPr lang="en-GB" sz="3600" b="1" i="0" dirty="0">
                <a:solidFill>
                  <a:srgbClr val="111827"/>
                </a:solidFill>
                <a:latin typeface="Arial" panose="020B0604020202020204" pitchFamily="34" charset="0"/>
              </a:rPr>
              <a:t>References</a:t>
            </a:r>
            <a:endParaRPr sz="3600" b="1" i="0" dirty="0">
              <a:solidFill>
                <a:srgbClr val="111827"/>
              </a:solidFill>
              <a:latin typeface="Arial" panose="020B0604020202020204" pitchFamily="34" charset="0"/>
            </a:endParaRPr>
          </a:p>
        </p:txBody>
      </p:sp>
    </p:spTree>
    <p:extLst>
      <p:ext uri="{BB962C8B-B14F-4D97-AF65-F5344CB8AC3E}">
        <p14:creationId xmlns:p14="http://schemas.microsoft.com/office/powerpoint/2010/main" val="25273337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TotalTime>
  <Words>1408</Words>
  <Application>Microsoft Office PowerPoint</Application>
  <PresentationFormat>Widescreen</PresentationFormat>
  <Paragraphs>69</Paragraphs>
  <Slides>10</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Aptos</vt:lpstr>
      <vt:lpstr>Aptos Display</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suresh varsani</dc:creator>
  <cp:lastModifiedBy>suresh varsani</cp:lastModifiedBy>
  <cp:revision>1</cp:revision>
  <dcterms:created xsi:type="dcterms:W3CDTF">2025-12-09T19:14:24Z</dcterms:created>
  <dcterms:modified xsi:type="dcterms:W3CDTF">2025-12-09T19:18:47Z</dcterms:modified>
</cp:coreProperties>
</file>