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handoutMasterIdLst>
    <p:handoutMasterId r:id="rId23"/>
  </p:handoutMasterIdLst>
  <p:sldIdLst>
    <p:sldId id="256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6" r:id="rId18"/>
    <p:sldId id="273" r:id="rId19"/>
    <p:sldId id="274" r:id="rId20"/>
    <p:sldId id="275" r:id="rId21"/>
    <p:sldId id="277" r:id="rId22"/>
  </p:sldIdLst>
  <p:sldSz cx="9144000" cy="6858000" type="screen4x3"/>
  <p:notesSz cx="6858000" cy="9144000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408000"/>
    <a:srgbClr val="008000"/>
    <a:srgbClr val="EFFEE8"/>
    <a:srgbClr val="D0FDB9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E72E239-2F39-41FB-9C24-21DE2A879019}" type="datetimeFigureOut">
              <a:rPr lang="en-US" smtClean="0"/>
              <a:pPr/>
              <a:t>12/6/2012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F53707B-9910-4BCE-9313-EF344CD23F1E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4213" y="2133600"/>
            <a:ext cx="7772400" cy="1470025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403350" y="3860800"/>
            <a:ext cx="6400800" cy="1752600"/>
          </a:xfrm>
        </p:spPr>
        <p:txBody>
          <a:bodyPr/>
          <a:lstStyle>
            <a:lvl1pPr marL="0" indent="0" algn="ctr">
              <a:buFontTx/>
              <a:buNone/>
              <a:defRPr sz="3200" b="1"/>
            </a:lvl1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3076" name="Rectangle 4"/>
          <p:cNvSpPr>
            <a:spLocks noGrp="1" noChangeArrowheads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 sz="1400"/>
            </a:lvl1pPr>
          </a:lstStyle>
          <a:p>
            <a:endParaRPr lang="en-GB"/>
          </a:p>
        </p:txBody>
      </p:sp>
      <p:sp>
        <p:nvSpPr>
          <p:cNvPr id="3077" name="Rectangle 5"/>
          <p:cNvSpPr>
            <a:spLocks noGrp="1" noChangeArrowheads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 sz="1400"/>
            </a:lvl1pPr>
          </a:lstStyle>
          <a:p>
            <a:endParaRPr lang="en-GB"/>
          </a:p>
        </p:txBody>
      </p:sp>
      <p:sp>
        <p:nvSpPr>
          <p:cNvPr id="3078" name="Rectangle 6"/>
          <p:cNvSpPr>
            <a:spLocks noGrp="1" noChangeArrowheads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 sz="1400"/>
            </a:lvl1pPr>
          </a:lstStyle>
          <a:p>
            <a:fld id="{DD0639F8-C781-4C7E-A90A-632B10AB23F4}" type="slidenum">
              <a:rPr lang="en-GB"/>
              <a:pPr/>
              <a:t>‹#›</a:t>
            </a:fld>
            <a:endParaRPr lang="en-GB"/>
          </a:p>
        </p:txBody>
      </p:sp>
      <p:sp>
        <p:nvSpPr>
          <p:cNvPr id="3079" name="Rectangle 7"/>
          <p:cNvSpPr>
            <a:spLocks noChangeArrowheads="1"/>
          </p:cNvSpPr>
          <p:nvPr/>
        </p:nvSpPr>
        <p:spPr bwMode="auto">
          <a:xfrm>
            <a:off x="684213" y="260350"/>
            <a:ext cx="7772400" cy="1470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ctr"/>
            <a:endParaRPr lang="en-US" sz="4000" b="1">
              <a:solidFill>
                <a:schemeClr val="tx2"/>
              </a:solidFill>
            </a:endParaRPr>
          </a:p>
        </p:txBody>
      </p:sp>
      <p:sp>
        <p:nvSpPr>
          <p:cNvPr id="3081" name="Text Box 9"/>
          <p:cNvSpPr txBox="1">
            <a:spLocks noChangeArrowheads="1"/>
          </p:cNvSpPr>
          <p:nvPr/>
        </p:nvSpPr>
        <p:spPr bwMode="auto">
          <a:xfrm>
            <a:off x="684213" y="404813"/>
            <a:ext cx="7704137" cy="76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US" sz="4400"/>
          </a:p>
        </p:txBody>
      </p:sp>
      <p:pic>
        <p:nvPicPr>
          <p:cNvPr id="3082" name="Picture 10" descr="SMU-Logo-colour-Longlin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188" y="260350"/>
            <a:ext cx="7958137" cy="881063"/>
          </a:xfrm>
          <a:prstGeom prst="rect">
            <a:avLst/>
          </a:prstGeom>
          <a:noFill/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B2F0C33-43B2-4C6A-8A59-C458F592F38E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FD964B1-4646-45A0-B6C6-563499BE9520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68313" y="1628775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59313" y="1628775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36019CA-7BFB-4369-8E63-6927356508D9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2F8E31B-14D7-4CC1-B16E-E7EF31E9EC6E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13F575B-061B-4EE8-AD10-08B69D2FA66A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8089191-9839-491A-A895-B684A6EB08E4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15157CD-0D95-436B-962D-5753E639C29A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1D1BE52-3619-4EBF-BAFB-5B3156FB7E11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7DFAA97-639B-41AA-84B8-9A14E20260FC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40513" y="260350"/>
            <a:ext cx="2057400" cy="589438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68313" y="260350"/>
            <a:ext cx="6019800" cy="589438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21FA700-C9F9-4C48-80AF-DCAD957BE6C0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chemeClr val="bg1"/>
            </a:gs>
            <a:gs pos="100000">
              <a:schemeClr val="bg1"/>
            </a:gs>
          </a:gsLst>
          <a:path path="rect">
            <a:fillToRect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68313" y="260350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  <a:endParaRPr lang="en-GB" smtClean="0"/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68313" y="1628775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68313" y="6237288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32138" y="6237288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200"/>
            </a:lvl1pPr>
          </a:lstStyle>
          <a:p>
            <a:endParaRPr lang="en-GB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88125" y="6237288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C1DE7FFB-0C8B-4106-AE8D-67EB342972E8}" type="slidenum">
              <a:rPr lang="en-GB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Arial" charset="0"/>
          <a:cs typeface="Arial" charset="0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Arial" charset="0"/>
          <a:cs typeface="Arial" charset="0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Arial" charset="0"/>
          <a:cs typeface="Arial" charset="0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Arial" charset="0"/>
          <a:cs typeface="Arial" charset="0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Arial" charset="0"/>
          <a:cs typeface="Arial" charset="0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Arial" charset="0"/>
          <a:cs typeface="Arial" charset="0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Arial" charset="0"/>
          <a:cs typeface="Arial" charset="0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Arial" charset="0"/>
          <a:cs typeface="Arial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Char char="•"/>
        <a:defRPr sz="20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Char char="•"/>
        <a:defRPr sz="2000">
          <a:solidFill>
            <a:schemeClr val="tx1"/>
          </a:solidFill>
          <a:latin typeface="+mn-lt"/>
          <a:cs typeface="+mn-cs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Char char="•"/>
        <a:defRPr sz="2000">
          <a:solidFill>
            <a:schemeClr val="tx1"/>
          </a:solidFill>
          <a:latin typeface="+mn-lt"/>
          <a:cs typeface="+mn-cs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Char char="•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bis.gov.uk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endParaRPr lang="en-US" dirty="0">
              <a:solidFill>
                <a:srgbClr val="408000"/>
              </a:solidFill>
            </a:endParaRPr>
          </a:p>
        </p:txBody>
      </p:sp>
      <p:sp>
        <p:nvSpPr>
          <p:cNvPr id="2052" name="Rectangle 4"/>
          <p:cNvSpPr>
            <a:spLocks noGrp="1" noChangeArrowheads="1"/>
          </p:cNvSpPr>
          <p:nvPr>
            <p:ph type="ctrTitle"/>
          </p:nvPr>
        </p:nvSpPr>
        <p:spPr>
          <a:xfrm>
            <a:off x="900113" y="2349500"/>
            <a:ext cx="7772400" cy="1470025"/>
          </a:xfrm>
          <a:noFill/>
          <a:ln/>
        </p:spPr>
        <p:txBody>
          <a:bodyPr/>
          <a:lstStyle/>
          <a:p>
            <a:r>
              <a:rPr lang="en-US" sz="4400" dirty="0" smtClean="0">
                <a:solidFill>
                  <a:schemeClr val="tx1"/>
                </a:solidFill>
              </a:rPr>
              <a:t>Legal and Ethical Issues for Project Managers</a:t>
            </a:r>
            <a:endParaRPr lang="en-US" sz="4400" dirty="0">
              <a:solidFill>
                <a:schemeClr val="tx1"/>
              </a:solidFill>
            </a:endParaRPr>
          </a:p>
        </p:txBody>
      </p:sp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286116" y="3786190"/>
            <a:ext cx="2405066" cy="264557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8962" name="Rectangle 2"/>
          <p:cNvSpPr>
            <a:spLocks noGrp="1" noChangeArrowheads="1"/>
          </p:cNvSpPr>
          <p:nvPr>
            <p:ph type="title"/>
          </p:nvPr>
        </p:nvSpPr>
        <p:spPr>
          <a:xfrm>
            <a:off x="1714480" y="357166"/>
            <a:ext cx="5029200" cy="633434"/>
          </a:xfrm>
        </p:spPr>
        <p:txBody>
          <a:bodyPr/>
          <a:lstStyle/>
          <a:p>
            <a:pPr algn="l"/>
            <a:r>
              <a:rPr lang="en-GB" sz="1800" b="1" dirty="0">
                <a:solidFill>
                  <a:schemeClr val="tx1"/>
                </a:solidFill>
                <a:latin typeface="Arial" charset="0"/>
              </a:rPr>
              <a:t/>
            </a:r>
            <a:br>
              <a:rPr lang="en-GB" sz="1800" b="1" dirty="0">
                <a:solidFill>
                  <a:schemeClr val="tx1"/>
                </a:solidFill>
                <a:latin typeface="Arial" charset="0"/>
              </a:rPr>
            </a:br>
            <a:r>
              <a:rPr lang="en-GB" sz="2400" b="1" dirty="0">
                <a:solidFill>
                  <a:schemeClr val="tx1"/>
                </a:solidFill>
                <a:latin typeface="Arial" charset="0"/>
              </a:rPr>
              <a:t/>
            </a:r>
            <a:br>
              <a:rPr lang="en-GB" sz="2400" b="1" dirty="0">
                <a:solidFill>
                  <a:schemeClr val="tx1"/>
                </a:solidFill>
                <a:latin typeface="Arial" charset="0"/>
              </a:rPr>
            </a:br>
            <a:r>
              <a:rPr lang="en-GB" sz="2400" b="1" dirty="0">
                <a:solidFill>
                  <a:schemeClr val="tx1"/>
                </a:solidFill>
                <a:latin typeface="Arial" charset="0"/>
              </a:rPr>
              <a:t>ETHICS – definitions</a:t>
            </a:r>
            <a:r>
              <a:rPr lang="en-GB" sz="2400" dirty="0">
                <a:solidFill>
                  <a:schemeClr val="tx1"/>
                </a:solidFill>
              </a:rPr>
              <a:t/>
            </a:r>
            <a:br>
              <a:rPr lang="en-GB" sz="2400" dirty="0">
                <a:solidFill>
                  <a:schemeClr val="tx1"/>
                </a:solidFill>
              </a:rPr>
            </a:br>
            <a:r>
              <a:rPr lang="en-GB" sz="2200" b="1" dirty="0">
                <a:solidFill>
                  <a:schemeClr val="tx1"/>
                </a:solidFill>
                <a:latin typeface="Arial" charset="0"/>
              </a:rPr>
              <a:t/>
            </a:r>
            <a:br>
              <a:rPr lang="en-GB" sz="2200" b="1" dirty="0">
                <a:solidFill>
                  <a:schemeClr val="tx1"/>
                </a:solidFill>
                <a:latin typeface="Arial" charset="0"/>
              </a:rPr>
            </a:br>
            <a:endParaRPr lang="en-GB" sz="2200" b="1" dirty="0">
              <a:solidFill>
                <a:schemeClr val="tx1"/>
              </a:solidFill>
              <a:latin typeface="Arial" charset="0"/>
            </a:endParaRPr>
          </a:p>
        </p:txBody>
      </p:sp>
      <p:sp>
        <p:nvSpPr>
          <p:cNvPr id="16896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800" y="1752600"/>
            <a:ext cx="7772400" cy="4343400"/>
          </a:xfrm>
        </p:spPr>
        <p:txBody>
          <a:bodyPr/>
          <a:lstStyle/>
          <a:p>
            <a:pPr>
              <a:buFontTx/>
              <a:buNone/>
            </a:pPr>
            <a:r>
              <a:rPr lang="en-GB" sz="2000" b="1" dirty="0"/>
              <a:t>General -  New Oxford Dictionary</a:t>
            </a:r>
          </a:p>
          <a:p>
            <a:pPr>
              <a:buClr>
                <a:schemeClr val="tx2"/>
              </a:buClr>
              <a:buSzPct val="75000"/>
              <a:buFont typeface="Monotype Sorts" pitchFamily="2" charset="2"/>
              <a:buNone/>
            </a:pPr>
            <a:endParaRPr lang="en-GB" sz="2000" b="1" dirty="0"/>
          </a:p>
          <a:p>
            <a:pPr>
              <a:buClr>
                <a:schemeClr val="tx2"/>
              </a:buClr>
              <a:buSzPct val="75000"/>
              <a:buFont typeface="Monotype Sorts" pitchFamily="2" charset="2"/>
              <a:buNone/>
            </a:pPr>
            <a:r>
              <a:rPr lang="en-GB" sz="2000" b="1" dirty="0"/>
              <a:t>‘Moral principles that govern a person’s behaviour</a:t>
            </a:r>
          </a:p>
          <a:p>
            <a:pPr>
              <a:buClr>
                <a:schemeClr val="tx2"/>
              </a:buClr>
              <a:buSzPct val="75000"/>
              <a:buFont typeface="Monotype Sorts" pitchFamily="2" charset="2"/>
              <a:buNone/>
            </a:pPr>
            <a:r>
              <a:rPr lang="en-GB" sz="2000" b="1" dirty="0"/>
              <a:t>or the conducting of an activity ‘</a:t>
            </a:r>
          </a:p>
          <a:p>
            <a:pPr>
              <a:spcBef>
                <a:spcPct val="0"/>
              </a:spcBef>
              <a:buClr>
                <a:srgbClr val="000000"/>
              </a:buClr>
              <a:buSzPct val="90000"/>
              <a:buFont typeface="Monotype Sorts" pitchFamily="2" charset="2"/>
              <a:buNone/>
            </a:pPr>
            <a:endParaRPr lang="en-GB" sz="1600" b="1" dirty="0"/>
          </a:p>
          <a:p>
            <a:pPr>
              <a:spcBef>
                <a:spcPct val="0"/>
              </a:spcBef>
              <a:buClr>
                <a:srgbClr val="000000"/>
              </a:buClr>
              <a:buSzPct val="90000"/>
              <a:buFont typeface="Monotype Sorts" pitchFamily="2" charset="2"/>
              <a:buNone/>
            </a:pPr>
            <a:endParaRPr lang="en-GB" sz="1600" b="1" dirty="0"/>
          </a:p>
          <a:p>
            <a:pPr>
              <a:spcBef>
                <a:spcPct val="0"/>
              </a:spcBef>
              <a:buClr>
                <a:srgbClr val="000000"/>
              </a:buClr>
              <a:buSzPct val="90000"/>
              <a:buFont typeface="Monotype Sorts" pitchFamily="2" charset="2"/>
              <a:buNone/>
            </a:pPr>
            <a:r>
              <a:rPr lang="en-GB" sz="2000" b="1" dirty="0"/>
              <a:t>Ethics &amp; Computing -</a:t>
            </a:r>
            <a:r>
              <a:rPr lang="en-GB" sz="2000" dirty="0"/>
              <a:t> 	</a:t>
            </a:r>
            <a:r>
              <a:rPr lang="en-GB" sz="2000" b="1" dirty="0"/>
              <a:t>Robert Ayers : </a:t>
            </a:r>
          </a:p>
          <a:p>
            <a:pPr>
              <a:spcBef>
                <a:spcPct val="0"/>
              </a:spcBef>
              <a:buClr>
                <a:srgbClr val="000000"/>
              </a:buClr>
              <a:buSzPct val="90000"/>
              <a:buFont typeface="Monotype Sorts" pitchFamily="2" charset="2"/>
              <a:buNone/>
            </a:pPr>
            <a:r>
              <a:rPr lang="en-GB" sz="2000" b="1" dirty="0"/>
              <a:t>				Professional Issues in Computing</a:t>
            </a:r>
          </a:p>
          <a:p>
            <a:pPr>
              <a:buClr>
                <a:schemeClr val="tx2"/>
              </a:buClr>
              <a:buSzPct val="75000"/>
              <a:buFont typeface="Monotype Sorts" pitchFamily="2" charset="2"/>
              <a:buNone/>
            </a:pPr>
            <a:endParaRPr lang="en-GB" sz="2000" dirty="0"/>
          </a:p>
          <a:p>
            <a:pPr>
              <a:buClr>
                <a:schemeClr val="tx2"/>
              </a:buClr>
              <a:buSzPct val="75000"/>
              <a:buFont typeface="Monotype Sorts" pitchFamily="2" charset="2"/>
              <a:buNone/>
            </a:pPr>
            <a:r>
              <a:rPr lang="en-GB" sz="2000" dirty="0"/>
              <a:t>‘</a:t>
            </a:r>
            <a:r>
              <a:rPr lang="en-GB" sz="2000" b="1" dirty="0"/>
              <a:t>Ethics is concerned with questions of right and wrong, good</a:t>
            </a:r>
          </a:p>
          <a:p>
            <a:pPr>
              <a:buClr>
                <a:schemeClr val="tx2"/>
              </a:buClr>
              <a:buSzPct val="75000"/>
              <a:buFont typeface="Monotype Sorts" pitchFamily="2" charset="2"/>
              <a:buNone/>
            </a:pPr>
            <a:r>
              <a:rPr lang="en-GB" sz="2000" b="1" dirty="0"/>
              <a:t>and bad, and determining how people should behave in </a:t>
            </a:r>
          </a:p>
          <a:p>
            <a:pPr>
              <a:buClr>
                <a:schemeClr val="tx2"/>
              </a:buClr>
              <a:buSzPct val="75000"/>
              <a:buFont typeface="Monotype Sorts" pitchFamily="2" charset="2"/>
              <a:buNone/>
            </a:pPr>
            <a:r>
              <a:rPr lang="en-GB" sz="2000" b="1" dirty="0"/>
              <a:t>particular situations’</a:t>
            </a:r>
          </a:p>
          <a:p>
            <a:pPr>
              <a:buClr>
                <a:schemeClr val="tx2"/>
              </a:buClr>
              <a:buSzPct val="75000"/>
              <a:buFont typeface="Monotype Sorts" pitchFamily="2" charset="2"/>
              <a:buNone/>
            </a:pPr>
            <a:endParaRPr lang="en-GB" sz="22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tx1"/>
                </a:solidFill>
                <a:latin typeface="Arial" charset="0"/>
              </a:rPr>
              <a:t>PRACTICAL Computer Ethics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90000"/>
              </a:lnSpc>
              <a:buClr>
                <a:schemeClr val="tx2"/>
              </a:buClr>
              <a:buSzPct val="75000"/>
              <a:buFont typeface="Monotype Sorts" pitchFamily="2" charset="2"/>
              <a:buNone/>
            </a:pPr>
            <a:r>
              <a:rPr lang="en-GB" b="1" dirty="0">
                <a:solidFill>
                  <a:schemeClr val="accent2"/>
                </a:solidFill>
              </a:rPr>
              <a:t>NOT</a:t>
            </a:r>
            <a:r>
              <a:rPr lang="en-GB" b="1" dirty="0"/>
              <a:t> academic philosophical study</a:t>
            </a:r>
          </a:p>
          <a:p>
            <a:pPr>
              <a:lnSpc>
                <a:spcPct val="90000"/>
              </a:lnSpc>
              <a:buClr>
                <a:schemeClr val="tx2"/>
              </a:buClr>
              <a:buSzPct val="75000"/>
              <a:buFont typeface="Monotype Sorts" pitchFamily="2" charset="2"/>
              <a:buNone/>
            </a:pPr>
            <a:endParaRPr lang="en-GB" b="1" dirty="0"/>
          </a:p>
          <a:p>
            <a:pPr>
              <a:lnSpc>
                <a:spcPct val="90000"/>
              </a:lnSpc>
              <a:buClr>
                <a:schemeClr val="tx2"/>
              </a:buClr>
              <a:buSzPct val="75000"/>
              <a:buFont typeface="Monotype Sorts" pitchFamily="2" charset="2"/>
              <a:buNone/>
            </a:pPr>
            <a:endParaRPr lang="en-GB" b="1" dirty="0">
              <a:solidFill>
                <a:schemeClr val="accent2"/>
              </a:solidFill>
            </a:endParaRPr>
          </a:p>
          <a:p>
            <a:pPr>
              <a:lnSpc>
                <a:spcPct val="90000"/>
              </a:lnSpc>
              <a:buClr>
                <a:schemeClr val="tx2"/>
              </a:buClr>
              <a:buSzPct val="75000"/>
              <a:buFont typeface="Monotype Sorts" pitchFamily="2" charset="2"/>
              <a:buNone/>
            </a:pPr>
            <a:r>
              <a:rPr lang="en-GB" b="1" dirty="0">
                <a:solidFill>
                  <a:schemeClr val="accent2"/>
                </a:solidFill>
              </a:rPr>
              <a:t>BUT</a:t>
            </a:r>
            <a:r>
              <a:rPr lang="en-GB" b="1" dirty="0"/>
              <a:t> Practical issues - e.g.</a:t>
            </a:r>
            <a:br>
              <a:rPr lang="en-GB" b="1" dirty="0"/>
            </a:br>
            <a:endParaRPr lang="en-GB" b="1" dirty="0"/>
          </a:p>
          <a:p>
            <a:pPr>
              <a:lnSpc>
                <a:spcPct val="90000"/>
              </a:lnSpc>
              <a:buClr>
                <a:schemeClr val="tx2"/>
              </a:buClr>
              <a:buSzPct val="75000"/>
              <a:buFont typeface="Monotype Sorts" pitchFamily="2" charset="2"/>
              <a:buNone/>
            </a:pPr>
            <a:r>
              <a:rPr lang="en-GB" b="1" dirty="0"/>
              <a:t>		Dealing with personal uncertainties</a:t>
            </a:r>
          </a:p>
          <a:p>
            <a:pPr>
              <a:lnSpc>
                <a:spcPct val="90000"/>
              </a:lnSpc>
              <a:buClr>
                <a:schemeClr val="tx2"/>
              </a:buClr>
              <a:buSzPct val="75000"/>
              <a:buFont typeface="Monotype Sorts" pitchFamily="2" charset="2"/>
              <a:buNone/>
            </a:pPr>
            <a:r>
              <a:rPr lang="en-GB" b="1" dirty="0"/>
              <a:t>		Dealing with conflicts of opinion</a:t>
            </a:r>
          </a:p>
          <a:p>
            <a:pPr>
              <a:lnSpc>
                <a:spcPct val="90000"/>
              </a:lnSpc>
              <a:buClr>
                <a:schemeClr val="tx2"/>
              </a:buClr>
              <a:buSzPct val="75000"/>
              <a:buFont typeface="Monotype Sorts" pitchFamily="2" charset="2"/>
              <a:buNone/>
            </a:pPr>
            <a:r>
              <a:rPr lang="en-GB" b="1" dirty="0"/>
              <a:t>		What choice should I make ?</a:t>
            </a:r>
          </a:p>
          <a:p>
            <a:pPr>
              <a:lnSpc>
                <a:spcPct val="90000"/>
              </a:lnSpc>
              <a:buClr>
                <a:schemeClr val="tx2"/>
              </a:buClr>
              <a:buSzPct val="75000"/>
              <a:buFont typeface="Monotype Sorts" pitchFamily="2" charset="2"/>
              <a:buNone/>
            </a:pPr>
            <a:r>
              <a:rPr lang="en-GB" b="1" dirty="0"/>
              <a:t>		Is this action unfair ?</a:t>
            </a:r>
          </a:p>
          <a:p>
            <a:endParaRPr lang="en-GB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643570" y="4214818"/>
            <a:ext cx="2857500" cy="190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7158" y="214290"/>
            <a:ext cx="8229600" cy="1143000"/>
          </a:xfrm>
        </p:spPr>
        <p:txBody>
          <a:bodyPr/>
          <a:lstStyle/>
          <a:p>
            <a:r>
              <a:rPr lang="en-GB" dirty="0">
                <a:solidFill>
                  <a:schemeClr val="tx1"/>
                </a:solidFill>
                <a:latin typeface="Arial" charset="0"/>
              </a:rPr>
              <a:t>Why be ethical ?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90000"/>
              </a:lnSpc>
              <a:buClr>
                <a:schemeClr val="tx2"/>
              </a:buClr>
              <a:buSzPct val="75000"/>
              <a:buFont typeface="Monotype Sorts" pitchFamily="2" charset="2"/>
              <a:buNone/>
            </a:pPr>
            <a:r>
              <a:rPr lang="en-GB" b="1" dirty="0"/>
              <a:t>		</a:t>
            </a:r>
            <a:r>
              <a:rPr lang="en-GB" b="1" dirty="0">
                <a:solidFill>
                  <a:schemeClr val="accent2"/>
                </a:solidFill>
              </a:rPr>
              <a:t>TRUST	</a:t>
            </a:r>
            <a:r>
              <a:rPr lang="en-GB" b="1" dirty="0"/>
              <a:t>		as a reliable IS / IT Professional</a:t>
            </a:r>
          </a:p>
          <a:p>
            <a:pPr>
              <a:lnSpc>
                <a:spcPct val="90000"/>
              </a:lnSpc>
              <a:buClr>
                <a:schemeClr val="tx2"/>
              </a:buClr>
              <a:buSzPct val="75000"/>
              <a:buFont typeface="Monotype Sorts" pitchFamily="2" charset="2"/>
              <a:buNone/>
            </a:pPr>
            <a:endParaRPr lang="en-GB" b="1" dirty="0"/>
          </a:p>
          <a:p>
            <a:pPr>
              <a:lnSpc>
                <a:spcPct val="90000"/>
              </a:lnSpc>
              <a:buClr>
                <a:schemeClr val="tx2"/>
              </a:buClr>
              <a:buSzPct val="75000"/>
              <a:buFont typeface="Monotype Sorts" pitchFamily="2" charset="2"/>
              <a:buNone/>
            </a:pPr>
            <a:r>
              <a:rPr lang="en-GB" b="1" dirty="0"/>
              <a:t>		</a:t>
            </a:r>
            <a:r>
              <a:rPr lang="en-GB" b="1" dirty="0">
                <a:solidFill>
                  <a:schemeClr val="accent2"/>
                </a:solidFill>
              </a:rPr>
              <a:t>SECURITY</a:t>
            </a:r>
            <a:r>
              <a:rPr lang="en-GB" b="1" dirty="0"/>
              <a:t>		guarding against unexpected 					outcomes</a:t>
            </a:r>
          </a:p>
          <a:p>
            <a:pPr>
              <a:lnSpc>
                <a:spcPct val="90000"/>
              </a:lnSpc>
              <a:buClr>
                <a:schemeClr val="tx2"/>
              </a:buClr>
              <a:buSzPct val="75000"/>
              <a:buFont typeface="Monotype Sorts" pitchFamily="2" charset="2"/>
              <a:buNone/>
            </a:pPr>
            <a:endParaRPr lang="en-GB" b="1" dirty="0"/>
          </a:p>
          <a:p>
            <a:pPr>
              <a:lnSpc>
                <a:spcPct val="90000"/>
              </a:lnSpc>
              <a:buClr>
                <a:schemeClr val="tx2"/>
              </a:buClr>
              <a:buSzPct val="75000"/>
              <a:buFont typeface="Monotype Sorts" pitchFamily="2" charset="2"/>
              <a:buNone/>
            </a:pPr>
            <a:r>
              <a:rPr lang="en-GB" b="1" dirty="0"/>
              <a:t>		</a:t>
            </a:r>
            <a:r>
              <a:rPr lang="en-GB" b="1" dirty="0">
                <a:solidFill>
                  <a:schemeClr val="accent2"/>
                </a:solidFill>
              </a:rPr>
              <a:t>COMFORT</a:t>
            </a:r>
            <a:r>
              <a:rPr lang="en-GB" b="1" dirty="0"/>
              <a:t>		peace of mind</a:t>
            </a:r>
          </a:p>
          <a:p>
            <a:endParaRPr lang="en-GB" dirty="0" smtClean="0"/>
          </a:p>
          <a:p>
            <a:pPr>
              <a:buNone/>
            </a:pPr>
            <a:r>
              <a:rPr lang="en-GB" dirty="0" smtClean="0"/>
              <a:t>From Langford, Practical Computing Ethics – based on ideas from Computing students. Can you add any reasons?</a:t>
            </a:r>
            <a:endParaRPr lang="en-GB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000364" y="4786322"/>
            <a:ext cx="2466975" cy="1847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tx1"/>
                </a:solidFill>
                <a:latin typeface="Arial" charset="0"/>
              </a:rPr>
              <a:t>Professional Societies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90000"/>
              </a:lnSpc>
              <a:buFontTx/>
              <a:buNone/>
            </a:pPr>
            <a:endParaRPr lang="en-GB" sz="2400" b="1" dirty="0" smtClean="0"/>
          </a:p>
          <a:p>
            <a:pPr>
              <a:lnSpc>
                <a:spcPct val="90000"/>
              </a:lnSpc>
              <a:spcBef>
                <a:spcPct val="0"/>
              </a:spcBef>
              <a:buFontTx/>
              <a:buNone/>
            </a:pPr>
            <a:r>
              <a:rPr lang="en-GB" b="1" dirty="0" smtClean="0"/>
              <a:t>Accredit individual professional competence and integrity</a:t>
            </a:r>
            <a:br>
              <a:rPr lang="en-GB" b="1" dirty="0" smtClean="0"/>
            </a:br>
            <a:endParaRPr lang="en-GB" b="1" dirty="0" smtClean="0"/>
          </a:p>
          <a:p>
            <a:pPr>
              <a:lnSpc>
                <a:spcPct val="90000"/>
              </a:lnSpc>
              <a:spcBef>
                <a:spcPct val="0"/>
              </a:spcBef>
              <a:buFontTx/>
              <a:buNone/>
            </a:pPr>
            <a:r>
              <a:rPr lang="en-GB" b="1" dirty="0" smtClean="0"/>
              <a:t>Advise the UK Government on IS-related matters, examine &amp; initiate debate on topical IS issues </a:t>
            </a:r>
          </a:p>
          <a:p>
            <a:pPr>
              <a:lnSpc>
                <a:spcPct val="90000"/>
              </a:lnSpc>
              <a:spcBef>
                <a:spcPct val="0"/>
              </a:spcBef>
              <a:buFontTx/>
              <a:buNone/>
            </a:pPr>
            <a:endParaRPr lang="en-GB" b="1" dirty="0" smtClean="0"/>
          </a:p>
          <a:p>
            <a:pPr>
              <a:lnSpc>
                <a:spcPct val="90000"/>
              </a:lnSpc>
              <a:spcBef>
                <a:spcPct val="0"/>
              </a:spcBef>
              <a:buFontTx/>
              <a:buNone/>
            </a:pPr>
            <a:r>
              <a:rPr lang="en-GB" b="1" dirty="0" smtClean="0"/>
              <a:t>Represent profession on issues of importance</a:t>
            </a:r>
            <a:br>
              <a:rPr lang="en-GB" b="1" dirty="0" smtClean="0"/>
            </a:br>
            <a:endParaRPr lang="en-GB" b="1" dirty="0" smtClean="0"/>
          </a:p>
          <a:p>
            <a:pPr>
              <a:lnSpc>
                <a:spcPct val="90000"/>
              </a:lnSpc>
              <a:spcBef>
                <a:spcPct val="0"/>
              </a:spcBef>
              <a:buFontTx/>
              <a:buNone/>
            </a:pPr>
            <a:r>
              <a:rPr lang="en-GB" b="1" dirty="0" smtClean="0"/>
              <a:t>Set standards for education and training</a:t>
            </a:r>
          </a:p>
          <a:p>
            <a:pPr>
              <a:lnSpc>
                <a:spcPct val="90000"/>
              </a:lnSpc>
              <a:spcBef>
                <a:spcPct val="0"/>
              </a:spcBef>
              <a:buFontTx/>
              <a:buNone/>
            </a:pPr>
            <a:endParaRPr lang="en-GB" b="1" dirty="0" smtClean="0"/>
          </a:p>
          <a:p>
            <a:pPr>
              <a:lnSpc>
                <a:spcPct val="90000"/>
              </a:lnSpc>
              <a:spcBef>
                <a:spcPct val="0"/>
              </a:spcBef>
              <a:buFontTx/>
              <a:buNone/>
            </a:pPr>
            <a:r>
              <a:rPr lang="en-GB" b="1" dirty="0" smtClean="0"/>
              <a:t>Provide opportunities for networking through branch and specialist groups  </a:t>
            </a:r>
          </a:p>
          <a:p>
            <a:pPr>
              <a:lnSpc>
                <a:spcPct val="90000"/>
              </a:lnSpc>
              <a:spcBef>
                <a:spcPct val="0"/>
              </a:spcBef>
              <a:buFontTx/>
              <a:buNone/>
            </a:pPr>
            <a:endParaRPr lang="en-GB" b="1" dirty="0" smtClean="0"/>
          </a:p>
          <a:p>
            <a:pPr>
              <a:lnSpc>
                <a:spcPct val="90000"/>
              </a:lnSpc>
              <a:spcBef>
                <a:spcPct val="0"/>
              </a:spcBef>
              <a:buFontTx/>
              <a:buNone/>
            </a:pPr>
            <a:r>
              <a:rPr lang="en-GB" b="1" dirty="0" smtClean="0"/>
              <a:t>IMPORTANTLY they set standards for </a:t>
            </a:r>
            <a:r>
              <a:rPr lang="en-GB" b="1" u="sng" dirty="0" smtClean="0"/>
              <a:t>professional </a:t>
            </a:r>
            <a:r>
              <a:rPr lang="en-GB" b="1" dirty="0" smtClean="0"/>
              <a:t>conduct</a:t>
            </a:r>
            <a:r>
              <a:rPr lang="en-GB" b="1" i="1" dirty="0" smtClean="0"/>
              <a:t/>
            </a:r>
            <a:br>
              <a:rPr lang="en-GB" b="1" i="1" dirty="0" smtClean="0"/>
            </a:br>
            <a:r>
              <a:rPr lang="en-GB" b="1" dirty="0" smtClean="0"/>
              <a:t>                                                         </a:t>
            </a:r>
          </a:p>
          <a:p>
            <a:endParaRPr lang="en-GB" dirty="0"/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00034" y="1142984"/>
            <a:ext cx="3571875" cy="838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tx1"/>
                </a:solidFill>
                <a:latin typeface="Arial" charset="0"/>
              </a:rPr>
              <a:t>Codes of Conduct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90000"/>
              </a:lnSpc>
              <a:spcBef>
                <a:spcPct val="0"/>
              </a:spcBef>
              <a:buFontTx/>
              <a:buNone/>
            </a:pPr>
            <a:r>
              <a:rPr lang="en-GB" b="1" dirty="0" smtClean="0"/>
              <a:t>Define rules of Professional &amp; Personal Conduct</a:t>
            </a:r>
            <a:r>
              <a:rPr lang="en-GB" b="1" dirty="0"/>
              <a:t> ( i.e. </a:t>
            </a:r>
            <a:r>
              <a:rPr lang="en-GB" b="1" dirty="0" smtClean="0"/>
              <a:t>behaviour</a:t>
            </a:r>
            <a:r>
              <a:rPr lang="en-GB" b="1" dirty="0"/>
              <a:t> ) </a:t>
            </a:r>
          </a:p>
          <a:p>
            <a:pPr>
              <a:lnSpc>
                <a:spcPct val="90000"/>
              </a:lnSpc>
              <a:spcBef>
                <a:spcPct val="0"/>
              </a:spcBef>
              <a:buFontTx/>
              <a:buNone/>
            </a:pPr>
            <a:endParaRPr lang="en-GB" b="1" dirty="0"/>
          </a:p>
          <a:p>
            <a:pPr>
              <a:lnSpc>
                <a:spcPct val="90000"/>
              </a:lnSpc>
              <a:spcBef>
                <a:spcPct val="0"/>
              </a:spcBef>
              <a:buFontTx/>
              <a:buNone/>
            </a:pPr>
            <a:r>
              <a:rPr lang="en-GB" b="1" dirty="0"/>
              <a:t>( in the case of the BCS the professional standards required as a</a:t>
            </a:r>
          </a:p>
          <a:p>
            <a:pPr>
              <a:lnSpc>
                <a:spcPct val="90000"/>
              </a:lnSpc>
              <a:spcBef>
                <a:spcPct val="0"/>
              </a:spcBef>
              <a:buFontTx/>
              <a:buNone/>
            </a:pPr>
            <a:r>
              <a:rPr lang="en-GB" b="1" dirty="0"/>
              <a:t>  condition of membership )</a:t>
            </a:r>
          </a:p>
          <a:p>
            <a:pPr>
              <a:lnSpc>
                <a:spcPct val="90000"/>
              </a:lnSpc>
              <a:spcBef>
                <a:spcPct val="0"/>
              </a:spcBef>
              <a:buFontTx/>
              <a:buNone/>
            </a:pPr>
            <a:endParaRPr lang="en-GB" b="1" dirty="0"/>
          </a:p>
          <a:p>
            <a:pPr>
              <a:lnSpc>
                <a:spcPct val="90000"/>
              </a:lnSpc>
              <a:spcBef>
                <a:spcPct val="0"/>
              </a:spcBef>
              <a:buClr>
                <a:srgbClr val="000000"/>
              </a:buClr>
              <a:buSzPct val="46000"/>
              <a:buNone/>
            </a:pPr>
            <a:r>
              <a:rPr lang="en-GB" b="1" dirty="0" smtClean="0"/>
              <a:t>Allow evaluation of what should be expected</a:t>
            </a:r>
            <a:r>
              <a:rPr lang="en-GB" b="1" dirty="0"/>
              <a:t> from </a:t>
            </a:r>
          </a:p>
          <a:p>
            <a:pPr>
              <a:lnSpc>
                <a:spcPct val="90000"/>
              </a:lnSpc>
              <a:spcBef>
                <a:spcPct val="0"/>
              </a:spcBef>
              <a:buClr>
                <a:srgbClr val="000000"/>
              </a:buClr>
              <a:buSzPct val="46000"/>
              <a:buNone/>
            </a:pPr>
            <a:r>
              <a:rPr lang="en-GB" b="1" dirty="0"/>
              <a:t>members of their profession.</a:t>
            </a:r>
            <a:br>
              <a:rPr lang="en-GB" b="1" dirty="0"/>
            </a:br>
            <a:endParaRPr lang="en-GB" b="1" dirty="0"/>
          </a:p>
          <a:p>
            <a:pPr>
              <a:lnSpc>
                <a:spcPct val="90000"/>
              </a:lnSpc>
              <a:spcBef>
                <a:spcPct val="0"/>
              </a:spcBef>
              <a:buClr>
                <a:srgbClr val="000000"/>
              </a:buClr>
              <a:buSzPct val="46000"/>
              <a:buNone/>
            </a:pPr>
            <a:r>
              <a:rPr lang="en-GB" b="1" dirty="0" smtClean="0"/>
              <a:t>Provide clear definitions</a:t>
            </a:r>
            <a:r>
              <a:rPr lang="en-GB" b="1" dirty="0"/>
              <a:t> of what is acceptable and </a:t>
            </a:r>
          </a:p>
          <a:p>
            <a:pPr>
              <a:lnSpc>
                <a:spcPct val="90000"/>
              </a:lnSpc>
              <a:spcBef>
                <a:spcPct val="0"/>
              </a:spcBef>
              <a:buClr>
                <a:srgbClr val="000000"/>
              </a:buClr>
              <a:buSzPct val="46000"/>
              <a:buNone/>
            </a:pPr>
            <a:r>
              <a:rPr lang="en-GB" b="1" dirty="0"/>
              <a:t>what is unacceptable </a:t>
            </a:r>
            <a:r>
              <a:rPr lang="en-GB" b="1" dirty="0" smtClean="0"/>
              <a:t>behaviour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tx1"/>
                </a:solidFill>
                <a:latin typeface="Arial" charset="0"/>
              </a:rPr>
              <a:t>Code of Conduct &amp; Practise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90000"/>
              </a:lnSpc>
              <a:spcBef>
                <a:spcPct val="0"/>
              </a:spcBef>
              <a:buClr>
                <a:srgbClr val="000000"/>
              </a:buClr>
              <a:buSzPct val="46000"/>
              <a:buNone/>
            </a:pPr>
            <a:r>
              <a:rPr lang="en-GB" sz="1800" b="1" dirty="0">
                <a:solidFill>
                  <a:srgbClr val="000000"/>
                </a:solidFill>
              </a:rPr>
              <a:t>The BCS Code of Conduct covers :</a:t>
            </a:r>
          </a:p>
          <a:p>
            <a:pPr>
              <a:lnSpc>
                <a:spcPct val="90000"/>
              </a:lnSpc>
              <a:spcBef>
                <a:spcPct val="0"/>
              </a:spcBef>
              <a:buClr>
                <a:srgbClr val="000000"/>
              </a:buClr>
              <a:buSzPct val="46000"/>
              <a:buNone/>
            </a:pPr>
            <a:endParaRPr lang="en-GB" sz="1800" b="1" dirty="0">
              <a:solidFill>
                <a:srgbClr val="000000"/>
              </a:solidFill>
            </a:endParaRPr>
          </a:p>
          <a:p>
            <a:pPr>
              <a:lnSpc>
                <a:spcPct val="90000"/>
              </a:lnSpc>
              <a:spcBef>
                <a:spcPct val="0"/>
              </a:spcBef>
              <a:buClr>
                <a:srgbClr val="000000"/>
              </a:buClr>
              <a:buSzPct val="46000"/>
              <a:buNone/>
            </a:pPr>
            <a:r>
              <a:rPr lang="en-GB" sz="2100" b="1" dirty="0">
                <a:solidFill>
                  <a:srgbClr val="000000"/>
                </a:solidFill>
              </a:rPr>
              <a:t>			</a:t>
            </a:r>
          </a:p>
          <a:p>
            <a:pPr>
              <a:lnSpc>
                <a:spcPct val="90000"/>
              </a:lnSpc>
              <a:spcBef>
                <a:spcPct val="0"/>
              </a:spcBef>
              <a:buClr>
                <a:srgbClr val="000000"/>
              </a:buClr>
              <a:buSzPct val="46000"/>
              <a:buNone/>
            </a:pPr>
            <a:r>
              <a:rPr lang="en-GB" b="1" dirty="0">
                <a:solidFill>
                  <a:srgbClr val="000000"/>
                </a:solidFill>
              </a:rPr>
              <a:t>The Public Interest			Rules 1 - 6</a:t>
            </a:r>
            <a:br>
              <a:rPr lang="en-GB" b="1" dirty="0">
                <a:solidFill>
                  <a:srgbClr val="000000"/>
                </a:solidFill>
              </a:rPr>
            </a:br>
            <a:endParaRPr lang="en-GB" b="1" dirty="0">
              <a:solidFill>
                <a:srgbClr val="000000"/>
              </a:solidFill>
            </a:endParaRPr>
          </a:p>
          <a:p>
            <a:pPr>
              <a:lnSpc>
                <a:spcPct val="90000"/>
              </a:lnSpc>
              <a:spcBef>
                <a:spcPct val="0"/>
              </a:spcBef>
              <a:buClr>
                <a:srgbClr val="000000"/>
              </a:buClr>
              <a:buSzPct val="46000"/>
              <a:buNone/>
            </a:pPr>
            <a:r>
              <a:rPr lang="en-GB" b="1" dirty="0">
                <a:solidFill>
                  <a:srgbClr val="000000"/>
                </a:solidFill>
              </a:rPr>
              <a:t>Duty to Relevant Authority		Rules 7 - 9</a:t>
            </a:r>
            <a:br>
              <a:rPr lang="en-GB" b="1" dirty="0">
                <a:solidFill>
                  <a:srgbClr val="000000"/>
                </a:solidFill>
              </a:rPr>
            </a:br>
            <a:endParaRPr lang="en-GB" b="1" dirty="0">
              <a:solidFill>
                <a:srgbClr val="000000"/>
              </a:solidFill>
            </a:endParaRPr>
          </a:p>
          <a:p>
            <a:pPr>
              <a:lnSpc>
                <a:spcPct val="90000"/>
              </a:lnSpc>
              <a:spcBef>
                <a:spcPct val="0"/>
              </a:spcBef>
              <a:buClr>
                <a:srgbClr val="000000"/>
              </a:buClr>
              <a:buSzPct val="46000"/>
              <a:buNone/>
            </a:pPr>
            <a:r>
              <a:rPr lang="en-GB" b="1" dirty="0">
                <a:solidFill>
                  <a:srgbClr val="000000"/>
                </a:solidFill>
              </a:rPr>
              <a:t>Duty to the Profession			Rules 10 - 13</a:t>
            </a:r>
            <a:br>
              <a:rPr lang="en-GB" b="1" dirty="0">
                <a:solidFill>
                  <a:srgbClr val="000000"/>
                </a:solidFill>
              </a:rPr>
            </a:br>
            <a:endParaRPr lang="en-GB" b="1" dirty="0">
              <a:solidFill>
                <a:srgbClr val="000000"/>
              </a:solidFill>
            </a:endParaRPr>
          </a:p>
          <a:p>
            <a:pPr>
              <a:lnSpc>
                <a:spcPct val="90000"/>
              </a:lnSpc>
              <a:spcBef>
                <a:spcPct val="0"/>
              </a:spcBef>
              <a:buClr>
                <a:srgbClr val="000000"/>
              </a:buClr>
              <a:buSzPct val="46000"/>
              <a:buNone/>
            </a:pPr>
            <a:r>
              <a:rPr lang="en-GB" b="1" dirty="0">
                <a:solidFill>
                  <a:srgbClr val="000000"/>
                </a:solidFill>
              </a:rPr>
              <a:t>Professional Competence &amp; Integrity	Rules 14 – </a:t>
            </a:r>
            <a:r>
              <a:rPr lang="en-GB" b="1" dirty="0" smtClean="0">
                <a:solidFill>
                  <a:srgbClr val="000000"/>
                </a:solidFill>
              </a:rPr>
              <a:t>17</a:t>
            </a:r>
          </a:p>
          <a:p>
            <a:pPr>
              <a:lnSpc>
                <a:spcPct val="90000"/>
              </a:lnSpc>
              <a:spcBef>
                <a:spcPct val="0"/>
              </a:spcBef>
              <a:buClr>
                <a:srgbClr val="000000"/>
              </a:buClr>
              <a:buSzPct val="46000"/>
              <a:buNone/>
            </a:pPr>
            <a:endParaRPr lang="en-GB" b="1" dirty="0">
              <a:solidFill>
                <a:srgbClr val="000000"/>
              </a:solidFill>
            </a:endParaRPr>
          </a:p>
          <a:p>
            <a:pPr>
              <a:lnSpc>
                <a:spcPct val="90000"/>
              </a:lnSpc>
              <a:spcBef>
                <a:spcPct val="0"/>
              </a:spcBef>
              <a:buClr>
                <a:srgbClr val="000000"/>
              </a:buClr>
              <a:buSzPct val="46000"/>
              <a:buNone/>
            </a:pPr>
            <a:r>
              <a:rPr lang="en-GB" b="1" dirty="0">
                <a:solidFill>
                  <a:srgbClr val="000000"/>
                </a:solidFill>
              </a:rPr>
              <a:t>http://www.bcs.org/category/6030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tx1"/>
                </a:solidFill>
                <a:latin typeface="Arial" charset="0"/>
              </a:rPr>
              <a:t>Code of Conduct &amp; Practice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90000"/>
              </a:lnSpc>
              <a:spcBef>
                <a:spcPct val="0"/>
              </a:spcBef>
              <a:buFontTx/>
              <a:buNone/>
            </a:pPr>
            <a:r>
              <a:rPr lang="en-GB" b="1" dirty="0"/>
              <a:t>Code of Practise covers :</a:t>
            </a:r>
          </a:p>
          <a:p>
            <a:pPr>
              <a:lnSpc>
                <a:spcPct val="90000"/>
              </a:lnSpc>
              <a:spcBef>
                <a:spcPct val="0"/>
              </a:spcBef>
              <a:buFontTx/>
              <a:buNone/>
            </a:pPr>
            <a:endParaRPr lang="en-GB" b="1" dirty="0"/>
          </a:p>
          <a:p>
            <a:pPr>
              <a:lnSpc>
                <a:spcPct val="90000"/>
              </a:lnSpc>
              <a:spcBef>
                <a:spcPct val="0"/>
              </a:spcBef>
              <a:buFontTx/>
              <a:buNone/>
            </a:pPr>
            <a:r>
              <a:rPr lang="en-GB" b="1" dirty="0"/>
              <a:t>Maintaining ‘standards’ of competence </a:t>
            </a:r>
          </a:p>
          <a:p>
            <a:pPr>
              <a:lnSpc>
                <a:spcPct val="90000"/>
              </a:lnSpc>
              <a:spcBef>
                <a:spcPct val="0"/>
              </a:spcBef>
              <a:buFontTx/>
              <a:buNone/>
            </a:pPr>
            <a:r>
              <a:rPr lang="en-GB" b="1" dirty="0"/>
              <a:t>&amp; Members’ Duty of Professional Care</a:t>
            </a:r>
          </a:p>
          <a:p>
            <a:pPr>
              <a:lnSpc>
                <a:spcPct val="90000"/>
              </a:lnSpc>
              <a:spcBef>
                <a:spcPct val="0"/>
              </a:spcBef>
              <a:buFontTx/>
              <a:buNone/>
            </a:pPr>
            <a:endParaRPr lang="en-GB" b="1" dirty="0">
              <a:solidFill>
                <a:schemeClr val="accent2"/>
              </a:solidFill>
            </a:endParaRPr>
          </a:p>
          <a:p>
            <a:pPr>
              <a:lnSpc>
                <a:spcPct val="90000"/>
              </a:lnSpc>
              <a:spcBef>
                <a:spcPct val="0"/>
              </a:spcBef>
              <a:buFontTx/>
              <a:buNone/>
            </a:pPr>
            <a:r>
              <a:rPr lang="en-GB" dirty="0">
                <a:solidFill>
                  <a:schemeClr val="tx2"/>
                </a:solidFill>
              </a:rPr>
              <a:t>Upgrading/ maintaining personal knowledge / skill</a:t>
            </a:r>
          </a:p>
          <a:p>
            <a:pPr>
              <a:lnSpc>
                <a:spcPct val="90000"/>
              </a:lnSpc>
              <a:spcBef>
                <a:spcPct val="0"/>
              </a:spcBef>
              <a:buFontTx/>
              <a:buNone/>
            </a:pPr>
            <a:endParaRPr lang="en-GB" dirty="0">
              <a:solidFill>
                <a:schemeClr val="tx2"/>
              </a:solidFill>
            </a:endParaRPr>
          </a:p>
          <a:p>
            <a:pPr>
              <a:lnSpc>
                <a:spcPct val="90000"/>
              </a:lnSpc>
              <a:spcBef>
                <a:spcPct val="0"/>
              </a:spcBef>
              <a:buFontTx/>
              <a:buNone/>
            </a:pPr>
            <a:r>
              <a:rPr lang="en-GB" dirty="0">
                <a:solidFill>
                  <a:schemeClr val="tx2"/>
                </a:solidFill>
              </a:rPr>
              <a:t>Maintaining awareness of relevant :</a:t>
            </a:r>
          </a:p>
          <a:p>
            <a:pPr>
              <a:lnSpc>
                <a:spcPct val="90000"/>
              </a:lnSpc>
              <a:spcBef>
                <a:spcPct val="0"/>
              </a:spcBef>
              <a:buFontTx/>
              <a:buNone/>
            </a:pPr>
            <a:endParaRPr lang="en-GB" dirty="0">
              <a:solidFill>
                <a:schemeClr val="tx2"/>
              </a:solidFill>
            </a:endParaRPr>
          </a:p>
          <a:p>
            <a:pPr>
              <a:lnSpc>
                <a:spcPct val="90000"/>
              </a:lnSpc>
              <a:spcBef>
                <a:spcPct val="0"/>
              </a:spcBef>
            </a:pPr>
            <a:r>
              <a:rPr lang="en-GB" dirty="0">
                <a:solidFill>
                  <a:schemeClr val="tx2"/>
                </a:solidFill>
              </a:rPr>
              <a:t>technological developments</a:t>
            </a:r>
          </a:p>
          <a:p>
            <a:pPr>
              <a:lnSpc>
                <a:spcPct val="90000"/>
              </a:lnSpc>
              <a:spcBef>
                <a:spcPct val="0"/>
              </a:spcBef>
            </a:pPr>
            <a:r>
              <a:rPr lang="en-GB" dirty="0">
                <a:solidFill>
                  <a:schemeClr val="tx2"/>
                </a:solidFill>
              </a:rPr>
              <a:t>procedures</a:t>
            </a:r>
          </a:p>
          <a:p>
            <a:pPr>
              <a:lnSpc>
                <a:spcPct val="90000"/>
              </a:lnSpc>
              <a:spcBef>
                <a:spcPct val="0"/>
              </a:spcBef>
            </a:pPr>
            <a:r>
              <a:rPr lang="en-GB" dirty="0">
                <a:solidFill>
                  <a:schemeClr val="tx2"/>
                </a:solidFill>
              </a:rPr>
              <a:t>standards</a:t>
            </a:r>
          </a:p>
          <a:p>
            <a:endParaRPr lang="en-GB" dirty="0" smtClean="0"/>
          </a:p>
          <a:p>
            <a:pPr>
              <a:buNone/>
            </a:pPr>
            <a:r>
              <a:rPr lang="en-GB" dirty="0" smtClean="0"/>
              <a:t>http://www.bcs.org/content/conWebDoc/1590</a:t>
            </a:r>
            <a:endParaRPr lang="en-GB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tx1"/>
                </a:solidFill>
                <a:latin typeface="Arial" charset="0"/>
              </a:rPr>
              <a:t>Other </a:t>
            </a:r>
            <a:r>
              <a:rPr lang="en-GB" dirty="0" smtClean="0">
                <a:solidFill>
                  <a:schemeClr val="tx1"/>
                </a:solidFill>
                <a:latin typeface="Arial" charset="0"/>
              </a:rPr>
              <a:t>Codes </a:t>
            </a:r>
            <a:r>
              <a:rPr lang="en-GB" dirty="0">
                <a:solidFill>
                  <a:schemeClr val="tx1"/>
                </a:solidFill>
                <a:latin typeface="Arial" charset="0"/>
              </a:rPr>
              <a:t>of Conduct &amp; Practice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90000"/>
              </a:lnSpc>
              <a:spcBef>
                <a:spcPct val="0"/>
              </a:spcBef>
              <a:buFontTx/>
              <a:buNone/>
            </a:pPr>
            <a:r>
              <a:rPr lang="en-GB" b="1" dirty="0" smtClean="0"/>
              <a:t>Institution of Analysts and Programmers (IAP)</a:t>
            </a:r>
          </a:p>
          <a:p>
            <a:pPr>
              <a:lnSpc>
                <a:spcPct val="90000"/>
              </a:lnSpc>
              <a:spcBef>
                <a:spcPct val="0"/>
              </a:spcBef>
              <a:buFontTx/>
              <a:buNone/>
            </a:pPr>
            <a:r>
              <a:rPr lang="en-GB" b="1" dirty="0" smtClean="0"/>
              <a:t>		</a:t>
            </a:r>
          </a:p>
          <a:p>
            <a:pPr>
              <a:lnSpc>
                <a:spcPct val="90000"/>
              </a:lnSpc>
              <a:spcBef>
                <a:spcPct val="0"/>
              </a:spcBef>
              <a:buFontTx/>
              <a:buNone/>
            </a:pPr>
            <a:r>
              <a:rPr lang="en-GB" b="1" dirty="0"/>
              <a:t>	Similar in structure to the BCS</a:t>
            </a:r>
          </a:p>
          <a:p>
            <a:pPr>
              <a:lnSpc>
                <a:spcPct val="90000"/>
              </a:lnSpc>
              <a:spcBef>
                <a:spcPct val="0"/>
              </a:spcBef>
              <a:buFontTx/>
              <a:buNone/>
            </a:pPr>
            <a:r>
              <a:rPr lang="en-GB" b="1" dirty="0"/>
              <a:t>	Includes Duties to the </a:t>
            </a:r>
            <a:r>
              <a:rPr lang="en-GB" b="1" dirty="0" smtClean="0"/>
              <a:t>Public, Profession, the IAP, Clients / Employers</a:t>
            </a:r>
          </a:p>
          <a:p>
            <a:pPr>
              <a:lnSpc>
                <a:spcPct val="90000"/>
              </a:lnSpc>
              <a:spcBef>
                <a:spcPct val="0"/>
              </a:spcBef>
              <a:buClr>
                <a:srgbClr val="000000"/>
              </a:buClr>
              <a:buSzPct val="46000"/>
              <a:buNone/>
            </a:pPr>
            <a:endParaRPr lang="en-GB" dirty="0" smtClean="0"/>
          </a:p>
          <a:p>
            <a:pPr>
              <a:lnSpc>
                <a:spcPct val="90000"/>
              </a:lnSpc>
              <a:spcBef>
                <a:spcPct val="0"/>
              </a:spcBef>
              <a:buClr>
                <a:srgbClr val="000000"/>
              </a:buClr>
              <a:buSzPct val="90000"/>
              <a:buFont typeface="Monotype Sorts" pitchFamily="2" charset="2"/>
              <a:buNone/>
            </a:pPr>
            <a:r>
              <a:rPr lang="en-GB" b="1" dirty="0" smtClean="0"/>
              <a:t>ACM - Code of Ethics &amp; Professional Conduct</a:t>
            </a:r>
          </a:p>
          <a:p>
            <a:pPr>
              <a:lnSpc>
                <a:spcPct val="90000"/>
              </a:lnSpc>
              <a:spcBef>
                <a:spcPct val="0"/>
              </a:spcBef>
              <a:buClr>
                <a:srgbClr val="000000"/>
              </a:buClr>
              <a:buSzPct val="46000"/>
              <a:buNone/>
            </a:pPr>
            <a:endParaRPr lang="en-GB" dirty="0" smtClean="0"/>
          </a:p>
          <a:p>
            <a:pPr>
              <a:lnSpc>
                <a:spcPct val="90000"/>
              </a:lnSpc>
              <a:spcBef>
                <a:spcPct val="0"/>
              </a:spcBef>
              <a:buClr>
                <a:srgbClr val="000000"/>
              </a:buClr>
              <a:buSzPct val="46000"/>
              <a:buNone/>
            </a:pPr>
            <a:r>
              <a:rPr lang="en-GB" dirty="0" smtClean="0"/>
              <a:t>	</a:t>
            </a:r>
            <a:r>
              <a:rPr lang="en-GB" b="1" dirty="0" smtClean="0"/>
              <a:t>Defined in terms of :		</a:t>
            </a:r>
          </a:p>
          <a:p>
            <a:pPr lvl="1">
              <a:lnSpc>
                <a:spcPct val="90000"/>
              </a:lnSpc>
              <a:spcBef>
                <a:spcPct val="0"/>
              </a:spcBef>
              <a:buClr>
                <a:srgbClr val="000000"/>
              </a:buClr>
              <a:buSzPct val="46000"/>
              <a:buNone/>
            </a:pPr>
            <a:r>
              <a:rPr lang="en-GB" b="1" dirty="0" smtClean="0"/>
              <a:t>General Moral Imperatives</a:t>
            </a:r>
          </a:p>
          <a:p>
            <a:pPr lvl="1">
              <a:lnSpc>
                <a:spcPct val="90000"/>
              </a:lnSpc>
              <a:spcBef>
                <a:spcPct val="0"/>
              </a:spcBef>
              <a:buClr>
                <a:srgbClr val="000000"/>
              </a:buClr>
              <a:buSzPct val="46000"/>
              <a:buNone/>
            </a:pPr>
            <a:r>
              <a:rPr lang="en-GB" b="1" dirty="0" smtClean="0"/>
              <a:t>Specific </a:t>
            </a:r>
            <a:r>
              <a:rPr lang="en-GB" b="1" dirty="0"/>
              <a:t>Professional Responsibilities			</a:t>
            </a:r>
            <a:endParaRPr lang="en-GB" b="1" dirty="0" smtClean="0"/>
          </a:p>
          <a:p>
            <a:pPr lvl="1">
              <a:lnSpc>
                <a:spcPct val="90000"/>
              </a:lnSpc>
              <a:spcBef>
                <a:spcPct val="0"/>
              </a:spcBef>
              <a:buClr>
                <a:srgbClr val="000000"/>
              </a:buClr>
              <a:buSzPct val="46000"/>
              <a:buNone/>
            </a:pPr>
            <a:r>
              <a:rPr lang="en-GB" b="1" dirty="0" smtClean="0"/>
              <a:t>Organisational </a:t>
            </a:r>
            <a:r>
              <a:rPr lang="en-GB" b="1" dirty="0"/>
              <a:t>Leadership Imperatives</a:t>
            </a:r>
          </a:p>
          <a:p>
            <a:pPr>
              <a:lnSpc>
                <a:spcPct val="90000"/>
              </a:lnSpc>
              <a:spcBef>
                <a:spcPct val="0"/>
              </a:spcBef>
              <a:buClr>
                <a:srgbClr val="000000"/>
              </a:buClr>
              <a:buSzPct val="46000"/>
              <a:buNone/>
            </a:pPr>
            <a:endParaRPr lang="en-GB" dirty="0" smtClean="0"/>
          </a:p>
          <a:p>
            <a:pPr>
              <a:lnSpc>
                <a:spcPct val="90000"/>
              </a:lnSpc>
              <a:spcBef>
                <a:spcPct val="0"/>
              </a:spcBef>
              <a:buClr>
                <a:srgbClr val="000000"/>
              </a:buClr>
              <a:buSzPct val="46000"/>
              <a:buNone/>
            </a:pPr>
            <a:r>
              <a:rPr lang="en-GB" b="1" dirty="0" smtClean="0"/>
              <a:t>Institution of Electrical Engineers</a:t>
            </a:r>
          </a:p>
          <a:p>
            <a:pPr>
              <a:lnSpc>
                <a:spcPct val="90000"/>
              </a:lnSpc>
              <a:spcBef>
                <a:spcPct val="0"/>
              </a:spcBef>
              <a:buClr>
                <a:srgbClr val="000000"/>
              </a:buClr>
              <a:buSzPct val="46000"/>
              <a:buNone/>
            </a:pPr>
            <a:endParaRPr lang="en-GB" b="1" dirty="0" smtClean="0"/>
          </a:p>
          <a:p>
            <a:pPr>
              <a:lnSpc>
                <a:spcPct val="90000"/>
              </a:lnSpc>
              <a:spcBef>
                <a:spcPct val="0"/>
              </a:spcBef>
              <a:buClr>
                <a:srgbClr val="000000"/>
              </a:buClr>
              <a:buSzPct val="46000"/>
              <a:buNone/>
            </a:pPr>
            <a:r>
              <a:rPr lang="en-GB" b="1" dirty="0" smtClean="0"/>
              <a:t>Institution for the Management of Information Systems</a:t>
            </a:r>
            <a:endParaRPr lang="en-GB" b="1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Legal Issues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 smtClean="0"/>
              <a:t>Computer Law</a:t>
            </a:r>
          </a:p>
          <a:p>
            <a:pPr lvl="1">
              <a:buFont typeface="Webdings" pitchFamily="18" charset="2"/>
              <a:buChar char="4"/>
            </a:pPr>
            <a:r>
              <a:rPr lang="en-GB" sz="2400" dirty="0" smtClean="0"/>
              <a:t>Data Protection / Privacy</a:t>
            </a:r>
          </a:p>
          <a:p>
            <a:pPr lvl="1">
              <a:buFont typeface="Webdings" pitchFamily="18" charset="2"/>
              <a:buChar char="4"/>
            </a:pPr>
            <a:r>
              <a:rPr lang="en-GB" sz="2400" dirty="0" smtClean="0"/>
              <a:t>Intellectual Property - Copyright vs. Patents</a:t>
            </a:r>
          </a:p>
          <a:p>
            <a:pPr lvl="1">
              <a:buFont typeface="Webdings" pitchFamily="18" charset="2"/>
              <a:buChar char="4"/>
            </a:pPr>
            <a:r>
              <a:rPr lang="en-GB" sz="2400" dirty="0" smtClean="0"/>
              <a:t>Computer Misuse / Hacking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Data Protection / Privacy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Data Protection Act 1998</a:t>
            </a:r>
          </a:p>
          <a:p>
            <a:r>
              <a:rPr lang="en-GB" dirty="0" smtClean="0"/>
              <a:t>Largely came into effect 24 Oct. 2001</a:t>
            </a:r>
          </a:p>
          <a:p>
            <a:r>
              <a:rPr lang="en-GB" dirty="0" smtClean="0"/>
              <a:t>Continues and extends regime of Data Protection Act 1984 (DPA 1984)</a:t>
            </a:r>
          </a:p>
          <a:p>
            <a:r>
              <a:rPr lang="en-GB" dirty="0" smtClean="0"/>
              <a:t>Area of law which covers ‘privacy’ on data about individuals</a:t>
            </a:r>
            <a:endParaRPr lang="en-GB" dirty="0"/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143240" y="3786190"/>
            <a:ext cx="2214578" cy="230316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Data Protection Act Definitions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GB" dirty="0"/>
              <a:t>Personal data is data about</a:t>
            </a:r>
          </a:p>
          <a:p>
            <a:pPr lvl="1"/>
            <a:r>
              <a:rPr lang="en-GB" dirty="0"/>
              <a:t>living</a:t>
            </a:r>
          </a:p>
          <a:p>
            <a:pPr lvl="1"/>
            <a:r>
              <a:rPr lang="en-GB" dirty="0"/>
              <a:t>identifiable</a:t>
            </a:r>
          </a:p>
          <a:p>
            <a:pPr lvl="1"/>
            <a:r>
              <a:rPr lang="en-GB" dirty="0"/>
              <a:t>human beings</a:t>
            </a:r>
          </a:p>
          <a:p>
            <a:r>
              <a:rPr lang="en-GB" dirty="0"/>
              <a:t>Processing is</a:t>
            </a:r>
            <a:br>
              <a:rPr lang="en-GB" dirty="0"/>
            </a:br>
            <a:r>
              <a:rPr lang="en-GB" dirty="0"/>
              <a:t>anything you do with personal data (hold, store, gather, delete, modify…)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Obligations of Data Controllers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 smtClean="0"/>
              <a:t>To </a:t>
            </a:r>
            <a:r>
              <a:rPr lang="en-GB" sz="2400" b="1" dirty="0" smtClean="0"/>
              <a:t>NOTIFY</a:t>
            </a:r>
            <a:r>
              <a:rPr lang="en-GB" sz="2400" dirty="0" smtClean="0"/>
              <a:t> (formerly Register) with Information Commissioner</a:t>
            </a:r>
          </a:p>
          <a:p>
            <a:pPr lvl="1"/>
            <a:r>
              <a:rPr lang="en-GB" i="1" dirty="0"/>
              <a:t> </a:t>
            </a:r>
            <a:r>
              <a:rPr lang="en-GB" i="1" dirty="0" smtClean="0"/>
              <a:t>payment of annual fee  </a:t>
            </a:r>
            <a:endParaRPr lang="en-GB" sz="1800" i="1" dirty="0" smtClean="0"/>
          </a:p>
          <a:p>
            <a:pPr lvl="1"/>
            <a:r>
              <a:rPr lang="en-GB" i="1" dirty="0"/>
              <a:t>Notify </a:t>
            </a:r>
            <a:r>
              <a:rPr lang="en-GB" i="1" dirty="0" smtClean="0"/>
              <a:t>WHAT TYPES of information </a:t>
            </a:r>
            <a:br>
              <a:rPr lang="en-GB" i="1" dirty="0" smtClean="0"/>
            </a:br>
            <a:r>
              <a:rPr lang="en-GB" i="1" dirty="0" smtClean="0"/>
              <a:t>held for WHAT (broad) PURPOSES</a:t>
            </a:r>
            <a:r>
              <a:rPr lang="en-GB" dirty="0" smtClean="0"/>
              <a:t>; </a:t>
            </a:r>
            <a:r>
              <a:rPr lang="en-GB" i="1" u="sng" dirty="0" smtClean="0"/>
              <a:t>obtained from </a:t>
            </a:r>
            <a:r>
              <a:rPr lang="en-GB" i="1" dirty="0" smtClean="0"/>
              <a:t>WHO;</a:t>
            </a:r>
            <a:r>
              <a:rPr lang="en-GB" dirty="0" smtClean="0"/>
              <a:t>  </a:t>
            </a:r>
            <a:r>
              <a:rPr lang="en-GB" i="1" u="sng" dirty="0" smtClean="0"/>
              <a:t>disclosed to</a:t>
            </a:r>
            <a:r>
              <a:rPr lang="en-GB" i="1" dirty="0" smtClean="0"/>
              <a:t> </a:t>
            </a:r>
            <a:r>
              <a:rPr lang="en-GB" dirty="0" smtClean="0"/>
              <a:t>WHO)</a:t>
            </a:r>
          </a:p>
          <a:p>
            <a:pPr lvl="1"/>
            <a:r>
              <a:rPr lang="en-GB" dirty="0" smtClean="0"/>
              <a:t>published on public Register</a:t>
            </a:r>
            <a:endParaRPr lang="en-GB" dirty="0"/>
          </a:p>
          <a:p>
            <a:r>
              <a:rPr lang="en-GB" sz="2400" dirty="0" smtClean="0"/>
              <a:t>To follow </a:t>
            </a:r>
            <a:r>
              <a:rPr lang="en-GB" sz="2400" b="1" dirty="0" smtClean="0"/>
              <a:t>8 Data Protection Principles</a:t>
            </a:r>
            <a:endParaRPr lang="en-GB" sz="2400" dirty="0" smtClean="0"/>
          </a:p>
          <a:p>
            <a:endParaRPr lang="en-GB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Data Protection Principles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GB" b="1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PRINCIPLE ONE</a:t>
            </a:r>
            <a:endParaRPr lang="en-GB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lvl="0"/>
            <a:r>
              <a:rPr lang="en-GB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Personal Data shall be processed </a:t>
            </a:r>
            <a:r>
              <a:rPr lang="en-GB" b="1" i="1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fairly</a:t>
            </a:r>
            <a:r>
              <a:rPr lang="en-GB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and </a:t>
            </a:r>
            <a:r>
              <a:rPr lang="en-GB" b="1" i="1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lawfully</a:t>
            </a:r>
            <a:r>
              <a:rPr lang="en-GB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</a:p>
          <a:p>
            <a:pPr lvl="0"/>
            <a:r>
              <a:rPr lang="en-GB" b="1" i="1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Sensitive </a:t>
            </a:r>
            <a:r>
              <a:rPr lang="en-GB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data needs extra care and higher security</a:t>
            </a:r>
          </a:p>
          <a:p>
            <a:pPr lvl="0"/>
            <a:r>
              <a:rPr lang="en-GB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Data Protection Principles </a:t>
            </a:r>
            <a:br>
              <a:rPr lang="en-GB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en-GB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Data Protection Act 1998</a:t>
            </a:r>
          </a:p>
          <a:p>
            <a:pPr>
              <a:buNone/>
            </a:pPr>
            <a:r>
              <a:rPr lang="en-GB" b="1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PRINCIPLE TWO</a:t>
            </a:r>
            <a:endParaRPr lang="en-GB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lvl="0"/>
            <a:r>
              <a:rPr lang="en-GB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Personal data shall be </a:t>
            </a:r>
            <a:r>
              <a:rPr lang="en-GB" b="1" i="1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obtained for only for one or more specified and lawful purposes</a:t>
            </a:r>
            <a:r>
              <a:rPr lang="en-GB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, and </a:t>
            </a:r>
            <a:r>
              <a:rPr lang="en-GB" b="1" i="1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shall not be further processed in any manner incompatible </a:t>
            </a:r>
            <a:r>
              <a:rPr lang="en-GB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with that purpose or those purposes</a:t>
            </a:r>
          </a:p>
          <a:p>
            <a:pPr lvl="0"/>
            <a:r>
              <a:rPr lang="en-GB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Data Protection Principles </a:t>
            </a:r>
            <a:br>
              <a:rPr lang="en-GB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en-GB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Data Protection Act 1998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8596" y="0"/>
            <a:ext cx="8229600" cy="6011886"/>
          </a:xfrm>
        </p:spPr>
        <p:txBody>
          <a:bodyPr/>
          <a:lstStyle/>
          <a:p>
            <a:pPr>
              <a:buNone/>
            </a:pPr>
            <a:r>
              <a:rPr lang="en-GB" sz="1800" b="1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PRINCIPLE THREE</a:t>
            </a:r>
            <a:endParaRPr lang="en-GB" sz="18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lvl="0"/>
            <a:r>
              <a:rPr lang="en-GB" sz="18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Personal data shall be </a:t>
            </a:r>
            <a:r>
              <a:rPr lang="en-GB" sz="1800" b="1" i="1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adequate, relevant and not excessive </a:t>
            </a:r>
            <a:r>
              <a:rPr lang="en-GB" sz="18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in relation to the purposes for which they are processed</a:t>
            </a:r>
          </a:p>
          <a:p>
            <a:pPr lvl="0"/>
            <a:r>
              <a:rPr lang="en-GB" sz="18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Data Protection Principles </a:t>
            </a:r>
            <a:br>
              <a:rPr lang="en-GB" sz="18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en-GB" sz="18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Data Protection Act 1998</a:t>
            </a:r>
          </a:p>
          <a:p>
            <a:pPr>
              <a:buNone/>
            </a:pPr>
            <a:r>
              <a:rPr lang="en-GB" sz="1800" b="1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PRINCIPLE FOUR</a:t>
            </a:r>
            <a:endParaRPr lang="en-GB" sz="18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lvl="0"/>
            <a:r>
              <a:rPr lang="en-GB" sz="18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Personal data shall be </a:t>
            </a:r>
            <a:r>
              <a:rPr lang="en-GB" sz="1800" b="1" i="1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accurate </a:t>
            </a:r>
            <a:r>
              <a:rPr lang="en-GB" sz="18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and where necessary kept </a:t>
            </a:r>
            <a:r>
              <a:rPr lang="en-GB" sz="1800" b="1" i="1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up to date</a:t>
            </a:r>
            <a:r>
              <a:rPr lang="en-GB" sz="18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</a:p>
          <a:p>
            <a:pPr lvl="0"/>
            <a:r>
              <a:rPr lang="en-GB" sz="18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Data Protection Principles </a:t>
            </a:r>
            <a:br>
              <a:rPr lang="en-GB" sz="18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en-GB" sz="18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Data Protection Act 1998</a:t>
            </a:r>
          </a:p>
          <a:p>
            <a:pPr>
              <a:buNone/>
            </a:pPr>
            <a:r>
              <a:rPr lang="en-GB" sz="1800" b="1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PRINCIPLE FIVE</a:t>
            </a:r>
            <a:endParaRPr lang="en-GB" sz="18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lvl="0"/>
            <a:r>
              <a:rPr lang="en-GB" sz="18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Personal data … </a:t>
            </a:r>
            <a:r>
              <a:rPr lang="en-GB" sz="1800" b="1" i="1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shall not be kept any longer than is necessary</a:t>
            </a:r>
            <a:r>
              <a:rPr lang="en-GB" sz="18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for the purpose(s) it is processed</a:t>
            </a:r>
          </a:p>
          <a:p>
            <a:pPr lvl="0"/>
            <a:r>
              <a:rPr lang="en-GB" sz="18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Data Protection Principles </a:t>
            </a:r>
            <a:br>
              <a:rPr lang="en-GB" sz="18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en-GB" sz="18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Data Protection Act 1998</a:t>
            </a:r>
          </a:p>
          <a:p>
            <a:pPr>
              <a:buNone/>
            </a:pPr>
            <a:r>
              <a:rPr lang="en-GB" sz="1800" b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PRINCIPLE </a:t>
            </a:r>
            <a:r>
              <a:rPr lang="en-GB" sz="1800" b="1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SIX</a:t>
            </a:r>
            <a:br>
              <a:rPr lang="en-GB" sz="1800" b="1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en-GB" sz="1800" b="1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(RIGHTS OF DATA SUBJECTS)</a:t>
            </a:r>
            <a:endParaRPr lang="en-GB" sz="18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lvl="0"/>
            <a:r>
              <a:rPr lang="en-GB" sz="18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Personal data shall be processed in relation to the rights of data subjects under the Act.</a:t>
            </a:r>
          </a:p>
          <a:p>
            <a:pPr lvl="0"/>
            <a:r>
              <a:rPr lang="en-GB" sz="18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Data Protection Principles </a:t>
            </a:r>
            <a:br>
              <a:rPr lang="en-GB" sz="18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en-GB" sz="18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Data Protection Act 1998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GB" b="1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PRINCIPLE SEVEN (Security)</a:t>
            </a:r>
            <a:endParaRPr lang="en-GB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lvl="0"/>
            <a:r>
              <a:rPr lang="en-GB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Appropriate technical and operational measures shall be taken</a:t>
            </a:r>
          </a:p>
          <a:p>
            <a:pPr lvl="1"/>
            <a:r>
              <a:rPr lang="en-GB" dirty="0">
                <a:solidFill>
                  <a:schemeClr val="tx1"/>
                </a:solidFill>
                <a:latin typeface="+mn-lt"/>
                <a:cs typeface="+mn-cs"/>
              </a:rPr>
              <a:t>against </a:t>
            </a:r>
            <a:r>
              <a:rPr lang="en-GB" b="1" i="1" dirty="0">
                <a:solidFill>
                  <a:schemeClr val="tx1"/>
                </a:solidFill>
                <a:latin typeface="+mn-lt"/>
                <a:cs typeface="+mn-cs"/>
              </a:rPr>
              <a:t>unauthorised or unlawful processing </a:t>
            </a:r>
            <a:r>
              <a:rPr lang="en-GB" dirty="0">
                <a:solidFill>
                  <a:schemeClr val="tx1"/>
                </a:solidFill>
                <a:latin typeface="+mn-lt"/>
                <a:cs typeface="+mn-cs"/>
              </a:rPr>
              <a:t>of personal data and </a:t>
            </a:r>
          </a:p>
          <a:p>
            <a:pPr lvl="1"/>
            <a:r>
              <a:rPr lang="en-GB" dirty="0">
                <a:solidFill>
                  <a:schemeClr val="tx1"/>
                </a:solidFill>
                <a:latin typeface="+mn-lt"/>
                <a:cs typeface="+mn-cs"/>
              </a:rPr>
              <a:t>against </a:t>
            </a:r>
            <a:r>
              <a:rPr lang="en-GB" b="1" i="1" dirty="0">
                <a:solidFill>
                  <a:schemeClr val="tx1"/>
                </a:solidFill>
                <a:latin typeface="+mn-lt"/>
                <a:cs typeface="+mn-cs"/>
              </a:rPr>
              <a:t>accidental loss, or destruction of, or damage to</a:t>
            </a:r>
            <a:r>
              <a:rPr lang="en-GB" dirty="0">
                <a:solidFill>
                  <a:schemeClr val="tx1"/>
                </a:solidFill>
                <a:latin typeface="+mn-lt"/>
                <a:cs typeface="+mn-cs"/>
              </a:rPr>
              <a:t>, personal data.</a:t>
            </a:r>
          </a:p>
          <a:p>
            <a:pPr>
              <a:buNone/>
            </a:pPr>
            <a:r>
              <a:rPr lang="en-GB" b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PRINCIPLE </a:t>
            </a:r>
            <a:r>
              <a:rPr lang="en-GB" b="1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EIGHT (Transfer Abroad)</a:t>
            </a:r>
            <a:endParaRPr lang="en-GB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lvl="0"/>
            <a:r>
              <a:rPr lang="en-GB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Personal Data </a:t>
            </a:r>
            <a:r>
              <a:rPr lang="en-GB" b="1" i="1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shall not be transferred </a:t>
            </a:r>
            <a:r>
              <a:rPr lang="en-GB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to a  country … outside the EEA unless that country … ensures </a:t>
            </a:r>
            <a:r>
              <a:rPr lang="en-GB" b="1" i="1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an adequate level of protection </a:t>
            </a:r>
            <a:r>
              <a:rPr lang="en-GB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for the rights and freedoms of data subjects in relation to the processing of personal data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Computer Misuse Act 1990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GB" u="sng" dirty="0" smtClean="0"/>
              <a:t>Offences</a:t>
            </a:r>
            <a:endParaRPr lang="en-GB" dirty="0" smtClean="0"/>
          </a:p>
          <a:p>
            <a:r>
              <a:rPr lang="en-GB" b="1" i="1" dirty="0" smtClean="0"/>
              <a:t>unauthorised access </a:t>
            </a:r>
            <a:r>
              <a:rPr lang="en-GB" dirty="0" smtClean="0"/>
              <a:t>to computer program or data </a:t>
            </a:r>
            <a:r>
              <a:rPr lang="en-GB" i="1" dirty="0" smtClean="0"/>
              <a:t>(Section 1)</a:t>
            </a:r>
          </a:p>
          <a:p>
            <a:r>
              <a:rPr lang="en-GB" dirty="0" smtClean="0"/>
              <a:t>unauthorised access </a:t>
            </a:r>
            <a:r>
              <a:rPr lang="en-GB" b="1" i="1" dirty="0" smtClean="0"/>
              <a:t>with intent </a:t>
            </a:r>
            <a:r>
              <a:rPr lang="en-GB" dirty="0" smtClean="0"/>
              <a:t>to commit or facilitate the commission of a further offence </a:t>
            </a:r>
            <a:r>
              <a:rPr lang="en-GB" i="1" dirty="0" smtClean="0"/>
              <a:t>(Section 2)</a:t>
            </a:r>
            <a:endParaRPr lang="en-GB" dirty="0" smtClean="0"/>
          </a:p>
          <a:p>
            <a:r>
              <a:rPr lang="en-GB" dirty="0" smtClean="0"/>
              <a:t>unauthorised </a:t>
            </a:r>
            <a:r>
              <a:rPr lang="en-GB" b="1" i="1" dirty="0" smtClean="0"/>
              <a:t>modification </a:t>
            </a:r>
            <a:r>
              <a:rPr lang="en-GB" dirty="0" smtClean="0"/>
              <a:t>of computer material (programs or data) </a:t>
            </a:r>
            <a:r>
              <a:rPr lang="en-GB" i="1" dirty="0" smtClean="0"/>
              <a:t>(Section 3)</a:t>
            </a:r>
            <a:endParaRPr lang="en-GB" dirty="0" smtClean="0"/>
          </a:p>
          <a:p>
            <a:endParaRPr lang="en-GB" dirty="0"/>
          </a:p>
        </p:txBody>
      </p:sp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928926" y="3643314"/>
            <a:ext cx="4267200" cy="3009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Copyright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GB" sz="2400" dirty="0" smtClean="0"/>
              <a:t>Is one of a number of forms of “Intellectual Property” such as:</a:t>
            </a:r>
          </a:p>
          <a:p>
            <a:pPr lvl="1"/>
            <a:r>
              <a:rPr lang="en-GB" dirty="0"/>
              <a:t>Patents</a:t>
            </a:r>
          </a:p>
          <a:p>
            <a:pPr lvl="1"/>
            <a:r>
              <a:rPr lang="en-GB" dirty="0"/>
              <a:t>Trade Marks</a:t>
            </a:r>
          </a:p>
          <a:p>
            <a:pPr lvl="1"/>
            <a:r>
              <a:rPr lang="en-GB" dirty="0"/>
              <a:t>Registered designs</a:t>
            </a:r>
          </a:p>
          <a:p>
            <a:pPr>
              <a:buFontTx/>
              <a:buNone/>
            </a:pPr>
            <a:r>
              <a:rPr lang="en-GB" sz="2400" dirty="0" smtClean="0"/>
              <a:t>	covering new ideas, designs both creative and commercial</a:t>
            </a:r>
          </a:p>
          <a:p>
            <a:endParaRPr lang="en-GB" dirty="0"/>
          </a:p>
        </p:txBody>
      </p:sp>
      <p:pic>
        <p:nvPicPr>
          <p:cNvPr id="12291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429256" y="4071941"/>
            <a:ext cx="2952744" cy="221455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Copyright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unregistered, creative right, arising automatically</a:t>
            </a:r>
          </a:p>
          <a:p>
            <a:r>
              <a:rPr lang="en-GB" dirty="0" smtClean="0"/>
              <a:t>literary dramatic, musical or artistic work</a:t>
            </a:r>
          </a:p>
          <a:p>
            <a:r>
              <a:rPr lang="en-GB" dirty="0" smtClean="0"/>
              <a:t>sound recordings, film, broadcast, cable…</a:t>
            </a:r>
          </a:p>
          <a:p>
            <a:r>
              <a:rPr lang="en-GB" dirty="0" smtClean="0"/>
              <a:t>typographical arrangement or published edition</a:t>
            </a:r>
          </a:p>
          <a:p>
            <a:r>
              <a:rPr lang="en-GB" dirty="0" smtClean="0"/>
              <a:t>includes computer software</a:t>
            </a:r>
          </a:p>
          <a:p>
            <a:endParaRPr lang="en-GB" dirty="0"/>
          </a:p>
        </p:txBody>
      </p:sp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214546" y="3714752"/>
            <a:ext cx="4257675" cy="2828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Copyright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Copyright lasts for 70 years from end of calendar year of year in which author dies</a:t>
            </a:r>
          </a:p>
          <a:p>
            <a:r>
              <a:rPr lang="en-GB" dirty="0" smtClean="0"/>
              <a:t>Infringement may be civil or </a:t>
            </a:r>
            <a:r>
              <a:rPr lang="en-GB" b="1" i="1" dirty="0" smtClean="0"/>
              <a:t>criminal offence</a:t>
            </a:r>
            <a:r>
              <a:rPr lang="en-GB" dirty="0" smtClean="0"/>
              <a:t> </a:t>
            </a:r>
            <a:r>
              <a:rPr lang="en-GB" sz="1800" i="1" dirty="0" smtClean="0"/>
              <a:t>(e.g. knowingly making, selling, importing, hiring, possessing or promoting infringing articles in the UK)</a:t>
            </a:r>
            <a:endParaRPr lang="en-GB" dirty="0" smtClean="0"/>
          </a:p>
          <a:p>
            <a:pPr>
              <a:buNone/>
            </a:pPr>
            <a:r>
              <a:rPr lang="en-GB" dirty="0" smtClean="0"/>
              <a:t>http://www.ico.gov.uk/</a:t>
            </a:r>
            <a:endParaRPr lang="en-GB" dirty="0"/>
          </a:p>
        </p:txBody>
      </p:sp>
      <p:pic>
        <p:nvPicPr>
          <p:cNvPr id="14338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072066" y="3571876"/>
            <a:ext cx="2809878" cy="296161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Distance Selling Regulations</a:t>
            </a:r>
            <a:br>
              <a:rPr lang="en-GB" dirty="0" smtClean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Distance selling means selling and buying by phone, mail order, via the Internet or digital TV. </a:t>
            </a:r>
            <a:r>
              <a:rPr lang="en-GB" sz="1600" i="1" dirty="0" smtClean="0">
                <a:hlinkClick r:id="rId2"/>
              </a:rPr>
              <a:t>http://www.bis.gov.uk</a:t>
            </a:r>
            <a:endParaRPr lang="en-GB" sz="1600" i="1" dirty="0" smtClean="0"/>
          </a:p>
          <a:p>
            <a:pPr lvl="1"/>
            <a:r>
              <a:rPr lang="en-GB" dirty="0" smtClean="0"/>
              <a:t>the right to receive clear information about goods and services before deciding to buy </a:t>
            </a:r>
          </a:p>
          <a:p>
            <a:pPr lvl="1"/>
            <a:r>
              <a:rPr lang="en-GB" dirty="0" smtClean="0"/>
              <a:t>confirmation of this information in writing </a:t>
            </a:r>
          </a:p>
          <a:p>
            <a:pPr lvl="1"/>
            <a:r>
              <a:rPr lang="en-GB" dirty="0" smtClean="0"/>
              <a:t>a cooling off period of seven working days in which the consumer can withdraw from the contract </a:t>
            </a:r>
          </a:p>
          <a:p>
            <a:pPr lvl="1"/>
            <a:r>
              <a:rPr lang="en-GB" dirty="0" smtClean="0"/>
              <a:t>protection from credit card fraud</a:t>
            </a:r>
            <a:endParaRPr lang="en-GB" i="1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SMU POWERPOINT TEMPLATE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SMU POWERPOINT TEMPLATE</Template>
  <TotalTime>52</TotalTime>
  <Words>596</Words>
  <Application>Microsoft Office PowerPoint</Application>
  <PresentationFormat>On-screen Show (4:3)</PresentationFormat>
  <Paragraphs>168</Paragraphs>
  <Slides>21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2" baseType="lpstr">
      <vt:lpstr>SMU POWERPOINT TEMPLATE</vt:lpstr>
      <vt:lpstr>Legal and Ethical Issues for Project Managers</vt:lpstr>
      <vt:lpstr>  ETHICS – definitions  </vt:lpstr>
      <vt:lpstr>PRACTICAL Computer Ethics</vt:lpstr>
      <vt:lpstr>Why be ethical ?</vt:lpstr>
      <vt:lpstr>Professional Societies</vt:lpstr>
      <vt:lpstr>Codes of Conduct</vt:lpstr>
      <vt:lpstr>Code of Conduct &amp; Practise</vt:lpstr>
      <vt:lpstr>Code of Conduct &amp; Practice</vt:lpstr>
      <vt:lpstr>Other Codes of Conduct &amp; Practice</vt:lpstr>
      <vt:lpstr>Legal Issues</vt:lpstr>
      <vt:lpstr>Data Protection / Privacy</vt:lpstr>
      <vt:lpstr>Data Protection Act Definitions</vt:lpstr>
      <vt:lpstr>Obligations of Data Controllers</vt:lpstr>
      <vt:lpstr>Data Protection Principles</vt:lpstr>
      <vt:lpstr>Slide 15</vt:lpstr>
      <vt:lpstr>Slide 16</vt:lpstr>
      <vt:lpstr>Computer Misuse Act 1990</vt:lpstr>
      <vt:lpstr>Copyright</vt:lpstr>
      <vt:lpstr>Copyright</vt:lpstr>
      <vt:lpstr>Copyright</vt:lpstr>
      <vt:lpstr>Distance Selling Regulations </vt:lpstr>
    </vt:vector>
  </TitlesOfParts>
  <Company>Swansea Metropolitan University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Legal and Ethical Issues for Project Managers</dc:title>
  <dc:creator>sc-sm</dc:creator>
  <cp:lastModifiedBy>sc-sm</cp:lastModifiedBy>
  <cp:revision>6</cp:revision>
  <dcterms:created xsi:type="dcterms:W3CDTF">2011-03-29T08:49:06Z</dcterms:created>
  <dcterms:modified xsi:type="dcterms:W3CDTF">2012-12-06T10:02:57Z</dcterms:modified>
</cp:coreProperties>
</file>