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91" d="100"/>
          <a:sy n="91" d="100"/>
        </p:scale>
        <p:origin x="37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F30B7-0F3A-426D-842F-CDA83C105EAC}" type="datetimeFigureOut">
              <a:rPr lang="en-US" smtClean="0"/>
              <a:t>11/30/2025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2EBFEC-CEE8-40F2-B97F-74CB5835FD39}" type="slidenum">
              <a:rPr lang="en-US" smtClean="0"/>
              <a:t>‹#›</a:t>
            </a:fld>
            <a:endParaRPr lang="en-US"/>
          </a:p>
        </p:txBody>
      </p:sp>
    </p:spTree>
    <p:extLst>
      <p:ext uri="{BB962C8B-B14F-4D97-AF65-F5344CB8AC3E}">
        <p14:creationId xmlns:p14="http://schemas.microsoft.com/office/powerpoint/2010/main" val="1056973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to the Establishment</a:t>
            </a:r>
          </a:p>
          <a:p>
            <a:r>
              <a:rPr lang="en-US" sz="1200" b="1" kern="1200" dirty="0">
                <a:solidFill>
                  <a:schemeClr val="tx1"/>
                </a:solidFill>
                <a:effectLst/>
                <a:latin typeface="+mn-lt"/>
                <a:ea typeface="+mn-ea"/>
                <a:cs typeface="+mn-cs"/>
              </a:rPr>
              <a:t>Briefly Highlighting the Background of The Ledbury</a:t>
            </a:r>
          </a:p>
          <a:p>
            <a:r>
              <a:rPr lang="en-US" sz="1200" kern="1200" dirty="0">
                <a:solidFill>
                  <a:schemeClr val="tx1"/>
                </a:solidFill>
                <a:effectLst/>
                <a:latin typeface="+mn-lt"/>
                <a:ea typeface="+mn-ea"/>
                <a:cs typeface="+mn-cs"/>
              </a:rPr>
              <a:t>Founded in the year 2005, the Ledbury is one of the finest and renowned restaurant in London, UK, that mainly focus on providing modern European cuisine. Strategically, in the current time, the following establishment, led by chef Brett Graham, has regained its name after the pandemic and followed several contemporary elements and techniques to promote magnificent service (nationalrestaurantawards, 2025). </a:t>
            </a:r>
          </a:p>
          <a:p>
            <a:r>
              <a:rPr lang="en-US" sz="1200" b="1" kern="1200" dirty="0">
                <a:solidFill>
                  <a:schemeClr val="tx1"/>
                </a:solidFill>
                <a:effectLst/>
                <a:latin typeface="+mn-lt"/>
                <a:ea typeface="+mn-ea"/>
                <a:cs typeface="+mn-cs"/>
              </a:rPr>
              <a:t>Elaborating on the Reason Behind the Selection</a:t>
            </a:r>
          </a:p>
          <a:p>
            <a:r>
              <a:rPr lang="en-US" sz="1200" kern="1200" dirty="0">
                <a:solidFill>
                  <a:schemeClr val="tx1"/>
                </a:solidFill>
                <a:effectLst/>
                <a:latin typeface="+mn-lt"/>
                <a:ea typeface="+mn-ea"/>
                <a:cs typeface="+mn-cs"/>
              </a:rPr>
              <a:t>The selection of this particular establishment is relevant as the hospitality management follows several techniques and systems that very few companies follow. Moreover, the workers, assistant chefs and other employees are mostly highly skilled, following innovative cooking methods and providing exceptional service throughout the city. </a:t>
            </a:r>
          </a:p>
          <a:p>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3</a:t>
            </a:fld>
            <a:endParaRPr lang="en-US"/>
          </a:p>
        </p:txBody>
      </p:sp>
    </p:spTree>
    <p:extLst>
      <p:ext uri="{BB962C8B-B14F-4D97-AF65-F5344CB8AC3E}">
        <p14:creationId xmlns:p14="http://schemas.microsoft.com/office/powerpoint/2010/main" val="3020313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Marketing Mix in Action</a:t>
            </a:r>
          </a:p>
          <a:p>
            <a:r>
              <a:rPr lang="en-US" sz="1200" b="1" kern="1200" dirty="0">
                <a:solidFill>
                  <a:schemeClr val="tx1"/>
                </a:solidFill>
                <a:effectLst/>
                <a:latin typeface="+mn-lt"/>
                <a:ea typeface="+mn-ea"/>
                <a:cs typeface="+mn-cs"/>
              </a:rPr>
              <a:t>Exploring the Marketing Mix</a:t>
            </a:r>
          </a:p>
          <a:p>
            <a:r>
              <a:rPr lang="en-US" sz="1200" b="1" i="1" kern="1200" dirty="0">
                <a:solidFill>
                  <a:schemeClr val="tx1"/>
                </a:solidFill>
                <a:effectLst/>
                <a:latin typeface="+mn-lt"/>
                <a:ea typeface="+mn-ea"/>
                <a:cs typeface="+mn-cs"/>
              </a:rPr>
              <a:t>Elements</a:t>
            </a:r>
            <a:endParaRPr lang="en-US" sz="1200" kern="1200" dirty="0">
              <a:solidFill>
                <a:schemeClr val="tx1"/>
              </a:solidFill>
              <a:effectLst/>
              <a:latin typeface="+mn-lt"/>
              <a:ea typeface="+mn-ea"/>
              <a:cs typeface="+mn-cs"/>
            </a:endParaRPr>
          </a:p>
          <a:p>
            <a:r>
              <a:rPr lang="en-US" sz="1200" b="1" i="1" kern="1200" dirty="0">
                <a:solidFill>
                  <a:schemeClr val="tx1"/>
                </a:solidFill>
                <a:effectLst/>
                <a:latin typeface="+mn-lt"/>
                <a:ea typeface="+mn-ea"/>
                <a:cs typeface="+mn-cs"/>
              </a:rPr>
              <a:t>Description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Product</a:t>
            </a:r>
          </a:p>
          <a:p>
            <a:r>
              <a:rPr lang="en-US" sz="1200" kern="1200" dirty="0">
                <a:solidFill>
                  <a:schemeClr val="tx1"/>
                </a:solidFill>
                <a:effectLst/>
                <a:latin typeface="+mn-lt"/>
                <a:ea typeface="+mn-ea"/>
                <a:cs typeface="+mn-cs"/>
              </a:rPr>
              <a:t>According to the diverse view of marketing mix, the products in the hospitality industry are both tangible and intangible offerings, which are produced to satisfy different guests globally (haveignition, 2024). </a:t>
            </a:r>
          </a:p>
          <a:p>
            <a:r>
              <a:rPr lang="en-US" sz="1200" kern="1200" dirty="0">
                <a:solidFill>
                  <a:schemeClr val="tx1"/>
                </a:solidFill>
                <a:effectLst/>
                <a:latin typeface="+mn-lt"/>
                <a:ea typeface="+mn-ea"/>
                <a:cs typeface="+mn-cs"/>
              </a:rPr>
              <a:t>Price</a:t>
            </a:r>
          </a:p>
          <a:p>
            <a:r>
              <a:rPr lang="en-US" sz="1200" kern="1200" dirty="0">
                <a:solidFill>
                  <a:schemeClr val="tx1"/>
                </a:solidFill>
                <a:effectLst/>
                <a:latin typeface="+mn-lt"/>
                <a:ea typeface="+mn-ea"/>
                <a:cs typeface="+mn-cs"/>
              </a:rPr>
              <a:t>A dynamic combination of demand and seasonality within this selected sector is commenced through an element, specifically known as price, or a variable amount of money.</a:t>
            </a:r>
          </a:p>
          <a:p>
            <a:r>
              <a:rPr lang="en-US" sz="1200" kern="1200" dirty="0">
                <a:solidFill>
                  <a:schemeClr val="tx1"/>
                </a:solidFill>
                <a:effectLst/>
                <a:latin typeface="+mn-lt"/>
                <a:ea typeface="+mn-ea"/>
                <a:cs typeface="+mn-cs"/>
              </a:rPr>
              <a:t>Place</a:t>
            </a:r>
          </a:p>
          <a:p>
            <a:r>
              <a:rPr lang="en-US" sz="1200" kern="1200" dirty="0">
                <a:solidFill>
                  <a:schemeClr val="tx1"/>
                </a:solidFill>
                <a:effectLst/>
                <a:latin typeface="+mn-lt"/>
                <a:ea typeface="+mn-ea"/>
                <a:cs typeface="+mn-cs"/>
              </a:rPr>
              <a:t>The establishment, like a restaurant, is strategically denoted or recognised through a particular location, mainly known as a place, that guides in attracting guests from the surroundings. </a:t>
            </a:r>
          </a:p>
          <a:p>
            <a:r>
              <a:rPr lang="en-US" sz="1200" kern="1200" dirty="0">
                <a:solidFill>
                  <a:schemeClr val="tx1"/>
                </a:solidFill>
                <a:effectLst/>
                <a:latin typeface="+mn-lt"/>
                <a:ea typeface="+mn-ea"/>
                <a:cs typeface="+mn-cs"/>
              </a:rPr>
              <a:t>Promotion</a:t>
            </a:r>
          </a:p>
          <a:p>
            <a:r>
              <a:rPr lang="en-US" sz="1200" kern="1200" dirty="0">
                <a:solidFill>
                  <a:schemeClr val="tx1"/>
                </a:solidFill>
                <a:effectLst/>
                <a:latin typeface="+mn-lt"/>
                <a:ea typeface="+mn-ea"/>
                <a:cs typeface="+mn-cs"/>
              </a:rPr>
              <a:t>Following the vast knowledge of targeting or attracting new and existing customers from an area, promotion is one of the major approaches in the marketing mix, ensured through different platforms (Freedman, 2025). </a:t>
            </a:r>
          </a:p>
          <a:p>
            <a:r>
              <a:rPr lang="en-US" sz="1200" kern="1200" dirty="0">
                <a:solidFill>
                  <a:schemeClr val="tx1"/>
                </a:solidFill>
                <a:effectLst/>
                <a:latin typeface="+mn-lt"/>
                <a:ea typeface="+mn-ea"/>
                <a:cs typeface="+mn-cs"/>
              </a:rPr>
              <a:t>People</a:t>
            </a:r>
          </a:p>
          <a:p>
            <a:r>
              <a:rPr lang="en-US" sz="1200" kern="1200" dirty="0">
                <a:solidFill>
                  <a:schemeClr val="tx1"/>
                </a:solidFill>
                <a:effectLst/>
                <a:latin typeface="+mn-lt"/>
                <a:ea typeface="+mn-ea"/>
                <a:cs typeface="+mn-cs"/>
              </a:rPr>
              <a:t>A restaurant in a city is often operated with the help of chefs and other key workers, and various customers, who are mainly referred to as people in marketing. </a:t>
            </a:r>
          </a:p>
          <a:p>
            <a:r>
              <a:rPr lang="en-US" sz="1200" kern="1200" dirty="0">
                <a:solidFill>
                  <a:schemeClr val="tx1"/>
                </a:solidFill>
                <a:effectLst/>
                <a:latin typeface="+mn-lt"/>
                <a:ea typeface="+mn-ea"/>
                <a:cs typeface="+mn-cs"/>
              </a:rPr>
              <a:t>Process</a:t>
            </a:r>
          </a:p>
          <a:p>
            <a:r>
              <a:rPr lang="en-US" sz="1200" kern="1200" dirty="0">
                <a:solidFill>
                  <a:schemeClr val="tx1"/>
                </a:solidFill>
                <a:effectLst/>
                <a:latin typeface="+mn-lt"/>
                <a:ea typeface="+mn-ea"/>
                <a:cs typeface="+mn-cs"/>
              </a:rPr>
              <a:t>As per the concept of initiating a good service with a hospitality organisation, the process is stated as a repeatable set of steps, and systems utilised to ensure different services. </a:t>
            </a:r>
          </a:p>
          <a:p>
            <a:r>
              <a:rPr lang="en-US" sz="1200" kern="1200" dirty="0">
                <a:solidFill>
                  <a:schemeClr val="tx1"/>
                </a:solidFill>
                <a:effectLst/>
                <a:latin typeface="+mn-lt"/>
                <a:ea typeface="+mn-ea"/>
                <a:cs typeface="+mn-cs"/>
              </a:rPr>
              <a:t>Physical Evidence</a:t>
            </a:r>
          </a:p>
          <a:p>
            <a:r>
              <a:rPr lang="en-US" sz="1200" kern="1200" dirty="0">
                <a:solidFill>
                  <a:schemeClr val="tx1"/>
                </a:solidFill>
                <a:effectLst/>
                <a:latin typeface="+mn-lt"/>
                <a:ea typeface="+mn-ea"/>
                <a:cs typeface="+mn-cs"/>
              </a:rPr>
              <a:t>The tangible products like the food, logo, plating, dresses and others that are used in the hospitality sector to influence customers are specifically known as physical evidence.</a:t>
            </a:r>
          </a:p>
          <a:p>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4</a:t>
            </a:fld>
            <a:endParaRPr lang="en-US"/>
          </a:p>
        </p:txBody>
      </p:sp>
    </p:spTree>
    <p:extLst>
      <p:ext uri="{BB962C8B-B14F-4D97-AF65-F5344CB8AC3E}">
        <p14:creationId xmlns:p14="http://schemas.microsoft.com/office/powerpoint/2010/main" val="591770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Illustrating the Implementation of Each Element in the Selected Business to Generate Value for Customers</a:t>
            </a:r>
          </a:p>
          <a:p>
            <a:r>
              <a:rPr lang="en-US" sz="1200" b="1" i="1" kern="1200" dirty="0">
                <a:solidFill>
                  <a:schemeClr val="tx1"/>
                </a:solidFill>
                <a:effectLst/>
                <a:latin typeface="+mn-lt"/>
                <a:ea typeface="+mn-ea"/>
                <a:cs typeface="+mn-cs"/>
              </a:rPr>
              <a:t>Product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Ledbury has been promoting exceptional ingredients in their foods with culinary innovation, followed by their 8% service charge, including a straightforward and approachable corkage. </a:t>
            </a:r>
          </a:p>
          <a:p>
            <a:r>
              <a:rPr lang="en-US" sz="1200" b="1" i="1" kern="1200" dirty="0">
                <a:solidFill>
                  <a:schemeClr val="tx1"/>
                </a:solidFill>
                <a:effectLst/>
                <a:latin typeface="+mn-lt"/>
                <a:ea typeface="+mn-ea"/>
                <a:cs typeface="+mn-cs"/>
              </a:rPr>
              <a:t>Price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Being a two-Michelin-starred restaurant in London, they proactively follow a value-based pricing strategy, while commencing their services based on seasonal pricing and a cost-plus pricing system. </a:t>
            </a:r>
          </a:p>
          <a:p>
            <a:r>
              <a:rPr lang="en-US" sz="1200" b="1" i="1" kern="1200" dirty="0">
                <a:solidFill>
                  <a:schemeClr val="tx1"/>
                </a:solidFill>
                <a:effectLst/>
                <a:latin typeface="+mn-lt"/>
                <a:ea typeface="+mn-ea"/>
                <a:cs typeface="+mn-cs"/>
              </a:rPr>
              <a:t>Place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per some crucial reports, Ledbury established itself in a great location, which is on Ledbury Road, with direct sales and reservations as some key distribution channels (Lutrario, 2022).</a:t>
            </a:r>
          </a:p>
          <a:p>
            <a:r>
              <a:rPr lang="en-US" sz="1200" b="1" i="1" kern="1200" dirty="0">
                <a:solidFill>
                  <a:schemeClr val="tx1"/>
                </a:solidFill>
                <a:effectLst/>
                <a:latin typeface="+mn-lt"/>
                <a:ea typeface="+mn-ea"/>
                <a:cs typeface="+mn-cs"/>
              </a:rPr>
              <a:t>Promotion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Experiential marketing and digital marketing are considered some major promotional tactics the organisation follows to attract and target guests from different parts of the city.</a:t>
            </a:r>
          </a:p>
          <a:p>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5</a:t>
            </a:fld>
            <a:endParaRPr lang="en-US"/>
          </a:p>
        </p:txBody>
      </p:sp>
    </p:spTree>
    <p:extLst>
      <p:ext uri="{BB962C8B-B14F-4D97-AF65-F5344CB8AC3E}">
        <p14:creationId xmlns:p14="http://schemas.microsoft.com/office/powerpoint/2010/main" val="2195055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People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Comprehensive onboarding, role-specific training and customer service with etiquette are some specific training approaches which the entity follows to strengthen and boost its management system. </a:t>
            </a:r>
          </a:p>
          <a:p>
            <a:r>
              <a:rPr lang="en-US" sz="1200" b="1" i="1" kern="1200" dirty="0">
                <a:solidFill>
                  <a:schemeClr val="tx1"/>
                </a:solidFill>
                <a:effectLst/>
                <a:latin typeface="+mn-lt"/>
                <a:ea typeface="+mn-ea"/>
                <a:cs typeface="+mn-cs"/>
              </a:rPr>
              <a:t>Process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Following the present marketing status of this reputed business in the UK, it has been heard that they focus on impeccable and balanced service process with detailed customer interaction. </a:t>
            </a:r>
          </a:p>
          <a:p>
            <a:r>
              <a:rPr lang="en-US" sz="1200" b="1" i="1" kern="1200" dirty="0">
                <a:solidFill>
                  <a:schemeClr val="tx1"/>
                </a:solidFill>
                <a:effectLst/>
                <a:latin typeface="+mn-lt"/>
                <a:ea typeface="+mn-ea"/>
                <a:cs typeface="+mn-cs"/>
              </a:rPr>
              <a:t>Physical Evidence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low-key design in the restaurant is stated as some key physical ambience that effectively creates a calm and relaxed atmosphere for each guest, followed by its interior features (travelsforstars, 2024).</a:t>
            </a:r>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6</a:t>
            </a:fld>
            <a:endParaRPr lang="en-US"/>
          </a:p>
        </p:txBody>
      </p:sp>
    </p:spTree>
    <p:extLst>
      <p:ext uri="{BB962C8B-B14F-4D97-AF65-F5344CB8AC3E}">
        <p14:creationId xmlns:p14="http://schemas.microsoft.com/office/powerpoint/2010/main" val="734554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Value Creation and Stakeholders</a:t>
            </a:r>
          </a:p>
          <a:p>
            <a:r>
              <a:rPr lang="en-US" sz="1200" b="1" kern="1200" dirty="0">
                <a:solidFill>
                  <a:schemeClr val="tx1"/>
                </a:solidFill>
                <a:effectLst/>
                <a:latin typeface="+mn-lt"/>
                <a:ea typeface="+mn-ea"/>
                <a:cs typeface="+mn-cs"/>
              </a:rPr>
              <a:t>Evaluating the Contribution of Marketing Mix to Customer Value</a:t>
            </a:r>
          </a:p>
          <a:p>
            <a:r>
              <a:rPr lang="en-US" sz="1200" kern="1200" dirty="0">
                <a:solidFill>
                  <a:schemeClr val="tx1"/>
                </a:solidFill>
                <a:effectLst/>
                <a:latin typeface="+mn-lt"/>
                <a:ea typeface="+mn-ea"/>
                <a:cs typeface="+mn-cs"/>
              </a:rPr>
              <a:t>According to the diverse aspects of initiating a good product in a company, specifically in a restaurant like the Ledbury, this generates customer value by solving their problems. The willingness of guests to pay at an affordable price, followed by effective placement and spacious areas, also helps in generating value (Fubini, 2024). Strategically, this key aspect is initiated in the market of a hospitality business, in contrast with promotion, by ensuring advertising and public relations, while providing skillful and customer-focused staff. Similarly, with the help of smooth and efficient approaches, and proper items and presentation in the venue, guides can ensure value. </a:t>
            </a:r>
          </a:p>
          <a:p>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7</a:t>
            </a:fld>
            <a:endParaRPr lang="en-US"/>
          </a:p>
        </p:txBody>
      </p:sp>
    </p:spTree>
    <p:extLst>
      <p:ext uri="{BB962C8B-B14F-4D97-AF65-F5344CB8AC3E}">
        <p14:creationId xmlns:p14="http://schemas.microsoft.com/office/powerpoint/2010/main" val="9961507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Identifying the Major Stakeholders and Elucidating the Process by Which Marketing Mix Addresses Their Needs and Expectations</a:t>
            </a:r>
          </a:p>
          <a:p>
            <a:r>
              <a:rPr lang="en-US" sz="1200" kern="1200" dirty="0">
                <a:solidFill>
                  <a:schemeClr val="tx1"/>
                </a:solidFill>
                <a:effectLst/>
                <a:latin typeface="+mn-lt"/>
                <a:ea typeface="+mn-ea"/>
                <a:cs typeface="+mn-cs"/>
              </a:rPr>
              <a:t>Customers are the most valuable stakeholders of a restaurant like this chosen business, where their needs are fulfilled by addressing their queries and providing quality and branded products. Subsequently, internal marketing is stated as a key method by which the needs and expectations of their staff are ensured, which includes designing jobs that offer value. Furthermore, in the case of suppliers, this key initiation is ensured by covering production costs and determining whether products are available to customers (Kenyon, 2025). On the other hand, the community is addressed by instigating proper strategies to solve their issues, aligning price with their economic realities and focusing on convenience.   </a:t>
            </a:r>
          </a:p>
          <a:p>
            <a:r>
              <a:rPr lang="en-US" sz="1200" b="1" kern="1200" dirty="0">
                <a:solidFill>
                  <a:schemeClr val="tx1"/>
                </a:solidFill>
                <a:effectLst/>
                <a:latin typeface="+mn-lt"/>
                <a:ea typeface="+mn-ea"/>
                <a:cs typeface="+mn-cs"/>
              </a:rPr>
              <a:t>Enumerating the Impact of the following Aspect on both Operational and Strategic Levels</a:t>
            </a:r>
          </a:p>
          <a:p>
            <a:r>
              <a:rPr lang="en-US" sz="1200" kern="1200" dirty="0">
                <a:solidFill>
                  <a:schemeClr val="tx1"/>
                </a:solidFill>
                <a:effectLst/>
                <a:latin typeface="+mn-lt"/>
                <a:ea typeface="+mn-ea"/>
                <a:cs typeface="+mn-cs"/>
              </a:rPr>
              <a:t>Following the strategic and operational levels of marketing mix, this suitable factor initiates some key impact by providing unique and high-quality products, setting premium or low prices and selling both online and offline. Moreover, through consistent and integrated promotion messages and training the staff with potential skills and knowledge, such an initiative can also be proposed. </a:t>
            </a:r>
          </a:p>
          <a:p>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8</a:t>
            </a:fld>
            <a:endParaRPr lang="en-US"/>
          </a:p>
        </p:txBody>
      </p:sp>
    </p:spTree>
    <p:extLst>
      <p:ext uri="{BB962C8B-B14F-4D97-AF65-F5344CB8AC3E}">
        <p14:creationId xmlns:p14="http://schemas.microsoft.com/office/powerpoint/2010/main" val="4249083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Marketing Planning and the Marketing Mix</a:t>
            </a:r>
          </a:p>
          <a:p>
            <a:r>
              <a:rPr lang="en-US" sz="1200" b="1" kern="1200" dirty="0">
                <a:solidFill>
                  <a:schemeClr val="tx1"/>
                </a:solidFill>
                <a:effectLst/>
                <a:latin typeface="+mn-lt"/>
                <a:ea typeface="+mn-ea"/>
                <a:cs typeface="+mn-cs"/>
              </a:rPr>
              <a:t>Demonstrating the Influence of the Marketing Environment and Marketing Research in Contrast with Marketing Mix</a:t>
            </a:r>
          </a:p>
          <a:p>
            <a:r>
              <a:rPr lang="en-US" sz="1200" kern="1200" dirty="0">
                <a:solidFill>
                  <a:schemeClr val="tx1"/>
                </a:solidFill>
                <a:effectLst/>
                <a:latin typeface="+mn-lt"/>
                <a:ea typeface="+mn-ea"/>
                <a:cs typeface="+mn-cs"/>
              </a:rPr>
              <a:t>Adaptation of products and promotions related to trends can strategically be stated as a key approach, which influences the marketing research and environment under the marketing mix. Symbolically, this key phenomenon helps in generating or evaluating the demand for sustainable packaging and eco-friendly products, with the rise of e-commerce and social media. However, customer feedback is also a potential process that does the same with an aim to increase environmental awareness and generate new consumer expectations (Udoagwu, 2025). Similarly, with this key initiative, a restaurant like the Ledbury can also gather insights, make informed decisions and upgrade its dishes and physical evidence. </a:t>
            </a:r>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9</a:t>
            </a:fld>
            <a:endParaRPr lang="en-US"/>
          </a:p>
        </p:txBody>
      </p:sp>
    </p:spTree>
    <p:extLst>
      <p:ext uri="{BB962C8B-B14F-4D97-AF65-F5344CB8AC3E}">
        <p14:creationId xmlns:p14="http://schemas.microsoft.com/office/powerpoint/2010/main" val="1148224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b="1" kern="1200" dirty="0">
                <a:solidFill>
                  <a:schemeClr val="tx1"/>
                </a:solidFill>
                <a:effectLst/>
                <a:latin typeface="+mn-lt"/>
                <a:ea typeface="+mn-ea"/>
                <a:cs typeface="+mn-cs"/>
              </a:rPr>
              <a:t>Summarising the Key Findings</a:t>
            </a:r>
          </a:p>
          <a:p>
            <a:r>
              <a:rPr lang="en-US" sz="1200" kern="1200" dirty="0">
                <a:solidFill>
                  <a:schemeClr val="tx1"/>
                </a:solidFill>
                <a:effectLst/>
                <a:latin typeface="+mn-lt"/>
                <a:ea typeface="+mn-ea"/>
                <a:cs typeface="+mn-cs"/>
              </a:rPr>
              <a:t>The Ledbury in London is one of the well-known restaurants, which has been explored by illustrating its background, while describing the 7Ps of marketing mix with its implementation of the selected entity. Strategically, creation or value with the help of these elements has also been highlighted in this section, followed by the influence of marketing research and the environment.   </a:t>
            </a:r>
          </a:p>
          <a:p>
            <a:r>
              <a:rPr lang="en-US" sz="1200" b="1" kern="1200" dirty="0">
                <a:solidFill>
                  <a:schemeClr val="tx1"/>
                </a:solidFill>
                <a:effectLst/>
                <a:latin typeface="+mn-lt"/>
                <a:ea typeface="+mn-ea"/>
                <a:cs typeface="+mn-cs"/>
              </a:rPr>
              <a:t>Reflecting on the Establishment for Balancing the Elements of the Marketing Mix</a:t>
            </a:r>
          </a:p>
          <a:p>
            <a:r>
              <a:rPr lang="en-US" sz="1200" kern="1200" dirty="0">
                <a:solidFill>
                  <a:schemeClr val="tx1"/>
                </a:solidFill>
                <a:effectLst/>
                <a:latin typeface="+mn-lt"/>
                <a:ea typeface="+mn-ea"/>
                <a:cs typeface="+mn-cs"/>
              </a:rPr>
              <a:t>Following all the details of this presentation, one thing is evident: the chosen organisation balance their marketing mix elements by following some key traits in order to achieve its objectives. This includes focusing on its high-end products, which are mostly ingredient-driven, while ensuring a premium price strategy with a strategic focus on its spacious venue.  </a:t>
            </a:r>
          </a:p>
          <a:p>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10</a:t>
            </a:fld>
            <a:endParaRPr lang="en-US"/>
          </a:p>
        </p:txBody>
      </p:sp>
    </p:spTree>
    <p:extLst>
      <p:ext uri="{BB962C8B-B14F-4D97-AF65-F5344CB8AC3E}">
        <p14:creationId xmlns:p14="http://schemas.microsoft.com/office/powerpoint/2010/main" val="2512357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Freedman, J., (2025). </a:t>
            </a:r>
            <a:r>
              <a:rPr lang="en-US" sz="1200" i="1" kern="1200" dirty="0">
                <a:solidFill>
                  <a:schemeClr val="tx1"/>
                </a:solidFill>
                <a:effectLst/>
                <a:latin typeface="+mn-lt"/>
                <a:ea typeface="+mn-ea"/>
                <a:cs typeface="+mn-cs"/>
              </a:rPr>
              <a:t>Top 23 hotel marketing strategy ideas to increase your bookings.</a:t>
            </a:r>
            <a:r>
              <a:rPr lang="en-US" sz="1200" kern="1200" dirty="0">
                <a:solidFill>
                  <a:schemeClr val="tx1"/>
                </a:solidFill>
                <a:effectLst/>
                <a:latin typeface="+mn-lt"/>
                <a:ea typeface="+mn-ea"/>
                <a:cs typeface="+mn-cs"/>
              </a:rPr>
              <a:t> [Online] Available at: https://www.mews.com/en/blog/hotel-marketing-strategy [Accessed 25 November 2025].</a:t>
            </a:r>
          </a:p>
          <a:p>
            <a:r>
              <a:rPr lang="en-US" sz="1200" kern="1200" dirty="0">
                <a:solidFill>
                  <a:schemeClr val="tx1"/>
                </a:solidFill>
                <a:effectLst/>
                <a:latin typeface="+mn-lt"/>
                <a:ea typeface="+mn-ea"/>
                <a:cs typeface="+mn-cs"/>
              </a:rPr>
              <a:t>Fubini, F., (2024). </a:t>
            </a:r>
            <a:r>
              <a:rPr lang="en-US" sz="1200" i="1" kern="1200" dirty="0">
                <a:solidFill>
                  <a:schemeClr val="tx1"/>
                </a:solidFill>
                <a:effectLst/>
                <a:latin typeface="+mn-lt"/>
                <a:ea typeface="+mn-ea"/>
                <a:cs typeface="+mn-cs"/>
              </a:rPr>
              <a:t>In Search of the Perfect Peach: Why flavour holds the answer to fixing our food system</a:t>
            </a:r>
            <a:r>
              <a:rPr lang="en-US" sz="1200" kern="1200" dirty="0">
                <a:solidFill>
                  <a:schemeClr val="tx1"/>
                </a:solidFill>
                <a:effectLst/>
                <a:latin typeface="+mn-lt"/>
                <a:ea typeface="+mn-ea"/>
                <a:cs typeface="+mn-cs"/>
              </a:rPr>
              <a:t>. Chelsea Green Publishing.</a:t>
            </a:r>
          </a:p>
          <a:p>
            <a:r>
              <a:rPr lang="en-US" sz="1200" kern="1200" dirty="0">
                <a:solidFill>
                  <a:schemeClr val="tx1"/>
                </a:solidFill>
                <a:effectLst/>
                <a:latin typeface="+mn-lt"/>
                <a:ea typeface="+mn-ea"/>
                <a:cs typeface="+mn-cs"/>
              </a:rPr>
              <a:t>haveignition, (2024). </a:t>
            </a:r>
            <a:r>
              <a:rPr lang="en-US" sz="1200" i="1" kern="1200" dirty="0">
                <a:solidFill>
                  <a:schemeClr val="tx1"/>
                </a:solidFill>
                <a:effectLst/>
                <a:latin typeface="+mn-lt"/>
                <a:ea typeface="+mn-ea"/>
                <a:cs typeface="+mn-cs"/>
              </a:rPr>
              <a:t>Product management for Hospitality.</a:t>
            </a:r>
            <a:r>
              <a:rPr lang="en-US" sz="1200" kern="1200" dirty="0">
                <a:solidFill>
                  <a:schemeClr val="tx1"/>
                </a:solidFill>
                <a:effectLst/>
                <a:latin typeface="+mn-lt"/>
                <a:ea typeface="+mn-ea"/>
                <a:cs typeface="+mn-cs"/>
              </a:rPr>
              <a:t> [Online] Available at: https://www.haveignition.com/industry-guides/product-management-for-hospitality [Accessed 25 November 2025].</a:t>
            </a:r>
          </a:p>
          <a:p>
            <a:r>
              <a:rPr lang="en-US" sz="1200" kern="1200" dirty="0">
                <a:solidFill>
                  <a:schemeClr val="tx1"/>
                </a:solidFill>
                <a:effectLst/>
                <a:latin typeface="+mn-lt"/>
                <a:ea typeface="+mn-ea"/>
                <a:cs typeface="+mn-cs"/>
              </a:rPr>
              <a:t>Kenyon, G.N., (2025). ‘Supply Chain Dimensions of Quality.’ In </a:t>
            </a:r>
            <a:r>
              <a:rPr lang="en-US" sz="1200" i="1" kern="1200" dirty="0">
                <a:solidFill>
                  <a:schemeClr val="tx1"/>
                </a:solidFill>
                <a:effectLst/>
                <a:latin typeface="+mn-lt"/>
                <a:ea typeface="+mn-ea"/>
                <a:cs typeface="+mn-cs"/>
              </a:rPr>
              <a:t>The Perception of Quality: Establishing a Competitive Advantage Through Quality, Value, and Perception</a:t>
            </a:r>
            <a:r>
              <a:rPr lang="en-US" sz="1200" kern="1200" dirty="0">
                <a:solidFill>
                  <a:schemeClr val="tx1"/>
                </a:solidFill>
                <a:effectLst/>
                <a:latin typeface="+mn-lt"/>
                <a:ea typeface="+mn-ea"/>
                <a:cs typeface="+mn-cs"/>
              </a:rPr>
              <a:t> (pp. 291-364). London: Springer London.</a:t>
            </a:r>
          </a:p>
          <a:p>
            <a:r>
              <a:rPr lang="en-US" sz="1200" kern="1200" dirty="0">
                <a:solidFill>
                  <a:schemeClr val="tx1"/>
                </a:solidFill>
                <a:effectLst/>
                <a:latin typeface="+mn-lt"/>
                <a:ea typeface="+mn-ea"/>
                <a:cs typeface="+mn-cs"/>
              </a:rPr>
              <a:t>Lutrario, J., (2022). </a:t>
            </a:r>
            <a:r>
              <a:rPr lang="en-US" sz="1200" i="1" kern="1200" dirty="0">
                <a:solidFill>
                  <a:schemeClr val="tx1"/>
                </a:solidFill>
                <a:effectLst/>
                <a:latin typeface="+mn-lt"/>
                <a:ea typeface="+mn-ea"/>
                <a:cs typeface="+mn-cs"/>
              </a:rPr>
              <a:t>Leading from the front: Brett Graham on bringing back The Ledbury</a:t>
            </a:r>
            <a:r>
              <a:rPr lang="en-US" sz="1200" kern="1200" dirty="0">
                <a:solidFill>
                  <a:schemeClr val="tx1"/>
                </a:solidFill>
                <a:effectLst/>
                <a:latin typeface="+mn-lt"/>
                <a:ea typeface="+mn-ea"/>
                <a:cs typeface="+mn-cs"/>
              </a:rPr>
              <a:t>. [Online] Available at: https://www.restaurantonline.co.uk/Article/2022/04/04/Chef-Brett-Graham-on-reopening-his-The-Ledbury-restaurant-in-Notting-Hill/ [Accessed 25 November 2025].</a:t>
            </a:r>
          </a:p>
          <a:p>
            <a:r>
              <a:rPr lang="en-US" sz="1200" kern="1200" dirty="0">
                <a:solidFill>
                  <a:schemeClr val="tx1"/>
                </a:solidFill>
                <a:effectLst/>
                <a:latin typeface="+mn-lt"/>
                <a:ea typeface="+mn-ea"/>
                <a:cs typeface="+mn-cs"/>
              </a:rPr>
              <a:t>nationalrestaurantawards, (2025). </a:t>
            </a:r>
            <a:r>
              <a:rPr lang="en-US" sz="1200" i="1" kern="1200" dirty="0">
                <a:solidFill>
                  <a:schemeClr val="tx1"/>
                </a:solidFill>
                <a:effectLst/>
                <a:latin typeface="+mn-lt"/>
                <a:ea typeface="+mn-ea"/>
                <a:cs typeface="+mn-cs"/>
              </a:rPr>
              <a:t>The Ledbury.</a:t>
            </a:r>
            <a:r>
              <a:rPr lang="en-US" sz="1200" kern="1200" dirty="0">
                <a:solidFill>
                  <a:schemeClr val="tx1"/>
                </a:solidFill>
                <a:effectLst/>
                <a:latin typeface="+mn-lt"/>
                <a:ea typeface="+mn-ea"/>
                <a:cs typeface="+mn-cs"/>
              </a:rPr>
              <a:t> [Online] Available at: https://www.nationalrestaurantawards.co.uk/profile/the-ledbury/ [Accessed 25 November 2025].</a:t>
            </a:r>
          </a:p>
          <a:p>
            <a:r>
              <a:rPr lang="en-US" sz="1200" kern="1200" dirty="0">
                <a:solidFill>
                  <a:schemeClr val="tx1"/>
                </a:solidFill>
                <a:effectLst/>
                <a:latin typeface="+mn-lt"/>
                <a:ea typeface="+mn-ea"/>
                <a:cs typeface="+mn-cs"/>
              </a:rPr>
              <a:t>travelsforstars, (2024). </a:t>
            </a:r>
            <a:r>
              <a:rPr lang="en-US" sz="1200" i="1" kern="1200" dirty="0">
                <a:solidFill>
                  <a:schemeClr val="tx1"/>
                </a:solidFill>
                <a:effectLst/>
                <a:latin typeface="+mn-lt"/>
                <a:ea typeface="+mn-ea"/>
                <a:cs typeface="+mn-cs"/>
              </a:rPr>
              <a:t>The Ledbury - London.</a:t>
            </a:r>
            <a:r>
              <a:rPr lang="en-US" sz="1200" kern="1200" dirty="0">
                <a:solidFill>
                  <a:schemeClr val="tx1"/>
                </a:solidFill>
                <a:effectLst/>
                <a:latin typeface="+mn-lt"/>
                <a:ea typeface="+mn-ea"/>
                <a:cs typeface="+mn-cs"/>
              </a:rPr>
              <a:t> [Online] Available at: https://www.travelsforstars.com/blog/2024/03/09/the-ledbury-london [Accessed 25 November 2025].</a:t>
            </a:r>
          </a:p>
          <a:p>
            <a:r>
              <a:rPr lang="en-US" sz="1200" kern="1200" dirty="0">
                <a:solidFill>
                  <a:schemeClr val="tx1"/>
                </a:solidFill>
                <a:effectLst/>
                <a:latin typeface="+mn-lt"/>
                <a:ea typeface="+mn-ea"/>
                <a:cs typeface="+mn-cs"/>
              </a:rPr>
              <a:t>Udoagwu, K., (2025). </a:t>
            </a:r>
            <a:r>
              <a:rPr lang="en-US" sz="1200" i="1" kern="1200" dirty="0">
                <a:solidFill>
                  <a:schemeClr val="tx1"/>
                </a:solidFill>
                <a:effectLst/>
                <a:latin typeface="+mn-lt"/>
                <a:ea typeface="+mn-ea"/>
                <a:cs typeface="+mn-cs"/>
              </a:rPr>
              <a:t>What is a marketing environment?.</a:t>
            </a:r>
            <a:r>
              <a:rPr lang="en-US" sz="1200" kern="1200" dirty="0">
                <a:solidFill>
                  <a:schemeClr val="tx1"/>
                </a:solidFill>
                <a:effectLst/>
                <a:latin typeface="+mn-lt"/>
                <a:ea typeface="+mn-ea"/>
                <a:cs typeface="+mn-cs"/>
              </a:rPr>
              <a:t> [Online] Available at: https://www.wrike.com/blog/what-is-marketing-environment/ [Accessed 25 November 2025].</a:t>
            </a:r>
          </a:p>
          <a:p>
            <a:endParaRPr lang="en-US" dirty="0"/>
          </a:p>
        </p:txBody>
      </p:sp>
      <p:sp>
        <p:nvSpPr>
          <p:cNvPr id="4" name="Slide Number Placeholder 3"/>
          <p:cNvSpPr>
            <a:spLocks noGrp="1"/>
          </p:cNvSpPr>
          <p:nvPr>
            <p:ph type="sldNum" sz="quarter" idx="5"/>
          </p:nvPr>
        </p:nvSpPr>
        <p:spPr/>
        <p:txBody>
          <a:bodyPr/>
          <a:lstStyle/>
          <a:p>
            <a:fld id="{052EBFEC-CEE8-40F2-B97F-74CB5835FD39}" type="slidenum">
              <a:rPr lang="en-US" smtClean="0"/>
              <a:t>11</a:t>
            </a:fld>
            <a:endParaRPr lang="en-US"/>
          </a:p>
        </p:txBody>
      </p:sp>
    </p:spTree>
    <p:extLst>
      <p:ext uri="{BB962C8B-B14F-4D97-AF65-F5344CB8AC3E}">
        <p14:creationId xmlns:p14="http://schemas.microsoft.com/office/powerpoint/2010/main" val="2300163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FB8EF-4F34-C0FD-19F2-4691464F80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75A1D63-913D-D331-F76A-62C2841CB7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BC35C94-5B3A-8BAE-4515-33C52B5D5F98}"/>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5" name="Footer Placeholder 4">
            <a:extLst>
              <a:ext uri="{FF2B5EF4-FFF2-40B4-BE49-F238E27FC236}">
                <a16:creationId xmlns:a16="http://schemas.microsoft.com/office/drawing/2014/main" id="{4A042E4F-CC18-34D0-4572-28EFB1E828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4425B0-E19D-471D-9BAE-A1C993F77A0D}"/>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963766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619FC-5916-732A-053A-FADE64CD8E1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4B53E45-F1DE-B98C-A4FD-CF50FD0542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9DAE87-E1AA-D586-1D15-FBCDF0E53827}"/>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5" name="Footer Placeholder 4">
            <a:extLst>
              <a:ext uri="{FF2B5EF4-FFF2-40B4-BE49-F238E27FC236}">
                <a16:creationId xmlns:a16="http://schemas.microsoft.com/office/drawing/2014/main" id="{E70C5D14-396A-7674-8ED5-EFB28BD3AA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2E8641-707A-9E61-975E-EAE04DC2D2AD}"/>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7524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37442-C5FE-8FE5-D474-FEF4DC2007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BE77315-2147-5CE7-1F1F-F622CE99B8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DC76F2-7C13-9D62-050E-BF82D0934E54}"/>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5" name="Footer Placeholder 4">
            <a:extLst>
              <a:ext uri="{FF2B5EF4-FFF2-40B4-BE49-F238E27FC236}">
                <a16:creationId xmlns:a16="http://schemas.microsoft.com/office/drawing/2014/main" id="{61CF63B9-4250-B1D0-ABB4-C1DF27451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5581D0-8A65-36C4-8419-2043FBB70552}"/>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2563351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18FE-B622-05A3-53CF-F90153492EF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1BDC8E1-7F12-8BFA-A067-B7B9ADF2CD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BBF46DE-9F3D-369B-88A1-DD61292ACDD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B25DCB7-0F8E-FE99-AB14-C38696E30750}"/>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6" name="Footer Placeholder 5">
            <a:extLst>
              <a:ext uri="{FF2B5EF4-FFF2-40B4-BE49-F238E27FC236}">
                <a16:creationId xmlns:a16="http://schemas.microsoft.com/office/drawing/2014/main" id="{FCF9A9CE-6241-A144-83F0-E02A991921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CF2E30-3646-4FF0-A823-AE48603C2F89}"/>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515267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8FDA0-B860-B385-3DB8-2B320FD1370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61ACF09-4E03-CDFD-B325-8407BDE7E0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DD52D4-E8A7-306A-99A5-89A1D3AA10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94B44E3-321F-042A-9C6F-2ED35C8DA9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99C56D-104E-411B-9C67-20FCB559E1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EF69FC-6B26-FA1D-88D9-19C7EEDE9E61}"/>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8" name="Footer Placeholder 7">
            <a:extLst>
              <a:ext uri="{FF2B5EF4-FFF2-40B4-BE49-F238E27FC236}">
                <a16:creationId xmlns:a16="http://schemas.microsoft.com/office/drawing/2014/main" id="{1AE55803-11B2-A521-FF09-D819066B32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E9D074A-2E95-E7D0-6060-A8A7F3DB6247}"/>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2973990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041F-AAA0-C361-949D-026F87B77128}"/>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5E3DC5E-7920-1396-E0F1-97FBDC122C5C}"/>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4" name="Footer Placeholder 3">
            <a:extLst>
              <a:ext uri="{FF2B5EF4-FFF2-40B4-BE49-F238E27FC236}">
                <a16:creationId xmlns:a16="http://schemas.microsoft.com/office/drawing/2014/main" id="{D0D9BC4D-697B-55C3-1B7A-8E70954ED1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96582D6-C0D8-B7E8-4492-77AFD4AF9922}"/>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909755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D896A1-A592-D6F5-F151-F859691FB245}"/>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3" name="Footer Placeholder 2">
            <a:extLst>
              <a:ext uri="{FF2B5EF4-FFF2-40B4-BE49-F238E27FC236}">
                <a16:creationId xmlns:a16="http://schemas.microsoft.com/office/drawing/2014/main" id="{7A2C4757-E10F-10CD-6965-08AD31498EC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780E5F2-ABBD-F71A-45A6-B58F33D5E810}"/>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937012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EA4A3-9CEE-C440-C13B-92284F7858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EA3BCF-E710-D40F-955C-6E82783AA9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3286FD2-7B82-8775-0C39-80F0EEC0A3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38C1F1-84DB-28A8-F34E-C5652FD306AD}"/>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6" name="Footer Placeholder 5">
            <a:extLst>
              <a:ext uri="{FF2B5EF4-FFF2-40B4-BE49-F238E27FC236}">
                <a16:creationId xmlns:a16="http://schemas.microsoft.com/office/drawing/2014/main" id="{59CED8A7-02F4-2058-0357-0EF5FCEB2D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15C88E-A77E-74A9-31DB-70A7A59D6110}"/>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669901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188EB-583A-5C63-60CE-0C7B47D2D9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5BCAD9-B27C-4017-92A3-F78F44CC33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E5E2D30-D71D-2D62-6850-CAB4645AEB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3C05C1-C6D4-D87B-6191-1122CDFE589A}"/>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6" name="Footer Placeholder 5">
            <a:extLst>
              <a:ext uri="{FF2B5EF4-FFF2-40B4-BE49-F238E27FC236}">
                <a16:creationId xmlns:a16="http://schemas.microsoft.com/office/drawing/2014/main" id="{75E21CF3-9F9C-16A2-70DD-46FE28E107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1A74A2-79A2-C3D0-2E66-B1E3E7BC4D4D}"/>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2338758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93A0-4136-8E11-02B4-DC21064D50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D8E21B1-E73E-CD59-5E18-47B0A2995A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230BCC-07E4-BA33-A007-ECAA054F7017}"/>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5" name="Footer Placeholder 4">
            <a:extLst>
              <a:ext uri="{FF2B5EF4-FFF2-40B4-BE49-F238E27FC236}">
                <a16:creationId xmlns:a16="http://schemas.microsoft.com/office/drawing/2014/main" id="{56BF68D5-1D0C-0E6E-50A4-CA783EE8A9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B1BA6D-D274-7CAA-CA5B-524C2955C954}"/>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2447640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657C01-47D4-8596-0AD6-34CCDF63B3B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095725-B4FB-FB37-917B-79E629729D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F15FD8-E532-CCE4-2BBD-CED47AC7798C}"/>
              </a:ext>
            </a:extLst>
          </p:cNvPr>
          <p:cNvSpPr>
            <a:spLocks noGrp="1"/>
          </p:cNvSpPr>
          <p:nvPr>
            <p:ph type="dt" sz="half" idx="10"/>
          </p:nvPr>
        </p:nvSpPr>
        <p:spPr/>
        <p:txBody>
          <a:bodyPr/>
          <a:lstStyle/>
          <a:p>
            <a:fld id="{DFF24C2B-FD94-4F5F-8D8A-47EF99490829}" type="datetimeFigureOut">
              <a:rPr lang="en-US" smtClean="0"/>
              <a:t>11/30/2025</a:t>
            </a:fld>
            <a:endParaRPr lang="en-US"/>
          </a:p>
        </p:txBody>
      </p:sp>
      <p:sp>
        <p:nvSpPr>
          <p:cNvPr id="5" name="Footer Placeholder 4">
            <a:extLst>
              <a:ext uri="{FF2B5EF4-FFF2-40B4-BE49-F238E27FC236}">
                <a16:creationId xmlns:a16="http://schemas.microsoft.com/office/drawing/2014/main" id="{869B5D6B-9B01-79EE-D851-00C1143464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A1E8D5-1DB7-87C8-D395-D5AC4C55F921}"/>
              </a:ext>
            </a:extLst>
          </p:cNvPr>
          <p:cNvSpPr>
            <a:spLocks noGrp="1"/>
          </p:cNvSpPr>
          <p:nvPr>
            <p:ph type="sldNum" sz="quarter" idx="12"/>
          </p:nvPr>
        </p:nvSpPr>
        <p:spPr/>
        <p:txBody>
          <a:bodyPr/>
          <a:lstStyle/>
          <a:p>
            <a:fld id="{8D68BFB2-BD1B-4C61-968C-A687D9D767BD}" type="slidenum">
              <a:rPr lang="en-US" smtClean="0"/>
              <a:t>‹#›</a:t>
            </a:fld>
            <a:endParaRPr lang="en-US"/>
          </a:p>
        </p:txBody>
      </p:sp>
    </p:spTree>
    <p:extLst>
      <p:ext uri="{BB962C8B-B14F-4D97-AF65-F5344CB8AC3E}">
        <p14:creationId xmlns:p14="http://schemas.microsoft.com/office/powerpoint/2010/main" val="3650881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t="-6000" b="-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078D87-EE53-8707-6033-8EC8D68673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7161DF4-736F-B418-BF6F-553A94CF60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A9BF4A-70DD-2D3F-BF4D-34F5973F9E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F24C2B-FD94-4F5F-8D8A-47EF99490829}" type="datetimeFigureOut">
              <a:rPr lang="en-US" smtClean="0"/>
              <a:t>11/30/2025</a:t>
            </a:fld>
            <a:endParaRPr lang="en-US"/>
          </a:p>
        </p:txBody>
      </p:sp>
      <p:sp>
        <p:nvSpPr>
          <p:cNvPr id="5" name="Footer Placeholder 4">
            <a:extLst>
              <a:ext uri="{FF2B5EF4-FFF2-40B4-BE49-F238E27FC236}">
                <a16:creationId xmlns:a16="http://schemas.microsoft.com/office/drawing/2014/main" id="{71A392D4-6312-DB1D-5438-025BADF133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75437B8-AC67-E72B-2E6B-62888C721E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68BFB2-BD1B-4C61-968C-A687D9D767BD}" type="slidenum">
              <a:rPr lang="en-US" smtClean="0"/>
              <a:t>‹#›</a:t>
            </a:fld>
            <a:endParaRPr lang="en-US"/>
          </a:p>
        </p:txBody>
      </p:sp>
    </p:spTree>
    <p:extLst>
      <p:ext uri="{BB962C8B-B14F-4D97-AF65-F5344CB8AC3E}">
        <p14:creationId xmlns:p14="http://schemas.microsoft.com/office/powerpoint/2010/main" val="3458772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563E418-77A5-7726-E227-3E4E1739130B}"/>
              </a:ext>
            </a:extLst>
          </p:cNvPr>
          <p:cNvPicPr>
            <a:picLocks noChangeAspect="1"/>
          </p:cNvPicPr>
          <p:nvPr/>
        </p:nvPicPr>
        <p:blipFill>
          <a:blip r:embed="rId2"/>
          <a:stretch>
            <a:fillRect/>
          </a:stretch>
        </p:blipFill>
        <p:spPr>
          <a:xfrm>
            <a:off x="283248" y="272717"/>
            <a:ext cx="3664044" cy="1436090"/>
          </a:xfrm>
          <a:prstGeom prst="rect">
            <a:avLst/>
          </a:prstGeom>
        </p:spPr>
      </p:pic>
      <p:sp>
        <p:nvSpPr>
          <p:cNvPr id="7" name="TextBox 6">
            <a:extLst>
              <a:ext uri="{FF2B5EF4-FFF2-40B4-BE49-F238E27FC236}">
                <a16:creationId xmlns:a16="http://schemas.microsoft.com/office/drawing/2014/main" id="{EFDED5A8-B793-D1F2-E14A-117D9BD74232}"/>
              </a:ext>
            </a:extLst>
          </p:cNvPr>
          <p:cNvSpPr txBox="1"/>
          <p:nvPr/>
        </p:nvSpPr>
        <p:spPr>
          <a:xfrm>
            <a:off x="1665624" y="2661734"/>
            <a:ext cx="8860752" cy="2862322"/>
          </a:xfrm>
          <a:prstGeom prst="rect">
            <a:avLst/>
          </a:prstGeom>
          <a:noFill/>
        </p:spPr>
        <p:txBody>
          <a:bodyPr wrap="square">
            <a:spAutoFit/>
          </a:bodyPr>
          <a:lstStyle/>
          <a:p>
            <a:pPr marL="0" marR="0" algn="ctr">
              <a:buNone/>
            </a:pPr>
            <a:r>
              <a:rPr lang="en-US" sz="3600" b="1" dirty="0">
                <a:effectLst/>
                <a:latin typeface="Times New Roman" panose="02020603050405020304" pitchFamily="18" charset="0"/>
                <a:ea typeface="Times New Roman" panose="02020603050405020304" pitchFamily="18" charset="0"/>
              </a:rPr>
              <a:t>Module Title: Marketing Essentials</a:t>
            </a:r>
            <a:endParaRPr lang="en-US" sz="2000" dirty="0">
              <a:effectLst/>
              <a:latin typeface="Times New Roman" panose="02020603050405020304" pitchFamily="18" charset="0"/>
              <a:ea typeface="Times New Roman" panose="02020603050405020304" pitchFamily="18" charset="0"/>
            </a:endParaRPr>
          </a:p>
          <a:p>
            <a:pPr marL="0" marR="0" algn="ctr">
              <a:buNone/>
            </a:pPr>
            <a:r>
              <a:rPr lang="en-US" sz="3600" b="1" dirty="0">
                <a:effectLst/>
                <a:latin typeface="Times New Roman" panose="02020603050405020304" pitchFamily="18" charset="0"/>
                <a:ea typeface="Times New Roman" panose="02020603050405020304" pitchFamily="18" charset="0"/>
              </a:rPr>
              <a:t>Module Code: BMIH4009</a:t>
            </a:r>
            <a:endParaRPr lang="en-US" sz="2000" dirty="0">
              <a:effectLst/>
              <a:latin typeface="Times New Roman" panose="02020603050405020304" pitchFamily="18" charset="0"/>
              <a:ea typeface="Times New Roman" panose="02020603050405020304" pitchFamily="18" charset="0"/>
            </a:endParaRPr>
          </a:p>
          <a:p>
            <a:pPr marL="0" marR="0" algn="ctr">
              <a:buNone/>
            </a:pPr>
            <a:r>
              <a:rPr lang="en-US" sz="3600" b="1" dirty="0">
                <a:effectLst/>
                <a:latin typeface="Times New Roman" panose="02020603050405020304" pitchFamily="18" charset="0"/>
                <a:ea typeface="Times New Roman" panose="02020603050405020304" pitchFamily="18" charset="0"/>
              </a:rPr>
              <a:t>Assessment Type: Presentation</a:t>
            </a:r>
            <a:endParaRPr lang="en-US" sz="2000" dirty="0">
              <a:effectLst/>
              <a:latin typeface="Times New Roman" panose="02020603050405020304" pitchFamily="18" charset="0"/>
              <a:ea typeface="Times New Roman" panose="02020603050405020304" pitchFamily="18" charset="0"/>
            </a:endParaRPr>
          </a:p>
          <a:p>
            <a:pPr marL="0" marR="0" algn="ctr">
              <a:buNone/>
            </a:pPr>
            <a:r>
              <a:rPr lang="en-US" sz="3600" b="1" dirty="0">
                <a:effectLst/>
                <a:latin typeface="Times New Roman" panose="02020603050405020304" pitchFamily="18" charset="0"/>
                <a:ea typeface="Times New Roman" panose="02020603050405020304" pitchFamily="18" charset="0"/>
              </a:rPr>
              <a:t>Student Name: Michal Pompa</a:t>
            </a:r>
            <a:endParaRPr lang="en-US" sz="2000" dirty="0">
              <a:effectLst/>
              <a:latin typeface="Times New Roman" panose="02020603050405020304" pitchFamily="18" charset="0"/>
              <a:ea typeface="Times New Roman" panose="02020603050405020304" pitchFamily="18" charset="0"/>
            </a:endParaRPr>
          </a:p>
          <a:p>
            <a:pPr marL="0" marR="0" algn="ctr">
              <a:buNone/>
            </a:pPr>
            <a:r>
              <a:rPr lang="en-US" sz="3600" b="1" dirty="0">
                <a:effectLst/>
                <a:latin typeface="Times New Roman" panose="02020603050405020304" pitchFamily="18" charset="0"/>
                <a:ea typeface="Times New Roman" panose="02020603050405020304" pitchFamily="18" charset="0"/>
              </a:rPr>
              <a:t>Student ID:2320764</a:t>
            </a:r>
            <a:endParaRPr lang="en-US"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40544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DB5FED-7B91-5042-1B14-D81F1D672A5B}"/>
              </a:ext>
            </a:extLst>
          </p:cNvPr>
          <p:cNvSpPr txBox="1"/>
          <p:nvPr/>
        </p:nvSpPr>
        <p:spPr>
          <a:xfrm>
            <a:off x="3048000" y="117024"/>
            <a:ext cx="6096000" cy="595932"/>
          </a:xfrm>
          <a:prstGeom prst="rect">
            <a:avLst/>
          </a:prstGeom>
          <a:noFill/>
        </p:spPr>
        <p:txBody>
          <a:bodyPr wrap="square">
            <a:spAutoFit/>
          </a:bodyPr>
          <a:lstStyle/>
          <a:p>
            <a:pPr marL="0" marR="0" algn="ctr">
              <a:lnSpc>
                <a:spcPct val="107000"/>
              </a:lnSpc>
              <a:spcBef>
                <a:spcPts val="1200"/>
              </a:spcBef>
              <a:buNone/>
            </a:pPr>
            <a:r>
              <a:rPr lang="en-US" sz="3200" b="1" dirty="0">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p>
        </p:txBody>
      </p:sp>
      <p:sp>
        <p:nvSpPr>
          <p:cNvPr id="5" name="TextBox 4">
            <a:extLst>
              <a:ext uri="{FF2B5EF4-FFF2-40B4-BE49-F238E27FC236}">
                <a16:creationId xmlns:a16="http://schemas.microsoft.com/office/drawing/2014/main" id="{01492F34-409B-400E-F667-9ED9292F62C6}"/>
              </a:ext>
            </a:extLst>
          </p:cNvPr>
          <p:cNvSpPr txBox="1"/>
          <p:nvPr/>
        </p:nvSpPr>
        <p:spPr>
          <a:xfrm>
            <a:off x="521368" y="1410104"/>
            <a:ext cx="11149264" cy="4411785"/>
          </a:xfrm>
          <a:prstGeom prst="rect">
            <a:avLst/>
          </a:prstGeom>
          <a:noFill/>
        </p:spPr>
        <p:txBody>
          <a:bodyPr wrap="square">
            <a:spAutoFit/>
          </a:bodyPr>
          <a:lstStyle/>
          <a:p>
            <a:pPr marL="285750" marR="0" indent="-285750" algn="just">
              <a:lnSpc>
                <a:spcPct val="200000"/>
              </a:lnSpc>
              <a:buFont typeface="Arial" panose="020B0604020202020204" pitchFamily="34" charset="0"/>
              <a:buChar char="•"/>
            </a:pPr>
            <a:r>
              <a:rPr lang="en-US" sz="2400" b="1" kern="0" dirty="0">
                <a:effectLst/>
                <a:latin typeface="Times New Roman" panose="02020603050405020304" pitchFamily="18" charset="0"/>
              </a:rPr>
              <a:t>Introduction to the Establishment………………………………………………..3</a:t>
            </a:r>
          </a:p>
          <a:p>
            <a:pPr marL="285750" marR="0" indent="-285750" algn="just">
              <a:lnSpc>
                <a:spcPct val="200000"/>
              </a:lnSpc>
              <a:buFont typeface="Arial" panose="020B0604020202020204" pitchFamily="34" charset="0"/>
              <a:buChar char="•"/>
            </a:pPr>
            <a:r>
              <a:rPr lang="en-US" sz="2400" b="1" kern="0" dirty="0">
                <a:effectLst/>
                <a:latin typeface="Times New Roman" panose="02020603050405020304" pitchFamily="18" charset="0"/>
              </a:rPr>
              <a:t>Marketing Mix in Action ………………………………………………………..4-6</a:t>
            </a:r>
          </a:p>
          <a:p>
            <a:pPr marL="285750" marR="0" indent="-285750" algn="just">
              <a:lnSpc>
                <a:spcPct val="200000"/>
              </a:lnSpc>
              <a:buFont typeface="Arial" panose="020B0604020202020204" pitchFamily="34" charset="0"/>
              <a:buChar char="•"/>
            </a:pPr>
            <a:r>
              <a:rPr lang="en-US" sz="2400" b="1" kern="0" dirty="0">
                <a:effectLst/>
                <a:latin typeface="Times New Roman" panose="02020603050405020304" pitchFamily="18" charset="0"/>
              </a:rPr>
              <a:t>Value Creation and Stakeholders ………………………………………………7-8</a:t>
            </a:r>
          </a:p>
          <a:p>
            <a:pPr marL="285750" marR="0" indent="-285750" algn="just">
              <a:lnSpc>
                <a:spcPct val="200000"/>
              </a:lnSpc>
              <a:buFont typeface="Arial" panose="020B0604020202020204" pitchFamily="34" charset="0"/>
              <a:buChar char="•"/>
            </a:pPr>
            <a:r>
              <a:rPr lang="en-US" sz="2400" b="1" kern="0" dirty="0">
                <a:effectLst/>
                <a:latin typeface="Times New Roman" panose="02020603050405020304" pitchFamily="18" charset="0"/>
              </a:rPr>
              <a:t>Marketing Planning and the Marketing Mix …………………………………....9</a:t>
            </a:r>
          </a:p>
          <a:p>
            <a:pPr marL="285750" marR="0" indent="-285750" algn="just">
              <a:lnSpc>
                <a:spcPct val="200000"/>
              </a:lnSpc>
              <a:buFont typeface="Arial" panose="020B0604020202020204" pitchFamily="34" charset="0"/>
              <a:buChar char="•"/>
            </a:pPr>
            <a:r>
              <a:rPr lang="en-US" sz="2400" b="1" kern="0" dirty="0">
                <a:effectLst/>
                <a:latin typeface="Times New Roman" panose="02020603050405020304" pitchFamily="18" charset="0"/>
              </a:rPr>
              <a:t>Conclusion ……………………………………………………………………...…10</a:t>
            </a:r>
          </a:p>
          <a:p>
            <a:pPr marL="285750" marR="0" indent="-285750" algn="just">
              <a:lnSpc>
                <a:spcPct val="200000"/>
              </a:lnSpc>
              <a:buFont typeface="Arial" panose="020B0604020202020204" pitchFamily="34" charset="0"/>
              <a:buChar char="•"/>
            </a:pPr>
            <a:r>
              <a:rPr lang="en-US" sz="2400" b="1" kern="0" dirty="0">
                <a:effectLst/>
                <a:latin typeface="Times New Roman" panose="02020603050405020304" pitchFamily="18" charset="0"/>
              </a:rPr>
              <a:t>References ……………………………………………………………………...….11</a:t>
            </a:r>
          </a:p>
        </p:txBody>
      </p:sp>
    </p:spTree>
    <p:extLst>
      <p:ext uri="{BB962C8B-B14F-4D97-AF65-F5344CB8AC3E}">
        <p14:creationId xmlns:p14="http://schemas.microsoft.com/office/powerpoint/2010/main" val="2213057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EAD111-ECB0-D36F-ACFE-77CBD46DB6E2}"/>
              </a:ext>
            </a:extLst>
          </p:cNvPr>
          <p:cNvSpPr txBox="1"/>
          <p:nvPr/>
        </p:nvSpPr>
        <p:spPr>
          <a:xfrm>
            <a:off x="3048000" y="204099"/>
            <a:ext cx="6096000" cy="584775"/>
          </a:xfrm>
          <a:prstGeom prst="rect">
            <a:avLst/>
          </a:prstGeom>
          <a:noFill/>
        </p:spPr>
        <p:txBody>
          <a:bodyPr wrap="square">
            <a:spAutoFit/>
          </a:bodyPr>
          <a:lstStyle/>
          <a:p>
            <a:pPr marL="0" marR="0" algn="ctr">
              <a:buNone/>
            </a:pPr>
            <a:r>
              <a:rPr lang="en-US" sz="3200" b="1" kern="0" dirty="0">
                <a:effectLst/>
                <a:latin typeface="Times New Roman" panose="02020603050405020304" pitchFamily="18" charset="0"/>
              </a:rPr>
              <a:t>Introduction to the Establishment</a:t>
            </a:r>
          </a:p>
        </p:txBody>
      </p:sp>
      <p:sp>
        <p:nvSpPr>
          <p:cNvPr id="5" name="TextBox 4">
            <a:extLst>
              <a:ext uri="{FF2B5EF4-FFF2-40B4-BE49-F238E27FC236}">
                <a16:creationId xmlns:a16="http://schemas.microsoft.com/office/drawing/2014/main" id="{BB5788EB-FDC6-727F-EDE3-EDEEE50CA1B4}"/>
              </a:ext>
            </a:extLst>
          </p:cNvPr>
          <p:cNvSpPr txBox="1"/>
          <p:nvPr/>
        </p:nvSpPr>
        <p:spPr>
          <a:xfrm>
            <a:off x="312820" y="1095560"/>
            <a:ext cx="11462085" cy="1692771"/>
          </a:xfrm>
          <a:prstGeom prst="rect">
            <a:avLst/>
          </a:prstGeom>
          <a:noFill/>
        </p:spPr>
        <p:txBody>
          <a:bodyPr wrap="square">
            <a:spAutoFit/>
          </a:bodyPr>
          <a:lstStyle/>
          <a:p>
            <a:pPr marR="0" algn="just"/>
            <a:r>
              <a:rPr lang="en-US" sz="1800" b="1" dirty="0">
                <a:effectLst/>
                <a:latin typeface="Times New Roman" panose="02020603050405020304" pitchFamily="18" charset="0"/>
              </a:rPr>
              <a:t>Briefly Highlighting the Background of The Ledbury</a:t>
            </a:r>
          </a:p>
          <a:p>
            <a:pPr marL="285750" marR="0" indent="-285750" algn="just">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Founded in the year 2005, the Ledbury is one of the finest and renowned restaurant in London, UK, that mainly focus on providing modern European cuisine</a:t>
            </a:r>
            <a:r>
              <a:rPr lang="en-US" sz="1800" dirty="0">
                <a:effectLst/>
                <a:latin typeface="Times New Roman" panose="02020603050405020304" pitchFamily="18" charset="0"/>
                <a:ea typeface="Times New Roman" panose="02020603050405020304" pitchFamily="18" charset="0"/>
              </a:rPr>
              <a:t>.</a:t>
            </a:r>
          </a:p>
          <a:p>
            <a:pPr marL="285750" marR="0" indent="-285750" algn="just">
              <a:buFont typeface="Arial" panose="020B0604020202020204" pitchFamily="34" charset="0"/>
              <a:buChar char="•"/>
            </a:pPr>
            <a:endParaRPr lang="en-US" sz="16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Strategically, in the current time, the following establishment, led by chef Brett Graham, has regained its name after the pandemic and followed several contemporary elements and techniques to promote magnificent service.</a:t>
            </a:r>
            <a:endParaRPr lang="en-US" sz="16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F597823F-C13C-EDB6-B2C0-14C7AB2BE611}"/>
              </a:ext>
            </a:extLst>
          </p:cNvPr>
          <p:cNvSpPr txBox="1"/>
          <p:nvPr/>
        </p:nvSpPr>
        <p:spPr>
          <a:xfrm>
            <a:off x="312819" y="5544615"/>
            <a:ext cx="11462085" cy="954107"/>
          </a:xfrm>
          <a:prstGeom prst="rect">
            <a:avLst/>
          </a:prstGeom>
          <a:noFill/>
        </p:spPr>
        <p:txBody>
          <a:bodyPr wrap="square">
            <a:spAutoFit/>
          </a:bodyPr>
          <a:lstStyle/>
          <a:p>
            <a:pPr marR="0" algn="just"/>
            <a:r>
              <a:rPr lang="en-US" sz="2000" b="1" dirty="0">
                <a:effectLst/>
                <a:latin typeface="Times New Roman" panose="02020603050405020304" pitchFamily="18" charset="0"/>
              </a:rPr>
              <a:t>Elaborating on the Reason Behind the Selection</a:t>
            </a: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selection of this particular establishment is relevant as the hospitality management follows several techniques and systems that very few companies follow. </a:t>
            </a:r>
          </a:p>
        </p:txBody>
      </p:sp>
      <p:pic>
        <p:nvPicPr>
          <p:cNvPr id="9" name="Picture 8">
            <a:extLst>
              <a:ext uri="{FF2B5EF4-FFF2-40B4-BE49-F238E27FC236}">
                <a16:creationId xmlns:a16="http://schemas.microsoft.com/office/drawing/2014/main" id="{15BD8508-1623-3939-62AA-D46991769B9F}"/>
              </a:ext>
            </a:extLst>
          </p:cNvPr>
          <p:cNvPicPr>
            <a:picLocks noChangeAspect="1"/>
          </p:cNvPicPr>
          <p:nvPr/>
        </p:nvPicPr>
        <p:blipFill>
          <a:blip r:embed="rId3"/>
          <a:stretch>
            <a:fillRect/>
          </a:stretch>
        </p:blipFill>
        <p:spPr>
          <a:xfrm>
            <a:off x="6579169" y="2909798"/>
            <a:ext cx="4457799" cy="251335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7F361915-6138-A75A-5F7D-F1A5033B2564}"/>
              </a:ext>
            </a:extLst>
          </p:cNvPr>
          <p:cNvSpPr txBox="1"/>
          <p:nvPr/>
        </p:nvSpPr>
        <p:spPr>
          <a:xfrm>
            <a:off x="7203857" y="5485441"/>
            <a:ext cx="3208421"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(nationalrestaurantawards, 2025)</a:t>
            </a:r>
            <a:endParaRPr lang="en-US" sz="1200" dirty="0"/>
          </a:p>
        </p:txBody>
      </p:sp>
    </p:spTree>
    <p:extLst>
      <p:ext uri="{BB962C8B-B14F-4D97-AF65-F5344CB8AC3E}">
        <p14:creationId xmlns:p14="http://schemas.microsoft.com/office/powerpoint/2010/main" val="1209045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8C8285-00BC-2B3A-B871-F0C93275B964}"/>
              </a:ext>
            </a:extLst>
          </p:cNvPr>
          <p:cNvSpPr txBox="1"/>
          <p:nvPr/>
        </p:nvSpPr>
        <p:spPr>
          <a:xfrm>
            <a:off x="3705726" y="188057"/>
            <a:ext cx="4780547" cy="584775"/>
          </a:xfrm>
          <a:prstGeom prst="rect">
            <a:avLst/>
          </a:prstGeom>
          <a:noFill/>
        </p:spPr>
        <p:txBody>
          <a:bodyPr wrap="square">
            <a:spAutoFit/>
          </a:bodyPr>
          <a:lstStyle/>
          <a:p>
            <a:pPr marL="0" marR="0" algn="ctr">
              <a:buNone/>
            </a:pPr>
            <a:r>
              <a:rPr lang="en-US" sz="3200" b="1" kern="0" dirty="0">
                <a:effectLst/>
                <a:latin typeface="Times New Roman" panose="02020603050405020304" pitchFamily="18" charset="0"/>
              </a:rPr>
              <a:t>Marketing Mix in Action</a:t>
            </a:r>
          </a:p>
        </p:txBody>
      </p:sp>
      <p:sp>
        <p:nvSpPr>
          <p:cNvPr id="5" name="TextBox 4">
            <a:extLst>
              <a:ext uri="{FF2B5EF4-FFF2-40B4-BE49-F238E27FC236}">
                <a16:creationId xmlns:a16="http://schemas.microsoft.com/office/drawing/2014/main" id="{5BEAAFFA-0E9B-550B-C49D-668EAECA8025}"/>
              </a:ext>
            </a:extLst>
          </p:cNvPr>
          <p:cNvSpPr txBox="1"/>
          <p:nvPr/>
        </p:nvSpPr>
        <p:spPr>
          <a:xfrm>
            <a:off x="385010" y="772832"/>
            <a:ext cx="6096000" cy="369332"/>
          </a:xfrm>
          <a:prstGeom prst="rect">
            <a:avLst/>
          </a:prstGeom>
          <a:noFill/>
        </p:spPr>
        <p:txBody>
          <a:bodyPr wrap="square">
            <a:spAutoFit/>
          </a:bodyPr>
          <a:lstStyle/>
          <a:p>
            <a:pPr marL="0" marR="0" algn="just">
              <a:buNone/>
            </a:pPr>
            <a:r>
              <a:rPr lang="en-US" sz="1800" b="1" dirty="0">
                <a:effectLst/>
                <a:latin typeface="Times New Roman" panose="02020603050405020304" pitchFamily="18" charset="0"/>
              </a:rPr>
              <a:t>Exploring the Marketing Mix</a:t>
            </a:r>
          </a:p>
        </p:txBody>
      </p:sp>
      <p:graphicFrame>
        <p:nvGraphicFramePr>
          <p:cNvPr id="6" name="Table 5">
            <a:extLst>
              <a:ext uri="{FF2B5EF4-FFF2-40B4-BE49-F238E27FC236}">
                <a16:creationId xmlns:a16="http://schemas.microsoft.com/office/drawing/2014/main" id="{43122AF9-513A-FA36-10EF-A480F7B13951}"/>
              </a:ext>
            </a:extLst>
          </p:cNvPr>
          <p:cNvGraphicFramePr>
            <a:graphicFrameLocks noGrp="1"/>
          </p:cNvGraphicFramePr>
          <p:nvPr>
            <p:extLst>
              <p:ext uri="{D42A27DB-BD31-4B8C-83A1-F6EECF244321}">
                <p14:modId xmlns:p14="http://schemas.microsoft.com/office/powerpoint/2010/main" val="1989195300"/>
              </p:ext>
            </p:extLst>
          </p:nvPr>
        </p:nvGraphicFramePr>
        <p:xfrm>
          <a:off x="208546" y="1247697"/>
          <a:ext cx="11774905" cy="5289440"/>
        </p:xfrm>
        <a:graphic>
          <a:graphicData uri="http://schemas.openxmlformats.org/drawingml/2006/table">
            <a:tbl>
              <a:tblPr>
                <a:tableStyleId>{5C22544A-7EE6-4342-B048-85BDC9FD1C3A}</a:tableStyleId>
              </a:tblPr>
              <a:tblGrid>
                <a:gridCol w="2717286">
                  <a:extLst>
                    <a:ext uri="{9D8B030D-6E8A-4147-A177-3AD203B41FA5}">
                      <a16:colId xmlns:a16="http://schemas.microsoft.com/office/drawing/2014/main" val="2548328310"/>
                    </a:ext>
                  </a:extLst>
                </a:gridCol>
                <a:gridCol w="9057619">
                  <a:extLst>
                    <a:ext uri="{9D8B030D-6E8A-4147-A177-3AD203B41FA5}">
                      <a16:colId xmlns:a16="http://schemas.microsoft.com/office/drawing/2014/main" val="3581118808"/>
                    </a:ext>
                  </a:extLst>
                </a:gridCol>
              </a:tblGrid>
              <a:tr h="227004">
                <a:tc>
                  <a:txBody>
                    <a:bodyPr/>
                    <a:lstStyle/>
                    <a:p>
                      <a:pPr marL="0" marR="0" algn="just">
                        <a:lnSpc>
                          <a:spcPct val="100000"/>
                        </a:lnSpc>
                        <a:buNone/>
                      </a:pPr>
                      <a:r>
                        <a:rPr lang="en-US" sz="1800" b="1" i="1">
                          <a:effectLst/>
                          <a:latin typeface="Times New Roman" panose="02020603050405020304" pitchFamily="18" charset="0"/>
                          <a:cs typeface="Times New Roman" panose="02020603050405020304" pitchFamily="18" charset="0"/>
                        </a:rPr>
                        <a:t>Elements</a:t>
                      </a:r>
                      <a:endParaRPr lang="en-US" sz="1800" b="1" i="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marL="0" marR="0" algn="just">
                        <a:lnSpc>
                          <a:spcPct val="100000"/>
                        </a:lnSpc>
                        <a:buNone/>
                      </a:pPr>
                      <a:r>
                        <a:rPr lang="en-US" sz="1800" b="1" i="1" dirty="0">
                          <a:effectLst/>
                          <a:latin typeface="Times New Roman" panose="02020603050405020304" pitchFamily="18" charset="0"/>
                          <a:cs typeface="Times New Roman" panose="02020603050405020304" pitchFamily="18" charset="0"/>
                        </a:rPr>
                        <a:t>Description</a:t>
                      </a:r>
                      <a:endPar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76417132"/>
                  </a:ext>
                </a:extLst>
              </a:tr>
              <a:tr h="565045">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Product</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buNone/>
                      </a:pPr>
                      <a:r>
                        <a:rPr lang="en-US" sz="1800" dirty="0">
                          <a:effectLst/>
                          <a:latin typeface="Times New Roman" panose="02020603050405020304" pitchFamily="18" charset="0"/>
                          <a:cs typeface="Times New Roman" panose="02020603050405020304" pitchFamily="18" charset="0"/>
                        </a:rPr>
                        <a:t>According to the diverse view of marketing mix, the products in the hospitality industry are both tangible and intangible offerings, which are produced to satisfy different guests globally (haveignition, 2024).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84229126"/>
                  </a:ext>
                </a:extLst>
              </a:tr>
              <a:tr h="565045">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Price</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buNone/>
                      </a:pPr>
                      <a:r>
                        <a:rPr lang="en-US" sz="1800" dirty="0">
                          <a:effectLst/>
                          <a:latin typeface="Times New Roman" panose="02020603050405020304" pitchFamily="18" charset="0"/>
                          <a:cs typeface="Times New Roman" panose="02020603050405020304" pitchFamily="18" charset="0"/>
                        </a:rPr>
                        <a:t>A dynamic combination of demand and seasonality within this selected sector is commenced through an element, specifically known as price, or a variable amount of money.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20473811"/>
                  </a:ext>
                </a:extLst>
              </a:tr>
              <a:tr h="565045">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Place</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The establishment, like a restaurant, is strategically denoted or recognised through a particular location, mainly known as a place, that guides in attracting guests from the surroundings. </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22756532"/>
                  </a:ext>
                </a:extLst>
              </a:tr>
              <a:tr h="734065">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Promotion</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buNone/>
                      </a:pPr>
                      <a:r>
                        <a:rPr lang="en-US" sz="1800" dirty="0">
                          <a:effectLst/>
                          <a:latin typeface="Times New Roman" panose="02020603050405020304" pitchFamily="18" charset="0"/>
                          <a:cs typeface="Times New Roman" panose="02020603050405020304" pitchFamily="18" charset="0"/>
                        </a:rPr>
                        <a:t>Following the vast knowledge of targeting or attracting new and existing customers from an area, promotion is one of the major approaches in the marketing mix, ensured through different platforms (Freedman, 2025).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88467044"/>
                  </a:ext>
                </a:extLst>
              </a:tr>
              <a:tr h="565045">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People</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A restaurant in a city is often operated with the help of chefs and other key workers, and various customers, who are mainly referred to as people in marketing. </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8278212"/>
                  </a:ext>
                </a:extLst>
              </a:tr>
              <a:tr h="565045">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Process</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As per the concept of initiating a good service with a hospitality organisation, the process is stated as a repeatable set of steps, and systems utilised to ensure different services. </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9629383"/>
                  </a:ext>
                </a:extLst>
              </a:tr>
              <a:tr h="565045">
                <a:tc>
                  <a:txBody>
                    <a:bodyPr/>
                    <a:lstStyle/>
                    <a:p>
                      <a:pPr marL="0" marR="0" algn="just">
                        <a:lnSpc>
                          <a:spcPct val="100000"/>
                        </a:lnSpc>
                        <a:buNone/>
                      </a:pPr>
                      <a:r>
                        <a:rPr lang="en-US" sz="1800">
                          <a:effectLst/>
                          <a:latin typeface="Times New Roman" panose="02020603050405020304" pitchFamily="18" charset="0"/>
                          <a:cs typeface="Times New Roman" panose="02020603050405020304" pitchFamily="18" charset="0"/>
                        </a:rPr>
                        <a:t>Physical Evidence</a:t>
                      </a:r>
                      <a:endParaRPr lang="en-US" sz="18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algn="just">
                        <a:lnSpc>
                          <a:spcPct val="100000"/>
                        </a:lnSpc>
                        <a:buNone/>
                      </a:pPr>
                      <a:r>
                        <a:rPr lang="en-US" sz="1800" dirty="0">
                          <a:effectLst/>
                          <a:latin typeface="Times New Roman" panose="02020603050405020304" pitchFamily="18" charset="0"/>
                          <a:cs typeface="Times New Roman" panose="02020603050405020304" pitchFamily="18" charset="0"/>
                        </a:rPr>
                        <a:t>The tangible products like the food, logo, plating, dresses and others that are used in the hospitality sector to influence customers are specifically known as physical evidence.</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39125" marR="39125" marT="39125" marB="3912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01409180"/>
                  </a:ext>
                </a:extLst>
              </a:tr>
            </a:tbl>
          </a:graphicData>
        </a:graphic>
      </p:graphicFrame>
    </p:spTree>
    <p:extLst>
      <p:ext uri="{BB962C8B-B14F-4D97-AF65-F5344CB8AC3E}">
        <p14:creationId xmlns:p14="http://schemas.microsoft.com/office/powerpoint/2010/main" val="137001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498DC7-BEC6-85CD-D4E8-959B2D5FB867}"/>
              </a:ext>
            </a:extLst>
          </p:cNvPr>
          <p:cNvSpPr txBox="1"/>
          <p:nvPr/>
        </p:nvSpPr>
        <p:spPr>
          <a:xfrm>
            <a:off x="160420" y="638035"/>
            <a:ext cx="10282989" cy="646331"/>
          </a:xfrm>
          <a:prstGeom prst="rect">
            <a:avLst/>
          </a:prstGeom>
          <a:noFill/>
        </p:spPr>
        <p:txBody>
          <a:bodyPr wrap="square">
            <a:spAutoFit/>
          </a:bodyPr>
          <a:lstStyle/>
          <a:p>
            <a:pPr marL="0" marR="0" algn="just">
              <a:buNone/>
            </a:pPr>
            <a:r>
              <a:rPr lang="en-US" sz="1800" b="1" dirty="0">
                <a:effectLst/>
                <a:latin typeface="Times New Roman" panose="02020603050405020304" pitchFamily="18" charset="0"/>
              </a:rPr>
              <a:t>Illustrating the Implementation of Each Element in the Selected Business to Generate Value for Customers</a:t>
            </a:r>
          </a:p>
        </p:txBody>
      </p:sp>
      <p:sp>
        <p:nvSpPr>
          <p:cNvPr id="4" name="TextBox 3">
            <a:extLst>
              <a:ext uri="{FF2B5EF4-FFF2-40B4-BE49-F238E27FC236}">
                <a16:creationId xmlns:a16="http://schemas.microsoft.com/office/drawing/2014/main" id="{7A7C46F5-B868-3D37-F18F-90EABA877711}"/>
              </a:ext>
            </a:extLst>
          </p:cNvPr>
          <p:cNvSpPr txBox="1"/>
          <p:nvPr/>
        </p:nvSpPr>
        <p:spPr>
          <a:xfrm>
            <a:off x="0" y="0"/>
            <a:ext cx="2180405" cy="584775"/>
          </a:xfrm>
          <a:prstGeom prst="rect">
            <a:avLst/>
          </a:prstGeom>
          <a:noFill/>
        </p:spPr>
        <p:txBody>
          <a:bodyPr wrap="none" rtlCol="0">
            <a:spAutoFit/>
          </a:bodyPr>
          <a:lstStyle/>
          <a:p>
            <a:r>
              <a:rPr lang="en-US" sz="3200" b="1" dirty="0">
                <a:latin typeface="Times New Roman" panose="02020603050405020304" pitchFamily="18" charset="0"/>
                <a:cs typeface="Times New Roman" panose="02020603050405020304" pitchFamily="18" charset="0"/>
              </a:rPr>
              <a:t>CONTD….</a:t>
            </a:r>
          </a:p>
        </p:txBody>
      </p:sp>
      <p:sp>
        <p:nvSpPr>
          <p:cNvPr id="8" name="TextBox 7">
            <a:extLst>
              <a:ext uri="{FF2B5EF4-FFF2-40B4-BE49-F238E27FC236}">
                <a16:creationId xmlns:a16="http://schemas.microsoft.com/office/drawing/2014/main" id="{4B1A1BF9-8BBF-1EEA-B24D-04F93AE07DF1}"/>
              </a:ext>
            </a:extLst>
          </p:cNvPr>
          <p:cNvSpPr txBox="1"/>
          <p:nvPr/>
        </p:nvSpPr>
        <p:spPr>
          <a:xfrm>
            <a:off x="2273967" y="1397675"/>
            <a:ext cx="9749590" cy="2031325"/>
          </a:xfrm>
          <a:prstGeom prst="rect">
            <a:avLst/>
          </a:prstGeom>
          <a:noFill/>
        </p:spPr>
        <p:txBody>
          <a:bodyPr wrap="square">
            <a:spAutoFit/>
          </a:bodyPr>
          <a:lstStyle/>
          <a:p>
            <a:pPr marR="0" algn="just"/>
            <a:r>
              <a:rPr lang="en-US" sz="1800" b="1" i="1" dirty="0">
                <a:effectLst/>
                <a:latin typeface="Times New Roman" panose="02020603050405020304" pitchFamily="18" charset="0"/>
                <a:ea typeface="Times New Roman" panose="02020603050405020304" pitchFamily="18" charset="0"/>
              </a:rPr>
              <a:t>Product</a:t>
            </a: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Ledbury has been promoting exceptional ingredients in their foods with culinary innovation, followed by their 8% service charge, including a straightforward and approachable corkage. </a:t>
            </a:r>
          </a:p>
          <a:p>
            <a:pPr marL="285750" marR="0" indent="-285750" algn="jus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R="0" algn="just"/>
            <a:r>
              <a:rPr lang="en-US" sz="1800" b="1" i="1" dirty="0">
                <a:effectLst/>
                <a:latin typeface="Times New Roman" panose="02020603050405020304" pitchFamily="18" charset="0"/>
                <a:ea typeface="Times New Roman" panose="02020603050405020304" pitchFamily="18" charset="0"/>
              </a:rPr>
              <a:t>Price</a:t>
            </a: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Being a two-Michelin-starred restaurant in London, they proactively follow a value-based pricing strategy, while commencing their services based on seasonal pricing and a cost-plus pricing system. </a:t>
            </a:r>
          </a:p>
        </p:txBody>
      </p:sp>
      <p:sp>
        <p:nvSpPr>
          <p:cNvPr id="10" name="TextBox 9">
            <a:extLst>
              <a:ext uri="{FF2B5EF4-FFF2-40B4-BE49-F238E27FC236}">
                <a16:creationId xmlns:a16="http://schemas.microsoft.com/office/drawing/2014/main" id="{33403E52-13F6-A152-E9B8-B8C3B98DFAC8}"/>
              </a:ext>
            </a:extLst>
          </p:cNvPr>
          <p:cNvSpPr txBox="1"/>
          <p:nvPr/>
        </p:nvSpPr>
        <p:spPr>
          <a:xfrm>
            <a:off x="3705726" y="5597879"/>
            <a:ext cx="8682790" cy="923330"/>
          </a:xfrm>
          <a:prstGeom prst="rect">
            <a:avLst/>
          </a:prstGeom>
          <a:noFill/>
        </p:spPr>
        <p:txBody>
          <a:bodyPr wrap="square">
            <a:spAutoFit/>
          </a:bodyPr>
          <a:lstStyle/>
          <a:p>
            <a:pPr marR="0" algn="just"/>
            <a:r>
              <a:rPr lang="en-US" sz="1800" b="1" i="1" dirty="0">
                <a:effectLst/>
                <a:latin typeface="Times New Roman" panose="02020603050405020304" pitchFamily="18" charset="0"/>
                <a:ea typeface="Times New Roman" panose="02020603050405020304" pitchFamily="18" charset="0"/>
              </a:rPr>
              <a:t>Place</a:t>
            </a:r>
            <a:endParaRPr lang="en-US"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As per some crucial reports, Ledbury established itself in a great location, which is on Ledbury Road, with direct sales and reservations as some key distribution channels.</a:t>
            </a:r>
            <a:endParaRPr lang="en-US" dirty="0"/>
          </a:p>
        </p:txBody>
      </p:sp>
      <p:pic>
        <p:nvPicPr>
          <p:cNvPr id="12" name="Picture 11">
            <a:extLst>
              <a:ext uri="{FF2B5EF4-FFF2-40B4-BE49-F238E27FC236}">
                <a16:creationId xmlns:a16="http://schemas.microsoft.com/office/drawing/2014/main" id="{17D44E7F-FC11-B4EC-1624-19DC670918F2}"/>
              </a:ext>
            </a:extLst>
          </p:cNvPr>
          <p:cNvPicPr>
            <a:picLocks noChangeAspect="1"/>
          </p:cNvPicPr>
          <p:nvPr/>
        </p:nvPicPr>
        <p:blipFill>
          <a:blip r:embed="rId3"/>
          <a:stretch>
            <a:fillRect/>
          </a:stretch>
        </p:blipFill>
        <p:spPr>
          <a:xfrm>
            <a:off x="160420" y="3453245"/>
            <a:ext cx="3790883" cy="21453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4" name="TextBox 13">
            <a:extLst>
              <a:ext uri="{FF2B5EF4-FFF2-40B4-BE49-F238E27FC236}">
                <a16:creationId xmlns:a16="http://schemas.microsoft.com/office/drawing/2014/main" id="{A148D3D4-B961-9775-ECEA-506B442BC7C3}"/>
              </a:ext>
            </a:extLst>
          </p:cNvPr>
          <p:cNvSpPr txBox="1"/>
          <p:nvPr/>
        </p:nvSpPr>
        <p:spPr>
          <a:xfrm>
            <a:off x="712335" y="5644423"/>
            <a:ext cx="2687052"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(Lutrario, 2022)</a:t>
            </a:r>
            <a:endParaRPr lang="en-US" sz="1200" dirty="0"/>
          </a:p>
        </p:txBody>
      </p:sp>
    </p:spTree>
    <p:extLst>
      <p:ext uri="{BB962C8B-B14F-4D97-AF65-F5344CB8AC3E}">
        <p14:creationId xmlns:p14="http://schemas.microsoft.com/office/powerpoint/2010/main" val="26162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FF2FF5-2FC8-40E1-2C6D-70AF9A7E8D3F}"/>
              </a:ext>
            </a:extLst>
          </p:cNvPr>
          <p:cNvSpPr txBox="1"/>
          <p:nvPr/>
        </p:nvSpPr>
        <p:spPr>
          <a:xfrm>
            <a:off x="368969" y="653222"/>
            <a:ext cx="10555705" cy="923330"/>
          </a:xfrm>
          <a:prstGeom prst="rect">
            <a:avLst/>
          </a:prstGeom>
          <a:noFill/>
        </p:spPr>
        <p:txBody>
          <a:bodyPr wrap="square">
            <a:spAutoFit/>
          </a:bodyPr>
          <a:lstStyle/>
          <a:p>
            <a:pPr marR="0" algn="just"/>
            <a:r>
              <a:rPr lang="en-US" sz="1800" b="1" i="1" dirty="0">
                <a:effectLst/>
                <a:latin typeface="Times New Roman" panose="02020603050405020304" pitchFamily="18" charset="0"/>
                <a:ea typeface="Times New Roman" panose="02020603050405020304" pitchFamily="18" charset="0"/>
              </a:rPr>
              <a:t>People</a:t>
            </a: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Comprehensive onboarding, role-specific training and customer service with etiquette are some specific training approaches which the entity follows to strengthen and boost its management system. </a:t>
            </a:r>
          </a:p>
        </p:txBody>
      </p:sp>
      <p:sp>
        <p:nvSpPr>
          <p:cNvPr id="5" name="TextBox 4">
            <a:extLst>
              <a:ext uri="{FF2B5EF4-FFF2-40B4-BE49-F238E27FC236}">
                <a16:creationId xmlns:a16="http://schemas.microsoft.com/office/drawing/2014/main" id="{523D6CF0-2604-4F23-3ADB-6ED822AB1AE9}"/>
              </a:ext>
            </a:extLst>
          </p:cNvPr>
          <p:cNvSpPr txBox="1"/>
          <p:nvPr/>
        </p:nvSpPr>
        <p:spPr>
          <a:xfrm>
            <a:off x="368969" y="4698621"/>
            <a:ext cx="11341768" cy="2031325"/>
          </a:xfrm>
          <a:prstGeom prst="rect">
            <a:avLst/>
          </a:prstGeom>
          <a:noFill/>
        </p:spPr>
        <p:txBody>
          <a:bodyPr wrap="square">
            <a:spAutoFit/>
          </a:bodyPr>
          <a:lstStyle/>
          <a:p>
            <a:pPr marR="0" algn="just"/>
            <a:r>
              <a:rPr lang="en-US" sz="1800" b="1" i="1" dirty="0">
                <a:effectLst/>
                <a:latin typeface="Times New Roman" panose="02020603050405020304" pitchFamily="18" charset="0"/>
                <a:ea typeface="Times New Roman" panose="02020603050405020304" pitchFamily="18" charset="0"/>
              </a:rPr>
              <a:t>Process</a:t>
            </a: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Following the present marketing status of this reputed business in the UK, it has been heard that they focus on impeccable and balanced service process with detailed customer interaction. </a:t>
            </a:r>
          </a:p>
          <a:p>
            <a:pPr marL="285750" marR="0" indent="-285750" algn="jus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R="0" algn="just"/>
            <a:r>
              <a:rPr lang="en-US" sz="1800" b="1" i="1" dirty="0">
                <a:effectLst/>
                <a:latin typeface="Times New Roman" panose="02020603050405020304" pitchFamily="18" charset="0"/>
                <a:ea typeface="Times New Roman" panose="02020603050405020304" pitchFamily="18" charset="0"/>
              </a:rPr>
              <a:t>Physical Evidence</a:t>
            </a:r>
            <a:endParaRPr lang="en-US" sz="1800" dirty="0">
              <a:effectLst/>
              <a:latin typeface="Times New Roman" panose="02020603050405020304" pitchFamily="18" charset="0"/>
              <a:ea typeface="Times New Roman" panose="02020603050405020304" pitchFamily="18" charset="0"/>
            </a:endParaRPr>
          </a:p>
          <a:p>
            <a:pPr marL="285750" indent="-285750">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low-key design in the restaurant is stated as some key physical ambience that effectively creates a calm and relaxed atmosphere for each guest, followed by its interior features. </a:t>
            </a:r>
            <a:endParaRPr lang="en-US" dirty="0"/>
          </a:p>
        </p:txBody>
      </p:sp>
      <p:sp>
        <p:nvSpPr>
          <p:cNvPr id="7" name="TextBox 6">
            <a:extLst>
              <a:ext uri="{FF2B5EF4-FFF2-40B4-BE49-F238E27FC236}">
                <a16:creationId xmlns:a16="http://schemas.microsoft.com/office/drawing/2014/main" id="{C726D228-0C12-EDB3-3BC7-5A02B252FD31}"/>
              </a:ext>
            </a:extLst>
          </p:cNvPr>
          <p:cNvSpPr txBox="1"/>
          <p:nvPr/>
        </p:nvSpPr>
        <p:spPr>
          <a:xfrm>
            <a:off x="0" y="68447"/>
            <a:ext cx="6096000" cy="584775"/>
          </a:xfrm>
          <a:prstGeom prst="rect">
            <a:avLst/>
          </a:prstGeom>
          <a:noFill/>
        </p:spPr>
        <p:txBody>
          <a:bodyPr wrap="square">
            <a:spAutoFit/>
          </a:bodyPr>
          <a:lstStyle/>
          <a:p>
            <a:r>
              <a:rPr lang="en-US" sz="3200" b="1" dirty="0">
                <a:latin typeface="Times New Roman" panose="02020603050405020304" pitchFamily="18" charset="0"/>
                <a:cs typeface="Times New Roman" panose="02020603050405020304" pitchFamily="18" charset="0"/>
              </a:rPr>
              <a:t>CONTD….</a:t>
            </a:r>
          </a:p>
        </p:txBody>
      </p:sp>
      <p:pic>
        <p:nvPicPr>
          <p:cNvPr id="9" name="Picture 8">
            <a:extLst>
              <a:ext uri="{FF2B5EF4-FFF2-40B4-BE49-F238E27FC236}">
                <a16:creationId xmlns:a16="http://schemas.microsoft.com/office/drawing/2014/main" id="{20F9C310-DB06-05AE-DB08-21CE27D30374}"/>
              </a:ext>
            </a:extLst>
          </p:cNvPr>
          <p:cNvPicPr>
            <a:picLocks noChangeAspect="1"/>
          </p:cNvPicPr>
          <p:nvPr/>
        </p:nvPicPr>
        <p:blipFill>
          <a:blip r:embed="rId3"/>
          <a:stretch>
            <a:fillRect/>
          </a:stretch>
        </p:blipFill>
        <p:spPr>
          <a:xfrm>
            <a:off x="7490291" y="2093148"/>
            <a:ext cx="3833508" cy="2151177"/>
          </a:xfrm>
          <a:prstGeom prst="rect">
            <a:avLst/>
          </a:prstGeom>
          <a:ln w="228600" cap="sq" cmpd="thickThin">
            <a:solidFill>
              <a:srgbClr val="000000"/>
            </a:solidFill>
            <a:prstDash val="solid"/>
            <a:miter lim="800000"/>
          </a:ln>
          <a:effectLst>
            <a:innerShdw blurRad="76200">
              <a:srgbClr val="000000"/>
            </a:innerShdw>
          </a:effectLst>
        </p:spPr>
      </p:pic>
      <p:sp>
        <p:nvSpPr>
          <p:cNvPr id="11" name="TextBox 10">
            <a:extLst>
              <a:ext uri="{FF2B5EF4-FFF2-40B4-BE49-F238E27FC236}">
                <a16:creationId xmlns:a16="http://schemas.microsoft.com/office/drawing/2014/main" id="{9790E588-B38B-7202-3982-D00B10E0E40F}"/>
              </a:ext>
            </a:extLst>
          </p:cNvPr>
          <p:cNvSpPr txBox="1"/>
          <p:nvPr/>
        </p:nvSpPr>
        <p:spPr>
          <a:xfrm>
            <a:off x="7750698" y="4560122"/>
            <a:ext cx="3312694"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(travelsforstars, 2024)</a:t>
            </a:r>
            <a:endParaRPr lang="en-US" sz="1200" dirty="0"/>
          </a:p>
        </p:txBody>
      </p:sp>
    </p:spTree>
    <p:extLst>
      <p:ext uri="{BB962C8B-B14F-4D97-AF65-F5344CB8AC3E}">
        <p14:creationId xmlns:p14="http://schemas.microsoft.com/office/powerpoint/2010/main" val="1383508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4ED051-164E-9705-5622-24A35CD91979}"/>
              </a:ext>
            </a:extLst>
          </p:cNvPr>
          <p:cNvSpPr txBox="1"/>
          <p:nvPr/>
        </p:nvSpPr>
        <p:spPr>
          <a:xfrm>
            <a:off x="3048000" y="139931"/>
            <a:ext cx="6096000" cy="584775"/>
          </a:xfrm>
          <a:prstGeom prst="rect">
            <a:avLst/>
          </a:prstGeom>
          <a:noFill/>
        </p:spPr>
        <p:txBody>
          <a:bodyPr wrap="square">
            <a:spAutoFit/>
          </a:bodyPr>
          <a:lstStyle/>
          <a:p>
            <a:pPr marL="0" marR="0" algn="ctr">
              <a:buNone/>
            </a:pPr>
            <a:r>
              <a:rPr lang="en-US" sz="3200" b="1" kern="0" dirty="0">
                <a:effectLst/>
                <a:latin typeface="Times New Roman" panose="02020603050405020304" pitchFamily="18" charset="0"/>
              </a:rPr>
              <a:t>Value Creation and Stakeholders</a:t>
            </a:r>
          </a:p>
        </p:txBody>
      </p:sp>
      <p:sp>
        <p:nvSpPr>
          <p:cNvPr id="5" name="TextBox 4">
            <a:extLst>
              <a:ext uri="{FF2B5EF4-FFF2-40B4-BE49-F238E27FC236}">
                <a16:creationId xmlns:a16="http://schemas.microsoft.com/office/drawing/2014/main" id="{55F33929-6224-8977-7B4E-FCAFD38755F7}"/>
              </a:ext>
            </a:extLst>
          </p:cNvPr>
          <p:cNvSpPr txBox="1"/>
          <p:nvPr/>
        </p:nvSpPr>
        <p:spPr>
          <a:xfrm>
            <a:off x="2518611" y="934908"/>
            <a:ext cx="9384631" cy="1785104"/>
          </a:xfrm>
          <a:prstGeom prst="rect">
            <a:avLst/>
          </a:prstGeom>
          <a:noFill/>
        </p:spPr>
        <p:txBody>
          <a:bodyPr wrap="square">
            <a:spAutoFit/>
          </a:bodyPr>
          <a:lstStyle/>
          <a:p>
            <a:pPr marR="0" algn="just"/>
            <a:r>
              <a:rPr lang="en-US" sz="2000" b="1" dirty="0">
                <a:effectLst/>
                <a:latin typeface="Times New Roman" panose="02020603050405020304" pitchFamily="18" charset="0"/>
              </a:rPr>
              <a:t>Evaluating the Contribution of Marketing Mix to Customer Value</a:t>
            </a: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According to the diverse aspects of initiating a good product in a company, specifically in a restaurant like the Ledbury, this generates customer value by solving their problems.</a:t>
            </a:r>
          </a:p>
          <a:p>
            <a:pPr marL="285750" marR="0" indent="-285750" algn="jus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willingness of guests to pay at an affordable price, followed by effective placement and spacious areas, also helps in generating value. </a:t>
            </a:r>
          </a:p>
        </p:txBody>
      </p:sp>
      <p:sp>
        <p:nvSpPr>
          <p:cNvPr id="7" name="TextBox 6">
            <a:extLst>
              <a:ext uri="{FF2B5EF4-FFF2-40B4-BE49-F238E27FC236}">
                <a16:creationId xmlns:a16="http://schemas.microsoft.com/office/drawing/2014/main" id="{03798F8F-DBCB-0479-A568-52D5CA24C9F8}"/>
              </a:ext>
            </a:extLst>
          </p:cNvPr>
          <p:cNvSpPr txBox="1"/>
          <p:nvPr/>
        </p:nvSpPr>
        <p:spPr>
          <a:xfrm>
            <a:off x="4764505" y="5810797"/>
            <a:ext cx="7138737" cy="646331"/>
          </a:xfrm>
          <a:prstGeom prst="rect">
            <a:avLst/>
          </a:prstGeom>
          <a:noFill/>
        </p:spPr>
        <p:txBody>
          <a:bodyPr wrap="square">
            <a:spAutoFit/>
          </a:bodyPr>
          <a:lstStyle/>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Similarly, with the help of smooth and efficient approaches, and proper items and presentation in the venue, guides can ensure value. </a:t>
            </a:r>
          </a:p>
        </p:txBody>
      </p:sp>
      <p:pic>
        <p:nvPicPr>
          <p:cNvPr id="9" name="Picture 8">
            <a:extLst>
              <a:ext uri="{FF2B5EF4-FFF2-40B4-BE49-F238E27FC236}">
                <a16:creationId xmlns:a16="http://schemas.microsoft.com/office/drawing/2014/main" id="{CF3637C4-723C-71D2-5A51-597813A906D2}"/>
              </a:ext>
            </a:extLst>
          </p:cNvPr>
          <p:cNvPicPr>
            <a:picLocks noChangeAspect="1"/>
          </p:cNvPicPr>
          <p:nvPr/>
        </p:nvPicPr>
        <p:blipFill>
          <a:blip r:embed="rId3"/>
          <a:stretch>
            <a:fillRect/>
          </a:stretch>
        </p:blipFill>
        <p:spPr>
          <a:xfrm>
            <a:off x="288759" y="2930214"/>
            <a:ext cx="4278028" cy="3181828"/>
          </a:xfrm>
          <a:prstGeom prst="rect">
            <a:avLst/>
          </a:prstGeom>
          <a:ln>
            <a:noFill/>
          </a:ln>
          <a:effectLst>
            <a:outerShdw blurRad="292100" dist="139700" dir="2700000" algn="tl" rotWithShape="0">
              <a:srgbClr val="333333">
                <a:alpha val="65000"/>
              </a:srgbClr>
            </a:outerShdw>
          </a:effectLst>
        </p:spPr>
      </p:pic>
      <p:sp>
        <p:nvSpPr>
          <p:cNvPr id="11" name="TextBox 10">
            <a:extLst>
              <a:ext uri="{FF2B5EF4-FFF2-40B4-BE49-F238E27FC236}">
                <a16:creationId xmlns:a16="http://schemas.microsoft.com/office/drawing/2014/main" id="{9BD1CF62-FF50-6743-110D-B9F967347E06}"/>
              </a:ext>
            </a:extLst>
          </p:cNvPr>
          <p:cNvSpPr txBox="1"/>
          <p:nvPr/>
        </p:nvSpPr>
        <p:spPr>
          <a:xfrm>
            <a:off x="903773" y="6183744"/>
            <a:ext cx="3048000"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(Fubini, 2024)</a:t>
            </a:r>
            <a:endParaRPr lang="en-US" sz="1200" dirty="0"/>
          </a:p>
        </p:txBody>
      </p:sp>
    </p:spTree>
    <p:extLst>
      <p:ext uri="{BB962C8B-B14F-4D97-AF65-F5344CB8AC3E}">
        <p14:creationId xmlns:p14="http://schemas.microsoft.com/office/powerpoint/2010/main" val="1178724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277FAC-6F92-4D89-265A-A9A9E089D32D}"/>
              </a:ext>
            </a:extLst>
          </p:cNvPr>
          <p:cNvSpPr txBox="1"/>
          <p:nvPr/>
        </p:nvSpPr>
        <p:spPr>
          <a:xfrm>
            <a:off x="208547" y="774424"/>
            <a:ext cx="9962147" cy="2092881"/>
          </a:xfrm>
          <a:prstGeom prst="rect">
            <a:avLst/>
          </a:prstGeom>
          <a:noFill/>
        </p:spPr>
        <p:txBody>
          <a:bodyPr wrap="square">
            <a:spAutoFit/>
          </a:bodyPr>
          <a:lstStyle/>
          <a:p>
            <a:pPr marR="0" algn="just"/>
            <a:r>
              <a:rPr lang="en-US" sz="2000" b="1" dirty="0">
                <a:effectLst/>
                <a:latin typeface="Times New Roman" panose="02020603050405020304" pitchFamily="18" charset="0"/>
              </a:rPr>
              <a:t>Identifying the Major Stakeholders and Elucidating the Process by Which Marketing Mix Addresses Their Needs and Expectations</a:t>
            </a: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Customers are the most valuable stakeholders of a restaurant like this chosen business, where their needs are fulfilled by addressing their queries and providing quality and branded products. </a:t>
            </a:r>
          </a:p>
          <a:p>
            <a:pPr marL="285750" marR="0" indent="-285750" algn="jus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Furthermore, in the case of suppliers, this key initiation is ensured by covering production costs and determining whether products are available to customers. </a:t>
            </a:r>
          </a:p>
        </p:txBody>
      </p:sp>
      <p:sp>
        <p:nvSpPr>
          <p:cNvPr id="5" name="TextBox 4">
            <a:extLst>
              <a:ext uri="{FF2B5EF4-FFF2-40B4-BE49-F238E27FC236}">
                <a16:creationId xmlns:a16="http://schemas.microsoft.com/office/drawing/2014/main" id="{03A97434-FE3F-47C9-FC99-9652807361DE}"/>
              </a:ext>
            </a:extLst>
          </p:cNvPr>
          <p:cNvSpPr txBox="1"/>
          <p:nvPr/>
        </p:nvSpPr>
        <p:spPr>
          <a:xfrm>
            <a:off x="208547" y="5606522"/>
            <a:ext cx="11229474" cy="954107"/>
          </a:xfrm>
          <a:prstGeom prst="rect">
            <a:avLst/>
          </a:prstGeom>
          <a:noFill/>
        </p:spPr>
        <p:txBody>
          <a:bodyPr wrap="square">
            <a:spAutoFit/>
          </a:bodyPr>
          <a:lstStyle/>
          <a:p>
            <a:pPr marR="0" algn="just"/>
            <a:r>
              <a:rPr lang="en-US" sz="2000" b="1" dirty="0">
                <a:effectLst/>
                <a:latin typeface="Times New Roman" panose="02020603050405020304" pitchFamily="18" charset="0"/>
              </a:rPr>
              <a:t>Enumerating the Impact of the following Aspect on both Operational and Strategic Levels</a:t>
            </a: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Following the strategic and operational levels of marketing mix, this suitable factor initiates some key impact by providing unique and high-quality products, setting premium or low prices and selling both online and offline.</a:t>
            </a:r>
          </a:p>
        </p:txBody>
      </p:sp>
      <p:sp>
        <p:nvSpPr>
          <p:cNvPr id="7" name="TextBox 6">
            <a:extLst>
              <a:ext uri="{FF2B5EF4-FFF2-40B4-BE49-F238E27FC236}">
                <a16:creationId xmlns:a16="http://schemas.microsoft.com/office/drawing/2014/main" id="{01DEDF85-305B-4841-9AC3-4256D964E0ED}"/>
              </a:ext>
            </a:extLst>
          </p:cNvPr>
          <p:cNvSpPr txBox="1"/>
          <p:nvPr/>
        </p:nvSpPr>
        <p:spPr>
          <a:xfrm>
            <a:off x="0" y="134688"/>
            <a:ext cx="6096000" cy="584775"/>
          </a:xfrm>
          <a:prstGeom prst="rect">
            <a:avLst/>
          </a:prstGeom>
          <a:noFill/>
        </p:spPr>
        <p:txBody>
          <a:bodyPr wrap="square">
            <a:spAutoFit/>
          </a:bodyPr>
          <a:lstStyle/>
          <a:p>
            <a:r>
              <a:rPr lang="en-US" sz="3200" b="1" dirty="0">
                <a:latin typeface="Times New Roman" panose="02020603050405020304" pitchFamily="18" charset="0"/>
                <a:cs typeface="Times New Roman" panose="02020603050405020304" pitchFamily="18" charset="0"/>
              </a:rPr>
              <a:t>CONTD….</a:t>
            </a:r>
          </a:p>
        </p:txBody>
      </p:sp>
      <p:pic>
        <p:nvPicPr>
          <p:cNvPr id="11" name="Picture 10">
            <a:extLst>
              <a:ext uri="{FF2B5EF4-FFF2-40B4-BE49-F238E27FC236}">
                <a16:creationId xmlns:a16="http://schemas.microsoft.com/office/drawing/2014/main" id="{07B4E2A6-C073-9FF0-7CAA-7C1422A34F46}"/>
              </a:ext>
            </a:extLst>
          </p:cNvPr>
          <p:cNvPicPr>
            <a:picLocks noChangeAspect="1"/>
          </p:cNvPicPr>
          <p:nvPr/>
        </p:nvPicPr>
        <p:blipFill>
          <a:blip r:embed="rId3"/>
          <a:stretch>
            <a:fillRect/>
          </a:stretch>
        </p:blipFill>
        <p:spPr>
          <a:xfrm>
            <a:off x="7828928" y="2874174"/>
            <a:ext cx="3753472" cy="2323258"/>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3" name="TextBox 12">
            <a:extLst>
              <a:ext uri="{FF2B5EF4-FFF2-40B4-BE49-F238E27FC236}">
                <a16:creationId xmlns:a16="http://schemas.microsoft.com/office/drawing/2014/main" id="{476DE97C-86DE-0ECF-60E6-CD3034DDB7EB}"/>
              </a:ext>
            </a:extLst>
          </p:cNvPr>
          <p:cNvSpPr txBox="1"/>
          <p:nvPr/>
        </p:nvSpPr>
        <p:spPr>
          <a:xfrm>
            <a:off x="8330054" y="5329523"/>
            <a:ext cx="2751220"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(Kenyon, 2025)</a:t>
            </a:r>
            <a:endParaRPr lang="en-US" sz="1200" dirty="0"/>
          </a:p>
        </p:txBody>
      </p:sp>
    </p:spTree>
    <p:extLst>
      <p:ext uri="{BB962C8B-B14F-4D97-AF65-F5344CB8AC3E}">
        <p14:creationId xmlns:p14="http://schemas.microsoft.com/office/powerpoint/2010/main" val="3398113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9969B6-8EE6-B998-81DB-52ACD6D94708}"/>
              </a:ext>
            </a:extLst>
          </p:cNvPr>
          <p:cNvSpPr txBox="1"/>
          <p:nvPr/>
        </p:nvSpPr>
        <p:spPr>
          <a:xfrm>
            <a:off x="1860884" y="236183"/>
            <a:ext cx="8165432" cy="584775"/>
          </a:xfrm>
          <a:prstGeom prst="rect">
            <a:avLst/>
          </a:prstGeom>
          <a:noFill/>
        </p:spPr>
        <p:txBody>
          <a:bodyPr wrap="square">
            <a:spAutoFit/>
          </a:bodyPr>
          <a:lstStyle/>
          <a:p>
            <a:pPr marL="0" marR="0" algn="ctr">
              <a:buNone/>
            </a:pPr>
            <a:r>
              <a:rPr lang="en-US" sz="3200" b="1" kern="0" dirty="0">
                <a:effectLst/>
                <a:latin typeface="Times New Roman" panose="02020603050405020304" pitchFamily="18" charset="0"/>
              </a:rPr>
              <a:t>Marketing Planning and the Marketing Mix</a:t>
            </a:r>
          </a:p>
        </p:txBody>
      </p:sp>
      <p:sp>
        <p:nvSpPr>
          <p:cNvPr id="5" name="TextBox 4">
            <a:extLst>
              <a:ext uri="{FF2B5EF4-FFF2-40B4-BE49-F238E27FC236}">
                <a16:creationId xmlns:a16="http://schemas.microsoft.com/office/drawing/2014/main" id="{3BB914AD-CC6E-081C-AC7F-08A1C5A7F22D}"/>
              </a:ext>
            </a:extLst>
          </p:cNvPr>
          <p:cNvSpPr txBox="1"/>
          <p:nvPr/>
        </p:nvSpPr>
        <p:spPr>
          <a:xfrm>
            <a:off x="160421" y="1160273"/>
            <a:ext cx="11887199" cy="2092881"/>
          </a:xfrm>
          <a:prstGeom prst="rect">
            <a:avLst/>
          </a:prstGeom>
          <a:noFill/>
        </p:spPr>
        <p:txBody>
          <a:bodyPr wrap="square">
            <a:spAutoFit/>
          </a:bodyPr>
          <a:lstStyle/>
          <a:p>
            <a:pPr marR="0" algn="just"/>
            <a:r>
              <a:rPr lang="en-US" sz="2000" b="1" dirty="0">
                <a:effectLst/>
                <a:latin typeface="Times New Roman" panose="02020603050405020304" pitchFamily="18" charset="0"/>
              </a:rPr>
              <a:t>Demonstrating the Influence of the Marketing Environment and Marketing Research in Contrast with Marketing Mix</a:t>
            </a: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Adaptation of products and promotions related to trends can strategically be stated as a key approach, which influences the marketing research and environment under the marketing mix. </a:t>
            </a:r>
          </a:p>
          <a:p>
            <a:pPr marL="285750" marR="0" indent="-285750" algn="jus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Symbolically, this key phenomenon helps in generating or evaluating the demand for sustainable packaging and eco-friendly products, with the rise of e-commerce and social media. </a:t>
            </a:r>
          </a:p>
        </p:txBody>
      </p:sp>
      <p:sp>
        <p:nvSpPr>
          <p:cNvPr id="7" name="TextBox 6">
            <a:extLst>
              <a:ext uri="{FF2B5EF4-FFF2-40B4-BE49-F238E27FC236}">
                <a16:creationId xmlns:a16="http://schemas.microsoft.com/office/drawing/2014/main" id="{FDB745CF-9BDD-66F7-BE69-C9096CE4EE30}"/>
              </a:ext>
            </a:extLst>
          </p:cNvPr>
          <p:cNvSpPr txBox="1"/>
          <p:nvPr/>
        </p:nvSpPr>
        <p:spPr>
          <a:xfrm>
            <a:off x="4122820" y="5729618"/>
            <a:ext cx="7924800" cy="646331"/>
          </a:xfrm>
          <a:prstGeom prst="rect">
            <a:avLst/>
          </a:prstGeom>
          <a:noFill/>
        </p:spPr>
        <p:txBody>
          <a:bodyPr wrap="square">
            <a:spAutoFit/>
          </a:bodyPr>
          <a:lstStyle/>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Similarly, with this key initiative, a restaurant like the Ledbury can also gather insights, make informed decisions and upgrade its dishes and physical evidence.  </a:t>
            </a:r>
          </a:p>
        </p:txBody>
      </p:sp>
      <p:pic>
        <p:nvPicPr>
          <p:cNvPr id="9" name="Picture 8">
            <a:extLst>
              <a:ext uri="{FF2B5EF4-FFF2-40B4-BE49-F238E27FC236}">
                <a16:creationId xmlns:a16="http://schemas.microsoft.com/office/drawing/2014/main" id="{B29CC1E3-0F2F-18D4-590B-64FEA2B369BC}"/>
              </a:ext>
            </a:extLst>
          </p:cNvPr>
          <p:cNvPicPr>
            <a:picLocks noChangeAspect="1"/>
          </p:cNvPicPr>
          <p:nvPr/>
        </p:nvPicPr>
        <p:blipFill>
          <a:blip r:embed="rId3"/>
          <a:stretch>
            <a:fillRect/>
          </a:stretch>
        </p:blipFill>
        <p:spPr>
          <a:xfrm>
            <a:off x="386649" y="3604847"/>
            <a:ext cx="3960761" cy="248304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11" name="TextBox 10">
            <a:extLst>
              <a:ext uri="{FF2B5EF4-FFF2-40B4-BE49-F238E27FC236}">
                <a16:creationId xmlns:a16="http://schemas.microsoft.com/office/drawing/2014/main" id="{A1536607-6319-2107-EAEE-D28EB6828192}"/>
              </a:ext>
            </a:extLst>
          </p:cNvPr>
          <p:cNvSpPr txBox="1"/>
          <p:nvPr/>
        </p:nvSpPr>
        <p:spPr>
          <a:xfrm>
            <a:off x="650523" y="6162587"/>
            <a:ext cx="3433011"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(Udoagwu, 2025)</a:t>
            </a:r>
            <a:endParaRPr lang="en-US" sz="1200" dirty="0"/>
          </a:p>
        </p:txBody>
      </p:sp>
    </p:spTree>
    <p:extLst>
      <p:ext uri="{BB962C8B-B14F-4D97-AF65-F5344CB8AC3E}">
        <p14:creationId xmlns:p14="http://schemas.microsoft.com/office/powerpoint/2010/main" val="3618476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ADEF4E-ECFD-3F46-BED4-39F721091342}"/>
              </a:ext>
            </a:extLst>
          </p:cNvPr>
          <p:cNvSpPr txBox="1"/>
          <p:nvPr/>
        </p:nvSpPr>
        <p:spPr>
          <a:xfrm>
            <a:off x="4467726" y="224589"/>
            <a:ext cx="3256547" cy="584775"/>
          </a:xfrm>
          <a:prstGeom prst="rect">
            <a:avLst/>
          </a:prstGeom>
          <a:noFill/>
        </p:spPr>
        <p:txBody>
          <a:bodyPr wrap="square">
            <a:spAutoFit/>
          </a:bodyPr>
          <a:lstStyle/>
          <a:p>
            <a:pPr marL="0" marR="0" algn="ctr">
              <a:buNone/>
            </a:pPr>
            <a:r>
              <a:rPr lang="en-US" sz="3200" b="1" kern="0" dirty="0">
                <a:effectLst/>
                <a:latin typeface="Times New Roman" panose="02020603050405020304" pitchFamily="18" charset="0"/>
              </a:rPr>
              <a:t>Conclusion</a:t>
            </a:r>
          </a:p>
        </p:txBody>
      </p:sp>
      <p:sp>
        <p:nvSpPr>
          <p:cNvPr id="5" name="TextBox 4">
            <a:extLst>
              <a:ext uri="{FF2B5EF4-FFF2-40B4-BE49-F238E27FC236}">
                <a16:creationId xmlns:a16="http://schemas.microsoft.com/office/drawing/2014/main" id="{59C14CA5-94E8-7062-20FD-D7F5ECAD5A0E}"/>
              </a:ext>
            </a:extLst>
          </p:cNvPr>
          <p:cNvSpPr txBox="1"/>
          <p:nvPr/>
        </p:nvSpPr>
        <p:spPr>
          <a:xfrm>
            <a:off x="136357" y="963373"/>
            <a:ext cx="11831054" cy="1785104"/>
          </a:xfrm>
          <a:prstGeom prst="rect">
            <a:avLst/>
          </a:prstGeom>
          <a:noFill/>
        </p:spPr>
        <p:txBody>
          <a:bodyPr wrap="square">
            <a:spAutoFit/>
          </a:bodyPr>
          <a:lstStyle/>
          <a:p>
            <a:pPr marR="0" algn="just"/>
            <a:r>
              <a:rPr lang="en-US" sz="2000" b="1" dirty="0">
                <a:effectLst/>
                <a:latin typeface="Times New Roman" panose="02020603050405020304" pitchFamily="18" charset="0"/>
              </a:rPr>
              <a:t>Summarising the Key Findings</a:t>
            </a: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The Ledbury in London is one of the well-known restaurants, which has been explored by illustrating its background, while describing the 7Ps of marketing mix with its implementation of the selected entity.</a:t>
            </a:r>
          </a:p>
          <a:p>
            <a:pPr marL="285750" marR="0" indent="-285750" algn="just">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Strategically, creation or value with the help of these elements has also been highlighted in this section, followed by the influence of marketing research and the environment.   </a:t>
            </a:r>
          </a:p>
        </p:txBody>
      </p:sp>
      <p:sp>
        <p:nvSpPr>
          <p:cNvPr id="7" name="TextBox 6">
            <a:extLst>
              <a:ext uri="{FF2B5EF4-FFF2-40B4-BE49-F238E27FC236}">
                <a16:creationId xmlns:a16="http://schemas.microsoft.com/office/drawing/2014/main" id="{550304D0-8051-A13E-5E6C-5175DDC94C9A}"/>
              </a:ext>
            </a:extLst>
          </p:cNvPr>
          <p:cNvSpPr txBox="1"/>
          <p:nvPr/>
        </p:nvSpPr>
        <p:spPr>
          <a:xfrm>
            <a:off x="136357" y="5546109"/>
            <a:ext cx="11438021" cy="954107"/>
          </a:xfrm>
          <a:prstGeom prst="rect">
            <a:avLst/>
          </a:prstGeom>
          <a:noFill/>
        </p:spPr>
        <p:txBody>
          <a:bodyPr wrap="square">
            <a:spAutoFit/>
          </a:bodyPr>
          <a:lstStyle/>
          <a:p>
            <a:pPr marR="0" algn="just"/>
            <a:r>
              <a:rPr lang="en-US" sz="2000" b="1" dirty="0">
                <a:effectLst/>
                <a:latin typeface="Times New Roman" panose="02020603050405020304" pitchFamily="18" charset="0"/>
              </a:rPr>
              <a:t>Reflecting on the Establishment for Balancing the Elements of the Marketing Mix</a:t>
            </a:r>
          </a:p>
          <a:p>
            <a:pPr marL="285750" marR="0" indent="-285750" algn="just">
              <a:buFont typeface="Arial" panose="020B0604020202020204" pitchFamily="34" charset="0"/>
              <a:buChar char="•"/>
            </a:pPr>
            <a:r>
              <a:rPr lang="en-US" sz="1800" dirty="0">
                <a:effectLst/>
                <a:latin typeface="Times New Roman" panose="02020603050405020304" pitchFamily="18" charset="0"/>
                <a:ea typeface="Times New Roman" panose="02020603050405020304" pitchFamily="18" charset="0"/>
              </a:rPr>
              <a:t>Following all the details of this presentation, one thing is evident: the chosen organisation balance their marketing mix elements by following some key traits in order to achieve its objectives.</a:t>
            </a:r>
          </a:p>
        </p:txBody>
      </p:sp>
      <p:pic>
        <p:nvPicPr>
          <p:cNvPr id="9" name="Picture 8">
            <a:extLst>
              <a:ext uri="{FF2B5EF4-FFF2-40B4-BE49-F238E27FC236}">
                <a16:creationId xmlns:a16="http://schemas.microsoft.com/office/drawing/2014/main" id="{7D72C3FC-034F-6BB0-E4FC-BB7274FB4B95}"/>
              </a:ext>
            </a:extLst>
          </p:cNvPr>
          <p:cNvPicPr>
            <a:picLocks noChangeAspect="1"/>
          </p:cNvPicPr>
          <p:nvPr/>
        </p:nvPicPr>
        <p:blipFill>
          <a:blip r:embed="rId3"/>
          <a:stretch>
            <a:fillRect/>
          </a:stretch>
        </p:blipFill>
        <p:spPr>
          <a:xfrm>
            <a:off x="8353926" y="2748477"/>
            <a:ext cx="2943726" cy="257750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31AA63AF-DFC8-AC87-3CD3-01ECD652A9F1}"/>
              </a:ext>
            </a:extLst>
          </p:cNvPr>
          <p:cNvSpPr txBox="1"/>
          <p:nvPr/>
        </p:nvSpPr>
        <p:spPr>
          <a:xfrm>
            <a:off x="7844589" y="5407609"/>
            <a:ext cx="3962400" cy="276999"/>
          </a:xfrm>
          <a:prstGeom prst="rect">
            <a:avLst/>
          </a:prstGeom>
          <a:noFill/>
        </p:spPr>
        <p:txBody>
          <a:bodyPr wrap="square">
            <a:spAutoFit/>
          </a:bodyPr>
          <a:lstStyle/>
          <a:p>
            <a:pPr algn="ctr"/>
            <a:r>
              <a:rPr lang="en-US" sz="1200" dirty="0">
                <a:effectLst/>
                <a:latin typeface="Times New Roman" panose="02020603050405020304" pitchFamily="18" charset="0"/>
                <a:ea typeface="Times New Roman" panose="02020603050405020304" pitchFamily="18" charset="0"/>
              </a:rPr>
              <a:t>(Freedman, 2025)</a:t>
            </a:r>
            <a:endParaRPr lang="en-US" sz="1200" dirty="0"/>
          </a:p>
        </p:txBody>
      </p:sp>
    </p:spTree>
    <p:extLst>
      <p:ext uri="{BB962C8B-B14F-4D97-AF65-F5344CB8AC3E}">
        <p14:creationId xmlns:p14="http://schemas.microsoft.com/office/powerpoint/2010/main" val="3024268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02B713-9BC8-3EC3-8ED9-863E2DA77414}"/>
              </a:ext>
            </a:extLst>
          </p:cNvPr>
          <p:cNvSpPr txBox="1"/>
          <p:nvPr/>
        </p:nvSpPr>
        <p:spPr>
          <a:xfrm>
            <a:off x="4371473" y="139931"/>
            <a:ext cx="3449053" cy="584775"/>
          </a:xfrm>
          <a:prstGeom prst="rect">
            <a:avLst/>
          </a:prstGeom>
          <a:noFill/>
        </p:spPr>
        <p:txBody>
          <a:bodyPr wrap="square">
            <a:spAutoFit/>
          </a:bodyPr>
          <a:lstStyle/>
          <a:p>
            <a:pPr marL="0" marR="0" algn="ctr">
              <a:buNone/>
            </a:pPr>
            <a:r>
              <a:rPr lang="en-US" sz="3200" b="1" kern="0" dirty="0">
                <a:effectLst/>
                <a:latin typeface="Times New Roman" panose="02020603050405020304" pitchFamily="18" charset="0"/>
              </a:rPr>
              <a:t>References</a:t>
            </a:r>
          </a:p>
        </p:txBody>
      </p:sp>
      <p:sp>
        <p:nvSpPr>
          <p:cNvPr id="5" name="TextBox 4">
            <a:extLst>
              <a:ext uri="{FF2B5EF4-FFF2-40B4-BE49-F238E27FC236}">
                <a16:creationId xmlns:a16="http://schemas.microsoft.com/office/drawing/2014/main" id="{E279ACFA-11A5-FF7B-64AE-246073754218}"/>
              </a:ext>
            </a:extLst>
          </p:cNvPr>
          <p:cNvSpPr txBox="1"/>
          <p:nvPr/>
        </p:nvSpPr>
        <p:spPr>
          <a:xfrm>
            <a:off x="112295" y="900600"/>
            <a:ext cx="11903242" cy="5957400"/>
          </a:xfrm>
          <a:prstGeom prst="rect">
            <a:avLst/>
          </a:prstGeom>
          <a:noFill/>
        </p:spPr>
        <p:txBody>
          <a:bodyPr wrap="square">
            <a:spAutoFit/>
          </a:bodyPr>
          <a:lstStyle/>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Freedman, J., (2025). </a:t>
            </a:r>
            <a:r>
              <a:rPr lang="en-US" sz="1600" i="1" dirty="0">
                <a:effectLst/>
                <a:latin typeface="Times New Roman" panose="02020603050405020304" pitchFamily="18" charset="0"/>
                <a:ea typeface="Times New Roman" panose="02020603050405020304" pitchFamily="18" charset="0"/>
              </a:rPr>
              <a:t>Top 23 hotel marketing strategy ideas to increase your bookings.</a:t>
            </a:r>
            <a:r>
              <a:rPr lang="en-US" sz="1600" dirty="0">
                <a:effectLst/>
                <a:latin typeface="Times New Roman" panose="02020603050405020304" pitchFamily="18" charset="0"/>
                <a:ea typeface="Times New Roman" panose="02020603050405020304" pitchFamily="18" charset="0"/>
              </a:rPr>
              <a:t> [Online] Available at: https://www.mews.com/en/blog/hotel-marketing-strategy [Accessed 25 November 2025].</a:t>
            </a:r>
          </a:p>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Fubini, F., (2024). </a:t>
            </a:r>
            <a:r>
              <a:rPr lang="en-US" sz="1600" i="1" dirty="0">
                <a:effectLst/>
                <a:latin typeface="Times New Roman" panose="02020603050405020304" pitchFamily="18" charset="0"/>
                <a:ea typeface="Times New Roman" panose="02020603050405020304" pitchFamily="18" charset="0"/>
              </a:rPr>
              <a:t>In Search of the Perfect Peach: Why flavour holds the answer to fixing our food system</a:t>
            </a:r>
            <a:r>
              <a:rPr lang="en-US" sz="1600" dirty="0">
                <a:effectLst/>
                <a:latin typeface="Times New Roman" panose="02020603050405020304" pitchFamily="18" charset="0"/>
                <a:ea typeface="Times New Roman" panose="02020603050405020304" pitchFamily="18" charset="0"/>
              </a:rPr>
              <a:t>. Chelsea Green Publishing.</a:t>
            </a:r>
          </a:p>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haveignition, (2024). </a:t>
            </a:r>
            <a:r>
              <a:rPr lang="en-US" sz="1600" i="1" dirty="0">
                <a:effectLst/>
                <a:latin typeface="Times New Roman" panose="02020603050405020304" pitchFamily="18" charset="0"/>
                <a:ea typeface="Times New Roman" panose="02020603050405020304" pitchFamily="18" charset="0"/>
              </a:rPr>
              <a:t>Product management for Hospitality.</a:t>
            </a:r>
            <a:r>
              <a:rPr lang="en-US" sz="1600" dirty="0">
                <a:effectLst/>
                <a:latin typeface="Times New Roman" panose="02020603050405020304" pitchFamily="18" charset="0"/>
                <a:ea typeface="Times New Roman" panose="02020603050405020304" pitchFamily="18" charset="0"/>
              </a:rPr>
              <a:t> [Online] Available at: https://www.haveignition.com/industry-guides/product-management-for-hospitality [Accessed 25 November 2025].</a:t>
            </a:r>
          </a:p>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Kenyon, G.N., (2025). ‘Supply Chain Dimensions of Quality.’ In </a:t>
            </a:r>
            <a:r>
              <a:rPr lang="en-US" sz="1600" i="1" dirty="0">
                <a:effectLst/>
                <a:latin typeface="Times New Roman" panose="02020603050405020304" pitchFamily="18" charset="0"/>
                <a:ea typeface="Times New Roman" panose="02020603050405020304" pitchFamily="18" charset="0"/>
              </a:rPr>
              <a:t>The Perception of Quality: Establishing a Competitive Advantage Through Quality, Value, and Perception</a:t>
            </a:r>
            <a:r>
              <a:rPr lang="en-US" sz="1600" dirty="0">
                <a:effectLst/>
                <a:latin typeface="Times New Roman" panose="02020603050405020304" pitchFamily="18" charset="0"/>
                <a:ea typeface="Times New Roman" panose="02020603050405020304" pitchFamily="18" charset="0"/>
              </a:rPr>
              <a:t> (pp. 291-364). London: Springer London.</a:t>
            </a:r>
          </a:p>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Lutrario, J., (2022). </a:t>
            </a:r>
            <a:r>
              <a:rPr lang="en-US" sz="1600" i="1" dirty="0">
                <a:effectLst/>
                <a:latin typeface="Times New Roman" panose="02020603050405020304" pitchFamily="18" charset="0"/>
                <a:ea typeface="Times New Roman" panose="02020603050405020304" pitchFamily="18" charset="0"/>
              </a:rPr>
              <a:t>Leading from the front: Brett Graham on bringing back The Ledbury</a:t>
            </a:r>
            <a:r>
              <a:rPr lang="en-US" sz="1600" dirty="0">
                <a:effectLst/>
                <a:latin typeface="Times New Roman" panose="02020603050405020304" pitchFamily="18" charset="0"/>
                <a:ea typeface="Times New Roman" panose="02020603050405020304" pitchFamily="18" charset="0"/>
              </a:rPr>
              <a:t>. [Online] Available at: https://www.restaurantonline.co.uk/Article/2022/04/04/Chef-Brett-Graham-on-reopening-his-The-Ledbury-restaurant-in-Notting-Hill/ [Accessed 25 November 2025].</a:t>
            </a:r>
          </a:p>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nationalrestaurantawards, (2025). </a:t>
            </a:r>
            <a:r>
              <a:rPr lang="en-US" sz="1600" i="1" dirty="0">
                <a:effectLst/>
                <a:latin typeface="Times New Roman" panose="02020603050405020304" pitchFamily="18" charset="0"/>
                <a:ea typeface="Times New Roman" panose="02020603050405020304" pitchFamily="18" charset="0"/>
              </a:rPr>
              <a:t>The Ledbury.</a:t>
            </a:r>
            <a:r>
              <a:rPr lang="en-US" sz="1600" dirty="0">
                <a:effectLst/>
                <a:latin typeface="Times New Roman" panose="02020603050405020304" pitchFamily="18" charset="0"/>
                <a:ea typeface="Times New Roman" panose="02020603050405020304" pitchFamily="18" charset="0"/>
              </a:rPr>
              <a:t> [Online] Available at: https://www.nationalrestaurantawards.co.uk/profile/the-ledbury/ [Accessed 25 November 2025].</a:t>
            </a:r>
          </a:p>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travelsforstars, (2024). </a:t>
            </a:r>
            <a:r>
              <a:rPr lang="en-US" sz="1600" i="1" dirty="0">
                <a:effectLst/>
                <a:latin typeface="Times New Roman" panose="02020603050405020304" pitchFamily="18" charset="0"/>
                <a:ea typeface="Times New Roman" panose="02020603050405020304" pitchFamily="18" charset="0"/>
              </a:rPr>
              <a:t>The Ledbury - London.</a:t>
            </a:r>
            <a:r>
              <a:rPr lang="en-US" sz="1600" dirty="0">
                <a:effectLst/>
                <a:latin typeface="Times New Roman" panose="02020603050405020304" pitchFamily="18" charset="0"/>
                <a:ea typeface="Times New Roman" panose="02020603050405020304" pitchFamily="18" charset="0"/>
              </a:rPr>
              <a:t> [Online] Available at: https://www.travelsforstars.com/blog/2024/03/09/the-ledbury-london [Accessed 25 November 2025].</a:t>
            </a:r>
          </a:p>
          <a:p>
            <a:pPr marL="285750" marR="0" indent="-285750" algn="just">
              <a:lnSpc>
                <a:spcPct val="15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Udoagwu, K., (2025). </a:t>
            </a:r>
            <a:r>
              <a:rPr lang="en-US" sz="1600" i="1" dirty="0">
                <a:effectLst/>
                <a:latin typeface="Times New Roman" panose="02020603050405020304" pitchFamily="18" charset="0"/>
                <a:ea typeface="Times New Roman" panose="02020603050405020304" pitchFamily="18" charset="0"/>
              </a:rPr>
              <a:t>What is a marketing environment?.</a:t>
            </a:r>
            <a:r>
              <a:rPr lang="en-US" sz="1600" dirty="0">
                <a:effectLst/>
                <a:latin typeface="Times New Roman" panose="02020603050405020304" pitchFamily="18" charset="0"/>
                <a:ea typeface="Times New Roman" panose="02020603050405020304" pitchFamily="18" charset="0"/>
              </a:rPr>
              <a:t> [Online] Available at: https://www.wrike.com/blog/what-is-marketing-environment/ [Accessed 25 November 2025].</a:t>
            </a:r>
          </a:p>
        </p:txBody>
      </p:sp>
    </p:spTree>
    <p:extLst>
      <p:ext uri="{BB962C8B-B14F-4D97-AF65-F5344CB8AC3E}">
        <p14:creationId xmlns:p14="http://schemas.microsoft.com/office/powerpoint/2010/main" val="3938755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2946</Words>
  <Application>Microsoft Office PowerPoint</Application>
  <PresentationFormat>Widescreen</PresentationFormat>
  <Paragraphs>167</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2025-11-28T09:15:18Z</dcterms:created>
  <dcterms:modified xsi:type="dcterms:W3CDTF">2025-11-30T14:02:53Z</dcterms:modified>
</cp:coreProperties>
</file>