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theme/theme10.xml" ContentType="application/vnd.openxmlformats-officedocument.theme+xml"/>
  <Override PartName="/ppt/slideLayouts/slideLayout13.xml" ContentType="application/vnd.openxmlformats-officedocument.presentationml.slideLayout+xml"/>
  <Override PartName="/ppt/theme/theme11.xml" ContentType="application/vnd.openxmlformats-officedocument.theme+xml"/>
  <Override PartName="/ppt/slideLayouts/slideLayout14.xml" ContentType="application/vnd.openxmlformats-officedocument.presentationml.slideLayout+xml"/>
  <Override PartName="/ppt/theme/theme12.xml" ContentType="application/vnd.openxmlformats-officedocument.theme+xml"/>
  <Override PartName="/ppt/slideLayouts/slideLayout15.xml" ContentType="application/vnd.openxmlformats-officedocument.presentationml.slideLayout+xml"/>
  <Override PartName="/ppt/theme/theme13.xml" ContentType="application/vnd.openxmlformats-officedocument.theme+xml"/>
  <Override PartName="/ppt/slideLayouts/slideLayout16.xml" ContentType="application/vnd.openxmlformats-officedocument.presentationml.slideLayout+xml"/>
  <Override PartName="/ppt/theme/theme14.xml" ContentType="application/vnd.openxmlformats-officedocument.theme+xml"/>
  <Override PartName="/ppt/slideLayouts/slideLayout17.xml" ContentType="application/vnd.openxmlformats-officedocument.presentationml.slideLayout+xml"/>
  <Override PartName="/ppt/theme/theme15.xml" ContentType="application/vnd.openxmlformats-officedocument.theme+xml"/>
  <Override PartName="/ppt/slideLayouts/slideLayout18.xml" ContentType="application/vnd.openxmlformats-officedocument.presentationml.slideLayout+xml"/>
  <Override PartName="/ppt/theme/theme16.xml" ContentType="application/vnd.openxmlformats-officedocument.theme+xml"/>
  <Override PartName="/ppt/slideLayouts/slideLayout19.xml" ContentType="application/vnd.openxmlformats-officedocument.presentationml.slideLayout+xml"/>
  <Override PartName="/ppt/theme/theme17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18.xml" ContentType="application/vnd.openxmlformats-officedocument.theme+xml"/>
  <Override PartName="/ppt/slideLayouts/slideLayout28.xml" ContentType="application/vnd.openxmlformats-officedocument.presentationml.slideLayout+xml"/>
  <Override PartName="/ppt/theme/theme19.xml" ContentType="application/vnd.openxmlformats-officedocument.theme+xml"/>
  <Override PartName="/ppt/slideLayouts/slideLayout29.xml" ContentType="application/vnd.openxmlformats-officedocument.presentationml.slideLayout+xml"/>
  <Override PartName="/ppt/theme/theme20.xml" ContentType="application/vnd.openxmlformats-officedocument.theme+xml"/>
  <Override PartName="/ppt/slideLayouts/slideLayout30.xml" ContentType="application/vnd.openxmlformats-officedocument.presentationml.slideLayout+xml"/>
  <Override PartName="/ppt/theme/theme21.xml" ContentType="application/vnd.openxmlformats-officedocument.theme+xml"/>
  <Override PartName="/ppt/theme/theme2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1" r:id="rId5"/>
    <p:sldMasterId id="2147483650" r:id="rId6"/>
    <p:sldMasterId id="2147483652" r:id="rId7"/>
    <p:sldMasterId id="2147483653" r:id="rId8"/>
    <p:sldMasterId id="2147483654" r:id="rId9"/>
    <p:sldMasterId id="2147483655" r:id="rId10"/>
    <p:sldMasterId id="2147483656" r:id="rId11"/>
    <p:sldMasterId id="2147483657" r:id="rId12"/>
    <p:sldMasterId id="2147483658" r:id="rId13"/>
    <p:sldMasterId id="2147483660" r:id="rId14"/>
    <p:sldMasterId id="2147483659" r:id="rId15"/>
    <p:sldMasterId id="2147483661" r:id="rId16"/>
    <p:sldMasterId id="2147483662" r:id="rId17"/>
    <p:sldMasterId id="2147483663" r:id="rId18"/>
    <p:sldMasterId id="2147483664" r:id="rId19"/>
    <p:sldMasterId id="2147483665" r:id="rId20"/>
    <p:sldMasterId id="2147483666" r:id="rId21"/>
    <p:sldMasterId id="2147483673" r:id="rId22"/>
    <p:sldMasterId id="2147483670" r:id="rId23"/>
    <p:sldMasterId id="2147483671" r:id="rId24"/>
  </p:sldMasterIdLst>
  <p:notesMasterIdLst>
    <p:notesMasterId r:id="rId39"/>
  </p:notesMasterIdLst>
  <p:sldIdLst>
    <p:sldId id="256" r:id="rId25"/>
    <p:sldId id="258" r:id="rId26"/>
    <p:sldId id="265" r:id="rId27"/>
    <p:sldId id="276" r:id="rId28"/>
    <p:sldId id="280" r:id="rId29"/>
    <p:sldId id="281" r:id="rId30"/>
    <p:sldId id="267" r:id="rId31"/>
    <p:sldId id="282" r:id="rId32"/>
    <p:sldId id="283" r:id="rId33"/>
    <p:sldId id="275" r:id="rId34"/>
    <p:sldId id="277" r:id="rId35"/>
    <p:sldId id="284" r:id="rId36"/>
    <p:sldId id="273" r:id="rId37"/>
    <p:sldId id="274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60" y="1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2.xml"/><Relationship Id="rId39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0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1.xml"/><Relationship Id="rId33" Type="http://schemas.openxmlformats.org/officeDocument/2006/relationships/slide" Target="slides/slide9.xml"/><Relationship Id="rId38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Master" Target="slideMasters/slideMaster21.xml"/><Relationship Id="rId32" Type="http://schemas.openxmlformats.org/officeDocument/2006/relationships/slide" Target="slides/slide8.xml"/><Relationship Id="rId37" Type="http://schemas.openxmlformats.org/officeDocument/2006/relationships/slide" Target="slides/slide13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4.xml"/><Relationship Id="rId36" Type="http://schemas.openxmlformats.org/officeDocument/2006/relationships/slide" Target="slides/slide12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3.xml"/><Relationship Id="rId30" Type="http://schemas.openxmlformats.org/officeDocument/2006/relationships/slide" Target="slides/slide6.xml"/><Relationship Id="rId35" Type="http://schemas.openxmlformats.org/officeDocument/2006/relationships/slide" Target="slides/slide11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4472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8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8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8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8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8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8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8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2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4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5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6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7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8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9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Relationship Id="rId9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8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9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8EA94852-2BA4-0A45-840B-96DCEE0E00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uwtsd.digitise.tours/tour/Aerial/aerial_one" TargetMode="Externa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jpeg"/><Relationship Id="rId18" Type="http://schemas.openxmlformats.org/officeDocument/2006/relationships/image" Target="../media/image47.pn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12" Type="http://schemas.openxmlformats.org/officeDocument/2006/relationships/image" Target="../media/image41.jpeg"/><Relationship Id="rId17" Type="http://schemas.openxmlformats.org/officeDocument/2006/relationships/image" Target="../media/image46.jpg"/><Relationship Id="rId2" Type="http://schemas.openxmlformats.org/officeDocument/2006/relationships/image" Target="../media/image31.jpeg"/><Relationship Id="rId16" Type="http://schemas.openxmlformats.org/officeDocument/2006/relationships/image" Target="../media/image45.png"/><Relationship Id="rId20" Type="http://schemas.openxmlformats.org/officeDocument/2006/relationships/image" Target="../media/image49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5" Type="http://schemas.openxmlformats.org/officeDocument/2006/relationships/image" Target="../media/image44.png"/><Relationship Id="rId10" Type="http://schemas.openxmlformats.org/officeDocument/2006/relationships/image" Target="../media/image39.jpeg"/><Relationship Id="rId19" Type="http://schemas.openxmlformats.org/officeDocument/2006/relationships/image" Target="../media/image48.png"/><Relationship Id="rId4" Type="http://schemas.openxmlformats.org/officeDocument/2006/relationships/image" Target="../media/image33.jpeg"/><Relationship Id="rId9" Type="http://schemas.openxmlformats.org/officeDocument/2006/relationships/image" Target="../media/image38.jpeg"/><Relationship Id="rId14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coronavirus/information-for-students/" TargetMode="External"/><Relationship Id="rId2" Type="http://schemas.openxmlformats.org/officeDocument/2006/relationships/hyperlink" Target="https://www.youtube.com/watch?v=B6yM7qt8i9U" TargetMode="Externa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uwtsd.ac.uk/coronavirus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HVx1CvwUAj0&amp;feature=youtu.be" TargetMode="External"/><Relationship Id="rId13" Type="http://schemas.openxmlformats.org/officeDocument/2006/relationships/hyperlink" Target="https://uowtsd.sharepoint.com/:b:/t/HWBWelcomeandInductionreources_GRP/ETB_6Kqqpx5DrdmQpkpaMG4BpjrAbOo2xFd0gJwmPWWbtw?e=z9Tagw" TargetMode="External"/><Relationship Id="rId3" Type="http://schemas.openxmlformats.org/officeDocument/2006/relationships/hyperlink" Target="https://www.youtube.com/watch?v=51OBgtqAB_4" TargetMode="External"/><Relationship Id="rId7" Type="http://schemas.openxmlformats.org/officeDocument/2006/relationships/hyperlink" Target="https://www.youtube.com/watch?v=gtePFvYP7A0" TargetMode="External"/><Relationship Id="rId12" Type="http://schemas.openxmlformats.org/officeDocument/2006/relationships/hyperlink" Target="https://uowtsd.sharepoint.com/:b:/t/HWBWelcomeandInductionreources_GRP/EQrgOAOEfKJBpGl8cfiFBaUBxdlNJKwWxXVuIAmql945Zw?e=gMQdR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hyperlink" Target="UWTSD-Student-Charter-Presentation.pptx" TargetMode="External"/><Relationship Id="rId11" Type="http://schemas.openxmlformats.org/officeDocument/2006/relationships/hyperlink" Target="https://uowtsd.sharepoint.com/:b:/t/HWBWelcomeandInductionreources_GRP/EfWSrqdfHd9Dpkyn1slqnxwBJck-j17dONgQSVT6vfFYfw?e=frtlCv" TargetMode="External"/><Relationship Id="rId5" Type="http://schemas.openxmlformats.org/officeDocument/2006/relationships/hyperlink" Target="https://youtu.be/b7wLZZ33MCA" TargetMode="External"/><Relationship Id="rId15" Type="http://schemas.openxmlformats.org/officeDocument/2006/relationships/hyperlink" Target="https://uwtsd.ac.uk/student-services/connect/" TargetMode="External"/><Relationship Id="rId10" Type="http://schemas.openxmlformats.org/officeDocument/2006/relationships/hyperlink" Target="https://uowtsd.sharepoint.com/:b:/t/HWBWelcomeandInductionreources_GRP/Ea1Cnv0KbBpAg2aMTYhUvmUB5HilAqyyhW75ntrkRFQw0A?e=UgO5SS" TargetMode="External"/><Relationship Id="rId4" Type="http://schemas.openxmlformats.org/officeDocument/2006/relationships/hyperlink" Target="https://youtu.be/dEOyrSRLAF4" TargetMode="External"/><Relationship Id="rId9" Type="http://schemas.openxmlformats.org/officeDocument/2006/relationships/hyperlink" Target="https://digitallearning.uwtsd.ac.uk/" TargetMode="External"/><Relationship Id="rId14" Type="http://schemas.openxmlformats.org/officeDocument/2006/relationships/hyperlink" Target="https://uowtsd.sharepoint.com/:b:/t/HWBWelcomeandInductionreources_GRP/Ec8hcbNfuzROvxpD6AErYfcBA5gYLctgq2rzgiI4eyMMQg?e=tSZVRI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9048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32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4217" y="2162674"/>
            <a:ext cx="10744200" cy="2290056"/>
          </a:xfrm>
        </p:spPr>
        <p:txBody>
          <a:bodyPr>
            <a:normAutofit/>
          </a:bodyPr>
          <a:lstStyle/>
          <a:p>
            <a:pPr algn="r"/>
            <a:r>
              <a:rPr lang="en-GB" sz="6000" dirty="0">
                <a:solidFill>
                  <a:schemeClr val="bg1"/>
                </a:solidFill>
              </a:rPr>
              <a:t>Applied Computing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Wales Institute of Science and Art (WISA)</a:t>
            </a:r>
            <a:endParaRPr lang="en-GB" sz="540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A4A25C-5932-4EB6-9528-F433191E8E1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5" y="5813249"/>
            <a:ext cx="555759" cy="6993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1390BA-6482-4793-8E13-AAF02E89961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5481" y="5813249"/>
            <a:ext cx="707013" cy="699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059D90-FF17-4043-9C97-7CB2A6EF6DD1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52" y="6245164"/>
            <a:ext cx="1678208" cy="246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Image result for tef silver">
            <a:extLst>
              <a:ext uri="{FF2B5EF4-FFF2-40B4-BE49-F238E27FC236}">
                <a16:creationId xmlns:a16="http://schemas.microsoft.com/office/drawing/2014/main" id="{C735C6D0-8C18-4742-B20E-3DEE68681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5794007"/>
            <a:ext cx="583430" cy="71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65EC2-AD6A-4E9A-B120-B76CDD110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5242" y="412316"/>
            <a:ext cx="6842067" cy="648156"/>
          </a:xfrm>
        </p:spPr>
        <p:txBody>
          <a:bodyPr>
            <a:normAutofit fontScale="90000"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Wales Institute of Science and Art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7C495B3-0E66-473B-8174-1FF5816D72B5}"/>
              </a:ext>
            </a:extLst>
          </p:cNvPr>
          <p:cNvGrpSpPr/>
          <p:nvPr/>
        </p:nvGrpSpPr>
        <p:grpSpPr>
          <a:xfrm>
            <a:off x="2682714" y="1880852"/>
            <a:ext cx="1160751" cy="689065"/>
            <a:chOff x="4079973" y="1871735"/>
            <a:chExt cx="1440004" cy="722165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329F9799-5571-4A56-B5EB-1CAF2723FC45}"/>
                </a:ext>
              </a:extLst>
            </p:cNvPr>
            <p:cNvSpPr/>
            <p:nvPr/>
          </p:nvSpPr>
          <p:spPr>
            <a:xfrm>
              <a:off x="4079973" y="1871735"/>
              <a:ext cx="1440004" cy="722165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ectangle: Rounded Corners 4">
              <a:extLst>
                <a:ext uri="{FF2B5EF4-FFF2-40B4-BE49-F238E27FC236}">
                  <a16:creationId xmlns:a16="http://schemas.microsoft.com/office/drawing/2014/main" id="{8B6433E1-E598-43BA-B820-52342A8A35E0}"/>
                </a:ext>
              </a:extLst>
            </p:cNvPr>
            <p:cNvSpPr txBox="1"/>
            <p:nvPr/>
          </p:nvSpPr>
          <p:spPr>
            <a:xfrm>
              <a:off x="4101124" y="1892886"/>
              <a:ext cx="1397702" cy="6798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668" tIns="6668" rIns="6668" bIns="6668" numCol="1" spcCol="1270" anchor="ctr" anchorCtr="0">
              <a:noAutofit/>
            </a:bodyPr>
            <a:lstStyle/>
            <a:p>
              <a:pPr algn="ctr" defTabSz="4667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dirty="0"/>
                <a:t>Provost</a:t>
              </a:r>
            </a:p>
          </p:txBody>
        </p:sp>
      </p:grpSp>
      <p:sp>
        <p:nvSpPr>
          <p:cNvPr id="10" name="Freeform 33">
            <a:extLst>
              <a:ext uri="{FF2B5EF4-FFF2-40B4-BE49-F238E27FC236}">
                <a16:creationId xmlns:a16="http://schemas.microsoft.com/office/drawing/2014/main" id="{0509F3AF-A649-46B9-B33E-96FE85FB0F49}"/>
              </a:ext>
            </a:extLst>
          </p:cNvPr>
          <p:cNvSpPr/>
          <p:nvPr/>
        </p:nvSpPr>
        <p:spPr>
          <a:xfrm>
            <a:off x="7320136" y="1806590"/>
            <a:ext cx="2664296" cy="814036"/>
          </a:xfrm>
          <a:custGeom>
            <a:avLst/>
            <a:gdLst>
              <a:gd name="connsiteX0" fmla="*/ 0 w 1462298"/>
              <a:gd name="connsiteY0" fmla="*/ 73115 h 731149"/>
              <a:gd name="connsiteX1" fmla="*/ 73115 w 1462298"/>
              <a:gd name="connsiteY1" fmla="*/ 0 h 731149"/>
              <a:gd name="connsiteX2" fmla="*/ 1389183 w 1462298"/>
              <a:gd name="connsiteY2" fmla="*/ 0 h 731149"/>
              <a:gd name="connsiteX3" fmla="*/ 1462298 w 1462298"/>
              <a:gd name="connsiteY3" fmla="*/ 73115 h 731149"/>
              <a:gd name="connsiteX4" fmla="*/ 1462298 w 1462298"/>
              <a:gd name="connsiteY4" fmla="*/ 658034 h 731149"/>
              <a:gd name="connsiteX5" fmla="*/ 1389183 w 1462298"/>
              <a:gd name="connsiteY5" fmla="*/ 731149 h 731149"/>
              <a:gd name="connsiteX6" fmla="*/ 73115 w 1462298"/>
              <a:gd name="connsiteY6" fmla="*/ 731149 h 731149"/>
              <a:gd name="connsiteX7" fmla="*/ 0 w 1462298"/>
              <a:gd name="connsiteY7" fmla="*/ 658034 h 731149"/>
              <a:gd name="connsiteX8" fmla="*/ 0 w 1462298"/>
              <a:gd name="connsiteY8" fmla="*/ 73115 h 73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2298" h="731149">
                <a:moveTo>
                  <a:pt x="0" y="73115"/>
                </a:moveTo>
                <a:cubicBezTo>
                  <a:pt x="0" y="32735"/>
                  <a:pt x="32735" y="0"/>
                  <a:pt x="73115" y="0"/>
                </a:cubicBezTo>
                <a:lnTo>
                  <a:pt x="1389183" y="0"/>
                </a:lnTo>
                <a:cubicBezTo>
                  <a:pt x="1429563" y="0"/>
                  <a:pt x="1462298" y="32735"/>
                  <a:pt x="1462298" y="73115"/>
                </a:cubicBezTo>
                <a:lnTo>
                  <a:pt x="1462298" y="658034"/>
                </a:lnTo>
                <a:cubicBezTo>
                  <a:pt x="1462298" y="698414"/>
                  <a:pt x="1429563" y="731149"/>
                  <a:pt x="1389183" y="731149"/>
                </a:cubicBezTo>
                <a:lnTo>
                  <a:pt x="73115" y="731149"/>
                </a:lnTo>
                <a:cubicBezTo>
                  <a:pt x="32735" y="731149"/>
                  <a:pt x="0" y="698414"/>
                  <a:pt x="0" y="658034"/>
                </a:cubicBezTo>
                <a:lnTo>
                  <a:pt x="0" y="731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729" tIns="22729" rIns="22729" bIns="22729" numCol="1" spcCol="1270" anchor="ctr" anchorCtr="0">
            <a:noAutofit/>
          </a:bodyPr>
          <a:lstStyle/>
          <a:p>
            <a:pPr algn="ctr"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dirty="0"/>
              <a:t>Asst Dean – Quality, Resources, Partner</a:t>
            </a:r>
          </a:p>
        </p:txBody>
      </p:sp>
      <p:sp>
        <p:nvSpPr>
          <p:cNvPr id="11" name="Freeform 25">
            <a:extLst>
              <a:ext uri="{FF2B5EF4-FFF2-40B4-BE49-F238E27FC236}">
                <a16:creationId xmlns:a16="http://schemas.microsoft.com/office/drawing/2014/main" id="{B9FD4BDA-1857-4320-890F-177B11BB5F85}"/>
              </a:ext>
            </a:extLst>
          </p:cNvPr>
          <p:cNvSpPr/>
          <p:nvPr/>
        </p:nvSpPr>
        <p:spPr>
          <a:xfrm>
            <a:off x="2387331" y="4001286"/>
            <a:ext cx="1178722" cy="697637"/>
          </a:xfrm>
          <a:custGeom>
            <a:avLst/>
            <a:gdLst>
              <a:gd name="connsiteX0" fmla="*/ 0 w 1462298"/>
              <a:gd name="connsiteY0" fmla="*/ 73115 h 731149"/>
              <a:gd name="connsiteX1" fmla="*/ 73115 w 1462298"/>
              <a:gd name="connsiteY1" fmla="*/ 0 h 731149"/>
              <a:gd name="connsiteX2" fmla="*/ 1389183 w 1462298"/>
              <a:gd name="connsiteY2" fmla="*/ 0 h 731149"/>
              <a:gd name="connsiteX3" fmla="*/ 1462298 w 1462298"/>
              <a:gd name="connsiteY3" fmla="*/ 73115 h 731149"/>
              <a:gd name="connsiteX4" fmla="*/ 1462298 w 1462298"/>
              <a:gd name="connsiteY4" fmla="*/ 658034 h 731149"/>
              <a:gd name="connsiteX5" fmla="*/ 1389183 w 1462298"/>
              <a:gd name="connsiteY5" fmla="*/ 731149 h 731149"/>
              <a:gd name="connsiteX6" fmla="*/ 73115 w 1462298"/>
              <a:gd name="connsiteY6" fmla="*/ 731149 h 731149"/>
              <a:gd name="connsiteX7" fmla="*/ 0 w 1462298"/>
              <a:gd name="connsiteY7" fmla="*/ 658034 h 731149"/>
              <a:gd name="connsiteX8" fmla="*/ 0 w 1462298"/>
              <a:gd name="connsiteY8" fmla="*/ 73115 h 73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2298" h="731149">
                <a:moveTo>
                  <a:pt x="0" y="73115"/>
                </a:moveTo>
                <a:cubicBezTo>
                  <a:pt x="0" y="32735"/>
                  <a:pt x="32735" y="0"/>
                  <a:pt x="73115" y="0"/>
                </a:cubicBezTo>
                <a:lnTo>
                  <a:pt x="1389183" y="0"/>
                </a:lnTo>
                <a:cubicBezTo>
                  <a:pt x="1429563" y="0"/>
                  <a:pt x="1462298" y="32735"/>
                  <a:pt x="1462298" y="73115"/>
                </a:cubicBezTo>
                <a:lnTo>
                  <a:pt x="1462298" y="658034"/>
                </a:lnTo>
                <a:cubicBezTo>
                  <a:pt x="1462298" y="698414"/>
                  <a:pt x="1429563" y="731149"/>
                  <a:pt x="1389183" y="731149"/>
                </a:cubicBezTo>
                <a:lnTo>
                  <a:pt x="73115" y="731149"/>
                </a:lnTo>
                <a:cubicBezTo>
                  <a:pt x="32735" y="731149"/>
                  <a:pt x="0" y="698414"/>
                  <a:pt x="0" y="658034"/>
                </a:cubicBezTo>
                <a:lnTo>
                  <a:pt x="0" y="731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824" tIns="20824" rIns="20824" bIns="20824" numCol="1" spcCol="1270" anchor="ctr" anchorCtr="0">
            <a:noAutofit/>
          </a:bodyPr>
          <a:lstStyle/>
          <a:p>
            <a:pPr algn="ctr" defTabSz="3333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Art &amp; Media</a:t>
            </a:r>
          </a:p>
        </p:txBody>
      </p:sp>
      <p:sp>
        <p:nvSpPr>
          <p:cNvPr id="12" name="Freeform 27">
            <a:extLst>
              <a:ext uri="{FF2B5EF4-FFF2-40B4-BE49-F238E27FC236}">
                <a16:creationId xmlns:a16="http://schemas.microsoft.com/office/drawing/2014/main" id="{9C01C4EA-806F-450F-BD90-366731071840}"/>
              </a:ext>
            </a:extLst>
          </p:cNvPr>
          <p:cNvSpPr/>
          <p:nvPr/>
        </p:nvSpPr>
        <p:spPr>
          <a:xfrm>
            <a:off x="4487691" y="4030259"/>
            <a:ext cx="1178722" cy="697637"/>
          </a:xfrm>
          <a:custGeom>
            <a:avLst/>
            <a:gdLst>
              <a:gd name="connsiteX0" fmla="*/ 0 w 1462298"/>
              <a:gd name="connsiteY0" fmla="*/ 73115 h 731149"/>
              <a:gd name="connsiteX1" fmla="*/ 73115 w 1462298"/>
              <a:gd name="connsiteY1" fmla="*/ 0 h 731149"/>
              <a:gd name="connsiteX2" fmla="*/ 1389183 w 1462298"/>
              <a:gd name="connsiteY2" fmla="*/ 0 h 731149"/>
              <a:gd name="connsiteX3" fmla="*/ 1462298 w 1462298"/>
              <a:gd name="connsiteY3" fmla="*/ 73115 h 731149"/>
              <a:gd name="connsiteX4" fmla="*/ 1462298 w 1462298"/>
              <a:gd name="connsiteY4" fmla="*/ 658034 h 731149"/>
              <a:gd name="connsiteX5" fmla="*/ 1389183 w 1462298"/>
              <a:gd name="connsiteY5" fmla="*/ 731149 h 731149"/>
              <a:gd name="connsiteX6" fmla="*/ 73115 w 1462298"/>
              <a:gd name="connsiteY6" fmla="*/ 731149 h 731149"/>
              <a:gd name="connsiteX7" fmla="*/ 0 w 1462298"/>
              <a:gd name="connsiteY7" fmla="*/ 658034 h 731149"/>
              <a:gd name="connsiteX8" fmla="*/ 0 w 1462298"/>
              <a:gd name="connsiteY8" fmla="*/ 73115 h 73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2298" h="731149">
                <a:moveTo>
                  <a:pt x="0" y="73115"/>
                </a:moveTo>
                <a:cubicBezTo>
                  <a:pt x="0" y="32735"/>
                  <a:pt x="32735" y="0"/>
                  <a:pt x="73115" y="0"/>
                </a:cubicBezTo>
                <a:lnTo>
                  <a:pt x="1389183" y="0"/>
                </a:lnTo>
                <a:cubicBezTo>
                  <a:pt x="1429563" y="0"/>
                  <a:pt x="1462298" y="32735"/>
                  <a:pt x="1462298" y="73115"/>
                </a:cubicBezTo>
                <a:lnTo>
                  <a:pt x="1462298" y="658034"/>
                </a:lnTo>
                <a:cubicBezTo>
                  <a:pt x="1462298" y="698414"/>
                  <a:pt x="1429563" y="731149"/>
                  <a:pt x="1389183" y="731149"/>
                </a:cubicBezTo>
                <a:lnTo>
                  <a:pt x="73115" y="731149"/>
                </a:lnTo>
                <a:cubicBezTo>
                  <a:pt x="32735" y="731149"/>
                  <a:pt x="0" y="698414"/>
                  <a:pt x="0" y="658034"/>
                </a:cubicBezTo>
                <a:lnTo>
                  <a:pt x="0" y="731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824" tIns="20824" rIns="20824" bIns="20824" numCol="1" spcCol="1270" anchor="ctr" anchorCtr="0">
            <a:noAutofit/>
          </a:bodyPr>
          <a:lstStyle/>
          <a:p>
            <a:pPr algn="ctr" defTabSz="3333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Built &amp; Natural Environment </a:t>
            </a:r>
          </a:p>
        </p:txBody>
      </p:sp>
      <p:sp>
        <p:nvSpPr>
          <p:cNvPr id="13" name="Freeform 29">
            <a:extLst>
              <a:ext uri="{FF2B5EF4-FFF2-40B4-BE49-F238E27FC236}">
                <a16:creationId xmlns:a16="http://schemas.microsoft.com/office/drawing/2014/main" id="{2C69F35E-0D7E-41E9-9594-C725FAD3F0A4}"/>
              </a:ext>
            </a:extLst>
          </p:cNvPr>
          <p:cNvSpPr/>
          <p:nvPr/>
        </p:nvSpPr>
        <p:spPr>
          <a:xfrm>
            <a:off x="6523526" y="4006049"/>
            <a:ext cx="1178722" cy="697637"/>
          </a:xfrm>
          <a:custGeom>
            <a:avLst/>
            <a:gdLst>
              <a:gd name="connsiteX0" fmla="*/ 0 w 1462298"/>
              <a:gd name="connsiteY0" fmla="*/ 73115 h 731149"/>
              <a:gd name="connsiteX1" fmla="*/ 73115 w 1462298"/>
              <a:gd name="connsiteY1" fmla="*/ 0 h 731149"/>
              <a:gd name="connsiteX2" fmla="*/ 1389183 w 1462298"/>
              <a:gd name="connsiteY2" fmla="*/ 0 h 731149"/>
              <a:gd name="connsiteX3" fmla="*/ 1462298 w 1462298"/>
              <a:gd name="connsiteY3" fmla="*/ 73115 h 731149"/>
              <a:gd name="connsiteX4" fmla="*/ 1462298 w 1462298"/>
              <a:gd name="connsiteY4" fmla="*/ 658034 h 731149"/>
              <a:gd name="connsiteX5" fmla="*/ 1389183 w 1462298"/>
              <a:gd name="connsiteY5" fmla="*/ 731149 h 731149"/>
              <a:gd name="connsiteX6" fmla="*/ 73115 w 1462298"/>
              <a:gd name="connsiteY6" fmla="*/ 731149 h 731149"/>
              <a:gd name="connsiteX7" fmla="*/ 0 w 1462298"/>
              <a:gd name="connsiteY7" fmla="*/ 658034 h 731149"/>
              <a:gd name="connsiteX8" fmla="*/ 0 w 1462298"/>
              <a:gd name="connsiteY8" fmla="*/ 73115 h 73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2298" h="731149">
                <a:moveTo>
                  <a:pt x="0" y="73115"/>
                </a:moveTo>
                <a:cubicBezTo>
                  <a:pt x="0" y="32735"/>
                  <a:pt x="32735" y="0"/>
                  <a:pt x="73115" y="0"/>
                </a:cubicBezTo>
                <a:lnTo>
                  <a:pt x="1389183" y="0"/>
                </a:lnTo>
                <a:cubicBezTo>
                  <a:pt x="1429563" y="0"/>
                  <a:pt x="1462298" y="32735"/>
                  <a:pt x="1462298" y="73115"/>
                </a:cubicBezTo>
                <a:lnTo>
                  <a:pt x="1462298" y="658034"/>
                </a:lnTo>
                <a:cubicBezTo>
                  <a:pt x="1462298" y="698414"/>
                  <a:pt x="1429563" y="731149"/>
                  <a:pt x="1389183" y="731149"/>
                </a:cubicBezTo>
                <a:lnTo>
                  <a:pt x="73115" y="731149"/>
                </a:lnTo>
                <a:cubicBezTo>
                  <a:pt x="32735" y="731149"/>
                  <a:pt x="0" y="698414"/>
                  <a:pt x="0" y="658034"/>
                </a:cubicBezTo>
                <a:lnTo>
                  <a:pt x="0" y="731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824" tIns="20824" rIns="20824" bIns="20824" numCol="1" spcCol="1270" anchor="ctr" anchorCtr="0">
            <a:noAutofit/>
          </a:bodyPr>
          <a:lstStyle/>
          <a:p>
            <a:pPr algn="ctr" defTabSz="3333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Applied</a:t>
            </a:r>
          </a:p>
          <a:p>
            <a:pPr algn="ctr" defTabSz="3333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Computing</a:t>
            </a:r>
          </a:p>
        </p:txBody>
      </p:sp>
      <p:sp>
        <p:nvSpPr>
          <p:cNvPr id="14" name="Freeform 31">
            <a:extLst>
              <a:ext uri="{FF2B5EF4-FFF2-40B4-BE49-F238E27FC236}">
                <a16:creationId xmlns:a16="http://schemas.microsoft.com/office/drawing/2014/main" id="{998C2E49-9FAC-4992-BCB7-ECAC5342343E}"/>
              </a:ext>
            </a:extLst>
          </p:cNvPr>
          <p:cNvSpPr/>
          <p:nvPr/>
        </p:nvSpPr>
        <p:spPr>
          <a:xfrm>
            <a:off x="8324873" y="4030259"/>
            <a:ext cx="1178722" cy="697637"/>
          </a:xfrm>
          <a:custGeom>
            <a:avLst/>
            <a:gdLst>
              <a:gd name="connsiteX0" fmla="*/ 0 w 1462298"/>
              <a:gd name="connsiteY0" fmla="*/ 73115 h 731149"/>
              <a:gd name="connsiteX1" fmla="*/ 73115 w 1462298"/>
              <a:gd name="connsiteY1" fmla="*/ 0 h 731149"/>
              <a:gd name="connsiteX2" fmla="*/ 1389183 w 1462298"/>
              <a:gd name="connsiteY2" fmla="*/ 0 h 731149"/>
              <a:gd name="connsiteX3" fmla="*/ 1462298 w 1462298"/>
              <a:gd name="connsiteY3" fmla="*/ 73115 h 731149"/>
              <a:gd name="connsiteX4" fmla="*/ 1462298 w 1462298"/>
              <a:gd name="connsiteY4" fmla="*/ 658034 h 731149"/>
              <a:gd name="connsiteX5" fmla="*/ 1389183 w 1462298"/>
              <a:gd name="connsiteY5" fmla="*/ 731149 h 731149"/>
              <a:gd name="connsiteX6" fmla="*/ 73115 w 1462298"/>
              <a:gd name="connsiteY6" fmla="*/ 731149 h 731149"/>
              <a:gd name="connsiteX7" fmla="*/ 0 w 1462298"/>
              <a:gd name="connsiteY7" fmla="*/ 658034 h 731149"/>
              <a:gd name="connsiteX8" fmla="*/ 0 w 1462298"/>
              <a:gd name="connsiteY8" fmla="*/ 73115 h 73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2298" h="731149">
                <a:moveTo>
                  <a:pt x="0" y="73115"/>
                </a:moveTo>
                <a:cubicBezTo>
                  <a:pt x="0" y="32735"/>
                  <a:pt x="32735" y="0"/>
                  <a:pt x="73115" y="0"/>
                </a:cubicBezTo>
                <a:lnTo>
                  <a:pt x="1389183" y="0"/>
                </a:lnTo>
                <a:cubicBezTo>
                  <a:pt x="1429563" y="0"/>
                  <a:pt x="1462298" y="32735"/>
                  <a:pt x="1462298" y="73115"/>
                </a:cubicBezTo>
                <a:lnTo>
                  <a:pt x="1462298" y="658034"/>
                </a:lnTo>
                <a:cubicBezTo>
                  <a:pt x="1462298" y="698414"/>
                  <a:pt x="1429563" y="731149"/>
                  <a:pt x="1389183" y="731149"/>
                </a:cubicBezTo>
                <a:lnTo>
                  <a:pt x="73115" y="731149"/>
                </a:lnTo>
                <a:cubicBezTo>
                  <a:pt x="32735" y="731149"/>
                  <a:pt x="0" y="698414"/>
                  <a:pt x="0" y="658034"/>
                </a:cubicBezTo>
                <a:lnTo>
                  <a:pt x="0" y="731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824" tIns="20824" rIns="20824" bIns="20824" numCol="1" spcCol="1270" anchor="ctr" anchorCtr="0">
            <a:noAutofit/>
          </a:bodyPr>
          <a:lstStyle/>
          <a:p>
            <a:pPr algn="ctr" defTabSz="3333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Engineering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3B8D84D-9248-4E27-ABCD-A3C97D197BD5}"/>
              </a:ext>
            </a:extLst>
          </p:cNvPr>
          <p:cNvCxnSpPr>
            <a:cxnSpLocks/>
          </p:cNvCxnSpPr>
          <p:nvPr/>
        </p:nvCxnSpPr>
        <p:spPr>
          <a:xfrm>
            <a:off x="3826415" y="2179926"/>
            <a:ext cx="143734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292CA02-9B73-48E0-99BF-B76E6A173D48}"/>
              </a:ext>
            </a:extLst>
          </p:cNvPr>
          <p:cNvCxnSpPr>
            <a:cxnSpLocks/>
          </p:cNvCxnSpPr>
          <p:nvPr/>
        </p:nvCxnSpPr>
        <p:spPr>
          <a:xfrm>
            <a:off x="6462224" y="2179926"/>
            <a:ext cx="857913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332FD7D-9407-44EA-9118-1AB6AC890438}"/>
              </a:ext>
            </a:extLst>
          </p:cNvPr>
          <p:cNvCxnSpPr>
            <a:cxnSpLocks/>
          </p:cNvCxnSpPr>
          <p:nvPr/>
        </p:nvCxnSpPr>
        <p:spPr>
          <a:xfrm flipH="1">
            <a:off x="5111816" y="2525860"/>
            <a:ext cx="468070" cy="150439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2735684-237B-47E2-9104-C03790CF8B2D}"/>
              </a:ext>
            </a:extLst>
          </p:cNvPr>
          <p:cNvCxnSpPr>
            <a:cxnSpLocks/>
          </p:cNvCxnSpPr>
          <p:nvPr/>
        </p:nvCxnSpPr>
        <p:spPr>
          <a:xfrm flipH="1">
            <a:off x="2976692" y="2478863"/>
            <a:ext cx="2425420" cy="152242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08C24BE-121B-4252-924D-EE132874EEB8}"/>
              </a:ext>
            </a:extLst>
          </p:cNvPr>
          <p:cNvCxnSpPr>
            <a:cxnSpLocks/>
          </p:cNvCxnSpPr>
          <p:nvPr/>
        </p:nvCxnSpPr>
        <p:spPr>
          <a:xfrm>
            <a:off x="6026237" y="2522110"/>
            <a:ext cx="990994" cy="150814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32A6A322-A481-4B96-B293-A0E399D08B2D}"/>
              </a:ext>
            </a:extLst>
          </p:cNvPr>
          <p:cNvCxnSpPr>
            <a:cxnSpLocks/>
          </p:cNvCxnSpPr>
          <p:nvPr/>
        </p:nvCxnSpPr>
        <p:spPr>
          <a:xfrm>
            <a:off x="6298802" y="2516888"/>
            <a:ext cx="2533502" cy="149291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0" name="Rectangle 39">
            <a:extLst>
              <a:ext uri="{FF2B5EF4-FFF2-40B4-BE49-F238E27FC236}">
                <a16:creationId xmlns:a16="http://schemas.microsoft.com/office/drawing/2014/main" id="{F1368788-9A2E-420C-A3B7-21797D4CA4EF}"/>
              </a:ext>
            </a:extLst>
          </p:cNvPr>
          <p:cNvSpPr/>
          <p:nvPr/>
        </p:nvSpPr>
        <p:spPr>
          <a:xfrm>
            <a:off x="2499692" y="5124405"/>
            <a:ext cx="72953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Where we are? SA1 Waterfront </a:t>
            </a:r>
            <a:r>
              <a:rPr lang="en-GB" sz="2800" dirty="0">
                <a:hlinkClick r:id="rId2"/>
              </a:rPr>
              <a:t>IQ</a:t>
            </a:r>
            <a:r>
              <a:rPr lang="en-GB" sz="2800" dirty="0"/>
              <a:t> building</a:t>
            </a:r>
          </a:p>
        </p:txBody>
      </p:sp>
      <p:sp>
        <p:nvSpPr>
          <p:cNvPr id="41" name="Freeform 19">
            <a:extLst>
              <a:ext uri="{FF2B5EF4-FFF2-40B4-BE49-F238E27FC236}">
                <a16:creationId xmlns:a16="http://schemas.microsoft.com/office/drawing/2014/main" id="{939F4D10-E9E0-4959-B458-0DD8DCCCE2E9}"/>
              </a:ext>
            </a:extLst>
          </p:cNvPr>
          <p:cNvSpPr/>
          <p:nvPr/>
        </p:nvSpPr>
        <p:spPr>
          <a:xfrm>
            <a:off x="5124712" y="1817171"/>
            <a:ext cx="1451490" cy="689139"/>
          </a:xfrm>
          <a:custGeom>
            <a:avLst/>
            <a:gdLst>
              <a:gd name="connsiteX0" fmla="*/ 0 w 1444487"/>
              <a:gd name="connsiteY0" fmla="*/ 72224 h 722243"/>
              <a:gd name="connsiteX1" fmla="*/ 72224 w 1444487"/>
              <a:gd name="connsiteY1" fmla="*/ 0 h 722243"/>
              <a:gd name="connsiteX2" fmla="*/ 1372263 w 1444487"/>
              <a:gd name="connsiteY2" fmla="*/ 0 h 722243"/>
              <a:gd name="connsiteX3" fmla="*/ 1444487 w 1444487"/>
              <a:gd name="connsiteY3" fmla="*/ 72224 h 722243"/>
              <a:gd name="connsiteX4" fmla="*/ 1444487 w 1444487"/>
              <a:gd name="connsiteY4" fmla="*/ 650019 h 722243"/>
              <a:gd name="connsiteX5" fmla="*/ 1372263 w 1444487"/>
              <a:gd name="connsiteY5" fmla="*/ 722243 h 722243"/>
              <a:gd name="connsiteX6" fmla="*/ 72224 w 1444487"/>
              <a:gd name="connsiteY6" fmla="*/ 722243 h 722243"/>
              <a:gd name="connsiteX7" fmla="*/ 0 w 1444487"/>
              <a:gd name="connsiteY7" fmla="*/ 650019 h 722243"/>
              <a:gd name="connsiteX8" fmla="*/ 0 w 1444487"/>
              <a:gd name="connsiteY8" fmla="*/ 72224 h 722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4487" h="722243">
                <a:moveTo>
                  <a:pt x="0" y="72224"/>
                </a:moveTo>
                <a:cubicBezTo>
                  <a:pt x="0" y="32336"/>
                  <a:pt x="32336" y="0"/>
                  <a:pt x="72224" y="0"/>
                </a:cubicBezTo>
                <a:lnTo>
                  <a:pt x="1372263" y="0"/>
                </a:lnTo>
                <a:cubicBezTo>
                  <a:pt x="1412151" y="0"/>
                  <a:pt x="1444487" y="32336"/>
                  <a:pt x="1444487" y="72224"/>
                </a:cubicBezTo>
                <a:lnTo>
                  <a:pt x="1444487" y="650019"/>
                </a:lnTo>
                <a:cubicBezTo>
                  <a:pt x="1444487" y="689907"/>
                  <a:pt x="1412151" y="722243"/>
                  <a:pt x="1372263" y="722243"/>
                </a:cubicBezTo>
                <a:lnTo>
                  <a:pt x="72224" y="722243"/>
                </a:lnTo>
                <a:cubicBezTo>
                  <a:pt x="32336" y="722243"/>
                  <a:pt x="0" y="689907"/>
                  <a:pt x="0" y="650019"/>
                </a:cubicBezTo>
                <a:lnTo>
                  <a:pt x="0" y="7222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533" tIns="22533" rIns="22533" bIns="22533" numCol="1" spcCol="1270" anchor="ctr" anchorCtr="0">
            <a:noAutofit/>
          </a:bodyPr>
          <a:lstStyle/>
          <a:p>
            <a:pPr algn="ctr"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Dean of the Institute</a:t>
            </a:r>
          </a:p>
        </p:txBody>
      </p:sp>
    </p:spTree>
    <p:extLst>
      <p:ext uri="{BB962C8B-B14F-4D97-AF65-F5344CB8AC3E}">
        <p14:creationId xmlns:p14="http://schemas.microsoft.com/office/powerpoint/2010/main" val="3183192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003A3-0CA0-4B9B-8D21-ADE95AE67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306" y="1259274"/>
            <a:ext cx="3071435" cy="606549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Applied Computing</a:t>
            </a:r>
          </a:p>
        </p:txBody>
      </p:sp>
      <p:pic>
        <p:nvPicPr>
          <p:cNvPr id="1026" name="Picture 2" descr="kapilan radhakrishnan">
            <a:extLst>
              <a:ext uri="{FF2B5EF4-FFF2-40B4-BE49-F238E27FC236}">
                <a16:creationId xmlns:a16="http://schemas.microsoft.com/office/drawing/2014/main" id="{E0F63ECF-0FAD-49EC-ABA2-4725FC896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75" y="416197"/>
            <a:ext cx="897713" cy="1159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329E87E-E14D-4A9E-9970-2AEE75F9D1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4034" y="1227441"/>
            <a:ext cx="2828925" cy="361536"/>
          </a:xfrm>
        </p:spPr>
        <p:txBody>
          <a:bodyPr>
            <a:normAutofit/>
          </a:bodyPr>
          <a:lstStyle/>
          <a:p>
            <a:r>
              <a:rPr lang="en-GB" sz="1800" b="1" dirty="0"/>
              <a:t>Kapilan, Academic Director</a:t>
            </a:r>
          </a:p>
        </p:txBody>
      </p:sp>
      <p:pic>
        <p:nvPicPr>
          <p:cNvPr id="1029" name="Picture 5" descr="Tim">
            <a:extLst>
              <a:ext uri="{FF2B5EF4-FFF2-40B4-BE49-F238E27FC236}">
                <a16:creationId xmlns:a16="http://schemas.microsoft.com/office/drawing/2014/main" id="{13690200-3101-4D87-9E92-D9F9C3D03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232" y="2374205"/>
            <a:ext cx="1026102" cy="1092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bh">
            <a:extLst>
              <a:ext uri="{FF2B5EF4-FFF2-40B4-BE49-F238E27FC236}">
                <a16:creationId xmlns:a16="http://schemas.microsoft.com/office/drawing/2014/main" id="{2886F53A-B0FA-4EC2-A921-29A0B7EFF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47" y="2378656"/>
            <a:ext cx="1076628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gt">
            <a:extLst>
              <a:ext uri="{FF2B5EF4-FFF2-40B4-BE49-F238E27FC236}">
                <a16:creationId xmlns:a16="http://schemas.microsoft.com/office/drawing/2014/main" id="{1792AF0C-2C13-48FD-9CA2-D6A0C41565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473" y="2356209"/>
            <a:ext cx="1126569" cy="1083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3A14B59-5A1A-4701-BD88-85429D3C76DE}"/>
              </a:ext>
            </a:extLst>
          </p:cNvPr>
          <p:cNvSpPr txBox="1">
            <a:spLocks/>
          </p:cNvSpPr>
          <p:nvPr/>
        </p:nvSpPr>
        <p:spPr>
          <a:xfrm>
            <a:off x="5099075" y="2051480"/>
            <a:ext cx="2828925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b="1" dirty="0">
                <a:solidFill>
                  <a:schemeClr val="bg1"/>
                </a:solidFill>
              </a:rPr>
              <a:t>Programme Managers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3A79A9F-3BCF-4EC8-887C-8F6B944048B3}"/>
              </a:ext>
            </a:extLst>
          </p:cNvPr>
          <p:cNvSpPr txBox="1">
            <a:spLocks/>
          </p:cNvSpPr>
          <p:nvPr/>
        </p:nvSpPr>
        <p:spPr>
          <a:xfrm>
            <a:off x="5898793" y="3594339"/>
            <a:ext cx="475241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b="1" dirty="0">
                <a:solidFill>
                  <a:schemeClr val="bg1"/>
                </a:solidFill>
              </a:rPr>
              <a:t>Tim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78D9F559-DC02-435D-AAF0-241BE209663D}"/>
              </a:ext>
            </a:extLst>
          </p:cNvPr>
          <p:cNvSpPr txBox="1">
            <a:spLocks/>
          </p:cNvSpPr>
          <p:nvPr/>
        </p:nvSpPr>
        <p:spPr>
          <a:xfrm>
            <a:off x="890306" y="3483229"/>
            <a:ext cx="475241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b="1" dirty="0">
                <a:solidFill>
                  <a:schemeClr val="bg1"/>
                </a:solidFill>
              </a:rPr>
              <a:t>Bev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17642110-127E-41E2-B613-FFD7F3DDF4FC}"/>
              </a:ext>
            </a:extLst>
          </p:cNvPr>
          <p:cNvSpPr txBox="1">
            <a:spLocks/>
          </p:cNvSpPr>
          <p:nvPr/>
        </p:nvSpPr>
        <p:spPr>
          <a:xfrm>
            <a:off x="1978201" y="3495713"/>
            <a:ext cx="684701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b="1" dirty="0">
                <a:solidFill>
                  <a:schemeClr val="bg1"/>
                </a:solidFill>
              </a:rPr>
              <a:t>Gaynor</a:t>
            </a:r>
          </a:p>
        </p:txBody>
      </p:sp>
      <p:pic>
        <p:nvPicPr>
          <p:cNvPr id="1032" name="Picture 8" descr="glj">
            <a:extLst>
              <a:ext uri="{FF2B5EF4-FFF2-40B4-BE49-F238E27FC236}">
                <a16:creationId xmlns:a16="http://schemas.microsoft.com/office/drawing/2014/main" id="{5F5FF55E-2A75-463E-9912-E42FAF6BB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937" y="2356209"/>
            <a:ext cx="1074921" cy="1077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D5961EF9-5A93-4F54-A579-B735176A5441}"/>
              </a:ext>
            </a:extLst>
          </p:cNvPr>
          <p:cNvSpPr txBox="1">
            <a:spLocks/>
          </p:cNvSpPr>
          <p:nvPr/>
        </p:nvSpPr>
        <p:spPr>
          <a:xfrm>
            <a:off x="4464106" y="3554641"/>
            <a:ext cx="734582" cy="407221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b="1" dirty="0">
                <a:solidFill>
                  <a:schemeClr val="bg1"/>
                </a:solidFill>
              </a:rPr>
              <a:t>Gareth</a:t>
            </a:r>
          </a:p>
        </p:txBody>
      </p:sp>
      <p:pic>
        <p:nvPicPr>
          <p:cNvPr id="1033" name="Picture 9" descr="car">
            <a:extLst>
              <a:ext uri="{FF2B5EF4-FFF2-40B4-BE49-F238E27FC236}">
                <a16:creationId xmlns:a16="http://schemas.microsoft.com/office/drawing/2014/main" id="{76A03283-FDF4-45E9-90C8-3A61C9F7C8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179" y="4034391"/>
            <a:ext cx="1131754" cy="112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 descr="lc">
            <a:extLst>
              <a:ext uri="{FF2B5EF4-FFF2-40B4-BE49-F238E27FC236}">
                <a16:creationId xmlns:a16="http://schemas.microsoft.com/office/drawing/2014/main" id="{972E5BA7-4DE9-4A16-BB33-14C7CCA0A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5526" y="399506"/>
            <a:ext cx="1075409" cy="1008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A2B42555-3337-46C0-92E4-62D4870B27BE}"/>
              </a:ext>
            </a:extLst>
          </p:cNvPr>
          <p:cNvSpPr txBox="1">
            <a:spLocks/>
          </p:cNvSpPr>
          <p:nvPr/>
        </p:nvSpPr>
        <p:spPr>
          <a:xfrm>
            <a:off x="10158840" y="1552521"/>
            <a:ext cx="1075409" cy="476781"/>
          </a:xfrm>
          <a:prstGeom prst="rect">
            <a:avLst/>
          </a:prstGeom>
        </p:spPr>
        <p:txBody>
          <a:bodyPr vert="horz" lIns="68580" tIns="34290" rIns="68580" bIns="3429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b="1" dirty="0">
                <a:solidFill>
                  <a:schemeClr val="bg1"/>
                </a:solidFill>
              </a:rPr>
              <a:t>Technician</a:t>
            </a:r>
          </a:p>
          <a:p>
            <a:pPr marL="0" indent="0">
              <a:buNone/>
            </a:pPr>
            <a:r>
              <a:rPr lang="en-GB" sz="1350" b="1" dirty="0">
                <a:solidFill>
                  <a:schemeClr val="bg1"/>
                </a:solidFill>
              </a:rPr>
              <a:t>Lee</a:t>
            </a:r>
          </a:p>
        </p:txBody>
      </p:sp>
      <p:pic>
        <p:nvPicPr>
          <p:cNvPr id="1036" name="Picture 12" descr="md">
            <a:extLst>
              <a:ext uri="{FF2B5EF4-FFF2-40B4-BE49-F238E27FC236}">
                <a16:creationId xmlns:a16="http://schemas.microsoft.com/office/drawing/2014/main" id="{DA6AE1D7-6B7E-4752-ABEC-6D0465ECC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229" y="2359775"/>
            <a:ext cx="1095442" cy="114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 descr="gd">
            <a:extLst>
              <a:ext uri="{FF2B5EF4-FFF2-40B4-BE49-F238E27FC236}">
                <a16:creationId xmlns:a16="http://schemas.microsoft.com/office/drawing/2014/main" id="{A4577DA6-A63B-40FB-9BCC-4E91D1D82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146" y="2347808"/>
            <a:ext cx="998958" cy="108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 descr="nik">
            <a:extLst>
              <a:ext uri="{FF2B5EF4-FFF2-40B4-BE49-F238E27FC236}">
                <a16:creationId xmlns:a16="http://schemas.microsoft.com/office/drawing/2014/main" id="{55C90069-F24F-47D2-AD3F-7B97D859A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108" y="4085209"/>
            <a:ext cx="1060253" cy="1030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 descr="jw">
            <a:extLst>
              <a:ext uri="{FF2B5EF4-FFF2-40B4-BE49-F238E27FC236}">
                <a16:creationId xmlns:a16="http://schemas.microsoft.com/office/drawing/2014/main" id="{74DFF716-E59F-4D59-8E23-87FA93BA3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936" y="4082311"/>
            <a:ext cx="1131754" cy="107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39DC1C42-DD7C-4270-9901-F318D1FC7FBA}"/>
              </a:ext>
            </a:extLst>
          </p:cNvPr>
          <p:cNvSpPr txBox="1">
            <a:spLocks/>
          </p:cNvSpPr>
          <p:nvPr/>
        </p:nvSpPr>
        <p:spPr>
          <a:xfrm>
            <a:off x="3190945" y="5276622"/>
            <a:ext cx="890588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b="1" dirty="0">
                <a:solidFill>
                  <a:schemeClr val="bg1"/>
                </a:solidFill>
              </a:rPr>
              <a:t>Carlene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BA84AC81-55A9-4B21-8016-712469890562}"/>
              </a:ext>
            </a:extLst>
          </p:cNvPr>
          <p:cNvSpPr txBox="1">
            <a:spLocks/>
          </p:cNvSpPr>
          <p:nvPr/>
        </p:nvSpPr>
        <p:spPr>
          <a:xfrm>
            <a:off x="7224194" y="3594388"/>
            <a:ext cx="539487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dirty="0">
                <a:solidFill>
                  <a:schemeClr val="bg1"/>
                </a:solidFill>
              </a:rPr>
              <a:t>Mike</a:t>
            </a:r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C846FC29-21A4-41AD-9938-0A9972DAD310}"/>
              </a:ext>
            </a:extLst>
          </p:cNvPr>
          <p:cNvSpPr txBox="1">
            <a:spLocks/>
          </p:cNvSpPr>
          <p:nvPr/>
        </p:nvSpPr>
        <p:spPr>
          <a:xfrm>
            <a:off x="5915044" y="5231463"/>
            <a:ext cx="539487" cy="344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b="1" dirty="0">
                <a:solidFill>
                  <a:schemeClr val="bg1"/>
                </a:solidFill>
              </a:rPr>
              <a:t>Nik</a:t>
            </a:r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A981833E-2FB0-462A-B62E-4F6CDA28AFDB}"/>
              </a:ext>
            </a:extLst>
          </p:cNvPr>
          <p:cNvSpPr txBox="1">
            <a:spLocks/>
          </p:cNvSpPr>
          <p:nvPr/>
        </p:nvSpPr>
        <p:spPr>
          <a:xfrm>
            <a:off x="4561663" y="5246255"/>
            <a:ext cx="807195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b="1" dirty="0">
                <a:solidFill>
                  <a:schemeClr val="bg1"/>
                </a:solidFill>
              </a:rPr>
              <a:t>James</a:t>
            </a:r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5A3217E5-5DB8-4DBB-B448-1B5CD9DC382D}"/>
              </a:ext>
            </a:extLst>
          </p:cNvPr>
          <p:cNvSpPr txBox="1">
            <a:spLocks/>
          </p:cNvSpPr>
          <p:nvPr/>
        </p:nvSpPr>
        <p:spPr>
          <a:xfrm>
            <a:off x="3237300" y="3554641"/>
            <a:ext cx="890588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b="1" dirty="0">
                <a:solidFill>
                  <a:schemeClr val="bg1"/>
                </a:solidFill>
              </a:rPr>
              <a:t>Gordon</a:t>
            </a:r>
          </a:p>
        </p:txBody>
      </p:sp>
      <p:sp>
        <p:nvSpPr>
          <p:cNvPr id="41" name="Content Placeholder 2">
            <a:extLst>
              <a:ext uri="{FF2B5EF4-FFF2-40B4-BE49-F238E27FC236}">
                <a16:creationId xmlns:a16="http://schemas.microsoft.com/office/drawing/2014/main" id="{9F87CDB7-2794-40AC-AAD4-4E8711DD1AFB}"/>
              </a:ext>
            </a:extLst>
          </p:cNvPr>
          <p:cNvSpPr txBox="1">
            <a:spLocks/>
          </p:cNvSpPr>
          <p:nvPr/>
        </p:nvSpPr>
        <p:spPr>
          <a:xfrm>
            <a:off x="8260574" y="5293654"/>
            <a:ext cx="789792" cy="344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b="1" dirty="0">
                <a:solidFill>
                  <a:schemeClr val="bg1"/>
                </a:solidFill>
              </a:rPr>
              <a:t>Nitheesh</a:t>
            </a:r>
          </a:p>
        </p:txBody>
      </p:sp>
      <p:pic>
        <p:nvPicPr>
          <p:cNvPr id="4" name="Picture 3" descr="A person wearing glasses and smiling at the camera&#10;&#10;Description automatically generated">
            <a:extLst>
              <a:ext uri="{FF2B5EF4-FFF2-40B4-BE49-F238E27FC236}">
                <a16:creationId xmlns:a16="http://schemas.microsoft.com/office/drawing/2014/main" id="{3BAE50F4-CF18-4E77-AE88-331D1E32AF3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036" y="4106648"/>
            <a:ext cx="944869" cy="115335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EF16B9C7-29DD-4549-8BC9-FD5B24110A57}"/>
              </a:ext>
            </a:extLst>
          </p:cNvPr>
          <p:cNvPicPr/>
          <p:nvPr/>
        </p:nvPicPr>
        <p:blipFill>
          <a:blip r:embed="rId14"/>
          <a:stretch>
            <a:fillRect/>
          </a:stretch>
        </p:blipFill>
        <p:spPr>
          <a:xfrm>
            <a:off x="9434127" y="4101543"/>
            <a:ext cx="968635" cy="1144712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79436DF-7B94-4E9F-9567-35CC85944ABB}"/>
              </a:ext>
            </a:extLst>
          </p:cNvPr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30" y="4029540"/>
            <a:ext cx="944704" cy="108367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0BFCC0D-D020-40E7-A270-6D08D219E0AE}"/>
              </a:ext>
            </a:extLst>
          </p:cNvPr>
          <p:cNvPicPr/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877" y="4029540"/>
            <a:ext cx="1021651" cy="112886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196C1CA-F3B5-43CF-9E74-8749318CE8F8}"/>
              </a:ext>
            </a:extLst>
          </p:cNvPr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7278" y="2374205"/>
            <a:ext cx="1095442" cy="114471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4E7FB0C6-285E-4F76-89FD-83C0654C00EA}"/>
              </a:ext>
            </a:extLst>
          </p:cNvPr>
          <p:cNvPicPr/>
          <p:nvPr/>
        </p:nvPicPr>
        <p:blipFill>
          <a:blip r:embed="rId18"/>
          <a:stretch>
            <a:fillRect/>
          </a:stretch>
        </p:blipFill>
        <p:spPr>
          <a:xfrm>
            <a:off x="6959365" y="4078658"/>
            <a:ext cx="968635" cy="107975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25B99E3-F62B-4E68-B635-5BAE22DD984A}"/>
              </a:ext>
            </a:extLst>
          </p:cNvPr>
          <p:cNvPicPr/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4040" y="2374205"/>
            <a:ext cx="944869" cy="1144713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E39C56ED-5CD0-4854-BE58-0697EC3A15D8}"/>
              </a:ext>
            </a:extLst>
          </p:cNvPr>
          <p:cNvPicPr/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3314" y="2374204"/>
            <a:ext cx="1030315" cy="1129131"/>
          </a:xfrm>
          <a:prstGeom prst="rect">
            <a:avLst/>
          </a:prstGeom>
        </p:spPr>
      </p:pic>
      <p:sp>
        <p:nvSpPr>
          <p:cNvPr id="49" name="Content Placeholder 2">
            <a:extLst>
              <a:ext uri="{FF2B5EF4-FFF2-40B4-BE49-F238E27FC236}">
                <a16:creationId xmlns:a16="http://schemas.microsoft.com/office/drawing/2014/main" id="{738B2F09-6DA3-4C3C-9C08-92BC1B55C702}"/>
              </a:ext>
            </a:extLst>
          </p:cNvPr>
          <p:cNvSpPr txBox="1">
            <a:spLocks/>
          </p:cNvSpPr>
          <p:nvPr/>
        </p:nvSpPr>
        <p:spPr>
          <a:xfrm>
            <a:off x="8416730" y="3594339"/>
            <a:ext cx="539487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dirty="0">
                <a:solidFill>
                  <a:schemeClr val="bg1"/>
                </a:solidFill>
              </a:rPr>
              <a:t>Steve</a:t>
            </a:r>
          </a:p>
        </p:txBody>
      </p:sp>
      <p:sp>
        <p:nvSpPr>
          <p:cNvPr id="50" name="Content Placeholder 2">
            <a:extLst>
              <a:ext uri="{FF2B5EF4-FFF2-40B4-BE49-F238E27FC236}">
                <a16:creationId xmlns:a16="http://schemas.microsoft.com/office/drawing/2014/main" id="{BA72F2DF-43EA-489F-827E-BF9A4DE9EF5C}"/>
              </a:ext>
            </a:extLst>
          </p:cNvPr>
          <p:cNvSpPr txBox="1">
            <a:spLocks/>
          </p:cNvSpPr>
          <p:nvPr/>
        </p:nvSpPr>
        <p:spPr>
          <a:xfrm>
            <a:off x="9665255" y="3632015"/>
            <a:ext cx="539487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dirty="0">
                <a:solidFill>
                  <a:schemeClr val="bg1"/>
                </a:solidFill>
              </a:rPr>
              <a:t>Rich</a:t>
            </a:r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id="{C0280276-7AAE-44B5-AD7D-7A689356E1B4}"/>
              </a:ext>
            </a:extLst>
          </p:cNvPr>
          <p:cNvSpPr txBox="1">
            <a:spLocks/>
          </p:cNvSpPr>
          <p:nvPr/>
        </p:nvSpPr>
        <p:spPr>
          <a:xfrm>
            <a:off x="10868162" y="3577483"/>
            <a:ext cx="539487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dirty="0">
                <a:solidFill>
                  <a:schemeClr val="bg1"/>
                </a:solidFill>
              </a:rPr>
              <a:t>Phil</a:t>
            </a:r>
          </a:p>
        </p:txBody>
      </p:sp>
      <p:sp>
        <p:nvSpPr>
          <p:cNvPr id="52" name="Content Placeholder 2">
            <a:extLst>
              <a:ext uri="{FF2B5EF4-FFF2-40B4-BE49-F238E27FC236}">
                <a16:creationId xmlns:a16="http://schemas.microsoft.com/office/drawing/2014/main" id="{B21DDFEB-7A6E-453F-8861-52EF0837037A}"/>
              </a:ext>
            </a:extLst>
          </p:cNvPr>
          <p:cNvSpPr txBox="1">
            <a:spLocks/>
          </p:cNvSpPr>
          <p:nvPr/>
        </p:nvSpPr>
        <p:spPr>
          <a:xfrm>
            <a:off x="7087809" y="5296660"/>
            <a:ext cx="661348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dirty="0">
                <a:solidFill>
                  <a:schemeClr val="bg1"/>
                </a:solidFill>
              </a:rPr>
              <a:t>Nabeel</a:t>
            </a:r>
          </a:p>
        </p:txBody>
      </p:sp>
      <p:sp>
        <p:nvSpPr>
          <p:cNvPr id="53" name="Content Placeholder 2">
            <a:extLst>
              <a:ext uri="{FF2B5EF4-FFF2-40B4-BE49-F238E27FC236}">
                <a16:creationId xmlns:a16="http://schemas.microsoft.com/office/drawing/2014/main" id="{D9407967-F8DB-40E5-85FE-21922A595F97}"/>
              </a:ext>
            </a:extLst>
          </p:cNvPr>
          <p:cNvSpPr txBox="1">
            <a:spLocks/>
          </p:cNvSpPr>
          <p:nvPr/>
        </p:nvSpPr>
        <p:spPr>
          <a:xfrm>
            <a:off x="9665255" y="5272064"/>
            <a:ext cx="539487" cy="361536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dirty="0">
                <a:solidFill>
                  <a:schemeClr val="bg1"/>
                </a:solidFill>
              </a:rPr>
              <a:t>Adam</a:t>
            </a:r>
          </a:p>
        </p:txBody>
      </p:sp>
      <p:sp>
        <p:nvSpPr>
          <p:cNvPr id="54" name="Content Placeholder 2">
            <a:extLst>
              <a:ext uri="{FF2B5EF4-FFF2-40B4-BE49-F238E27FC236}">
                <a16:creationId xmlns:a16="http://schemas.microsoft.com/office/drawing/2014/main" id="{87911C23-B4A2-41BC-A1B1-6AF156BCE62C}"/>
              </a:ext>
            </a:extLst>
          </p:cNvPr>
          <p:cNvSpPr txBox="1">
            <a:spLocks/>
          </p:cNvSpPr>
          <p:nvPr/>
        </p:nvSpPr>
        <p:spPr>
          <a:xfrm>
            <a:off x="1987258" y="5260003"/>
            <a:ext cx="539487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dirty="0">
                <a:solidFill>
                  <a:schemeClr val="bg1"/>
                </a:solidFill>
              </a:rPr>
              <a:t>Gary</a:t>
            </a:r>
          </a:p>
        </p:txBody>
      </p:sp>
      <p:sp>
        <p:nvSpPr>
          <p:cNvPr id="55" name="Content Placeholder 2">
            <a:extLst>
              <a:ext uri="{FF2B5EF4-FFF2-40B4-BE49-F238E27FC236}">
                <a16:creationId xmlns:a16="http://schemas.microsoft.com/office/drawing/2014/main" id="{7100F045-1F25-491D-8349-5DAD6288B198}"/>
              </a:ext>
            </a:extLst>
          </p:cNvPr>
          <p:cNvSpPr txBox="1">
            <a:spLocks/>
          </p:cNvSpPr>
          <p:nvPr/>
        </p:nvSpPr>
        <p:spPr>
          <a:xfrm>
            <a:off x="725474" y="5226205"/>
            <a:ext cx="539487" cy="36153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50" dirty="0">
                <a:solidFill>
                  <a:schemeClr val="bg1"/>
                </a:solidFill>
              </a:rPr>
              <a:t>Ewa</a:t>
            </a:r>
          </a:p>
        </p:txBody>
      </p:sp>
    </p:spTree>
    <p:extLst>
      <p:ext uri="{BB962C8B-B14F-4D97-AF65-F5344CB8AC3E}">
        <p14:creationId xmlns:p14="http://schemas.microsoft.com/office/powerpoint/2010/main" val="647766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CFB91-1EAC-4BAE-A0A4-F5F3F98C9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A6840-00FB-4322-A19A-2A72C90698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2681" y="2112065"/>
            <a:ext cx="8807727" cy="3404152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First point of contact for you!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Programme manager - New staff starting soon </a:t>
            </a:r>
          </a:p>
          <a:p>
            <a:pPr marL="1143000" lvl="1" indent="-457200"/>
            <a:r>
              <a:rPr lang="en-GB" dirty="0">
                <a:solidFill>
                  <a:schemeClr val="bg1"/>
                </a:solidFill>
              </a:rPr>
              <a:t>Until then please contact Kapilan, Huw or Bridget.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Apprenticeships Unit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Liaison Officers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080EDE-A85F-43D0-84A4-E6D68D9523DB}"/>
              </a:ext>
            </a:extLst>
          </p:cNvPr>
          <p:cNvSpPr txBox="1"/>
          <p:nvPr/>
        </p:nvSpPr>
        <p:spPr>
          <a:xfrm>
            <a:off x="3062494" y="1082659"/>
            <a:ext cx="73586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Programme Managers &amp; Contacts </a:t>
            </a:r>
          </a:p>
        </p:txBody>
      </p:sp>
    </p:spTree>
    <p:extLst>
      <p:ext uri="{BB962C8B-B14F-4D97-AF65-F5344CB8AC3E}">
        <p14:creationId xmlns:p14="http://schemas.microsoft.com/office/powerpoint/2010/main" val="3562392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FE54B-3901-41A1-9ACF-6F65B06FE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7FE88A-1C43-4FDA-825F-EBCCA506F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1869" y="1839854"/>
            <a:ext cx="8136904" cy="2736304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Respect and support every individual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Provide you with best learning and teaching experience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Work with industries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Inclusive and team working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Student voice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8F47B-26DB-4347-990A-D765C3651730}"/>
              </a:ext>
            </a:extLst>
          </p:cNvPr>
          <p:cNvSpPr txBox="1"/>
          <p:nvPr/>
        </p:nvSpPr>
        <p:spPr>
          <a:xfrm>
            <a:off x="4968323" y="456407"/>
            <a:ext cx="290843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Our Ethos</a:t>
            </a:r>
          </a:p>
        </p:txBody>
      </p:sp>
    </p:spTree>
    <p:extLst>
      <p:ext uri="{BB962C8B-B14F-4D97-AF65-F5344CB8AC3E}">
        <p14:creationId xmlns:p14="http://schemas.microsoft.com/office/powerpoint/2010/main" val="1035899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73105-1FD3-477E-93EF-3FD5EBE08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881" y="610850"/>
            <a:ext cx="5473858" cy="72008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2021/22 Academic year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276897-779B-4254-95A3-6274B6F31E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6509" y="1489093"/>
            <a:ext cx="5207396" cy="3879813"/>
          </a:xfrm>
        </p:spPr>
        <p:txBody>
          <a:bodyPr>
            <a:noAutofit/>
          </a:bodyPr>
          <a:lstStyle/>
          <a:p>
            <a:r>
              <a:rPr lang="en-GB" dirty="0"/>
              <a:t>Degree Route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Five years with EPA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Block 1: w/c 04 &amp; 11 Oct 2021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Block 2: w/c 15 &amp; 22 Nov 2021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Block 3: w/c 07 &amp; 14 Feb 2022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Block 4: w/c 21 &amp; 28 Mar 2022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Block 5: w/c 13 Jun 2022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278C1CA-435F-48C3-9D45-D3F513E1ADFA}"/>
              </a:ext>
            </a:extLst>
          </p:cNvPr>
          <p:cNvSpPr txBox="1">
            <a:spLocks/>
          </p:cNvSpPr>
          <p:nvPr/>
        </p:nvSpPr>
        <p:spPr>
          <a:xfrm>
            <a:off x="6196101" y="1547071"/>
            <a:ext cx="5425278" cy="3879813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Modules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Semester 1</a:t>
            </a:r>
          </a:p>
          <a:p>
            <a:pPr marL="1143000" lvl="1" indent="-457200"/>
            <a:r>
              <a:rPr lang="en-GB" dirty="0">
                <a:solidFill>
                  <a:schemeClr val="bg1"/>
                </a:solidFill>
              </a:rPr>
              <a:t>Electrical and Electronic Principles</a:t>
            </a:r>
          </a:p>
          <a:p>
            <a:pPr marL="1143000" lvl="1" indent="-457200"/>
            <a:r>
              <a:rPr lang="en-GB" dirty="0">
                <a:solidFill>
                  <a:schemeClr val="bg1"/>
                </a:solidFill>
              </a:rPr>
              <a:t>Principles of Systems Engineering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Semester 2</a:t>
            </a:r>
          </a:p>
          <a:p>
            <a:pPr marL="1143000" lvl="1" indent="-457200"/>
            <a:r>
              <a:rPr lang="en-GB" dirty="0">
                <a:solidFill>
                  <a:schemeClr val="bg1"/>
                </a:solidFill>
              </a:rPr>
              <a:t>Principles of Systems Engineering </a:t>
            </a:r>
          </a:p>
          <a:p>
            <a:pPr marL="1143000" lvl="1" indent="-457200"/>
            <a:r>
              <a:rPr lang="en-GB" dirty="0">
                <a:solidFill>
                  <a:schemeClr val="bg1"/>
                </a:solidFill>
              </a:rPr>
              <a:t>Chemistry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Semester 3</a:t>
            </a:r>
          </a:p>
          <a:p>
            <a:pPr marL="1143000" lvl="1" indent="-457200"/>
            <a:r>
              <a:rPr lang="en-GB" dirty="0">
                <a:solidFill>
                  <a:schemeClr val="bg1"/>
                </a:solidFill>
              </a:rPr>
              <a:t>Signals and Systems</a:t>
            </a:r>
          </a:p>
        </p:txBody>
      </p:sp>
    </p:spTree>
    <p:extLst>
      <p:ext uri="{BB962C8B-B14F-4D97-AF65-F5344CB8AC3E}">
        <p14:creationId xmlns:p14="http://schemas.microsoft.com/office/powerpoint/2010/main" val="2598404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0D0E7-2D7B-4E4B-8679-C488C5812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n-GB" baseline="30000" dirty="0">
                <a:solidFill>
                  <a:schemeClr val="accent1">
                    <a:lumMod val="50000"/>
                  </a:schemeClr>
                </a:solidFill>
              </a:rPr>
              <a:t>st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Year…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6FC53B-CCE7-45AF-8F06-4CD5E29392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799" y="1566934"/>
            <a:ext cx="9963979" cy="4158004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We are here to support you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Semester 1: 20/09/21 to 21/01/22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Teaching started from 27/09/2021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Christmas break 11/12/21 to 03/01/22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 Assessment period: 04/01/22 to 21/01/22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Semester 2: 24/01/22 to 31/05/22, Easter break 02/04/22 to 24/04/22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Assessment period: 25/04/2022 to 13/05/2022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Semester 3: 16/05/2022 to 22/07/2022, assessment period 18 to 22/07/2022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Programme of Study Handbook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Virtual Learning Environment</a:t>
            </a:r>
          </a:p>
          <a:p>
            <a:endParaRPr lang="en-GB" sz="20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6CB9F27-2BDC-4992-AF35-DBACD70D279F}"/>
              </a:ext>
            </a:extLst>
          </p:cNvPr>
          <p:cNvSpPr txBox="1">
            <a:spLocks/>
          </p:cNvSpPr>
          <p:nvPr/>
        </p:nvSpPr>
        <p:spPr>
          <a:xfrm>
            <a:off x="7793935" y="1628495"/>
            <a:ext cx="4398065" cy="1704561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Attendance monitoring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Assessments Schedule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Feedback – 20 working days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Results portal – </a:t>
            </a:r>
            <a:r>
              <a:rPr lang="en-GB" sz="2000" b="1" dirty="0">
                <a:solidFill>
                  <a:srgbClr val="FF0000"/>
                </a:solidFill>
              </a:rPr>
              <a:t>Feb, June and Aug</a:t>
            </a:r>
          </a:p>
          <a:p>
            <a:endParaRPr lang="en-GB" sz="20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0B16C3D-8543-4245-9EDE-05BC080787B3}"/>
              </a:ext>
            </a:extLst>
          </p:cNvPr>
          <p:cNvSpPr txBox="1">
            <a:spLocks/>
          </p:cNvSpPr>
          <p:nvPr/>
        </p:nvSpPr>
        <p:spPr>
          <a:xfrm>
            <a:off x="5469125" y="456034"/>
            <a:ext cx="4722292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chemeClr val="bg1"/>
                </a:solidFill>
              </a:rPr>
              <a:t>2021/22 Key Dates</a:t>
            </a:r>
          </a:p>
        </p:txBody>
      </p:sp>
    </p:spTree>
    <p:extLst>
      <p:ext uri="{BB962C8B-B14F-4D97-AF65-F5344CB8AC3E}">
        <p14:creationId xmlns:p14="http://schemas.microsoft.com/office/powerpoint/2010/main" val="1627323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Covid-19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AFA7A-C30A-4CE5-A595-46D031E4F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2635" y="1417638"/>
            <a:ext cx="9008165" cy="3917032"/>
          </a:xfrm>
        </p:spPr>
        <p:txBody>
          <a:bodyPr/>
          <a:lstStyle/>
          <a:p>
            <a:r>
              <a:rPr lang="en-GB" sz="4000" dirty="0">
                <a:hlinkClick r:id="rId2"/>
              </a:rPr>
              <a:t>Returning to campus</a:t>
            </a:r>
            <a:endParaRPr lang="en-GB" sz="4000" dirty="0"/>
          </a:p>
          <a:p>
            <a:pPr lvl="1"/>
            <a:r>
              <a:rPr lang="en-GB" sz="3600" dirty="0">
                <a:solidFill>
                  <a:schemeClr val="bg1"/>
                </a:solidFill>
              </a:rPr>
              <a:t>Social distancing</a:t>
            </a:r>
          </a:p>
          <a:p>
            <a:pPr lvl="1"/>
            <a:r>
              <a:rPr lang="en-GB" sz="3600" dirty="0">
                <a:solidFill>
                  <a:schemeClr val="bg1"/>
                </a:solidFill>
              </a:rPr>
              <a:t>Face covering</a:t>
            </a:r>
          </a:p>
          <a:p>
            <a:pPr lvl="1"/>
            <a:r>
              <a:rPr lang="en-GB" sz="3600" dirty="0">
                <a:solidFill>
                  <a:schemeClr val="bg1"/>
                </a:solidFill>
              </a:rPr>
              <a:t>Hygiene</a:t>
            </a:r>
          </a:p>
          <a:p>
            <a:pPr lvl="1"/>
            <a:r>
              <a:rPr lang="en-GB" sz="36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Information to Students </a:t>
            </a:r>
            <a:endParaRPr lang="en-GB" sz="3600" dirty="0">
              <a:solidFill>
                <a:schemeClr val="bg1"/>
              </a:solidFill>
            </a:endParaRPr>
          </a:p>
          <a:p>
            <a:r>
              <a:rPr lang="en-GB" sz="40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https://uwtsd.ac.uk/coronavirus/</a:t>
            </a:r>
            <a:endParaRPr lang="en-GB" sz="4000" dirty="0"/>
          </a:p>
          <a:p>
            <a:endParaRPr lang="en-GB" sz="40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708781" y="392189"/>
            <a:ext cx="6025480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Covid 19 &amp; Safety Measures</a:t>
            </a:r>
          </a:p>
        </p:txBody>
      </p:sp>
    </p:spTree>
    <p:extLst>
      <p:ext uri="{BB962C8B-B14F-4D97-AF65-F5344CB8AC3E}">
        <p14:creationId xmlns:p14="http://schemas.microsoft.com/office/powerpoint/2010/main" val="3480091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9E388-17E3-4F30-A8E4-A520A79AE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26EB31-42FC-4340-A92E-0B032F223C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70484"/>
            <a:ext cx="5706717" cy="3917032"/>
          </a:xfrm>
        </p:spPr>
        <p:txBody>
          <a:bodyPr/>
          <a:lstStyle/>
          <a:p>
            <a:r>
              <a:rPr lang="en-GB" dirty="0"/>
              <a:t>The </a:t>
            </a:r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Hwb</a:t>
            </a:r>
            <a:r>
              <a:rPr lang="en-GB" dirty="0"/>
              <a:t> app</a:t>
            </a:r>
          </a:p>
          <a:p>
            <a:r>
              <a:rPr lang="en-GB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Library</a:t>
            </a:r>
            <a:r>
              <a:rPr lang="en-GB" dirty="0"/>
              <a:t> – Y </a:t>
            </a:r>
            <a:r>
              <a:rPr lang="en-GB" dirty="0" err="1"/>
              <a:t>Ffrowm</a:t>
            </a:r>
            <a:r>
              <a:rPr lang="en-GB" dirty="0"/>
              <a:t> </a:t>
            </a:r>
          </a:p>
          <a:p>
            <a:r>
              <a:rPr lang="en-GB" dirty="0">
                <a:hlinkClick r:id="rId5"/>
              </a:rPr>
              <a:t>IT Support</a:t>
            </a:r>
            <a:endParaRPr lang="en-GB" dirty="0"/>
          </a:p>
          <a:p>
            <a:r>
              <a:rPr lang="en-GB" dirty="0">
                <a:hlinkClick r:id="rId6" action="ppaction://hlinkpres?slideindex=1&amp;slidetitle=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Student Charter </a:t>
            </a:r>
            <a:endParaRPr lang="en-GB" dirty="0"/>
          </a:p>
          <a:p>
            <a:r>
              <a:rPr lang="en-GB" dirty="0">
                <a:solidFill>
                  <a:srgbClr val="0563C1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Equality and Diversity</a:t>
            </a:r>
            <a:r>
              <a:rPr lang="en-GB" dirty="0"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n-GB" dirty="0"/>
          </a:p>
          <a:p>
            <a:r>
              <a:rPr lang="en-GB" dirty="0"/>
              <a:t>Timetable – Hwb app</a:t>
            </a:r>
          </a:p>
          <a:p>
            <a:r>
              <a:rPr lang="en-GB" dirty="0">
                <a:solidFill>
                  <a:srgbClr val="0563C1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Students </a:t>
            </a:r>
            <a:r>
              <a:rPr lang="en-GB" dirty="0"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Union</a:t>
            </a:r>
            <a:endParaRPr lang="en-GB" dirty="0"/>
          </a:p>
          <a:p>
            <a:r>
              <a:rPr lang="en-GB" dirty="0">
                <a:solidFill>
                  <a:srgbClr val="0563C1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Blended </a:t>
            </a:r>
            <a:r>
              <a:rPr lang="en-GB" dirty="0"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Learning</a:t>
            </a: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86CB0F3-BD6E-44FA-984F-B1189878822D}"/>
              </a:ext>
            </a:extLst>
          </p:cNvPr>
          <p:cNvSpPr txBox="1">
            <a:spLocks/>
          </p:cNvSpPr>
          <p:nvPr/>
        </p:nvSpPr>
        <p:spPr>
          <a:xfrm>
            <a:off x="5014292" y="397903"/>
            <a:ext cx="4999383" cy="646343"/>
          </a:xfr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dirty="0">
                <a:solidFill>
                  <a:schemeClr val="bg1"/>
                </a:solidFill>
              </a:rPr>
              <a:t>Other Key Services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F1C7959-AF2B-4CE1-B378-0ECA24B444BC}"/>
              </a:ext>
            </a:extLst>
          </p:cNvPr>
          <p:cNvSpPr txBox="1">
            <a:spLocks/>
          </p:cNvSpPr>
          <p:nvPr/>
        </p:nvSpPr>
        <p:spPr>
          <a:xfrm>
            <a:off x="6096000" y="1424102"/>
            <a:ext cx="5706717" cy="391703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Student Services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/>
              <a:t>SoCom</a:t>
            </a:r>
            <a:r>
              <a:rPr lang="en-GB" dirty="0"/>
              <a:t> </a:t>
            </a:r>
            <a:r>
              <a:rPr lang="en-GB" dirty="0"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Welcome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563C1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Study </a:t>
            </a:r>
            <a:r>
              <a:rPr lang="en-GB" dirty="0"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Skills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DSA</a:t>
            </a:r>
            <a:r>
              <a:rPr lang="en-GB" dirty="0"/>
              <a:t> Information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563C1"/>
                </a:solid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Counselling and </a:t>
            </a:r>
            <a:r>
              <a:rPr lang="en-GB" dirty="0" err="1"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Togetherall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Mental Health Advisory Service 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Connect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9638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7A66F-444A-4354-BDCF-8E59D2299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479" y="1660173"/>
            <a:ext cx="4999383" cy="646343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Few points to remember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BAA0B-0C36-4D0F-8517-9F7DB9A07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029" y="2746749"/>
            <a:ext cx="3350438" cy="2160240"/>
          </a:xfrm>
        </p:spPr>
        <p:txBody>
          <a:bodyPr>
            <a:noAutofit/>
          </a:bodyPr>
          <a:lstStyle/>
          <a:p>
            <a:r>
              <a:rPr lang="en-GB" sz="2400" dirty="0"/>
              <a:t>Team working</a:t>
            </a:r>
          </a:p>
          <a:p>
            <a:r>
              <a:rPr lang="en-GB" sz="2400" dirty="0"/>
              <a:t>Time management</a:t>
            </a:r>
          </a:p>
          <a:p>
            <a:r>
              <a:rPr lang="en-GB" sz="2400" dirty="0"/>
              <a:t>Do not leave till late</a:t>
            </a:r>
          </a:p>
          <a:p>
            <a:r>
              <a:rPr lang="en-GB" sz="2400" dirty="0"/>
              <a:t>Talk to us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0A84D2A-83C4-4190-92C5-E6E1DFD7BF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7557" y="1141335"/>
            <a:ext cx="6275981" cy="4290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053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meline&#10;&#10;Description automatically generated">
            <a:extLst>
              <a:ext uri="{FF2B5EF4-FFF2-40B4-BE49-F238E27FC236}">
                <a16:creationId xmlns:a16="http://schemas.microsoft.com/office/drawing/2014/main" id="{2F06424C-E436-45E6-B907-C1B6D6A87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0922" y="447261"/>
            <a:ext cx="6899155" cy="520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0760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B2C44876-E73E-4911-BC32-19B6122A67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749" y="2192450"/>
            <a:ext cx="10803903" cy="2473100"/>
          </a:xfrm>
        </p:spPr>
        <p:txBody>
          <a:bodyPr/>
          <a:lstStyle/>
          <a:p>
            <a:pPr algn="ctr"/>
            <a:r>
              <a:rPr lang="en-GB" sz="7200" dirty="0" err="1"/>
              <a:t>Diolch</a:t>
            </a:r>
            <a:r>
              <a:rPr lang="en-GB" sz="7200" dirty="0"/>
              <a:t>/Thank you </a:t>
            </a:r>
          </a:p>
          <a:p>
            <a:pPr algn="ctr"/>
            <a:r>
              <a:rPr lang="en-GB" sz="7200" dirty="0"/>
              <a:t>Any Questions? </a:t>
            </a:r>
          </a:p>
          <a:p>
            <a:pPr algn="ctr"/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479832076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397</Words>
  <Application>Microsoft Office PowerPoint</Application>
  <PresentationFormat>Widescreen</PresentationFormat>
  <Paragraphs>114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21</vt:i4>
      </vt:variant>
      <vt:variant>
        <vt:lpstr>Slide Titles</vt:lpstr>
      </vt:variant>
      <vt:variant>
        <vt:i4>14</vt:i4>
      </vt:variant>
    </vt:vector>
  </HeadingPairs>
  <TitlesOfParts>
    <vt:vector size="39" baseType="lpstr">
      <vt:lpstr>Arial</vt:lpstr>
      <vt:lpstr>Calibri</vt:lpstr>
      <vt:lpstr>Calibri Light</vt:lpstr>
      <vt:lpstr>Wingdings 3</vt:lpstr>
      <vt:lpstr>UWTSD 200 Holding Page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Applied Computing Wales Institute of Science and Art (WISA)</vt:lpstr>
      <vt:lpstr>Wales Institute of Science and Art</vt:lpstr>
      <vt:lpstr>Applied Computing</vt:lpstr>
      <vt:lpstr>PowerPoint Presentation</vt:lpstr>
      <vt:lpstr>PowerPoint Presentation</vt:lpstr>
      <vt:lpstr>2021/22 Academic year </vt:lpstr>
      <vt:lpstr>1st Year…</vt:lpstr>
      <vt:lpstr>Covid-19 </vt:lpstr>
      <vt:lpstr>PowerPoint Presentation</vt:lpstr>
      <vt:lpstr>Few points to remember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Kapilan Radhakrishnan</cp:lastModifiedBy>
  <cp:revision>78</cp:revision>
  <dcterms:created xsi:type="dcterms:W3CDTF">2021-03-09T15:35:42Z</dcterms:created>
  <dcterms:modified xsi:type="dcterms:W3CDTF">2021-10-05T12:14:11Z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