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9" r:id="rId5"/>
    <p:sldId id="267" r:id="rId6"/>
    <p:sldId id="258" r:id="rId7"/>
    <p:sldId id="263" r:id="rId8"/>
    <p:sldId id="264" r:id="rId9"/>
    <p:sldId id="265" r:id="rId10"/>
    <p:sldId id="260"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9B3888-DEF4-4DC9-9AD4-5F974EED7907}" v="49" dt="2026-04-20T17:30:53.120"/>
    <p1510:client id="{E9833A46-9D85-4F7E-81D3-A06C80B71B96}" v="1" dt="2026-04-21T12:32:14.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63" d="100"/>
          <a:sy n="163" d="100"/>
        </p:scale>
        <p:origin x="174" y="12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 Dragomir" userId="18ec2c4c1eccc925" providerId="LiveId" clId="{BD91DC3C-3176-4177-A34E-134AC0D94928}"/>
    <pc:docChg chg="custSel modSld">
      <pc:chgData name="Catalin Dragomir" userId="18ec2c4c1eccc925" providerId="LiveId" clId="{BD91DC3C-3176-4177-A34E-134AC0D94928}" dt="2026-04-21T12:35:59.695" v="164" actId="20577"/>
      <pc:docMkLst>
        <pc:docMk/>
      </pc:docMkLst>
      <pc:sldChg chg="addSp modSp mod">
        <pc:chgData name="Catalin Dragomir" userId="18ec2c4c1eccc925" providerId="LiveId" clId="{BD91DC3C-3176-4177-A34E-134AC0D94928}" dt="2026-04-21T12:35:59.695" v="164" actId="20577"/>
        <pc:sldMkLst>
          <pc:docMk/>
          <pc:sldMk cId="3287039132" sldId="256"/>
        </pc:sldMkLst>
        <pc:spChg chg="add mod">
          <ac:chgData name="Catalin Dragomir" userId="18ec2c4c1eccc925" providerId="LiveId" clId="{BD91DC3C-3176-4177-A34E-134AC0D94928}" dt="2026-04-21T12:32:55.127" v="96" actId="1076"/>
          <ac:spMkLst>
            <pc:docMk/>
            <pc:sldMk cId="3287039132" sldId="256"/>
            <ac:spMk id="2" creationId="{20F6B725-00F0-B0B8-C8F7-DCEC527CCF05}"/>
          </ac:spMkLst>
        </pc:spChg>
        <pc:spChg chg="mod">
          <ac:chgData name="Catalin Dragomir" userId="18ec2c4c1eccc925" providerId="LiveId" clId="{BD91DC3C-3176-4177-A34E-134AC0D94928}" dt="2026-04-21T12:35:59.695" v="164" actId="20577"/>
          <ac:spMkLst>
            <pc:docMk/>
            <pc:sldMk cId="3287039132" sldId="256"/>
            <ac:spMk id="24" creationId="{5C3F8DD0-5D41-DDBA-5C06-8018C108715C}"/>
          </ac:spMkLst>
        </pc:spChg>
      </pc:sldChg>
      <pc:sldChg chg="modSp mod">
        <pc:chgData name="Catalin Dragomir" userId="18ec2c4c1eccc925" providerId="LiveId" clId="{BD91DC3C-3176-4177-A34E-134AC0D94928}" dt="2026-04-21T12:23:04.493" v="12" actId="20577"/>
        <pc:sldMkLst>
          <pc:docMk/>
          <pc:sldMk cId="3884486229" sldId="257"/>
        </pc:sldMkLst>
        <pc:spChg chg="mod">
          <ac:chgData name="Catalin Dragomir" userId="18ec2c4c1eccc925" providerId="LiveId" clId="{BD91DC3C-3176-4177-A34E-134AC0D94928}" dt="2026-04-21T12:23:04.493" v="12" actId="20577"/>
          <ac:spMkLst>
            <pc:docMk/>
            <pc:sldMk cId="3884486229" sldId="257"/>
            <ac:spMk id="8" creationId="{AF9B5929-A0DB-D87D-182A-85CC721A43BC}"/>
          </ac:spMkLst>
        </pc:spChg>
      </pc:sldChg>
      <pc:sldChg chg="modSp mod">
        <pc:chgData name="Catalin Dragomir" userId="18ec2c4c1eccc925" providerId="LiveId" clId="{BD91DC3C-3176-4177-A34E-134AC0D94928}" dt="2026-04-21T12:29:21.122" v="54" actId="20577"/>
        <pc:sldMkLst>
          <pc:docMk/>
          <pc:sldMk cId="1342931750" sldId="258"/>
        </pc:sldMkLst>
        <pc:spChg chg="mod">
          <ac:chgData name="Catalin Dragomir" userId="18ec2c4c1eccc925" providerId="LiveId" clId="{BD91DC3C-3176-4177-A34E-134AC0D94928}" dt="2026-04-21T12:29:21.122" v="54" actId="20577"/>
          <ac:spMkLst>
            <pc:docMk/>
            <pc:sldMk cId="1342931750" sldId="258"/>
            <ac:spMk id="12" creationId="{0C3C01B7-2FED-7C3B-5475-E6D23FB4F6D2}"/>
          </ac:spMkLst>
        </pc:spChg>
      </pc:sldChg>
      <pc:sldChg chg="modSp mod">
        <pc:chgData name="Catalin Dragomir" userId="18ec2c4c1eccc925" providerId="LiveId" clId="{BD91DC3C-3176-4177-A34E-134AC0D94928}" dt="2026-04-21T12:27:35.311" v="33" actId="20577"/>
        <pc:sldMkLst>
          <pc:docMk/>
          <pc:sldMk cId="3257327954" sldId="259"/>
        </pc:sldMkLst>
        <pc:spChg chg="mod">
          <ac:chgData name="Catalin Dragomir" userId="18ec2c4c1eccc925" providerId="LiveId" clId="{BD91DC3C-3176-4177-A34E-134AC0D94928}" dt="2026-04-21T12:27:35.311" v="33" actId="20577"/>
          <ac:spMkLst>
            <pc:docMk/>
            <pc:sldMk cId="3257327954" sldId="259"/>
            <ac:spMk id="11" creationId="{8A1D914B-4D17-03C5-E040-03846B0EC10C}"/>
          </ac:spMkLst>
        </pc:spChg>
      </pc:sldChg>
      <pc:sldChg chg="modSp mod">
        <pc:chgData name="Catalin Dragomir" userId="18ec2c4c1eccc925" providerId="LiveId" clId="{BD91DC3C-3176-4177-A34E-134AC0D94928}" dt="2026-04-21T12:23:38.016" v="25" actId="20577"/>
        <pc:sldMkLst>
          <pc:docMk/>
          <pc:sldMk cId="3607320215" sldId="261"/>
        </pc:sldMkLst>
        <pc:spChg chg="mod">
          <ac:chgData name="Catalin Dragomir" userId="18ec2c4c1eccc925" providerId="LiveId" clId="{BD91DC3C-3176-4177-A34E-134AC0D94928}" dt="2026-04-21T12:23:38.016" v="25" actId="20577"/>
          <ac:spMkLst>
            <pc:docMk/>
            <pc:sldMk cId="3607320215" sldId="261"/>
            <ac:spMk id="8" creationId="{7BE2673D-8EF8-63D9-86E1-4E00D9DB0AC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56D1F-22A9-72D6-6521-A7043F05F2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9C90AF-DF19-1B72-DD8F-CBCC8E8B42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CA385F-ED4D-C041-75C3-DEB4843F755D}"/>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5" name="Footer Placeholder 4">
            <a:extLst>
              <a:ext uri="{FF2B5EF4-FFF2-40B4-BE49-F238E27FC236}">
                <a16:creationId xmlns:a16="http://schemas.microsoft.com/office/drawing/2014/main" id="{53359D9A-551A-0472-4015-80749AC66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F182B-9E58-090C-780A-8814D1A87EC0}"/>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60702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F96C-CC16-6B18-589B-FFE68DDDF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654A25-D8B8-81DF-77A3-73AC29EB80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4A051-8A49-3B50-ABF8-4454C07C30D9}"/>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5" name="Footer Placeholder 4">
            <a:extLst>
              <a:ext uri="{FF2B5EF4-FFF2-40B4-BE49-F238E27FC236}">
                <a16:creationId xmlns:a16="http://schemas.microsoft.com/office/drawing/2014/main" id="{1A886739-9C18-F23D-846E-05A1E95BE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FFF47-5854-F469-102C-56A4C6251203}"/>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3095005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E6769-47B4-CB4A-008F-8579DBC6AD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11249D-B3FB-2E51-39C5-3FB05949E3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D1DCAB-CD85-A1EB-6A82-6C31607CB63B}"/>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5" name="Footer Placeholder 4">
            <a:extLst>
              <a:ext uri="{FF2B5EF4-FFF2-40B4-BE49-F238E27FC236}">
                <a16:creationId xmlns:a16="http://schemas.microsoft.com/office/drawing/2014/main" id="{04FF119B-C73B-9183-9081-675BBE0DCB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CFDB09-F92F-E30B-3F74-B73034C0D4A8}"/>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369466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667B-45C1-380D-1BD2-FC1D381E6C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DA7CF7-3DCE-1456-1283-D0D447DA41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D72032-6970-F099-A218-77F8A095DA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AA6F28-7216-06F9-C68D-12F615466973}"/>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6" name="Footer Placeholder 5">
            <a:extLst>
              <a:ext uri="{FF2B5EF4-FFF2-40B4-BE49-F238E27FC236}">
                <a16:creationId xmlns:a16="http://schemas.microsoft.com/office/drawing/2014/main" id="{D6DBF2BD-BE59-9E2E-E44A-B1E20FD7B2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9E067-1B33-9850-BBA8-67E290C889AA}"/>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3160396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1E78B-20F5-55BD-604F-62A0932682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0E4540-B200-672C-132D-F3A8F25F08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6898A7-66DF-0966-1433-BD09F990D9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8BBC6D-FCFF-F7BB-D201-3E4400C51A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C76B5C-D9C6-EEA3-8E88-F0EC6AEBBB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3A7EC1-9213-86A3-DF6F-762B4BDAED59}"/>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8" name="Footer Placeholder 7">
            <a:extLst>
              <a:ext uri="{FF2B5EF4-FFF2-40B4-BE49-F238E27FC236}">
                <a16:creationId xmlns:a16="http://schemas.microsoft.com/office/drawing/2014/main" id="{30EEF33F-37B3-8E4F-497B-DBE6B7BF13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B72573-1A66-6B24-9D44-D852D4F1F65D}"/>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250031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FA03-7B4C-2F80-DEF1-AB533D28A6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706EEC-D06F-AC3E-66E1-8E6E3F33EADB}"/>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4" name="Footer Placeholder 3">
            <a:extLst>
              <a:ext uri="{FF2B5EF4-FFF2-40B4-BE49-F238E27FC236}">
                <a16:creationId xmlns:a16="http://schemas.microsoft.com/office/drawing/2014/main" id="{BA52C629-B254-00DB-52E1-05D0230B8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538710-BE2A-0ACC-4C93-B2E28A436068}"/>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2085176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938A1E-63F8-62F7-328B-E7FECF9B0641}"/>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3" name="Footer Placeholder 2">
            <a:extLst>
              <a:ext uri="{FF2B5EF4-FFF2-40B4-BE49-F238E27FC236}">
                <a16:creationId xmlns:a16="http://schemas.microsoft.com/office/drawing/2014/main" id="{D6BF8C35-A11B-3A5B-BCCB-40DCB3E50E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D0FCCB-EB30-D8B3-B902-566CB1D3247D}"/>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2200029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5AC5B-3ACD-35DB-46B8-B40E641437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AB8C4B-345D-9188-8A35-00C33548C4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5D8AAC-E3FD-A57C-18E1-24BA3D0B83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6B0CA8-EE9E-319F-1ACD-FB612A627DBA}"/>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6" name="Footer Placeholder 5">
            <a:extLst>
              <a:ext uri="{FF2B5EF4-FFF2-40B4-BE49-F238E27FC236}">
                <a16:creationId xmlns:a16="http://schemas.microsoft.com/office/drawing/2014/main" id="{1E1D8B7C-684A-9B11-5C3F-E7B78C79BC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0C2EA6-E74C-656B-17CE-C6A372FC5218}"/>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109976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AC689-31B0-2B98-D5AA-73DF4F8252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EB56E2-1917-3D85-D23F-4D9F9D36B8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D786DB-3A93-DE92-219E-D53BC25597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182BF2-410A-BA78-689D-16F73E17C29E}"/>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6" name="Footer Placeholder 5">
            <a:extLst>
              <a:ext uri="{FF2B5EF4-FFF2-40B4-BE49-F238E27FC236}">
                <a16:creationId xmlns:a16="http://schemas.microsoft.com/office/drawing/2014/main" id="{1FC4D28C-9969-A7F1-8695-C408AC9199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47D3D-3372-CEDB-FE07-D410057DDA50}"/>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160619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E9620-4D0E-7546-4C5C-5F876A303B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1A17B6-6800-DE4E-6BB7-CEDEED7666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7A51F-9E79-4A55-3CAE-F91CC8F7E6B6}"/>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5" name="Footer Placeholder 4">
            <a:extLst>
              <a:ext uri="{FF2B5EF4-FFF2-40B4-BE49-F238E27FC236}">
                <a16:creationId xmlns:a16="http://schemas.microsoft.com/office/drawing/2014/main" id="{0DA1E0D8-A67E-9B71-285D-05148E3C02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53C7B9-49B7-F176-FB30-E105DB041C51}"/>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788836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42FCA6-ACDE-DA62-2D0B-03AC2AD82E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26303B-7C50-C32D-AC4F-EC9BE49F24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8FC0E1-8342-4EE2-462C-6DC2DC33424C}"/>
              </a:ext>
            </a:extLst>
          </p:cNvPr>
          <p:cNvSpPr>
            <a:spLocks noGrp="1"/>
          </p:cNvSpPr>
          <p:nvPr>
            <p:ph type="dt" sz="half" idx="10"/>
          </p:nvPr>
        </p:nvSpPr>
        <p:spPr/>
        <p:txBody>
          <a:bodyPr/>
          <a:lstStyle/>
          <a:p>
            <a:fld id="{9855BD38-FA76-4130-A3B5-F573A7B07D8A}" type="datetimeFigureOut">
              <a:rPr lang="en-GB" smtClean="0"/>
              <a:t>21/04/2026</a:t>
            </a:fld>
            <a:endParaRPr lang="en-GB"/>
          </a:p>
        </p:txBody>
      </p:sp>
      <p:sp>
        <p:nvSpPr>
          <p:cNvPr id="5" name="Footer Placeholder 4">
            <a:extLst>
              <a:ext uri="{FF2B5EF4-FFF2-40B4-BE49-F238E27FC236}">
                <a16:creationId xmlns:a16="http://schemas.microsoft.com/office/drawing/2014/main" id="{108483A9-B207-62B1-E9A6-45770E99F8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193AA5-62FC-B08C-FA02-B34E8FC47514}"/>
              </a:ext>
            </a:extLst>
          </p:cNvPr>
          <p:cNvSpPr>
            <a:spLocks noGrp="1"/>
          </p:cNvSpPr>
          <p:nvPr>
            <p:ph type="sldNum" sz="quarter" idx="12"/>
          </p:nvPr>
        </p:nvSpPr>
        <p:spPr/>
        <p:txBody>
          <a:bodyPr/>
          <a:lstStyle/>
          <a:p>
            <a:fld id="{7DA8FEB3-699A-4D34-A7FB-E1B4EF76DFC4}" type="slidenum">
              <a:rPr lang="en-GB" smtClean="0"/>
              <a:t>‹#›</a:t>
            </a:fld>
            <a:endParaRPr lang="en-GB"/>
          </a:p>
        </p:txBody>
      </p:sp>
    </p:spTree>
    <p:extLst>
      <p:ext uri="{BB962C8B-B14F-4D97-AF65-F5344CB8AC3E}">
        <p14:creationId xmlns:p14="http://schemas.microsoft.com/office/powerpoint/2010/main" val="585565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9C3D5B-FC82-D336-94AD-F32FFCBEE0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3593CE-C5A3-4195-69DE-81BC11459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BF352C-632B-8DB8-D577-559DD10427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55BD38-FA76-4130-A3B5-F573A7B07D8A}" type="datetimeFigureOut">
              <a:rPr lang="en-GB" smtClean="0"/>
              <a:t>21/04/2026</a:t>
            </a:fld>
            <a:endParaRPr lang="en-GB"/>
          </a:p>
        </p:txBody>
      </p:sp>
      <p:sp>
        <p:nvSpPr>
          <p:cNvPr id="5" name="Footer Placeholder 4">
            <a:extLst>
              <a:ext uri="{FF2B5EF4-FFF2-40B4-BE49-F238E27FC236}">
                <a16:creationId xmlns:a16="http://schemas.microsoft.com/office/drawing/2014/main" id="{FC2DD03E-A864-770C-00A6-FA6FCDAA64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027722C-A745-99F4-6BF6-DBF35E1445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A8FEB3-699A-4D34-A7FB-E1B4EF76DFC4}" type="slidenum">
              <a:rPr lang="en-GB" smtClean="0"/>
              <a:t>‹#›</a:t>
            </a:fld>
            <a:endParaRPr lang="en-GB"/>
          </a:p>
        </p:txBody>
      </p:sp>
    </p:spTree>
    <p:extLst>
      <p:ext uri="{BB962C8B-B14F-4D97-AF65-F5344CB8AC3E}">
        <p14:creationId xmlns:p14="http://schemas.microsoft.com/office/powerpoint/2010/main" val="2889899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2691A10-4E3E-1403-8999-24BABB5F2C83}"/>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0E80FCDA-70C2-3269-C306-A86FA75018AE}"/>
              </a:ext>
            </a:extLst>
          </p:cNvPr>
          <p:cNvSpPr/>
          <p:nvPr/>
        </p:nvSpPr>
        <p:spPr>
          <a:xfrm>
            <a:off x="371475" y="94477"/>
            <a:ext cx="2143125" cy="800100"/>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B5473AA0-100F-CDFF-090F-6BACA144580D}"/>
              </a:ext>
            </a:extLst>
          </p:cNvPr>
          <p:cNvSpPr txBox="1"/>
          <p:nvPr/>
        </p:nvSpPr>
        <p:spPr>
          <a:xfrm>
            <a:off x="690563" y="186036"/>
            <a:ext cx="2076450" cy="461665"/>
          </a:xfrm>
          <a:prstGeom prst="rect">
            <a:avLst/>
          </a:prstGeom>
          <a:noFill/>
        </p:spPr>
        <p:txBody>
          <a:bodyPr wrap="square" rtlCol="0">
            <a:spAutoFit/>
          </a:bodyPr>
          <a:lstStyle/>
          <a:p>
            <a:r>
              <a:rPr lang="en-GB" sz="2400" b="1" dirty="0">
                <a:solidFill>
                  <a:schemeClr val="bg1"/>
                </a:solidFill>
                <a:latin typeface="Bahnschrift SemiBold Condensed" panose="020B0502040204020203" pitchFamily="34" charset="0"/>
              </a:rPr>
              <a:t>Introduction</a:t>
            </a:r>
          </a:p>
        </p:txBody>
      </p:sp>
      <p:sp>
        <p:nvSpPr>
          <p:cNvPr id="16" name="TextBox 15">
            <a:extLst>
              <a:ext uri="{FF2B5EF4-FFF2-40B4-BE49-F238E27FC236}">
                <a16:creationId xmlns:a16="http://schemas.microsoft.com/office/drawing/2014/main" id="{85E4158E-E626-9D43-919A-7DC7CD728C1D}"/>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B7C81B2D-6C27-60EA-7B43-D5AFE9EF8D4C}"/>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14BE8B4D-4D56-E777-918B-16F6A3FF615A}"/>
              </a:ext>
            </a:extLst>
          </p:cNvPr>
          <p:cNvSpPr txBox="1"/>
          <p:nvPr/>
        </p:nvSpPr>
        <p:spPr>
          <a:xfrm>
            <a:off x="7277100" y="186036"/>
            <a:ext cx="2076450" cy="369332"/>
          </a:xfrm>
          <a:prstGeom prst="rect">
            <a:avLst/>
          </a:prstGeom>
          <a:noFill/>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63B2782A-8649-2117-2B78-245AFAA284C8}"/>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sp>
        <p:nvSpPr>
          <p:cNvPr id="23" name="TextBox 22">
            <a:extLst>
              <a:ext uri="{FF2B5EF4-FFF2-40B4-BE49-F238E27FC236}">
                <a16:creationId xmlns:a16="http://schemas.microsoft.com/office/drawing/2014/main" id="{D4BF36D1-49D7-E7D4-C9FE-F7C625573B6C}"/>
              </a:ext>
            </a:extLst>
          </p:cNvPr>
          <p:cNvSpPr txBox="1"/>
          <p:nvPr/>
        </p:nvSpPr>
        <p:spPr>
          <a:xfrm>
            <a:off x="1076325" y="3191887"/>
            <a:ext cx="10286999" cy="3539430"/>
          </a:xfrm>
          <a:prstGeom prst="rect">
            <a:avLst/>
          </a:prstGeom>
          <a:noFill/>
        </p:spPr>
        <p:txBody>
          <a:bodyPr wrap="square" rtlCol="0">
            <a:spAutoFit/>
          </a:bodyPr>
          <a:lstStyle/>
          <a:p>
            <a:r>
              <a:rPr lang="en-GB" sz="3200" dirty="0">
                <a:solidFill>
                  <a:schemeClr val="bg2"/>
                </a:solidFill>
                <a:highlight>
                  <a:srgbClr val="000000"/>
                </a:highlight>
                <a:latin typeface="Britannic Bold" panose="020B0903060703020204" pitchFamily="34" charset="0"/>
              </a:rPr>
              <a:t>In this presentation, I will be walking through the security assessment I carried out on the SWANSEA.ACCA network. I looked at the network from both a defensive and offensive perspective, starting with basic connectivity testing, then moving into vulnerability scanning, ethical hacking and finally implementing security measures to protect the network.</a:t>
            </a:r>
          </a:p>
        </p:txBody>
      </p:sp>
      <p:sp>
        <p:nvSpPr>
          <p:cNvPr id="24" name="TextBox 23">
            <a:extLst>
              <a:ext uri="{FF2B5EF4-FFF2-40B4-BE49-F238E27FC236}">
                <a16:creationId xmlns:a16="http://schemas.microsoft.com/office/drawing/2014/main" id="{5C3F8DD0-5D41-DDBA-5C06-8018C108715C}"/>
              </a:ext>
            </a:extLst>
          </p:cNvPr>
          <p:cNvSpPr txBox="1"/>
          <p:nvPr/>
        </p:nvSpPr>
        <p:spPr>
          <a:xfrm>
            <a:off x="1728788" y="1190626"/>
            <a:ext cx="8077200" cy="1200329"/>
          </a:xfrm>
          <a:prstGeom prst="rect">
            <a:avLst/>
          </a:prstGeom>
          <a:noFill/>
        </p:spPr>
        <p:txBody>
          <a:bodyPr wrap="square" rtlCol="0">
            <a:spAutoFit/>
          </a:bodyPr>
          <a:lstStyle/>
          <a:p>
            <a:pPr algn="ctr"/>
            <a:r>
              <a:rPr lang="en-GB" sz="3600">
                <a:solidFill>
                  <a:schemeClr val="bg2"/>
                </a:solidFill>
                <a:highlight>
                  <a:srgbClr val="000000"/>
                </a:highlight>
                <a:latin typeface="Britannic Bold" panose="020B0903060703020204" pitchFamily="34" charset="0"/>
              </a:rPr>
              <a:t>Welcome to my </a:t>
            </a:r>
            <a:r>
              <a:rPr lang="en-GB" sz="3600" dirty="0">
                <a:solidFill>
                  <a:schemeClr val="bg2"/>
                </a:solidFill>
                <a:highlight>
                  <a:srgbClr val="000000"/>
                </a:highlight>
                <a:latin typeface="Britannic Bold" panose="020B0903060703020204" pitchFamily="34" charset="0"/>
              </a:rPr>
              <a:t>presentation </a:t>
            </a:r>
          </a:p>
          <a:p>
            <a:pPr algn="ctr"/>
            <a:r>
              <a:rPr lang="en-GB" sz="3600" dirty="0">
                <a:solidFill>
                  <a:schemeClr val="bg2"/>
                </a:solidFill>
                <a:highlight>
                  <a:srgbClr val="000000"/>
                </a:highlight>
                <a:latin typeface="Britannic Bold" panose="020B0903060703020204" pitchFamily="34" charset="0"/>
              </a:rPr>
              <a:t>ACCB600 – Advanced Cybersecurity</a:t>
            </a:r>
          </a:p>
        </p:txBody>
      </p:sp>
      <p:sp>
        <p:nvSpPr>
          <p:cNvPr id="2" name="TextBox 1">
            <a:extLst>
              <a:ext uri="{FF2B5EF4-FFF2-40B4-BE49-F238E27FC236}">
                <a16:creationId xmlns:a16="http://schemas.microsoft.com/office/drawing/2014/main" id="{20F6B725-00F0-B0B8-C8F7-DCEC527CCF05}"/>
              </a:ext>
            </a:extLst>
          </p:cNvPr>
          <p:cNvSpPr txBox="1"/>
          <p:nvPr/>
        </p:nvSpPr>
        <p:spPr>
          <a:xfrm>
            <a:off x="9091613" y="825550"/>
            <a:ext cx="2828924" cy="338554"/>
          </a:xfrm>
          <a:prstGeom prst="rect">
            <a:avLst/>
          </a:prstGeom>
          <a:noFill/>
        </p:spPr>
        <p:txBody>
          <a:bodyPr wrap="square" rtlCol="0">
            <a:spAutoFit/>
          </a:bodyPr>
          <a:lstStyle/>
          <a:p>
            <a:pPr algn="ctr"/>
            <a:r>
              <a:rPr lang="en-GB" sz="1600" dirty="0">
                <a:solidFill>
                  <a:schemeClr val="bg2"/>
                </a:solidFill>
                <a:highlight>
                  <a:srgbClr val="000000"/>
                </a:highlight>
                <a:latin typeface="Britannic Bold" panose="020B0903060703020204" pitchFamily="34" charset="0"/>
              </a:rPr>
              <a:t>Catalin Dragomir - 2327893</a:t>
            </a:r>
          </a:p>
        </p:txBody>
      </p:sp>
    </p:spTree>
    <p:extLst>
      <p:ext uri="{BB962C8B-B14F-4D97-AF65-F5344CB8AC3E}">
        <p14:creationId xmlns:p14="http://schemas.microsoft.com/office/powerpoint/2010/main" val="32870391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3A97B7-98A1-7D5D-48A4-7CCE7E18054E}"/>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2771487-2265-460A-C360-8FA4A9884BD6}"/>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6506B07E-8412-01C5-C9FC-B28B7A745717}"/>
              </a:ext>
            </a:extLst>
          </p:cNvPr>
          <p:cNvSpPr/>
          <p:nvPr/>
        </p:nvSpPr>
        <p:spPr>
          <a:xfrm>
            <a:off x="2781300" y="53847"/>
            <a:ext cx="2143125" cy="860553"/>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68FA672F-4261-1978-5031-DF17438BD439}"/>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04F9DF6B-FAA3-9A77-6F31-C43EC2350AEA}"/>
              </a:ext>
            </a:extLst>
          </p:cNvPr>
          <p:cNvSpPr txBox="1"/>
          <p:nvPr/>
        </p:nvSpPr>
        <p:spPr>
          <a:xfrm>
            <a:off x="3038475" y="146760"/>
            <a:ext cx="2076450" cy="461665"/>
          </a:xfrm>
          <a:prstGeom prst="rect">
            <a:avLst/>
          </a:prstGeom>
          <a:noFill/>
        </p:spPr>
        <p:txBody>
          <a:bodyPr wrap="square" rtlCol="0">
            <a:spAutoFit/>
          </a:bodyPr>
          <a:lstStyle/>
          <a:p>
            <a:r>
              <a:rPr lang="en-GB" sz="2400" dirty="0">
                <a:solidFill>
                  <a:schemeClr val="bg2"/>
                </a:solidFill>
                <a:latin typeface="Bahnschrift SemiBold Condensed" panose="020B0502040204020203" pitchFamily="34" charset="0"/>
              </a:rPr>
              <a:t>Network Test </a:t>
            </a:r>
          </a:p>
        </p:txBody>
      </p:sp>
      <p:sp>
        <p:nvSpPr>
          <p:cNvPr id="20" name="TextBox 19">
            <a:extLst>
              <a:ext uri="{FF2B5EF4-FFF2-40B4-BE49-F238E27FC236}">
                <a16:creationId xmlns:a16="http://schemas.microsoft.com/office/drawing/2014/main" id="{B9A1EC96-136B-7B1F-0840-4429E409A7F2}"/>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0F3FD245-9F8D-83B9-9ADB-AA9EEA3F2CB1}"/>
              </a:ext>
            </a:extLst>
          </p:cNvPr>
          <p:cNvSpPr txBox="1"/>
          <p:nvPr/>
        </p:nvSpPr>
        <p:spPr>
          <a:xfrm>
            <a:off x="7277100" y="186036"/>
            <a:ext cx="2076450" cy="369332"/>
          </a:xfrm>
          <a:prstGeom prst="rect">
            <a:avLst/>
          </a:prstGeom>
          <a:noFill/>
          <a:ln>
            <a:noFill/>
          </a:ln>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6B1B2EC7-70BF-9127-51F7-55BDBEE1E472}"/>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pic>
        <p:nvPicPr>
          <p:cNvPr id="3" name="Picture 2">
            <a:extLst>
              <a:ext uri="{FF2B5EF4-FFF2-40B4-BE49-F238E27FC236}">
                <a16:creationId xmlns:a16="http://schemas.microsoft.com/office/drawing/2014/main" id="{CEF79810-94DE-CD2F-C357-029AB0ED4E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0268" y="1038434"/>
            <a:ext cx="7581900" cy="3793287"/>
          </a:xfrm>
          <a:prstGeom prst="rect">
            <a:avLst/>
          </a:prstGeom>
        </p:spPr>
      </p:pic>
      <p:sp>
        <p:nvSpPr>
          <p:cNvPr id="8" name="TextBox 7">
            <a:extLst>
              <a:ext uri="{FF2B5EF4-FFF2-40B4-BE49-F238E27FC236}">
                <a16:creationId xmlns:a16="http://schemas.microsoft.com/office/drawing/2014/main" id="{AF9B5929-A0DB-D87D-182A-85CC721A43BC}"/>
              </a:ext>
            </a:extLst>
          </p:cNvPr>
          <p:cNvSpPr txBox="1"/>
          <p:nvPr/>
        </p:nvSpPr>
        <p:spPr>
          <a:xfrm>
            <a:off x="514350" y="4895358"/>
            <a:ext cx="11296650" cy="1569660"/>
          </a:xfrm>
          <a:prstGeom prst="rect">
            <a:avLst/>
          </a:prstGeom>
          <a:noFill/>
        </p:spPr>
        <p:txBody>
          <a:bodyPr wrap="square" rtlCol="0">
            <a:spAutoFit/>
          </a:bodyPr>
          <a:lstStyle/>
          <a:p>
            <a:r>
              <a:rPr lang="en-GB" sz="2400" b="1" dirty="0">
                <a:solidFill>
                  <a:schemeClr val="bg1"/>
                </a:solidFill>
                <a:highlight>
                  <a:srgbClr val="000000"/>
                </a:highlight>
                <a:latin typeface="Britannic Bold" panose="020B0903060703020204" pitchFamily="34" charset="0"/>
              </a:rPr>
              <a:t>The S-DC server, running Windows Server 2022, successfully established connectivity with all machines across the SWANSEA.ACCA network, confirming that the Domain Controller was correctly configured and communicating with both Swansea and London locations.</a:t>
            </a:r>
            <a:endParaRPr lang="en-GB" sz="1600" b="1" dirty="0">
              <a:solidFill>
                <a:schemeClr val="bg1"/>
              </a:solidFill>
              <a:highlight>
                <a:srgbClr val="000000"/>
              </a:highlight>
              <a:latin typeface="Britannic Bold" panose="020B0903060703020204" pitchFamily="34" charset="0"/>
            </a:endParaRPr>
          </a:p>
        </p:txBody>
      </p:sp>
    </p:spTree>
    <p:extLst>
      <p:ext uri="{BB962C8B-B14F-4D97-AF65-F5344CB8AC3E}">
        <p14:creationId xmlns:p14="http://schemas.microsoft.com/office/powerpoint/2010/main" val="3884486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60044A-C513-D44A-15FC-41CD1D6C95FA}"/>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F862694-B018-BE00-BAA7-D1F82489D1E8}"/>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AB591CDE-2750-53D2-6D97-F22D75B00442}"/>
              </a:ext>
            </a:extLst>
          </p:cNvPr>
          <p:cNvSpPr/>
          <p:nvPr/>
        </p:nvSpPr>
        <p:spPr>
          <a:xfrm>
            <a:off x="2781300" y="53847"/>
            <a:ext cx="2143125" cy="860553"/>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F8719FD8-F197-F4C6-6568-AC851CE86C5C}"/>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A251EC07-72F6-F29C-0B26-1270CB9C261C}"/>
              </a:ext>
            </a:extLst>
          </p:cNvPr>
          <p:cNvSpPr txBox="1"/>
          <p:nvPr/>
        </p:nvSpPr>
        <p:spPr>
          <a:xfrm>
            <a:off x="3038475" y="146760"/>
            <a:ext cx="2076450" cy="461665"/>
          </a:xfrm>
          <a:prstGeom prst="rect">
            <a:avLst/>
          </a:prstGeom>
          <a:noFill/>
        </p:spPr>
        <p:txBody>
          <a:bodyPr wrap="square" rtlCol="0">
            <a:spAutoFit/>
          </a:bodyPr>
          <a:lstStyle/>
          <a:p>
            <a:r>
              <a:rPr lang="en-GB" sz="2400" dirty="0">
                <a:solidFill>
                  <a:schemeClr val="bg2"/>
                </a:solidFill>
                <a:latin typeface="Bahnschrift SemiBold Condensed" panose="020B0502040204020203" pitchFamily="34" charset="0"/>
              </a:rPr>
              <a:t>Network Test </a:t>
            </a:r>
          </a:p>
        </p:txBody>
      </p:sp>
      <p:sp>
        <p:nvSpPr>
          <p:cNvPr id="20" name="TextBox 19">
            <a:extLst>
              <a:ext uri="{FF2B5EF4-FFF2-40B4-BE49-F238E27FC236}">
                <a16:creationId xmlns:a16="http://schemas.microsoft.com/office/drawing/2014/main" id="{B371D4E2-7A4D-4E04-14B4-CC63A7CE05BC}"/>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1F8F0B33-8C81-6479-ABAD-EC199D716A12}"/>
              </a:ext>
            </a:extLst>
          </p:cNvPr>
          <p:cNvSpPr txBox="1"/>
          <p:nvPr/>
        </p:nvSpPr>
        <p:spPr>
          <a:xfrm>
            <a:off x="7277100" y="186036"/>
            <a:ext cx="2076450" cy="369332"/>
          </a:xfrm>
          <a:prstGeom prst="rect">
            <a:avLst/>
          </a:prstGeom>
          <a:noFill/>
          <a:ln>
            <a:noFill/>
          </a:ln>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462D1D96-2D97-7326-4007-65CAB114344A}"/>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pic>
        <p:nvPicPr>
          <p:cNvPr id="7" name="Picture 6">
            <a:extLst>
              <a:ext uri="{FF2B5EF4-FFF2-40B4-BE49-F238E27FC236}">
                <a16:creationId xmlns:a16="http://schemas.microsoft.com/office/drawing/2014/main" id="{5F1975B4-079D-314F-CB17-E0CD39AAF5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8388" y="1069731"/>
            <a:ext cx="7458074" cy="3606091"/>
          </a:xfrm>
          <a:prstGeom prst="rect">
            <a:avLst/>
          </a:prstGeom>
        </p:spPr>
      </p:pic>
      <p:sp>
        <p:nvSpPr>
          <p:cNvPr id="8" name="TextBox 7">
            <a:extLst>
              <a:ext uri="{FF2B5EF4-FFF2-40B4-BE49-F238E27FC236}">
                <a16:creationId xmlns:a16="http://schemas.microsoft.com/office/drawing/2014/main" id="{7BE2673D-8EF8-63D9-86E1-4E00D9DB0AC5}"/>
              </a:ext>
            </a:extLst>
          </p:cNvPr>
          <p:cNvSpPr txBox="1"/>
          <p:nvPr/>
        </p:nvSpPr>
        <p:spPr>
          <a:xfrm>
            <a:off x="695325" y="4831153"/>
            <a:ext cx="11029950" cy="1200329"/>
          </a:xfrm>
          <a:prstGeom prst="rect">
            <a:avLst/>
          </a:prstGeom>
          <a:noFill/>
        </p:spPr>
        <p:txBody>
          <a:bodyPr wrap="square" rtlCol="0">
            <a:spAutoFit/>
          </a:bodyPr>
          <a:lstStyle/>
          <a:p>
            <a:r>
              <a:rPr lang="en-GB" sz="2400" b="1" dirty="0">
                <a:solidFill>
                  <a:schemeClr val="bg1"/>
                </a:solidFill>
                <a:highlight>
                  <a:srgbClr val="000000"/>
                </a:highlight>
                <a:latin typeface="Britannic Bold" panose="020B0903060703020204" pitchFamily="34" charset="0"/>
              </a:rPr>
              <a:t>The L-CD server successfully established connectivity with all machines across both network segments, confirming that the DHCP Relay Server was correctly configured and able to communicate with the Swansea and London locations.</a:t>
            </a:r>
            <a:endParaRPr lang="en-GB" sz="1600" b="1" dirty="0">
              <a:solidFill>
                <a:schemeClr val="bg1"/>
              </a:solidFill>
              <a:highlight>
                <a:srgbClr val="000000"/>
              </a:highlight>
              <a:latin typeface="Britannic Bold" panose="020B0903060703020204" pitchFamily="34" charset="0"/>
            </a:endParaRPr>
          </a:p>
        </p:txBody>
      </p:sp>
    </p:spTree>
    <p:extLst>
      <p:ext uri="{BB962C8B-B14F-4D97-AF65-F5344CB8AC3E}">
        <p14:creationId xmlns:p14="http://schemas.microsoft.com/office/powerpoint/2010/main" val="3607320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CD395B-BDE9-ED20-1C71-8CA3C3D2AC95}"/>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9C605C4-245F-CE4C-BBD8-3209FCF327A0}"/>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B921F0FA-3300-0887-6B83-C03BCBDD7EEB}"/>
              </a:ext>
            </a:extLst>
          </p:cNvPr>
          <p:cNvSpPr/>
          <p:nvPr/>
        </p:nvSpPr>
        <p:spPr>
          <a:xfrm>
            <a:off x="4995862" y="76200"/>
            <a:ext cx="2143125" cy="847725"/>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A1D2C885-2EF4-9237-2841-7B1D111117C0}"/>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E7795632-FB99-72C7-1154-1E0550E030BD}"/>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CCA8B467-D118-E221-2D8E-C5689B330399}"/>
              </a:ext>
            </a:extLst>
          </p:cNvPr>
          <p:cNvSpPr txBox="1"/>
          <p:nvPr/>
        </p:nvSpPr>
        <p:spPr>
          <a:xfrm>
            <a:off x="4962525" y="112158"/>
            <a:ext cx="2190750" cy="830997"/>
          </a:xfrm>
          <a:prstGeom prst="rect">
            <a:avLst/>
          </a:prstGeom>
          <a:noFill/>
        </p:spPr>
        <p:txBody>
          <a:bodyPr wrap="square" rtlCol="0">
            <a:spAutoFit/>
          </a:bodyPr>
          <a:lstStyle/>
          <a:p>
            <a:pPr algn="ctr"/>
            <a:r>
              <a:rPr lang="en-GB" sz="2400" dirty="0">
                <a:solidFill>
                  <a:schemeClr val="bg1"/>
                </a:solidFill>
                <a:latin typeface="Bahnschrift SemiBold Condensed" panose="020B0502040204020203" pitchFamily="34" charset="0"/>
              </a:rPr>
              <a:t>Network security assessment</a:t>
            </a:r>
          </a:p>
        </p:txBody>
      </p:sp>
      <p:sp>
        <p:nvSpPr>
          <p:cNvPr id="21" name="TextBox 20">
            <a:extLst>
              <a:ext uri="{FF2B5EF4-FFF2-40B4-BE49-F238E27FC236}">
                <a16:creationId xmlns:a16="http://schemas.microsoft.com/office/drawing/2014/main" id="{419D740F-5A7A-BE15-40B8-173BEBBB38EB}"/>
              </a:ext>
            </a:extLst>
          </p:cNvPr>
          <p:cNvSpPr txBox="1"/>
          <p:nvPr/>
        </p:nvSpPr>
        <p:spPr>
          <a:xfrm>
            <a:off x="7277100" y="186036"/>
            <a:ext cx="2076450" cy="369332"/>
          </a:xfrm>
          <a:prstGeom prst="rect">
            <a:avLst/>
          </a:prstGeom>
          <a:noFill/>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C878AB7E-CC22-F859-591E-04B6D32F2179}"/>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pic>
        <p:nvPicPr>
          <p:cNvPr id="3" name="Picture 2">
            <a:extLst>
              <a:ext uri="{FF2B5EF4-FFF2-40B4-BE49-F238E27FC236}">
                <a16:creationId xmlns:a16="http://schemas.microsoft.com/office/drawing/2014/main" id="{C862B699-536B-4190-C708-31719C2C7C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9269" y="1016675"/>
            <a:ext cx="8577262" cy="4391204"/>
          </a:xfrm>
          <a:prstGeom prst="rect">
            <a:avLst/>
          </a:prstGeom>
        </p:spPr>
      </p:pic>
      <p:sp>
        <p:nvSpPr>
          <p:cNvPr id="11" name="TextBox 10">
            <a:extLst>
              <a:ext uri="{FF2B5EF4-FFF2-40B4-BE49-F238E27FC236}">
                <a16:creationId xmlns:a16="http://schemas.microsoft.com/office/drawing/2014/main" id="{8A1D914B-4D17-03C5-E040-03846B0EC10C}"/>
              </a:ext>
            </a:extLst>
          </p:cNvPr>
          <p:cNvSpPr txBox="1"/>
          <p:nvPr/>
        </p:nvSpPr>
        <p:spPr>
          <a:xfrm>
            <a:off x="1162050" y="5407878"/>
            <a:ext cx="11029950" cy="830997"/>
          </a:xfrm>
          <a:prstGeom prst="rect">
            <a:avLst/>
          </a:prstGeom>
          <a:noFill/>
        </p:spPr>
        <p:txBody>
          <a:bodyPr wrap="square" rtlCol="0">
            <a:spAutoFit/>
          </a:bodyPr>
          <a:lstStyle/>
          <a:p>
            <a:r>
              <a:rPr lang="en-GB" sz="2400" b="1" dirty="0">
                <a:solidFill>
                  <a:schemeClr val="bg1"/>
                </a:solidFill>
                <a:highlight>
                  <a:srgbClr val="000000"/>
                </a:highlight>
                <a:latin typeface="Britannic Bold" panose="020B0903060703020204" pitchFamily="34" charset="0"/>
              </a:rPr>
              <a:t>Kali Linux was configured with a static IP address of 20.0.0.100 and successfully connected to both Swansea and London network . </a:t>
            </a:r>
          </a:p>
        </p:txBody>
      </p:sp>
    </p:spTree>
    <p:extLst>
      <p:ext uri="{BB962C8B-B14F-4D97-AF65-F5344CB8AC3E}">
        <p14:creationId xmlns:p14="http://schemas.microsoft.com/office/powerpoint/2010/main" val="32573279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E928F6-1C2D-1E9E-B25A-E419ABD37D5A}"/>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7E81AAD-F792-522C-D67E-8252062A070A}"/>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4EF9F2FA-121B-0205-FA66-7B05D889E687}"/>
              </a:ext>
            </a:extLst>
          </p:cNvPr>
          <p:cNvSpPr/>
          <p:nvPr/>
        </p:nvSpPr>
        <p:spPr>
          <a:xfrm>
            <a:off x="4995862" y="76200"/>
            <a:ext cx="2143125" cy="847725"/>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65C59A11-2F60-D07F-F4CB-2B509731E544}"/>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FE475D57-3E73-129C-DE4F-565F1E94A05B}"/>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68D1E5AB-F972-5807-151E-0A25688B1295}"/>
              </a:ext>
            </a:extLst>
          </p:cNvPr>
          <p:cNvSpPr txBox="1"/>
          <p:nvPr/>
        </p:nvSpPr>
        <p:spPr>
          <a:xfrm>
            <a:off x="4962525" y="112158"/>
            <a:ext cx="2190750" cy="830997"/>
          </a:xfrm>
          <a:prstGeom prst="rect">
            <a:avLst/>
          </a:prstGeom>
          <a:noFill/>
        </p:spPr>
        <p:txBody>
          <a:bodyPr wrap="square" rtlCol="0">
            <a:spAutoFit/>
          </a:bodyPr>
          <a:lstStyle/>
          <a:p>
            <a:pPr algn="ctr"/>
            <a:r>
              <a:rPr lang="en-GB" sz="2400" dirty="0">
                <a:solidFill>
                  <a:schemeClr val="bg1"/>
                </a:solidFill>
                <a:latin typeface="Bahnschrift SemiBold Condensed" panose="020B0502040204020203" pitchFamily="34" charset="0"/>
              </a:rPr>
              <a:t>Network security assessment</a:t>
            </a:r>
          </a:p>
        </p:txBody>
      </p:sp>
      <p:sp>
        <p:nvSpPr>
          <p:cNvPr id="21" name="TextBox 20">
            <a:extLst>
              <a:ext uri="{FF2B5EF4-FFF2-40B4-BE49-F238E27FC236}">
                <a16:creationId xmlns:a16="http://schemas.microsoft.com/office/drawing/2014/main" id="{254F0689-4B27-CDE5-C4F8-2A2910AD7CB4}"/>
              </a:ext>
            </a:extLst>
          </p:cNvPr>
          <p:cNvSpPr txBox="1"/>
          <p:nvPr/>
        </p:nvSpPr>
        <p:spPr>
          <a:xfrm>
            <a:off x="7277100" y="186036"/>
            <a:ext cx="2076450" cy="369332"/>
          </a:xfrm>
          <a:prstGeom prst="rect">
            <a:avLst/>
          </a:prstGeom>
          <a:noFill/>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A9330438-3395-8156-386C-BC6D01193381}"/>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pic>
        <p:nvPicPr>
          <p:cNvPr id="7" name="Picture 6">
            <a:extLst>
              <a:ext uri="{FF2B5EF4-FFF2-40B4-BE49-F238E27FC236}">
                <a16:creationId xmlns:a16="http://schemas.microsoft.com/office/drawing/2014/main" id="{46D8BD98-70F0-BF5D-6836-AA3613E26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5887" y="978573"/>
            <a:ext cx="9120188" cy="4457103"/>
          </a:xfrm>
          <a:prstGeom prst="rect">
            <a:avLst/>
          </a:prstGeom>
        </p:spPr>
      </p:pic>
      <p:sp>
        <p:nvSpPr>
          <p:cNvPr id="11" name="TextBox 10">
            <a:extLst>
              <a:ext uri="{FF2B5EF4-FFF2-40B4-BE49-F238E27FC236}">
                <a16:creationId xmlns:a16="http://schemas.microsoft.com/office/drawing/2014/main" id="{F7601A1D-E9D7-E308-E614-2D1138CFD1E4}"/>
              </a:ext>
            </a:extLst>
          </p:cNvPr>
          <p:cNvSpPr txBox="1"/>
          <p:nvPr/>
        </p:nvSpPr>
        <p:spPr>
          <a:xfrm>
            <a:off x="876300" y="5454906"/>
            <a:ext cx="11029950" cy="1200329"/>
          </a:xfrm>
          <a:prstGeom prst="rect">
            <a:avLst/>
          </a:prstGeom>
          <a:noFill/>
        </p:spPr>
        <p:txBody>
          <a:bodyPr wrap="square" rtlCol="0">
            <a:spAutoFit/>
          </a:bodyPr>
          <a:lstStyle/>
          <a:p>
            <a:r>
              <a:rPr lang="en-GB" sz="2400" dirty="0">
                <a:solidFill>
                  <a:schemeClr val="bg1"/>
                </a:solidFill>
                <a:highlight>
                  <a:srgbClr val="000000"/>
                </a:highlight>
                <a:latin typeface="Britannic Bold" panose="020B0903060703020204" pitchFamily="34" charset="0"/>
              </a:rPr>
              <a:t>A full network scan was then performed using an automated vulnerability scanner ( Nessus) , which provided a detailed overview of the security posture of the network . </a:t>
            </a:r>
          </a:p>
        </p:txBody>
      </p:sp>
    </p:spTree>
    <p:extLst>
      <p:ext uri="{BB962C8B-B14F-4D97-AF65-F5344CB8AC3E}">
        <p14:creationId xmlns:p14="http://schemas.microsoft.com/office/powerpoint/2010/main" val="644898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199943-FE7A-BBA0-F631-BCBE3C77BEF6}"/>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BBCE33E-DEBE-681F-15D0-E304EDDCF7C5}"/>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FB476F73-E3B3-D587-3882-818C001DB2E1}"/>
              </a:ext>
            </a:extLst>
          </p:cNvPr>
          <p:cNvSpPr/>
          <p:nvPr/>
        </p:nvSpPr>
        <p:spPr>
          <a:xfrm>
            <a:off x="7210425" y="21968"/>
            <a:ext cx="2143125" cy="873382"/>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7CF5EE4C-2971-50EB-7A69-709D59115E59}"/>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BC1667BE-02A5-B2E6-AE63-55C4CE4B42A6}"/>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BB6B3108-401B-971F-D57F-D1300361A8ED}"/>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170A2D2F-EA7C-C630-B073-F1F0DA88F02E}"/>
              </a:ext>
            </a:extLst>
          </p:cNvPr>
          <p:cNvSpPr txBox="1"/>
          <p:nvPr/>
        </p:nvSpPr>
        <p:spPr>
          <a:xfrm>
            <a:off x="7353300" y="166836"/>
            <a:ext cx="2076450" cy="461665"/>
          </a:xfrm>
          <a:prstGeom prst="rect">
            <a:avLst/>
          </a:prstGeom>
          <a:noFill/>
        </p:spPr>
        <p:txBody>
          <a:bodyPr wrap="square" rtlCol="0">
            <a:spAutoFit/>
          </a:bodyPr>
          <a:lstStyle/>
          <a:p>
            <a:r>
              <a:rPr lang="en-GB" sz="2400" dirty="0">
                <a:solidFill>
                  <a:schemeClr val="bg1"/>
                </a:solidFill>
                <a:latin typeface="Bahnschrift SemiBold Condensed" panose="020B0502040204020203" pitchFamily="34" charset="0"/>
              </a:rPr>
              <a:t>Ethically Hacking</a:t>
            </a:r>
          </a:p>
        </p:txBody>
      </p:sp>
      <p:sp>
        <p:nvSpPr>
          <p:cNvPr id="22" name="TextBox 21">
            <a:extLst>
              <a:ext uri="{FF2B5EF4-FFF2-40B4-BE49-F238E27FC236}">
                <a16:creationId xmlns:a16="http://schemas.microsoft.com/office/drawing/2014/main" id="{627D7349-EAC2-D37E-5310-A41016EE5099}"/>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pic>
        <p:nvPicPr>
          <p:cNvPr id="3" name="Picture 2">
            <a:extLst>
              <a:ext uri="{FF2B5EF4-FFF2-40B4-BE49-F238E27FC236}">
                <a16:creationId xmlns:a16="http://schemas.microsoft.com/office/drawing/2014/main" id="{21A20E98-D247-0A65-C9D2-082A3D268C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2575" y="945326"/>
            <a:ext cx="8706907" cy="4153705"/>
          </a:xfrm>
          <a:prstGeom prst="rect">
            <a:avLst/>
          </a:prstGeom>
        </p:spPr>
      </p:pic>
      <p:sp>
        <p:nvSpPr>
          <p:cNvPr id="12" name="TextBox 11">
            <a:extLst>
              <a:ext uri="{FF2B5EF4-FFF2-40B4-BE49-F238E27FC236}">
                <a16:creationId xmlns:a16="http://schemas.microsoft.com/office/drawing/2014/main" id="{0C3C01B7-2FED-7C3B-5475-E6D23FB4F6D2}"/>
              </a:ext>
            </a:extLst>
          </p:cNvPr>
          <p:cNvSpPr txBox="1"/>
          <p:nvPr/>
        </p:nvSpPr>
        <p:spPr>
          <a:xfrm>
            <a:off x="1171575" y="5155585"/>
            <a:ext cx="10372725" cy="1569660"/>
          </a:xfrm>
          <a:prstGeom prst="rect">
            <a:avLst/>
          </a:prstGeom>
          <a:noFill/>
        </p:spPr>
        <p:txBody>
          <a:bodyPr wrap="square" rtlCol="0">
            <a:spAutoFit/>
          </a:bodyPr>
          <a:lstStyle/>
          <a:p>
            <a:r>
              <a:rPr lang="en-GB" sz="2400" dirty="0">
                <a:solidFill>
                  <a:schemeClr val="bg1"/>
                </a:solidFill>
                <a:highlight>
                  <a:srgbClr val="000000"/>
                </a:highlight>
                <a:latin typeface="Britannic Bold" panose="020B0903060703020204" pitchFamily="34" charset="0"/>
              </a:rPr>
              <a:t>Exploitation techniques were used to gain unauthorized access through identified vulnerabilities. Nmap was used on the Kali Linux machine to perform a full </a:t>
            </a:r>
            <a:r>
              <a:rPr lang="en-GB" sz="2400">
                <a:solidFill>
                  <a:schemeClr val="bg1"/>
                </a:solidFill>
                <a:highlight>
                  <a:srgbClr val="000000"/>
                </a:highlight>
                <a:latin typeface="Britannic Bold" panose="020B0903060703020204" pitchFamily="34" charset="0"/>
              </a:rPr>
              <a:t>scan across S-DC </a:t>
            </a:r>
            <a:r>
              <a:rPr lang="en-GB" sz="2400" dirty="0">
                <a:solidFill>
                  <a:schemeClr val="bg1"/>
                </a:solidFill>
                <a:highlight>
                  <a:srgbClr val="000000"/>
                </a:highlight>
                <a:latin typeface="Britannic Bold" panose="020B0903060703020204" pitchFamily="34" charset="0"/>
              </a:rPr>
              <a:t>network, identifying open ports, running services and active hosts.</a:t>
            </a:r>
          </a:p>
        </p:txBody>
      </p:sp>
    </p:spTree>
    <p:extLst>
      <p:ext uri="{BB962C8B-B14F-4D97-AF65-F5344CB8AC3E}">
        <p14:creationId xmlns:p14="http://schemas.microsoft.com/office/powerpoint/2010/main" val="1342931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B731E9-AD4B-4A9E-507C-54361808A449}"/>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9B5FFAE-C120-E70D-E4E4-D10D31E9C4F6}"/>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210DD35-F8F4-7162-D619-E152265264C1}"/>
              </a:ext>
            </a:extLst>
          </p:cNvPr>
          <p:cNvSpPr/>
          <p:nvPr/>
        </p:nvSpPr>
        <p:spPr>
          <a:xfrm>
            <a:off x="7210425" y="21968"/>
            <a:ext cx="2143125" cy="873382"/>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AA976AE1-8313-7B08-971D-D6789F3D9D66}"/>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40C31A10-EF7C-17FF-308E-68EF61CB5619}"/>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2E6CDE35-DB3E-6998-F08D-B742E11AF1F5}"/>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CCBB2A27-C7AF-2D70-74D9-91C6741F1E6C}"/>
              </a:ext>
            </a:extLst>
          </p:cNvPr>
          <p:cNvSpPr txBox="1"/>
          <p:nvPr/>
        </p:nvSpPr>
        <p:spPr>
          <a:xfrm>
            <a:off x="7353300" y="166836"/>
            <a:ext cx="2076450" cy="461665"/>
          </a:xfrm>
          <a:prstGeom prst="rect">
            <a:avLst/>
          </a:prstGeom>
          <a:noFill/>
        </p:spPr>
        <p:txBody>
          <a:bodyPr wrap="square" rtlCol="0">
            <a:spAutoFit/>
          </a:bodyPr>
          <a:lstStyle/>
          <a:p>
            <a:r>
              <a:rPr lang="en-GB" sz="2400" dirty="0">
                <a:solidFill>
                  <a:schemeClr val="bg1"/>
                </a:solidFill>
                <a:latin typeface="Bahnschrift SemiBold Condensed" panose="020B0502040204020203" pitchFamily="34" charset="0"/>
              </a:rPr>
              <a:t>Ethically Hacking</a:t>
            </a:r>
          </a:p>
        </p:txBody>
      </p:sp>
      <p:sp>
        <p:nvSpPr>
          <p:cNvPr id="22" name="TextBox 21">
            <a:extLst>
              <a:ext uri="{FF2B5EF4-FFF2-40B4-BE49-F238E27FC236}">
                <a16:creationId xmlns:a16="http://schemas.microsoft.com/office/drawing/2014/main" id="{1FB385B9-22CA-1394-3CBF-494938866D1F}"/>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sp>
        <p:nvSpPr>
          <p:cNvPr id="12" name="TextBox 11">
            <a:extLst>
              <a:ext uri="{FF2B5EF4-FFF2-40B4-BE49-F238E27FC236}">
                <a16:creationId xmlns:a16="http://schemas.microsoft.com/office/drawing/2014/main" id="{0C32823F-5AB2-1FCE-A36F-F01F72C69F1E}"/>
              </a:ext>
            </a:extLst>
          </p:cNvPr>
          <p:cNvSpPr txBox="1"/>
          <p:nvPr/>
        </p:nvSpPr>
        <p:spPr>
          <a:xfrm>
            <a:off x="1159934" y="5221903"/>
            <a:ext cx="10384366" cy="1569660"/>
          </a:xfrm>
          <a:prstGeom prst="rect">
            <a:avLst/>
          </a:prstGeom>
          <a:noFill/>
        </p:spPr>
        <p:txBody>
          <a:bodyPr wrap="square" rtlCol="0">
            <a:spAutoFit/>
          </a:bodyPr>
          <a:lstStyle/>
          <a:p>
            <a:r>
              <a:rPr lang="en-GB" sz="2400" dirty="0">
                <a:solidFill>
                  <a:schemeClr val="bg1"/>
                </a:solidFill>
                <a:highlight>
                  <a:srgbClr val="000000"/>
                </a:highlight>
                <a:latin typeface="Britannic Bold" panose="020B0903060703020204" pitchFamily="34" charset="0"/>
              </a:rPr>
              <a:t>An attempt was made to exploit the </a:t>
            </a:r>
            <a:r>
              <a:rPr lang="en-GB" sz="2400" dirty="0" err="1">
                <a:solidFill>
                  <a:schemeClr val="bg1"/>
                </a:solidFill>
                <a:highlight>
                  <a:srgbClr val="000000"/>
                </a:highlight>
                <a:latin typeface="Britannic Bold" panose="020B0903060703020204" pitchFamily="34" charset="0"/>
              </a:rPr>
              <a:t>EternalBlue</a:t>
            </a:r>
            <a:r>
              <a:rPr lang="en-GB" sz="2400" dirty="0">
                <a:solidFill>
                  <a:schemeClr val="bg1"/>
                </a:solidFill>
                <a:highlight>
                  <a:srgbClr val="000000"/>
                </a:highlight>
                <a:latin typeface="Britannic Bold" panose="020B0903060703020204" pitchFamily="34" charset="0"/>
              </a:rPr>
              <a:t> vulnerability on the target system using Metasploit. However, the attack was unsuccessful, as the system appeared to be patched or had additional protections in place, preventing the exploit from gaining access.</a:t>
            </a:r>
          </a:p>
        </p:txBody>
      </p:sp>
      <p:pic>
        <p:nvPicPr>
          <p:cNvPr id="5" name="Picture 4">
            <a:extLst>
              <a:ext uri="{FF2B5EF4-FFF2-40B4-BE49-F238E27FC236}">
                <a16:creationId xmlns:a16="http://schemas.microsoft.com/office/drawing/2014/main" id="{6018BEE1-C172-FFDD-B303-CBB8BB1CB2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5369" y="945327"/>
            <a:ext cx="8344111" cy="4226599"/>
          </a:xfrm>
          <a:prstGeom prst="rect">
            <a:avLst/>
          </a:prstGeom>
        </p:spPr>
      </p:pic>
    </p:spTree>
    <p:extLst>
      <p:ext uri="{BB962C8B-B14F-4D97-AF65-F5344CB8AC3E}">
        <p14:creationId xmlns:p14="http://schemas.microsoft.com/office/powerpoint/2010/main" val="317626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416EA6-6DEA-58BB-A2B9-7DD583E082A0}"/>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39BF119-BC30-AD8D-4DC0-E0C1AE350A12}"/>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A8AF3B68-1860-D73A-44B4-91D436AB105A}"/>
              </a:ext>
            </a:extLst>
          </p:cNvPr>
          <p:cNvSpPr/>
          <p:nvPr/>
        </p:nvSpPr>
        <p:spPr>
          <a:xfrm>
            <a:off x="7210425" y="21968"/>
            <a:ext cx="2143125" cy="873382"/>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92817CE1-0DFA-10DB-7EB9-7411976CFC05}"/>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E1F5CD2F-B9C9-AD22-59D6-6FEB4B73E0AC}"/>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412286C3-5FF5-D1A5-5D4A-C410BBCE8F7F}"/>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D2816294-4D2E-EDAF-5B3D-4FFFE9C04C30}"/>
              </a:ext>
            </a:extLst>
          </p:cNvPr>
          <p:cNvSpPr txBox="1"/>
          <p:nvPr/>
        </p:nvSpPr>
        <p:spPr>
          <a:xfrm>
            <a:off x="7353300" y="166836"/>
            <a:ext cx="2076450" cy="461665"/>
          </a:xfrm>
          <a:prstGeom prst="rect">
            <a:avLst/>
          </a:prstGeom>
          <a:noFill/>
        </p:spPr>
        <p:txBody>
          <a:bodyPr wrap="square" rtlCol="0">
            <a:spAutoFit/>
          </a:bodyPr>
          <a:lstStyle/>
          <a:p>
            <a:r>
              <a:rPr lang="en-GB" sz="2400" dirty="0">
                <a:solidFill>
                  <a:schemeClr val="bg1"/>
                </a:solidFill>
                <a:latin typeface="Bahnschrift SemiBold Condensed" panose="020B0502040204020203" pitchFamily="34" charset="0"/>
              </a:rPr>
              <a:t>Ethically Hacking</a:t>
            </a:r>
          </a:p>
        </p:txBody>
      </p:sp>
      <p:sp>
        <p:nvSpPr>
          <p:cNvPr id="22" name="TextBox 21">
            <a:extLst>
              <a:ext uri="{FF2B5EF4-FFF2-40B4-BE49-F238E27FC236}">
                <a16:creationId xmlns:a16="http://schemas.microsoft.com/office/drawing/2014/main" id="{B7FB557B-D54B-0302-F147-1FCB0B095330}"/>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sp>
        <p:nvSpPr>
          <p:cNvPr id="12" name="TextBox 11">
            <a:extLst>
              <a:ext uri="{FF2B5EF4-FFF2-40B4-BE49-F238E27FC236}">
                <a16:creationId xmlns:a16="http://schemas.microsoft.com/office/drawing/2014/main" id="{90345491-F5A2-557D-5866-27E43D61FF29}"/>
              </a:ext>
            </a:extLst>
          </p:cNvPr>
          <p:cNvSpPr txBox="1"/>
          <p:nvPr/>
        </p:nvSpPr>
        <p:spPr>
          <a:xfrm>
            <a:off x="1047750" y="5406241"/>
            <a:ext cx="10496550" cy="1200329"/>
          </a:xfrm>
          <a:prstGeom prst="rect">
            <a:avLst/>
          </a:prstGeom>
          <a:noFill/>
        </p:spPr>
        <p:txBody>
          <a:bodyPr wrap="square" rtlCol="0">
            <a:spAutoFit/>
          </a:bodyPr>
          <a:lstStyle/>
          <a:p>
            <a:r>
              <a:rPr lang="en-GB" sz="2400" dirty="0">
                <a:solidFill>
                  <a:schemeClr val="bg1"/>
                </a:solidFill>
                <a:highlight>
                  <a:srgbClr val="000000"/>
                </a:highlight>
                <a:latin typeface="Britannic Bold" panose="020B0903060703020204" pitchFamily="34" charset="0"/>
              </a:rPr>
              <a:t>After the </a:t>
            </a:r>
            <a:r>
              <a:rPr lang="en-GB" sz="2400" dirty="0" err="1">
                <a:solidFill>
                  <a:schemeClr val="bg1"/>
                </a:solidFill>
                <a:highlight>
                  <a:srgbClr val="000000"/>
                </a:highlight>
                <a:latin typeface="Britannic Bold" panose="020B0903060703020204" pitchFamily="34" charset="0"/>
              </a:rPr>
              <a:t>EternalBlue</a:t>
            </a:r>
            <a:r>
              <a:rPr lang="en-GB" sz="2400" dirty="0">
                <a:solidFill>
                  <a:schemeClr val="bg1"/>
                </a:solidFill>
                <a:highlight>
                  <a:srgbClr val="000000"/>
                </a:highlight>
                <a:latin typeface="Britannic Bold" panose="020B0903060703020204" pitchFamily="34" charset="0"/>
              </a:rPr>
              <a:t> attempt failed, access was gained through port 21 using anonymous FTP login. Several sensitive files were found and successfully downloaded from the server without any credentials required.</a:t>
            </a:r>
          </a:p>
        </p:txBody>
      </p:sp>
      <p:pic>
        <p:nvPicPr>
          <p:cNvPr id="5" name="Picture 4">
            <a:extLst>
              <a:ext uri="{FF2B5EF4-FFF2-40B4-BE49-F238E27FC236}">
                <a16:creationId xmlns:a16="http://schemas.microsoft.com/office/drawing/2014/main" id="{0A96009D-4ABD-081E-D176-1D8539931E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8419" y="917531"/>
            <a:ext cx="7633756" cy="4477132"/>
          </a:xfrm>
          <a:prstGeom prst="rect">
            <a:avLst/>
          </a:prstGeom>
        </p:spPr>
      </p:pic>
    </p:spTree>
    <p:extLst>
      <p:ext uri="{BB962C8B-B14F-4D97-AF65-F5344CB8AC3E}">
        <p14:creationId xmlns:p14="http://schemas.microsoft.com/office/powerpoint/2010/main" val="2416344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49C2DF-938C-ED4A-A952-5734392910F7}"/>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483C3A9-3E3F-68EB-FED9-DD743111ABE4}"/>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4F719E16-EFC2-F539-5990-04C43B0F4D1A}"/>
              </a:ext>
            </a:extLst>
          </p:cNvPr>
          <p:cNvSpPr/>
          <p:nvPr/>
        </p:nvSpPr>
        <p:spPr>
          <a:xfrm>
            <a:off x="7210425" y="21968"/>
            <a:ext cx="2143125" cy="873382"/>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2346AB8E-C196-9145-EFA2-5C78AE2A30BC}"/>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6ECF5428-A0D0-CD99-714B-F3FC5A5A28B1}"/>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9C9D0F6E-89CC-3089-D04F-129606C07EE8}"/>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12970359-66D7-2AC6-F5A3-12A59D87B47C}"/>
              </a:ext>
            </a:extLst>
          </p:cNvPr>
          <p:cNvSpPr txBox="1"/>
          <p:nvPr/>
        </p:nvSpPr>
        <p:spPr>
          <a:xfrm>
            <a:off x="7353300" y="166836"/>
            <a:ext cx="2076450" cy="461665"/>
          </a:xfrm>
          <a:prstGeom prst="rect">
            <a:avLst/>
          </a:prstGeom>
          <a:noFill/>
        </p:spPr>
        <p:txBody>
          <a:bodyPr wrap="square" rtlCol="0">
            <a:spAutoFit/>
          </a:bodyPr>
          <a:lstStyle/>
          <a:p>
            <a:r>
              <a:rPr lang="en-GB" sz="2400" dirty="0">
                <a:solidFill>
                  <a:schemeClr val="bg1"/>
                </a:solidFill>
                <a:latin typeface="Bahnschrift SemiBold Condensed" panose="020B0502040204020203" pitchFamily="34" charset="0"/>
              </a:rPr>
              <a:t>Ethically Hacking</a:t>
            </a:r>
          </a:p>
        </p:txBody>
      </p:sp>
      <p:sp>
        <p:nvSpPr>
          <p:cNvPr id="22" name="TextBox 21">
            <a:extLst>
              <a:ext uri="{FF2B5EF4-FFF2-40B4-BE49-F238E27FC236}">
                <a16:creationId xmlns:a16="http://schemas.microsoft.com/office/drawing/2014/main" id="{FFE78E17-3019-047F-142E-1FD91A3BC801}"/>
              </a:ext>
            </a:extLst>
          </p:cNvPr>
          <p:cNvSpPr txBox="1"/>
          <p:nvPr/>
        </p:nvSpPr>
        <p:spPr>
          <a:xfrm>
            <a:off x="9467850" y="157818"/>
            <a:ext cx="20764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Measures</a:t>
            </a:r>
          </a:p>
        </p:txBody>
      </p:sp>
      <p:pic>
        <p:nvPicPr>
          <p:cNvPr id="7" name="Picture 6">
            <a:extLst>
              <a:ext uri="{FF2B5EF4-FFF2-40B4-BE49-F238E27FC236}">
                <a16:creationId xmlns:a16="http://schemas.microsoft.com/office/drawing/2014/main" id="{6CE18732-9673-AB11-8E59-F646BCCD30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6387" y="997492"/>
            <a:ext cx="9029700" cy="4503494"/>
          </a:xfrm>
          <a:prstGeom prst="rect">
            <a:avLst/>
          </a:prstGeom>
        </p:spPr>
      </p:pic>
      <p:sp>
        <p:nvSpPr>
          <p:cNvPr id="12" name="TextBox 11">
            <a:extLst>
              <a:ext uri="{FF2B5EF4-FFF2-40B4-BE49-F238E27FC236}">
                <a16:creationId xmlns:a16="http://schemas.microsoft.com/office/drawing/2014/main" id="{17ABB034-3FAE-7687-D131-1164EC8C9ABD}"/>
              </a:ext>
            </a:extLst>
          </p:cNvPr>
          <p:cNvSpPr txBox="1"/>
          <p:nvPr/>
        </p:nvSpPr>
        <p:spPr>
          <a:xfrm>
            <a:off x="1007534" y="5581471"/>
            <a:ext cx="10536766" cy="1200329"/>
          </a:xfrm>
          <a:prstGeom prst="rect">
            <a:avLst/>
          </a:prstGeom>
          <a:noFill/>
        </p:spPr>
        <p:txBody>
          <a:bodyPr wrap="square" rtlCol="0">
            <a:spAutoFit/>
          </a:bodyPr>
          <a:lstStyle/>
          <a:p>
            <a:r>
              <a:rPr lang="en-GB" sz="2400" dirty="0">
                <a:solidFill>
                  <a:schemeClr val="bg1"/>
                </a:solidFill>
                <a:highlight>
                  <a:srgbClr val="000000"/>
                </a:highlight>
                <a:latin typeface="Britannic Bold" panose="020B0903060703020204" pitchFamily="34" charset="0"/>
              </a:rPr>
              <a:t>The files were downloaded to the Kali machine and opened. They contained sensitive information, confirming that confidential data was accessible without any credentials.</a:t>
            </a:r>
          </a:p>
        </p:txBody>
      </p:sp>
    </p:spTree>
    <p:extLst>
      <p:ext uri="{BB962C8B-B14F-4D97-AF65-F5344CB8AC3E}">
        <p14:creationId xmlns:p14="http://schemas.microsoft.com/office/powerpoint/2010/main" val="11092160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2966D7-56F1-287A-81AF-7660CB270B78}"/>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E072FCE-2C50-DE55-6B77-92747BEEEF06}"/>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2000DAB3-1302-8376-CFF5-C81748887670}"/>
              </a:ext>
            </a:extLst>
          </p:cNvPr>
          <p:cNvSpPr/>
          <p:nvPr/>
        </p:nvSpPr>
        <p:spPr>
          <a:xfrm>
            <a:off x="9434512" y="53847"/>
            <a:ext cx="2143125" cy="822453"/>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D027A23-11F9-F4D8-CBFF-98BE1EEDC1AC}"/>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C41C6870-C21A-F08F-D47B-D9E1D8A37B6C}"/>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4E2D73EA-91F0-D9C3-0AE6-B69132E2C1C5}"/>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AEF870A4-2131-32F4-6A12-AA6CB3519012}"/>
              </a:ext>
            </a:extLst>
          </p:cNvPr>
          <p:cNvSpPr txBox="1"/>
          <p:nvPr/>
        </p:nvSpPr>
        <p:spPr>
          <a:xfrm>
            <a:off x="7277100" y="186036"/>
            <a:ext cx="2076450" cy="369332"/>
          </a:xfrm>
          <a:prstGeom prst="rect">
            <a:avLst/>
          </a:prstGeom>
          <a:noFill/>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0F4AE5C8-A186-DD1F-07F7-95C84A923373}"/>
              </a:ext>
            </a:extLst>
          </p:cNvPr>
          <p:cNvSpPr txBox="1"/>
          <p:nvPr/>
        </p:nvSpPr>
        <p:spPr>
          <a:xfrm>
            <a:off x="9467850" y="74504"/>
            <a:ext cx="2076450" cy="830997"/>
          </a:xfrm>
          <a:prstGeom prst="rect">
            <a:avLst/>
          </a:prstGeom>
          <a:noFill/>
        </p:spPr>
        <p:txBody>
          <a:bodyPr wrap="square" rtlCol="0">
            <a:spAutoFit/>
          </a:bodyPr>
          <a:lstStyle/>
          <a:p>
            <a:pPr algn="ctr"/>
            <a:r>
              <a:rPr lang="en-GB" sz="2400" dirty="0">
                <a:solidFill>
                  <a:schemeClr val="bg1"/>
                </a:solidFill>
                <a:latin typeface="Bahnschrift SemiBold Condensed" panose="020B0502040204020203" pitchFamily="34" charset="0"/>
              </a:rPr>
              <a:t>Network Security Measures</a:t>
            </a:r>
          </a:p>
        </p:txBody>
      </p:sp>
      <p:pic>
        <p:nvPicPr>
          <p:cNvPr id="3" name="Picture 2">
            <a:extLst>
              <a:ext uri="{FF2B5EF4-FFF2-40B4-BE49-F238E27FC236}">
                <a16:creationId xmlns:a16="http://schemas.microsoft.com/office/drawing/2014/main" id="{7A3BB46B-9791-4B92-8666-0CF0A3352F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2150" y="1099989"/>
            <a:ext cx="8210550" cy="4201580"/>
          </a:xfrm>
          <a:prstGeom prst="rect">
            <a:avLst/>
          </a:prstGeom>
        </p:spPr>
      </p:pic>
      <p:sp>
        <p:nvSpPr>
          <p:cNvPr id="8" name="TextBox 7">
            <a:extLst>
              <a:ext uri="{FF2B5EF4-FFF2-40B4-BE49-F238E27FC236}">
                <a16:creationId xmlns:a16="http://schemas.microsoft.com/office/drawing/2014/main" id="{2936BE3A-8115-15F0-32B3-4DA0358DA199}"/>
              </a:ext>
            </a:extLst>
          </p:cNvPr>
          <p:cNvSpPr txBox="1"/>
          <p:nvPr/>
        </p:nvSpPr>
        <p:spPr>
          <a:xfrm>
            <a:off x="829518" y="5471635"/>
            <a:ext cx="10991007" cy="1200329"/>
          </a:xfrm>
          <a:prstGeom prst="rect">
            <a:avLst/>
          </a:prstGeom>
          <a:noFill/>
        </p:spPr>
        <p:txBody>
          <a:bodyPr wrap="square" rtlCol="0">
            <a:spAutoFit/>
          </a:bodyPr>
          <a:lstStyle/>
          <a:p>
            <a:r>
              <a:rPr lang="en-GB" sz="2400" b="1" dirty="0">
                <a:solidFill>
                  <a:schemeClr val="bg1"/>
                </a:solidFill>
                <a:highlight>
                  <a:srgbClr val="000000"/>
                </a:highlight>
                <a:latin typeface="Britannic Bold" panose="020B0903060703020204" pitchFamily="34" charset="0"/>
              </a:rPr>
              <a:t>1</a:t>
            </a:r>
            <a:r>
              <a:rPr lang="en-GB" sz="2400" b="1" baseline="30000" dirty="0">
                <a:solidFill>
                  <a:schemeClr val="bg1"/>
                </a:solidFill>
                <a:highlight>
                  <a:srgbClr val="000000"/>
                </a:highlight>
                <a:latin typeface="Britannic Bold" panose="020B0903060703020204" pitchFamily="34" charset="0"/>
              </a:rPr>
              <a:t>st</a:t>
            </a:r>
            <a:r>
              <a:rPr lang="en-GB" sz="2400" b="1" dirty="0">
                <a:solidFill>
                  <a:schemeClr val="bg1"/>
                </a:solidFill>
                <a:highlight>
                  <a:srgbClr val="000000"/>
                </a:highlight>
                <a:latin typeface="Britannic Bold" panose="020B0903060703020204" pitchFamily="34" charset="0"/>
              </a:rPr>
              <a:t> security mitigation was to </a:t>
            </a:r>
            <a:r>
              <a:rPr lang="en-GB" sz="2400" dirty="0">
                <a:solidFill>
                  <a:schemeClr val="bg1"/>
                </a:solidFill>
                <a:highlight>
                  <a:srgbClr val="000000"/>
                </a:highlight>
                <a:latin typeface="Britannic Bold" panose="020B0903060703020204" pitchFamily="34" charset="0"/>
              </a:rPr>
              <a:t>disabled the FTP authentication through IIS Manager, preventing unauthorised users from connecting to the FTP service without valid credentials.</a:t>
            </a:r>
          </a:p>
        </p:txBody>
      </p:sp>
    </p:spTree>
    <p:extLst>
      <p:ext uri="{BB962C8B-B14F-4D97-AF65-F5344CB8AC3E}">
        <p14:creationId xmlns:p14="http://schemas.microsoft.com/office/powerpoint/2010/main" val="2050014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85C08F-527D-8A9E-B85B-C39BC7B4AD45}"/>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914C0D4-581C-3D9C-7C36-CBA27724A32C}"/>
              </a:ext>
            </a:extLst>
          </p:cNvPr>
          <p:cNvSpPr/>
          <p:nvPr/>
        </p:nvSpPr>
        <p:spPr>
          <a:xfrm>
            <a:off x="371475" y="619125"/>
            <a:ext cx="11439525" cy="6162675"/>
          </a:xfrm>
          <a:prstGeom prst="roundRect">
            <a:avLst>
              <a:gd name="adj" fmla="val 3145"/>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327E922A-E014-3533-7E4F-1925A1B8C803}"/>
              </a:ext>
            </a:extLst>
          </p:cNvPr>
          <p:cNvSpPr/>
          <p:nvPr/>
        </p:nvSpPr>
        <p:spPr>
          <a:xfrm>
            <a:off x="9434512" y="53847"/>
            <a:ext cx="2143125" cy="822453"/>
          </a:xfrm>
          <a:prstGeom prst="roundRect">
            <a:avLst/>
          </a:prstGeom>
          <a:blipFill>
            <a:blip r:embed="rId2"/>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69CA6BD6-BEA3-5DE3-B3D4-44AACC34AB64}"/>
              </a:ext>
            </a:extLst>
          </p:cNvPr>
          <p:cNvSpPr txBox="1"/>
          <p:nvPr/>
        </p:nvSpPr>
        <p:spPr>
          <a:xfrm>
            <a:off x="514350" y="186036"/>
            <a:ext cx="2076450" cy="461665"/>
          </a:xfrm>
          <a:prstGeom prst="rect">
            <a:avLst/>
          </a:prstGeom>
          <a:noFill/>
        </p:spPr>
        <p:txBody>
          <a:bodyPr wrap="square" rtlCol="0">
            <a:spAutoFit/>
          </a:bodyPr>
          <a:lstStyle/>
          <a:p>
            <a:r>
              <a:rPr lang="en-GB" sz="2400" b="1" dirty="0">
                <a:solidFill>
                  <a:schemeClr val="bg1"/>
                </a:solidFill>
                <a:latin typeface="Britannic Bold" panose="020B0903060703020204" pitchFamily="34" charset="0"/>
              </a:rPr>
              <a:t>Introduction</a:t>
            </a:r>
          </a:p>
        </p:txBody>
      </p:sp>
      <p:sp>
        <p:nvSpPr>
          <p:cNvPr id="16" name="TextBox 15">
            <a:extLst>
              <a:ext uri="{FF2B5EF4-FFF2-40B4-BE49-F238E27FC236}">
                <a16:creationId xmlns:a16="http://schemas.microsoft.com/office/drawing/2014/main" id="{3DC26F29-F27E-FD48-B150-2A6742B1F305}"/>
              </a:ext>
            </a:extLst>
          </p:cNvPr>
          <p:cNvSpPr txBox="1"/>
          <p:nvPr/>
        </p:nvSpPr>
        <p:spPr>
          <a:xfrm>
            <a:off x="2895600" y="186036"/>
            <a:ext cx="2076450" cy="461665"/>
          </a:xfrm>
          <a:prstGeom prst="rect">
            <a:avLst/>
          </a:prstGeom>
          <a:noFill/>
        </p:spPr>
        <p:txBody>
          <a:bodyPr wrap="square" rtlCol="0">
            <a:spAutoFit/>
          </a:bodyPr>
          <a:lstStyle/>
          <a:p>
            <a:r>
              <a:rPr lang="en-GB" sz="2400" dirty="0">
                <a:solidFill>
                  <a:schemeClr val="bg1"/>
                </a:solidFill>
                <a:latin typeface="Britannic Bold" panose="020B0903060703020204" pitchFamily="34" charset="0"/>
              </a:rPr>
              <a:t>Network Test </a:t>
            </a:r>
          </a:p>
        </p:txBody>
      </p:sp>
      <p:sp>
        <p:nvSpPr>
          <p:cNvPr id="20" name="TextBox 19">
            <a:extLst>
              <a:ext uri="{FF2B5EF4-FFF2-40B4-BE49-F238E27FC236}">
                <a16:creationId xmlns:a16="http://schemas.microsoft.com/office/drawing/2014/main" id="{1076713C-0865-AD31-6DA7-49B6AE74DB4D}"/>
              </a:ext>
            </a:extLst>
          </p:cNvPr>
          <p:cNvSpPr txBox="1"/>
          <p:nvPr/>
        </p:nvSpPr>
        <p:spPr>
          <a:xfrm>
            <a:off x="4972050" y="136059"/>
            <a:ext cx="2190750" cy="523220"/>
          </a:xfrm>
          <a:prstGeom prst="rect">
            <a:avLst/>
          </a:prstGeom>
          <a:noFill/>
        </p:spPr>
        <p:txBody>
          <a:bodyPr wrap="square" rtlCol="0">
            <a:spAutoFit/>
          </a:bodyPr>
          <a:lstStyle/>
          <a:p>
            <a:pPr algn="ctr"/>
            <a:r>
              <a:rPr lang="en-GB" sz="1400" dirty="0">
                <a:solidFill>
                  <a:schemeClr val="bg1"/>
                </a:solidFill>
                <a:latin typeface="Britannic Bold" panose="020B0903060703020204" pitchFamily="34" charset="0"/>
              </a:rPr>
              <a:t>Network security assessment</a:t>
            </a:r>
          </a:p>
        </p:txBody>
      </p:sp>
      <p:sp>
        <p:nvSpPr>
          <p:cNvPr id="21" name="TextBox 20">
            <a:extLst>
              <a:ext uri="{FF2B5EF4-FFF2-40B4-BE49-F238E27FC236}">
                <a16:creationId xmlns:a16="http://schemas.microsoft.com/office/drawing/2014/main" id="{799589FF-406E-CBA5-4E9B-CE7A16DE8F7F}"/>
              </a:ext>
            </a:extLst>
          </p:cNvPr>
          <p:cNvSpPr txBox="1"/>
          <p:nvPr/>
        </p:nvSpPr>
        <p:spPr>
          <a:xfrm>
            <a:off x="7277100" y="186036"/>
            <a:ext cx="2076450" cy="369332"/>
          </a:xfrm>
          <a:prstGeom prst="rect">
            <a:avLst/>
          </a:prstGeom>
          <a:noFill/>
        </p:spPr>
        <p:txBody>
          <a:bodyPr wrap="square" rtlCol="0">
            <a:spAutoFit/>
          </a:bodyPr>
          <a:lstStyle/>
          <a:p>
            <a:r>
              <a:rPr lang="en-GB" dirty="0">
                <a:solidFill>
                  <a:schemeClr val="bg1"/>
                </a:solidFill>
                <a:latin typeface="Britannic Bold" panose="020B0903060703020204" pitchFamily="34" charset="0"/>
              </a:rPr>
              <a:t>Ethically Hacking</a:t>
            </a:r>
          </a:p>
        </p:txBody>
      </p:sp>
      <p:sp>
        <p:nvSpPr>
          <p:cNvPr id="22" name="TextBox 21">
            <a:extLst>
              <a:ext uri="{FF2B5EF4-FFF2-40B4-BE49-F238E27FC236}">
                <a16:creationId xmlns:a16="http://schemas.microsoft.com/office/drawing/2014/main" id="{278B0007-2A7A-2188-9BB4-FF01BF36B8F9}"/>
              </a:ext>
            </a:extLst>
          </p:cNvPr>
          <p:cNvSpPr txBox="1"/>
          <p:nvPr/>
        </p:nvSpPr>
        <p:spPr>
          <a:xfrm>
            <a:off x="9467850" y="74504"/>
            <a:ext cx="2076450" cy="830997"/>
          </a:xfrm>
          <a:prstGeom prst="rect">
            <a:avLst/>
          </a:prstGeom>
          <a:noFill/>
        </p:spPr>
        <p:txBody>
          <a:bodyPr wrap="square" rtlCol="0">
            <a:spAutoFit/>
          </a:bodyPr>
          <a:lstStyle/>
          <a:p>
            <a:pPr algn="ctr"/>
            <a:r>
              <a:rPr lang="en-GB" sz="2400" dirty="0">
                <a:solidFill>
                  <a:schemeClr val="bg1"/>
                </a:solidFill>
                <a:latin typeface="Bahnschrift SemiBold Condensed" panose="020B0502040204020203" pitchFamily="34" charset="0"/>
              </a:rPr>
              <a:t>Network Security Measures</a:t>
            </a:r>
          </a:p>
        </p:txBody>
      </p:sp>
      <p:pic>
        <p:nvPicPr>
          <p:cNvPr id="7" name="Picture 6">
            <a:extLst>
              <a:ext uri="{FF2B5EF4-FFF2-40B4-BE49-F238E27FC236}">
                <a16:creationId xmlns:a16="http://schemas.microsoft.com/office/drawing/2014/main" id="{A92A180D-4920-0C91-7C61-6EB4FDA101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43100" y="1142345"/>
            <a:ext cx="8248650" cy="4189543"/>
          </a:xfrm>
          <a:prstGeom prst="rect">
            <a:avLst/>
          </a:prstGeom>
        </p:spPr>
      </p:pic>
      <p:sp>
        <p:nvSpPr>
          <p:cNvPr id="8" name="TextBox 7">
            <a:extLst>
              <a:ext uri="{FF2B5EF4-FFF2-40B4-BE49-F238E27FC236}">
                <a16:creationId xmlns:a16="http://schemas.microsoft.com/office/drawing/2014/main" id="{C2134264-0659-6071-CF97-77AB5CA6643D}"/>
              </a:ext>
            </a:extLst>
          </p:cNvPr>
          <p:cNvSpPr txBox="1"/>
          <p:nvPr/>
        </p:nvSpPr>
        <p:spPr>
          <a:xfrm>
            <a:off x="1433934" y="5568732"/>
            <a:ext cx="9762282" cy="1107996"/>
          </a:xfrm>
          <a:prstGeom prst="rect">
            <a:avLst/>
          </a:prstGeom>
          <a:noFill/>
        </p:spPr>
        <p:txBody>
          <a:bodyPr wrap="square" rtlCol="0">
            <a:spAutoFit/>
          </a:bodyPr>
          <a:lstStyle/>
          <a:p>
            <a:r>
              <a:rPr lang="en-GB" sz="2400" b="1" dirty="0">
                <a:solidFill>
                  <a:schemeClr val="bg1"/>
                </a:solidFill>
                <a:highlight>
                  <a:srgbClr val="000000"/>
                </a:highlight>
                <a:latin typeface="Britannic Bold" panose="020B0903060703020204" pitchFamily="34" charset="0"/>
              </a:rPr>
              <a:t>2</a:t>
            </a:r>
            <a:r>
              <a:rPr lang="en-GB" sz="2400" b="1" baseline="30000" dirty="0">
                <a:solidFill>
                  <a:schemeClr val="bg1"/>
                </a:solidFill>
                <a:highlight>
                  <a:srgbClr val="000000"/>
                </a:highlight>
                <a:latin typeface="Britannic Bold" panose="020B0903060703020204" pitchFamily="34" charset="0"/>
              </a:rPr>
              <a:t>nd</a:t>
            </a:r>
            <a:r>
              <a:rPr lang="en-GB" sz="2400" b="1" dirty="0">
                <a:solidFill>
                  <a:schemeClr val="bg1"/>
                </a:solidFill>
                <a:highlight>
                  <a:srgbClr val="000000"/>
                </a:highlight>
                <a:latin typeface="Britannic Bold" panose="020B0903060703020204" pitchFamily="34" charset="0"/>
              </a:rPr>
              <a:t> option was to disable the FTP in service console, resulting in Port 21 being closed .</a:t>
            </a:r>
          </a:p>
          <a:p>
            <a:endParaRPr lang="en-GB" dirty="0"/>
          </a:p>
        </p:txBody>
      </p:sp>
    </p:spTree>
    <p:extLst>
      <p:ext uri="{BB962C8B-B14F-4D97-AF65-F5344CB8AC3E}">
        <p14:creationId xmlns:p14="http://schemas.microsoft.com/office/powerpoint/2010/main" val="33508595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103</TotalTime>
  <Words>501</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Bahnschrift SemiBold Condensed</vt:lpstr>
      <vt:lpstr>Britannic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 Dragomir</dc:creator>
  <cp:lastModifiedBy>Catalin Dragomir</cp:lastModifiedBy>
  <cp:revision>1</cp:revision>
  <dcterms:created xsi:type="dcterms:W3CDTF">2026-04-20T16:01:38Z</dcterms:created>
  <dcterms:modified xsi:type="dcterms:W3CDTF">2026-04-21T12:36:00Z</dcterms:modified>
</cp:coreProperties>
</file>