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64" r:id="rId6"/>
    <p:sldId id="265" r:id="rId7"/>
    <p:sldId id="267" r:id="rId8"/>
    <p:sldId id="268" r:id="rId9"/>
    <p:sldId id="270"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2/23/2021</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2/23/2021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s://www.google.co.uk/url?sa=t&amp;rct=j&amp;q=&amp;esrc=s&amp;source=web&amp;cd=&amp;cad=rja&amp;uact=8&amp;ved=2ahUKEwji5prZiYbvAhXHTcAKHU2aDcIQFjALegQIFBAD&amp;url=https%3A%2F%2Fwww.nia.nih.gov%2Fhealth%2Fwhat-dementia-symptoms-types-and-diagnosis&amp;usg=AOvVaw2v63N3_Gv23QNUs3z4EKiB"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pPr algn="ctr"/>
            <a:r>
              <a:rPr lang="en-US" sz="4400" dirty="0"/>
              <a:t>Living with Care: The Older Person BMHP 6009</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Student: Luthfa Khanam- 1714391</a:t>
            </a:r>
          </a:p>
          <a:p>
            <a:pPr marL="0" indent="0">
              <a:buNone/>
            </a:pPr>
            <a:r>
              <a:rPr lang="en-US" dirty="0"/>
              <a:t>Lecturer: Joanne Davies</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9527D-2A9A-4AE8-9493-DAA50C08D28F}"/>
              </a:ext>
            </a:extLst>
          </p:cNvPr>
          <p:cNvSpPr>
            <a:spLocks noGrp="1"/>
          </p:cNvSpPr>
          <p:nvPr>
            <p:ph type="title"/>
          </p:nvPr>
        </p:nvSpPr>
        <p:spPr/>
        <p:txBody>
          <a:bodyPr/>
          <a:lstStyle/>
          <a:p>
            <a:r>
              <a:rPr lang="en-GB" dirty="0"/>
              <a:t>Care Plan for Dorothy Wonders</a:t>
            </a:r>
          </a:p>
        </p:txBody>
      </p:sp>
      <p:sp>
        <p:nvSpPr>
          <p:cNvPr id="3" name="Slide Number Placeholder 2">
            <a:extLst>
              <a:ext uri="{FF2B5EF4-FFF2-40B4-BE49-F238E27FC236}">
                <a16:creationId xmlns:a16="http://schemas.microsoft.com/office/drawing/2014/main" id="{FBA48C19-09B2-4049-93CC-880B0AD1A750}"/>
              </a:ext>
            </a:extLst>
          </p:cNvPr>
          <p:cNvSpPr>
            <a:spLocks noGrp="1"/>
          </p:cNvSpPr>
          <p:nvPr>
            <p:ph type="sldNum" sz="quarter" idx="12"/>
          </p:nvPr>
        </p:nvSpPr>
        <p:spPr/>
        <p:txBody>
          <a:bodyPr/>
          <a:lstStyle/>
          <a:p>
            <a:fld id="{C263D6C4-4840-40CC-AC84-17E24B3B7BDE}" type="slidenum">
              <a:rPr lang="en-US" noProof="0" smtClean="0"/>
              <a:pPr/>
              <a:t>2</a:t>
            </a:fld>
            <a:endParaRPr lang="en-US" noProof="0" dirty="0"/>
          </a:p>
        </p:txBody>
      </p:sp>
      <p:sp>
        <p:nvSpPr>
          <p:cNvPr id="4" name="Text Placeholder 3">
            <a:extLst>
              <a:ext uri="{FF2B5EF4-FFF2-40B4-BE49-F238E27FC236}">
                <a16:creationId xmlns:a16="http://schemas.microsoft.com/office/drawing/2014/main" id="{2043331B-0B8C-4C6C-9FA9-720ED723EEE5}"/>
              </a:ext>
            </a:extLst>
          </p:cNvPr>
          <p:cNvSpPr>
            <a:spLocks noGrp="1"/>
          </p:cNvSpPr>
          <p:nvPr>
            <p:ph type="body" sz="quarter" idx="13"/>
          </p:nvPr>
        </p:nvSpPr>
        <p:spPr>
          <a:xfrm>
            <a:off x="444499" y="1625385"/>
            <a:ext cx="7332339" cy="4093243"/>
          </a:xfrm>
        </p:spPr>
        <p:txBody>
          <a:bodyPr/>
          <a:lstStyle/>
          <a:p>
            <a:r>
              <a:rPr lang="en-GB" sz="2000" dirty="0"/>
              <a:t>Name of Patient: Dorothy Wonders</a:t>
            </a:r>
          </a:p>
          <a:p>
            <a:r>
              <a:rPr lang="en-GB" sz="2000" dirty="0"/>
              <a:t>Age: 66</a:t>
            </a:r>
          </a:p>
          <a:p>
            <a:r>
              <a:rPr lang="en-GB" sz="2000" dirty="0"/>
              <a:t>Date of Birth: 12</a:t>
            </a:r>
            <a:r>
              <a:rPr lang="en-GB" sz="2000" baseline="30000" dirty="0"/>
              <a:t>th</a:t>
            </a:r>
            <a:r>
              <a:rPr lang="en-GB" sz="2000" dirty="0"/>
              <a:t> June 1954</a:t>
            </a:r>
          </a:p>
          <a:p>
            <a:r>
              <a:rPr lang="en-GB" sz="2000" dirty="0"/>
              <a:t>Preferred Name: Dot</a:t>
            </a:r>
          </a:p>
          <a:p>
            <a:r>
              <a:rPr lang="en-GB" sz="2000" dirty="0"/>
              <a:t>Address: 1 Western  Avenue</a:t>
            </a:r>
          </a:p>
          <a:p>
            <a:pPr marL="0" indent="0">
              <a:buNone/>
            </a:pPr>
            <a:r>
              <a:rPr lang="en-GB" sz="2000" dirty="0"/>
              <a:t>    Birmingham, B6 5WW</a:t>
            </a:r>
          </a:p>
          <a:p>
            <a:r>
              <a:rPr lang="en-GB" sz="2000" dirty="0"/>
              <a:t>Religion: Christianity</a:t>
            </a:r>
          </a:p>
          <a:p>
            <a:r>
              <a:rPr lang="en-GB" sz="2000" dirty="0"/>
              <a:t>Ethnicity: White British </a:t>
            </a:r>
          </a:p>
          <a:p>
            <a:r>
              <a:rPr lang="en-GB" sz="2000" dirty="0"/>
              <a:t>Marital Status: Widow</a:t>
            </a:r>
          </a:p>
        </p:txBody>
      </p:sp>
      <p:sp>
        <p:nvSpPr>
          <p:cNvPr id="5" name="TextBox 4">
            <a:extLst>
              <a:ext uri="{FF2B5EF4-FFF2-40B4-BE49-F238E27FC236}">
                <a16:creationId xmlns:a16="http://schemas.microsoft.com/office/drawing/2014/main" id="{BB76B42D-9117-4A5A-8544-AB9B3D55B5F0}"/>
              </a:ext>
            </a:extLst>
          </p:cNvPr>
          <p:cNvSpPr txBox="1"/>
          <p:nvPr/>
        </p:nvSpPr>
        <p:spPr>
          <a:xfrm>
            <a:off x="78420" y="6497637"/>
            <a:ext cx="1576072" cy="338554"/>
          </a:xfrm>
          <a:prstGeom prst="rect">
            <a:avLst/>
          </a:prstGeom>
          <a:noFill/>
        </p:spPr>
        <p:txBody>
          <a:bodyPr wrap="none" rtlCol="0">
            <a:spAutoFit/>
          </a:bodyPr>
          <a:lstStyle/>
          <a:p>
            <a:r>
              <a:rPr lang="en-GB" sz="1600" dirty="0">
                <a:solidFill>
                  <a:schemeClr val="bg1"/>
                </a:solidFill>
              </a:rPr>
              <a:t>Luthfa Khanam</a:t>
            </a:r>
          </a:p>
        </p:txBody>
      </p:sp>
    </p:spTree>
    <p:extLst>
      <p:ext uri="{BB962C8B-B14F-4D97-AF65-F5344CB8AC3E}">
        <p14:creationId xmlns:p14="http://schemas.microsoft.com/office/powerpoint/2010/main" val="3517531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74F6-399C-42EE-9615-E93C14C8CC22}"/>
              </a:ext>
            </a:extLst>
          </p:cNvPr>
          <p:cNvSpPr>
            <a:spLocks noGrp="1"/>
          </p:cNvSpPr>
          <p:nvPr>
            <p:ph type="title"/>
          </p:nvPr>
        </p:nvSpPr>
        <p:spPr/>
        <p:txBody>
          <a:bodyPr/>
          <a:lstStyle/>
          <a:p>
            <a:r>
              <a:rPr lang="en-GB" dirty="0"/>
              <a:t>Family Background and Medical History</a:t>
            </a:r>
          </a:p>
        </p:txBody>
      </p:sp>
      <p:sp>
        <p:nvSpPr>
          <p:cNvPr id="3" name="Slide Number Placeholder 2">
            <a:extLst>
              <a:ext uri="{FF2B5EF4-FFF2-40B4-BE49-F238E27FC236}">
                <a16:creationId xmlns:a16="http://schemas.microsoft.com/office/drawing/2014/main" id="{279458B5-6ADD-4785-8683-CC8D48A3146E}"/>
              </a:ext>
            </a:extLst>
          </p:cNvPr>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Text Placeholder 3">
            <a:extLst>
              <a:ext uri="{FF2B5EF4-FFF2-40B4-BE49-F238E27FC236}">
                <a16:creationId xmlns:a16="http://schemas.microsoft.com/office/drawing/2014/main" id="{ECEB2FA0-A3DA-462D-83AE-52B94555F1BF}"/>
              </a:ext>
            </a:extLst>
          </p:cNvPr>
          <p:cNvSpPr>
            <a:spLocks noGrp="1"/>
          </p:cNvSpPr>
          <p:nvPr>
            <p:ph type="body" sz="quarter" idx="13"/>
          </p:nvPr>
        </p:nvSpPr>
        <p:spPr>
          <a:xfrm>
            <a:off x="364599" y="1536609"/>
            <a:ext cx="10199827" cy="4544595"/>
          </a:xfrm>
        </p:spPr>
        <p:txBody>
          <a:bodyPr/>
          <a:lstStyle/>
          <a:p>
            <a:r>
              <a:rPr lang="en-GB" sz="1800" dirty="0"/>
              <a:t>Family: Daughter, Rosie, age 40</a:t>
            </a:r>
          </a:p>
          <a:p>
            <a:pPr marL="0" indent="0">
              <a:buNone/>
            </a:pPr>
            <a:r>
              <a:rPr lang="en-GB" sz="1800" dirty="0"/>
              <a:t>                Son, Ben,  age 44</a:t>
            </a:r>
          </a:p>
          <a:p>
            <a:r>
              <a:rPr lang="en-GB" sz="1800" dirty="0"/>
              <a:t>Next of Kin: Daughter</a:t>
            </a:r>
          </a:p>
          <a:p>
            <a:r>
              <a:rPr lang="en-GB" sz="1800" dirty="0"/>
              <a:t>Health: Dot suffers from mild osteoarthritis, for which she takes painkillers. Dots husband Charlie passed away in 2015, the loss of her husband caused her to fall into depression.   It has been 6 years but she still has not gotten over the death of her spouse,  for this the doctors have prescribed her with anti depressants.  Dots daughter Rosie became aware her mother was forgetting simple things frequently in 2017. She attended an appointment with her mother and after a few assessments, her mother was diagnosed with mild dementia at the age of 63.  </a:t>
            </a:r>
          </a:p>
          <a:p>
            <a:r>
              <a:rPr lang="en-GB" sz="1800" dirty="0"/>
              <a:t>Medication: Paracetamol (osteoarthritis)</a:t>
            </a:r>
          </a:p>
          <a:p>
            <a:pPr marL="0" indent="0">
              <a:buNone/>
            </a:pPr>
            <a:r>
              <a:rPr lang="en-GB" sz="1800" dirty="0"/>
              <a:t>                       Antidepressants (depression)</a:t>
            </a:r>
          </a:p>
          <a:p>
            <a:pPr marL="0" indent="0">
              <a:buNone/>
            </a:pPr>
            <a:r>
              <a:rPr lang="en-GB" sz="1800" dirty="0"/>
              <a:t>                       Donepezil (mild dementia)</a:t>
            </a:r>
          </a:p>
          <a:p>
            <a:r>
              <a:rPr lang="en-GB" sz="1800" dirty="0"/>
              <a:t>Allergies: None</a:t>
            </a:r>
          </a:p>
          <a:p>
            <a:pPr marL="0" indent="0">
              <a:buNone/>
            </a:pPr>
            <a:endParaRPr lang="en-GB" sz="2000" dirty="0"/>
          </a:p>
          <a:p>
            <a:endParaRPr lang="en-GB" sz="2000" dirty="0"/>
          </a:p>
          <a:p>
            <a:pPr marL="0" indent="0">
              <a:buNone/>
            </a:pPr>
            <a:endParaRPr lang="en-GB" sz="2000" dirty="0"/>
          </a:p>
        </p:txBody>
      </p:sp>
      <p:sp>
        <p:nvSpPr>
          <p:cNvPr id="7" name="TextBox 6">
            <a:extLst>
              <a:ext uri="{FF2B5EF4-FFF2-40B4-BE49-F238E27FC236}">
                <a16:creationId xmlns:a16="http://schemas.microsoft.com/office/drawing/2014/main" id="{579C2201-7B08-4709-991B-444D83D8F840}"/>
              </a:ext>
            </a:extLst>
          </p:cNvPr>
          <p:cNvSpPr txBox="1"/>
          <p:nvPr/>
        </p:nvSpPr>
        <p:spPr>
          <a:xfrm>
            <a:off x="27250" y="6497637"/>
            <a:ext cx="1576072" cy="338554"/>
          </a:xfrm>
          <a:prstGeom prst="rect">
            <a:avLst/>
          </a:prstGeom>
          <a:noFill/>
        </p:spPr>
        <p:txBody>
          <a:bodyPr wrap="none" rtlCol="0">
            <a:spAutoFit/>
          </a:bodyPr>
          <a:lstStyle/>
          <a:p>
            <a:r>
              <a:rPr lang="en-GB" sz="1600" dirty="0">
                <a:solidFill>
                  <a:schemeClr val="bg1"/>
                </a:solidFill>
              </a:rPr>
              <a:t>Luthfa Khanam</a:t>
            </a:r>
          </a:p>
        </p:txBody>
      </p:sp>
      <p:sp>
        <p:nvSpPr>
          <p:cNvPr id="8" name="TextBox 7">
            <a:extLst>
              <a:ext uri="{FF2B5EF4-FFF2-40B4-BE49-F238E27FC236}">
                <a16:creationId xmlns:a16="http://schemas.microsoft.com/office/drawing/2014/main" id="{FADFF295-888B-4965-9C7C-04B7EB9E1422}"/>
              </a:ext>
            </a:extLst>
          </p:cNvPr>
          <p:cNvSpPr txBox="1"/>
          <p:nvPr/>
        </p:nvSpPr>
        <p:spPr>
          <a:xfrm>
            <a:off x="8560056" y="6497637"/>
            <a:ext cx="3033203" cy="338554"/>
          </a:xfrm>
          <a:prstGeom prst="rect">
            <a:avLst/>
          </a:prstGeom>
          <a:noFill/>
        </p:spPr>
        <p:txBody>
          <a:bodyPr wrap="none" rtlCol="0">
            <a:spAutoFit/>
          </a:bodyPr>
          <a:lstStyle/>
          <a:p>
            <a:r>
              <a:rPr lang="en-GB" sz="1600" dirty="0">
                <a:solidFill>
                  <a:schemeClr val="bg1"/>
                </a:solidFill>
              </a:rPr>
              <a:t>(National Health Service, 2019)</a:t>
            </a:r>
          </a:p>
        </p:txBody>
      </p:sp>
    </p:spTree>
    <p:extLst>
      <p:ext uri="{BB962C8B-B14F-4D97-AF65-F5344CB8AC3E}">
        <p14:creationId xmlns:p14="http://schemas.microsoft.com/office/powerpoint/2010/main" val="145054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30F0B-0095-4504-B56B-50CA4DED3779}"/>
              </a:ext>
            </a:extLst>
          </p:cNvPr>
          <p:cNvSpPr>
            <a:spLocks noGrp="1"/>
          </p:cNvSpPr>
          <p:nvPr>
            <p:ph type="title"/>
          </p:nvPr>
        </p:nvSpPr>
        <p:spPr/>
        <p:txBody>
          <a:bodyPr/>
          <a:lstStyle/>
          <a:p>
            <a:r>
              <a:rPr lang="en-GB" dirty="0"/>
              <a:t>Environment Detail</a:t>
            </a:r>
          </a:p>
        </p:txBody>
      </p:sp>
      <p:sp>
        <p:nvSpPr>
          <p:cNvPr id="3" name="Slide Number Placeholder 2">
            <a:extLst>
              <a:ext uri="{FF2B5EF4-FFF2-40B4-BE49-F238E27FC236}">
                <a16:creationId xmlns:a16="http://schemas.microsoft.com/office/drawing/2014/main" id="{0E014B68-5156-421E-822D-2E3080332A1D}"/>
              </a:ext>
            </a:extLst>
          </p:cNvPr>
          <p:cNvSpPr>
            <a:spLocks noGrp="1"/>
          </p:cNvSpPr>
          <p:nvPr>
            <p:ph type="sldNum" sz="quarter" idx="12"/>
          </p:nvPr>
        </p:nvSpPr>
        <p:spPr/>
        <p:txBody>
          <a:bodyPr/>
          <a:lstStyle/>
          <a:p>
            <a:fld id="{C263D6C4-4840-40CC-AC84-17E24B3B7BDE}" type="slidenum">
              <a:rPr lang="en-US" noProof="0" smtClean="0"/>
              <a:pPr/>
              <a:t>4</a:t>
            </a:fld>
            <a:endParaRPr lang="en-US" noProof="0" dirty="0"/>
          </a:p>
        </p:txBody>
      </p:sp>
      <p:sp>
        <p:nvSpPr>
          <p:cNvPr id="4" name="Text Placeholder 3">
            <a:extLst>
              <a:ext uri="{FF2B5EF4-FFF2-40B4-BE49-F238E27FC236}">
                <a16:creationId xmlns:a16="http://schemas.microsoft.com/office/drawing/2014/main" id="{FA32CEC7-C93F-4C09-A5A3-D7C2F2A50EE0}"/>
              </a:ext>
            </a:extLst>
          </p:cNvPr>
          <p:cNvSpPr>
            <a:spLocks noGrp="1"/>
          </p:cNvSpPr>
          <p:nvPr>
            <p:ph type="body" sz="quarter" idx="13"/>
          </p:nvPr>
        </p:nvSpPr>
        <p:spPr>
          <a:xfrm>
            <a:off x="444499" y="1625385"/>
            <a:ext cx="8983585" cy="4093243"/>
          </a:xfrm>
        </p:spPr>
        <p:txBody>
          <a:bodyPr/>
          <a:lstStyle/>
          <a:p>
            <a:r>
              <a:rPr lang="en-GB" sz="2000" dirty="0"/>
              <a:t>Dot lives by herself in her two bedroom bungalow</a:t>
            </a:r>
          </a:p>
          <a:p>
            <a:r>
              <a:rPr lang="en-GB" sz="2000" dirty="0"/>
              <a:t>The bungalow is on a quiet residential area mainly occupied by elderly residents, it is well maintained and kept clean by the help of her daughter who lives in a walking distance from her place.</a:t>
            </a:r>
          </a:p>
          <a:p>
            <a:r>
              <a:rPr lang="en-GB" sz="2000" dirty="0"/>
              <a:t>It has the up to date fire alarm and door sensors installed by the fire service</a:t>
            </a:r>
          </a:p>
          <a:p>
            <a:r>
              <a:rPr lang="en-GB" sz="2000" dirty="0"/>
              <a:t>She is in the neighbourhood watch group in her area. They keep you up to date with scams that are usually targeted towards elderly people because they are vulnerable and easily mislead especially when you suffer from dementia and you cant remember everything.</a:t>
            </a:r>
          </a:p>
          <a:p>
            <a:pPr marL="0" indent="0">
              <a:buNone/>
            </a:pPr>
            <a:endParaRPr lang="en-GB" sz="2000" dirty="0"/>
          </a:p>
          <a:p>
            <a:pPr marL="0" indent="0">
              <a:buNone/>
            </a:pPr>
            <a:endParaRPr lang="en-GB" sz="2000" dirty="0"/>
          </a:p>
        </p:txBody>
      </p:sp>
      <p:sp>
        <p:nvSpPr>
          <p:cNvPr id="6" name="TextBox 5">
            <a:extLst>
              <a:ext uri="{FF2B5EF4-FFF2-40B4-BE49-F238E27FC236}">
                <a16:creationId xmlns:a16="http://schemas.microsoft.com/office/drawing/2014/main" id="{30F7B596-B0EE-4563-8B4C-7EE9220CC130}"/>
              </a:ext>
            </a:extLst>
          </p:cNvPr>
          <p:cNvSpPr txBox="1"/>
          <p:nvPr/>
        </p:nvSpPr>
        <p:spPr>
          <a:xfrm>
            <a:off x="62144" y="6519446"/>
            <a:ext cx="1576072" cy="338554"/>
          </a:xfrm>
          <a:prstGeom prst="rect">
            <a:avLst/>
          </a:prstGeom>
          <a:noFill/>
        </p:spPr>
        <p:txBody>
          <a:bodyPr wrap="none" rtlCol="0">
            <a:spAutoFit/>
          </a:bodyPr>
          <a:lstStyle/>
          <a:p>
            <a:r>
              <a:rPr lang="en-GB" sz="1600" dirty="0">
                <a:solidFill>
                  <a:schemeClr val="bg1"/>
                </a:solidFill>
              </a:rPr>
              <a:t>Luthfa Khanam</a:t>
            </a:r>
          </a:p>
        </p:txBody>
      </p:sp>
      <p:sp>
        <p:nvSpPr>
          <p:cNvPr id="7" name="TextBox 6">
            <a:extLst>
              <a:ext uri="{FF2B5EF4-FFF2-40B4-BE49-F238E27FC236}">
                <a16:creationId xmlns:a16="http://schemas.microsoft.com/office/drawing/2014/main" id="{98F9B5CB-3A1F-4A96-8846-01AC479E4D7A}"/>
              </a:ext>
            </a:extLst>
          </p:cNvPr>
          <p:cNvSpPr txBox="1"/>
          <p:nvPr/>
        </p:nvSpPr>
        <p:spPr>
          <a:xfrm>
            <a:off x="7721301" y="6497637"/>
            <a:ext cx="3734099" cy="338554"/>
          </a:xfrm>
          <a:prstGeom prst="rect">
            <a:avLst/>
          </a:prstGeom>
          <a:noFill/>
        </p:spPr>
        <p:txBody>
          <a:bodyPr wrap="none" rtlCol="0">
            <a:spAutoFit/>
          </a:bodyPr>
          <a:lstStyle/>
          <a:p>
            <a:r>
              <a:rPr lang="en-GB" sz="1600" dirty="0">
                <a:solidFill>
                  <a:schemeClr val="bg1"/>
                </a:solidFill>
              </a:rPr>
              <a:t>(Neighbourhood Watch Network, 2020)</a:t>
            </a:r>
          </a:p>
        </p:txBody>
      </p:sp>
      <p:sp>
        <p:nvSpPr>
          <p:cNvPr id="8" name="TextBox 7">
            <a:extLst>
              <a:ext uri="{FF2B5EF4-FFF2-40B4-BE49-F238E27FC236}">
                <a16:creationId xmlns:a16="http://schemas.microsoft.com/office/drawing/2014/main" id="{4637B096-5A61-430E-88C2-E9E5DF75BA49}"/>
              </a:ext>
            </a:extLst>
          </p:cNvPr>
          <p:cNvSpPr txBox="1"/>
          <p:nvPr/>
        </p:nvSpPr>
        <p:spPr>
          <a:xfrm>
            <a:off x="6096000" y="6497637"/>
            <a:ext cx="1598515" cy="338554"/>
          </a:xfrm>
          <a:prstGeom prst="rect">
            <a:avLst/>
          </a:prstGeom>
          <a:noFill/>
        </p:spPr>
        <p:txBody>
          <a:bodyPr wrap="none" rtlCol="0">
            <a:spAutoFit/>
          </a:bodyPr>
          <a:lstStyle/>
          <a:p>
            <a:r>
              <a:rPr lang="en-GB" sz="1600" dirty="0">
                <a:solidFill>
                  <a:schemeClr val="bg1"/>
                </a:solidFill>
              </a:rPr>
              <a:t>(Age UK, 2020)</a:t>
            </a:r>
          </a:p>
        </p:txBody>
      </p:sp>
    </p:spTree>
    <p:extLst>
      <p:ext uri="{BB962C8B-B14F-4D97-AF65-F5344CB8AC3E}">
        <p14:creationId xmlns:p14="http://schemas.microsoft.com/office/powerpoint/2010/main" val="2262651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EAE3-6714-4A2E-B8E7-C26B92317050}"/>
              </a:ext>
            </a:extLst>
          </p:cNvPr>
          <p:cNvSpPr>
            <a:spLocks noGrp="1"/>
          </p:cNvSpPr>
          <p:nvPr>
            <p:ph type="title"/>
          </p:nvPr>
        </p:nvSpPr>
        <p:spPr/>
        <p:txBody>
          <a:bodyPr/>
          <a:lstStyle/>
          <a:p>
            <a:r>
              <a:rPr lang="en-GB" dirty="0"/>
              <a:t>Personal Assessment </a:t>
            </a:r>
          </a:p>
        </p:txBody>
      </p:sp>
      <p:sp>
        <p:nvSpPr>
          <p:cNvPr id="3" name="Slide Number Placeholder 2">
            <a:extLst>
              <a:ext uri="{FF2B5EF4-FFF2-40B4-BE49-F238E27FC236}">
                <a16:creationId xmlns:a16="http://schemas.microsoft.com/office/drawing/2014/main" id="{4D702543-B097-4136-A062-603AFFB60777}"/>
              </a:ext>
            </a:extLst>
          </p:cNvPr>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Text Placeholder 3">
            <a:extLst>
              <a:ext uri="{FF2B5EF4-FFF2-40B4-BE49-F238E27FC236}">
                <a16:creationId xmlns:a16="http://schemas.microsoft.com/office/drawing/2014/main" id="{1822E971-AABF-48BA-81DA-0279533377F6}"/>
              </a:ext>
            </a:extLst>
          </p:cNvPr>
          <p:cNvSpPr>
            <a:spLocks noGrp="1"/>
          </p:cNvSpPr>
          <p:nvPr>
            <p:ph type="body" sz="quarter" idx="13"/>
          </p:nvPr>
        </p:nvSpPr>
        <p:spPr>
          <a:xfrm>
            <a:off x="444500" y="1625386"/>
            <a:ext cx="9010218" cy="3683462"/>
          </a:xfrm>
        </p:spPr>
        <p:txBody>
          <a:bodyPr/>
          <a:lstStyle/>
          <a:p>
            <a:r>
              <a:rPr lang="en-GB" sz="1800" dirty="0"/>
              <a:t>Mobility: Dot is most of the time physically healthy, the only time she is not mobile is when her osteoarthritis increases and this happens a lot during the winter season. At that time she does not go for her normal walks and her joint pain gets worse. </a:t>
            </a:r>
          </a:p>
          <a:p>
            <a:r>
              <a:rPr lang="en-GB" sz="1800" dirty="0"/>
              <a:t>Sensory: Dot only wears glasses when she reads and does not require hearing aid </a:t>
            </a:r>
          </a:p>
          <a:p>
            <a:r>
              <a:rPr lang="en-GB" sz="1800" dirty="0"/>
              <a:t>Cognitive: Due to mild dementia Dot occasionally forgets appointments, days of the week and forgetting where she places things such her keys, phone and purse</a:t>
            </a:r>
          </a:p>
          <a:p>
            <a:r>
              <a:rPr lang="en-GB" sz="1800" dirty="0"/>
              <a:t>Diets: Dot has a healthy diet plan in place after taking advice from her doctor on what to eat. She has cut down on her sugar intakes and drinking alcohol, she likes to eat fish to increase her Omega-3s and, plenty of vegetables and twice a week she has either chicken or meat.  She cooks her own meals and sometime her daughter helps to cook.  </a:t>
            </a:r>
          </a:p>
        </p:txBody>
      </p:sp>
      <p:sp>
        <p:nvSpPr>
          <p:cNvPr id="5" name="TextBox 4">
            <a:extLst>
              <a:ext uri="{FF2B5EF4-FFF2-40B4-BE49-F238E27FC236}">
                <a16:creationId xmlns:a16="http://schemas.microsoft.com/office/drawing/2014/main" id="{91ED444A-69EB-4468-BDBE-1BBC2BA85E80}"/>
              </a:ext>
            </a:extLst>
          </p:cNvPr>
          <p:cNvSpPr txBox="1"/>
          <p:nvPr/>
        </p:nvSpPr>
        <p:spPr>
          <a:xfrm>
            <a:off x="8156099" y="6497637"/>
            <a:ext cx="3299301" cy="338554"/>
          </a:xfrm>
          <a:prstGeom prst="rect">
            <a:avLst/>
          </a:prstGeom>
          <a:noFill/>
        </p:spPr>
        <p:txBody>
          <a:bodyPr wrap="none" rtlCol="0">
            <a:spAutoFit/>
          </a:bodyPr>
          <a:lstStyle/>
          <a:p>
            <a:r>
              <a:rPr lang="en-GB" sz="1600" dirty="0">
                <a:solidFill>
                  <a:schemeClr val="bg1"/>
                </a:solidFill>
              </a:rPr>
              <a:t>(National Institute of Health, 2017)</a:t>
            </a:r>
          </a:p>
        </p:txBody>
      </p:sp>
      <p:sp>
        <p:nvSpPr>
          <p:cNvPr id="6" name="TextBox 5">
            <a:extLst>
              <a:ext uri="{FF2B5EF4-FFF2-40B4-BE49-F238E27FC236}">
                <a16:creationId xmlns:a16="http://schemas.microsoft.com/office/drawing/2014/main" id="{7E88390D-EDBC-4DC8-B795-2063142B16F7}"/>
              </a:ext>
            </a:extLst>
          </p:cNvPr>
          <p:cNvSpPr txBox="1"/>
          <p:nvPr/>
        </p:nvSpPr>
        <p:spPr>
          <a:xfrm>
            <a:off x="0" y="6523601"/>
            <a:ext cx="1576072" cy="338554"/>
          </a:xfrm>
          <a:prstGeom prst="rect">
            <a:avLst/>
          </a:prstGeom>
          <a:noFill/>
        </p:spPr>
        <p:txBody>
          <a:bodyPr wrap="none" rtlCol="0">
            <a:spAutoFit/>
          </a:bodyPr>
          <a:lstStyle/>
          <a:p>
            <a:r>
              <a:rPr lang="en-GB" sz="1600" dirty="0">
                <a:solidFill>
                  <a:schemeClr val="bg1"/>
                </a:solidFill>
                <a:latin typeface="Arial" panose="020B0604020202020204" pitchFamily="34" charset="0"/>
                <a:cs typeface="Arial" panose="020B0604020202020204" pitchFamily="34" charset="0"/>
              </a:rPr>
              <a:t>Luthfa Khanam</a:t>
            </a:r>
          </a:p>
        </p:txBody>
      </p:sp>
    </p:spTree>
    <p:extLst>
      <p:ext uri="{BB962C8B-B14F-4D97-AF65-F5344CB8AC3E}">
        <p14:creationId xmlns:p14="http://schemas.microsoft.com/office/powerpoint/2010/main" val="3463658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9A75B-5C6D-454F-B722-18F917550CEB}"/>
              </a:ext>
            </a:extLst>
          </p:cNvPr>
          <p:cNvSpPr>
            <a:spLocks noGrp="1"/>
          </p:cNvSpPr>
          <p:nvPr>
            <p:ph type="title"/>
          </p:nvPr>
        </p:nvSpPr>
        <p:spPr/>
        <p:txBody>
          <a:bodyPr/>
          <a:lstStyle/>
          <a:p>
            <a:r>
              <a:rPr lang="en-GB" dirty="0"/>
              <a:t>Personal Assessment</a:t>
            </a:r>
          </a:p>
        </p:txBody>
      </p:sp>
      <p:sp>
        <p:nvSpPr>
          <p:cNvPr id="3" name="Slide Number Placeholder 2">
            <a:extLst>
              <a:ext uri="{FF2B5EF4-FFF2-40B4-BE49-F238E27FC236}">
                <a16:creationId xmlns:a16="http://schemas.microsoft.com/office/drawing/2014/main" id="{CC5613AA-5419-454F-AABB-9190D3924F57}"/>
              </a:ext>
            </a:extLst>
          </p:cNvPr>
          <p:cNvSpPr>
            <a:spLocks noGrp="1"/>
          </p:cNvSpPr>
          <p:nvPr>
            <p:ph type="sldNum" sz="quarter" idx="12"/>
          </p:nvPr>
        </p:nvSpPr>
        <p:spPr/>
        <p:txBody>
          <a:bodyPr/>
          <a:lstStyle/>
          <a:p>
            <a:fld id="{C263D6C4-4840-40CC-AC84-17E24B3B7BDE}" type="slidenum">
              <a:rPr lang="en-US" noProof="0" smtClean="0"/>
              <a:pPr/>
              <a:t>6</a:t>
            </a:fld>
            <a:endParaRPr lang="en-US" noProof="0" dirty="0"/>
          </a:p>
        </p:txBody>
      </p:sp>
      <p:sp>
        <p:nvSpPr>
          <p:cNvPr id="4" name="Text Placeholder 3">
            <a:extLst>
              <a:ext uri="{FF2B5EF4-FFF2-40B4-BE49-F238E27FC236}">
                <a16:creationId xmlns:a16="http://schemas.microsoft.com/office/drawing/2014/main" id="{17F8FD06-B570-4C6A-98A6-7BF77B82E0F9}"/>
              </a:ext>
            </a:extLst>
          </p:cNvPr>
          <p:cNvSpPr>
            <a:spLocks noGrp="1"/>
          </p:cNvSpPr>
          <p:nvPr>
            <p:ph type="body" sz="quarter" idx="13"/>
          </p:nvPr>
        </p:nvSpPr>
        <p:spPr>
          <a:xfrm>
            <a:off x="444500" y="1625385"/>
            <a:ext cx="8495314" cy="4093243"/>
          </a:xfrm>
        </p:spPr>
        <p:txBody>
          <a:bodyPr/>
          <a:lstStyle/>
          <a:p>
            <a:r>
              <a:rPr lang="en-GB" sz="1800" dirty="0"/>
              <a:t>Personal Care: does not require help with washing or dressing  </a:t>
            </a:r>
          </a:p>
          <a:p>
            <a:endParaRPr lang="en-GB" sz="1800" dirty="0"/>
          </a:p>
          <a:p>
            <a:r>
              <a:rPr lang="en-GB" sz="1800" dirty="0"/>
              <a:t>Likes and Dislikes: likes watching TV and listening to classical music and dislikes spicy food</a:t>
            </a:r>
          </a:p>
          <a:p>
            <a:endParaRPr lang="en-GB" sz="1800" dirty="0"/>
          </a:p>
          <a:p>
            <a:r>
              <a:rPr lang="en-GB" sz="1800" dirty="0"/>
              <a:t>Hobbies: she enjoys gardening, planting seeds and watching flowers grow, she feels relaxed and stress free when she spends time in her garden. She also enjoys reading and has a very large collection of books from many years of being a English literature teacher.</a:t>
            </a:r>
          </a:p>
          <a:p>
            <a:endParaRPr lang="en-GB" sz="1800" dirty="0"/>
          </a:p>
          <a:p>
            <a:endParaRPr lang="en-GB" dirty="0"/>
          </a:p>
        </p:txBody>
      </p:sp>
      <p:sp>
        <p:nvSpPr>
          <p:cNvPr id="5" name="TextBox 4">
            <a:extLst>
              <a:ext uri="{FF2B5EF4-FFF2-40B4-BE49-F238E27FC236}">
                <a16:creationId xmlns:a16="http://schemas.microsoft.com/office/drawing/2014/main" id="{758BD634-3CDA-47B2-831C-3D441AB0D81E}"/>
              </a:ext>
            </a:extLst>
          </p:cNvPr>
          <p:cNvSpPr txBox="1"/>
          <p:nvPr/>
        </p:nvSpPr>
        <p:spPr>
          <a:xfrm>
            <a:off x="0" y="6497637"/>
            <a:ext cx="1576072" cy="338554"/>
          </a:xfrm>
          <a:prstGeom prst="rect">
            <a:avLst/>
          </a:prstGeom>
          <a:noFill/>
        </p:spPr>
        <p:txBody>
          <a:bodyPr wrap="none" rtlCol="0">
            <a:spAutoFit/>
          </a:bodyPr>
          <a:lstStyle/>
          <a:p>
            <a:r>
              <a:rPr lang="en-GB" sz="1600" dirty="0">
                <a:solidFill>
                  <a:schemeClr val="bg1"/>
                </a:solidFill>
                <a:latin typeface="Arial" panose="020B0604020202020204" pitchFamily="34" charset="0"/>
                <a:cs typeface="Arial" panose="020B0604020202020204" pitchFamily="34" charset="0"/>
              </a:rPr>
              <a:t>Luthfa Khanam</a:t>
            </a:r>
          </a:p>
        </p:txBody>
      </p:sp>
    </p:spTree>
    <p:extLst>
      <p:ext uri="{BB962C8B-B14F-4D97-AF65-F5344CB8AC3E}">
        <p14:creationId xmlns:p14="http://schemas.microsoft.com/office/powerpoint/2010/main" val="3742074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5CDBA-FE1B-41B8-8096-3CA3411DA8FF}"/>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3EDADC4D-0D6B-44AF-8523-E0B84C342B7F}"/>
              </a:ext>
            </a:extLst>
          </p:cNvPr>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4" name="Text Placeholder 3">
            <a:extLst>
              <a:ext uri="{FF2B5EF4-FFF2-40B4-BE49-F238E27FC236}">
                <a16:creationId xmlns:a16="http://schemas.microsoft.com/office/drawing/2014/main" id="{97352A0D-8186-4B2D-A82F-259639BD2935}"/>
              </a:ext>
            </a:extLst>
          </p:cNvPr>
          <p:cNvSpPr>
            <a:spLocks noGrp="1"/>
          </p:cNvSpPr>
          <p:nvPr>
            <p:ph type="body" sz="quarter" idx="13"/>
          </p:nvPr>
        </p:nvSpPr>
        <p:spPr>
          <a:xfrm>
            <a:off x="444500" y="1625385"/>
            <a:ext cx="10679220" cy="4093243"/>
          </a:xfrm>
        </p:spPr>
        <p:txBody>
          <a:bodyPr/>
          <a:lstStyle/>
          <a:p>
            <a:pPr marL="0" indent="0">
              <a:buNone/>
            </a:pPr>
            <a:r>
              <a:rPr lang="en-GB" dirty="0"/>
              <a:t>Age UK (2020) </a:t>
            </a:r>
            <a:r>
              <a:rPr lang="en-GB" i="1" dirty="0"/>
              <a:t>Fire and Gas Home Safety for Elderly</a:t>
            </a:r>
            <a:r>
              <a:rPr lang="en-GB" dirty="0"/>
              <a:t>. Available at:</a:t>
            </a:r>
          </a:p>
          <a:p>
            <a:pPr marL="0" indent="0">
              <a:buNone/>
            </a:pPr>
            <a:r>
              <a:rPr lang="en-GB" dirty="0"/>
              <a:t>https://www.ageuk.org.uk/information-advice/care/housing-options/home... (Accessed 22 February 2021)</a:t>
            </a:r>
          </a:p>
          <a:p>
            <a:pPr marL="0" indent="0">
              <a:buNone/>
            </a:pPr>
            <a:r>
              <a:rPr lang="en-GB" dirty="0"/>
              <a:t>National Health Service (2019) </a:t>
            </a:r>
            <a:r>
              <a:rPr lang="en-GB" i="1" dirty="0"/>
              <a:t>Osteoarthritis</a:t>
            </a:r>
            <a:r>
              <a:rPr lang="en-GB" dirty="0"/>
              <a:t>. Available at:  </a:t>
            </a:r>
          </a:p>
          <a:p>
            <a:pPr marL="0" indent="0">
              <a:buNone/>
            </a:pPr>
            <a:r>
              <a:rPr lang="en-GB" dirty="0"/>
              <a:t>https://www.nhs.uk/conditions/osteoarthritis (Accessed 23 February 2021)</a:t>
            </a:r>
          </a:p>
          <a:p>
            <a:pPr marL="0" indent="0">
              <a:buNone/>
            </a:pPr>
            <a:r>
              <a:rPr lang="en-GB" dirty="0"/>
              <a:t>National Institute of Health (2017) </a:t>
            </a:r>
            <a:r>
              <a:rPr lang="en-GB" i="1" dirty="0"/>
              <a:t>What is Dementia? </a:t>
            </a:r>
            <a:r>
              <a:rPr lang="en-GB" dirty="0"/>
              <a:t>Available at:</a:t>
            </a:r>
            <a:endParaRPr lang="en-GB" i="1" dirty="0"/>
          </a:p>
          <a:p>
            <a:pPr marL="0" indent="0">
              <a:buNone/>
            </a:pPr>
            <a:r>
              <a:rPr lang="en-GB" dirty="0"/>
              <a:t>www.nia.nih.gov › health › what-dementia-symptoms-t... (Accessed 24 February 2021)</a:t>
            </a:r>
            <a:endParaRPr lang="en-GB" dirty="0">
              <a:hlinkClick r:id="rId2"/>
            </a:endParaRPr>
          </a:p>
          <a:p>
            <a:pPr marL="0" indent="0">
              <a:buNone/>
            </a:pPr>
            <a:r>
              <a:rPr lang="en-GB" dirty="0"/>
              <a:t>Neighbourhood Watch Network (2020) Scams and Older People. Available at:</a:t>
            </a:r>
          </a:p>
          <a:p>
            <a:pPr marL="0" indent="0">
              <a:buNone/>
            </a:pPr>
            <a:r>
              <a:rPr lang="en-GB" dirty="0"/>
              <a:t>https://www.ourwatch.org.uk/crime-prevention/crime-prevention-toolkits/... (Accessed 23 February)</a:t>
            </a:r>
          </a:p>
          <a:p>
            <a:pPr marL="0" indent="0">
              <a:buNone/>
            </a:pPr>
            <a:br>
              <a:rPr lang="en-GB" dirty="0"/>
            </a:br>
            <a:endParaRPr lang="en-GB" dirty="0"/>
          </a:p>
        </p:txBody>
      </p:sp>
    </p:spTree>
    <p:extLst>
      <p:ext uri="{BB962C8B-B14F-4D97-AF65-F5344CB8AC3E}">
        <p14:creationId xmlns:p14="http://schemas.microsoft.com/office/powerpoint/2010/main" val="2690147591"/>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757914-1161-4661-9696-421FD6935CDD}">
  <ds:schemaRefs>
    <ds:schemaRef ds:uri="http://schemas.microsoft.com/office/2006/metadata/properties"/>
    <ds:schemaRef ds:uri="http://purl.org/dc/terms/"/>
    <ds:schemaRef ds:uri="http://schemas.openxmlformats.org/package/2006/metadata/core-properties"/>
    <ds:schemaRef ds:uri="16c05727-aa75-4e4a-9b5f-8a80a1165891"/>
    <ds:schemaRef ds:uri="http://purl.org/dc/dcmitype/"/>
    <ds:schemaRef ds:uri="http://schemas.microsoft.com/office/2006/documentManagement/types"/>
    <ds:schemaRef ds:uri="http://schemas.microsoft.com/office/infopath/2007/PartnerControls"/>
    <ds:schemaRef ds:uri="http://purl.org/dc/elements/1.1/"/>
    <ds:schemaRef ds:uri="71af3243-3dd4-4a8d-8c0d-dd76da1f02a5"/>
    <ds:schemaRef ds:uri="http://www.w3.org/XML/1998/namespace"/>
  </ds:schemaRefs>
</ds:datastoreItem>
</file>

<file path=customXml/itemProps2.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3158</TotalTime>
  <Words>746</Words>
  <Application>Microsoft Office PowerPoint</Application>
  <PresentationFormat>Widescreen</PresentationFormat>
  <Paragraphs>64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Trade Gothic LT Pro</vt:lpstr>
      <vt:lpstr>Trebuchet MS</vt:lpstr>
      <vt:lpstr>Office Theme</vt:lpstr>
      <vt:lpstr>Living with Care: The Older Person BMHP 6009</vt:lpstr>
      <vt:lpstr>Care Plan for Dorothy Wonders</vt:lpstr>
      <vt:lpstr>Family Background and Medical History</vt:lpstr>
      <vt:lpstr>Environment Detail</vt:lpstr>
      <vt:lpstr>Personal Assessment </vt:lpstr>
      <vt:lpstr>Personal Assessment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 6009</dc:title>
  <dc:creator>Luthfa Khanam (1714391)</dc:creator>
  <cp:lastModifiedBy>Luthfa Khanam (1714391)</cp:lastModifiedBy>
  <cp:revision>53</cp:revision>
  <dcterms:created xsi:type="dcterms:W3CDTF">2021-02-23T18:28:19Z</dcterms:created>
  <dcterms:modified xsi:type="dcterms:W3CDTF">2021-02-25T23:06:33Z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