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9"/>
  </p:notesMasterIdLst>
  <p:sldIdLst>
    <p:sldId id="256" r:id="rId2"/>
    <p:sldId id="268" r:id="rId3"/>
    <p:sldId id="270" r:id="rId4"/>
    <p:sldId id="282" r:id="rId5"/>
    <p:sldId id="267" r:id="rId6"/>
    <p:sldId id="269" r:id="rId7"/>
    <p:sldId id="272" r:id="rId8"/>
    <p:sldId id="273" r:id="rId9"/>
    <p:sldId id="274" r:id="rId10"/>
    <p:sldId id="275" r:id="rId11"/>
    <p:sldId id="276" r:id="rId12"/>
    <p:sldId id="278" r:id="rId13"/>
    <p:sldId id="279" r:id="rId14"/>
    <p:sldId id="280" r:id="rId15"/>
    <p:sldId id="281" r:id="rId16"/>
    <p:sldId id="283" r:id="rId17"/>
    <p:sldId id="284" r:id="rId18"/>
    <p:sldId id="286" r:id="rId19"/>
    <p:sldId id="285" r:id="rId20"/>
    <p:sldId id="287" r:id="rId21"/>
    <p:sldId id="288" r:id="rId22"/>
    <p:sldId id="289" r:id="rId23"/>
    <p:sldId id="290" r:id="rId24"/>
    <p:sldId id="291" r:id="rId25"/>
    <p:sldId id="293" r:id="rId26"/>
    <p:sldId id="294" r:id="rId27"/>
    <p:sldId id="295" r:id="rId28"/>
    <p:sldId id="296" r:id="rId29"/>
    <p:sldId id="297" r:id="rId30"/>
    <p:sldId id="298" r:id="rId31"/>
    <p:sldId id="299" r:id="rId32"/>
    <p:sldId id="300" r:id="rId33"/>
    <p:sldId id="301" r:id="rId34"/>
    <p:sldId id="302" r:id="rId35"/>
    <p:sldId id="292" r:id="rId36"/>
    <p:sldId id="271" r:id="rId37"/>
    <p:sldId id="277" r:id="rId38"/>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68"/>
            <p14:sldId id="270"/>
            <p14:sldId id="282"/>
            <p14:sldId id="267"/>
            <p14:sldId id="269"/>
            <p14:sldId id="272"/>
            <p14:sldId id="273"/>
            <p14:sldId id="274"/>
            <p14:sldId id="275"/>
            <p14:sldId id="276"/>
            <p14:sldId id="278"/>
            <p14:sldId id="279"/>
            <p14:sldId id="280"/>
            <p14:sldId id="281"/>
            <p14:sldId id="283"/>
            <p14:sldId id="284"/>
            <p14:sldId id="286"/>
            <p14:sldId id="285"/>
            <p14:sldId id="287"/>
            <p14:sldId id="288"/>
            <p14:sldId id="289"/>
            <p14:sldId id="290"/>
            <p14:sldId id="291"/>
            <p14:sldId id="293"/>
            <p14:sldId id="294"/>
            <p14:sldId id="295"/>
            <p14:sldId id="296"/>
            <p14:sldId id="297"/>
            <p14:sldId id="298"/>
            <p14:sldId id="299"/>
            <p14:sldId id="300"/>
            <p14:sldId id="301"/>
            <p14:sldId id="302"/>
            <p14:sldId id="292"/>
            <p14:sldId id="271"/>
            <p14:sldId id="27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F0997A-B086-494C-9DB3-31F6B6FA1483}" v="2" dt="2022-02-17T16:26:44.1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8" autoAdjust="0"/>
    <p:restoredTop sz="94343" autoAdjust="0"/>
  </p:normalViewPr>
  <p:slideViewPr>
    <p:cSldViewPr snapToGrid="0" snapToObjects="1">
      <p:cViewPr varScale="1">
        <p:scale>
          <a:sx n="103" d="100"/>
          <a:sy n="103" d="100"/>
        </p:scale>
        <p:origin x="189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dith Marshall" userId="0a98e7dd-30f8-4477-a3e0-e11100f91a96" providerId="ADAL" clId="{6DF0997A-B086-494C-9DB3-31F6B6FA1483}"/>
    <pc:docChg chg="undo custSel modSld">
      <pc:chgData name="Judith Marshall" userId="0a98e7dd-30f8-4477-a3e0-e11100f91a96" providerId="ADAL" clId="{6DF0997A-B086-494C-9DB3-31F6B6FA1483}" dt="2022-02-17T16:50:40.868" v="280" actId="255"/>
      <pc:docMkLst>
        <pc:docMk/>
      </pc:docMkLst>
      <pc:sldChg chg="addSp delSp modSp mod">
        <pc:chgData name="Judith Marshall" userId="0a98e7dd-30f8-4477-a3e0-e11100f91a96" providerId="ADAL" clId="{6DF0997A-B086-494C-9DB3-31F6B6FA1483}" dt="2022-02-17T16:35:25.152" v="106" actId="114"/>
        <pc:sldMkLst>
          <pc:docMk/>
          <pc:sldMk cId="2448241077" sldId="267"/>
        </pc:sldMkLst>
        <pc:spChg chg="mod">
          <ac:chgData name="Judith Marshall" userId="0a98e7dd-30f8-4477-a3e0-e11100f91a96" providerId="ADAL" clId="{6DF0997A-B086-494C-9DB3-31F6B6FA1483}" dt="2022-02-17T16:25:44.314" v="12" actId="1076"/>
          <ac:spMkLst>
            <pc:docMk/>
            <pc:sldMk cId="2448241077" sldId="267"/>
            <ac:spMk id="3" creationId="{00000000-0000-0000-0000-000000000000}"/>
          </ac:spMkLst>
        </pc:spChg>
        <pc:spChg chg="del mod">
          <ac:chgData name="Judith Marshall" userId="0a98e7dd-30f8-4477-a3e0-e11100f91a96" providerId="ADAL" clId="{6DF0997A-B086-494C-9DB3-31F6B6FA1483}" dt="2022-02-17T16:25:14.849" v="6" actId="21"/>
          <ac:spMkLst>
            <pc:docMk/>
            <pc:sldMk cId="2448241077" sldId="267"/>
            <ac:spMk id="4" creationId="{00000000-0000-0000-0000-000000000000}"/>
          </ac:spMkLst>
        </pc:spChg>
        <pc:spChg chg="add del mod">
          <ac:chgData name="Judith Marshall" userId="0a98e7dd-30f8-4477-a3e0-e11100f91a96" providerId="ADAL" clId="{6DF0997A-B086-494C-9DB3-31F6B6FA1483}" dt="2022-02-17T16:25:29.462" v="10" actId="21"/>
          <ac:spMkLst>
            <pc:docMk/>
            <pc:sldMk cId="2448241077" sldId="267"/>
            <ac:spMk id="6" creationId="{5C3D9C28-7333-4C22-8A1A-93F8177ADDAB}"/>
          </ac:spMkLst>
        </pc:spChg>
        <pc:spChg chg="add mod">
          <ac:chgData name="Judith Marshall" userId="0a98e7dd-30f8-4477-a3e0-e11100f91a96" providerId="ADAL" clId="{6DF0997A-B086-494C-9DB3-31F6B6FA1483}" dt="2022-02-17T16:35:25.152" v="106" actId="114"/>
          <ac:spMkLst>
            <pc:docMk/>
            <pc:sldMk cId="2448241077" sldId="267"/>
            <ac:spMk id="7" creationId="{D2AB6962-F4F6-45A5-8D68-18772E813296}"/>
          </ac:spMkLst>
        </pc:spChg>
      </pc:sldChg>
      <pc:sldChg chg="addSp delSp modSp mod">
        <pc:chgData name="Judith Marshall" userId="0a98e7dd-30f8-4477-a3e0-e11100f91a96" providerId="ADAL" clId="{6DF0997A-B086-494C-9DB3-31F6B6FA1483}" dt="2022-02-17T16:35:31.356" v="107" actId="114"/>
        <pc:sldMkLst>
          <pc:docMk/>
          <pc:sldMk cId="1364408145" sldId="269"/>
        </pc:sldMkLst>
        <pc:spChg chg="mod">
          <ac:chgData name="Judith Marshall" userId="0a98e7dd-30f8-4477-a3e0-e11100f91a96" providerId="ADAL" clId="{6DF0997A-B086-494C-9DB3-31F6B6FA1483}" dt="2022-02-17T16:27:00.452" v="28" actId="1076"/>
          <ac:spMkLst>
            <pc:docMk/>
            <pc:sldMk cId="1364408145" sldId="269"/>
            <ac:spMk id="2" creationId="{4A084164-F12A-48D6-9F69-55C6F1E40019}"/>
          </ac:spMkLst>
        </pc:spChg>
        <pc:spChg chg="mod">
          <ac:chgData name="Judith Marshall" userId="0a98e7dd-30f8-4477-a3e0-e11100f91a96" providerId="ADAL" clId="{6DF0997A-B086-494C-9DB3-31F6B6FA1483}" dt="2022-02-17T16:26:41.781" v="24" actId="1076"/>
          <ac:spMkLst>
            <pc:docMk/>
            <pc:sldMk cId="1364408145" sldId="269"/>
            <ac:spMk id="3" creationId="{EF22FC4A-1FB7-44F3-A13C-1737D173B81E}"/>
          </ac:spMkLst>
        </pc:spChg>
        <pc:spChg chg="del mod">
          <ac:chgData name="Judith Marshall" userId="0a98e7dd-30f8-4477-a3e0-e11100f91a96" providerId="ADAL" clId="{6DF0997A-B086-494C-9DB3-31F6B6FA1483}" dt="2022-02-17T16:26:35.355" v="23" actId="21"/>
          <ac:spMkLst>
            <pc:docMk/>
            <pc:sldMk cId="1364408145" sldId="269"/>
            <ac:spMk id="4" creationId="{409CBD60-D9B9-4441-B288-ACAB61F3312F}"/>
          </ac:spMkLst>
        </pc:spChg>
        <pc:spChg chg="add del mod">
          <ac:chgData name="Judith Marshall" userId="0a98e7dd-30f8-4477-a3e0-e11100f91a96" providerId="ADAL" clId="{6DF0997A-B086-494C-9DB3-31F6B6FA1483}" dt="2022-02-17T16:26:55.191" v="27" actId="21"/>
          <ac:spMkLst>
            <pc:docMk/>
            <pc:sldMk cId="1364408145" sldId="269"/>
            <ac:spMk id="6" creationId="{A33A1A4D-4285-4FA9-A23A-E166142328AC}"/>
          </ac:spMkLst>
        </pc:spChg>
        <pc:spChg chg="add mod">
          <ac:chgData name="Judith Marshall" userId="0a98e7dd-30f8-4477-a3e0-e11100f91a96" providerId="ADAL" clId="{6DF0997A-B086-494C-9DB3-31F6B6FA1483}" dt="2022-02-17T16:35:31.356" v="107" actId="114"/>
          <ac:spMkLst>
            <pc:docMk/>
            <pc:sldMk cId="1364408145" sldId="269"/>
            <ac:spMk id="7" creationId="{86FDFD6F-B1E7-4C95-8AE1-8A0121364BB4}"/>
          </ac:spMkLst>
        </pc:spChg>
      </pc:sldChg>
      <pc:sldChg chg="modSp mod">
        <pc:chgData name="Judith Marshall" userId="0a98e7dd-30f8-4477-a3e0-e11100f91a96" providerId="ADAL" clId="{6DF0997A-B086-494C-9DB3-31F6B6FA1483}" dt="2022-02-17T16:35:11.827" v="104" actId="114"/>
        <pc:sldMkLst>
          <pc:docMk/>
          <pc:sldMk cId="3981669491" sldId="270"/>
        </pc:sldMkLst>
        <pc:spChg chg="mod">
          <ac:chgData name="Judith Marshall" userId="0a98e7dd-30f8-4477-a3e0-e11100f91a96" providerId="ADAL" clId="{6DF0997A-B086-494C-9DB3-31F6B6FA1483}" dt="2022-02-17T16:35:11.827" v="104" actId="114"/>
          <ac:spMkLst>
            <pc:docMk/>
            <pc:sldMk cId="3981669491" sldId="270"/>
            <ac:spMk id="4" creationId="{902F7A13-C9DE-491A-83E3-65182CACE6AA}"/>
          </ac:spMkLst>
        </pc:spChg>
      </pc:sldChg>
      <pc:sldChg chg="modSp mod">
        <pc:chgData name="Judith Marshall" userId="0a98e7dd-30f8-4477-a3e0-e11100f91a96" providerId="ADAL" clId="{6DF0997A-B086-494C-9DB3-31F6B6FA1483}" dt="2022-02-17T16:50:33.985" v="279" actId="255"/>
        <pc:sldMkLst>
          <pc:docMk/>
          <pc:sldMk cId="3339334053" sldId="271"/>
        </pc:sldMkLst>
        <pc:spChg chg="mod">
          <ac:chgData name="Judith Marshall" userId="0a98e7dd-30f8-4477-a3e0-e11100f91a96" providerId="ADAL" clId="{6DF0997A-B086-494C-9DB3-31F6B6FA1483}" dt="2022-02-17T16:50:33.985" v="279" actId="255"/>
          <ac:spMkLst>
            <pc:docMk/>
            <pc:sldMk cId="3339334053" sldId="271"/>
            <ac:spMk id="2" creationId="{6E675A05-FCB8-4D2D-9D8E-5F61A5C44548}"/>
          </ac:spMkLst>
        </pc:spChg>
      </pc:sldChg>
      <pc:sldChg chg="modSp mod">
        <pc:chgData name="Judith Marshall" userId="0a98e7dd-30f8-4477-a3e0-e11100f91a96" providerId="ADAL" clId="{6DF0997A-B086-494C-9DB3-31F6B6FA1483}" dt="2022-02-17T16:35:40.552" v="108" actId="114"/>
        <pc:sldMkLst>
          <pc:docMk/>
          <pc:sldMk cId="1083991990" sldId="272"/>
        </pc:sldMkLst>
        <pc:spChg chg="mod">
          <ac:chgData name="Judith Marshall" userId="0a98e7dd-30f8-4477-a3e0-e11100f91a96" providerId="ADAL" clId="{6DF0997A-B086-494C-9DB3-31F6B6FA1483}" dt="2022-02-17T16:35:40.552" v="108" actId="114"/>
          <ac:spMkLst>
            <pc:docMk/>
            <pc:sldMk cId="1083991990" sldId="272"/>
            <ac:spMk id="4" creationId="{409CBD60-D9B9-4441-B288-ACAB61F3312F}"/>
          </ac:spMkLst>
        </pc:spChg>
      </pc:sldChg>
      <pc:sldChg chg="modSp mod">
        <pc:chgData name="Judith Marshall" userId="0a98e7dd-30f8-4477-a3e0-e11100f91a96" providerId="ADAL" clId="{6DF0997A-B086-494C-9DB3-31F6B6FA1483}" dt="2022-02-17T16:35:49.108" v="109" actId="114"/>
        <pc:sldMkLst>
          <pc:docMk/>
          <pc:sldMk cId="2519603542" sldId="273"/>
        </pc:sldMkLst>
        <pc:spChg chg="mod">
          <ac:chgData name="Judith Marshall" userId="0a98e7dd-30f8-4477-a3e0-e11100f91a96" providerId="ADAL" clId="{6DF0997A-B086-494C-9DB3-31F6B6FA1483}" dt="2022-02-17T16:35:49.108" v="109" actId="114"/>
          <ac:spMkLst>
            <pc:docMk/>
            <pc:sldMk cId="2519603542" sldId="273"/>
            <ac:spMk id="4" creationId="{409CBD60-D9B9-4441-B288-ACAB61F3312F}"/>
          </ac:spMkLst>
        </pc:spChg>
      </pc:sldChg>
      <pc:sldChg chg="modSp mod">
        <pc:chgData name="Judith Marshall" userId="0a98e7dd-30f8-4477-a3e0-e11100f91a96" providerId="ADAL" clId="{6DF0997A-B086-494C-9DB3-31F6B6FA1483}" dt="2022-02-17T16:35:55.530" v="110" actId="114"/>
        <pc:sldMkLst>
          <pc:docMk/>
          <pc:sldMk cId="1053259497" sldId="274"/>
        </pc:sldMkLst>
        <pc:spChg chg="mod">
          <ac:chgData name="Judith Marshall" userId="0a98e7dd-30f8-4477-a3e0-e11100f91a96" providerId="ADAL" clId="{6DF0997A-B086-494C-9DB3-31F6B6FA1483}" dt="2022-02-17T16:28:08.172" v="35" actId="114"/>
          <ac:spMkLst>
            <pc:docMk/>
            <pc:sldMk cId="1053259497" sldId="274"/>
            <ac:spMk id="2" creationId="{CDF2CC71-33E3-4FB8-B1EA-01986F03B217}"/>
          </ac:spMkLst>
        </pc:spChg>
        <pc:spChg chg="mod">
          <ac:chgData name="Judith Marshall" userId="0a98e7dd-30f8-4477-a3e0-e11100f91a96" providerId="ADAL" clId="{6DF0997A-B086-494C-9DB3-31F6B6FA1483}" dt="2022-02-17T16:27:41.747" v="31" actId="20577"/>
          <ac:spMkLst>
            <pc:docMk/>
            <pc:sldMk cId="1053259497" sldId="274"/>
            <ac:spMk id="3" creationId="{EF22FC4A-1FB7-44F3-A13C-1737D173B81E}"/>
          </ac:spMkLst>
        </pc:spChg>
        <pc:spChg chg="mod">
          <ac:chgData name="Judith Marshall" userId="0a98e7dd-30f8-4477-a3e0-e11100f91a96" providerId="ADAL" clId="{6DF0997A-B086-494C-9DB3-31F6B6FA1483}" dt="2022-02-17T16:35:55.530" v="110" actId="114"/>
          <ac:spMkLst>
            <pc:docMk/>
            <pc:sldMk cId="1053259497" sldId="274"/>
            <ac:spMk id="4" creationId="{409CBD60-D9B9-4441-B288-ACAB61F3312F}"/>
          </ac:spMkLst>
        </pc:spChg>
      </pc:sldChg>
      <pc:sldChg chg="modSp mod">
        <pc:chgData name="Judith Marshall" userId="0a98e7dd-30f8-4477-a3e0-e11100f91a96" providerId="ADAL" clId="{6DF0997A-B086-494C-9DB3-31F6B6FA1483}" dt="2022-02-17T16:36:00.393" v="112" actId="27636"/>
        <pc:sldMkLst>
          <pc:docMk/>
          <pc:sldMk cId="722681904" sldId="275"/>
        </pc:sldMkLst>
        <pc:spChg chg="mod">
          <ac:chgData name="Judith Marshall" userId="0a98e7dd-30f8-4477-a3e0-e11100f91a96" providerId="ADAL" clId="{6DF0997A-B086-494C-9DB3-31F6B6FA1483}" dt="2022-02-17T16:28:22.833" v="37" actId="1076"/>
          <ac:spMkLst>
            <pc:docMk/>
            <pc:sldMk cId="722681904" sldId="275"/>
            <ac:spMk id="3" creationId="{EF22FC4A-1FB7-44F3-A13C-1737D173B81E}"/>
          </ac:spMkLst>
        </pc:spChg>
        <pc:spChg chg="mod">
          <ac:chgData name="Judith Marshall" userId="0a98e7dd-30f8-4477-a3e0-e11100f91a96" providerId="ADAL" clId="{6DF0997A-B086-494C-9DB3-31F6B6FA1483}" dt="2022-02-17T16:36:00.393" v="112" actId="27636"/>
          <ac:spMkLst>
            <pc:docMk/>
            <pc:sldMk cId="722681904" sldId="275"/>
            <ac:spMk id="4" creationId="{409CBD60-D9B9-4441-B288-ACAB61F3312F}"/>
          </ac:spMkLst>
        </pc:spChg>
        <pc:spChg chg="mod">
          <ac:chgData name="Judith Marshall" userId="0a98e7dd-30f8-4477-a3e0-e11100f91a96" providerId="ADAL" clId="{6DF0997A-B086-494C-9DB3-31F6B6FA1483}" dt="2022-02-17T16:28:32.622" v="39" actId="1076"/>
          <ac:spMkLst>
            <pc:docMk/>
            <pc:sldMk cId="722681904" sldId="275"/>
            <ac:spMk id="14" creationId="{9CCBFF38-DD1B-43E9-A221-A9B98340DCE7}"/>
          </ac:spMkLst>
        </pc:spChg>
      </pc:sldChg>
      <pc:sldChg chg="modSp mod">
        <pc:chgData name="Judith Marshall" userId="0a98e7dd-30f8-4477-a3e0-e11100f91a96" providerId="ADAL" clId="{6DF0997A-B086-494C-9DB3-31F6B6FA1483}" dt="2022-02-17T16:36:05.420" v="113" actId="114"/>
        <pc:sldMkLst>
          <pc:docMk/>
          <pc:sldMk cId="514760807" sldId="276"/>
        </pc:sldMkLst>
        <pc:spChg chg="mod">
          <ac:chgData name="Judith Marshall" userId="0a98e7dd-30f8-4477-a3e0-e11100f91a96" providerId="ADAL" clId="{6DF0997A-B086-494C-9DB3-31F6B6FA1483}" dt="2022-02-17T16:36:05.420" v="113" actId="114"/>
          <ac:spMkLst>
            <pc:docMk/>
            <pc:sldMk cId="514760807" sldId="276"/>
            <ac:spMk id="4" creationId="{409CBD60-D9B9-4441-B288-ACAB61F3312F}"/>
          </ac:spMkLst>
        </pc:spChg>
      </pc:sldChg>
      <pc:sldChg chg="modSp mod">
        <pc:chgData name="Judith Marshall" userId="0a98e7dd-30f8-4477-a3e0-e11100f91a96" providerId="ADAL" clId="{6DF0997A-B086-494C-9DB3-31F6B6FA1483}" dt="2022-02-17T16:50:40.868" v="280" actId="255"/>
        <pc:sldMkLst>
          <pc:docMk/>
          <pc:sldMk cId="2110285961" sldId="277"/>
        </pc:sldMkLst>
        <pc:spChg chg="mod">
          <ac:chgData name="Judith Marshall" userId="0a98e7dd-30f8-4477-a3e0-e11100f91a96" providerId="ADAL" clId="{6DF0997A-B086-494C-9DB3-31F6B6FA1483}" dt="2022-02-17T16:50:40.868" v="280" actId="255"/>
          <ac:spMkLst>
            <pc:docMk/>
            <pc:sldMk cId="2110285961" sldId="277"/>
            <ac:spMk id="2" creationId="{6E675A05-FCB8-4D2D-9D8E-5F61A5C44548}"/>
          </ac:spMkLst>
        </pc:spChg>
      </pc:sldChg>
      <pc:sldChg chg="modSp mod">
        <pc:chgData name="Judith Marshall" userId="0a98e7dd-30f8-4477-a3e0-e11100f91a96" providerId="ADAL" clId="{6DF0997A-B086-494C-9DB3-31F6B6FA1483}" dt="2022-02-17T16:36:12.965" v="114" actId="114"/>
        <pc:sldMkLst>
          <pc:docMk/>
          <pc:sldMk cId="749471807" sldId="278"/>
        </pc:sldMkLst>
        <pc:spChg chg="mod">
          <ac:chgData name="Judith Marshall" userId="0a98e7dd-30f8-4477-a3e0-e11100f91a96" providerId="ADAL" clId="{6DF0997A-B086-494C-9DB3-31F6B6FA1483}" dt="2022-02-17T16:28:56.839" v="40" actId="1076"/>
          <ac:spMkLst>
            <pc:docMk/>
            <pc:sldMk cId="749471807" sldId="278"/>
            <ac:spMk id="3" creationId="{EF22FC4A-1FB7-44F3-A13C-1737D173B81E}"/>
          </ac:spMkLst>
        </pc:spChg>
        <pc:spChg chg="mod">
          <ac:chgData name="Judith Marshall" userId="0a98e7dd-30f8-4477-a3e0-e11100f91a96" providerId="ADAL" clId="{6DF0997A-B086-494C-9DB3-31F6B6FA1483}" dt="2022-02-17T16:36:12.965" v="114" actId="114"/>
          <ac:spMkLst>
            <pc:docMk/>
            <pc:sldMk cId="749471807" sldId="278"/>
            <ac:spMk id="4" creationId="{409CBD60-D9B9-4441-B288-ACAB61F3312F}"/>
          </ac:spMkLst>
        </pc:spChg>
      </pc:sldChg>
      <pc:sldChg chg="modSp mod">
        <pc:chgData name="Judith Marshall" userId="0a98e7dd-30f8-4477-a3e0-e11100f91a96" providerId="ADAL" clId="{6DF0997A-B086-494C-9DB3-31F6B6FA1483}" dt="2022-02-17T16:36:18.187" v="115" actId="114"/>
        <pc:sldMkLst>
          <pc:docMk/>
          <pc:sldMk cId="2001721866" sldId="279"/>
        </pc:sldMkLst>
        <pc:spChg chg="mod">
          <ac:chgData name="Judith Marshall" userId="0a98e7dd-30f8-4477-a3e0-e11100f91a96" providerId="ADAL" clId="{6DF0997A-B086-494C-9DB3-31F6B6FA1483}" dt="2022-02-17T16:29:07.832" v="42" actId="1076"/>
          <ac:spMkLst>
            <pc:docMk/>
            <pc:sldMk cId="2001721866" sldId="279"/>
            <ac:spMk id="3" creationId="{EF22FC4A-1FB7-44F3-A13C-1737D173B81E}"/>
          </ac:spMkLst>
        </pc:spChg>
        <pc:spChg chg="mod">
          <ac:chgData name="Judith Marshall" userId="0a98e7dd-30f8-4477-a3e0-e11100f91a96" providerId="ADAL" clId="{6DF0997A-B086-494C-9DB3-31F6B6FA1483}" dt="2022-02-17T16:36:18.187" v="115" actId="114"/>
          <ac:spMkLst>
            <pc:docMk/>
            <pc:sldMk cId="2001721866" sldId="279"/>
            <ac:spMk id="4" creationId="{409CBD60-D9B9-4441-B288-ACAB61F3312F}"/>
          </ac:spMkLst>
        </pc:spChg>
        <pc:spChg chg="mod">
          <ac:chgData name="Judith Marshall" userId="0a98e7dd-30f8-4477-a3e0-e11100f91a96" providerId="ADAL" clId="{6DF0997A-B086-494C-9DB3-31F6B6FA1483}" dt="2022-02-17T16:29:12.331" v="43" actId="1076"/>
          <ac:spMkLst>
            <pc:docMk/>
            <pc:sldMk cId="2001721866" sldId="279"/>
            <ac:spMk id="7" creationId="{97A9C416-2045-4CC4-A45F-AB304EBC0266}"/>
          </ac:spMkLst>
        </pc:spChg>
        <pc:spChg chg="mod">
          <ac:chgData name="Judith Marshall" userId="0a98e7dd-30f8-4477-a3e0-e11100f91a96" providerId="ADAL" clId="{6DF0997A-B086-494C-9DB3-31F6B6FA1483}" dt="2022-02-17T16:29:17.081" v="44" actId="1076"/>
          <ac:spMkLst>
            <pc:docMk/>
            <pc:sldMk cId="2001721866" sldId="279"/>
            <ac:spMk id="10" creationId="{7F5D6E89-2DB8-4742-A3DB-752BF0F45C23}"/>
          </ac:spMkLst>
        </pc:spChg>
      </pc:sldChg>
      <pc:sldChg chg="modSp mod">
        <pc:chgData name="Judith Marshall" userId="0a98e7dd-30f8-4477-a3e0-e11100f91a96" providerId="ADAL" clId="{6DF0997A-B086-494C-9DB3-31F6B6FA1483}" dt="2022-02-17T16:36:23.707" v="116" actId="114"/>
        <pc:sldMkLst>
          <pc:docMk/>
          <pc:sldMk cId="4197984090" sldId="280"/>
        </pc:sldMkLst>
        <pc:spChg chg="mod">
          <ac:chgData name="Judith Marshall" userId="0a98e7dd-30f8-4477-a3e0-e11100f91a96" providerId="ADAL" clId="{6DF0997A-B086-494C-9DB3-31F6B6FA1483}" dt="2022-02-17T16:29:44.847" v="46" actId="2710"/>
          <ac:spMkLst>
            <pc:docMk/>
            <pc:sldMk cId="4197984090" sldId="280"/>
            <ac:spMk id="3" creationId="{EF22FC4A-1FB7-44F3-A13C-1737D173B81E}"/>
          </ac:spMkLst>
        </pc:spChg>
        <pc:spChg chg="mod">
          <ac:chgData name="Judith Marshall" userId="0a98e7dd-30f8-4477-a3e0-e11100f91a96" providerId="ADAL" clId="{6DF0997A-B086-494C-9DB3-31F6B6FA1483}" dt="2022-02-17T16:36:23.707" v="116" actId="114"/>
          <ac:spMkLst>
            <pc:docMk/>
            <pc:sldMk cId="4197984090" sldId="280"/>
            <ac:spMk id="4" creationId="{409CBD60-D9B9-4441-B288-ACAB61F3312F}"/>
          </ac:spMkLst>
        </pc:spChg>
      </pc:sldChg>
      <pc:sldChg chg="modSp mod">
        <pc:chgData name="Judith Marshall" userId="0a98e7dd-30f8-4477-a3e0-e11100f91a96" providerId="ADAL" clId="{6DF0997A-B086-494C-9DB3-31F6B6FA1483}" dt="2022-02-17T16:36:31.269" v="117" actId="114"/>
        <pc:sldMkLst>
          <pc:docMk/>
          <pc:sldMk cId="1261022864" sldId="281"/>
        </pc:sldMkLst>
        <pc:spChg chg="mod">
          <ac:chgData name="Judith Marshall" userId="0a98e7dd-30f8-4477-a3e0-e11100f91a96" providerId="ADAL" clId="{6DF0997A-B086-494C-9DB3-31F6B6FA1483}" dt="2022-02-17T16:30:29.007" v="52" actId="207"/>
          <ac:spMkLst>
            <pc:docMk/>
            <pc:sldMk cId="1261022864" sldId="281"/>
            <ac:spMk id="3" creationId="{EF22FC4A-1FB7-44F3-A13C-1737D173B81E}"/>
          </ac:spMkLst>
        </pc:spChg>
        <pc:spChg chg="mod">
          <ac:chgData name="Judith Marshall" userId="0a98e7dd-30f8-4477-a3e0-e11100f91a96" providerId="ADAL" clId="{6DF0997A-B086-494C-9DB3-31F6B6FA1483}" dt="2022-02-17T16:36:31.269" v="117" actId="114"/>
          <ac:spMkLst>
            <pc:docMk/>
            <pc:sldMk cId="1261022864" sldId="281"/>
            <ac:spMk id="4" creationId="{409CBD60-D9B9-4441-B288-ACAB61F3312F}"/>
          </ac:spMkLst>
        </pc:spChg>
        <pc:spChg chg="mod">
          <ac:chgData name="Judith Marshall" userId="0a98e7dd-30f8-4477-a3e0-e11100f91a96" providerId="ADAL" clId="{6DF0997A-B086-494C-9DB3-31F6B6FA1483}" dt="2022-02-17T16:31:12.170" v="55" actId="27636"/>
          <ac:spMkLst>
            <pc:docMk/>
            <pc:sldMk cId="1261022864" sldId="281"/>
            <ac:spMk id="9" creationId="{987ECA63-586D-48AE-8A2B-16C5BF561AF1}"/>
          </ac:spMkLst>
        </pc:spChg>
      </pc:sldChg>
      <pc:sldChg chg="modSp mod">
        <pc:chgData name="Judith Marshall" userId="0a98e7dd-30f8-4477-a3e0-e11100f91a96" providerId="ADAL" clId="{6DF0997A-B086-494C-9DB3-31F6B6FA1483}" dt="2022-02-17T16:35:18.006" v="105" actId="114"/>
        <pc:sldMkLst>
          <pc:docMk/>
          <pc:sldMk cId="1301448739" sldId="282"/>
        </pc:sldMkLst>
        <pc:spChg chg="mod">
          <ac:chgData name="Judith Marshall" userId="0a98e7dd-30f8-4477-a3e0-e11100f91a96" providerId="ADAL" clId="{6DF0997A-B086-494C-9DB3-31F6B6FA1483}" dt="2022-02-17T16:35:18.006" v="105" actId="114"/>
          <ac:spMkLst>
            <pc:docMk/>
            <pc:sldMk cId="1301448739" sldId="282"/>
            <ac:spMk id="4" creationId="{902F7A13-C9DE-491A-83E3-65182CACE6AA}"/>
          </ac:spMkLst>
        </pc:spChg>
      </pc:sldChg>
      <pc:sldChg chg="modSp mod">
        <pc:chgData name="Judith Marshall" userId="0a98e7dd-30f8-4477-a3e0-e11100f91a96" providerId="ADAL" clId="{6DF0997A-B086-494C-9DB3-31F6B6FA1483}" dt="2022-02-17T16:31:23.821" v="57" actId="1076"/>
        <pc:sldMkLst>
          <pc:docMk/>
          <pc:sldMk cId="2087046278" sldId="283"/>
        </pc:sldMkLst>
        <pc:spChg chg="mod">
          <ac:chgData name="Judith Marshall" userId="0a98e7dd-30f8-4477-a3e0-e11100f91a96" providerId="ADAL" clId="{6DF0997A-B086-494C-9DB3-31F6B6FA1483}" dt="2022-02-17T16:31:18.792" v="56" actId="1076"/>
          <ac:spMkLst>
            <pc:docMk/>
            <pc:sldMk cId="2087046278" sldId="283"/>
            <ac:spMk id="3" creationId="{EF22FC4A-1FB7-44F3-A13C-1737D173B81E}"/>
          </ac:spMkLst>
        </pc:spChg>
        <pc:spChg chg="mod">
          <ac:chgData name="Judith Marshall" userId="0a98e7dd-30f8-4477-a3e0-e11100f91a96" providerId="ADAL" clId="{6DF0997A-B086-494C-9DB3-31F6B6FA1483}" dt="2022-02-17T16:31:23.821" v="57" actId="1076"/>
          <ac:spMkLst>
            <pc:docMk/>
            <pc:sldMk cId="2087046278" sldId="283"/>
            <ac:spMk id="4" creationId="{409CBD60-D9B9-4441-B288-ACAB61F3312F}"/>
          </ac:spMkLst>
        </pc:spChg>
      </pc:sldChg>
      <pc:sldChg chg="modSp mod">
        <pc:chgData name="Judith Marshall" userId="0a98e7dd-30f8-4477-a3e0-e11100f91a96" providerId="ADAL" clId="{6DF0997A-B086-494C-9DB3-31F6B6FA1483}" dt="2022-02-17T16:36:57.642" v="122" actId="114"/>
        <pc:sldMkLst>
          <pc:docMk/>
          <pc:sldMk cId="2769944878" sldId="284"/>
        </pc:sldMkLst>
        <pc:spChg chg="mod">
          <ac:chgData name="Judith Marshall" userId="0a98e7dd-30f8-4477-a3e0-e11100f91a96" providerId="ADAL" clId="{6DF0997A-B086-494C-9DB3-31F6B6FA1483}" dt="2022-02-17T16:36:52.759" v="120" actId="27636"/>
          <ac:spMkLst>
            <pc:docMk/>
            <pc:sldMk cId="2769944878" sldId="284"/>
            <ac:spMk id="3" creationId="{00000000-0000-0000-0000-000000000000}"/>
          </ac:spMkLst>
        </pc:spChg>
        <pc:spChg chg="mod">
          <ac:chgData name="Judith Marshall" userId="0a98e7dd-30f8-4477-a3e0-e11100f91a96" providerId="ADAL" clId="{6DF0997A-B086-494C-9DB3-31F6B6FA1483}" dt="2022-02-17T16:36:57.642" v="122" actId="114"/>
          <ac:spMkLst>
            <pc:docMk/>
            <pc:sldMk cId="2769944878" sldId="284"/>
            <ac:spMk id="4" creationId="{00000000-0000-0000-0000-000000000000}"/>
          </ac:spMkLst>
        </pc:spChg>
      </pc:sldChg>
      <pc:sldChg chg="modSp mod">
        <pc:chgData name="Judith Marshall" userId="0a98e7dd-30f8-4477-a3e0-e11100f91a96" providerId="ADAL" clId="{6DF0997A-B086-494C-9DB3-31F6B6FA1483}" dt="2022-02-17T16:37:10.954" v="124" actId="114"/>
        <pc:sldMkLst>
          <pc:docMk/>
          <pc:sldMk cId="3465175349" sldId="285"/>
        </pc:sldMkLst>
        <pc:spChg chg="mod">
          <ac:chgData name="Judith Marshall" userId="0a98e7dd-30f8-4477-a3e0-e11100f91a96" providerId="ADAL" clId="{6DF0997A-B086-494C-9DB3-31F6B6FA1483}" dt="2022-02-17T16:32:17.537" v="69" actId="255"/>
          <ac:spMkLst>
            <pc:docMk/>
            <pc:sldMk cId="3465175349" sldId="285"/>
            <ac:spMk id="3" creationId="{00000000-0000-0000-0000-000000000000}"/>
          </ac:spMkLst>
        </pc:spChg>
        <pc:spChg chg="mod">
          <ac:chgData name="Judith Marshall" userId="0a98e7dd-30f8-4477-a3e0-e11100f91a96" providerId="ADAL" clId="{6DF0997A-B086-494C-9DB3-31F6B6FA1483}" dt="2022-02-17T16:37:10.954" v="124" actId="114"/>
          <ac:spMkLst>
            <pc:docMk/>
            <pc:sldMk cId="3465175349" sldId="285"/>
            <ac:spMk id="4" creationId="{00000000-0000-0000-0000-000000000000}"/>
          </ac:spMkLst>
        </pc:spChg>
        <pc:spChg chg="mod">
          <ac:chgData name="Judith Marshall" userId="0a98e7dd-30f8-4477-a3e0-e11100f91a96" providerId="ADAL" clId="{6DF0997A-B086-494C-9DB3-31F6B6FA1483}" dt="2022-02-17T16:32:33.444" v="72" actId="1076"/>
          <ac:spMkLst>
            <pc:docMk/>
            <pc:sldMk cId="3465175349" sldId="285"/>
            <ac:spMk id="5" creationId="{341C77C9-6EC1-4AB4-AC4C-0CCD4F0D77C6}"/>
          </ac:spMkLst>
        </pc:spChg>
      </pc:sldChg>
      <pc:sldChg chg="modSp mod">
        <pc:chgData name="Judith Marshall" userId="0a98e7dd-30f8-4477-a3e0-e11100f91a96" providerId="ADAL" clId="{6DF0997A-B086-494C-9DB3-31F6B6FA1483}" dt="2022-02-17T16:37:03.565" v="123" actId="114"/>
        <pc:sldMkLst>
          <pc:docMk/>
          <pc:sldMk cId="2178983289" sldId="286"/>
        </pc:sldMkLst>
        <pc:spChg chg="mod">
          <ac:chgData name="Judith Marshall" userId="0a98e7dd-30f8-4477-a3e0-e11100f91a96" providerId="ADAL" clId="{6DF0997A-B086-494C-9DB3-31F6B6FA1483}" dt="2022-02-17T16:31:52.648" v="64" actId="1076"/>
          <ac:spMkLst>
            <pc:docMk/>
            <pc:sldMk cId="2178983289" sldId="286"/>
            <ac:spMk id="3" creationId="{EF22FC4A-1FB7-44F3-A13C-1737D173B81E}"/>
          </ac:spMkLst>
        </pc:spChg>
        <pc:spChg chg="mod">
          <ac:chgData name="Judith Marshall" userId="0a98e7dd-30f8-4477-a3e0-e11100f91a96" providerId="ADAL" clId="{6DF0997A-B086-494C-9DB3-31F6B6FA1483}" dt="2022-02-17T16:37:03.565" v="123" actId="114"/>
          <ac:spMkLst>
            <pc:docMk/>
            <pc:sldMk cId="2178983289" sldId="286"/>
            <ac:spMk id="4" creationId="{409CBD60-D9B9-4441-B288-ACAB61F3312F}"/>
          </ac:spMkLst>
        </pc:spChg>
      </pc:sldChg>
      <pc:sldChg chg="modSp mod">
        <pc:chgData name="Judith Marshall" userId="0a98e7dd-30f8-4477-a3e0-e11100f91a96" providerId="ADAL" clId="{6DF0997A-B086-494C-9DB3-31F6B6FA1483}" dt="2022-02-17T16:37:18.340" v="125" actId="114"/>
        <pc:sldMkLst>
          <pc:docMk/>
          <pc:sldMk cId="2878456861" sldId="287"/>
        </pc:sldMkLst>
        <pc:spChg chg="mod">
          <ac:chgData name="Judith Marshall" userId="0a98e7dd-30f8-4477-a3e0-e11100f91a96" providerId="ADAL" clId="{6DF0997A-B086-494C-9DB3-31F6B6FA1483}" dt="2022-02-17T16:34:00.385" v="89" actId="27636"/>
          <ac:spMkLst>
            <pc:docMk/>
            <pc:sldMk cId="2878456861" sldId="287"/>
            <ac:spMk id="3" creationId="{00000000-0000-0000-0000-000000000000}"/>
          </ac:spMkLst>
        </pc:spChg>
        <pc:spChg chg="mod">
          <ac:chgData name="Judith Marshall" userId="0a98e7dd-30f8-4477-a3e0-e11100f91a96" providerId="ADAL" clId="{6DF0997A-B086-494C-9DB3-31F6B6FA1483}" dt="2022-02-17T16:37:18.340" v="125" actId="114"/>
          <ac:spMkLst>
            <pc:docMk/>
            <pc:sldMk cId="2878456861" sldId="287"/>
            <ac:spMk id="4" creationId="{00000000-0000-0000-0000-000000000000}"/>
          </ac:spMkLst>
        </pc:spChg>
      </pc:sldChg>
      <pc:sldChg chg="modSp mod">
        <pc:chgData name="Judith Marshall" userId="0a98e7dd-30f8-4477-a3e0-e11100f91a96" providerId="ADAL" clId="{6DF0997A-B086-494C-9DB3-31F6B6FA1483}" dt="2022-02-17T16:37:37.147" v="127" actId="1076"/>
        <pc:sldMkLst>
          <pc:docMk/>
          <pc:sldMk cId="434975566" sldId="288"/>
        </pc:sldMkLst>
        <pc:spChg chg="mod">
          <ac:chgData name="Judith Marshall" userId="0a98e7dd-30f8-4477-a3e0-e11100f91a96" providerId="ADAL" clId="{6DF0997A-B086-494C-9DB3-31F6B6FA1483}" dt="2022-02-17T16:37:33.350" v="126" actId="1076"/>
          <ac:spMkLst>
            <pc:docMk/>
            <pc:sldMk cId="434975566" sldId="288"/>
            <ac:spMk id="3" creationId="{00000000-0000-0000-0000-000000000000}"/>
          </ac:spMkLst>
        </pc:spChg>
        <pc:spChg chg="mod">
          <ac:chgData name="Judith Marshall" userId="0a98e7dd-30f8-4477-a3e0-e11100f91a96" providerId="ADAL" clId="{6DF0997A-B086-494C-9DB3-31F6B6FA1483}" dt="2022-02-17T16:37:37.147" v="127" actId="1076"/>
          <ac:spMkLst>
            <pc:docMk/>
            <pc:sldMk cId="434975566" sldId="288"/>
            <ac:spMk id="4" creationId="{00000000-0000-0000-0000-000000000000}"/>
          </ac:spMkLst>
        </pc:spChg>
      </pc:sldChg>
      <pc:sldChg chg="modSp mod">
        <pc:chgData name="Judith Marshall" userId="0a98e7dd-30f8-4477-a3e0-e11100f91a96" providerId="ADAL" clId="{6DF0997A-B086-494C-9DB3-31F6B6FA1483}" dt="2022-02-17T16:38:16.427" v="138" actId="20577"/>
        <pc:sldMkLst>
          <pc:docMk/>
          <pc:sldMk cId="676280006" sldId="289"/>
        </pc:sldMkLst>
        <pc:spChg chg="mod">
          <ac:chgData name="Judith Marshall" userId="0a98e7dd-30f8-4477-a3e0-e11100f91a96" providerId="ADAL" clId="{6DF0997A-B086-494C-9DB3-31F6B6FA1483}" dt="2022-02-17T16:38:14.003" v="136" actId="20577"/>
          <ac:spMkLst>
            <pc:docMk/>
            <pc:sldMk cId="676280006" sldId="289"/>
            <ac:spMk id="3" creationId="{00000000-0000-0000-0000-000000000000}"/>
          </ac:spMkLst>
        </pc:spChg>
        <pc:spChg chg="mod">
          <ac:chgData name="Judith Marshall" userId="0a98e7dd-30f8-4477-a3e0-e11100f91a96" providerId="ADAL" clId="{6DF0997A-B086-494C-9DB3-31F6B6FA1483}" dt="2022-02-17T16:38:16.427" v="138" actId="20577"/>
          <ac:spMkLst>
            <pc:docMk/>
            <pc:sldMk cId="676280006" sldId="289"/>
            <ac:spMk id="4" creationId="{00000000-0000-0000-0000-000000000000}"/>
          </ac:spMkLst>
        </pc:spChg>
      </pc:sldChg>
      <pc:sldChg chg="modSp mod">
        <pc:chgData name="Judith Marshall" userId="0a98e7dd-30f8-4477-a3e0-e11100f91a96" providerId="ADAL" clId="{6DF0997A-B086-494C-9DB3-31F6B6FA1483}" dt="2022-02-17T16:39:30.955" v="149" actId="14100"/>
        <pc:sldMkLst>
          <pc:docMk/>
          <pc:sldMk cId="2922808595" sldId="290"/>
        </pc:sldMkLst>
        <pc:spChg chg="mod">
          <ac:chgData name="Judith Marshall" userId="0a98e7dd-30f8-4477-a3e0-e11100f91a96" providerId="ADAL" clId="{6DF0997A-B086-494C-9DB3-31F6B6FA1483}" dt="2022-02-17T16:39:25.170" v="147" actId="27636"/>
          <ac:spMkLst>
            <pc:docMk/>
            <pc:sldMk cId="2922808595" sldId="290"/>
            <ac:spMk id="3" creationId="{00000000-0000-0000-0000-000000000000}"/>
          </ac:spMkLst>
        </pc:spChg>
        <pc:spChg chg="mod">
          <ac:chgData name="Judith Marshall" userId="0a98e7dd-30f8-4477-a3e0-e11100f91a96" providerId="ADAL" clId="{6DF0997A-B086-494C-9DB3-31F6B6FA1483}" dt="2022-02-17T16:39:30.955" v="149" actId="14100"/>
          <ac:spMkLst>
            <pc:docMk/>
            <pc:sldMk cId="2922808595" sldId="290"/>
            <ac:spMk id="4" creationId="{00000000-0000-0000-0000-000000000000}"/>
          </ac:spMkLst>
        </pc:spChg>
      </pc:sldChg>
      <pc:sldChg chg="modSp mod">
        <pc:chgData name="Judith Marshall" userId="0a98e7dd-30f8-4477-a3e0-e11100f91a96" providerId="ADAL" clId="{6DF0997A-B086-494C-9DB3-31F6B6FA1483}" dt="2022-02-17T16:40:49.900" v="162" actId="20577"/>
        <pc:sldMkLst>
          <pc:docMk/>
          <pc:sldMk cId="675826998" sldId="291"/>
        </pc:sldMkLst>
        <pc:spChg chg="mod">
          <ac:chgData name="Judith Marshall" userId="0a98e7dd-30f8-4477-a3e0-e11100f91a96" providerId="ADAL" clId="{6DF0997A-B086-494C-9DB3-31F6B6FA1483}" dt="2022-02-17T16:40:49.900" v="162" actId="20577"/>
          <ac:spMkLst>
            <pc:docMk/>
            <pc:sldMk cId="675826998" sldId="291"/>
            <ac:spMk id="3" creationId="{00000000-0000-0000-0000-000000000000}"/>
          </ac:spMkLst>
        </pc:spChg>
        <pc:spChg chg="mod">
          <ac:chgData name="Judith Marshall" userId="0a98e7dd-30f8-4477-a3e0-e11100f91a96" providerId="ADAL" clId="{6DF0997A-B086-494C-9DB3-31F6B6FA1483}" dt="2022-02-17T16:40:46.124" v="161" actId="20577"/>
          <ac:spMkLst>
            <pc:docMk/>
            <pc:sldMk cId="675826998" sldId="291"/>
            <ac:spMk id="4" creationId="{00000000-0000-0000-0000-000000000000}"/>
          </ac:spMkLst>
        </pc:spChg>
      </pc:sldChg>
      <pc:sldChg chg="modSp mod">
        <pc:chgData name="Judith Marshall" userId="0a98e7dd-30f8-4477-a3e0-e11100f91a96" providerId="ADAL" clId="{6DF0997A-B086-494C-9DB3-31F6B6FA1483}" dt="2022-02-17T16:50:28.006" v="278" actId="255"/>
        <pc:sldMkLst>
          <pc:docMk/>
          <pc:sldMk cId="2090424189" sldId="292"/>
        </pc:sldMkLst>
        <pc:spChg chg="mod">
          <ac:chgData name="Judith Marshall" userId="0a98e7dd-30f8-4477-a3e0-e11100f91a96" providerId="ADAL" clId="{6DF0997A-B086-494C-9DB3-31F6B6FA1483}" dt="2022-02-17T16:50:28.006" v="278" actId="255"/>
          <ac:spMkLst>
            <pc:docMk/>
            <pc:sldMk cId="2090424189" sldId="292"/>
            <ac:spMk id="2" creationId="{6E675A05-FCB8-4D2D-9D8E-5F61A5C44548}"/>
          </ac:spMkLst>
        </pc:spChg>
        <pc:spChg chg="mod">
          <ac:chgData name="Judith Marshall" userId="0a98e7dd-30f8-4477-a3e0-e11100f91a96" providerId="ADAL" clId="{6DF0997A-B086-494C-9DB3-31F6B6FA1483}" dt="2022-02-17T16:49:16.136" v="270" actId="20577"/>
          <ac:spMkLst>
            <pc:docMk/>
            <pc:sldMk cId="2090424189" sldId="292"/>
            <ac:spMk id="5" creationId="{176DC376-090D-4558-8662-E6878E064F0C}"/>
          </ac:spMkLst>
        </pc:spChg>
        <pc:spChg chg="mod">
          <ac:chgData name="Judith Marshall" userId="0a98e7dd-30f8-4477-a3e0-e11100f91a96" providerId="ADAL" clId="{6DF0997A-B086-494C-9DB3-31F6B6FA1483}" dt="2022-02-17T16:49:21.324" v="271" actId="1076"/>
          <ac:spMkLst>
            <pc:docMk/>
            <pc:sldMk cId="2090424189" sldId="292"/>
            <ac:spMk id="7" creationId="{C026726F-136F-41C7-8F2D-89A894241D9F}"/>
          </ac:spMkLst>
        </pc:spChg>
        <pc:spChg chg="mod">
          <ac:chgData name="Judith Marshall" userId="0a98e7dd-30f8-4477-a3e0-e11100f91a96" providerId="ADAL" clId="{6DF0997A-B086-494C-9DB3-31F6B6FA1483}" dt="2022-02-17T16:49:24.713" v="272" actId="1076"/>
          <ac:spMkLst>
            <pc:docMk/>
            <pc:sldMk cId="2090424189" sldId="292"/>
            <ac:spMk id="8" creationId="{C53BA6AC-BB48-45AD-B99C-2DDDC2FC4061}"/>
          </ac:spMkLst>
        </pc:spChg>
      </pc:sldChg>
      <pc:sldChg chg="modSp mod">
        <pc:chgData name="Judith Marshall" userId="0a98e7dd-30f8-4477-a3e0-e11100f91a96" providerId="ADAL" clId="{6DF0997A-B086-494C-9DB3-31F6B6FA1483}" dt="2022-02-17T16:41:25.790" v="173" actId="20577"/>
        <pc:sldMkLst>
          <pc:docMk/>
          <pc:sldMk cId="2753831360" sldId="293"/>
        </pc:sldMkLst>
        <pc:spChg chg="mod">
          <ac:chgData name="Judith Marshall" userId="0a98e7dd-30f8-4477-a3e0-e11100f91a96" providerId="ADAL" clId="{6DF0997A-B086-494C-9DB3-31F6B6FA1483}" dt="2022-02-17T16:41:25.790" v="173" actId="20577"/>
          <ac:spMkLst>
            <pc:docMk/>
            <pc:sldMk cId="2753831360" sldId="293"/>
            <ac:spMk id="3" creationId="{00000000-0000-0000-0000-000000000000}"/>
          </ac:spMkLst>
        </pc:spChg>
        <pc:spChg chg="mod">
          <ac:chgData name="Judith Marshall" userId="0a98e7dd-30f8-4477-a3e0-e11100f91a96" providerId="ADAL" clId="{6DF0997A-B086-494C-9DB3-31F6B6FA1483}" dt="2022-02-17T16:41:19.165" v="170" actId="20577"/>
          <ac:spMkLst>
            <pc:docMk/>
            <pc:sldMk cId="2753831360" sldId="293"/>
            <ac:spMk id="4" creationId="{00000000-0000-0000-0000-000000000000}"/>
          </ac:spMkLst>
        </pc:spChg>
      </pc:sldChg>
      <pc:sldChg chg="modSp mod">
        <pc:chgData name="Judith Marshall" userId="0a98e7dd-30f8-4477-a3e0-e11100f91a96" providerId="ADAL" clId="{6DF0997A-B086-494C-9DB3-31F6B6FA1483}" dt="2022-02-17T16:42:06.060" v="184" actId="20577"/>
        <pc:sldMkLst>
          <pc:docMk/>
          <pc:sldMk cId="1854800197" sldId="294"/>
        </pc:sldMkLst>
        <pc:spChg chg="mod">
          <ac:chgData name="Judith Marshall" userId="0a98e7dd-30f8-4477-a3e0-e11100f91a96" providerId="ADAL" clId="{6DF0997A-B086-494C-9DB3-31F6B6FA1483}" dt="2022-02-17T16:42:04.420" v="183" actId="20577"/>
          <ac:spMkLst>
            <pc:docMk/>
            <pc:sldMk cId="1854800197" sldId="294"/>
            <ac:spMk id="3" creationId="{00000000-0000-0000-0000-000000000000}"/>
          </ac:spMkLst>
        </pc:spChg>
        <pc:spChg chg="mod">
          <ac:chgData name="Judith Marshall" userId="0a98e7dd-30f8-4477-a3e0-e11100f91a96" providerId="ADAL" clId="{6DF0997A-B086-494C-9DB3-31F6B6FA1483}" dt="2022-02-17T16:42:06.060" v="184" actId="20577"/>
          <ac:spMkLst>
            <pc:docMk/>
            <pc:sldMk cId="1854800197" sldId="294"/>
            <ac:spMk id="4" creationId="{00000000-0000-0000-0000-000000000000}"/>
          </ac:spMkLst>
        </pc:spChg>
      </pc:sldChg>
      <pc:sldChg chg="modSp mod">
        <pc:chgData name="Judith Marshall" userId="0a98e7dd-30f8-4477-a3e0-e11100f91a96" providerId="ADAL" clId="{6DF0997A-B086-494C-9DB3-31F6B6FA1483}" dt="2022-02-17T16:42:31.476" v="190" actId="1076"/>
        <pc:sldMkLst>
          <pc:docMk/>
          <pc:sldMk cId="2570331595" sldId="295"/>
        </pc:sldMkLst>
        <pc:spChg chg="mod">
          <ac:chgData name="Judith Marshall" userId="0a98e7dd-30f8-4477-a3e0-e11100f91a96" providerId="ADAL" clId="{6DF0997A-B086-494C-9DB3-31F6B6FA1483}" dt="2022-02-17T16:42:20.595" v="187" actId="20577"/>
          <ac:spMkLst>
            <pc:docMk/>
            <pc:sldMk cId="2570331595" sldId="295"/>
            <ac:spMk id="3" creationId="{00000000-0000-0000-0000-000000000000}"/>
          </ac:spMkLst>
        </pc:spChg>
        <pc:spChg chg="mod">
          <ac:chgData name="Judith Marshall" userId="0a98e7dd-30f8-4477-a3e0-e11100f91a96" providerId="ADAL" clId="{6DF0997A-B086-494C-9DB3-31F6B6FA1483}" dt="2022-02-17T16:42:31.476" v="190" actId="1076"/>
          <ac:spMkLst>
            <pc:docMk/>
            <pc:sldMk cId="2570331595" sldId="295"/>
            <ac:spMk id="4" creationId="{00000000-0000-0000-0000-000000000000}"/>
          </ac:spMkLst>
        </pc:spChg>
      </pc:sldChg>
      <pc:sldChg chg="modSp mod">
        <pc:chgData name="Judith Marshall" userId="0a98e7dd-30f8-4477-a3e0-e11100f91a96" providerId="ADAL" clId="{6DF0997A-B086-494C-9DB3-31F6B6FA1483}" dt="2022-02-17T16:43:29.976" v="203" actId="114"/>
        <pc:sldMkLst>
          <pc:docMk/>
          <pc:sldMk cId="1406457753" sldId="296"/>
        </pc:sldMkLst>
        <pc:spChg chg="mod">
          <ac:chgData name="Judith Marshall" userId="0a98e7dd-30f8-4477-a3e0-e11100f91a96" providerId="ADAL" clId="{6DF0997A-B086-494C-9DB3-31F6B6FA1483}" dt="2022-02-17T16:43:13.108" v="199" actId="1076"/>
          <ac:spMkLst>
            <pc:docMk/>
            <pc:sldMk cId="1406457753" sldId="296"/>
            <ac:spMk id="3" creationId="{00000000-0000-0000-0000-000000000000}"/>
          </ac:spMkLst>
        </pc:spChg>
        <pc:spChg chg="mod">
          <ac:chgData name="Judith Marshall" userId="0a98e7dd-30f8-4477-a3e0-e11100f91a96" providerId="ADAL" clId="{6DF0997A-B086-494C-9DB3-31F6B6FA1483}" dt="2022-02-17T16:43:29.976" v="203" actId="114"/>
          <ac:spMkLst>
            <pc:docMk/>
            <pc:sldMk cId="1406457753" sldId="296"/>
            <ac:spMk id="4" creationId="{00000000-0000-0000-0000-000000000000}"/>
          </ac:spMkLst>
        </pc:spChg>
      </pc:sldChg>
      <pc:sldChg chg="modSp mod">
        <pc:chgData name="Judith Marshall" userId="0a98e7dd-30f8-4477-a3e0-e11100f91a96" providerId="ADAL" clId="{6DF0997A-B086-494C-9DB3-31F6B6FA1483}" dt="2022-02-17T16:43:57.074" v="208" actId="14100"/>
        <pc:sldMkLst>
          <pc:docMk/>
          <pc:sldMk cId="1367563161" sldId="297"/>
        </pc:sldMkLst>
        <pc:spChg chg="mod">
          <ac:chgData name="Judith Marshall" userId="0a98e7dd-30f8-4477-a3e0-e11100f91a96" providerId="ADAL" clId="{6DF0997A-B086-494C-9DB3-31F6B6FA1483}" dt="2022-02-17T16:43:45.559" v="205" actId="14100"/>
          <ac:spMkLst>
            <pc:docMk/>
            <pc:sldMk cId="1367563161" sldId="297"/>
            <ac:spMk id="3" creationId="{00000000-0000-0000-0000-000000000000}"/>
          </ac:spMkLst>
        </pc:spChg>
        <pc:spChg chg="mod">
          <ac:chgData name="Judith Marshall" userId="0a98e7dd-30f8-4477-a3e0-e11100f91a96" providerId="ADAL" clId="{6DF0997A-B086-494C-9DB3-31F6B6FA1483}" dt="2022-02-17T16:43:57.074" v="208" actId="14100"/>
          <ac:spMkLst>
            <pc:docMk/>
            <pc:sldMk cId="1367563161" sldId="297"/>
            <ac:spMk id="4" creationId="{00000000-0000-0000-0000-000000000000}"/>
          </ac:spMkLst>
        </pc:spChg>
      </pc:sldChg>
      <pc:sldChg chg="modSp mod">
        <pc:chgData name="Judith Marshall" userId="0a98e7dd-30f8-4477-a3e0-e11100f91a96" providerId="ADAL" clId="{6DF0997A-B086-494C-9DB3-31F6B6FA1483}" dt="2022-02-17T16:44:44.731" v="220" actId="255"/>
        <pc:sldMkLst>
          <pc:docMk/>
          <pc:sldMk cId="806113234" sldId="298"/>
        </pc:sldMkLst>
        <pc:spChg chg="mod">
          <ac:chgData name="Judith Marshall" userId="0a98e7dd-30f8-4477-a3e0-e11100f91a96" providerId="ADAL" clId="{6DF0997A-B086-494C-9DB3-31F6B6FA1483}" dt="2022-02-17T16:44:37.672" v="219" actId="5793"/>
          <ac:spMkLst>
            <pc:docMk/>
            <pc:sldMk cId="806113234" sldId="298"/>
            <ac:spMk id="3" creationId="{00000000-0000-0000-0000-000000000000}"/>
          </ac:spMkLst>
        </pc:spChg>
        <pc:spChg chg="mod">
          <ac:chgData name="Judith Marshall" userId="0a98e7dd-30f8-4477-a3e0-e11100f91a96" providerId="ADAL" clId="{6DF0997A-B086-494C-9DB3-31F6B6FA1483}" dt="2022-02-17T16:44:44.731" v="220" actId="255"/>
          <ac:spMkLst>
            <pc:docMk/>
            <pc:sldMk cId="806113234" sldId="298"/>
            <ac:spMk id="4" creationId="{00000000-0000-0000-0000-000000000000}"/>
          </ac:spMkLst>
        </pc:spChg>
      </pc:sldChg>
      <pc:sldChg chg="modSp mod">
        <pc:chgData name="Judith Marshall" userId="0a98e7dd-30f8-4477-a3e0-e11100f91a96" providerId="ADAL" clId="{6DF0997A-B086-494C-9DB3-31F6B6FA1483}" dt="2022-02-17T16:46:08.434" v="234" actId="255"/>
        <pc:sldMkLst>
          <pc:docMk/>
          <pc:sldMk cId="2042234283" sldId="299"/>
        </pc:sldMkLst>
        <pc:spChg chg="mod">
          <ac:chgData name="Judith Marshall" userId="0a98e7dd-30f8-4477-a3e0-e11100f91a96" providerId="ADAL" clId="{6DF0997A-B086-494C-9DB3-31F6B6FA1483}" dt="2022-02-17T16:45:53.783" v="232" actId="255"/>
          <ac:spMkLst>
            <pc:docMk/>
            <pc:sldMk cId="2042234283" sldId="299"/>
            <ac:spMk id="3" creationId="{00000000-0000-0000-0000-000000000000}"/>
          </ac:spMkLst>
        </pc:spChg>
        <pc:spChg chg="mod">
          <ac:chgData name="Judith Marshall" userId="0a98e7dd-30f8-4477-a3e0-e11100f91a96" providerId="ADAL" clId="{6DF0997A-B086-494C-9DB3-31F6B6FA1483}" dt="2022-02-17T16:46:08.434" v="234" actId="255"/>
          <ac:spMkLst>
            <pc:docMk/>
            <pc:sldMk cId="2042234283" sldId="299"/>
            <ac:spMk id="4" creationId="{00000000-0000-0000-0000-000000000000}"/>
          </ac:spMkLst>
        </pc:spChg>
      </pc:sldChg>
      <pc:sldChg chg="modSp mod">
        <pc:chgData name="Judith Marshall" userId="0a98e7dd-30f8-4477-a3e0-e11100f91a96" providerId="ADAL" clId="{6DF0997A-B086-494C-9DB3-31F6B6FA1483}" dt="2022-02-17T16:46:35.276" v="240" actId="20577"/>
        <pc:sldMkLst>
          <pc:docMk/>
          <pc:sldMk cId="3989564034" sldId="300"/>
        </pc:sldMkLst>
        <pc:spChg chg="mod">
          <ac:chgData name="Judith Marshall" userId="0a98e7dd-30f8-4477-a3e0-e11100f91a96" providerId="ADAL" clId="{6DF0997A-B086-494C-9DB3-31F6B6FA1483}" dt="2022-02-17T16:46:25.036" v="237" actId="20577"/>
          <ac:spMkLst>
            <pc:docMk/>
            <pc:sldMk cId="3989564034" sldId="300"/>
            <ac:spMk id="3" creationId="{00000000-0000-0000-0000-000000000000}"/>
          </ac:spMkLst>
        </pc:spChg>
        <pc:spChg chg="mod">
          <ac:chgData name="Judith Marshall" userId="0a98e7dd-30f8-4477-a3e0-e11100f91a96" providerId="ADAL" clId="{6DF0997A-B086-494C-9DB3-31F6B6FA1483}" dt="2022-02-17T16:46:35.276" v="240" actId="20577"/>
          <ac:spMkLst>
            <pc:docMk/>
            <pc:sldMk cId="3989564034" sldId="300"/>
            <ac:spMk id="4" creationId="{00000000-0000-0000-0000-000000000000}"/>
          </ac:spMkLst>
        </pc:spChg>
      </pc:sldChg>
      <pc:sldChg chg="modSp mod">
        <pc:chgData name="Judith Marshall" userId="0a98e7dd-30f8-4477-a3e0-e11100f91a96" providerId="ADAL" clId="{6DF0997A-B086-494C-9DB3-31F6B6FA1483}" dt="2022-02-17T16:48:18.941" v="253" actId="255"/>
        <pc:sldMkLst>
          <pc:docMk/>
          <pc:sldMk cId="3770649525" sldId="301"/>
        </pc:sldMkLst>
        <pc:spChg chg="mod">
          <ac:chgData name="Judith Marshall" userId="0a98e7dd-30f8-4477-a3e0-e11100f91a96" providerId="ADAL" clId="{6DF0997A-B086-494C-9DB3-31F6B6FA1483}" dt="2022-02-17T16:48:15.153" v="252" actId="255"/>
          <ac:spMkLst>
            <pc:docMk/>
            <pc:sldMk cId="3770649525" sldId="301"/>
            <ac:spMk id="3" creationId="{00000000-0000-0000-0000-000000000000}"/>
          </ac:spMkLst>
        </pc:spChg>
        <pc:spChg chg="mod">
          <ac:chgData name="Judith Marshall" userId="0a98e7dd-30f8-4477-a3e0-e11100f91a96" providerId="ADAL" clId="{6DF0997A-B086-494C-9DB3-31F6B6FA1483}" dt="2022-02-17T16:48:18.941" v="253" actId="255"/>
          <ac:spMkLst>
            <pc:docMk/>
            <pc:sldMk cId="3770649525" sldId="301"/>
            <ac:spMk id="4" creationId="{00000000-0000-0000-0000-000000000000}"/>
          </ac:spMkLst>
        </pc:spChg>
      </pc:sldChg>
      <pc:sldChg chg="modSp mod">
        <pc:chgData name="Judith Marshall" userId="0a98e7dd-30f8-4477-a3e0-e11100f91a96" providerId="ADAL" clId="{6DF0997A-B086-494C-9DB3-31F6B6FA1483}" dt="2022-02-17T16:48:52.364" v="267" actId="27636"/>
        <pc:sldMkLst>
          <pc:docMk/>
          <pc:sldMk cId="567467937" sldId="302"/>
        </pc:sldMkLst>
        <pc:spChg chg="mod">
          <ac:chgData name="Judith Marshall" userId="0a98e7dd-30f8-4477-a3e0-e11100f91a96" providerId="ADAL" clId="{6DF0997A-B086-494C-9DB3-31F6B6FA1483}" dt="2022-02-17T16:48:37.880" v="258" actId="1076"/>
          <ac:spMkLst>
            <pc:docMk/>
            <pc:sldMk cId="567467937" sldId="302"/>
            <ac:spMk id="3" creationId="{00000000-0000-0000-0000-000000000000}"/>
          </ac:spMkLst>
        </pc:spChg>
        <pc:spChg chg="mod">
          <ac:chgData name="Judith Marshall" userId="0a98e7dd-30f8-4477-a3e0-e11100f91a96" providerId="ADAL" clId="{6DF0997A-B086-494C-9DB3-31F6B6FA1483}" dt="2022-02-17T16:48:52.364" v="267" actId="27636"/>
          <ac:spMkLst>
            <pc:docMk/>
            <pc:sldMk cId="567467937" sldId="302"/>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2/17/2022</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977975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note, I have used my own 2</a:t>
            </a:r>
            <a:r>
              <a:rPr lang="en-GB" baseline="30000" dirty="0"/>
              <a:t>nd</a:t>
            </a:r>
            <a:r>
              <a:rPr lang="en-GB" dirty="0"/>
              <a:t> Edition here but the 3</a:t>
            </a:r>
            <a:r>
              <a:rPr lang="en-GB" baseline="30000" dirty="0"/>
              <a:t>rd</a:t>
            </a:r>
            <a:r>
              <a:rPr lang="en-GB" dirty="0"/>
              <a:t> Edition published in 2015 is available from the library.</a:t>
            </a:r>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384593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5</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activity is designed to assess the prior knowledge of the group and to allow the group to share their experiences and understanding of CPD.</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90689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CIPD</a:t>
            </a:r>
            <a:r>
              <a:rPr lang="en-GB" dirty="0"/>
              <a:t> is a professional association for those performing Human Resources roles in UK organisations.</a:t>
            </a:r>
          </a:p>
          <a:p>
            <a:r>
              <a:rPr lang="en-GB" dirty="0"/>
              <a:t>It has a membership of approximately 150,000.</a:t>
            </a:r>
          </a:p>
          <a:p>
            <a:r>
              <a:rPr lang="en-GB" dirty="0"/>
              <a:t>It provides resources and support for HR professionals.</a:t>
            </a:r>
          </a:p>
          <a:p>
            <a:r>
              <a:rPr lang="en-GB" dirty="0"/>
              <a:t>Their policy makes the principles of Personal Development Planning central to professional development.</a:t>
            </a:r>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436456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Cottrell’s book is a step by step guide to developing a Personal Development Plan. Students might want to obtain their own copy and use this for a comprehensive PDP.</a:t>
            </a: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131037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674679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2747524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the link back to CPD on this last point.</a:t>
            </a:r>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8204912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is time ask the students for any other models that they know of / have used</a:t>
            </a:r>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32177998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41398861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if the group already know Schon’s three examples</a:t>
            </a:r>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37061514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40333241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0272320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17</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Remind students that they should make notes of any skills that they think are important for them</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1147379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N.B. Check the groups understanding of the phrase ‘venture creation’.</a:t>
            </a:r>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2112038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19</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Remind students that they should make notes of any skills that they think are important for them</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3332416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20</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Remind students that they should make notes of any skills that they think are important for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There may not be time for the students to undertake the self-assessment in the session but at least get them to look at the statements for each capability and to think about them in the context of their preferred work setting (e.g. Investigating opportunity in the context of a Third Sector organisation seeking funding etc.)</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42560238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21</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Check on students’ prior knowledge of the difference between public, private and third sector organisations before linking this to the next slide.</a:t>
            </a:r>
            <a:endParaRPr lang="en-GB" b="1" dirty="0"/>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1187586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8345461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If students cannot think of an example then use the Xcel Bowl in Carmarthen as an example (or other relevant local example).</a:t>
            </a:r>
          </a:p>
        </p:txBody>
      </p:sp>
    </p:spTree>
    <p:extLst>
      <p:ext uri="{BB962C8B-B14F-4D97-AF65-F5344CB8AC3E}">
        <p14:creationId xmlns:p14="http://schemas.microsoft.com/office/powerpoint/2010/main" val="39432884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24</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If no ideas are forthcoming then show the Trevor Bayliss’ wind-up radio.</a:t>
            </a:r>
          </a:p>
        </p:txBody>
      </p:sp>
    </p:spTree>
    <p:extLst>
      <p:ext uri="{BB962C8B-B14F-4D97-AF65-F5344CB8AC3E}">
        <p14:creationId xmlns:p14="http://schemas.microsoft.com/office/powerpoint/2010/main" val="5690945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25</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An example is the </a:t>
            </a:r>
            <a:r>
              <a:rPr lang="en-GB" sz="1200" b="0" i="0" kern="1200" dirty="0">
                <a:solidFill>
                  <a:schemeClr val="tx1"/>
                </a:solidFill>
                <a:effectLst/>
                <a:latin typeface="+mn-lt"/>
                <a:ea typeface="+mn-ea"/>
                <a:cs typeface="+mn-cs"/>
              </a:rPr>
              <a:t>Nest Learning Thermostat is a smart thermostat developed by Nest Labs and designed by Tony Fadell, Ben </a:t>
            </a:r>
            <a:r>
              <a:rPr lang="en-GB" sz="1200" b="0" i="0" kern="1200" dirty="0" err="1">
                <a:solidFill>
                  <a:schemeClr val="tx1"/>
                </a:solidFill>
                <a:effectLst/>
                <a:latin typeface="+mn-lt"/>
                <a:ea typeface="+mn-ea"/>
                <a:cs typeface="+mn-cs"/>
              </a:rPr>
              <a:t>Filson</a:t>
            </a:r>
            <a:r>
              <a:rPr lang="en-GB" sz="1200" b="0" i="0" kern="1200" dirty="0">
                <a:solidFill>
                  <a:schemeClr val="tx1"/>
                </a:solidFill>
                <a:effectLst/>
                <a:latin typeface="+mn-lt"/>
                <a:ea typeface="+mn-ea"/>
                <a:cs typeface="+mn-cs"/>
              </a:rPr>
              <a:t>, and Fred </a:t>
            </a:r>
            <a:r>
              <a:rPr lang="en-GB" sz="1200" b="0" i="0" kern="1200" dirty="0" err="1">
                <a:solidFill>
                  <a:schemeClr val="tx1"/>
                </a:solidFill>
                <a:effectLst/>
                <a:latin typeface="+mn-lt"/>
                <a:ea typeface="+mn-ea"/>
                <a:cs typeface="+mn-cs"/>
              </a:rPr>
              <a:t>Bould</a:t>
            </a:r>
            <a:r>
              <a:rPr lang="en-GB" sz="1200" b="0" i="0" kern="1200" dirty="0">
                <a:solidFill>
                  <a:schemeClr val="tx1"/>
                </a:solidFill>
                <a:effectLst/>
                <a:latin typeface="+mn-lt"/>
                <a:ea typeface="+mn-ea"/>
                <a:cs typeface="+mn-cs"/>
              </a:rPr>
              <a:t>.</a:t>
            </a: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2180757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26</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5915512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27</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Competency-based interviews seek to explore how a candidate’s previous experience relates to the post applied for.</a:t>
            </a:r>
          </a:p>
        </p:txBody>
      </p:sp>
    </p:spTree>
    <p:extLst>
      <p:ext uri="{BB962C8B-B14F-4D97-AF65-F5344CB8AC3E}">
        <p14:creationId xmlns:p14="http://schemas.microsoft.com/office/powerpoint/2010/main" val="13317669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28</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35800602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29</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4640309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30</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5326009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31</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59196995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6242945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40300074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34</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6811732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35</a:t>
            </a:fld>
            <a:endParaRPr lang="en-US"/>
          </a:p>
        </p:txBody>
      </p:sp>
    </p:spTree>
    <p:extLst>
      <p:ext uri="{BB962C8B-B14F-4D97-AF65-F5344CB8AC3E}">
        <p14:creationId xmlns:p14="http://schemas.microsoft.com/office/powerpoint/2010/main" val="395035372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36</a:t>
            </a:fld>
            <a:endParaRPr lang="en-US"/>
          </a:p>
        </p:txBody>
      </p:sp>
    </p:spTree>
    <p:extLst>
      <p:ext uri="{BB962C8B-B14F-4D97-AF65-F5344CB8AC3E}">
        <p14:creationId xmlns:p14="http://schemas.microsoft.com/office/powerpoint/2010/main" val="28977314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7578124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2/17/2022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hyperlink" Target="https://www.cipd.co.uk/learn/cpd/about" TargetMode="External"/><Relationship Id="rId2" Type="http://schemas.openxmlformats.org/officeDocument/2006/relationships/notesSlide" Target="../notesSlides/notesSlide35.xml"/><Relationship Id="rId1" Type="http://schemas.openxmlformats.org/officeDocument/2006/relationships/slideLayout" Target="../slideLayouts/slideLayout6.xml"/><Relationship Id="rId5" Type="http://schemas.openxmlformats.org/officeDocument/2006/relationships/hyperlink" Target="https://www.theguardian.com/careers/careers-blog/star-technique-competency-based-interview" TargetMode="External"/><Relationship Id="rId4" Type="http://schemas.openxmlformats.org/officeDocument/2006/relationships/hyperlink" Target="https://doi-org.ezproxy.uwtsd.ac.uk/10.1111/etap.12254"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qaa.ac.uk/docs/qaas/enhancement-and-development/enterprise-and-entrpreneurship-education-2018.pdf?sfvrsn=15f1f981_8" TargetMode="External"/><Relationship Id="rId2" Type="http://schemas.openxmlformats.org/officeDocument/2006/relationships/notesSlide" Target="../notesSlides/notesSlide36.xml"/><Relationship Id="rId1" Type="http://schemas.openxmlformats.org/officeDocument/2006/relationships/slideLayout" Target="../slideLayouts/slideLayout6.xml"/><Relationship Id="rId4" Type="http://schemas.openxmlformats.org/officeDocument/2006/relationships/hyperlink" Target="https://www.qaa.ac.uk/docs/qaas/enhancement-and-development/pdp-guidance-for-institutional-policy-and-practice.pdf?sfvrsn=4145f581_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EFABF-A4FB-4AAB-8363-C0C2E0A50BC8}"/>
              </a:ext>
            </a:extLst>
          </p:cNvPr>
          <p:cNvSpPr>
            <a:spLocks noGrp="1"/>
          </p:cNvSpPr>
          <p:nvPr>
            <p:ph type="title"/>
          </p:nvPr>
        </p:nvSpPr>
        <p:spPr>
          <a:xfrm>
            <a:off x="628650" y="1027907"/>
            <a:ext cx="7886700" cy="1756857"/>
          </a:xfrm>
        </p:spPr>
        <p:txBody>
          <a:bodyPr>
            <a:noAutofit/>
          </a:bodyPr>
          <a:lstStyle/>
          <a:p>
            <a:pPr algn="ctr"/>
            <a:r>
              <a:rPr lang="en-GB" sz="2800" b="1" dirty="0">
                <a:latin typeface="+mn-lt"/>
              </a:rPr>
              <a:t>ECGE6002R – Skills for Life: Employability and Future Pathways</a:t>
            </a:r>
            <a:br>
              <a:rPr lang="en-GB" sz="2800" b="1" dirty="0">
                <a:latin typeface="+mn-lt"/>
              </a:rPr>
            </a:br>
            <a:br>
              <a:rPr lang="en-GB" sz="2800" b="1" dirty="0">
                <a:latin typeface="+mn-lt"/>
              </a:rPr>
            </a:br>
            <a:r>
              <a:rPr lang="en-GB" sz="2800" b="1" dirty="0">
                <a:latin typeface="+mn-lt"/>
              </a:rPr>
              <a:t>ECGE6002R – </a:t>
            </a:r>
            <a:r>
              <a:rPr lang="en-GB" sz="2800" b="1" dirty="0" err="1">
                <a:latin typeface="+mn-lt"/>
              </a:rPr>
              <a:t>Sgiliau</a:t>
            </a:r>
            <a:r>
              <a:rPr lang="en-GB" sz="2800" b="1" dirty="0">
                <a:latin typeface="+mn-lt"/>
              </a:rPr>
              <a:t> </a:t>
            </a:r>
            <a:r>
              <a:rPr lang="en-GB" sz="2800" b="1" dirty="0" err="1">
                <a:latin typeface="+mn-lt"/>
              </a:rPr>
              <a:t>Bywyd</a:t>
            </a:r>
            <a:r>
              <a:rPr lang="en-GB" sz="2800" b="1" dirty="0">
                <a:latin typeface="+mn-lt"/>
              </a:rPr>
              <a:t>: </a:t>
            </a:r>
            <a:r>
              <a:rPr lang="en-GB" sz="2800" b="1" dirty="0" err="1">
                <a:latin typeface="+mn-lt"/>
              </a:rPr>
              <a:t>Cyflogadwyedd</a:t>
            </a:r>
            <a:r>
              <a:rPr lang="en-GB" sz="2800" b="1" dirty="0">
                <a:latin typeface="+mn-lt"/>
              </a:rPr>
              <a:t> a </a:t>
            </a:r>
            <a:r>
              <a:rPr lang="en-GB" sz="2800" b="1" dirty="0" err="1">
                <a:latin typeface="+mn-lt"/>
              </a:rPr>
              <a:t>Llwybrau’r</a:t>
            </a:r>
            <a:r>
              <a:rPr lang="en-GB" sz="2800" b="1" dirty="0">
                <a:latin typeface="+mn-lt"/>
              </a:rPr>
              <a:t> </a:t>
            </a:r>
            <a:r>
              <a:rPr lang="en-GB" sz="2800" b="1" dirty="0" err="1">
                <a:latin typeface="+mn-lt"/>
              </a:rPr>
              <a:t>Dyfodol</a:t>
            </a:r>
            <a:endParaRPr lang="en-GB" sz="2800" b="1" dirty="0">
              <a:latin typeface="+mn-lt"/>
            </a:endParaRPr>
          </a:p>
        </p:txBody>
      </p:sp>
      <p:sp>
        <p:nvSpPr>
          <p:cNvPr id="3" name="TextBox 2">
            <a:extLst>
              <a:ext uri="{FF2B5EF4-FFF2-40B4-BE49-F238E27FC236}">
                <a16:creationId xmlns:a16="http://schemas.microsoft.com/office/drawing/2014/main" id="{A9F9A80B-28F3-456B-A520-7294377D61CC}"/>
              </a:ext>
            </a:extLst>
          </p:cNvPr>
          <p:cNvSpPr txBox="1"/>
          <p:nvPr/>
        </p:nvSpPr>
        <p:spPr>
          <a:xfrm>
            <a:off x="927652" y="3793160"/>
            <a:ext cx="7474226" cy="1384995"/>
          </a:xfrm>
          <a:prstGeom prst="rect">
            <a:avLst/>
          </a:prstGeom>
          <a:noFill/>
        </p:spPr>
        <p:txBody>
          <a:bodyPr wrap="square" rtlCol="0">
            <a:spAutoFit/>
          </a:bodyPr>
          <a:lstStyle/>
          <a:p>
            <a:pPr algn="ctr"/>
            <a:r>
              <a:rPr lang="en-GB" sz="2800" b="1" dirty="0"/>
              <a:t>Session 2: Personal Development</a:t>
            </a:r>
          </a:p>
          <a:p>
            <a:pPr algn="ctr"/>
            <a:endParaRPr lang="en-GB" sz="2800" b="1" dirty="0"/>
          </a:p>
          <a:p>
            <a:pPr algn="ctr"/>
            <a:r>
              <a:rPr lang="en-GB" sz="2800" b="1" dirty="0"/>
              <a:t> </a:t>
            </a:r>
            <a:r>
              <a:rPr lang="en-GB" sz="2800" b="1" dirty="0" err="1"/>
              <a:t>Sesiwn</a:t>
            </a:r>
            <a:r>
              <a:rPr lang="en-GB" sz="2800" b="1" dirty="0"/>
              <a:t> 2: </a:t>
            </a:r>
            <a:r>
              <a:rPr lang="en-GB" sz="2800" b="1" dirty="0" err="1"/>
              <a:t>Datblygiad</a:t>
            </a:r>
            <a:r>
              <a:rPr lang="en-GB" sz="2800" b="1" dirty="0"/>
              <a:t> </a:t>
            </a:r>
            <a:r>
              <a:rPr lang="en-GB" sz="2800" b="1" dirty="0" err="1"/>
              <a:t>Personol</a:t>
            </a:r>
            <a:endParaRPr lang="en-GB" sz="2800" b="1" dirty="0"/>
          </a:p>
        </p:txBody>
      </p:sp>
    </p:spTree>
    <p:extLst>
      <p:ext uri="{BB962C8B-B14F-4D97-AF65-F5344CB8AC3E}">
        <p14:creationId xmlns:p14="http://schemas.microsoft.com/office/powerpoint/2010/main" val="1177913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B417-DC36-4B53-B99F-AD406B6E7176}"/>
              </a:ext>
            </a:extLst>
          </p:cNvPr>
          <p:cNvSpPr>
            <a:spLocks noGrp="1"/>
          </p:cNvSpPr>
          <p:nvPr>
            <p:ph type="title"/>
          </p:nvPr>
        </p:nvSpPr>
        <p:spPr>
          <a:xfrm>
            <a:off x="628650" y="230655"/>
            <a:ext cx="7886700" cy="1325563"/>
          </a:xfrm>
        </p:spPr>
        <p:txBody>
          <a:bodyPr>
            <a:normAutofit/>
          </a:bodyPr>
          <a:lstStyle/>
          <a:p>
            <a:pPr algn="ctr"/>
            <a:r>
              <a:rPr lang="en-GB" sz="3600" b="1" dirty="0"/>
              <a:t>Session Content</a:t>
            </a:r>
            <a:br>
              <a:rPr lang="en-GB" sz="3600" b="1" dirty="0"/>
            </a:br>
            <a:r>
              <a:rPr lang="en-GB" sz="3600" b="1" dirty="0" err="1"/>
              <a:t>Cynnwys</a:t>
            </a:r>
            <a:r>
              <a:rPr lang="en-GB" sz="3600" b="1" dirty="0"/>
              <a:t> y </a:t>
            </a:r>
            <a:r>
              <a:rPr lang="en-GB" sz="3600" b="1" dirty="0" err="1"/>
              <a:t>Sesiwn</a:t>
            </a:r>
            <a:endParaRPr lang="en-GB" sz="3600" b="1" dirty="0"/>
          </a:p>
        </p:txBody>
      </p:sp>
      <p:sp>
        <p:nvSpPr>
          <p:cNvPr id="3" name="Content Placeholder 2">
            <a:extLst>
              <a:ext uri="{FF2B5EF4-FFF2-40B4-BE49-F238E27FC236}">
                <a16:creationId xmlns:a16="http://schemas.microsoft.com/office/drawing/2014/main" id="{BC042C7B-0133-4135-84C5-E1D23388C4C8}"/>
              </a:ext>
            </a:extLst>
          </p:cNvPr>
          <p:cNvSpPr>
            <a:spLocks noGrp="1"/>
          </p:cNvSpPr>
          <p:nvPr>
            <p:ph sz="half" idx="1"/>
          </p:nvPr>
        </p:nvSpPr>
        <p:spPr>
          <a:xfrm>
            <a:off x="235527" y="1744943"/>
            <a:ext cx="4128654" cy="3445622"/>
          </a:xfrm>
        </p:spPr>
        <p:txBody>
          <a:bodyPr>
            <a:normAutofit fontScale="77500" lnSpcReduction="20000"/>
          </a:bodyPr>
          <a:lstStyle/>
          <a:p>
            <a:pPr>
              <a:lnSpc>
                <a:spcPct val="170000"/>
              </a:lnSpc>
            </a:pPr>
            <a:r>
              <a:rPr lang="en-GB" sz="2200" dirty="0"/>
              <a:t>Personal Development Planning and CPD</a:t>
            </a:r>
          </a:p>
          <a:p>
            <a:pPr>
              <a:lnSpc>
                <a:spcPct val="170000"/>
              </a:lnSpc>
            </a:pPr>
            <a:r>
              <a:rPr lang="en-GB" sz="2200" dirty="0"/>
              <a:t>Reflective Practice</a:t>
            </a:r>
          </a:p>
          <a:p>
            <a:pPr>
              <a:lnSpc>
                <a:spcPct val="170000"/>
              </a:lnSpc>
            </a:pPr>
            <a:r>
              <a:rPr lang="en-GB" sz="2200" dirty="0"/>
              <a:t>Employability and Enterprise Skills</a:t>
            </a:r>
          </a:p>
          <a:p>
            <a:pPr>
              <a:lnSpc>
                <a:spcPct val="170000"/>
              </a:lnSpc>
            </a:pPr>
            <a:r>
              <a:rPr lang="en-GB" sz="2200" dirty="0"/>
              <a:t>Social Entrepreneurship</a:t>
            </a:r>
          </a:p>
          <a:p>
            <a:pPr>
              <a:lnSpc>
                <a:spcPct val="170000"/>
              </a:lnSpc>
            </a:pPr>
            <a:r>
              <a:rPr lang="en-GB" sz="2200" dirty="0"/>
              <a:t>Creativity in the workplace</a:t>
            </a:r>
          </a:p>
          <a:p>
            <a:pPr>
              <a:lnSpc>
                <a:spcPct val="170000"/>
              </a:lnSpc>
            </a:pPr>
            <a:r>
              <a:rPr lang="en-GB" sz="2200" dirty="0"/>
              <a:t>Personal Development Plan example.</a:t>
            </a:r>
          </a:p>
          <a:p>
            <a:endParaRPr lang="en-GB" dirty="0"/>
          </a:p>
        </p:txBody>
      </p:sp>
      <p:sp>
        <p:nvSpPr>
          <p:cNvPr id="4" name="Content Placeholder 3">
            <a:extLst>
              <a:ext uri="{FF2B5EF4-FFF2-40B4-BE49-F238E27FC236}">
                <a16:creationId xmlns:a16="http://schemas.microsoft.com/office/drawing/2014/main" id="{902F7A13-C9DE-491A-83E3-65182CACE6AA}"/>
              </a:ext>
            </a:extLst>
          </p:cNvPr>
          <p:cNvSpPr>
            <a:spLocks noGrp="1"/>
          </p:cNvSpPr>
          <p:nvPr>
            <p:ph sz="half" idx="2"/>
          </p:nvPr>
        </p:nvSpPr>
        <p:spPr>
          <a:xfrm>
            <a:off x="4364182" y="1744943"/>
            <a:ext cx="4668982" cy="3445622"/>
          </a:xfrm>
        </p:spPr>
        <p:txBody>
          <a:bodyPr>
            <a:normAutofit fontScale="77500" lnSpcReduction="20000"/>
          </a:bodyPr>
          <a:lstStyle/>
          <a:p>
            <a:pPr>
              <a:lnSpc>
                <a:spcPct val="170000"/>
              </a:lnSpc>
            </a:pPr>
            <a:r>
              <a:rPr lang="cy-GB" sz="2000" i="1" dirty="0"/>
              <a:t>Cynllunio Datblygiad Personol a DPP</a:t>
            </a:r>
          </a:p>
          <a:p>
            <a:pPr>
              <a:lnSpc>
                <a:spcPct val="170000"/>
              </a:lnSpc>
            </a:pPr>
            <a:r>
              <a:rPr lang="cy-GB" sz="2000" i="1" dirty="0"/>
              <a:t>Arfer Adfyfyriol</a:t>
            </a:r>
          </a:p>
          <a:p>
            <a:pPr>
              <a:lnSpc>
                <a:spcPct val="170000"/>
              </a:lnSpc>
            </a:pPr>
            <a:r>
              <a:rPr lang="cy-GB" sz="2000" i="1" dirty="0"/>
              <a:t>Sgiliau Cyflogadwyedd a Mentergarwch</a:t>
            </a:r>
          </a:p>
          <a:p>
            <a:pPr>
              <a:lnSpc>
                <a:spcPct val="170000"/>
              </a:lnSpc>
            </a:pPr>
            <a:r>
              <a:rPr lang="cy-GB" sz="2000" i="1" dirty="0"/>
              <a:t>Entrepreneuriaeth Gymdeithasol</a:t>
            </a:r>
          </a:p>
          <a:p>
            <a:pPr>
              <a:lnSpc>
                <a:spcPct val="170000"/>
              </a:lnSpc>
            </a:pPr>
            <a:r>
              <a:rPr lang="cy-GB" sz="2000" i="1" dirty="0"/>
              <a:t>Creadigrwydd yn y gweithle</a:t>
            </a:r>
          </a:p>
          <a:p>
            <a:pPr>
              <a:lnSpc>
                <a:spcPct val="170000"/>
              </a:lnSpc>
            </a:pPr>
            <a:r>
              <a:rPr lang="cy-GB" sz="2000" i="1" dirty="0"/>
              <a:t>Enghraifft o Gynllun Datblygiad Personol</a:t>
            </a:r>
          </a:p>
        </p:txBody>
      </p:sp>
    </p:spTree>
    <p:extLst>
      <p:ext uri="{BB962C8B-B14F-4D97-AF65-F5344CB8AC3E}">
        <p14:creationId xmlns:p14="http://schemas.microsoft.com/office/powerpoint/2010/main" val="3981669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B417-DC36-4B53-B99F-AD406B6E7176}"/>
              </a:ext>
            </a:extLst>
          </p:cNvPr>
          <p:cNvSpPr>
            <a:spLocks noGrp="1"/>
          </p:cNvSpPr>
          <p:nvPr>
            <p:ph type="title"/>
          </p:nvPr>
        </p:nvSpPr>
        <p:spPr>
          <a:xfrm>
            <a:off x="628650" y="230656"/>
            <a:ext cx="7886700" cy="956280"/>
          </a:xfrm>
        </p:spPr>
        <p:txBody>
          <a:bodyPr>
            <a:normAutofit fontScale="90000"/>
          </a:bodyPr>
          <a:lstStyle/>
          <a:p>
            <a:pPr algn="ctr"/>
            <a:r>
              <a:rPr lang="en-GB" sz="3600" b="1" dirty="0"/>
              <a:t>Personal Development Planning</a:t>
            </a:r>
            <a:br>
              <a:rPr lang="en-GB" sz="3600" b="1" dirty="0"/>
            </a:br>
            <a:r>
              <a:rPr lang="cy-GB" sz="3600" b="1" dirty="0"/>
              <a:t>Cynllunio Datblygiad Personol</a:t>
            </a:r>
          </a:p>
        </p:txBody>
      </p:sp>
      <p:sp>
        <p:nvSpPr>
          <p:cNvPr id="3" name="Content Placeholder 2">
            <a:extLst>
              <a:ext uri="{FF2B5EF4-FFF2-40B4-BE49-F238E27FC236}">
                <a16:creationId xmlns:a16="http://schemas.microsoft.com/office/drawing/2014/main" id="{BC042C7B-0133-4135-84C5-E1D23388C4C8}"/>
              </a:ext>
            </a:extLst>
          </p:cNvPr>
          <p:cNvSpPr>
            <a:spLocks noGrp="1"/>
          </p:cNvSpPr>
          <p:nvPr>
            <p:ph sz="half" idx="1"/>
          </p:nvPr>
        </p:nvSpPr>
        <p:spPr>
          <a:xfrm>
            <a:off x="628650" y="1476002"/>
            <a:ext cx="4043794" cy="4896805"/>
          </a:xfrm>
        </p:spPr>
        <p:txBody>
          <a:bodyPr>
            <a:normAutofit fontScale="70000" lnSpcReduction="20000"/>
          </a:bodyPr>
          <a:lstStyle/>
          <a:p>
            <a:pPr>
              <a:lnSpc>
                <a:spcPct val="120000"/>
              </a:lnSpc>
            </a:pPr>
            <a:r>
              <a:rPr lang="en-GB" sz="2600" dirty="0"/>
              <a:t>Personal Development Planning (PDP) consists of three elements</a:t>
            </a:r>
          </a:p>
          <a:p>
            <a:pPr>
              <a:lnSpc>
                <a:spcPct val="120000"/>
              </a:lnSpc>
            </a:pPr>
            <a:endParaRPr lang="en-GB" sz="1000" dirty="0"/>
          </a:p>
          <a:p>
            <a:pPr lvl="1">
              <a:lnSpc>
                <a:spcPct val="120000"/>
              </a:lnSpc>
            </a:pPr>
            <a:r>
              <a:rPr lang="en-GB" sz="2600" dirty="0"/>
              <a:t>Improving learning</a:t>
            </a:r>
          </a:p>
          <a:p>
            <a:pPr lvl="1">
              <a:lnSpc>
                <a:spcPct val="120000"/>
              </a:lnSpc>
            </a:pPr>
            <a:r>
              <a:rPr lang="en-GB" sz="2600" dirty="0"/>
              <a:t>Improving Performance</a:t>
            </a:r>
          </a:p>
          <a:p>
            <a:pPr lvl="1">
              <a:lnSpc>
                <a:spcPct val="120000"/>
              </a:lnSpc>
            </a:pPr>
            <a:r>
              <a:rPr lang="en-GB" sz="2600" dirty="0"/>
              <a:t>Forward Planning to achieve goals (whether academic, personal or professional</a:t>
            </a:r>
          </a:p>
          <a:p>
            <a:pPr lvl="1">
              <a:lnSpc>
                <a:spcPct val="120000"/>
              </a:lnSpc>
            </a:pPr>
            <a:endParaRPr lang="en-GB" sz="2600" dirty="0"/>
          </a:p>
          <a:p>
            <a:pPr>
              <a:lnSpc>
                <a:spcPct val="120000"/>
              </a:lnSpc>
            </a:pPr>
            <a:r>
              <a:rPr lang="en-GB" sz="2600" dirty="0"/>
              <a:t>It is related to the concept of Continuing Professional Development (CPD)</a:t>
            </a:r>
          </a:p>
        </p:txBody>
      </p:sp>
      <p:sp>
        <p:nvSpPr>
          <p:cNvPr id="4" name="Content Placeholder 3">
            <a:extLst>
              <a:ext uri="{FF2B5EF4-FFF2-40B4-BE49-F238E27FC236}">
                <a16:creationId xmlns:a16="http://schemas.microsoft.com/office/drawing/2014/main" id="{902F7A13-C9DE-491A-83E3-65182CACE6AA}"/>
              </a:ext>
            </a:extLst>
          </p:cNvPr>
          <p:cNvSpPr>
            <a:spLocks noGrp="1"/>
          </p:cNvSpPr>
          <p:nvPr>
            <p:ph sz="half" idx="2"/>
          </p:nvPr>
        </p:nvSpPr>
        <p:spPr>
          <a:xfrm>
            <a:off x="4629149" y="1476002"/>
            <a:ext cx="4043795" cy="4010397"/>
          </a:xfrm>
        </p:spPr>
        <p:txBody>
          <a:bodyPr>
            <a:normAutofit fontScale="70000" lnSpcReduction="20000"/>
          </a:bodyPr>
          <a:lstStyle/>
          <a:p>
            <a:pPr>
              <a:lnSpc>
                <a:spcPct val="120000"/>
              </a:lnSpc>
            </a:pPr>
            <a:r>
              <a:rPr lang="cy-GB" sz="2600" i="1" dirty="0"/>
              <a:t>Mae Cynllunio Datblygiad Personol (CDP) yn cynnwys tair elfen</a:t>
            </a:r>
          </a:p>
          <a:p>
            <a:pPr>
              <a:lnSpc>
                <a:spcPct val="120000"/>
              </a:lnSpc>
            </a:pPr>
            <a:endParaRPr lang="cy-GB" sz="2600" i="1" dirty="0"/>
          </a:p>
          <a:p>
            <a:pPr lvl="1">
              <a:lnSpc>
                <a:spcPct val="120000"/>
              </a:lnSpc>
            </a:pPr>
            <a:r>
              <a:rPr lang="cy-GB" sz="2600" i="1" dirty="0"/>
              <a:t>Gwella Dysgu</a:t>
            </a:r>
          </a:p>
          <a:p>
            <a:pPr lvl="1">
              <a:lnSpc>
                <a:spcPct val="120000"/>
              </a:lnSpc>
            </a:pPr>
            <a:r>
              <a:rPr lang="cy-GB" sz="2600" i="1" dirty="0"/>
              <a:t>Gwella Perfformiad</a:t>
            </a:r>
          </a:p>
          <a:p>
            <a:pPr lvl="1">
              <a:lnSpc>
                <a:spcPct val="120000"/>
              </a:lnSpc>
            </a:pPr>
            <a:r>
              <a:rPr lang="cy-GB" sz="2600" i="1" dirty="0"/>
              <a:t>Cynllunio Ymlaen Llaw i gyrraedd nodau (boed yn academaidd, personol neu broffesiynol)</a:t>
            </a:r>
          </a:p>
          <a:p>
            <a:pPr lvl="1">
              <a:lnSpc>
                <a:spcPct val="120000"/>
              </a:lnSpc>
            </a:pPr>
            <a:endParaRPr lang="cy-GB" sz="2600" i="1" dirty="0"/>
          </a:p>
          <a:p>
            <a:pPr>
              <a:lnSpc>
                <a:spcPct val="120000"/>
              </a:lnSpc>
            </a:pPr>
            <a:r>
              <a:rPr lang="cy-GB" sz="2600" i="1" dirty="0"/>
              <a:t>Mae’n ymwneud â chysyniad Datblygu Proffesiynol Parhaus (DPP)</a:t>
            </a:r>
          </a:p>
          <a:p>
            <a:pPr lvl="1"/>
            <a:endParaRPr lang="en-GB" dirty="0"/>
          </a:p>
        </p:txBody>
      </p:sp>
      <p:sp>
        <p:nvSpPr>
          <p:cNvPr id="5" name="TextBox 4">
            <a:extLst>
              <a:ext uri="{FF2B5EF4-FFF2-40B4-BE49-F238E27FC236}">
                <a16:creationId xmlns:a16="http://schemas.microsoft.com/office/drawing/2014/main" id="{3DD7FB2B-B951-4737-AD86-02FDD5D86F23}"/>
              </a:ext>
            </a:extLst>
          </p:cNvPr>
          <p:cNvSpPr txBox="1"/>
          <p:nvPr/>
        </p:nvSpPr>
        <p:spPr>
          <a:xfrm>
            <a:off x="5486400" y="5301733"/>
            <a:ext cx="3657600" cy="369332"/>
          </a:xfrm>
          <a:prstGeom prst="rect">
            <a:avLst/>
          </a:prstGeom>
          <a:noFill/>
        </p:spPr>
        <p:txBody>
          <a:bodyPr wrap="square" rtlCol="0">
            <a:spAutoFit/>
          </a:bodyPr>
          <a:lstStyle/>
          <a:p>
            <a:pPr algn="r"/>
            <a:r>
              <a:rPr lang="en-GB" dirty="0"/>
              <a:t>(Cottrell, 2010, </a:t>
            </a:r>
            <a:r>
              <a:rPr lang="en-GB" dirty="0" err="1"/>
              <a:t>t.vii</a:t>
            </a:r>
            <a:r>
              <a:rPr lang="en-GB" dirty="0"/>
              <a:t>)</a:t>
            </a:r>
          </a:p>
        </p:txBody>
      </p:sp>
    </p:spTree>
    <p:extLst>
      <p:ext uri="{BB962C8B-B14F-4D97-AF65-F5344CB8AC3E}">
        <p14:creationId xmlns:p14="http://schemas.microsoft.com/office/powerpoint/2010/main" val="130144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What is Continuing Professional Development?</a:t>
            </a:r>
            <a:br>
              <a:rPr lang="en-GB" sz="3200" b="1" dirty="0"/>
            </a:br>
            <a:r>
              <a:rPr lang="cy-GB" sz="3200" b="1" dirty="0"/>
              <a:t>Beth yw Datblygiad Proffesiynol Parhaus?</a:t>
            </a:r>
            <a:endParaRPr lang="cy-GB" sz="3200" dirty="0"/>
          </a:p>
        </p:txBody>
      </p:sp>
      <p:sp>
        <p:nvSpPr>
          <p:cNvPr id="3" name="Content Placeholder 2"/>
          <p:cNvSpPr>
            <a:spLocks noGrp="1"/>
          </p:cNvSpPr>
          <p:nvPr>
            <p:ph sz="half" idx="1"/>
          </p:nvPr>
        </p:nvSpPr>
        <p:spPr>
          <a:xfrm>
            <a:off x="4629150" y="2226924"/>
            <a:ext cx="3886200" cy="2635310"/>
          </a:xfrm>
        </p:spPr>
        <p:txBody>
          <a:bodyPr>
            <a:normAutofit/>
          </a:bodyPr>
          <a:lstStyle/>
          <a:p>
            <a:pPr algn="ctr"/>
            <a:r>
              <a:rPr lang="en-GB" sz="2000" dirty="0"/>
              <a:t>In small groups discuss what you understand by the phrase.</a:t>
            </a:r>
          </a:p>
          <a:p>
            <a:pPr algn="ctr"/>
            <a:endParaRPr lang="en-GB" sz="2000" dirty="0"/>
          </a:p>
          <a:p>
            <a:pPr algn="ctr"/>
            <a:r>
              <a:rPr lang="en-GB" sz="2000" dirty="0"/>
              <a:t>Feedback to your Tutor</a:t>
            </a:r>
            <a:r>
              <a:rPr lang="en-GB" i="1" dirty="0"/>
              <a:t>.</a:t>
            </a:r>
          </a:p>
          <a:p>
            <a:pPr marL="0" indent="0">
              <a:buNone/>
            </a:pPr>
            <a:endParaRPr lang="en-GB" dirty="0"/>
          </a:p>
        </p:txBody>
      </p:sp>
      <p:sp>
        <p:nvSpPr>
          <p:cNvPr id="7" name="Content Placeholder 3">
            <a:extLst>
              <a:ext uri="{FF2B5EF4-FFF2-40B4-BE49-F238E27FC236}">
                <a16:creationId xmlns:a16="http://schemas.microsoft.com/office/drawing/2014/main" id="{D2AB6962-F4F6-45A5-8D68-18772E813296}"/>
              </a:ext>
            </a:extLst>
          </p:cNvPr>
          <p:cNvSpPr txBox="1">
            <a:spLocks/>
          </p:cNvSpPr>
          <p:nvPr/>
        </p:nvSpPr>
        <p:spPr>
          <a:xfrm>
            <a:off x="485192" y="2220768"/>
            <a:ext cx="3886200" cy="26353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cy-GB" sz="2000" i="1" dirty="0"/>
              <a:t>Mewn grwpiau bach trafodwch yr hyn y mae’n ei olygu i chi.</a:t>
            </a:r>
          </a:p>
          <a:p>
            <a:pPr algn="ctr"/>
            <a:endParaRPr lang="cy-GB" sz="2000" i="1" dirty="0"/>
          </a:p>
          <a:p>
            <a:pPr algn="ctr"/>
            <a:r>
              <a:rPr lang="cy-GB" sz="2000" i="1" dirty="0"/>
              <a:t>Rhowch adborth i’ch Tiwtor</a:t>
            </a:r>
          </a:p>
        </p:txBody>
      </p:sp>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628650" y="149094"/>
            <a:ext cx="7886700" cy="1006474"/>
          </a:xfrm>
        </p:spPr>
        <p:txBody>
          <a:bodyPr>
            <a:normAutofit/>
          </a:bodyPr>
          <a:lstStyle/>
          <a:p>
            <a:pPr algn="ctr"/>
            <a:r>
              <a:rPr lang="en-GB" sz="3200" b="1" dirty="0"/>
              <a:t>Continuing Professional Development</a:t>
            </a:r>
            <a:br>
              <a:rPr lang="en-GB" sz="3200" b="1" dirty="0"/>
            </a:br>
            <a:r>
              <a:rPr lang="cy-GB" sz="3200" b="1" dirty="0"/>
              <a:t>Datblygiad Proffesiynol Parhaus</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4629150" y="1701432"/>
            <a:ext cx="3886200" cy="2585008"/>
          </a:xfrm>
        </p:spPr>
        <p:txBody>
          <a:bodyPr>
            <a:noAutofit/>
          </a:bodyPr>
          <a:lstStyle/>
          <a:p>
            <a:pPr>
              <a:lnSpc>
                <a:spcPct val="150000"/>
              </a:lnSpc>
            </a:pPr>
            <a:r>
              <a:rPr lang="en-GB" sz="2000" dirty="0"/>
              <a:t>The Chartered Institute of Personnel and Development (</a:t>
            </a:r>
            <a:r>
              <a:rPr lang="en-GB" sz="2000" dirty="0" err="1"/>
              <a:t>CIPD</a:t>
            </a:r>
            <a:r>
              <a:rPr lang="en-GB" sz="2000" dirty="0"/>
              <a:t>)  has a CPD policy that should be adhered to by Human Resources professionals in the UK</a:t>
            </a:r>
          </a:p>
          <a:p>
            <a:pPr>
              <a:lnSpc>
                <a:spcPct val="150000"/>
              </a:lnSpc>
            </a:pPr>
            <a:r>
              <a:rPr lang="en-GB" sz="2000" dirty="0"/>
              <a:t>They have defined CPD as follows;</a:t>
            </a:r>
          </a:p>
        </p:txBody>
      </p:sp>
      <p:sp>
        <p:nvSpPr>
          <p:cNvPr id="7" name="Content Placeholder 3">
            <a:extLst>
              <a:ext uri="{FF2B5EF4-FFF2-40B4-BE49-F238E27FC236}">
                <a16:creationId xmlns:a16="http://schemas.microsoft.com/office/drawing/2014/main" id="{86FDFD6F-B1E7-4C95-8AE1-8A0121364BB4}"/>
              </a:ext>
            </a:extLst>
          </p:cNvPr>
          <p:cNvSpPr txBox="1">
            <a:spLocks/>
          </p:cNvSpPr>
          <p:nvPr/>
        </p:nvSpPr>
        <p:spPr>
          <a:xfrm>
            <a:off x="495689" y="1701432"/>
            <a:ext cx="4076311" cy="385028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cy-GB" sz="2000" i="1" dirty="0"/>
              <a:t>Mae gan y Sefydliad Siartredig Personél a Datblygiad (CIPD) Bolisi</a:t>
            </a:r>
            <a:br>
              <a:rPr lang="cy-GB" sz="2000" i="1" dirty="0"/>
            </a:br>
            <a:r>
              <a:rPr lang="cy-GB" sz="2000" i="1" dirty="0"/>
              <a:t>DPP y dylai gweithwyr proffesiynol Adnoddau Dynol lynu iddo yn y </a:t>
            </a:r>
            <a:br>
              <a:rPr lang="cy-GB" sz="2000" i="1" dirty="0"/>
            </a:br>
            <a:r>
              <a:rPr lang="cy-GB" sz="2000" i="1" dirty="0"/>
              <a:t>DU</a:t>
            </a:r>
          </a:p>
          <a:p>
            <a:pPr>
              <a:lnSpc>
                <a:spcPct val="150000"/>
              </a:lnSpc>
            </a:pPr>
            <a:r>
              <a:rPr lang="cy-GB" sz="2000" i="1" dirty="0"/>
              <a:t>Dyma eu diffiniad o DPP;</a:t>
            </a:r>
          </a:p>
        </p:txBody>
      </p:sp>
    </p:spTree>
    <p:extLst>
      <p:ext uri="{BB962C8B-B14F-4D97-AF65-F5344CB8AC3E}">
        <p14:creationId xmlns:p14="http://schemas.microsoft.com/office/powerpoint/2010/main" val="1364408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84164-F12A-48D6-9F69-55C6F1E40019}"/>
              </a:ext>
            </a:extLst>
          </p:cNvPr>
          <p:cNvSpPr>
            <a:spLocks noGrp="1"/>
          </p:cNvSpPr>
          <p:nvPr>
            <p:ph type="title"/>
          </p:nvPr>
        </p:nvSpPr>
        <p:spPr>
          <a:xfrm>
            <a:off x="628650" y="177800"/>
            <a:ext cx="7886700" cy="1006474"/>
          </a:xfrm>
        </p:spPr>
        <p:txBody>
          <a:bodyPr>
            <a:normAutofit/>
          </a:bodyPr>
          <a:lstStyle/>
          <a:p>
            <a:pPr algn="ctr"/>
            <a:r>
              <a:rPr lang="en-GB" sz="3200" b="1" dirty="0"/>
              <a:t>Continuing Professional Development</a:t>
            </a:r>
            <a:br>
              <a:rPr lang="en-GB" sz="3200" b="1" dirty="0"/>
            </a:br>
            <a:r>
              <a:rPr lang="cy-GB" sz="3200" b="1" dirty="0"/>
              <a:t>Datblygiad Proffesiynol Parhaus</a:t>
            </a:r>
          </a:p>
        </p:txBody>
      </p:sp>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2585008"/>
          </a:xfrm>
        </p:spPr>
        <p:txBody>
          <a:bodyPr>
            <a:noAutofit/>
          </a:bodyPr>
          <a:lstStyle/>
          <a:p>
            <a:r>
              <a:rPr lang="en-GB" sz="1900" dirty="0"/>
              <a:t>‘Continuing Professional Development (CPD) is a combination of approaches, ideas and techniques that will help you manage your own learning and growth’. </a:t>
            </a:r>
          </a:p>
          <a:p>
            <a:r>
              <a:rPr lang="en-GB" sz="1900" dirty="0"/>
              <a:t>‘The focus of CPD is firmly on results – the benefits that professional development can bring you in the real world’. </a:t>
            </a:r>
          </a:p>
          <a:p>
            <a:r>
              <a:rPr lang="en-GB" sz="1900" dirty="0"/>
              <a:t>‘Perhaps the most important message is that one size doesn’t fit all. Wherever you are in your career now and whatever you want to achieve, your CPD should be exactly that: yours’.</a:t>
            </a:r>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233957"/>
            <a:ext cx="4299697" cy="4349746"/>
          </a:xfrm>
        </p:spPr>
        <p:txBody>
          <a:bodyPr>
            <a:normAutofit/>
          </a:bodyPr>
          <a:lstStyle/>
          <a:p>
            <a:r>
              <a:rPr lang="cy-GB" sz="1900" i="1" dirty="0"/>
              <a:t>‘Mae Datblygiad Proffesiynol Parhaus (DPP) yn gyfuniad o ymagweddau, syniadau a thechnegau a fydd yn eich helpu i reoli eich dysgu a’ch twf eich hunan’.</a:t>
            </a:r>
          </a:p>
          <a:p>
            <a:r>
              <a:rPr lang="cy-GB" sz="1900" i="1" dirty="0"/>
              <a:t>‘Ffocws cadarn DPP yw canlyniadau – y manteision a all godi yn sgil datblygiad proffesiynol yn y byd go iawn’.</a:t>
            </a:r>
          </a:p>
          <a:p>
            <a:r>
              <a:rPr lang="cy-GB" sz="1900" i="1" dirty="0"/>
              <a:t>‘Efallai mai’r neges bwysicaf yw nad yw un maint yn addas i bawb. Lle bynnag rydych chi yn eich gyrfa nawr a beth bynnag rydych am ei gyflawni, fe ddylai eich DPP fod yn union hynny: yn eiddo i chi’.</a:t>
            </a:r>
          </a:p>
        </p:txBody>
      </p:sp>
      <p:sp>
        <p:nvSpPr>
          <p:cNvPr id="5" name="TextBox 4">
            <a:extLst>
              <a:ext uri="{FF2B5EF4-FFF2-40B4-BE49-F238E27FC236}">
                <a16:creationId xmlns:a16="http://schemas.microsoft.com/office/drawing/2014/main" id="{D127CE93-571E-4584-8EBE-55565A686F6C}"/>
              </a:ext>
            </a:extLst>
          </p:cNvPr>
          <p:cNvSpPr txBox="1"/>
          <p:nvPr/>
        </p:nvSpPr>
        <p:spPr>
          <a:xfrm>
            <a:off x="5271247" y="5180291"/>
            <a:ext cx="3657600" cy="403412"/>
          </a:xfrm>
          <a:prstGeom prst="rect">
            <a:avLst/>
          </a:prstGeom>
          <a:noFill/>
        </p:spPr>
        <p:txBody>
          <a:bodyPr wrap="square" rtlCol="0">
            <a:spAutoFit/>
          </a:bodyPr>
          <a:lstStyle/>
          <a:p>
            <a:pPr algn="r"/>
            <a:r>
              <a:rPr lang="en-GB" sz="2000" dirty="0"/>
              <a:t>(CIPD, No Date/Dim </a:t>
            </a:r>
            <a:r>
              <a:rPr lang="en-GB" sz="2000" dirty="0" err="1"/>
              <a:t>Dyddiad</a:t>
            </a:r>
            <a:r>
              <a:rPr lang="en-GB" sz="2000" dirty="0"/>
              <a:t>)</a:t>
            </a:r>
          </a:p>
        </p:txBody>
      </p:sp>
    </p:spTree>
    <p:extLst>
      <p:ext uri="{BB962C8B-B14F-4D97-AF65-F5344CB8AC3E}">
        <p14:creationId xmlns:p14="http://schemas.microsoft.com/office/powerpoint/2010/main" val="108399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1014874"/>
          </a:xfrm>
        </p:spPr>
        <p:txBody>
          <a:bodyPr>
            <a:noAutofit/>
          </a:bodyPr>
          <a:lstStyle/>
          <a:p>
            <a:r>
              <a:rPr lang="en-GB" sz="2000" dirty="0"/>
              <a:t>Cottrell states that the benefits of Personal Development Planning are as follows;</a:t>
            </a:r>
          </a:p>
          <a:p>
            <a:r>
              <a:rPr lang="en-GB" sz="2000" dirty="0"/>
              <a:t>“When undertaken in supported and structured ways, PDP gives you a much deeper understanding of your performance”. </a:t>
            </a:r>
          </a:p>
          <a:p>
            <a:r>
              <a:rPr lang="en-GB" sz="2000" dirty="0"/>
              <a:t>“You develop abilities in evaluating [your performance] for yourself”.</a:t>
            </a:r>
          </a:p>
          <a:p>
            <a:r>
              <a:rPr lang="en-GB" sz="2000" dirty="0"/>
              <a:t>“Instead of being locked into a routine learning cycle, you enter an upwards learning spiral”.</a:t>
            </a:r>
          </a:p>
          <a:p>
            <a:pPr>
              <a:lnSpc>
                <a:spcPct val="100000"/>
              </a:lnSpc>
              <a:spcBef>
                <a:spcPts val="0"/>
              </a:spcBef>
            </a:pPr>
            <a:r>
              <a:rPr lang="en-GB" sz="2000" dirty="0"/>
              <a:t>“PDP puts you in charge”. </a:t>
            </a:r>
          </a:p>
          <a:p>
            <a:pPr marL="0" indent="0">
              <a:buNone/>
            </a:pPr>
            <a:r>
              <a:rPr lang="en-GB" sz="2000" dirty="0"/>
              <a:t>(Cottrell, 2010, p./t.3)</a:t>
            </a:r>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233957"/>
            <a:ext cx="4299697" cy="4474116"/>
          </a:xfrm>
        </p:spPr>
        <p:txBody>
          <a:bodyPr>
            <a:normAutofit/>
          </a:bodyPr>
          <a:lstStyle/>
          <a:p>
            <a:r>
              <a:rPr lang="cy-GB" sz="2000" i="1" dirty="0"/>
              <a:t>Dywed </a:t>
            </a:r>
            <a:r>
              <a:rPr lang="cy-GB" sz="2000" i="1" dirty="0" err="1"/>
              <a:t>Cottrell</a:t>
            </a:r>
            <a:r>
              <a:rPr lang="cy-GB" sz="2000" i="1" dirty="0"/>
              <a:t> bod manteision Cynllunio Datblygu Personol fel a ganlyn;</a:t>
            </a:r>
          </a:p>
          <a:p>
            <a:r>
              <a:rPr lang="cy-GB" sz="2000" i="1" dirty="0"/>
              <a:t>“O ymgymryd ag ef mewn ffyrdd a gefnogir ac sy’n strwythuredig, mae CDP yn rhoi i chi ddealltwriaeth llawer dyfnach o’ch perfformiad”.</a:t>
            </a:r>
          </a:p>
          <a:p>
            <a:r>
              <a:rPr lang="cy-GB" sz="2000" i="1" dirty="0"/>
              <a:t>“Rydych yn datblygu medrau gwerthuso [eich perfformiad] drosoch chi eich hunan”.</a:t>
            </a:r>
          </a:p>
          <a:p>
            <a:r>
              <a:rPr lang="cy-GB" sz="2000" i="1" dirty="0"/>
              <a:t>“Yn lle cael eich cloi mewn cylch dysgu arferol, byddwch yn dechrau sbiral dysgu am i fyny”.</a:t>
            </a:r>
          </a:p>
          <a:p>
            <a:r>
              <a:rPr lang="cy-GB" sz="2000" i="1" dirty="0"/>
              <a:t>“Mae CDP yn rhoi’r rheolaeth i chi”.</a:t>
            </a:r>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Personal Development Planning</a:t>
            </a:r>
            <a:br>
              <a:rPr lang="en-GB" sz="3600" b="1" dirty="0"/>
            </a:br>
            <a:r>
              <a:rPr lang="cy-GB" sz="3600" b="1" dirty="0"/>
              <a:t>Cynllunio Datblygiad Personol</a:t>
            </a:r>
          </a:p>
        </p:txBody>
      </p:sp>
      <p:sp>
        <p:nvSpPr>
          <p:cNvPr id="15" name="TextBox 14">
            <a:extLst>
              <a:ext uri="{FF2B5EF4-FFF2-40B4-BE49-F238E27FC236}">
                <a16:creationId xmlns:a16="http://schemas.microsoft.com/office/drawing/2014/main" id="{4FFDD9E3-8928-4C2E-8A15-5B57F98CEC28}"/>
              </a:ext>
            </a:extLst>
          </p:cNvPr>
          <p:cNvSpPr txBox="1"/>
          <p:nvPr/>
        </p:nvSpPr>
        <p:spPr>
          <a:xfrm>
            <a:off x="5860472" y="5738635"/>
            <a:ext cx="3283528" cy="646331"/>
          </a:xfrm>
          <a:prstGeom prst="rect">
            <a:avLst/>
          </a:prstGeom>
          <a:noFill/>
        </p:spPr>
        <p:txBody>
          <a:bodyPr wrap="square" rtlCol="0">
            <a:spAutoFit/>
          </a:bodyPr>
          <a:lstStyle/>
          <a:p>
            <a:r>
              <a:rPr lang="en-GB" b="1" dirty="0">
                <a:solidFill>
                  <a:schemeClr val="bg1"/>
                </a:solidFill>
              </a:rPr>
              <a:t>Worksheet 1: Benefits of PDP/ </a:t>
            </a:r>
            <a:r>
              <a:rPr lang="en-GB" b="1" dirty="0" err="1">
                <a:solidFill>
                  <a:schemeClr val="bg1"/>
                </a:solidFill>
              </a:rPr>
              <a:t>Taflen</a:t>
            </a:r>
            <a:r>
              <a:rPr lang="en-GB" b="1" dirty="0">
                <a:solidFill>
                  <a:schemeClr val="bg1"/>
                </a:solidFill>
              </a:rPr>
              <a:t> </a:t>
            </a:r>
            <a:r>
              <a:rPr lang="en-GB" b="1" dirty="0" err="1">
                <a:solidFill>
                  <a:schemeClr val="bg1"/>
                </a:solidFill>
              </a:rPr>
              <a:t>waith</a:t>
            </a:r>
            <a:r>
              <a:rPr lang="en-GB" b="1" dirty="0">
                <a:solidFill>
                  <a:schemeClr val="bg1"/>
                </a:solidFill>
              </a:rPr>
              <a:t> 1: </a:t>
            </a:r>
            <a:r>
              <a:rPr lang="en-GB" b="1" dirty="0" err="1">
                <a:solidFill>
                  <a:schemeClr val="bg1"/>
                </a:solidFill>
              </a:rPr>
              <a:t>Manteision</a:t>
            </a:r>
            <a:r>
              <a:rPr lang="en-GB" b="1" dirty="0">
                <a:solidFill>
                  <a:schemeClr val="bg1"/>
                </a:solidFill>
              </a:rPr>
              <a:t> CDP</a:t>
            </a:r>
          </a:p>
        </p:txBody>
      </p:sp>
    </p:spTree>
    <p:extLst>
      <p:ext uri="{BB962C8B-B14F-4D97-AF65-F5344CB8AC3E}">
        <p14:creationId xmlns:p14="http://schemas.microsoft.com/office/powerpoint/2010/main" val="251960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4299697" cy="1014874"/>
          </a:xfrm>
        </p:spPr>
        <p:txBody>
          <a:bodyPr>
            <a:noAutofit/>
          </a:bodyPr>
          <a:lstStyle/>
          <a:p>
            <a:endParaRPr lang="en-GB" sz="2000" dirty="0"/>
          </a:p>
          <a:p>
            <a:r>
              <a:rPr lang="en-GB" sz="2000" dirty="0"/>
              <a:t>As the previous exercise shows the PDP process is about you taking control of your own development.</a:t>
            </a:r>
          </a:p>
          <a:p>
            <a:r>
              <a:rPr lang="en-GB" sz="2000" dirty="0"/>
              <a:t>As such it involves you taking time to </a:t>
            </a:r>
            <a:r>
              <a:rPr lang="en-GB" sz="2000" u="sng" dirty="0"/>
              <a:t>reflect</a:t>
            </a:r>
            <a:r>
              <a:rPr lang="en-GB" sz="2000" dirty="0"/>
              <a:t> constructively about your skills and experiences</a:t>
            </a:r>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514851" y="1674674"/>
            <a:ext cx="4413996" cy="3756308"/>
          </a:xfrm>
        </p:spPr>
        <p:txBody>
          <a:bodyPr>
            <a:normAutofit/>
          </a:bodyPr>
          <a:lstStyle/>
          <a:p>
            <a:r>
              <a:rPr lang="cy-GB" sz="2000" i="1" dirty="0"/>
              <a:t>Fel y dengys yr ymarfer blaenorol, mae’r broses CDP yn ymwneud â rheoli eich datblygiad eich hunan.</a:t>
            </a:r>
          </a:p>
          <a:p>
            <a:r>
              <a:rPr lang="cy-GB" sz="2000" i="1" dirty="0"/>
              <a:t>O ganlyniad, mae’n gofyn i chi dreulio amser yn </a:t>
            </a:r>
            <a:r>
              <a:rPr lang="cy-GB" sz="2000" i="1" u="sng" dirty="0"/>
              <a:t>adfyfyrio</a:t>
            </a:r>
            <a:r>
              <a:rPr lang="cy-GB" sz="2000" i="1" dirty="0"/>
              <a:t>’n adeiladol ar eich sgiliau a’ch profiadau</a:t>
            </a:r>
          </a:p>
          <a:p>
            <a:endParaRPr lang="cy-GB" sz="2000" i="1" dirty="0"/>
          </a:p>
          <a:p>
            <a:pPr marL="0" indent="0" algn="ctr">
              <a:buNone/>
            </a:pPr>
            <a:r>
              <a:rPr lang="cy-GB" sz="1800" b="1" i="1" dirty="0"/>
              <a:t>Mewn grwpiau bach, trafodwch yr hyn a wyddoch yn barod am arfer adfyfyriol.</a:t>
            </a:r>
          </a:p>
          <a:p>
            <a:pPr marL="0" indent="0" algn="ctr">
              <a:buNone/>
            </a:pPr>
            <a:br>
              <a:rPr lang="cy-GB" sz="1800" b="1" i="1" dirty="0"/>
            </a:br>
            <a:r>
              <a:rPr lang="cy-GB" sz="1800" b="1" i="1" dirty="0"/>
              <a:t>Rhannwch ganlyniadau eich trafodaeth gyda’ch Tiwtor.</a:t>
            </a:r>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Reflective Practice</a:t>
            </a:r>
            <a:br>
              <a:rPr lang="en-GB" sz="3600" b="1" dirty="0"/>
            </a:br>
            <a:r>
              <a:rPr lang="cy-GB" sz="3600" b="1" dirty="0"/>
              <a:t>Arfer Adfyfyriol</a:t>
            </a:r>
          </a:p>
        </p:txBody>
      </p:sp>
      <p:sp>
        <p:nvSpPr>
          <p:cNvPr id="2" name="TextBox 1">
            <a:extLst>
              <a:ext uri="{FF2B5EF4-FFF2-40B4-BE49-F238E27FC236}">
                <a16:creationId xmlns:a16="http://schemas.microsoft.com/office/drawing/2014/main" id="{CDF2CC71-33E3-4FB8-B1EA-01986F03B217}"/>
              </a:ext>
            </a:extLst>
          </p:cNvPr>
          <p:cNvSpPr txBox="1"/>
          <p:nvPr/>
        </p:nvSpPr>
        <p:spPr>
          <a:xfrm>
            <a:off x="215153" y="3676656"/>
            <a:ext cx="4413996" cy="1754326"/>
          </a:xfrm>
          <a:prstGeom prst="rect">
            <a:avLst/>
          </a:prstGeom>
          <a:noFill/>
        </p:spPr>
        <p:txBody>
          <a:bodyPr wrap="square" rtlCol="0">
            <a:spAutoFit/>
          </a:bodyPr>
          <a:lstStyle/>
          <a:p>
            <a:pPr algn="ctr"/>
            <a:endParaRPr lang="en-GB" b="1" i="1" dirty="0"/>
          </a:p>
          <a:p>
            <a:pPr algn="ctr"/>
            <a:r>
              <a:rPr lang="en-GB" b="1" dirty="0"/>
              <a:t>Discuss in small groups what you already know about reflective practice.</a:t>
            </a:r>
          </a:p>
          <a:p>
            <a:pPr algn="ctr"/>
            <a:endParaRPr lang="en-GB" b="1" dirty="0"/>
          </a:p>
          <a:p>
            <a:pPr algn="ctr"/>
            <a:r>
              <a:rPr lang="en-GB" b="1" dirty="0"/>
              <a:t>Share the results of your discussion with your Tutor.</a:t>
            </a:r>
          </a:p>
        </p:txBody>
      </p:sp>
    </p:spTree>
    <p:extLst>
      <p:ext uri="{BB962C8B-B14F-4D97-AF65-F5344CB8AC3E}">
        <p14:creationId xmlns:p14="http://schemas.microsoft.com/office/powerpoint/2010/main" val="1053259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552142"/>
            <a:ext cx="4299697" cy="1014874"/>
          </a:xfrm>
        </p:spPr>
        <p:txBody>
          <a:bodyPr>
            <a:noAutofit/>
          </a:bodyPr>
          <a:lstStyle/>
          <a:p>
            <a:r>
              <a:rPr lang="en-GB" sz="2000" dirty="0"/>
              <a:t>Reflective Practice is a key part of many professions related to your fields of study, including;</a:t>
            </a:r>
          </a:p>
          <a:p>
            <a:r>
              <a:rPr lang="en-GB" sz="2000" dirty="0"/>
              <a:t>Education</a:t>
            </a:r>
          </a:p>
          <a:p>
            <a:r>
              <a:rPr lang="en-GB" sz="2000" dirty="0"/>
              <a:t>Social Work</a:t>
            </a:r>
          </a:p>
          <a:p>
            <a:r>
              <a:rPr lang="en-GB" sz="2000" dirty="0"/>
              <a:t>Nursing</a:t>
            </a:r>
          </a:p>
          <a:p>
            <a:r>
              <a:rPr lang="en-GB" sz="2000" dirty="0"/>
              <a:t>Youth work</a:t>
            </a:r>
          </a:p>
          <a:p>
            <a:r>
              <a:rPr lang="en-GB" sz="2000" dirty="0"/>
              <a:t>Probation and Youth Justice</a:t>
            </a:r>
          </a:p>
          <a:p>
            <a:r>
              <a:rPr lang="en-GB" sz="2000" dirty="0"/>
              <a:t>Counselling and Psychotherapy</a:t>
            </a:r>
          </a:p>
          <a:p>
            <a:r>
              <a:rPr lang="en-GB" sz="2000" dirty="0"/>
              <a:t>Advice, guidance and pastoral work </a:t>
            </a:r>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552142"/>
            <a:ext cx="4417869" cy="3946334"/>
          </a:xfrm>
        </p:spPr>
        <p:txBody>
          <a:bodyPr>
            <a:normAutofit/>
          </a:bodyPr>
          <a:lstStyle/>
          <a:p>
            <a:r>
              <a:rPr lang="cy-GB" sz="2000" i="1" dirty="0"/>
              <a:t>Mae Arfer Adfyfyriol yn rhan allweddol o lawer o broffesiynol sy’n gysylltiedig â’ch meysydd astudio, gan gynnwys;</a:t>
            </a:r>
          </a:p>
          <a:p>
            <a:r>
              <a:rPr lang="cy-GB" sz="2000" i="1" dirty="0"/>
              <a:t>Addysg</a:t>
            </a:r>
          </a:p>
          <a:p>
            <a:r>
              <a:rPr lang="cy-GB" sz="2000" i="1" dirty="0"/>
              <a:t>Gwaith Cymdeithasol</a:t>
            </a:r>
          </a:p>
          <a:p>
            <a:r>
              <a:rPr lang="cy-GB" sz="2000" i="1" dirty="0"/>
              <a:t>Nyrsio</a:t>
            </a:r>
          </a:p>
          <a:p>
            <a:r>
              <a:rPr lang="cy-GB" sz="2000" i="1" dirty="0"/>
              <a:t>Gwaith Ieuenctid</a:t>
            </a:r>
          </a:p>
          <a:p>
            <a:r>
              <a:rPr lang="cy-GB" sz="2000" i="1" dirty="0"/>
              <a:t>Prawf a Chyfiawnder Ieuenctid</a:t>
            </a:r>
          </a:p>
          <a:p>
            <a:r>
              <a:rPr lang="cy-GB" sz="2000" i="1" dirty="0"/>
              <a:t>Cwnsela a Seicotherapi</a:t>
            </a:r>
          </a:p>
          <a:p>
            <a:r>
              <a:rPr lang="cy-GB" sz="2000" i="1" dirty="0"/>
              <a:t>Cyngor, arweiniad a gwaith bugeiliol</a:t>
            </a:r>
          </a:p>
          <a:p>
            <a:endParaRPr lang="en-GB" sz="2000"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Reflective Practice</a:t>
            </a:r>
            <a:br>
              <a:rPr lang="en-GB" sz="3600" b="1" dirty="0"/>
            </a:br>
            <a:r>
              <a:rPr lang="en-GB" sz="3600" b="1" dirty="0" err="1"/>
              <a:t>Arfer</a:t>
            </a:r>
            <a:r>
              <a:rPr lang="en-GB" sz="3600" b="1" dirty="0"/>
              <a:t> </a:t>
            </a:r>
            <a:r>
              <a:rPr lang="en-GB" sz="3600" b="1" dirty="0" err="1"/>
              <a:t>Adfyfyriol</a:t>
            </a:r>
            <a:endParaRPr lang="en-GB" sz="3600" b="1" dirty="0"/>
          </a:p>
        </p:txBody>
      </p:sp>
      <p:sp>
        <p:nvSpPr>
          <p:cNvPr id="14" name="TextBox 13">
            <a:extLst>
              <a:ext uri="{FF2B5EF4-FFF2-40B4-BE49-F238E27FC236}">
                <a16:creationId xmlns:a16="http://schemas.microsoft.com/office/drawing/2014/main" id="{9CCBFF38-DD1B-43E9-A221-A9B98340DCE7}"/>
              </a:ext>
            </a:extLst>
          </p:cNvPr>
          <p:cNvSpPr txBox="1"/>
          <p:nvPr/>
        </p:nvSpPr>
        <p:spPr>
          <a:xfrm>
            <a:off x="2479300" y="5307659"/>
            <a:ext cx="4299698" cy="400110"/>
          </a:xfrm>
          <a:prstGeom prst="rect">
            <a:avLst/>
          </a:prstGeom>
          <a:noFill/>
        </p:spPr>
        <p:txBody>
          <a:bodyPr wrap="square" rtlCol="0">
            <a:spAutoFit/>
          </a:bodyPr>
          <a:lstStyle/>
          <a:p>
            <a:pPr algn="r"/>
            <a:r>
              <a:rPr lang="en-GB" sz="2000" dirty="0"/>
              <a:t>(Thompson &amp; Thompson, 2018, p./</a:t>
            </a:r>
            <a:r>
              <a:rPr lang="en-GB" sz="2000" dirty="0" err="1"/>
              <a:t>t.xi</a:t>
            </a:r>
            <a:r>
              <a:rPr lang="en-GB" sz="2000" dirty="0"/>
              <a:t>)</a:t>
            </a:r>
          </a:p>
        </p:txBody>
      </p:sp>
    </p:spTree>
    <p:extLst>
      <p:ext uri="{BB962C8B-B14F-4D97-AF65-F5344CB8AC3E}">
        <p14:creationId xmlns:p14="http://schemas.microsoft.com/office/powerpoint/2010/main" val="722681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1" y="1244232"/>
            <a:ext cx="4378035" cy="1014874"/>
          </a:xfrm>
        </p:spPr>
        <p:txBody>
          <a:bodyPr>
            <a:noAutofit/>
          </a:bodyPr>
          <a:lstStyle/>
          <a:p>
            <a:r>
              <a:rPr lang="en-GB" sz="2000" dirty="0"/>
              <a:t>Thompson and Thompson go on to state that adopting a reflective approach gives the practitioner;</a:t>
            </a:r>
          </a:p>
          <a:p>
            <a:r>
              <a:rPr lang="en-GB" sz="2000" dirty="0"/>
              <a:t>A greater sense of control making us less prone to stress</a:t>
            </a:r>
          </a:p>
          <a:p>
            <a:r>
              <a:rPr lang="en-GB" sz="2000" dirty="0"/>
              <a:t>A higher level of confidence based </a:t>
            </a:r>
            <a:br>
              <a:rPr lang="en-GB" sz="2000" dirty="0"/>
            </a:br>
            <a:r>
              <a:rPr lang="en-GB" sz="2000" dirty="0"/>
              <a:t>on the fact that we are able to practice at a more advanced level</a:t>
            </a:r>
          </a:p>
          <a:p>
            <a:r>
              <a:rPr lang="en-GB" sz="2000" dirty="0"/>
              <a:t>More job satisfaction and thus a higher level of motivation and morale</a:t>
            </a:r>
          </a:p>
          <a:p>
            <a:r>
              <a:rPr lang="en-GB" sz="2000" dirty="0"/>
              <a:t>A spur to learning and thus a solid foundation for </a:t>
            </a:r>
            <a:r>
              <a:rPr lang="en-GB" sz="2000" u="sng" dirty="0"/>
              <a:t>continuous professional development </a:t>
            </a:r>
            <a:endParaRPr lang="en-GB" sz="2000" dirty="0"/>
          </a:p>
          <a:p>
            <a:endParaRPr lang="en-GB" sz="2000" dirty="0"/>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378036" y="1233957"/>
            <a:ext cx="4668981" cy="3946334"/>
          </a:xfrm>
        </p:spPr>
        <p:txBody>
          <a:bodyPr>
            <a:normAutofit/>
          </a:bodyPr>
          <a:lstStyle/>
          <a:p>
            <a:r>
              <a:rPr lang="cy-GB" sz="2000" i="1" dirty="0"/>
              <a:t>Mae Thompson a Thompson yn mynd ymlaen i ddweud bod mabwysiadu ymagwedd adfyfyriol yn rhoi i’r ymarferydd;</a:t>
            </a:r>
          </a:p>
          <a:p>
            <a:r>
              <a:rPr lang="cy-GB" sz="2000" i="1" dirty="0"/>
              <a:t>Gwell ymdeimlad o reolaeth sy’n ein gwneud yn llai tueddol o ddioddef straen</a:t>
            </a:r>
          </a:p>
          <a:p>
            <a:r>
              <a:rPr lang="cy-GB" sz="2000" i="1" dirty="0"/>
              <a:t>Gwell hyder yn seiliedig ar y ffaith ein bod yn gallu arfer ar lefel uwch</a:t>
            </a:r>
          </a:p>
          <a:p>
            <a:r>
              <a:rPr lang="cy-GB" sz="2000" i="1" dirty="0"/>
              <a:t>Gwell foddhad â swydd ac felly lefel uwch o gymhelliant a morâl</a:t>
            </a:r>
          </a:p>
          <a:p>
            <a:r>
              <a:rPr lang="cy-GB" sz="2000" i="1" dirty="0"/>
              <a:t>Sbardun at ddysgu ac felly sylfaen cadarn ar gyfer </a:t>
            </a:r>
            <a:r>
              <a:rPr lang="cy-GB" sz="2000" i="1" u="sng" dirty="0"/>
              <a:t>datblygiad proffesiynol parhaus</a:t>
            </a:r>
            <a:endParaRPr lang="cy-GB" sz="2000" i="1"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Reflective Practice</a:t>
            </a:r>
            <a:br>
              <a:rPr lang="en-GB" sz="3600" b="1" dirty="0"/>
            </a:br>
            <a:r>
              <a:rPr lang="en-GB" sz="3600" b="1" dirty="0" err="1"/>
              <a:t>Arfer</a:t>
            </a:r>
            <a:r>
              <a:rPr lang="en-GB" sz="3600" b="1" dirty="0"/>
              <a:t> </a:t>
            </a:r>
            <a:r>
              <a:rPr lang="en-GB" sz="3600" b="1" dirty="0" err="1"/>
              <a:t>Adfyfyriol</a:t>
            </a:r>
            <a:endParaRPr lang="en-GB" sz="3600" b="1" dirty="0"/>
          </a:p>
        </p:txBody>
      </p:sp>
      <p:sp>
        <p:nvSpPr>
          <p:cNvPr id="14" name="TextBox 13">
            <a:extLst>
              <a:ext uri="{FF2B5EF4-FFF2-40B4-BE49-F238E27FC236}">
                <a16:creationId xmlns:a16="http://schemas.microsoft.com/office/drawing/2014/main" id="{9CCBFF38-DD1B-43E9-A221-A9B98340DCE7}"/>
              </a:ext>
            </a:extLst>
          </p:cNvPr>
          <p:cNvSpPr txBox="1"/>
          <p:nvPr/>
        </p:nvSpPr>
        <p:spPr>
          <a:xfrm>
            <a:off x="4505528" y="5157364"/>
            <a:ext cx="4413996" cy="400110"/>
          </a:xfrm>
          <a:prstGeom prst="rect">
            <a:avLst/>
          </a:prstGeom>
          <a:noFill/>
        </p:spPr>
        <p:txBody>
          <a:bodyPr wrap="square" rtlCol="0">
            <a:spAutoFit/>
          </a:bodyPr>
          <a:lstStyle/>
          <a:p>
            <a:pPr algn="r"/>
            <a:r>
              <a:rPr lang="en-GB" sz="2000" dirty="0"/>
              <a:t>(Thompson &amp; Thompson, 2018, p./t.143)</a:t>
            </a:r>
          </a:p>
        </p:txBody>
      </p:sp>
    </p:spTree>
    <p:extLst>
      <p:ext uri="{BB962C8B-B14F-4D97-AF65-F5344CB8AC3E}">
        <p14:creationId xmlns:p14="http://schemas.microsoft.com/office/powerpoint/2010/main" val="514760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327879"/>
            <a:ext cx="4299697" cy="1014874"/>
          </a:xfrm>
        </p:spPr>
        <p:txBody>
          <a:bodyPr>
            <a:noAutofit/>
          </a:bodyPr>
          <a:lstStyle/>
          <a:p>
            <a:r>
              <a:rPr lang="en-GB" sz="2000" dirty="0"/>
              <a:t>There are any number of reflective models that have been created to help to structure the reflective process</a:t>
            </a:r>
          </a:p>
          <a:p>
            <a:r>
              <a:rPr lang="en-GB" sz="2000" dirty="0"/>
              <a:t>Each of these has a slightly different focus based on the intended purpose of the model</a:t>
            </a:r>
          </a:p>
          <a:p>
            <a:r>
              <a:rPr lang="en-GB" sz="2000" dirty="0"/>
              <a:t>One model of reflection that is often used in the professions that we have mentioned previous was developed by the social psychologist Graham Gibbs</a:t>
            </a:r>
          </a:p>
          <a:p>
            <a:endParaRPr lang="en-GB" sz="2000" dirty="0"/>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327879"/>
            <a:ext cx="4299697" cy="3822952"/>
          </a:xfrm>
        </p:spPr>
        <p:txBody>
          <a:bodyPr>
            <a:normAutofit/>
          </a:bodyPr>
          <a:lstStyle/>
          <a:p>
            <a:r>
              <a:rPr lang="cy-GB" sz="2000" i="1" dirty="0"/>
              <a:t>Mae nifer o fodelau adfyfyriol wedi’u creu i helpu strwythuro’r broses adfyfyriol</a:t>
            </a:r>
          </a:p>
          <a:p>
            <a:r>
              <a:rPr lang="cy-GB" sz="2000" i="1" dirty="0"/>
              <a:t>Mae gan bob un o’r rhain ffocws ychydig yn wahanol yn seiliedig ar ddiben </a:t>
            </a:r>
            <a:r>
              <a:rPr lang="cy-GB" sz="2000" i="1" dirty="0" err="1"/>
              <a:t>bwriedig</a:t>
            </a:r>
            <a:r>
              <a:rPr lang="cy-GB" sz="2000" i="1" dirty="0"/>
              <a:t> y model</a:t>
            </a:r>
          </a:p>
          <a:p>
            <a:r>
              <a:rPr lang="cy-GB" sz="2000" i="1" dirty="0"/>
              <a:t>Cafodd un model o adfyfyrio a ddefnyddir yn aml yn y galwedigaethau y soniwyd amdanynt eisoes ei ddatblygu gan y seicolegydd cymdeithasol, Graham Gibbs</a:t>
            </a:r>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Reflective Practice Models</a:t>
            </a:r>
            <a:br>
              <a:rPr lang="en-GB" sz="3600" b="1" dirty="0"/>
            </a:br>
            <a:r>
              <a:rPr lang="en-GB" sz="3600" b="1" dirty="0" err="1"/>
              <a:t>Modelau</a:t>
            </a:r>
            <a:r>
              <a:rPr lang="en-GB" sz="3600" b="1" dirty="0"/>
              <a:t> </a:t>
            </a:r>
            <a:r>
              <a:rPr lang="en-GB" sz="3600" b="1" dirty="0" err="1"/>
              <a:t>Arfer</a:t>
            </a:r>
            <a:r>
              <a:rPr lang="en-GB" sz="3600" b="1" dirty="0"/>
              <a:t> </a:t>
            </a:r>
            <a:r>
              <a:rPr lang="en-GB" sz="3600" b="1" dirty="0" err="1"/>
              <a:t>Adfyfyriol</a:t>
            </a:r>
            <a:endParaRPr lang="en-GB" sz="3600" b="1" dirty="0"/>
          </a:p>
        </p:txBody>
      </p:sp>
      <p:sp>
        <p:nvSpPr>
          <p:cNvPr id="6" name="TextBox 5">
            <a:extLst>
              <a:ext uri="{FF2B5EF4-FFF2-40B4-BE49-F238E27FC236}">
                <a16:creationId xmlns:a16="http://schemas.microsoft.com/office/drawing/2014/main" id="{B7C0C4E9-1B2E-49AA-BE84-F9D557B0896E}"/>
              </a:ext>
            </a:extLst>
          </p:cNvPr>
          <p:cNvSpPr txBox="1"/>
          <p:nvPr/>
        </p:nvSpPr>
        <p:spPr>
          <a:xfrm>
            <a:off x="845127" y="5180291"/>
            <a:ext cx="8083720" cy="400110"/>
          </a:xfrm>
          <a:prstGeom prst="rect">
            <a:avLst/>
          </a:prstGeom>
          <a:noFill/>
        </p:spPr>
        <p:txBody>
          <a:bodyPr wrap="square" rtlCol="0">
            <a:spAutoFit/>
          </a:bodyPr>
          <a:lstStyle/>
          <a:p>
            <a:pPr algn="r"/>
            <a:r>
              <a:rPr lang="en-GB" sz="2000" b="1" dirty="0"/>
              <a:t>(Handout 1: Gibbs’ Reflective Model/</a:t>
            </a:r>
            <a:r>
              <a:rPr lang="en-GB" sz="2000" b="1" dirty="0" err="1"/>
              <a:t>Taflen</a:t>
            </a:r>
            <a:r>
              <a:rPr lang="en-GB" sz="2000" b="1" dirty="0"/>
              <a:t> 1: Model </a:t>
            </a:r>
            <a:r>
              <a:rPr lang="en-GB" sz="2000" b="1" dirty="0" err="1"/>
              <a:t>Adfyfyriol</a:t>
            </a:r>
            <a:r>
              <a:rPr lang="en-GB" sz="2000" b="1" dirty="0"/>
              <a:t> Gibb)</a:t>
            </a:r>
          </a:p>
        </p:txBody>
      </p:sp>
    </p:spTree>
    <p:extLst>
      <p:ext uri="{BB962C8B-B14F-4D97-AF65-F5344CB8AC3E}">
        <p14:creationId xmlns:p14="http://schemas.microsoft.com/office/powerpoint/2010/main" val="749471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337210"/>
            <a:ext cx="4299697" cy="1014874"/>
          </a:xfrm>
        </p:spPr>
        <p:txBody>
          <a:bodyPr>
            <a:noAutofit/>
          </a:bodyPr>
          <a:lstStyle/>
          <a:p>
            <a:r>
              <a:rPr lang="en-GB" sz="2000" dirty="0"/>
              <a:t>Reflection needs to be supported by theory otherwise it can be inconclusive or even counter productive.</a:t>
            </a:r>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50" y="1336184"/>
            <a:ext cx="4299697" cy="4044625"/>
          </a:xfrm>
        </p:spPr>
        <p:txBody>
          <a:bodyPr>
            <a:normAutofit fontScale="92500"/>
          </a:bodyPr>
          <a:lstStyle/>
          <a:p>
            <a:pPr>
              <a:spcBef>
                <a:spcPts val="1200"/>
              </a:spcBef>
              <a:spcAft>
                <a:spcPts val="600"/>
              </a:spcAft>
            </a:pPr>
            <a:r>
              <a:rPr lang="cy-GB" sz="2000" i="1" dirty="0"/>
              <a:t>Mae angen cefnogi adfyfyrio gyda theori neu fel arall fe all fod yn amhendant neu hyd yn oed yn wrth-gynhyrchiol.</a:t>
            </a:r>
          </a:p>
          <a:p>
            <a:pPr marL="0" indent="0">
              <a:spcBef>
                <a:spcPts val="1200"/>
              </a:spcBef>
              <a:buNone/>
            </a:pPr>
            <a:r>
              <a:rPr lang="cy-GB" sz="2000" b="1" i="1" dirty="0"/>
              <a:t>Pam ydych chi’n meddwl bod hyn yn wir?</a:t>
            </a:r>
          </a:p>
          <a:p>
            <a:pPr>
              <a:spcBef>
                <a:spcPts val="1200"/>
              </a:spcBef>
            </a:pPr>
            <a:r>
              <a:rPr lang="cy-GB" sz="2000" i="1" dirty="0"/>
              <a:t>Mae Thompson &amp; Thompson yn dadlau bod hyn yn ein caniatáu i edrych ar ein harfer trwy ‘dynnu ar wybodaeth’</a:t>
            </a:r>
          </a:p>
          <a:p>
            <a:pPr>
              <a:spcBef>
                <a:spcPts val="1200"/>
              </a:spcBef>
            </a:pPr>
            <a:r>
              <a:rPr lang="cy-GB" sz="2000" i="1" dirty="0"/>
              <a:t>Gall yr wybodaeth hon fod yn wybodaeth sydd gennym yn barod neu’n wybodaeth y mae angen chwilio amdani er mwyn gwella ein harfer</a:t>
            </a:r>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Theorising Practice</a:t>
            </a:r>
            <a:br>
              <a:rPr lang="en-GB" sz="3600" b="1" dirty="0"/>
            </a:br>
            <a:r>
              <a:rPr lang="en-GB" sz="3600" b="1" dirty="0" err="1"/>
              <a:t>Damcaniaethu</a:t>
            </a:r>
            <a:r>
              <a:rPr lang="en-GB" sz="3600" b="1" dirty="0"/>
              <a:t> </a:t>
            </a:r>
            <a:r>
              <a:rPr lang="en-GB" sz="3600" b="1" dirty="0" err="1"/>
              <a:t>Arfer</a:t>
            </a:r>
            <a:endParaRPr lang="en-GB" sz="3600" b="1" dirty="0"/>
          </a:p>
        </p:txBody>
      </p:sp>
      <p:sp>
        <p:nvSpPr>
          <p:cNvPr id="6" name="TextBox 5">
            <a:extLst>
              <a:ext uri="{FF2B5EF4-FFF2-40B4-BE49-F238E27FC236}">
                <a16:creationId xmlns:a16="http://schemas.microsoft.com/office/drawing/2014/main" id="{B7C0C4E9-1B2E-49AA-BE84-F9D557B0896E}"/>
              </a:ext>
            </a:extLst>
          </p:cNvPr>
          <p:cNvSpPr txBox="1"/>
          <p:nvPr/>
        </p:nvSpPr>
        <p:spPr>
          <a:xfrm>
            <a:off x="4629149" y="5180291"/>
            <a:ext cx="4299698" cy="400110"/>
          </a:xfrm>
          <a:prstGeom prst="rect">
            <a:avLst/>
          </a:prstGeom>
          <a:noFill/>
        </p:spPr>
        <p:txBody>
          <a:bodyPr wrap="square" rtlCol="0">
            <a:spAutoFit/>
          </a:bodyPr>
          <a:lstStyle/>
          <a:p>
            <a:pPr algn="r"/>
            <a:r>
              <a:rPr lang="en-GB" sz="2000" dirty="0"/>
              <a:t>(Thompson &amp; Thompson, 2018, p./t.17)</a:t>
            </a:r>
          </a:p>
        </p:txBody>
      </p:sp>
      <p:sp>
        <p:nvSpPr>
          <p:cNvPr id="7" name="Content Placeholder 2">
            <a:extLst>
              <a:ext uri="{FF2B5EF4-FFF2-40B4-BE49-F238E27FC236}">
                <a16:creationId xmlns:a16="http://schemas.microsoft.com/office/drawing/2014/main" id="{97A9C416-2045-4CC4-A45F-AB304EBC0266}"/>
              </a:ext>
            </a:extLst>
          </p:cNvPr>
          <p:cNvSpPr txBox="1">
            <a:spLocks/>
          </p:cNvSpPr>
          <p:nvPr/>
        </p:nvSpPr>
        <p:spPr>
          <a:xfrm>
            <a:off x="215152" y="2745490"/>
            <a:ext cx="4299697" cy="101487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b="1" i="1" dirty="0"/>
              <a:t>Why do you think this is the case?</a:t>
            </a:r>
          </a:p>
        </p:txBody>
      </p:sp>
      <p:sp>
        <p:nvSpPr>
          <p:cNvPr id="10" name="Content Placeholder 2">
            <a:extLst>
              <a:ext uri="{FF2B5EF4-FFF2-40B4-BE49-F238E27FC236}">
                <a16:creationId xmlns:a16="http://schemas.microsoft.com/office/drawing/2014/main" id="{7F5D6E89-2DB8-4742-A3DB-752BF0F45C23}"/>
              </a:ext>
            </a:extLst>
          </p:cNvPr>
          <p:cNvSpPr txBox="1">
            <a:spLocks/>
          </p:cNvSpPr>
          <p:nvPr/>
        </p:nvSpPr>
        <p:spPr>
          <a:xfrm>
            <a:off x="272303" y="3416711"/>
            <a:ext cx="4299697" cy="101487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Thompson &amp; Thompson argue that this allows us to look at our practice by ‘drawing on knowledge’</a:t>
            </a:r>
          </a:p>
          <a:p>
            <a:r>
              <a:rPr lang="en-GB" sz="2000" dirty="0"/>
              <a:t>This knowledge might be knowledge that we already have or knowledge that we need to seek out in order to improve our practice</a:t>
            </a:r>
          </a:p>
          <a:p>
            <a:pPr marL="0" indent="0">
              <a:buFont typeface="Arial" panose="020B0604020202020204" pitchFamily="34" charset="0"/>
              <a:buNone/>
            </a:pPr>
            <a:endParaRPr lang="en-GB" sz="2000" dirty="0"/>
          </a:p>
        </p:txBody>
      </p:sp>
    </p:spTree>
    <p:extLst>
      <p:ext uri="{BB962C8B-B14F-4D97-AF65-F5344CB8AC3E}">
        <p14:creationId xmlns:p14="http://schemas.microsoft.com/office/powerpoint/2010/main" val="2001721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862794"/>
            <a:ext cx="4299697" cy="1014874"/>
          </a:xfrm>
        </p:spPr>
        <p:txBody>
          <a:bodyPr>
            <a:noAutofit/>
          </a:bodyPr>
          <a:lstStyle/>
          <a:p>
            <a:pPr>
              <a:lnSpc>
                <a:spcPct val="100000"/>
              </a:lnSpc>
            </a:pPr>
            <a:r>
              <a:rPr lang="en-GB" sz="2000" dirty="0"/>
              <a:t>This use of theory and research in the reflective process means that we develop our professional knowledge base</a:t>
            </a:r>
          </a:p>
          <a:p>
            <a:pPr>
              <a:lnSpc>
                <a:spcPct val="100000"/>
              </a:lnSpc>
            </a:pPr>
            <a:r>
              <a:rPr lang="en-GB" sz="2000" dirty="0"/>
              <a:t>As we develop our knowledge base this means that we can undertake reflection in different ways</a:t>
            </a:r>
          </a:p>
          <a:p>
            <a:pPr>
              <a:lnSpc>
                <a:spcPct val="100000"/>
              </a:lnSpc>
            </a:pPr>
            <a:r>
              <a:rPr lang="en-GB" sz="2000" dirty="0"/>
              <a:t>Donald Sch</a:t>
            </a:r>
            <a:r>
              <a:rPr lang="en-GB" sz="2000" dirty="0">
                <a:latin typeface="Calibri" panose="020F0502020204030204" pitchFamily="34" charset="0"/>
                <a:cs typeface="Calibri" panose="020F0502020204030204" pitchFamily="34" charset="0"/>
              </a:rPr>
              <a:t>ön has identified three main ways of reflecting, namely;</a:t>
            </a:r>
          </a:p>
          <a:p>
            <a:endParaRPr lang="en-GB" sz="2000" dirty="0"/>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852519"/>
            <a:ext cx="4299697" cy="3301372"/>
          </a:xfrm>
        </p:spPr>
        <p:txBody>
          <a:bodyPr>
            <a:normAutofit/>
          </a:bodyPr>
          <a:lstStyle/>
          <a:p>
            <a:r>
              <a:rPr lang="cy-GB" sz="2000" i="1" dirty="0"/>
              <a:t>O ganlyniad i’r defnydd hwn o theori ac ymchwil gallwn ddatblygu ein sail wybodaeth broffesiynol</a:t>
            </a:r>
          </a:p>
          <a:p>
            <a:r>
              <a:rPr lang="cy-GB" sz="2000" i="1" dirty="0"/>
              <a:t>Wrth i ni ddatblygu ein sail wybodaeth gallwn ymgymryd ag adfyfyrio mewn gwahanol ffyrdd</a:t>
            </a:r>
          </a:p>
          <a:p>
            <a:r>
              <a:rPr lang="cy-GB" sz="2000" i="1" dirty="0"/>
              <a:t>Mae Donald </a:t>
            </a:r>
            <a:r>
              <a:rPr lang="cy-GB" sz="2000" i="1" dirty="0" err="1"/>
              <a:t>Schön</a:t>
            </a:r>
            <a:r>
              <a:rPr lang="cy-GB" sz="2000" i="1" dirty="0"/>
              <a:t> wedi adnabod tair prif ffordd o adfyfyrio, sef;</a:t>
            </a:r>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Theorising Practice</a:t>
            </a:r>
            <a:br>
              <a:rPr lang="en-GB" sz="3600" b="1" dirty="0"/>
            </a:br>
            <a:r>
              <a:rPr lang="en-GB" sz="3600" b="1" dirty="0" err="1"/>
              <a:t>Damcaniaethu</a:t>
            </a:r>
            <a:r>
              <a:rPr lang="en-GB" sz="3600" b="1" dirty="0"/>
              <a:t> </a:t>
            </a:r>
            <a:r>
              <a:rPr lang="en-GB" sz="3600" b="1" dirty="0" err="1"/>
              <a:t>Arfer</a:t>
            </a:r>
            <a:endParaRPr lang="en-GB" sz="3600" b="1" dirty="0"/>
          </a:p>
        </p:txBody>
      </p:sp>
    </p:spTree>
    <p:extLst>
      <p:ext uri="{BB962C8B-B14F-4D97-AF65-F5344CB8AC3E}">
        <p14:creationId xmlns:p14="http://schemas.microsoft.com/office/powerpoint/2010/main" val="41979840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620748"/>
            <a:ext cx="4299697" cy="1014874"/>
          </a:xfrm>
        </p:spPr>
        <p:txBody>
          <a:bodyPr>
            <a:noAutofit/>
          </a:bodyPr>
          <a:lstStyle/>
          <a:p>
            <a:r>
              <a:rPr lang="en-GB" sz="2000" dirty="0">
                <a:latin typeface="Calibri" panose="020F0502020204030204" pitchFamily="34" charset="0"/>
                <a:cs typeface="Calibri" panose="020F0502020204030204" pitchFamily="34" charset="0"/>
              </a:rPr>
              <a:t>Reflection-</a:t>
            </a:r>
            <a:r>
              <a:rPr lang="en-GB" sz="2000" dirty="0">
                <a:solidFill>
                  <a:schemeClr val="accent1">
                    <a:lumMod val="75000"/>
                  </a:schemeClr>
                </a:solidFill>
                <a:latin typeface="Calibri" panose="020F0502020204030204" pitchFamily="34" charset="0"/>
                <a:cs typeface="Calibri" panose="020F0502020204030204" pitchFamily="34" charset="0"/>
              </a:rPr>
              <a:t>for</a:t>
            </a:r>
            <a:r>
              <a:rPr lang="en-GB" sz="2000" dirty="0">
                <a:latin typeface="Calibri" panose="020F0502020204030204" pitchFamily="34" charset="0"/>
                <a:cs typeface="Calibri" panose="020F0502020204030204" pitchFamily="34" charset="0"/>
              </a:rPr>
              <a:t>-action – this is using what we have already learnt to plan for future practice</a:t>
            </a:r>
          </a:p>
          <a:p>
            <a:r>
              <a:rPr lang="en-GB" sz="2000" dirty="0">
                <a:latin typeface="Calibri" panose="020F0502020204030204" pitchFamily="34" charset="0"/>
                <a:cs typeface="Calibri" panose="020F0502020204030204" pitchFamily="34" charset="0"/>
              </a:rPr>
              <a:t>Reflection-</a:t>
            </a:r>
            <a:r>
              <a:rPr lang="en-GB" sz="2000" dirty="0">
                <a:solidFill>
                  <a:schemeClr val="accent1">
                    <a:lumMod val="75000"/>
                  </a:schemeClr>
                </a:solidFill>
                <a:latin typeface="Calibri" panose="020F0502020204030204" pitchFamily="34" charset="0"/>
                <a:cs typeface="Calibri" panose="020F0502020204030204" pitchFamily="34" charset="0"/>
              </a:rPr>
              <a:t>in</a:t>
            </a:r>
            <a:r>
              <a:rPr lang="en-GB" sz="2000" dirty="0">
                <a:latin typeface="Calibri" panose="020F0502020204030204" pitchFamily="34" charset="0"/>
                <a:cs typeface="Calibri" panose="020F0502020204030204" pitchFamily="34" charset="0"/>
              </a:rPr>
              <a:t>-action – this is using our professional knowledge and understanding </a:t>
            </a:r>
            <a:r>
              <a:rPr lang="en-GB" sz="2000" u="sng" dirty="0">
                <a:latin typeface="Calibri" panose="020F0502020204030204" pitchFamily="34" charset="0"/>
                <a:cs typeface="Calibri" panose="020F0502020204030204" pitchFamily="34" charset="0"/>
              </a:rPr>
              <a:t>while engaged in practice</a:t>
            </a:r>
            <a:r>
              <a:rPr lang="en-GB" sz="2000" dirty="0">
                <a:latin typeface="Calibri" panose="020F0502020204030204" pitchFamily="34" charset="0"/>
                <a:cs typeface="Calibri" panose="020F0502020204030204" pitchFamily="34" charset="0"/>
              </a:rPr>
              <a:t> (N.B. this is the most difficult practice to develop)</a:t>
            </a:r>
          </a:p>
          <a:p>
            <a:r>
              <a:rPr lang="en-GB" sz="2000" dirty="0"/>
              <a:t>Reflection-</a:t>
            </a:r>
            <a:r>
              <a:rPr lang="en-GB" sz="2000" dirty="0">
                <a:solidFill>
                  <a:schemeClr val="accent1">
                    <a:lumMod val="75000"/>
                  </a:schemeClr>
                </a:solidFill>
              </a:rPr>
              <a:t>on</a:t>
            </a:r>
            <a:r>
              <a:rPr lang="en-GB" sz="2000" dirty="0"/>
              <a:t>-action – looking back objectively in order to learn from a situation and prepare us for future situations</a:t>
            </a:r>
          </a:p>
          <a:p>
            <a:pPr marL="0" indent="0">
              <a:buNone/>
            </a:pPr>
            <a:endParaRPr lang="en-GB" sz="2000" dirty="0"/>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610473"/>
            <a:ext cx="4299697" cy="3569818"/>
          </a:xfrm>
        </p:spPr>
        <p:txBody>
          <a:bodyPr>
            <a:normAutofit lnSpcReduction="10000"/>
          </a:bodyPr>
          <a:lstStyle/>
          <a:p>
            <a:r>
              <a:rPr lang="cy-GB" sz="2000" i="1" dirty="0"/>
              <a:t>Adfyfyrio ar gyfer gwaith – sef defnyddio’r hyn rydym wedi’i ddysgu yn barod i gynllunio am arfer y dyfodol</a:t>
            </a:r>
          </a:p>
          <a:p>
            <a:r>
              <a:rPr lang="cy-GB" sz="2000" i="1" dirty="0"/>
              <a:t>Adfyfyrio wrth waith – sef defnyddio ein gwybodaeth broffesiynol a dealltwriaeth </a:t>
            </a:r>
            <a:r>
              <a:rPr lang="cy-GB" sz="2000" i="1" u="sng" dirty="0"/>
              <a:t>wrth ymgymryd ag arfer</a:t>
            </a:r>
            <a:r>
              <a:rPr lang="cy-GB" sz="2000" i="1" dirty="0"/>
              <a:t> (D.S. dyma’r arfer </a:t>
            </a:r>
            <a:r>
              <a:rPr lang="cy-GB" sz="2000" i="1" dirty="0" err="1"/>
              <a:t>anoddaf</a:t>
            </a:r>
            <a:r>
              <a:rPr lang="cy-GB" sz="2000" i="1" dirty="0"/>
              <a:t> i’w ddatblygu)</a:t>
            </a:r>
          </a:p>
          <a:p>
            <a:r>
              <a:rPr lang="cy-GB" sz="2000" i="1" dirty="0"/>
              <a:t>Adfyfyrio ar waith – edrych nôl yn wrthrychol er mwyn dysgu o sefyllfa ac ein paratoi </a:t>
            </a:r>
            <a:r>
              <a:rPr lang="en-GB" sz="2000" i="1" dirty="0"/>
              <a:t>at </a:t>
            </a:r>
            <a:r>
              <a:rPr lang="en-GB" sz="2000" i="1" dirty="0" err="1"/>
              <a:t>sefyllfaoedd</a:t>
            </a:r>
            <a:r>
              <a:rPr lang="en-GB" sz="2000" i="1" dirty="0"/>
              <a:t> y </a:t>
            </a:r>
            <a:r>
              <a:rPr lang="en-GB" sz="2000" i="1" dirty="0" err="1"/>
              <a:t>dyfodol</a:t>
            </a:r>
            <a:endParaRPr lang="en-GB" sz="2000" i="1" dirty="0">
              <a:solidFill>
                <a:srgbClr val="FF0000"/>
              </a:solidFill>
            </a:endParaRPr>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310689"/>
            <a:ext cx="7886700" cy="1014874"/>
          </a:xfrm>
        </p:spPr>
        <p:txBody>
          <a:bodyPr>
            <a:normAutofit fontScale="90000"/>
          </a:bodyPr>
          <a:lstStyle/>
          <a:p>
            <a:pPr algn="ctr"/>
            <a:r>
              <a:rPr lang="en-GB" sz="3600" b="1" dirty="0"/>
              <a:t>Donald Sch</a:t>
            </a:r>
            <a:r>
              <a:rPr lang="en-GB" sz="3600" dirty="0">
                <a:latin typeface="Calibri" panose="020F0502020204030204" pitchFamily="34" charset="0"/>
                <a:cs typeface="Calibri" panose="020F0502020204030204" pitchFamily="34" charset="0"/>
              </a:rPr>
              <a:t>ön</a:t>
            </a:r>
            <a:br>
              <a:rPr lang="en-GB" sz="3600" b="1" dirty="0"/>
            </a:br>
            <a:endParaRPr lang="en-GB" sz="3600" b="1" dirty="0"/>
          </a:p>
        </p:txBody>
      </p:sp>
      <p:sp>
        <p:nvSpPr>
          <p:cNvPr id="6" name="TextBox 5">
            <a:extLst>
              <a:ext uri="{FF2B5EF4-FFF2-40B4-BE49-F238E27FC236}">
                <a16:creationId xmlns:a16="http://schemas.microsoft.com/office/drawing/2014/main" id="{B7C0C4E9-1B2E-49AA-BE84-F9D557B0896E}"/>
              </a:ext>
            </a:extLst>
          </p:cNvPr>
          <p:cNvSpPr txBox="1"/>
          <p:nvPr/>
        </p:nvSpPr>
        <p:spPr>
          <a:xfrm>
            <a:off x="4629149" y="5180291"/>
            <a:ext cx="4299698" cy="400110"/>
          </a:xfrm>
          <a:prstGeom prst="rect">
            <a:avLst/>
          </a:prstGeom>
          <a:noFill/>
        </p:spPr>
        <p:txBody>
          <a:bodyPr wrap="square" rtlCol="0">
            <a:spAutoFit/>
          </a:bodyPr>
          <a:lstStyle/>
          <a:p>
            <a:pPr algn="r"/>
            <a:r>
              <a:rPr lang="en-GB" sz="2000" dirty="0"/>
              <a:t>(Based on/</a:t>
            </a:r>
            <a:r>
              <a:rPr lang="en-GB" sz="2000" dirty="0" err="1"/>
              <a:t>Wedi’i</a:t>
            </a:r>
            <a:r>
              <a:rPr lang="en-GB" sz="2000" dirty="0"/>
              <a:t> </a:t>
            </a:r>
            <a:r>
              <a:rPr lang="en-GB" sz="2000" dirty="0" err="1"/>
              <a:t>seilio</a:t>
            </a:r>
            <a:r>
              <a:rPr lang="en-GB" sz="2000" dirty="0"/>
              <a:t> </a:t>
            </a:r>
            <a:r>
              <a:rPr lang="en-GB" sz="2000" dirty="0" err="1"/>
              <a:t>ar</a:t>
            </a:r>
            <a:r>
              <a:rPr lang="en-GB" sz="2000" dirty="0"/>
              <a:t> Sch</a:t>
            </a:r>
            <a:r>
              <a:rPr lang="en-GB" sz="2000" dirty="0">
                <a:latin typeface="Calibri" panose="020F0502020204030204" pitchFamily="34" charset="0"/>
                <a:cs typeface="Calibri" panose="020F0502020204030204" pitchFamily="34" charset="0"/>
              </a:rPr>
              <a:t>ön, 1983</a:t>
            </a:r>
            <a:r>
              <a:rPr lang="en-GB" sz="2000" dirty="0"/>
              <a:t>)</a:t>
            </a:r>
          </a:p>
        </p:txBody>
      </p:sp>
    </p:spTree>
    <p:extLst>
      <p:ext uri="{BB962C8B-B14F-4D97-AF65-F5344CB8AC3E}">
        <p14:creationId xmlns:p14="http://schemas.microsoft.com/office/powerpoint/2010/main" val="1261022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458837"/>
            <a:ext cx="4299697" cy="1014874"/>
          </a:xfrm>
        </p:spPr>
        <p:txBody>
          <a:bodyPr>
            <a:noAutofit/>
          </a:bodyPr>
          <a:lstStyle/>
          <a:p>
            <a:r>
              <a:rPr lang="en-GB" sz="2000" dirty="0">
                <a:latin typeface="Calibri" panose="020F0502020204030204" pitchFamily="34" charset="0"/>
                <a:cs typeface="Calibri" panose="020F0502020204030204" pitchFamily="34" charset="0"/>
              </a:rPr>
              <a:t>A key part of personal development planning is identifying the skills that we have and those that we need to improve our practice and prospects</a:t>
            </a:r>
          </a:p>
          <a:p>
            <a:r>
              <a:rPr lang="en-GB" sz="2000" dirty="0">
                <a:latin typeface="Calibri" panose="020F0502020204030204" pitchFamily="34" charset="0"/>
                <a:cs typeface="Calibri" panose="020F0502020204030204" pitchFamily="34" charset="0"/>
              </a:rPr>
              <a:t>This is acknowledged by the Quality Assurance Agency for Higher Education (QAA) who state that, whilst there is not a direct link;</a:t>
            </a:r>
          </a:p>
          <a:p>
            <a:r>
              <a:rPr lang="en-GB" sz="2000" dirty="0"/>
              <a:t>there is an overlap between the broad set of skills, attributes and competencies that contribute to graduate employability and the characteristics of Enterprise and Entrepreneurship</a:t>
            </a:r>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455048"/>
            <a:ext cx="4514851" cy="4266298"/>
          </a:xfrm>
        </p:spPr>
        <p:txBody>
          <a:bodyPr>
            <a:normAutofit/>
          </a:bodyPr>
          <a:lstStyle/>
          <a:p>
            <a:r>
              <a:rPr lang="cy-GB" sz="2000" dirty="0"/>
              <a:t>Rhan allweddol o gynllunio datblygiad personol yw adnabod y sgiliau sydd gennym a’r rheiny y mae eu hangen arnom er mwyn gwella ein harfer a’n rhagolygon</a:t>
            </a:r>
          </a:p>
          <a:p>
            <a:r>
              <a:rPr lang="cy-GB" sz="2000" dirty="0"/>
              <a:t>Cydnabyddir hyn gan yr Asiantaeth Sicrhau Ansawdd ar gyfer Addysg Uwch (ASA) sy’n dweud, er nad yw’n gyswllt uniongyrchol; bod yna orgyffwrdd rhwng y set sgiliau cyffredinol, rhinweddau a medrau sy’n cyfrannu at gyflogadwyedd graddedigion a rhinweddau Mentergarwch ac Entrepreneuriaeth</a:t>
            </a:r>
          </a:p>
          <a:p>
            <a:endParaRPr lang="en-GB" sz="2000" dirty="0"/>
          </a:p>
          <a:p>
            <a:endParaRPr lang="en-GB" sz="2000" dirty="0"/>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Employment and Entrepreneurship Skills</a:t>
            </a:r>
            <a:br>
              <a:rPr lang="en-GB" sz="3600" b="1" dirty="0"/>
            </a:br>
            <a:r>
              <a:rPr lang="en-GB" sz="3600" b="1" dirty="0" err="1"/>
              <a:t>Sgiliau</a:t>
            </a:r>
            <a:r>
              <a:rPr lang="en-GB" sz="3600" b="1" dirty="0"/>
              <a:t> </a:t>
            </a:r>
            <a:r>
              <a:rPr lang="en-GB" sz="3600" b="1" dirty="0" err="1"/>
              <a:t>Cyflogaeth</a:t>
            </a:r>
            <a:r>
              <a:rPr lang="en-GB" sz="3600" b="1" dirty="0"/>
              <a:t> ac </a:t>
            </a:r>
            <a:r>
              <a:rPr lang="en-GB" sz="3600" b="1" dirty="0" err="1"/>
              <a:t>Entrepreneuriaeth</a:t>
            </a:r>
            <a:r>
              <a:rPr lang="en-GB" sz="3600" b="1" dirty="0"/>
              <a:t> </a:t>
            </a:r>
          </a:p>
        </p:txBody>
      </p:sp>
      <p:sp>
        <p:nvSpPr>
          <p:cNvPr id="6" name="TextBox 5">
            <a:extLst>
              <a:ext uri="{FF2B5EF4-FFF2-40B4-BE49-F238E27FC236}">
                <a16:creationId xmlns:a16="http://schemas.microsoft.com/office/drawing/2014/main" id="{B7C0C4E9-1B2E-49AA-BE84-F9D557B0896E}"/>
              </a:ext>
            </a:extLst>
          </p:cNvPr>
          <p:cNvSpPr txBox="1"/>
          <p:nvPr/>
        </p:nvSpPr>
        <p:spPr>
          <a:xfrm>
            <a:off x="4514850" y="5721346"/>
            <a:ext cx="4299698" cy="400110"/>
          </a:xfrm>
          <a:prstGeom prst="rect">
            <a:avLst/>
          </a:prstGeom>
          <a:noFill/>
        </p:spPr>
        <p:txBody>
          <a:bodyPr wrap="square" rtlCol="0">
            <a:spAutoFit/>
          </a:bodyPr>
          <a:lstStyle/>
          <a:p>
            <a:pPr algn="r"/>
            <a:r>
              <a:rPr lang="en-GB" sz="2000" b="1" dirty="0">
                <a:solidFill>
                  <a:schemeClr val="bg1"/>
                </a:solidFill>
              </a:rPr>
              <a:t>(QAA/ASA</a:t>
            </a:r>
            <a:r>
              <a:rPr lang="en-GB" sz="2000" b="1" dirty="0">
                <a:solidFill>
                  <a:schemeClr val="bg1"/>
                </a:solidFill>
                <a:latin typeface="Calibri" panose="020F0502020204030204" pitchFamily="34" charset="0"/>
                <a:cs typeface="Calibri" panose="020F0502020204030204" pitchFamily="34" charset="0"/>
              </a:rPr>
              <a:t>, 2018, p./t.9</a:t>
            </a:r>
            <a:r>
              <a:rPr lang="en-GB" sz="2000" b="1" dirty="0">
                <a:solidFill>
                  <a:schemeClr val="bg1"/>
                </a:solidFill>
              </a:rPr>
              <a:t>)</a:t>
            </a:r>
          </a:p>
        </p:txBody>
      </p:sp>
    </p:spTree>
    <p:extLst>
      <p:ext uri="{BB962C8B-B14F-4D97-AF65-F5344CB8AC3E}">
        <p14:creationId xmlns:p14="http://schemas.microsoft.com/office/powerpoint/2010/main" val="2087046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What are Employability Skills?</a:t>
            </a:r>
            <a:br>
              <a:rPr lang="en-GB" sz="3200" b="1" dirty="0"/>
            </a:br>
            <a:r>
              <a:rPr lang="en-GB" sz="3200" b="1" dirty="0"/>
              <a:t>Beth </a:t>
            </a:r>
            <a:r>
              <a:rPr lang="en-GB" sz="3200" b="1" dirty="0" err="1"/>
              <a:t>yw</a:t>
            </a:r>
            <a:r>
              <a:rPr lang="en-GB" sz="3200" b="1" dirty="0"/>
              <a:t> </a:t>
            </a:r>
            <a:r>
              <a:rPr lang="en-GB" sz="3200" b="1" dirty="0" err="1"/>
              <a:t>Sgiliau</a:t>
            </a:r>
            <a:r>
              <a:rPr lang="en-GB" sz="3200" b="1" dirty="0"/>
              <a:t> </a:t>
            </a:r>
            <a:r>
              <a:rPr lang="en-GB" sz="3200" b="1" dirty="0" err="1"/>
              <a:t>Cyflogadwyedd</a:t>
            </a:r>
            <a:r>
              <a:rPr lang="en-GB" sz="3200" b="1" dirty="0"/>
              <a:t>?</a:t>
            </a:r>
          </a:p>
        </p:txBody>
      </p:sp>
      <p:sp>
        <p:nvSpPr>
          <p:cNvPr id="3" name="Content Placeholder 2"/>
          <p:cNvSpPr>
            <a:spLocks noGrp="1"/>
          </p:cNvSpPr>
          <p:nvPr>
            <p:ph sz="half" idx="1"/>
          </p:nvPr>
        </p:nvSpPr>
        <p:spPr>
          <a:xfrm>
            <a:off x="571500" y="2111345"/>
            <a:ext cx="3886200" cy="2635310"/>
          </a:xfrm>
        </p:spPr>
        <p:txBody>
          <a:bodyPr>
            <a:normAutofit/>
          </a:bodyPr>
          <a:lstStyle/>
          <a:p>
            <a:pPr algn="ctr"/>
            <a:r>
              <a:rPr lang="en-GB" sz="2200" dirty="0"/>
              <a:t>In small groups discuss what skills you think make you more employable.</a:t>
            </a:r>
          </a:p>
          <a:p>
            <a:pPr algn="ctr"/>
            <a:endParaRPr lang="en-GB" sz="2200" dirty="0"/>
          </a:p>
          <a:p>
            <a:pPr algn="ctr"/>
            <a:r>
              <a:rPr lang="en-GB" sz="2200" dirty="0"/>
              <a:t>Feedback to your Tutor.</a:t>
            </a:r>
          </a:p>
          <a:p>
            <a:pPr marL="0" indent="0">
              <a:buNone/>
            </a:pPr>
            <a:endParaRPr lang="en-GB" dirty="0"/>
          </a:p>
        </p:txBody>
      </p:sp>
      <p:sp>
        <p:nvSpPr>
          <p:cNvPr id="4" name="Content Placeholder 3"/>
          <p:cNvSpPr>
            <a:spLocks noGrp="1"/>
          </p:cNvSpPr>
          <p:nvPr>
            <p:ph sz="half" idx="2"/>
          </p:nvPr>
        </p:nvSpPr>
        <p:spPr>
          <a:xfrm>
            <a:off x="4572000" y="2111345"/>
            <a:ext cx="4156364" cy="2635310"/>
          </a:xfrm>
        </p:spPr>
        <p:txBody>
          <a:bodyPr>
            <a:normAutofit/>
          </a:bodyPr>
          <a:lstStyle/>
          <a:p>
            <a:pPr algn="ctr"/>
            <a:r>
              <a:rPr lang="cy-GB" sz="2000" i="1" dirty="0"/>
              <a:t>Mewn grwpiau bach, trafodwch ba sgiliau rydych chi’n meddwl sy’n eich gwneud yn fwy cyflogadwy.</a:t>
            </a:r>
          </a:p>
          <a:p>
            <a:pPr algn="ctr"/>
            <a:endParaRPr lang="cy-GB" sz="2000" i="1" dirty="0"/>
          </a:p>
          <a:p>
            <a:pPr algn="ctr"/>
            <a:r>
              <a:rPr lang="cy-GB" sz="2000" i="1" dirty="0"/>
              <a:t>Rhowch adborth i’ch Tiwtor</a:t>
            </a:r>
            <a:r>
              <a:rPr lang="en-GB" sz="2000" i="1" dirty="0"/>
              <a:t>.</a:t>
            </a:r>
          </a:p>
        </p:txBody>
      </p:sp>
    </p:spTree>
    <p:extLst>
      <p:ext uri="{BB962C8B-B14F-4D97-AF65-F5344CB8AC3E}">
        <p14:creationId xmlns:p14="http://schemas.microsoft.com/office/powerpoint/2010/main" val="2769944878"/>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533481"/>
            <a:ext cx="4299697" cy="1014874"/>
          </a:xfrm>
        </p:spPr>
        <p:txBody>
          <a:bodyPr>
            <a:noAutofit/>
          </a:bodyPr>
          <a:lstStyle/>
          <a:p>
            <a:r>
              <a:rPr lang="en-GB" sz="2000" dirty="0">
                <a:latin typeface="Calibri" panose="020F0502020204030204" pitchFamily="34" charset="0"/>
                <a:cs typeface="Calibri" panose="020F0502020204030204" pitchFamily="34" charset="0"/>
              </a:rPr>
              <a:t>“Entrepreneurship […] is defined as the application of enterprise behaviours, attributes and competencies into the creation of cultural, social or economic value”.</a:t>
            </a:r>
          </a:p>
          <a:p>
            <a:r>
              <a:rPr lang="en-GB" sz="2000" dirty="0">
                <a:latin typeface="Calibri" panose="020F0502020204030204" pitchFamily="34" charset="0"/>
                <a:cs typeface="Calibri" panose="020F0502020204030204" pitchFamily="34" charset="0"/>
              </a:rPr>
              <a:t>“This can, but does not exclusively, lead to venture creation”.</a:t>
            </a:r>
          </a:p>
          <a:p>
            <a:r>
              <a:rPr lang="en-GB" sz="2000" dirty="0">
                <a:latin typeface="Calibri" panose="020F0502020204030204" pitchFamily="34" charset="0"/>
                <a:cs typeface="Calibri" panose="020F0502020204030204" pitchFamily="34" charset="0"/>
              </a:rPr>
              <a:t>“Entrepreneurship applies to both individuals and groups (teams or organisations), and it refers to value creation in the private, public and third sectors, and in any hybrid combination of the three”.</a:t>
            </a:r>
          </a:p>
        </p:txBody>
      </p:sp>
      <p:sp>
        <p:nvSpPr>
          <p:cNvPr id="4" name="Content Placeholder 3">
            <a:extLst>
              <a:ext uri="{FF2B5EF4-FFF2-40B4-BE49-F238E27FC236}">
                <a16:creationId xmlns:a16="http://schemas.microsoft.com/office/drawing/2014/main" id="{409CBD60-D9B9-4441-B288-ACAB61F3312F}"/>
              </a:ext>
            </a:extLst>
          </p:cNvPr>
          <p:cNvSpPr>
            <a:spLocks noGrp="1"/>
          </p:cNvSpPr>
          <p:nvPr>
            <p:ph sz="half" idx="2"/>
          </p:nvPr>
        </p:nvSpPr>
        <p:spPr>
          <a:xfrm>
            <a:off x="4629149" y="1533481"/>
            <a:ext cx="4299697" cy="4072334"/>
          </a:xfrm>
        </p:spPr>
        <p:txBody>
          <a:bodyPr>
            <a:normAutofit/>
          </a:bodyPr>
          <a:lstStyle/>
          <a:p>
            <a:r>
              <a:rPr lang="cy-GB" sz="2000" i="1" dirty="0"/>
              <a:t>“Diffiniad Entrepreneuriaeth […] yw cymhwysiad ymddygiad, rhinweddau a medrau mentergarwch i greadigaeth gwerth diwylliannol, cymdeithasol neu economaidd”. </a:t>
            </a:r>
          </a:p>
          <a:p>
            <a:r>
              <a:rPr lang="cy-GB" sz="2000" i="1" dirty="0"/>
              <a:t>“Gall hyn, ond nid bob tro, arwain at greu menter”.</a:t>
            </a:r>
          </a:p>
          <a:p>
            <a:r>
              <a:rPr lang="cy-GB" sz="2000" i="1" dirty="0"/>
              <a:t>“Mae entrepreneuriaeth yn berthnasol i unigolion a grwpiau (timau neu sefydliadau), ac mae’n cyfeirio at greu gwerth yn y sectorau preifat, cyhoeddus a thrydydd sector, ac mewn unrhyw gyfuniad o’r tri”.</a:t>
            </a:r>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0"/>
            <a:ext cx="7886700" cy="1325563"/>
          </a:xfrm>
        </p:spPr>
        <p:txBody>
          <a:bodyPr>
            <a:normAutofit/>
          </a:bodyPr>
          <a:lstStyle/>
          <a:p>
            <a:pPr algn="ctr"/>
            <a:r>
              <a:rPr lang="en-GB" sz="3600" b="1" dirty="0"/>
              <a:t>Why Entrepreneurship?</a:t>
            </a:r>
            <a:br>
              <a:rPr lang="en-GB" sz="3600" b="1" dirty="0"/>
            </a:br>
            <a:r>
              <a:rPr lang="en-GB" sz="3600" b="1" dirty="0"/>
              <a:t>Pam </a:t>
            </a:r>
            <a:r>
              <a:rPr lang="en-GB" sz="3600" b="1" dirty="0" err="1"/>
              <a:t>Entrepreneuriaeth</a:t>
            </a:r>
            <a:r>
              <a:rPr lang="en-GB" sz="3600" b="1" dirty="0"/>
              <a:t>?</a:t>
            </a:r>
          </a:p>
        </p:txBody>
      </p:sp>
      <p:sp>
        <p:nvSpPr>
          <p:cNvPr id="6" name="TextBox 5">
            <a:extLst>
              <a:ext uri="{FF2B5EF4-FFF2-40B4-BE49-F238E27FC236}">
                <a16:creationId xmlns:a16="http://schemas.microsoft.com/office/drawing/2014/main" id="{B7C0C4E9-1B2E-49AA-BE84-F9D557B0896E}"/>
              </a:ext>
            </a:extLst>
          </p:cNvPr>
          <p:cNvSpPr txBox="1"/>
          <p:nvPr/>
        </p:nvSpPr>
        <p:spPr>
          <a:xfrm>
            <a:off x="4514850" y="5721346"/>
            <a:ext cx="4299698" cy="400110"/>
          </a:xfrm>
          <a:prstGeom prst="rect">
            <a:avLst/>
          </a:prstGeom>
          <a:noFill/>
        </p:spPr>
        <p:txBody>
          <a:bodyPr wrap="square" rtlCol="0">
            <a:spAutoFit/>
          </a:bodyPr>
          <a:lstStyle/>
          <a:p>
            <a:pPr algn="r"/>
            <a:r>
              <a:rPr lang="en-GB" sz="2000" b="1" dirty="0">
                <a:solidFill>
                  <a:schemeClr val="bg1"/>
                </a:solidFill>
              </a:rPr>
              <a:t>(QAA/ASA</a:t>
            </a:r>
            <a:r>
              <a:rPr lang="en-GB" sz="2000" b="1" dirty="0">
                <a:solidFill>
                  <a:schemeClr val="bg1"/>
                </a:solidFill>
                <a:latin typeface="Calibri" panose="020F0502020204030204" pitchFamily="34" charset="0"/>
                <a:cs typeface="Calibri" panose="020F0502020204030204" pitchFamily="34" charset="0"/>
              </a:rPr>
              <a:t>, 2018, p./t.7</a:t>
            </a:r>
            <a:r>
              <a:rPr lang="en-GB" sz="2000" b="1" dirty="0">
                <a:solidFill>
                  <a:schemeClr val="bg1"/>
                </a:solidFill>
              </a:rPr>
              <a:t>)</a:t>
            </a:r>
          </a:p>
        </p:txBody>
      </p:sp>
    </p:spTree>
    <p:extLst>
      <p:ext uri="{BB962C8B-B14F-4D97-AF65-F5344CB8AC3E}">
        <p14:creationId xmlns:p14="http://schemas.microsoft.com/office/powerpoint/2010/main" val="2178983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What is Entrepreneurship?</a:t>
            </a:r>
            <a:br>
              <a:rPr lang="en-GB" sz="3200" b="1" dirty="0"/>
            </a:br>
            <a:r>
              <a:rPr lang="en-GB" sz="3200" b="1" dirty="0"/>
              <a:t>Beth </a:t>
            </a:r>
            <a:r>
              <a:rPr lang="en-GB" sz="3200" b="1" dirty="0" err="1"/>
              <a:t>yw</a:t>
            </a:r>
            <a:r>
              <a:rPr lang="en-GB" sz="3200" b="1" dirty="0"/>
              <a:t> </a:t>
            </a:r>
            <a:r>
              <a:rPr lang="en-GB" sz="3200" b="1" dirty="0" err="1"/>
              <a:t>Entrepreneuriaeth</a:t>
            </a:r>
            <a:r>
              <a:rPr lang="en-GB" sz="3200" b="1" dirty="0"/>
              <a:t>?</a:t>
            </a:r>
            <a:endParaRPr lang="en-GB" sz="3200" dirty="0"/>
          </a:p>
        </p:txBody>
      </p:sp>
      <p:sp>
        <p:nvSpPr>
          <p:cNvPr id="3" name="Content Placeholder 2"/>
          <p:cNvSpPr>
            <a:spLocks noGrp="1"/>
          </p:cNvSpPr>
          <p:nvPr>
            <p:ph sz="half" idx="1"/>
          </p:nvPr>
        </p:nvSpPr>
        <p:spPr>
          <a:xfrm>
            <a:off x="571500" y="1744824"/>
            <a:ext cx="3886200" cy="3741576"/>
          </a:xfrm>
        </p:spPr>
        <p:txBody>
          <a:bodyPr>
            <a:normAutofit fontScale="62500" lnSpcReduction="20000"/>
          </a:bodyPr>
          <a:lstStyle/>
          <a:p>
            <a:pPr marL="0" indent="0" algn="ctr">
              <a:buNone/>
            </a:pPr>
            <a:r>
              <a:rPr lang="en-GB" sz="3200" dirty="0"/>
              <a:t>In small groups discuss the following questions</a:t>
            </a:r>
          </a:p>
          <a:p>
            <a:pPr marL="0" indent="0" algn="ctr">
              <a:buNone/>
            </a:pPr>
            <a:endParaRPr lang="en-GB" sz="3200" dirty="0"/>
          </a:p>
          <a:p>
            <a:pPr marL="514350" indent="-514350" algn="ctr">
              <a:buFont typeface="+mj-lt"/>
              <a:buAutoNum type="arabicPeriod"/>
            </a:pPr>
            <a:r>
              <a:rPr lang="en-GB" sz="3200" dirty="0"/>
              <a:t>Who or what is an Entrepreneur?</a:t>
            </a:r>
          </a:p>
          <a:p>
            <a:pPr marL="514350" indent="-514350" algn="ctr">
              <a:buFont typeface="+mj-lt"/>
              <a:buAutoNum type="arabicPeriod"/>
            </a:pPr>
            <a:r>
              <a:rPr lang="en-GB" sz="3200" dirty="0"/>
              <a:t>How do people become entrepreneurs?</a:t>
            </a:r>
          </a:p>
          <a:p>
            <a:pPr marL="514350" indent="-514350" algn="ctr">
              <a:buFont typeface="+mj-lt"/>
              <a:buAutoNum type="arabicPeriod"/>
            </a:pPr>
            <a:r>
              <a:rPr lang="en-GB" sz="3200" dirty="0"/>
              <a:t>What is the role of entrepreneurship in society?</a:t>
            </a:r>
          </a:p>
          <a:p>
            <a:pPr algn="ctr"/>
            <a:endParaRPr lang="en-GB" sz="3200" dirty="0"/>
          </a:p>
          <a:p>
            <a:pPr marL="0" indent="0" algn="ctr">
              <a:buNone/>
            </a:pPr>
            <a:r>
              <a:rPr lang="en-GB" sz="3200" dirty="0"/>
              <a:t>Feedback to your Tutor.</a:t>
            </a:r>
          </a:p>
          <a:p>
            <a:pPr marL="0" indent="0">
              <a:buNone/>
            </a:pPr>
            <a:endParaRPr lang="en-GB" dirty="0"/>
          </a:p>
        </p:txBody>
      </p:sp>
      <p:sp>
        <p:nvSpPr>
          <p:cNvPr id="4" name="Content Placeholder 3"/>
          <p:cNvSpPr>
            <a:spLocks noGrp="1"/>
          </p:cNvSpPr>
          <p:nvPr>
            <p:ph sz="half" idx="2"/>
          </p:nvPr>
        </p:nvSpPr>
        <p:spPr>
          <a:xfrm>
            <a:off x="4572000" y="1744824"/>
            <a:ext cx="4000500" cy="3030270"/>
          </a:xfrm>
        </p:spPr>
        <p:txBody>
          <a:bodyPr>
            <a:noAutofit/>
          </a:bodyPr>
          <a:lstStyle/>
          <a:p>
            <a:pPr marL="0" indent="0">
              <a:buNone/>
            </a:pPr>
            <a:r>
              <a:rPr lang="cy-GB" sz="2000" i="1" dirty="0"/>
              <a:t>Mewn grwpiau bach trafodwch y cwestiynau a ganlyn</a:t>
            </a:r>
          </a:p>
          <a:p>
            <a:pPr marL="0" indent="0">
              <a:buNone/>
            </a:pPr>
            <a:br>
              <a:rPr lang="cy-GB" sz="2000" i="1" dirty="0"/>
            </a:br>
            <a:r>
              <a:rPr lang="cy-GB" sz="2000" i="1" dirty="0"/>
              <a:t>1. Pwy neu beth yw Entrepreneur?</a:t>
            </a:r>
          </a:p>
          <a:p>
            <a:pPr marL="0" indent="0">
              <a:buNone/>
            </a:pPr>
            <a:r>
              <a:rPr lang="cy-GB" sz="2000" i="1" dirty="0"/>
              <a:t>2. Sut mae pobl yn dod yn Entrepreneuriaid?</a:t>
            </a:r>
          </a:p>
          <a:p>
            <a:pPr marL="0" indent="0">
              <a:buNone/>
            </a:pPr>
            <a:r>
              <a:rPr lang="cy-GB" sz="2000" i="1" dirty="0"/>
              <a:t>3. Beth yw rôl entrepreneuriaeth mewn cymdeithas?</a:t>
            </a:r>
            <a:br>
              <a:rPr lang="cy-GB" sz="2000" i="1" dirty="0"/>
            </a:br>
            <a:br>
              <a:rPr lang="cy-GB" sz="2000" i="1" dirty="0"/>
            </a:br>
            <a:r>
              <a:rPr lang="cy-GB" sz="2000" i="1" dirty="0"/>
              <a:t>Rhowch adborth i’r Tiwtor.</a:t>
            </a:r>
          </a:p>
        </p:txBody>
      </p:sp>
      <p:sp>
        <p:nvSpPr>
          <p:cNvPr id="5" name="TextBox 4">
            <a:extLst>
              <a:ext uri="{FF2B5EF4-FFF2-40B4-BE49-F238E27FC236}">
                <a16:creationId xmlns:a16="http://schemas.microsoft.com/office/drawing/2014/main" id="{341C77C9-6EC1-4AB4-AC4C-0CCD4F0D77C6}"/>
              </a:ext>
            </a:extLst>
          </p:cNvPr>
          <p:cNvSpPr txBox="1"/>
          <p:nvPr/>
        </p:nvSpPr>
        <p:spPr>
          <a:xfrm>
            <a:off x="2175198" y="5269681"/>
            <a:ext cx="4299698" cy="400110"/>
          </a:xfrm>
          <a:prstGeom prst="rect">
            <a:avLst/>
          </a:prstGeom>
          <a:noFill/>
        </p:spPr>
        <p:txBody>
          <a:bodyPr wrap="square" rtlCol="0">
            <a:spAutoFit/>
          </a:bodyPr>
          <a:lstStyle/>
          <a:p>
            <a:pPr algn="r"/>
            <a:r>
              <a:rPr lang="en-GB" sz="2000" dirty="0"/>
              <a:t>(Based on/</a:t>
            </a:r>
            <a:r>
              <a:rPr lang="en-GB" sz="2000" dirty="0" err="1"/>
              <a:t>Wedi’i</a:t>
            </a:r>
            <a:r>
              <a:rPr lang="en-GB" sz="2000" dirty="0"/>
              <a:t> </a:t>
            </a:r>
            <a:r>
              <a:rPr lang="en-GB" sz="2000" dirty="0" err="1"/>
              <a:t>seilio</a:t>
            </a:r>
            <a:r>
              <a:rPr lang="en-GB" sz="2000" dirty="0"/>
              <a:t> </a:t>
            </a:r>
            <a:r>
              <a:rPr lang="en-GB" sz="2000" dirty="0" err="1"/>
              <a:t>ar</a:t>
            </a:r>
            <a:r>
              <a:rPr lang="en-GB" sz="2000" dirty="0"/>
              <a:t> Rae</a:t>
            </a:r>
            <a:r>
              <a:rPr lang="en-GB" sz="2000" dirty="0">
                <a:latin typeface="Calibri" panose="020F0502020204030204" pitchFamily="34" charset="0"/>
                <a:cs typeface="Calibri" panose="020F0502020204030204" pitchFamily="34" charset="0"/>
              </a:rPr>
              <a:t>, 2007</a:t>
            </a:r>
            <a:r>
              <a:rPr lang="en-GB" sz="2000" dirty="0"/>
              <a:t>)</a:t>
            </a:r>
          </a:p>
        </p:txBody>
      </p:sp>
    </p:spTree>
    <p:extLst>
      <p:ext uri="{BB962C8B-B14F-4D97-AF65-F5344CB8AC3E}">
        <p14:creationId xmlns:p14="http://schemas.microsoft.com/office/powerpoint/2010/main" val="346517534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Entrepreneurship Capabilities</a:t>
            </a:r>
            <a:br>
              <a:rPr lang="en-GB" sz="3200" b="1" dirty="0"/>
            </a:br>
            <a:r>
              <a:rPr lang="en-GB" sz="3200" b="1" dirty="0" err="1"/>
              <a:t>Medrau</a:t>
            </a:r>
            <a:r>
              <a:rPr lang="en-GB" sz="3200" b="1" dirty="0"/>
              <a:t> </a:t>
            </a:r>
            <a:r>
              <a:rPr lang="en-GB" sz="3200" b="1" dirty="0" err="1"/>
              <a:t>Entrepreneuriaeth</a:t>
            </a:r>
            <a:endParaRPr lang="en-GB" sz="3200" dirty="0"/>
          </a:p>
        </p:txBody>
      </p:sp>
      <p:sp>
        <p:nvSpPr>
          <p:cNvPr id="3" name="Content Placeholder 2"/>
          <p:cNvSpPr>
            <a:spLocks noGrp="1"/>
          </p:cNvSpPr>
          <p:nvPr>
            <p:ph sz="half" idx="1"/>
          </p:nvPr>
        </p:nvSpPr>
        <p:spPr>
          <a:xfrm>
            <a:off x="571500" y="1502228"/>
            <a:ext cx="3886200" cy="3984171"/>
          </a:xfrm>
        </p:spPr>
        <p:txBody>
          <a:bodyPr>
            <a:normAutofit lnSpcReduction="10000"/>
          </a:bodyPr>
          <a:lstStyle/>
          <a:p>
            <a:r>
              <a:rPr lang="en-GB" sz="2000" dirty="0"/>
              <a:t>Rae lists the following entrepreneurship capabilities</a:t>
            </a:r>
          </a:p>
          <a:p>
            <a:endParaRPr lang="en-GB" sz="2000" dirty="0"/>
          </a:p>
          <a:p>
            <a:r>
              <a:rPr lang="en-GB" sz="2000" dirty="0"/>
              <a:t>Personal organisation</a:t>
            </a:r>
          </a:p>
          <a:p>
            <a:r>
              <a:rPr lang="en-GB" sz="2000" dirty="0"/>
              <a:t>Interpersonal interaction</a:t>
            </a:r>
          </a:p>
          <a:p>
            <a:r>
              <a:rPr lang="en-GB" sz="2000" dirty="0"/>
              <a:t>Investigating opportunity</a:t>
            </a:r>
          </a:p>
          <a:p>
            <a:r>
              <a:rPr lang="en-GB" sz="2000" dirty="0"/>
              <a:t>Applying innovation</a:t>
            </a:r>
          </a:p>
          <a:p>
            <a:r>
              <a:rPr lang="en-GB" sz="2000" dirty="0"/>
              <a:t>Strategic venture planning</a:t>
            </a:r>
          </a:p>
          <a:p>
            <a:r>
              <a:rPr lang="en-GB" sz="2000" dirty="0"/>
              <a:t>Market development </a:t>
            </a:r>
          </a:p>
          <a:p>
            <a:pPr marL="0" indent="0">
              <a:buNone/>
            </a:pPr>
            <a:endParaRPr lang="en-GB" sz="2400" dirty="0"/>
          </a:p>
        </p:txBody>
      </p:sp>
      <p:sp>
        <p:nvSpPr>
          <p:cNvPr id="4" name="Content Placeholder 3"/>
          <p:cNvSpPr>
            <a:spLocks noGrp="1"/>
          </p:cNvSpPr>
          <p:nvPr>
            <p:ph sz="half" idx="2"/>
          </p:nvPr>
        </p:nvSpPr>
        <p:spPr>
          <a:xfrm>
            <a:off x="4554682" y="1501146"/>
            <a:ext cx="4017818" cy="3353032"/>
          </a:xfrm>
        </p:spPr>
        <p:txBody>
          <a:bodyPr>
            <a:normAutofit lnSpcReduction="10000"/>
          </a:bodyPr>
          <a:lstStyle/>
          <a:p>
            <a:r>
              <a:rPr lang="cy-GB" sz="2000" i="1" dirty="0"/>
              <a:t>Mae </a:t>
            </a:r>
            <a:r>
              <a:rPr lang="cy-GB" sz="2000" i="1" dirty="0" err="1"/>
              <a:t>Rae</a:t>
            </a:r>
            <a:r>
              <a:rPr lang="cy-GB" sz="2000" i="1" dirty="0"/>
              <a:t> yn rhestru’r medrau entrepreneuriaeth a ganlyn</a:t>
            </a:r>
          </a:p>
          <a:p>
            <a:endParaRPr lang="cy-GB" sz="2000" i="1" dirty="0"/>
          </a:p>
          <a:p>
            <a:r>
              <a:rPr lang="cy-GB" sz="2000" i="1" dirty="0"/>
              <a:t>Trefnusrwydd personol</a:t>
            </a:r>
          </a:p>
          <a:p>
            <a:r>
              <a:rPr lang="cy-GB" sz="2000" i="1" dirty="0"/>
              <a:t>Rhyngweithio rhyngbersonol</a:t>
            </a:r>
          </a:p>
          <a:p>
            <a:r>
              <a:rPr lang="cy-GB" sz="2000" i="1" dirty="0"/>
              <a:t>Cyfle i archwilio</a:t>
            </a:r>
          </a:p>
          <a:p>
            <a:r>
              <a:rPr lang="cy-GB" sz="2000" i="1" dirty="0"/>
              <a:t>Cymhwyso arloesi</a:t>
            </a:r>
          </a:p>
          <a:p>
            <a:r>
              <a:rPr lang="cy-GB" sz="2000" i="1" dirty="0"/>
              <a:t>Cynllunio menter strategol</a:t>
            </a:r>
          </a:p>
          <a:p>
            <a:r>
              <a:rPr lang="cy-GB" sz="2000" i="1" dirty="0"/>
              <a:t>Datblygu marchnad</a:t>
            </a:r>
          </a:p>
        </p:txBody>
      </p:sp>
      <p:sp>
        <p:nvSpPr>
          <p:cNvPr id="5" name="TextBox 4">
            <a:extLst>
              <a:ext uri="{FF2B5EF4-FFF2-40B4-BE49-F238E27FC236}">
                <a16:creationId xmlns:a16="http://schemas.microsoft.com/office/drawing/2014/main" id="{341C77C9-6EC1-4AB4-AC4C-0CCD4F0D77C6}"/>
              </a:ext>
            </a:extLst>
          </p:cNvPr>
          <p:cNvSpPr txBox="1"/>
          <p:nvPr/>
        </p:nvSpPr>
        <p:spPr>
          <a:xfrm>
            <a:off x="4629149" y="5180291"/>
            <a:ext cx="4299698" cy="400110"/>
          </a:xfrm>
          <a:prstGeom prst="rect">
            <a:avLst/>
          </a:prstGeom>
          <a:noFill/>
        </p:spPr>
        <p:txBody>
          <a:bodyPr wrap="square" rtlCol="0">
            <a:spAutoFit/>
          </a:bodyPr>
          <a:lstStyle/>
          <a:p>
            <a:pPr algn="r"/>
            <a:r>
              <a:rPr lang="en-GB" sz="2000" dirty="0"/>
              <a:t>(Based on/</a:t>
            </a:r>
            <a:r>
              <a:rPr lang="en-GB" sz="2000" dirty="0" err="1"/>
              <a:t>Wedi’i</a:t>
            </a:r>
            <a:r>
              <a:rPr lang="en-GB" sz="2000" dirty="0"/>
              <a:t> </a:t>
            </a:r>
            <a:r>
              <a:rPr lang="en-GB" sz="2000" dirty="0" err="1"/>
              <a:t>seilio</a:t>
            </a:r>
            <a:r>
              <a:rPr lang="en-GB" sz="2000" dirty="0"/>
              <a:t> </a:t>
            </a:r>
            <a:r>
              <a:rPr lang="en-GB" sz="2000" dirty="0" err="1"/>
              <a:t>ar</a:t>
            </a:r>
            <a:r>
              <a:rPr lang="en-GB" sz="2000" dirty="0"/>
              <a:t> Rae</a:t>
            </a:r>
            <a:r>
              <a:rPr lang="en-GB" sz="2000" dirty="0">
                <a:latin typeface="Calibri" panose="020F0502020204030204" pitchFamily="34" charset="0"/>
                <a:cs typeface="Calibri" panose="020F0502020204030204" pitchFamily="34" charset="0"/>
              </a:rPr>
              <a:t>, 2007</a:t>
            </a:r>
            <a:r>
              <a:rPr lang="en-GB" sz="2000" dirty="0"/>
              <a:t>)</a:t>
            </a:r>
          </a:p>
        </p:txBody>
      </p:sp>
      <p:sp>
        <p:nvSpPr>
          <p:cNvPr id="6" name="TextBox 5">
            <a:extLst>
              <a:ext uri="{FF2B5EF4-FFF2-40B4-BE49-F238E27FC236}">
                <a16:creationId xmlns:a16="http://schemas.microsoft.com/office/drawing/2014/main" id="{581DD7D3-B26C-4279-8DC6-06F6771D370A}"/>
              </a:ext>
            </a:extLst>
          </p:cNvPr>
          <p:cNvSpPr txBox="1"/>
          <p:nvPr/>
        </p:nvSpPr>
        <p:spPr>
          <a:xfrm>
            <a:off x="4322618" y="5707516"/>
            <a:ext cx="4821382" cy="646331"/>
          </a:xfrm>
          <a:prstGeom prst="rect">
            <a:avLst/>
          </a:prstGeom>
          <a:noFill/>
        </p:spPr>
        <p:txBody>
          <a:bodyPr wrap="square" rtlCol="0">
            <a:spAutoFit/>
          </a:bodyPr>
          <a:lstStyle/>
          <a:p>
            <a:r>
              <a:rPr lang="en-GB" b="1" dirty="0">
                <a:solidFill>
                  <a:schemeClr val="bg1"/>
                </a:solidFill>
              </a:rPr>
              <a:t>Worksheet 2: Entrepreneurship self assessment/ </a:t>
            </a:r>
            <a:r>
              <a:rPr lang="en-GB" b="1" dirty="0" err="1">
                <a:solidFill>
                  <a:schemeClr val="bg1"/>
                </a:solidFill>
              </a:rPr>
              <a:t>Taflen</a:t>
            </a:r>
            <a:r>
              <a:rPr lang="en-GB" b="1" dirty="0">
                <a:solidFill>
                  <a:schemeClr val="bg1"/>
                </a:solidFill>
              </a:rPr>
              <a:t> </a:t>
            </a:r>
            <a:r>
              <a:rPr lang="en-GB" b="1" dirty="0" err="1">
                <a:solidFill>
                  <a:schemeClr val="bg1"/>
                </a:solidFill>
              </a:rPr>
              <a:t>waith</a:t>
            </a:r>
            <a:r>
              <a:rPr lang="en-GB" b="1" dirty="0">
                <a:solidFill>
                  <a:schemeClr val="bg1"/>
                </a:solidFill>
              </a:rPr>
              <a:t> 2: Hunan-</a:t>
            </a:r>
            <a:r>
              <a:rPr lang="en-GB" b="1" dirty="0" err="1">
                <a:solidFill>
                  <a:schemeClr val="bg1"/>
                </a:solidFill>
              </a:rPr>
              <a:t>asesiad</a:t>
            </a:r>
            <a:r>
              <a:rPr lang="en-GB" b="1" dirty="0">
                <a:solidFill>
                  <a:schemeClr val="bg1"/>
                </a:solidFill>
              </a:rPr>
              <a:t> </a:t>
            </a:r>
            <a:r>
              <a:rPr lang="en-GB" b="1" dirty="0" err="1">
                <a:solidFill>
                  <a:schemeClr val="bg1"/>
                </a:solidFill>
              </a:rPr>
              <a:t>Entrepreneuriaeth</a:t>
            </a:r>
            <a:r>
              <a:rPr lang="en-GB" b="1" dirty="0">
                <a:solidFill>
                  <a:schemeClr val="bg1"/>
                </a:solidFill>
              </a:rPr>
              <a:t>   </a:t>
            </a:r>
          </a:p>
        </p:txBody>
      </p:sp>
    </p:spTree>
    <p:extLst>
      <p:ext uri="{BB962C8B-B14F-4D97-AF65-F5344CB8AC3E}">
        <p14:creationId xmlns:p14="http://schemas.microsoft.com/office/powerpoint/2010/main" val="287845686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Entrepreneurship Capabilities</a:t>
            </a:r>
            <a:br>
              <a:rPr lang="en-GB" sz="3200" b="1" dirty="0"/>
            </a:br>
            <a:r>
              <a:rPr lang="en-GB" sz="3200" b="1" dirty="0" err="1"/>
              <a:t>Medrau</a:t>
            </a:r>
            <a:r>
              <a:rPr lang="en-GB" sz="3200" b="1" dirty="0"/>
              <a:t> </a:t>
            </a:r>
            <a:r>
              <a:rPr lang="en-GB" sz="3200" b="1" dirty="0" err="1"/>
              <a:t>Entrepreneuriaeth</a:t>
            </a:r>
            <a:endParaRPr lang="en-GB" sz="3200" dirty="0"/>
          </a:p>
        </p:txBody>
      </p:sp>
      <p:sp>
        <p:nvSpPr>
          <p:cNvPr id="3" name="Content Placeholder 2"/>
          <p:cNvSpPr>
            <a:spLocks noGrp="1"/>
          </p:cNvSpPr>
          <p:nvPr>
            <p:ph sz="half" idx="1"/>
          </p:nvPr>
        </p:nvSpPr>
        <p:spPr>
          <a:xfrm>
            <a:off x="571500" y="1688840"/>
            <a:ext cx="3886200" cy="4012163"/>
          </a:xfrm>
        </p:spPr>
        <p:txBody>
          <a:bodyPr>
            <a:normAutofit/>
          </a:bodyPr>
          <a:lstStyle/>
          <a:p>
            <a:r>
              <a:rPr lang="en-GB" sz="2000" dirty="0"/>
              <a:t>Whilst Rae focuses on entrepreneurship for business we have seen that the QAA believes that these capabilities are also valuable in the Public and Third sectors</a:t>
            </a:r>
          </a:p>
          <a:p>
            <a:endParaRPr lang="en-GB" sz="2000" dirty="0"/>
          </a:p>
          <a:p>
            <a:pPr marL="0" indent="0" algn="ctr">
              <a:buNone/>
            </a:pPr>
            <a:r>
              <a:rPr lang="en-GB" sz="2000" dirty="0"/>
              <a:t>What do we mean by the Public Sector and the Third sector?</a:t>
            </a:r>
          </a:p>
          <a:p>
            <a:pPr marL="0" indent="0">
              <a:buNone/>
            </a:pPr>
            <a:endParaRPr lang="en-GB" sz="2400" dirty="0"/>
          </a:p>
        </p:txBody>
      </p:sp>
      <p:sp>
        <p:nvSpPr>
          <p:cNvPr id="4" name="Content Placeholder 3"/>
          <p:cNvSpPr>
            <a:spLocks noGrp="1"/>
          </p:cNvSpPr>
          <p:nvPr>
            <p:ph sz="half" idx="2"/>
          </p:nvPr>
        </p:nvSpPr>
        <p:spPr>
          <a:xfrm>
            <a:off x="4572000" y="1688839"/>
            <a:ext cx="3886200" cy="3903107"/>
          </a:xfrm>
        </p:spPr>
        <p:txBody>
          <a:bodyPr>
            <a:normAutofit/>
          </a:bodyPr>
          <a:lstStyle/>
          <a:p>
            <a:r>
              <a:rPr lang="cy-GB" sz="2000" i="1" dirty="0"/>
              <a:t>Er bod </a:t>
            </a:r>
            <a:r>
              <a:rPr lang="cy-GB" sz="2000" i="1" dirty="0" err="1"/>
              <a:t>Rae</a:t>
            </a:r>
            <a:r>
              <a:rPr lang="cy-GB" sz="2000" i="1" dirty="0"/>
              <a:t> yn ffocysu ar entrepreneuriaeth ar gyfer busnes rydym wedi gweld bod yr ASA yn credu bod y medrau hyn hefyd yn werthfawr yn y sector Cyhoeddus a’r Trydydd Sector</a:t>
            </a:r>
          </a:p>
          <a:p>
            <a:pPr marL="0" indent="0" algn="ctr">
              <a:buNone/>
            </a:pPr>
            <a:br>
              <a:rPr lang="cy-GB" sz="2000" i="1" dirty="0"/>
            </a:br>
            <a:r>
              <a:rPr lang="cy-GB" sz="2000" i="1" dirty="0"/>
              <a:t>Beth yw ystyr y Sector Cyhoeddus a’r Trydydd Sector?</a:t>
            </a:r>
          </a:p>
        </p:txBody>
      </p:sp>
    </p:spTree>
    <p:extLst>
      <p:ext uri="{BB962C8B-B14F-4D97-AF65-F5344CB8AC3E}">
        <p14:creationId xmlns:p14="http://schemas.microsoft.com/office/powerpoint/2010/main" val="434975566"/>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Other forms of Entrepreneurship</a:t>
            </a:r>
            <a:br>
              <a:rPr lang="en-GB" sz="3200" b="1" dirty="0"/>
            </a:br>
            <a:r>
              <a:rPr lang="en-GB" sz="3200" b="1" dirty="0" err="1"/>
              <a:t>Mathau</a:t>
            </a:r>
            <a:r>
              <a:rPr lang="en-GB" sz="3200" b="1" dirty="0"/>
              <a:t> </a:t>
            </a:r>
            <a:r>
              <a:rPr lang="en-GB" sz="3200" b="1" dirty="0" err="1"/>
              <a:t>eraill</a:t>
            </a:r>
            <a:r>
              <a:rPr lang="en-GB" sz="3200" b="1" dirty="0"/>
              <a:t> o </a:t>
            </a:r>
            <a:r>
              <a:rPr lang="en-GB" sz="3200" b="1" dirty="0" err="1"/>
              <a:t>Entrepreneuriaeth</a:t>
            </a:r>
            <a:endParaRPr lang="en-GB" sz="3200" b="1" dirty="0"/>
          </a:p>
        </p:txBody>
      </p:sp>
      <p:sp>
        <p:nvSpPr>
          <p:cNvPr id="3" name="Content Placeholder 2"/>
          <p:cNvSpPr>
            <a:spLocks noGrp="1"/>
          </p:cNvSpPr>
          <p:nvPr>
            <p:ph sz="half" idx="1"/>
          </p:nvPr>
        </p:nvSpPr>
        <p:spPr>
          <a:xfrm>
            <a:off x="571500" y="1461728"/>
            <a:ext cx="3886200" cy="4275850"/>
          </a:xfrm>
        </p:spPr>
        <p:txBody>
          <a:bodyPr>
            <a:normAutofit/>
          </a:bodyPr>
          <a:lstStyle/>
          <a:p>
            <a:r>
              <a:rPr lang="en-GB" sz="2000" dirty="0"/>
              <a:t>The QAA goes on to define three, relatively new, forms of entrepreneurship that may have a relevance for your chosen programme of study, namely</a:t>
            </a:r>
          </a:p>
          <a:p>
            <a:endParaRPr lang="en-GB" sz="2000" dirty="0"/>
          </a:p>
          <a:p>
            <a:r>
              <a:rPr lang="en-GB" sz="2000" dirty="0"/>
              <a:t>Social Entrepreneurship</a:t>
            </a:r>
          </a:p>
          <a:p>
            <a:r>
              <a:rPr lang="en-GB" sz="2000" dirty="0"/>
              <a:t>Green entrepreneurship</a:t>
            </a:r>
          </a:p>
          <a:p>
            <a:r>
              <a:rPr lang="en-GB" sz="2000" dirty="0"/>
              <a:t>Digital entrepreneurship</a:t>
            </a:r>
          </a:p>
          <a:p>
            <a:r>
              <a:rPr lang="en-GB" sz="2000" dirty="0" err="1"/>
              <a:t>Intrapreurship</a:t>
            </a:r>
            <a:endParaRPr lang="en-GB" sz="2000" dirty="0"/>
          </a:p>
          <a:p>
            <a:pPr marL="0" indent="0">
              <a:buNone/>
            </a:pPr>
            <a:endParaRPr lang="en-GB" sz="2400" dirty="0"/>
          </a:p>
        </p:txBody>
      </p:sp>
      <p:sp>
        <p:nvSpPr>
          <p:cNvPr id="4" name="Content Placeholder 3"/>
          <p:cNvSpPr>
            <a:spLocks noGrp="1"/>
          </p:cNvSpPr>
          <p:nvPr>
            <p:ph sz="half" idx="2"/>
          </p:nvPr>
        </p:nvSpPr>
        <p:spPr>
          <a:xfrm>
            <a:off x="4572000" y="1461728"/>
            <a:ext cx="4100946" cy="3736852"/>
          </a:xfrm>
        </p:spPr>
        <p:txBody>
          <a:bodyPr>
            <a:normAutofit/>
          </a:bodyPr>
          <a:lstStyle/>
          <a:p>
            <a:r>
              <a:rPr lang="cy-GB" sz="2000" i="1" dirty="0"/>
              <a:t>Mae’r ASA yn mynd ymlaen i ddiffinio tri math, cymharol newydd, o entrepreneuriaeth  a allai fod yn berthnasol i’ch dewis raglen astudio, sef</a:t>
            </a:r>
          </a:p>
          <a:p>
            <a:endParaRPr lang="cy-GB" sz="2000" i="1" dirty="0"/>
          </a:p>
          <a:p>
            <a:r>
              <a:rPr lang="cy-GB" sz="2000" i="1" dirty="0"/>
              <a:t>Entrepreneuriaeth Gymdeithasol</a:t>
            </a:r>
          </a:p>
          <a:p>
            <a:r>
              <a:rPr lang="cy-GB" sz="2000" i="1" dirty="0"/>
              <a:t>Entrepreneuriaeth Werdd</a:t>
            </a:r>
          </a:p>
          <a:p>
            <a:r>
              <a:rPr lang="cy-GB" sz="2000" i="1" dirty="0"/>
              <a:t>Entrepreneuriaeth Ddigidol</a:t>
            </a:r>
          </a:p>
          <a:p>
            <a:r>
              <a:rPr lang="cy-GB" sz="2000" i="1" dirty="0" err="1"/>
              <a:t>Intrapreneuriaeth</a:t>
            </a:r>
            <a:endParaRPr lang="cy-GB" sz="2000" i="1" dirty="0"/>
          </a:p>
        </p:txBody>
      </p:sp>
      <p:sp>
        <p:nvSpPr>
          <p:cNvPr id="5" name="TextBox 4">
            <a:extLst>
              <a:ext uri="{FF2B5EF4-FFF2-40B4-BE49-F238E27FC236}">
                <a16:creationId xmlns:a16="http://schemas.microsoft.com/office/drawing/2014/main" id="{0B7F95CE-B2E2-4C6A-891D-751C101DE153}"/>
              </a:ext>
            </a:extLst>
          </p:cNvPr>
          <p:cNvSpPr txBox="1"/>
          <p:nvPr/>
        </p:nvSpPr>
        <p:spPr>
          <a:xfrm>
            <a:off x="4514850" y="5721346"/>
            <a:ext cx="4299698" cy="400110"/>
          </a:xfrm>
          <a:prstGeom prst="rect">
            <a:avLst/>
          </a:prstGeom>
          <a:noFill/>
        </p:spPr>
        <p:txBody>
          <a:bodyPr wrap="square" rtlCol="0">
            <a:spAutoFit/>
          </a:bodyPr>
          <a:lstStyle/>
          <a:p>
            <a:pPr algn="r"/>
            <a:r>
              <a:rPr lang="en-GB" sz="2000" b="1" dirty="0">
                <a:solidFill>
                  <a:schemeClr val="bg1"/>
                </a:solidFill>
              </a:rPr>
              <a:t>(QAA/ASA</a:t>
            </a:r>
            <a:r>
              <a:rPr lang="en-GB" sz="2000" b="1" dirty="0">
                <a:solidFill>
                  <a:schemeClr val="bg1"/>
                </a:solidFill>
                <a:latin typeface="Calibri" panose="020F0502020204030204" pitchFamily="34" charset="0"/>
                <a:cs typeface="Calibri" panose="020F0502020204030204" pitchFamily="34" charset="0"/>
              </a:rPr>
              <a:t>, 2018, p./t.8</a:t>
            </a:r>
            <a:r>
              <a:rPr lang="en-GB" sz="2000" b="1" dirty="0">
                <a:solidFill>
                  <a:schemeClr val="bg1"/>
                </a:solidFill>
              </a:rPr>
              <a:t>)</a:t>
            </a:r>
          </a:p>
        </p:txBody>
      </p:sp>
    </p:spTree>
    <p:extLst>
      <p:ext uri="{BB962C8B-B14F-4D97-AF65-F5344CB8AC3E}">
        <p14:creationId xmlns:p14="http://schemas.microsoft.com/office/powerpoint/2010/main" val="67628000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Social Entrepreneurship</a:t>
            </a:r>
            <a:br>
              <a:rPr lang="en-GB" sz="3200" b="1" dirty="0"/>
            </a:br>
            <a:r>
              <a:rPr lang="en-GB" sz="3200" b="1" dirty="0" err="1"/>
              <a:t>Entrepreneuriaeth</a:t>
            </a:r>
            <a:r>
              <a:rPr lang="en-GB" sz="3200" b="1" dirty="0"/>
              <a:t> </a:t>
            </a:r>
            <a:r>
              <a:rPr lang="en-GB" sz="3200" b="1" dirty="0" err="1"/>
              <a:t>Gymdeithasol</a:t>
            </a:r>
            <a:endParaRPr lang="en-GB" sz="3200" b="1" dirty="0"/>
          </a:p>
        </p:txBody>
      </p:sp>
      <p:sp>
        <p:nvSpPr>
          <p:cNvPr id="3" name="Content Placeholder 2"/>
          <p:cNvSpPr>
            <a:spLocks noGrp="1"/>
          </p:cNvSpPr>
          <p:nvPr>
            <p:ph sz="half" idx="1"/>
          </p:nvPr>
        </p:nvSpPr>
        <p:spPr>
          <a:xfrm>
            <a:off x="571500" y="1852507"/>
            <a:ext cx="3886200" cy="4275850"/>
          </a:xfrm>
        </p:spPr>
        <p:txBody>
          <a:bodyPr>
            <a:normAutofit/>
          </a:bodyPr>
          <a:lstStyle/>
          <a:p>
            <a:r>
              <a:rPr lang="en-GB" sz="2000" b="1" dirty="0"/>
              <a:t>Social entrepreneurship </a:t>
            </a:r>
            <a:r>
              <a:rPr lang="en-GB" sz="2000" dirty="0"/>
              <a:t>is where entrepreneurial ventures are driven by solving social or cultural issues, as opposed to financial gain or profit. </a:t>
            </a:r>
          </a:p>
          <a:p>
            <a:endParaRPr lang="en-GB" sz="2000" dirty="0"/>
          </a:p>
          <a:p>
            <a:endParaRPr lang="en-GB" sz="2000" dirty="0"/>
          </a:p>
          <a:p>
            <a:pPr marL="0" indent="0" algn="ctr">
              <a:buNone/>
            </a:pPr>
            <a:r>
              <a:rPr lang="en-GB" sz="2000" dirty="0"/>
              <a:t>What examples of social entrepreneurship can you think of?</a:t>
            </a:r>
          </a:p>
        </p:txBody>
      </p:sp>
      <p:sp>
        <p:nvSpPr>
          <p:cNvPr id="4" name="Content Placeholder 3"/>
          <p:cNvSpPr>
            <a:spLocks noGrp="1"/>
          </p:cNvSpPr>
          <p:nvPr>
            <p:ph sz="half" idx="2"/>
          </p:nvPr>
        </p:nvSpPr>
        <p:spPr>
          <a:xfrm>
            <a:off x="4571999" y="1852507"/>
            <a:ext cx="4031673" cy="3162837"/>
          </a:xfrm>
        </p:spPr>
        <p:txBody>
          <a:bodyPr>
            <a:normAutofit/>
          </a:bodyPr>
          <a:lstStyle/>
          <a:p>
            <a:r>
              <a:rPr lang="cy-GB" sz="2000" b="1" dirty="0"/>
              <a:t>Entrepreneuriaeth gymdeithasol </a:t>
            </a:r>
            <a:r>
              <a:rPr lang="cy-GB" sz="2000" dirty="0"/>
              <a:t>yw lle caiff mentrau </a:t>
            </a:r>
            <a:r>
              <a:rPr lang="cy-GB" sz="2000" dirty="0" err="1"/>
              <a:t>entrepreneuraidd</a:t>
            </a:r>
            <a:r>
              <a:rPr lang="cy-GB" sz="2000" dirty="0"/>
              <a:t> eu gyrru drwy ddatrys materion cymdeithasol neu ddiwylliannol, yn hytrach na budd neu elw ariannol.</a:t>
            </a:r>
          </a:p>
          <a:p>
            <a:endParaRPr lang="cy-GB" sz="2000" dirty="0"/>
          </a:p>
          <a:p>
            <a:pPr marL="0" indent="0">
              <a:buNone/>
            </a:pPr>
            <a:r>
              <a:rPr lang="cy-GB" sz="2000" i="1" dirty="0"/>
              <a:t>Pa enghreifftiau o entrepreneuriaeth gymdeithasol allwch chi feddwl amdanynt?</a:t>
            </a:r>
          </a:p>
        </p:txBody>
      </p:sp>
      <p:sp>
        <p:nvSpPr>
          <p:cNvPr id="5" name="TextBox 4">
            <a:extLst>
              <a:ext uri="{FF2B5EF4-FFF2-40B4-BE49-F238E27FC236}">
                <a16:creationId xmlns:a16="http://schemas.microsoft.com/office/drawing/2014/main" id="{0B7F95CE-B2E2-4C6A-891D-751C101DE153}"/>
              </a:ext>
            </a:extLst>
          </p:cNvPr>
          <p:cNvSpPr txBox="1"/>
          <p:nvPr/>
        </p:nvSpPr>
        <p:spPr>
          <a:xfrm>
            <a:off x="4514850" y="5721346"/>
            <a:ext cx="4299698" cy="400110"/>
          </a:xfrm>
          <a:prstGeom prst="rect">
            <a:avLst/>
          </a:prstGeom>
          <a:noFill/>
        </p:spPr>
        <p:txBody>
          <a:bodyPr wrap="square" rtlCol="0">
            <a:spAutoFit/>
          </a:bodyPr>
          <a:lstStyle/>
          <a:p>
            <a:pPr algn="r"/>
            <a:r>
              <a:rPr lang="en-GB" sz="2000" b="1" dirty="0">
                <a:solidFill>
                  <a:schemeClr val="bg1"/>
                </a:solidFill>
              </a:rPr>
              <a:t>(QAA/ASA</a:t>
            </a:r>
            <a:r>
              <a:rPr lang="en-GB" sz="2000" b="1" dirty="0">
                <a:solidFill>
                  <a:schemeClr val="bg1"/>
                </a:solidFill>
                <a:latin typeface="Calibri" panose="020F0502020204030204" pitchFamily="34" charset="0"/>
                <a:cs typeface="Calibri" panose="020F0502020204030204" pitchFamily="34" charset="0"/>
              </a:rPr>
              <a:t>, 2018, p./t.8</a:t>
            </a:r>
            <a:r>
              <a:rPr lang="en-GB" sz="2000" b="1" dirty="0">
                <a:solidFill>
                  <a:schemeClr val="bg1"/>
                </a:solidFill>
              </a:rPr>
              <a:t>)</a:t>
            </a:r>
          </a:p>
        </p:txBody>
      </p:sp>
    </p:spTree>
    <p:extLst>
      <p:ext uri="{BB962C8B-B14F-4D97-AF65-F5344CB8AC3E}">
        <p14:creationId xmlns:p14="http://schemas.microsoft.com/office/powerpoint/2010/main" val="292280859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Green Entrepreneurship</a:t>
            </a:r>
            <a:br>
              <a:rPr lang="en-GB" sz="3200" b="1" dirty="0"/>
            </a:br>
            <a:r>
              <a:rPr lang="en-GB" sz="3200" b="1" dirty="0" err="1"/>
              <a:t>Entrepreneuriaeth</a:t>
            </a:r>
            <a:r>
              <a:rPr lang="en-GB" sz="3200" b="1" dirty="0"/>
              <a:t> </a:t>
            </a:r>
            <a:r>
              <a:rPr lang="en-GB" sz="3200" b="1" dirty="0" err="1"/>
              <a:t>Werdd</a:t>
            </a:r>
            <a:endParaRPr lang="en-GB" sz="3200" dirty="0"/>
          </a:p>
        </p:txBody>
      </p:sp>
      <p:sp>
        <p:nvSpPr>
          <p:cNvPr id="3" name="Content Placeholder 2"/>
          <p:cNvSpPr>
            <a:spLocks noGrp="1"/>
          </p:cNvSpPr>
          <p:nvPr>
            <p:ph sz="half" idx="1"/>
          </p:nvPr>
        </p:nvSpPr>
        <p:spPr>
          <a:xfrm>
            <a:off x="571500" y="1779718"/>
            <a:ext cx="3886200" cy="4275850"/>
          </a:xfrm>
        </p:spPr>
        <p:txBody>
          <a:bodyPr>
            <a:normAutofit/>
          </a:bodyPr>
          <a:lstStyle/>
          <a:p>
            <a:r>
              <a:rPr lang="en-GB" sz="2000" b="1" dirty="0"/>
              <a:t>Green entrepreneurship </a:t>
            </a:r>
            <a:r>
              <a:rPr lang="en-GB" sz="2000" dirty="0"/>
              <a:t>is where environmental problems are explored to result in a net positive impact on the natural environment using sustainable processes.</a:t>
            </a:r>
          </a:p>
          <a:p>
            <a:endParaRPr lang="en-GB" sz="2000" dirty="0"/>
          </a:p>
          <a:p>
            <a:endParaRPr lang="en-GB" sz="2000" dirty="0"/>
          </a:p>
          <a:p>
            <a:pPr marL="0" indent="0" algn="ctr">
              <a:buNone/>
            </a:pPr>
            <a:r>
              <a:rPr lang="en-GB" sz="2000" dirty="0"/>
              <a:t>What examples of green entrepreneurship can you think of?</a:t>
            </a:r>
          </a:p>
        </p:txBody>
      </p:sp>
      <p:sp>
        <p:nvSpPr>
          <p:cNvPr id="4" name="Content Placeholder 3"/>
          <p:cNvSpPr>
            <a:spLocks noGrp="1"/>
          </p:cNvSpPr>
          <p:nvPr>
            <p:ph sz="half" idx="2"/>
          </p:nvPr>
        </p:nvSpPr>
        <p:spPr>
          <a:xfrm>
            <a:off x="4571999" y="1779718"/>
            <a:ext cx="4128655" cy="3722997"/>
          </a:xfrm>
        </p:spPr>
        <p:txBody>
          <a:bodyPr>
            <a:normAutofit/>
          </a:bodyPr>
          <a:lstStyle/>
          <a:p>
            <a:pPr algn="ctr"/>
            <a:r>
              <a:rPr lang="cy-GB" sz="2000" b="1" dirty="0"/>
              <a:t>Entrepreneuriaeth werdd </a:t>
            </a:r>
            <a:r>
              <a:rPr lang="cy-GB" sz="2000" dirty="0"/>
              <a:t>yw lle caiff problemau amgylcheddol eu harchwilio i arwain at effaith bositif net ar yr amgylchedd naturiol drwy ddefnyddio  prosesau cynaliadwy.</a:t>
            </a:r>
            <a:br>
              <a:rPr lang="cy-GB" sz="2000" dirty="0"/>
            </a:br>
            <a:endParaRPr lang="cy-GB" sz="2000" dirty="0"/>
          </a:p>
          <a:p>
            <a:pPr marL="0" indent="0" algn="ctr">
              <a:buNone/>
            </a:pPr>
            <a:endParaRPr lang="cy-GB" sz="2400" dirty="0"/>
          </a:p>
          <a:p>
            <a:pPr marL="0" indent="0" algn="ctr">
              <a:buNone/>
            </a:pPr>
            <a:br>
              <a:rPr lang="cy-GB" sz="2000" dirty="0"/>
            </a:br>
            <a:r>
              <a:rPr lang="cy-GB" sz="2000" i="1" dirty="0"/>
              <a:t>Pa enghreifftiau o entrepreneuriaeth werdd allwch chi feddwl amdanynt?</a:t>
            </a:r>
            <a:endParaRPr lang="cy-GB" sz="2000" dirty="0"/>
          </a:p>
        </p:txBody>
      </p:sp>
      <p:sp>
        <p:nvSpPr>
          <p:cNvPr id="5" name="TextBox 4">
            <a:extLst>
              <a:ext uri="{FF2B5EF4-FFF2-40B4-BE49-F238E27FC236}">
                <a16:creationId xmlns:a16="http://schemas.microsoft.com/office/drawing/2014/main" id="{0B7F95CE-B2E2-4C6A-891D-751C101DE153}"/>
              </a:ext>
            </a:extLst>
          </p:cNvPr>
          <p:cNvSpPr txBox="1"/>
          <p:nvPr/>
        </p:nvSpPr>
        <p:spPr>
          <a:xfrm>
            <a:off x="4514850" y="5721346"/>
            <a:ext cx="4299698" cy="400110"/>
          </a:xfrm>
          <a:prstGeom prst="rect">
            <a:avLst/>
          </a:prstGeom>
          <a:noFill/>
        </p:spPr>
        <p:txBody>
          <a:bodyPr wrap="square" rtlCol="0">
            <a:spAutoFit/>
          </a:bodyPr>
          <a:lstStyle/>
          <a:p>
            <a:pPr algn="r"/>
            <a:r>
              <a:rPr lang="en-GB" sz="2000" b="1" dirty="0">
                <a:solidFill>
                  <a:schemeClr val="bg1"/>
                </a:solidFill>
              </a:rPr>
              <a:t>(QAA/ASA</a:t>
            </a:r>
            <a:r>
              <a:rPr lang="en-GB" sz="2000" b="1" dirty="0">
                <a:solidFill>
                  <a:schemeClr val="bg1"/>
                </a:solidFill>
                <a:latin typeface="Calibri" panose="020F0502020204030204" pitchFamily="34" charset="0"/>
                <a:cs typeface="Calibri" panose="020F0502020204030204" pitchFamily="34" charset="0"/>
              </a:rPr>
              <a:t>, 2018, p./t.8</a:t>
            </a:r>
            <a:r>
              <a:rPr lang="en-GB" sz="2000" b="1" dirty="0">
                <a:solidFill>
                  <a:schemeClr val="bg1"/>
                </a:solidFill>
              </a:rPr>
              <a:t>)</a:t>
            </a:r>
          </a:p>
        </p:txBody>
      </p:sp>
    </p:spTree>
    <p:extLst>
      <p:ext uri="{BB962C8B-B14F-4D97-AF65-F5344CB8AC3E}">
        <p14:creationId xmlns:p14="http://schemas.microsoft.com/office/powerpoint/2010/main" val="67582699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Digital Entrepreneurship</a:t>
            </a:r>
            <a:br>
              <a:rPr lang="en-GB" sz="3200" b="1" dirty="0"/>
            </a:br>
            <a:r>
              <a:rPr lang="en-GB" sz="3200" b="1" dirty="0" err="1"/>
              <a:t>Entrepreneuriaeth</a:t>
            </a:r>
            <a:r>
              <a:rPr lang="en-GB" sz="3200" b="1" dirty="0"/>
              <a:t> </a:t>
            </a:r>
            <a:r>
              <a:rPr lang="en-GB" sz="3200" b="1" dirty="0" err="1"/>
              <a:t>Ddigidol</a:t>
            </a:r>
            <a:endParaRPr lang="en-GB" sz="3200" dirty="0"/>
          </a:p>
        </p:txBody>
      </p:sp>
      <p:sp>
        <p:nvSpPr>
          <p:cNvPr id="3" name="Content Placeholder 2"/>
          <p:cNvSpPr>
            <a:spLocks noGrp="1"/>
          </p:cNvSpPr>
          <p:nvPr>
            <p:ph sz="half" idx="1"/>
          </p:nvPr>
        </p:nvSpPr>
        <p:spPr>
          <a:xfrm>
            <a:off x="571500" y="1800808"/>
            <a:ext cx="3886200" cy="3685592"/>
          </a:xfrm>
        </p:spPr>
        <p:txBody>
          <a:bodyPr>
            <a:normAutofit/>
          </a:bodyPr>
          <a:lstStyle/>
          <a:p>
            <a:r>
              <a:rPr lang="en-GB" sz="2000" b="1" dirty="0"/>
              <a:t>Digital entrepreneurship </a:t>
            </a:r>
            <a:r>
              <a:rPr lang="en-GB" sz="2000" dirty="0"/>
              <a:t>is where digital products and services that are created are marketed, delivered and supported online</a:t>
            </a:r>
            <a:r>
              <a:rPr lang="en-GB" sz="2000" b="1" dirty="0"/>
              <a:t>.</a:t>
            </a:r>
          </a:p>
          <a:p>
            <a:endParaRPr lang="en-GB" sz="2000" b="1" dirty="0"/>
          </a:p>
          <a:p>
            <a:pPr marL="0" indent="0">
              <a:buNone/>
            </a:pPr>
            <a:endParaRPr lang="en-GB" sz="2000" b="1" dirty="0"/>
          </a:p>
          <a:p>
            <a:pPr marL="0" indent="0" algn="ctr">
              <a:buNone/>
            </a:pPr>
            <a:r>
              <a:rPr lang="en-GB" sz="2000" i="1" dirty="0"/>
              <a:t>What examples of digital entrepreneurship can you think of?</a:t>
            </a:r>
          </a:p>
        </p:txBody>
      </p:sp>
      <p:sp>
        <p:nvSpPr>
          <p:cNvPr id="4" name="Content Placeholder 3"/>
          <p:cNvSpPr>
            <a:spLocks noGrp="1"/>
          </p:cNvSpPr>
          <p:nvPr>
            <p:ph sz="half" idx="2"/>
          </p:nvPr>
        </p:nvSpPr>
        <p:spPr>
          <a:xfrm>
            <a:off x="4572000" y="1800808"/>
            <a:ext cx="3886200" cy="3436210"/>
          </a:xfrm>
        </p:spPr>
        <p:txBody>
          <a:bodyPr>
            <a:normAutofit/>
          </a:bodyPr>
          <a:lstStyle/>
          <a:p>
            <a:r>
              <a:rPr lang="en-GB" sz="2000" b="1" dirty="0" err="1"/>
              <a:t>Entrepreneuriaeth</a:t>
            </a:r>
            <a:r>
              <a:rPr lang="en-GB" sz="2000" b="1" dirty="0"/>
              <a:t> </a:t>
            </a:r>
            <a:r>
              <a:rPr lang="en-GB" sz="2000" b="1" dirty="0" err="1"/>
              <a:t>ddigidol</a:t>
            </a:r>
            <a:r>
              <a:rPr lang="en-GB" sz="2000" b="1" dirty="0"/>
              <a:t> </a:t>
            </a:r>
            <a:r>
              <a:rPr lang="en-GB" sz="2000" dirty="0" err="1"/>
              <a:t>yw</a:t>
            </a:r>
            <a:r>
              <a:rPr lang="en-GB" sz="2000" dirty="0"/>
              <a:t> </a:t>
            </a:r>
            <a:r>
              <a:rPr lang="en-GB" sz="2000" dirty="0" err="1"/>
              <a:t>lle</a:t>
            </a:r>
            <a:r>
              <a:rPr lang="en-GB" sz="2000" dirty="0"/>
              <a:t> </a:t>
            </a:r>
            <a:r>
              <a:rPr lang="en-GB" sz="2000" dirty="0" err="1"/>
              <a:t>caiff</a:t>
            </a:r>
            <a:r>
              <a:rPr lang="en-GB" sz="2000" dirty="0"/>
              <a:t> </a:t>
            </a:r>
            <a:r>
              <a:rPr lang="en-GB" sz="2000" dirty="0" err="1"/>
              <a:t>cynnyrch</a:t>
            </a:r>
            <a:r>
              <a:rPr lang="en-GB" sz="2000" dirty="0"/>
              <a:t> a </a:t>
            </a:r>
            <a:r>
              <a:rPr lang="en-GB" sz="2000" dirty="0" err="1"/>
              <a:t>gwasanaethau</a:t>
            </a:r>
            <a:r>
              <a:rPr lang="en-GB" sz="2000" dirty="0"/>
              <a:t> </a:t>
            </a:r>
            <a:r>
              <a:rPr lang="en-GB" sz="2000" dirty="0" err="1"/>
              <a:t>digidol</a:t>
            </a:r>
            <a:r>
              <a:rPr lang="en-GB" sz="2000" dirty="0"/>
              <a:t> </a:t>
            </a:r>
            <a:r>
              <a:rPr lang="en-GB" sz="2000" dirty="0" err="1"/>
              <a:t>sy’n</a:t>
            </a:r>
            <a:r>
              <a:rPr lang="en-GB" sz="2000" dirty="0"/>
              <a:t> </a:t>
            </a:r>
            <a:r>
              <a:rPr lang="en-GB" sz="2000" dirty="0" err="1"/>
              <a:t>cael</a:t>
            </a:r>
            <a:r>
              <a:rPr lang="en-GB" sz="2000" dirty="0"/>
              <a:t> </a:t>
            </a:r>
            <a:r>
              <a:rPr lang="en-GB" sz="2000" dirty="0" err="1"/>
              <a:t>eu</a:t>
            </a:r>
            <a:r>
              <a:rPr lang="en-GB" sz="2000" dirty="0"/>
              <a:t> </a:t>
            </a:r>
            <a:r>
              <a:rPr lang="en-GB" sz="2000" dirty="0" err="1"/>
              <a:t>creu</a:t>
            </a:r>
            <a:r>
              <a:rPr lang="en-GB" sz="2000" dirty="0"/>
              <a:t> </a:t>
            </a:r>
            <a:r>
              <a:rPr lang="en-GB" sz="2000" dirty="0" err="1"/>
              <a:t>a’u</a:t>
            </a:r>
            <a:r>
              <a:rPr lang="en-GB" sz="2000" dirty="0"/>
              <a:t> </a:t>
            </a:r>
            <a:r>
              <a:rPr lang="en-GB" sz="2000" dirty="0" err="1"/>
              <a:t>marchnata</a:t>
            </a:r>
            <a:r>
              <a:rPr lang="en-GB" sz="2000" dirty="0"/>
              <a:t>, </a:t>
            </a:r>
            <a:r>
              <a:rPr lang="en-GB" sz="2000" dirty="0" err="1"/>
              <a:t>eu</a:t>
            </a:r>
            <a:r>
              <a:rPr lang="en-GB" sz="2000" dirty="0"/>
              <a:t> </a:t>
            </a:r>
            <a:r>
              <a:rPr lang="en-GB" sz="2000" dirty="0" err="1"/>
              <a:t>darparu</a:t>
            </a:r>
            <a:r>
              <a:rPr lang="en-GB" sz="2000" dirty="0"/>
              <a:t> </a:t>
            </a:r>
            <a:r>
              <a:rPr lang="en-GB" sz="2000" dirty="0" err="1"/>
              <a:t>a’u</a:t>
            </a:r>
            <a:r>
              <a:rPr lang="en-GB" sz="2000" dirty="0"/>
              <a:t> </a:t>
            </a:r>
            <a:r>
              <a:rPr lang="en-GB" sz="2000" dirty="0" err="1"/>
              <a:t>cefnogi</a:t>
            </a:r>
            <a:r>
              <a:rPr lang="en-GB" sz="2000" dirty="0"/>
              <a:t> </a:t>
            </a:r>
            <a:r>
              <a:rPr lang="en-GB" sz="2000" dirty="0" err="1"/>
              <a:t>ar-lein</a:t>
            </a:r>
            <a:r>
              <a:rPr lang="en-GB" sz="2000" dirty="0"/>
              <a:t>.</a:t>
            </a:r>
          </a:p>
          <a:p>
            <a:endParaRPr lang="en-GB" sz="2000" dirty="0"/>
          </a:p>
          <a:p>
            <a:endParaRPr lang="en-GB" sz="2000" dirty="0"/>
          </a:p>
          <a:p>
            <a:pPr marL="0" indent="0" algn="ctr">
              <a:buNone/>
            </a:pPr>
            <a:r>
              <a:rPr lang="en-GB" sz="2000" i="1" dirty="0"/>
              <a:t>Pa </a:t>
            </a:r>
            <a:r>
              <a:rPr lang="en-GB" sz="2000" i="1" dirty="0" err="1"/>
              <a:t>enghreifftiau</a:t>
            </a:r>
            <a:r>
              <a:rPr lang="en-GB" sz="2000" i="1" dirty="0"/>
              <a:t> o </a:t>
            </a:r>
            <a:r>
              <a:rPr lang="en-GB" sz="2000" i="1" dirty="0" err="1"/>
              <a:t>entrepreneuriaeth</a:t>
            </a:r>
            <a:r>
              <a:rPr lang="en-GB" sz="2000" i="1" dirty="0"/>
              <a:t> </a:t>
            </a:r>
            <a:r>
              <a:rPr lang="en-GB" sz="2000" i="1" dirty="0" err="1"/>
              <a:t>ddigidol</a:t>
            </a:r>
            <a:r>
              <a:rPr lang="en-GB" sz="2000" i="1" dirty="0"/>
              <a:t> </a:t>
            </a:r>
            <a:r>
              <a:rPr lang="en-GB" sz="2000" i="1" dirty="0" err="1"/>
              <a:t>allwch</a:t>
            </a:r>
            <a:r>
              <a:rPr lang="en-GB" sz="2000" i="1" dirty="0"/>
              <a:t> chi </a:t>
            </a:r>
            <a:r>
              <a:rPr lang="en-GB" sz="2000" i="1" dirty="0" err="1"/>
              <a:t>feddwl</a:t>
            </a:r>
            <a:r>
              <a:rPr lang="en-GB" sz="2000" i="1" dirty="0"/>
              <a:t> </a:t>
            </a:r>
            <a:r>
              <a:rPr lang="en-GB" sz="2000" i="1" dirty="0" err="1"/>
              <a:t>amdanynt</a:t>
            </a:r>
            <a:r>
              <a:rPr lang="en-GB" sz="2000" i="1" dirty="0"/>
              <a:t>?</a:t>
            </a:r>
          </a:p>
        </p:txBody>
      </p:sp>
      <p:sp>
        <p:nvSpPr>
          <p:cNvPr id="5" name="TextBox 4">
            <a:extLst>
              <a:ext uri="{FF2B5EF4-FFF2-40B4-BE49-F238E27FC236}">
                <a16:creationId xmlns:a16="http://schemas.microsoft.com/office/drawing/2014/main" id="{0B7F95CE-B2E2-4C6A-891D-751C101DE153}"/>
              </a:ext>
            </a:extLst>
          </p:cNvPr>
          <p:cNvSpPr txBox="1"/>
          <p:nvPr/>
        </p:nvSpPr>
        <p:spPr>
          <a:xfrm>
            <a:off x="4514850" y="5721346"/>
            <a:ext cx="4299698" cy="400110"/>
          </a:xfrm>
          <a:prstGeom prst="rect">
            <a:avLst/>
          </a:prstGeom>
          <a:noFill/>
        </p:spPr>
        <p:txBody>
          <a:bodyPr wrap="square" rtlCol="0">
            <a:spAutoFit/>
          </a:bodyPr>
          <a:lstStyle/>
          <a:p>
            <a:pPr algn="r"/>
            <a:r>
              <a:rPr lang="en-GB" sz="2000" b="1" dirty="0">
                <a:solidFill>
                  <a:schemeClr val="bg1"/>
                </a:solidFill>
              </a:rPr>
              <a:t>(QAA/ASA</a:t>
            </a:r>
            <a:r>
              <a:rPr lang="en-GB" sz="2000" b="1" dirty="0">
                <a:solidFill>
                  <a:schemeClr val="bg1"/>
                </a:solidFill>
                <a:latin typeface="Calibri" panose="020F0502020204030204" pitchFamily="34" charset="0"/>
                <a:cs typeface="Calibri" panose="020F0502020204030204" pitchFamily="34" charset="0"/>
              </a:rPr>
              <a:t>, 2018, p./t.8</a:t>
            </a:r>
            <a:r>
              <a:rPr lang="en-GB" sz="2000" b="1" dirty="0">
                <a:solidFill>
                  <a:schemeClr val="bg1"/>
                </a:solidFill>
              </a:rPr>
              <a:t>)</a:t>
            </a:r>
          </a:p>
        </p:txBody>
      </p:sp>
    </p:spTree>
    <p:extLst>
      <p:ext uri="{BB962C8B-B14F-4D97-AF65-F5344CB8AC3E}">
        <p14:creationId xmlns:p14="http://schemas.microsoft.com/office/powerpoint/2010/main" val="275383136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Entrepreneurship continued:</a:t>
            </a:r>
            <a:br>
              <a:rPr lang="en-GB" sz="3200" b="1" dirty="0"/>
            </a:br>
            <a:r>
              <a:rPr lang="en-GB" sz="3200" b="1" dirty="0" err="1"/>
              <a:t>Entrepreneuriaeth</a:t>
            </a:r>
            <a:r>
              <a:rPr lang="en-GB" sz="3200" b="1" dirty="0"/>
              <a:t>, </a:t>
            </a:r>
            <a:r>
              <a:rPr lang="en-GB" sz="3200" b="1" dirty="0" err="1"/>
              <a:t>parhad</a:t>
            </a:r>
            <a:r>
              <a:rPr lang="en-GB" sz="3200" b="1" dirty="0"/>
              <a:t>:</a:t>
            </a:r>
            <a:endParaRPr lang="en-GB" sz="3200" dirty="0"/>
          </a:p>
        </p:txBody>
      </p:sp>
      <p:sp>
        <p:nvSpPr>
          <p:cNvPr id="3" name="Content Placeholder 2"/>
          <p:cNvSpPr>
            <a:spLocks noGrp="1"/>
          </p:cNvSpPr>
          <p:nvPr>
            <p:ph sz="half" idx="1"/>
          </p:nvPr>
        </p:nvSpPr>
        <p:spPr>
          <a:xfrm>
            <a:off x="571500" y="1210550"/>
            <a:ext cx="3886200" cy="5521556"/>
          </a:xfrm>
        </p:spPr>
        <p:txBody>
          <a:bodyPr>
            <a:normAutofit/>
          </a:bodyPr>
          <a:lstStyle/>
          <a:p>
            <a:r>
              <a:rPr lang="en-GB" sz="2000" dirty="0"/>
              <a:t>Note: it is important to recognise that these entrepreneurial ventures will seek to become financially sustainable, in order to respond to the needs of their target audience(s).</a:t>
            </a:r>
          </a:p>
          <a:p>
            <a:endParaRPr lang="en-GB" sz="2000" dirty="0"/>
          </a:p>
          <a:p>
            <a:r>
              <a:rPr lang="en-GB" sz="2000" b="1" dirty="0"/>
              <a:t>Intrapreneurship </a:t>
            </a:r>
            <a:r>
              <a:rPr lang="en-GB" sz="2000" dirty="0"/>
              <a:t>is the application of enterprise behaviours, attributes and skills within an existing micro or small business, corporate or public-sector organisation.</a:t>
            </a:r>
            <a:endParaRPr lang="en-GB" sz="2000" i="1" dirty="0"/>
          </a:p>
        </p:txBody>
      </p:sp>
      <p:sp>
        <p:nvSpPr>
          <p:cNvPr id="4" name="Content Placeholder 3"/>
          <p:cNvSpPr>
            <a:spLocks noGrp="1"/>
          </p:cNvSpPr>
          <p:nvPr>
            <p:ph sz="half" idx="2"/>
          </p:nvPr>
        </p:nvSpPr>
        <p:spPr>
          <a:xfrm>
            <a:off x="4572000" y="1139947"/>
            <a:ext cx="3886200" cy="4346453"/>
          </a:xfrm>
        </p:spPr>
        <p:txBody>
          <a:bodyPr>
            <a:normAutofit/>
          </a:bodyPr>
          <a:lstStyle/>
          <a:p>
            <a:r>
              <a:rPr lang="cy-GB" sz="2000" dirty="0"/>
              <a:t>Nodyn: mae’n bwysig cydnabod y bydd y mentrau </a:t>
            </a:r>
            <a:r>
              <a:rPr lang="cy-GB" sz="2000" dirty="0" err="1"/>
              <a:t>entrepreneuraidd</a:t>
            </a:r>
            <a:r>
              <a:rPr lang="cy-GB" sz="2000" dirty="0"/>
              <a:t> hyn yn ceisio bod yn gynaliadwy’n ariannol, er mwyn ymateb i anghenion eu cynulleidfa(oedd) targed.</a:t>
            </a:r>
          </a:p>
          <a:p>
            <a:endParaRPr lang="cy-GB" sz="2000" dirty="0"/>
          </a:p>
          <a:p>
            <a:r>
              <a:rPr lang="cy-GB" sz="2000" b="1" dirty="0"/>
              <a:t>Entrepreneuriaeth </a:t>
            </a:r>
            <a:r>
              <a:rPr lang="cy-GB" sz="2000" dirty="0"/>
              <a:t>yw cymhwysiad ymddygiad, rhinweddau a sgiliau menter o fewn micro fusnes neu fusnes bach presennol, sefydliad corfforaethol neu sector cyhoeddus. </a:t>
            </a:r>
            <a:endParaRPr lang="cy-GB" sz="2000" b="1" dirty="0"/>
          </a:p>
        </p:txBody>
      </p:sp>
      <p:sp>
        <p:nvSpPr>
          <p:cNvPr id="5" name="TextBox 4">
            <a:extLst>
              <a:ext uri="{FF2B5EF4-FFF2-40B4-BE49-F238E27FC236}">
                <a16:creationId xmlns:a16="http://schemas.microsoft.com/office/drawing/2014/main" id="{0B7F95CE-B2E2-4C6A-891D-751C101DE153}"/>
              </a:ext>
            </a:extLst>
          </p:cNvPr>
          <p:cNvSpPr txBox="1"/>
          <p:nvPr/>
        </p:nvSpPr>
        <p:spPr>
          <a:xfrm>
            <a:off x="4514850" y="5721346"/>
            <a:ext cx="4299698" cy="400110"/>
          </a:xfrm>
          <a:prstGeom prst="rect">
            <a:avLst/>
          </a:prstGeom>
          <a:noFill/>
        </p:spPr>
        <p:txBody>
          <a:bodyPr wrap="square" rtlCol="0">
            <a:spAutoFit/>
          </a:bodyPr>
          <a:lstStyle/>
          <a:p>
            <a:pPr algn="r"/>
            <a:r>
              <a:rPr lang="en-GB" sz="2000" b="1" dirty="0">
                <a:solidFill>
                  <a:schemeClr val="bg1"/>
                </a:solidFill>
              </a:rPr>
              <a:t>(QAA/ASA</a:t>
            </a:r>
            <a:r>
              <a:rPr lang="en-GB" sz="2000" b="1" dirty="0">
                <a:solidFill>
                  <a:schemeClr val="bg1"/>
                </a:solidFill>
                <a:latin typeface="Calibri" panose="020F0502020204030204" pitchFamily="34" charset="0"/>
                <a:cs typeface="Calibri" panose="020F0502020204030204" pitchFamily="34" charset="0"/>
              </a:rPr>
              <a:t>, 2018, p./t.8</a:t>
            </a:r>
            <a:r>
              <a:rPr lang="en-GB" sz="2000" b="1" dirty="0">
                <a:solidFill>
                  <a:schemeClr val="bg1"/>
                </a:solidFill>
              </a:rPr>
              <a:t>)</a:t>
            </a:r>
          </a:p>
        </p:txBody>
      </p:sp>
    </p:spTree>
    <p:extLst>
      <p:ext uri="{BB962C8B-B14F-4D97-AF65-F5344CB8AC3E}">
        <p14:creationId xmlns:p14="http://schemas.microsoft.com/office/powerpoint/2010/main" val="185480019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Using your experience to ‘sell’ yourself</a:t>
            </a:r>
            <a:br>
              <a:rPr lang="en-GB" sz="3200" b="1" dirty="0"/>
            </a:br>
            <a:r>
              <a:rPr lang="en-GB" sz="3200" b="1" dirty="0" err="1"/>
              <a:t>Defnyddio</a:t>
            </a:r>
            <a:r>
              <a:rPr lang="en-GB" sz="3200" b="1" dirty="0"/>
              <a:t> </a:t>
            </a:r>
            <a:r>
              <a:rPr lang="en-GB" sz="3200" b="1" dirty="0" err="1"/>
              <a:t>eich</a:t>
            </a:r>
            <a:r>
              <a:rPr lang="en-GB" sz="3200" b="1" dirty="0"/>
              <a:t> </a:t>
            </a:r>
            <a:r>
              <a:rPr lang="en-GB" sz="3200" b="1" dirty="0" err="1"/>
              <a:t>profiad</a:t>
            </a:r>
            <a:r>
              <a:rPr lang="en-GB" sz="3200" b="1" dirty="0"/>
              <a:t> i ‘</a:t>
            </a:r>
            <a:r>
              <a:rPr lang="en-GB" sz="3200" b="1" dirty="0" err="1"/>
              <a:t>werthu</a:t>
            </a:r>
            <a:r>
              <a:rPr lang="en-GB" sz="3200" b="1" dirty="0"/>
              <a:t>’ chi </a:t>
            </a:r>
            <a:r>
              <a:rPr lang="en-GB" sz="3200" b="1" dirty="0" err="1"/>
              <a:t>eich</a:t>
            </a:r>
            <a:r>
              <a:rPr lang="en-GB" sz="3200" b="1" dirty="0"/>
              <a:t> </a:t>
            </a:r>
            <a:r>
              <a:rPr lang="en-GB" sz="3200" b="1" dirty="0" err="1"/>
              <a:t>hun</a:t>
            </a:r>
            <a:endParaRPr lang="en-GB" sz="3200" dirty="0"/>
          </a:p>
        </p:txBody>
      </p:sp>
      <p:sp>
        <p:nvSpPr>
          <p:cNvPr id="3" name="Content Placeholder 2"/>
          <p:cNvSpPr>
            <a:spLocks noGrp="1"/>
          </p:cNvSpPr>
          <p:nvPr>
            <p:ph sz="half" idx="1"/>
          </p:nvPr>
        </p:nvSpPr>
        <p:spPr>
          <a:xfrm>
            <a:off x="571500" y="1894114"/>
            <a:ext cx="3886200" cy="3592286"/>
          </a:xfrm>
        </p:spPr>
        <p:txBody>
          <a:bodyPr>
            <a:noAutofit/>
          </a:bodyPr>
          <a:lstStyle/>
          <a:p>
            <a:r>
              <a:rPr lang="en-GB" sz="2000" dirty="0"/>
              <a:t>In the self-assessment that we looked at previously you were asked to think of examples from your own experience to support your assessment.</a:t>
            </a:r>
          </a:p>
          <a:p>
            <a:endParaRPr lang="en-GB" sz="2000" dirty="0"/>
          </a:p>
          <a:p>
            <a:r>
              <a:rPr lang="en-GB" sz="2000" dirty="0"/>
              <a:t>This is also a valuable technique to use in competency-based interviews</a:t>
            </a:r>
          </a:p>
        </p:txBody>
      </p:sp>
      <p:sp>
        <p:nvSpPr>
          <p:cNvPr id="4" name="Content Placeholder 3"/>
          <p:cNvSpPr>
            <a:spLocks noGrp="1"/>
          </p:cNvSpPr>
          <p:nvPr>
            <p:ph sz="half" idx="2"/>
          </p:nvPr>
        </p:nvSpPr>
        <p:spPr>
          <a:xfrm>
            <a:off x="4572000" y="1894114"/>
            <a:ext cx="3886200" cy="3916961"/>
          </a:xfrm>
        </p:spPr>
        <p:txBody>
          <a:bodyPr>
            <a:normAutofit/>
          </a:bodyPr>
          <a:lstStyle/>
          <a:p>
            <a:r>
              <a:rPr lang="cy-GB" sz="2000" dirty="0"/>
              <a:t>Yn yr hunan-asesiad y bu i ni edrych arno ynghynt gofynnwyd i chi feddwl am enghreifftiau o’ch profiad eich hun i gefnogi eich asesiad.</a:t>
            </a:r>
          </a:p>
          <a:p>
            <a:endParaRPr lang="cy-GB" sz="2000" dirty="0"/>
          </a:p>
          <a:p>
            <a:r>
              <a:rPr lang="cy-GB" sz="2000" dirty="0"/>
              <a:t>Mae hyn hefyd yn dechneg gwerthfawr i’w ddefnyddio mewn cyfweliadau seiliedig ar fedr</a:t>
            </a:r>
          </a:p>
        </p:txBody>
      </p:sp>
    </p:spTree>
    <p:extLst>
      <p:ext uri="{BB962C8B-B14F-4D97-AF65-F5344CB8AC3E}">
        <p14:creationId xmlns:p14="http://schemas.microsoft.com/office/powerpoint/2010/main" val="2570331595"/>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The STAR technique</a:t>
            </a:r>
            <a:br>
              <a:rPr lang="en-GB" sz="3200" b="1" dirty="0"/>
            </a:br>
            <a:r>
              <a:rPr lang="en-GB" sz="3200" b="1" dirty="0" err="1"/>
              <a:t>Techneg</a:t>
            </a:r>
            <a:r>
              <a:rPr lang="en-GB" sz="3200" b="1" dirty="0"/>
              <a:t> ‘STAR’</a:t>
            </a:r>
            <a:endParaRPr lang="en-GB" sz="3200" dirty="0"/>
          </a:p>
        </p:txBody>
      </p:sp>
      <p:sp>
        <p:nvSpPr>
          <p:cNvPr id="3" name="Content Placeholder 2"/>
          <p:cNvSpPr>
            <a:spLocks noGrp="1"/>
          </p:cNvSpPr>
          <p:nvPr>
            <p:ph sz="half" idx="1"/>
          </p:nvPr>
        </p:nvSpPr>
        <p:spPr>
          <a:xfrm>
            <a:off x="571500" y="1565113"/>
            <a:ext cx="3886200" cy="4275850"/>
          </a:xfrm>
        </p:spPr>
        <p:txBody>
          <a:bodyPr>
            <a:noAutofit/>
          </a:bodyPr>
          <a:lstStyle/>
          <a:p>
            <a:r>
              <a:rPr lang="en-GB" sz="2000" dirty="0"/>
              <a:t>This has been formalised as the STAR technique</a:t>
            </a:r>
          </a:p>
          <a:p>
            <a:endParaRPr lang="en-GB" sz="2000" dirty="0"/>
          </a:p>
          <a:p>
            <a:r>
              <a:rPr lang="en-GB" sz="2000" b="1" dirty="0"/>
              <a:t>Situation</a:t>
            </a:r>
            <a:r>
              <a:rPr lang="en-GB" sz="2000" dirty="0"/>
              <a:t> – set the context for your example (e.g. what was happening, who was involved etc.)</a:t>
            </a:r>
          </a:p>
          <a:p>
            <a:endParaRPr lang="en-GB" sz="2000" dirty="0"/>
          </a:p>
          <a:p>
            <a:pPr marL="0" indent="0">
              <a:buNone/>
            </a:pPr>
            <a:r>
              <a:rPr lang="en-GB" sz="2000" i="1" dirty="0"/>
              <a:t>N.B. this is similar to the ‘Description’ phase of Gibbs’ model that we discussed earlier</a:t>
            </a:r>
            <a:endParaRPr lang="en-GB" sz="2000" b="1" i="1" dirty="0"/>
          </a:p>
        </p:txBody>
      </p:sp>
      <p:sp>
        <p:nvSpPr>
          <p:cNvPr id="4" name="Content Placeholder 3"/>
          <p:cNvSpPr>
            <a:spLocks noGrp="1"/>
          </p:cNvSpPr>
          <p:nvPr>
            <p:ph sz="half" idx="2"/>
          </p:nvPr>
        </p:nvSpPr>
        <p:spPr>
          <a:xfrm>
            <a:off x="4572000" y="1565113"/>
            <a:ext cx="3886200" cy="4013943"/>
          </a:xfrm>
        </p:spPr>
        <p:txBody>
          <a:bodyPr>
            <a:normAutofit/>
          </a:bodyPr>
          <a:lstStyle/>
          <a:p>
            <a:r>
              <a:rPr lang="cy-GB" sz="2000" dirty="0"/>
              <a:t>Mae hyn wedi’i ffurfioli yn dechneg STAR</a:t>
            </a:r>
          </a:p>
          <a:p>
            <a:endParaRPr lang="cy-GB" sz="2000" dirty="0"/>
          </a:p>
          <a:p>
            <a:r>
              <a:rPr lang="cy-GB" sz="2000" b="1" dirty="0"/>
              <a:t>Sefyllfa (‘</a:t>
            </a:r>
            <a:r>
              <a:rPr lang="cy-GB" sz="2000" b="1" dirty="0" err="1"/>
              <a:t>Situation</a:t>
            </a:r>
            <a:r>
              <a:rPr lang="cy-GB" sz="2000" b="1" dirty="0"/>
              <a:t>’)</a:t>
            </a:r>
            <a:r>
              <a:rPr lang="cy-GB" sz="2000" dirty="0"/>
              <a:t> – gosod y cyd-destun ar gyfer eich esiampl (e.e. beth oedd yn digwydd, pwy oedd yn rhan ayyb)</a:t>
            </a:r>
          </a:p>
          <a:p>
            <a:endParaRPr lang="cy-GB" sz="2000" dirty="0"/>
          </a:p>
          <a:p>
            <a:pPr marL="0" indent="0">
              <a:buNone/>
            </a:pPr>
            <a:r>
              <a:rPr lang="cy-GB" sz="2000" i="1" dirty="0"/>
              <a:t>D.S. mae hyn yn debyg i gyfnod ‘Disgrifiad’ model Gibbs y bu inni ei drafod ynghynt</a:t>
            </a:r>
          </a:p>
        </p:txBody>
      </p:sp>
      <p:sp>
        <p:nvSpPr>
          <p:cNvPr id="5" name="TextBox 4">
            <a:extLst>
              <a:ext uri="{FF2B5EF4-FFF2-40B4-BE49-F238E27FC236}">
                <a16:creationId xmlns:a16="http://schemas.microsoft.com/office/drawing/2014/main" id="{8992C9BC-A06F-4095-BC51-086B0317E74D}"/>
              </a:ext>
            </a:extLst>
          </p:cNvPr>
          <p:cNvSpPr txBox="1"/>
          <p:nvPr/>
        </p:nvSpPr>
        <p:spPr>
          <a:xfrm>
            <a:off x="4267200" y="5761567"/>
            <a:ext cx="4661647" cy="400110"/>
          </a:xfrm>
          <a:prstGeom prst="rect">
            <a:avLst/>
          </a:prstGeom>
          <a:noFill/>
        </p:spPr>
        <p:txBody>
          <a:bodyPr wrap="square" rtlCol="0">
            <a:spAutoFit/>
          </a:bodyPr>
          <a:lstStyle/>
          <a:p>
            <a:pPr algn="r"/>
            <a:r>
              <a:rPr lang="en-GB" sz="2000" b="1" dirty="0">
                <a:solidFill>
                  <a:schemeClr val="bg1"/>
                </a:solidFill>
              </a:rPr>
              <a:t>(Based on/</a:t>
            </a:r>
            <a:r>
              <a:rPr lang="en-GB" sz="2000" b="1" dirty="0" err="1">
                <a:solidFill>
                  <a:schemeClr val="bg1"/>
                </a:solidFill>
              </a:rPr>
              <a:t>Wedi’i</a:t>
            </a:r>
            <a:r>
              <a:rPr lang="en-GB" sz="2000" b="1" dirty="0">
                <a:solidFill>
                  <a:schemeClr val="bg1"/>
                </a:solidFill>
              </a:rPr>
              <a:t> </a:t>
            </a:r>
            <a:r>
              <a:rPr lang="en-GB" sz="2000" b="1" dirty="0" err="1">
                <a:solidFill>
                  <a:schemeClr val="bg1"/>
                </a:solidFill>
              </a:rPr>
              <a:t>seilio</a:t>
            </a:r>
            <a:r>
              <a:rPr lang="en-GB" sz="2000" b="1" dirty="0">
                <a:solidFill>
                  <a:schemeClr val="bg1"/>
                </a:solidFill>
              </a:rPr>
              <a:t> </a:t>
            </a:r>
            <a:r>
              <a:rPr lang="en-GB" sz="2000" b="1" dirty="0" err="1">
                <a:solidFill>
                  <a:schemeClr val="bg1"/>
                </a:solidFill>
              </a:rPr>
              <a:t>ar</a:t>
            </a:r>
            <a:r>
              <a:rPr lang="en-GB" sz="2000" b="1" dirty="0">
                <a:solidFill>
                  <a:schemeClr val="bg1"/>
                </a:solidFill>
              </a:rPr>
              <a:t> Higgins</a:t>
            </a:r>
            <a:r>
              <a:rPr lang="en-GB" sz="2000" b="1" dirty="0">
                <a:solidFill>
                  <a:schemeClr val="bg1"/>
                </a:solidFill>
                <a:latin typeface="Calibri" panose="020F0502020204030204" pitchFamily="34" charset="0"/>
                <a:cs typeface="Calibri" panose="020F0502020204030204" pitchFamily="34" charset="0"/>
              </a:rPr>
              <a:t>, 2014</a:t>
            </a:r>
            <a:r>
              <a:rPr lang="en-GB" sz="2000" b="1" dirty="0">
                <a:solidFill>
                  <a:schemeClr val="bg1"/>
                </a:solidFill>
              </a:rPr>
              <a:t>)</a:t>
            </a:r>
          </a:p>
        </p:txBody>
      </p:sp>
    </p:spTree>
    <p:extLst>
      <p:ext uri="{BB962C8B-B14F-4D97-AF65-F5344CB8AC3E}">
        <p14:creationId xmlns:p14="http://schemas.microsoft.com/office/powerpoint/2010/main" val="140645775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The STAR technique</a:t>
            </a:r>
            <a:br>
              <a:rPr lang="en-GB" sz="3200" b="1" dirty="0"/>
            </a:br>
            <a:r>
              <a:rPr lang="en-GB" sz="3200" b="1" dirty="0" err="1"/>
              <a:t>Techneg</a:t>
            </a:r>
            <a:r>
              <a:rPr lang="en-GB" sz="3200" b="1" dirty="0"/>
              <a:t> STAR</a:t>
            </a:r>
            <a:endParaRPr lang="en-GB" sz="3200" dirty="0"/>
          </a:p>
        </p:txBody>
      </p:sp>
      <p:sp>
        <p:nvSpPr>
          <p:cNvPr id="3" name="Content Placeholder 2"/>
          <p:cNvSpPr>
            <a:spLocks noGrp="1"/>
          </p:cNvSpPr>
          <p:nvPr>
            <p:ph sz="half" idx="1"/>
          </p:nvPr>
        </p:nvSpPr>
        <p:spPr>
          <a:xfrm>
            <a:off x="571500" y="1567542"/>
            <a:ext cx="3886200" cy="3757493"/>
          </a:xfrm>
        </p:spPr>
        <p:txBody>
          <a:bodyPr>
            <a:noAutofit/>
          </a:bodyPr>
          <a:lstStyle/>
          <a:p>
            <a:r>
              <a:rPr lang="en-GB" sz="2000" b="1" dirty="0"/>
              <a:t>Task</a:t>
            </a:r>
            <a:r>
              <a:rPr lang="en-GB" sz="2000" dirty="0"/>
              <a:t> – what was required of you?, what were the expected outcomes for the situation?, what needed to happen?</a:t>
            </a:r>
          </a:p>
          <a:p>
            <a:r>
              <a:rPr lang="en-GB" sz="2000" b="1" dirty="0"/>
              <a:t>Activity</a:t>
            </a:r>
            <a:r>
              <a:rPr lang="en-GB" sz="2000" dirty="0"/>
              <a:t> – explain what you actually did, describe the steps that you had to take to solve the situation</a:t>
            </a:r>
          </a:p>
          <a:p>
            <a:r>
              <a:rPr lang="en-GB" sz="2000" b="1" dirty="0"/>
              <a:t>Result</a:t>
            </a:r>
            <a:r>
              <a:rPr lang="en-GB" sz="2000" dirty="0"/>
              <a:t> – what actually happened?, did you meet the outcomes?, what other benefits were there?</a:t>
            </a:r>
            <a:endParaRPr lang="en-GB" sz="2000" b="1" dirty="0"/>
          </a:p>
        </p:txBody>
      </p:sp>
      <p:sp>
        <p:nvSpPr>
          <p:cNvPr id="4" name="Content Placeholder 3"/>
          <p:cNvSpPr>
            <a:spLocks noGrp="1"/>
          </p:cNvSpPr>
          <p:nvPr>
            <p:ph sz="half" idx="2"/>
          </p:nvPr>
        </p:nvSpPr>
        <p:spPr>
          <a:xfrm>
            <a:off x="4571999" y="1567542"/>
            <a:ext cx="4239491" cy="4071258"/>
          </a:xfrm>
        </p:spPr>
        <p:txBody>
          <a:bodyPr>
            <a:normAutofit/>
          </a:bodyPr>
          <a:lstStyle/>
          <a:p>
            <a:r>
              <a:rPr lang="cy-GB" sz="2000" b="1" dirty="0"/>
              <a:t>Tasg (‘</a:t>
            </a:r>
            <a:r>
              <a:rPr lang="cy-GB" sz="2000" b="1" dirty="0" err="1"/>
              <a:t>Task</a:t>
            </a:r>
            <a:r>
              <a:rPr lang="cy-GB" sz="2000" b="1" dirty="0"/>
              <a:t>’)</a:t>
            </a:r>
            <a:r>
              <a:rPr lang="cy-GB" sz="2000" dirty="0"/>
              <a:t> – beth oedd rhaid ichi ei wneud?, beth oedd y deilliannau disgwyliedig ar gyfer y sefyllfa?, beth oedd angen digwydd?</a:t>
            </a:r>
          </a:p>
          <a:p>
            <a:r>
              <a:rPr lang="cy-GB" sz="2000" b="1" dirty="0"/>
              <a:t>Gweithgaredd (‘</a:t>
            </a:r>
            <a:r>
              <a:rPr lang="cy-GB" sz="2000" b="1" dirty="0" err="1"/>
              <a:t>Activity</a:t>
            </a:r>
            <a:r>
              <a:rPr lang="cy-GB" sz="2000" b="1" dirty="0"/>
              <a:t>’)</a:t>
            </a:r>
            <a:r>
              <a:rPr lang="cy-GB" sz="2000" dirty="0"/>
              <a:t> – esboniwch beth a wnaethoch, disgrifiwch y camau y bu’n rhaid ichi eu cymryd i ddatrys y sefyllfa</a:t>
            </a:r>
          </a:p>
          <a:p>
            <a:r>
              <a:rPr lang="cy-GB" sz="2000" b="1" dirty="0"/>
              <a:t>Canlyniad (‘</a:t>
            </a:r>
            <a:r>
              <a:rPr lang="cy-GB" sz="2000" b="1" dirty="0" err="1"/>
              <a:t>Result</a:t>
            </a:r>
            <a:r>
              <a:rPr lang="cy-GB" sz="2000" b="1" dirty="0"/>
              <a:t>’)</a:t>
            </a:r>
            <a:r>
              <a:rPr lang="cy-GB" sz="2000" dirty="0"/>
              <a:t> – beth a ddigwyddodd mewn gwirionedd?, a wnaethoch fodloni’r deilliannau?, pa fanteision eraill oedd yna?</a:t>
            </a:r>
            <a:endParaRPr lang="cy-GB" sz="2000" b="1" dirty="0"/>
          </a:p>
        </p:txBody>
      </p:sp>
      <p:sp>
        <p:nvSpPr>
          <p:cNvPr id="5" name="TextBox 4">
            <a:extLst>
              <a:ext uri="{FF2B5EF4-FFF2-40B4-BE49-F238E27FC236}">
                <a16:creationId xmlns:a16="http://schemas.microsoft.com/office/drawing/2014/main" id="{8992C9BC-A06F-4095-BC51-086B0317E74D}"/>
              </a:ext>
            </a:extLst>
          </p:cNvPr>
          <p:cNvSpPr txBox="1"/>
          <p:nvPr/>
        </p:nvSpPr>
        <p:spPr>
          <a:xfrm>
            <a:off x="4457700" y="5761567"/>
            <a:ext cx="4471147" cy="400110"/>
          </a:xfrm>
          <a:prstGeom prst="rect">
            <a:avLst/>
          </a:prstGeom>
          <a:noFill/>
        </p:spPr>
        <p:txBody>
          <a:bodyPr wrap="square" rtlCol="0">
            <a:spAutoFit/>
          </a:bodyPr>
          <a:lstStyle/>
          <a:p>
            <a:pPr algn="r"/>
            <a:r>
              <a:rPr lang="en-GB" sz="2000" b="1" dirty="0">
                <a:solidFill>
                  <a:schemeClr val="bg1"/>
                </a:solidFill>
              </a:rPr>
              <a:t>(Based on/</a:t>
            </a:r>
            <a:r>
              <a:rPr lang="en-GB" sz="2000" b="1" dirty="0" err="1">
                <a:solidFill>
                  <a:schemeClr val="bg1"/>
                </a:solidFill>
              </a:rPr>
              <a:t>Wedi’i</a:t>
            </a:r>
            <a:r>
              <a:rPr lang="en-GB" sz="2000" b="1" dirty="0">
                <a:solidFill>
                  <a:schemeClr val="bg1"/>
                </a:solidFill>
              </a:rPr>
              <a:t> </a:t>
            </a:r>
            <a:r>
              <a:rPr lang="en-GB" sz="2000" b="1" dirty="0" err="1">
                <a:solidFill>
                  <a:schemeClr val="bg1"/>
                </a:solidFill>
              </a:rPr>
              <a:t>seilio</a:t>
            </a:r>
            <a:r>
              <a:rPr lang="en-GB" sz="2000" b="1" dirty="0">
                <a:solidFill>
                  <a:schemeClr val="bg1"/>
                </a:solidFill>
              </a:rPr>
              <a:t> </a:t>
            </a:r>
            <a:r>
              <a:rPr lang="en-GB" sz="2000" b="1" dirty="0" err="1">
                <a:solidFill>
                  <a:schemeClr val="bg1"/>
                </a:solidFill>
              </a:rPr>
              <a:t>ar</a:t>
            </a:r>
            <a:r>
              <a:rPr lang="en-GB" sz="2000" b="1" dirty="0">
                <a:solidFill>
                  <a:schemeClr val="bg1"/>
                </a:solidFill>
              </a:rPr>
              <a:t> Higgins</a:t>
            </a:r>
            <a:r>
              <a:rPr lang="en-GB" sz="2000" b="1" dirty="0">
                <a:solidFill>
                  <a:schemeClr val="bg1"/>
                </a:solidFill>
                <a:latin typeface="Calibri" panose="020F0502020204030204" pitchFamily="34" charset="0"/>
                <a:cs typeface="Calibri" panose="020F0502020204030204" pitchFamily="34" charset="0"/>
              </a:rPr>
              <a:t>, 2014</a:t>
            </a:r>
            <a:r>
              <a:rPr lang="en-GB" sz="2000" b="1" dirty="0">
                <a:solidFill>
                  <a:schemeClr val="bg1"/>
                </a:solidFill>
              </a:rPr>
              <a:t>)</a:t>
            </a:r>
          </a:p>
        </p:txBody>
      </p:sp>
    </p:spTree>
    <p:extLst>
      <p:ext uri="{BB962C8B-B14F-4D97-AF65-F5344CB8AC3E}">
        <p14:creationId xmlns:p14="http://schemas.microsoft.com/office/powerpoint/2010/main" val="136756316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The STAR technique some things to consider</a:t>
            </a:r>
            <a:br>
              <a:rPr lang="en-GB" sz="3200" b="1" dirty="0"/>
            </a:br>
            <a:r>
              <a:rPr lang="en-GB" sz="3200" b="1" dirty="0" err="1"/>
              <a:t>Techneg</a:t>
            </a:r>
            <a:r>
              <a:rPr lang="en-GB" sz="3200" b="1" dirty="0"/>
              <a:t> STAR, </a:t>
            </a:r>
            <a:r>
              <a:rPr lang="en-GB" sz="3200" b="1" dirty="0" err="1"/>
              <a:t>rhai</a:t>
            </a:r>
            <a:r>
              <a:rPr lang="en-GB" sz="3200" b="1" dirty="0"/>
              <a:t> </a:t>
            </a:r>
            <a:r>
              <a:rPr lang="en-GB" sz="3200" b="1" dirty="0" err="1"/>
              <a:t>pethau</a:t>
            </a:r>
            <a:r>
              <a:rPr lang="en-GB" sz="3200" b="1" dirty="0"/>
              <a:t> </a:t>
            </a:r>
            <a:r>
              <a:rPr lang="en-GB" sz="3200" b="1" dirty="0" err="1"/>
              <a:t>i’w</a:t>
            </a:r>
            <a:r>
              <a:rPr lang="en-GB" sz="3200" b="1" dirty="0"/>
              <a:t> </a:t>
            </a:r>
            <a:r>
              <a:rPr lang="en-GB" sz="3200" b="1" dirty="0" err="1"/>
              <a:t>hystyried</a:t>
            </a:r>
            <a:endParaRPr lang="en-GB" sz="3200" dirty="0"/>
          </a:p>
        </p:txBody>
      </p:sp>
      <p:sp>
        <p:nvSpPr>
          <p:cNvPr id="3" name="Content Placeholder 2"/>
          <p:cNvSpPr>
            <a:spLocks noGrp="1"/>
          </p:cNvSpPr>
          <p:nvPr>
            <p:ph sz="half" idx="1"/>
          </p:nvPr>
        </p:nvSpPr>
        <p:spPr>
          <a:xfrm>
            <a:off x="571500" y="1587066"/>
            <a:ext cx="3886200" cy="3926226"/>
          </a:xfrm>
        </p:spPr>
        <p:txBody>
          <a:bodyPr>
            <a:noAutofit/>
          </a:bodyPr>
          <a:lstStyle/>
          <a:p>
            <a:r>
              <a:rPr lang="en-GB" sz="2000" dirty="0"/>
              <a:t>“It’s important to speak in specific rather than general terms and quantify your success”.</a:t>
            </a:r>
          </a:p>
          <a:p>
            <a:pPr marL="0" indent="0">
              <a:buNone/>
            </a:pPr>
            <a:endParaRPr lang="en-GB" sz="2000" dirty="0"/>
          </a:p>
          <a:p>
            <a:r>
              <a:rPr lang="en-GB" sz="2000" dirty="0"/>
              <a:t>“From a listener’s perspective, this makes the story more interesting and they are more able to gauge your success”.</a:t>
            </a:r>
          </a:p>
          <a:p>
            <a:endParaRPr lang="en-GB" sz="2000" dirty="0"/>
          </a:p>
          <a:p>
            <a:r>
              <a:rPr lang="en-GB" sz="2000" dirty="0"/>
              <a:t>“Nameless figures and undefined successes can make the answer feel less convincing”.</a:t>
            </a:r>
          </a:p>
          <a:p>
            <a:endParaRPr lang="en-GB" sz="2200" dirty="0"/>
          </a:p>
        </p:txBody>
      </p:sp>
      <p:sp>
        <p:nvSpPr>
          <p:cNvPr id="4" name="Content Placeholder 3"/>
          <p:cNvSpPr>
            <a:spLocks noGrp="1"/>
          </p:cNvSpPr>
          <p:nvPr>
            <p:ph sz="half" idx="2"/>
          </p:nvPr>
        </p:nvSpPr>
        <p:spPr>
          <a:xfrm>
            <a:off x="4835898" y="1587065"/>
            <a:ext cx="3886200" cy="4065589"/>
          </a:xfrm>
        </p:spPr>
        <p:txBody>
          <a:bodyPr>
            <a:normAutofit fontScale="92500"/>
          </a:bodyPr>
          <a:lstStyle/>
          <a:p>
            <a:r>
              <a:rPr lang="en-GB" sz="2000" dirty="0"/>
              <a:t>“</a:t>
            </a:r>
            <a:r>
              <a:rPr lang="cy-GB" sz="2000" dirty="0"/>
              <a:t>Mae’n bwysig siarad mewn termau penodol yn hytrach na chyffredinol a meintioli eich llwyddiant”.</a:t>
            </a:r>
          </a:p>
          <a:p>
            <a:endParaRPr lang="cy-GB" sz="900" dirty="0"/>
          </a:p>
          <a:p>
            <a:r>
              <a:rPr lang="cy-GB" sz="2000" dirty="0"/>
              <a:t>“O safbwynt gwrandäwr, mae hyn yn gwneud y stori’n fwy diddorol ac maent mewn gwell sefyllfa i allu mesur eich llwyddiant”.</a:t>
            </a:r>
          </a:p>
          <a:p>
            <a:endParaRPr lang="cy-GB" sz="2000" dirty="0"/>
          </a:p>
          <a:p>
            <a:r>
              <a:rPr lang="cy-GB" sz="2000" dirty="0"/>
              <a:t>“Gall ffigyrau dienw a llwyddiannau anniffiniedig wneud i’r ateb deimlo’n llai </a:t>
            </a:r>
            <a:r>
              <a:rPr lang="cy-GB" sz="2000" dirty="0" err="1"/>
              <a:t>argyhoeddiedig</a:t>
            </a:r>
            <a:r>
              <a:rPr lang="cy-GB" sz="2000" dirty="0"/>
              <a:t>”.</a:t>
            </a:r>
          </a:p>
        </p:txBody>
      </p:sp>
      <p:sp>
        <p:nvSpPr>
          <p:cNvPr id="5" name="TextBox 4">
            <a:extLst>
              <a:ext uri="{FF2B5EF4-FFF2-40B4-BE49-F238E27FC236}">
                <a16:creationId xmlns:a16="http://schemas.microsoft.com/office/drawing/2014/main" id="{8992C9BC-A06F-4095-BC51-086B0317E74D}"/>
              </a:ext>
            </a:extLst>
          </p:cNvPr>
          <p:cNvSpPr txBox="1"/>
          <p:nvPr/>
        </p:nvSpPr>
        <p:spPr>
          <a:xfrm>
            <a:off x="4629149" y="5761567"/>
            <a:ext cx="4299698" cy="400110"/>
          </a:xfrm>
          <a:prstGeom prst="rect">
            <a:avLst/>
          </a:prstGeom>
          <a:noFill/>
        </p:spPr>
        <p:txBody>
          <a:bodyPr wrap="square" rtlCol="0">
            <a:spAutoFit/>
          </a:bodyPr>
          <a:lstStyle/>
          <a:p>
            <a:pPr algn="r"/>
            <a:r>
              <a:rPr lang="en-GB" sz="2000" b="1" dirty="0">
                <a:solidFill>
                  <a:schemeClr val="bg1"/>
                </a:solidFill>
              </a:rPr>
              <a:t>(Higgins</a:t>
            </a:r>
            <a:r>
              <a:rPr lang="en-GB" sz="2000" b="1" dirty="0">
                <a:solidFill>
                  <a:schemeClr val="bg1"/>
                </a:solidFill>
                <a:latin typeface="Calibri" panose="020F0502020204030204" pitchFamily="34" charset="0"/>
                <a:cs typeface="Calibri" panose="020F0502020204030204" pitchFamily="34" charset="0"/>
              </a:rPr>
              <a:t>, 2014</a:t>
            </a:r>
            <a:r>
              <a:rPr lang="en-GB" sz="2000" b="1" dirty="0">
                <a:solidFill>
                  <a:schemeClr val="bg1"/>
                </a:solidFill>
              </a:rPr>
              <a:t>)</a:t>
            </a:r>
          </a:p>
        </p:txBody>
      </p:sp>
    </p:spTree>
    <p:extLst>
      <p:ext uri="{BB962C8B-B14F-4D97-AF65-F5344CB8AC3E}">
        <p14:creationId xmlns:p14="http://schemas.microsoft.com/office/powerpoint/2010/main" val="80611323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The STAR technique some things to consider</a:t>
            </a:r>
            <a:br>
              <a:rPr lang="en-GB" sz="3200" b="1" dirty="0"/>
            </a:br>
            <a:r>
              <a:rPr lang="cy-GB" sz="3200" b="1" dirty="0"/>
              <a:t>Techneg STAR, rhai pethau i’w hystyried</a:t>
            </a:r>
            <a:endParaRPr lang="cy-GB" sz="3200" dirty="0"/>
          </a:p>
        </p:txBody>
      </p:sp>
      <p:sp>
        <p:nvSpPr>
          <p:cNvPr id="3" name="Content Placeholder 2"/>
          <p:cNvSpPr>
            <a:spLocks noGrp="1"/>
          </p:cNvSpPr>
          <p:nvPr>
            <p:ph sz="half" idx="1"/>
          </p:nvPr>
        </p:nvSpPr>
        <p:spPr>
          <a:xfrm>
            <a:off x="571500" y="1408922"/>
            <a:ext cx="3886200" cy="4125777"/>
          </a:xfrm>
        </p:spPr>
        <p:txBody>
          <a:bodyPr>
            <a:noAutofit/>
          </a:bodyPr>
          <a:lstStyle/>
          <a:p>
            <a:r>
              <a:rPr lang="en-GB" sz="2000" dirty="0"/>
              <a:t>“Secondly, as there are likely to be many questions and interviewers have short attention spans, it’s important to keep your answers concise”.</a:t>
            </a:r>
          </a:p>
          <a:p>
            <a:endParaRPr lang="en-GB" sz="800" dirty="0"/>
          </a:p>
          <a:p>
            <a:r>
              <a:rPr lang="en-GB" sz="2000" dirty="0"/>
              <a:t>“ Convey the maximum achievement in the minimum time”. </a:t>
            </a:r>
          </a:p>
          <a:p>
            <a:endParaRPr lang="en-GB" sz="800" dirty="0"/>
          </a:p>
          <a:p>
            <a:r>
              <a:rPr lang="en-GB" sz="2000" dirty="0"/>
              <a:t>“Finally, it’s important to finish on a positive note so the overall impression is strong”.</a:t>
            </a:r>
          </a:p>
        </p:txBody>
      </p:sp>
      <p:sp>
        <p:nvSpPr>
          <p:cNvPr id="4" name="Content Placeholder 3"/>
          <p:cNvSpPr>
            <a:spLocks noGrp="1"/>
          </p:cNvSpPr>
          <p:nvPr>
            <p:ph sz="half" idx="2"/>
          </p:nvPr>
        </p:nvSpPr>
        <p:spPr>
          <a:xfrm>
            <a:off x="4835898" y="1291232"/>
            <a:ext cx="3886200" cy="3926226"/>
          </a:xfrm>
        </p:spPr>
        <p:txBody>
          <a:bodyPr>
            <a:normAutofit lnSpcReduction="10000"/>
          </a:bodyPr>
          <a:lstStyle/>
          <a:p>
            <a:r>
              <a:rPr lang="cy-GB" sz="2000" dirty="0"/>
              <a:t>“Yn ail, gan ei fod yn debygol y bydd llawer o gwestiynau a dim ond rhychwant sylw byr sydd gan cyfwelwyr, mae’n bwysig cadw eich atebion yn gryno”.</a:t>
            </a:r>
          </a:p>
          <a:p>
            <a:endParaRPr lang="cy-GB" dirty="0"/>
          </a:p>
          <a:p>
            <a:r>
              <a:rPr lang="cy-GB" sz="2000" dirty="0"/>
              <a:t>“Cyfleu’r cyrhaeddiad gorau yn yr amser lleiaf”.</a:t>
            </a:r>
          </a:p>
          <a:p>
            <a:endParaRPr lang="cy-GB" sz="3200" dirty="0"/>
          </a:p>
          <a:p>
            <a:r>
              <a:rPr lang="cy-GB" sz="2000" dirty="0"/>
              <a:t>“Yn olaf, mae’n bwysig gorffen ar nodyn positif fel bod yr argraff gyffredinol yn un gref”.</a:t>
            </a:r>
          </a:p>
        </p:txBody>
      </p:sp>
      <p:sp>
        <p:nvSpPr>
          <p:cNvPr id="5" name="TextBox 4">
            <a:extLst>
              <a:ext uri="{FF2B5EF4-FFF2-40B4-BE49-F238E27FC236}">
                <a16:creationId xmlns:a16="http://schemas.microsoft.com/office/drawing/2014/main" id="{8992C9BC-A06F-4095-BC51-086B0317E74D}"/>
              </a:ext>
            </a:extLst>
          </p:cNvPr>
          <p:cNvSpPr txBox="1"/>
          <p:nvPr/>
        </p:nvSpPr>
        <p:spPr>
          <a:xfrm>
            <a:off x="4629149" y="5217458"/>
            <a:ext cx="4299698" cy="400110"/>
          </a:xfrm>
          <a:prstGeom prst="rect">
            <a:avLst/>
          </a:prstGeom>
          <a:noFill/>
        </p:spPr>
        <p:txBody>
          <a:bodyPr wrap="square" rtlCol="0">
            <a:spAutoFit/>
          </a:bodyPr>
          <a:lstStyle/>
          <a:p>
            <a:pPr algn="r"/>
            <a:r>
              <a:rPr lang="en-GB" sz="2000" b="1" dirty="0"/>
              <a:t>(Higgins</a:t>
            </a:r>
            <a:r>
              <a:rPr lang="en-GB" sz="2000" b="1" dirty="0">
                <a:latin typeface="Calibri" panose="020F0502020204030204" pitchFamily="34" charset="0"/>
                <a:cs typeface="Calibri" panose="020F0502020204030204" pitchFamily="34" charset="0"/>
              </a:rPr>
              <a:t>, 2014</a:t>
            </a:r>
            <a:r>
              <a:rPr lang="en-GB" sz="2000" b="1" dirty="0"/>
              <a:t>)</a:t>
            </a:r>
          </a:p>
        </p:txBody>
      </p:sp>
      <p:sp>
        <p:nvSpPr>
          <p:cNvPr id="6" name="TextBox 5">
            <a:extLst>
              <a:ext uri="{FF2B5EF4-FFF2-40B4-BE49-F238E27FC236}">
                <a16:creationId xmlns:a16="http://schemas.microsoft.com/office/drawing/2014/main" id="{C461FF58-4070-494A-9B4A-EFD3919CEFDF}"/>
              </a:ext>
            </a:extLst>
          </p:cNvPr>
          <p:cNvSpPr txBox="1"/>
          <p:nvPr/>
        </p:nvSpPr>
        <p:spPr>
          <a:xfrm>
            <a:off x="4222376" y="5663027"/>
            <a:ext cx="4706471" cy="707886"/>
          </a:xfrm>
          <a:prstGeom prst="rect">
            <a:avLst/>
          </a:prstGeom>
          <a:noFill/>
        </p:spPr>
        <p:txBody>
          <a:bodyPr wrap="square" rtlCol="0">
            <a:spAutoFit/>
          </a:bodyPr>
          <a:lstStyle/>
          <a:p>
            <a:pPr algn="r"/>
            <a:r>
              <a:rPr lang="en-GB" sz="2000" b="1" dirty="0">
                <a:solidFill>
                  <a:schemeClr val="bg1"/>
                </a:solidFill>
              </a:rPr>
              <a:t>(Worksheet 3: Using the STAR Technique/</a:t>
            </a:r>
            <a:br>
              <a:rPr lang="en-GB" sz="2000" b="1" dirty="0">
                <a:solidFill>
                  <a:schemeClr val="bg1"/>
                </a:solidFill>
              </a:rPr>
            </a:br>
            <a:r>
              <a:rPr lang="en-GB" sz="2000" b="1" dirty="0" err="1">
                <a:solidFill>
                  <a:schemeClr val="bg1"/>
                </a:solidFill>
              </a:rPr>
              <a:t>Taflen</a:t>
            </a:r>
            <a:r>
              <a:rPr lang="en-GB" sz="2000" b="1" dirty="0">
                <a:solidFill>
                  <a:schemeClr val="bg1"/>
                </a:solidFill>
              </a:rPr>
              <a:t> </a:t>
            </a:r>
            <a:r>
              <a:rPr lang="en-GB" sz="2000" b="1" dirty="0" err="1">
                <a:solidFill>
                  <a:schemeClr val="bg1"/>
                </a:solidFill>
              </a:rPr>
              <a:t>waith</a:t>
            </a:r>
            <a:r>
              <a:rPr lang="en-GB" sz="2000" b="1" dirty="0">
                <a:solidFill>
                  <a:schemeClr val="bg1"/>
                </a:solidFill>
              </a:rPr>
              <a:t> 3: </a:t>
            </a:r>
            <a:r>
              <a:rPr lang="en-GB" sz="2000" b="1" dirty="0" err="1">
                <a:solidFill>
                  <a:schemeClr val="bg1"/>
                </a:solidFill>
              </a:rPr>
              <a:t>Defnyddio</a:t>
            </a:r>
            <a:r>
              <a:rPr lang="en-GB" sz="2000" b="1" dirty="0">
                <a:solidFill>
                  <a:schemeClr val="bg1"/>
                </a:solidFill>
              </a:rPr>
              <a:t> </a:t>
            </a:r>
            <a:r>
              <a:rPr lang="en-GB" sz="2000" b="1" dirty="0" err="1">
                <a:solidFill>
                  <a:schemeClr val="bg1"/>
                </a:solidFill>
              </a:rPr>
              <a:t>Techneg</a:t>
            </a:r>
            <a:r>
              <a:rPr lang="en-GB" sz="2000" b="1" dirty="0">
                <a:solidFill>
                  <a:schemeClr val="bg1"/>
                </a:solidFill>
              </a:rPr>
              <a:t> STAR)</a:t>
            </a:r>
          </a:p>
        </p:txBody>
      </p:sp>
    </p:spTree>
    <p:extLst>
      <p:ext uri="{BB962C8B-B14F-4D97-AF65-F5344CB8AC3E}">
        <p14:creationId xmlns:p14="http://schemas.microsoft.com/office/powerpoint/2010/main" val="204223428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Keeping track of your Personal Development</a:t>
            </a:r>
            <a:br>
              <a:rPr lang="en-GB" sz="3200" b="1" dirty="0"/>
            </a:br>
            <a:r>
              <a:rPr lang="en-GB" sz="3200" b="1" dirty="0" err="1"/>
              <a:t>Cadw</a:t>
            </a:r>
            <a:r>
              <a:rPr lang="en-GB" sz="3200" b="1" dirty="0"/>
              <a:t> </a:t>
            </a:r>
            <a:r>
              <a:rPr lang="en-GB" sz="3200" b="1" dirty="0" err="1"/>
              <a:t>cofnod</a:t>
            </a:r>
            <a:r>
              <a:rPr lang="en-GB" sz="3200" b="1" dirty="0"/>
              <a:t> </a:t>
            </a:r>
            <a:r>
              <a:rPr lang="en-GB" sz="3200" b="1" dirty="0" err="1"/>
              <a:t>o’ch</a:t>
            </a:r>
            <a:r>
              <a:rPr lang="en-GB" sz="3200" b="1" dirty="0"/>
              <a:t> </a:t>
            </a:r>
            <a:r>
              <a:rPr lang="en-GB" sz="3200" b="1" dirty="0" err="1"/>
              <a:t>Datblygiad</a:t>
            </a:r>
            <a:r>
              <a:rPr lang="en-GB" sz="3200" b="1" dirty="0"/>
              <a:t> </a:t>
            </a:r>
            <a:r>
              <a:rPr lang="en-GB" sz="3200" b="1" dirty="0" err="1"/>
              <a:t>Personol</a:t>
            </a:r>
            <a:endParaRPr lang="en-GB" sz="3200" dirty="0"/>
          </a:p>
        </p:txBody>
      </p:sp>
      <p:sp>
        <p:nvSpPr>
          <p:cNvPr id="3" name="Content Placeholder 2"/>
          <p:cNvSpPr>
            <a:spLocks noGrp="1"/>
          </p:cNvSpPr>
          <p:nvPr>
            <p:ph sz="half" idx="1"/>
          </p:nvPr>
        </p:nvSpPr>
        <p:spPr>
          <a:xfrm>
            <a:off x="571500" y="1576872"/>
            <a:ext cx="3886200" cy="3640585"/>
          </a:xfrm>
        </p:spPr>
        <p:txBody>
          <a:bodyPr>
            <a:noAutofit/>
          </a:bodyPr>
          <a:lstStyle/>
          <a:p>
            <a:r>
              <a:rPr lang="en-GB" sz="2000" dirty="0"/>
              <a:t>It is all very well taking part in Personal Development activities, but you also need a way of keeping track of what you have done.</a:t>
            </a:r>
          </a:p>
          <a:p>
            <a:endParaRPr lang="en-GB" sz="2000" dirty="0"/>
          </a:p>
          <a:p>
            <a:r>
              <a:rPr lang="en-GB" sz="2000" dirty="0"/>
              <a:t>The Chartered Institute of Personnel &amp; Development recommends that professionals keep a record of their CPD activities</a:t>
            </a:r>
          </a:p>
        </p:txBody>
      </p:sp>
      <p:sp>
        <p:nvSpPr>
          <p:cNvPr id="4" name="Content Placeholder 3"/>
          <p:cNvSpPr>
            <a:spLocks noGrp="1"/>
          </p:cNvSpPr>
          <p:nvPr>
            <p:ph sz="half" idx="2"/>
          </p:nvPr>
        </p:nvSpPr>
        <p:spPr>
          <a:xfrm>
            <a:off x="4641273" y="1576872"/>
            <a:ext cx="4336471" cy="3798692"/>
          </a:xfrm>
        </p:spPr>
        <p:txBody>
          <a:bodyPr>
            <a:normAutofit/>
          </a:bodyPr>
          <a:lstStyle/>
          <a:p>
            <a:r>
              <a:rPr lang="cy-GB" sz="2000" dirty="0"/>
              <a:t>Mae’n un peth cymryd rhan mewn gweithgareddau Datblygiad Personol, ond bydd  hefyd angen ffordd arnoch i gadw cofnod o’r hyn rydych wedi’i wneud.</a:t>
            </a:r>
          </a:p>
          <a:p>
            <a:endParaRPr lang="cy-GB" sz="2000" dirty="0"/>
          </a:p>
          <a:p>
            <a:r>
              <a:rPr lang="cy-GB" sz="2000" dirty="0"/>
              <a:t>Mae’r Sefydliad Siartredig Personél a Datblygiad yn argymell bod gweithwyr proffesiynol yn cadw cofnod o’u gweithgareddau DPP</a:t>
            </a:r>
          </a:p>
        </p:txBody>
      </p:sp>
    </p:spTree>
    <p:extLst>
      <p:ext uri="{BB962C8B-B14F-4D97-AF65-F5344CB8AC3E}">
        <p14:creationId xmlns:p14="http://schemas.microsoft.com/office/powerpoint/2010/main" val="3989564034"/>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Keeping track of your Personal Development</a:t>
            </a:r>
            <a:br>
              <a:rPr lang="en-GB" sz="3200" b="1" dirty="0"/>
            </a:br>
            <a:r>
              <a:rPr lang="en-GB" sz="3200" b="1" dirty="0" err="1"/>
              <a:t>Cadw</a:t>
            </a:r>
            <a:r>
              <a:rPr lang="en-GB" sz="3200" b="1" dirty="0"/>
              <a:t> </a:t>
            </a:r>
            <a:r>
              <a:rPr lang="en-GB" sz="3200" b="1" dirty="0" err="1"/>
              <a:t>cofnod</a:t>
            </a:r>
            <a:r>
              <a:rPr lang="en-GB" sz="3200" b="1" dirty="0"/>
              <a:t> </a:t>
            </a:r>
            <a:r>
              <a:rPr lang="en-GB" sz="3200" b="1" dirty="0" err="1"/>
              <a:t>o’ch</a:t>
            </a:r>
            <a:r>
              <a:rPr lang="en-GB" sz="3200" b="1" dirty="0"/>
              <a:t> </a:t>
            </a:r>
            <a:r>
              <a:rPr lang="en-GB" sz="3200" b="1" dirty="0" err="1"/>
              <a:t>Datblygiad</a:t>
            </a:r>
            <a:r>
              <a:rPr lang="en-GB" sz="3200" b="1" dirty="0"/>
              <a:t> </a:t>
            </a:r>
            <a:r>
              <a:rPr lang="en-GB" sz="3200" b="1" dirty="0" err="1"/>
              <a:t>Personol</a:t>
            </a:r>
            <a:endParaRPr lang="en-GB" sz="3200" dirty="0"/>
          </a:p>
        </p:txBody>
      </p:sp>
      <p:sp>
        <p:nvSpPr>
          <p:cNvPr id="3" name="Content Placeholder 2"/>
          <p:cNvSpPr>
            <a:spLocks noGrp="1"/>
          </p:cNvSpPr>
          <p:nvPr>
            <p:ph sz="half" idx="1"/>
          </p:nvPr>
        </p:nvSpPr>
        <p:spPr>
          <a:xfrm>
            <a:off x="571500" y="1291232"/>
            <a:ext cx="3886200" cy="3926226"/>
          </a:xfrm>
        </p:spPr>
        <p:txBody>
          <a:bodyPr>
            <a:noAutofit/>
          </a:bodyPr>
          <a:lstStyle/>
          <a:p>
            <a:pPr>
              <a:lnSpc>
                <a:spcPct val="100000"/>
              </a:lnSpc>
            </a:pPr>
            <a:r>
              <a:rPr lang="en-GB" sz="2000" dirty="0"/>
              <a:t>The Dearing Report on Higher Education (1997) also made this point and the QAA has recommended that students should keep</a:t>
            </a:r>
          </a:p>
          <a:p>
            <a:endParaRPr lang="en-GB" sz="1000" dirty="0"/>
          </a:p>
          <a:p>
            <a:pPr marL="0" indent="0">
              <a:buNone/>
            </a:pPr>
            <a:r>
              <a:rPr lang="en-GB" sz="2000" i="1" dirty="0"/>
              <a:t>“personal records of learning and achievements, progress reviews and plans that are used to clarify personal goals and can provide a resource from which material is selected to produce personal statements and CVs for employers, admissions tutors and others”.</a:t>
            </a:r>
          </a:p>
          <a:p>
            <a:endParaRPr lang="en-GB" sz="2200" dirty="0"/>
          </a:p>
        </p:txBody>
      </p:sp>
      <p:sp>
        <p:nvSpPr>
          <p:cNvPr id="4" name="Content Placeholder 3"/>
          <p:cNvSpPr>
            <a:spLocks noGrp="1"/>
          </p:cNvSpPr>
          <p:nvPr>
            <p:ph sz="half" idx="2"/>
          </p:nvPr>
        </p:nvSpPr>
        <p:spPr>
          <a:xfrm>
            <a:off x="4835898" y="1291231"/>
            <a:ext cx="3726211" cy="4361423"/>
          </a:xfrm>
        </p:spPr>
        <p:txBody>
          <a:bodyPr>
            <a:normAutofit lnSpcReduction="10000"/>
          </a:bodyPr>
          <a:lstStyle/>
          <a:p>
            <a:pPr>
              <a:lnSpc>
                <a:spcPct val="110000"/>
              </a:lnSpc>
            </a:pPr>
            <a:r>
              <a:rPr lang="cy-GB" sz="2000" dirty="0"/>
              <a:t>Gwnaethpwyd y pwynt hwn hefyd gan Adroddiad </a:t>
            </a:r>
            <a:r>
              <a:rPr lang="cy-GB" sz="2000" dirty="0" err="1"/>
              <a:t>Dearing</a:t>
            </a:r>
            <a:r>
              <a:rPr lang="cy-GB" sz="2000" dirty="0"/>
              <a:t> ar Addysg Uwch (1997) ac mae’r ASA wedi argymell y dylai myfyrwyr gadw</a:t>
            </a:r>
          </a:p>
          <a:p>
            <a:endParaRPr lang="cy-GB" sz="1000" dirty="0"/>
          </a:p>
          <a:p>
            <a:pPr marL="0" indent="0">
              <a:buNone/>
            </a:pPr>
            <a:r>
              <a:rPr lang="cy-GB" sz="2000" dirty="0"/>
              <a:t>“</a:t>
            </a:r>
            <a:r>
              <a:rPr lang="cy-GB" sz="2000" i="1" dirty="0"/>
              <a:t>cofnodion personol o ddysgu a chyraeddiadau, adolygiadau cynnydd a chynlluniau a ddefnyddir i egluro goliau personol a </a:t>
            </a:r>
            <a:r>
              <a:rPr lang="cy-GB" sz="2000" i="1" dirty="0" err="1"/>
              <a:t>gallant</a:t>
            </a:r>
            <a:r>
              <a:rPr lang="cy-GB" sz="2000" i="1" dirty="0"/>
              <a:t> ddarparu adnodd y caiff deunydd ei ddewis ohono i gynhyrchu datganiadau personol a </a:t>
            </a:r>
            <a:r>
              <a:rPr lang="cy-GB" sz="2000" i="1" dirty="0" err="1"/>
              <a:t>CVs</a:t>
            </a:r>
            <a:r>
              <a:rPr lang="cy-GB" sz="2000" i="1" dirty="0"/>
              <a:t> ar gyfer cyflogwyr, tiwtoriaid derbyniadau ac eraill”.</a:t>
            </a:r>
          </a:p>
        </p:txBody>
      </p:sp>
      <p:sp>
        <p:nvSpPr>
          <p:cNvPr id="6" name="TextBox 5">
            <a:extLst>
              <a:ext uri="{FF2B5EF4-FFF2-40B4-BE49-F238E27FC236}">
                <a16:creationId xmlns:a16="http://schemas.microsoft.com/office/drawing/2014/main" id="{C461FF58-4070-494A-9B4A-EFD3919CEFDF}"/>
              </a:ext>
            </a:extLst>
          </p:cNvPr>
          <p:cNvSpPr txBox="1"/>
          <p:nvPr/>
        </p:nvSpPr>
        <p:spPr>
          <a:xfrm>
            <a:off x="4222376" y="5863082"/>
            <a:ext cx="4706471" cy="400110"/>
          </a:xfrm>
          <a:prstGeom prst="rect">
            <a:avLst/>
          </a:prstGeom>
          <a:noFill/>
        </p:spPr>
        <p:txBody>
          <a:bodyPr wrap="square" rtlCol="0">
            <a:spAutoFit/>
          </a:bodyPr>
          <a:lstStyle/>
          <a:p>
            <a:pPr algn="r"/>
            <a:r>
              <a:rPr lang="en-GB" sz="2000" b="1" dirty="0">
                <a:solidFill>
                  <a:schemeClr val="bg1"/>
                </a:solidFill>
              </a:rPr>
              <a:t>(QAA/ASA 2009, p./t.3)</a:t>
            </a:r>
          </a:p>
        </p:txBody>
      </p:sp>
    </p:spTree>
    <p:extLst>
      <p:ext uri="{BB962C8B-B14F-4D97-AF65-F5344CB8AC3E}">
        <p14:creationId xmlns:p14="http://schemas.microsoft.com/office/powerpoint/2010/main" val="377064952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Personal Development Plan</a:t>
            </a:r>
            <a:br>
              <a:rPr lang="en-GB" sz="3200" b="1" dirty="0"/>
            </a:br>
            <a:r>
              <a:rPr lang="cy-GB" sz="3200" b="1" dirty="0"/>
              <a:t>Cynllun Datblygiad Personol</a:t>
            </a:r>
            <a:endParaRPr lang="cy-GB" sz="3200" dirty="0"/>
          </a:p>
        </p:txBody>
      </p:sp>
      <p:sp>
        <p:nvSpPr>
          <p:cNvPr id="3" name="Content Placeholder 2"/>
          <p:cNvSpPr>
            <a:spLocks noGrp="1"/>
          </p:cNvSpPr>
          <p:nvPr>
            <p:ph sz="half" idx="1"/>
          </p:nvPr>
        </p:nvSpPr>
        <p:spPr>
          <a:xfrm>
            <a:off x="571500" y="1392780"/>
            <a:ext cx="3886200" cy="3926226"/>
          </a:xfrm>
        </p:spPr>
        <p:txBody>
          <a:bodyPr>
            <a:noAutofit/>
          </a:bodyPr>
          <a:lstStyle/>
          <a:p>
            <a:r>
              <a:rPr lang="en-GB" sz="2000" dirty="0"/>
              <a:t>This is a draft of a potential Personal Development Plan</a:t>
            </a:r>
          </a:p>
          <a:p>
            <a:endParaRPr lang="en-GB" sz="2000" dirty="0"/>
          </a:p>
          <a:p>
            <a:r>
              <a:rPr lang="en-GB" sz="2000" dirty="0"/>
              <a:t>It is designed to help record all of the Personal Development opportunities that students can take advantage of</a:t>
            </a:r>
          </a:p>
          <a:p>
            <a:endParaRPr lang="en-GB" sz="2000" dirty="0"/>
          </a:p>
          <a:p>
            <a:r>
              <a:rPr lang="en-GB" sz="2000" dirty="0"/>
              <a:t>You might want to use this to retrospectively record and PDP activities that you have taken part in to inform your future applications/CVs etc.</a:t>
            </a:r>
          </a:p>
          <a:p>
            <a:endParaRPr lang="en-GB" sz="2200" dirty="0"/>
          </a:p>
        </p:txBody>
      </p:sp>
      <p:sp>
        <p:nvSpPr>
          <p:cNvPr id="4" name="Content Placeholder 3"/>
          <p:cNvSpPr>
            <a:spLocks noGrp="1"/>
          </p:cNvSpPr>
          <p:nvPr>
            <p:ph sz="half" idx="2"/>
          </p:nvPr>
        </p:nvSpPr>
        <p:spPr>
          <a:xfrm>
            <a:off x="4835898" y="1392779"/>
            <a:ext cx="3886200" cy="4354877"/>
          </a:xfrm>
        </p:spPr>
        <p:txBody>
          <a:bodyPr>
            <a:normAutofit/>
          </a:bodyPr>
          <a:lstStyle/>
          <a:p>
            <a:r>
              <a:rPr lang="cy-GB" sz="2000" dirty="0"/>
              <a:t>Drafft yw hwn o Gynllun Datblygiad Personol posibl</a:t>
            </a:r>
          </a:p>
          <a:p>
            <a:endParaRPr lang="cy-GB" sz="2000" dirty="0"/>
          </a:p>
          <a:p>
            <a:r>
              <a:rPr lang="cy-GB" sz="2000" dirty="0"/>
              <a:t>Fe’i ddyluniwyd i helpu cofnodi’r holl gyfleoedd Datblygiad Personol y gall myfyrwyr fanteisio arnynt</a:t>
            </a:r>
          </a:p>
          <a:p>
            <a:endParaRPr lang="cy-GB" sz="2000" dirty="0"/>
          </a:p>
          <a:p>
            <a:r>
              <a:rPr lang="cy-GB" sz="2000" dirty="0"/>
              <a:t>Fe allwch ddefnyddio hwn i gofnodi’n ôl-syllol gweithgareddau CDP rydych wedi cymryd rhan ynddynt yn sail i’ch ceisiadau/</a:t>
            </a:r>
            <a:r>
              <a:rPr lang="cy-GB" sz="2000" dirty="0" err="1"/>
              <a:t>CVs</a:t>
            </a:r>
            <a:r>
              <a:rPr lang="cy-GB" sz="2000" dirty="0"/>
              <a:t> ayb yn y dyfodol.</a:t>
            </a:r>
          </a:p>
          <a:p>
            <a:endParaRPr lang="en-GB" sz="2200" dirty="0"/>
          </a:p>
        </p:txBody>
      </p:sp>
      <p:sp>
        <p:nvSpPr>
          <p:cNvPr id="6" name="TextBox 5">
            <a:extLst>
              <a:ext uri="{FF2B5EF4-FFF2-40B4-BE49-F238E27FC236}">
                <a16:creationId xmlns:a16="http://schemas.microsoft.com/office/drawing/2014/main" id="{C461FF58-4070-494A-9B4A-EFD3919CEFDF}"/>
              </a:ext>
            </a:extLst>
          </p:cNvPr>
          <p:cNvSpPr txBox="1"/>
          <p:nvPr/>
        </p:nvSpPr>
        <p:spPr>
          <a:xfrm>
            <a:off x="3990110" y="5863082"/>
            <a:ext cx="4938738" cy="400110"/>
          </a:xfrm>
          <a:prstGeom prst="rect">
            <a:avLst/>
          </a:prstGeom>
          <a:noFill/>
        </p:spPr>
        <p:txBody>
          <a:bodyPr wrap="square" rtlCol="0">
            <a:spAutoFit/>
          </a:bodyPr>
          <a:lstStyle/>
          <a:p>
            <a:pPr algn="r"/>
            <a:r>
              <a:rPr lang="en-GB" sz="2000" b="1" dirty="0">
                <a:solidFill>
                  <a:schemeClr val="bg1"/>
                </a:solidFill>
              </a:rPr>
              <a:t>(Handout 2: Draft PDP/</a:t>
            </a:r>
            <a:r>
              <a:rPr lang="en-GB" sz="2000" b="1" dirty="0" err="1">
                <a:solidFill>
                  <a:schemeClr val="bg1"/>
                </a:solidFill>
              </a:rPr>
              <a:t>Taflen</a:t>
            </a:r>
            <a:r>
              <a:rPr lang="en-GB" sz="2000" b="1" dirty="0">
                <a:solidFill>
                  <a:schemeClr val="bg1"/>
                </a:solidFill>
              </a:rPr>
              <a:t> 2: CDP </a:t>
            </a:r>
            <a:r>
              <a:rPr lang="en-GB" sz="2000" b="1" dirty="0" err="1">
                <a:solidFill>
                  <a:schemeClr val="bg1"/>
                </a:solidFill>
              </a:rPr>
              <a:t>Drafft</a:t>
            </a:r>
            <a:r>
              <a:rPr lang="en-GB" sz="2000" b="1" dirty="0">
                <a:solidFill>
                  <a:schemeClr val="bg1"/>
                </a:solidFill>
              </a:rPr>
              <a:t>)</a:t>
            </a:r>
          </a:p>
        </p:txBody>
      </p:sp>
    </p:spTree>
    <p:extLst>
      <p:ext uri="{BB962C8B-B14F-4D97-AF65-F5344CB8AC3E}">
        <p14:creationId xmlns:p14="http://schemas.microsoft.com/office/powerpoint/2010/main" val="56746793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a:xfrm>
            <a:off x="628650" y="125236"/>
            <a:ext cx="7886700" cy="1325563"/>
          </a:xfrm>
        </p:spPr>
        <p:txBody>
          <a:bodyPr>
            <a:normAutofit/>
          </a:bodyPr>
          <a:lstStyle/>
          <a:p>
            <a:pPr algn="ctr"/>
            <a:r>
              <a:rPr lang="en-GB" sz="3200" b="1" dirty="0"/>
              <a:t>Suggested reading</a:t>
            </a:r>
            <a:br>
              <a:rPr lang="en-GB" sz="3200" b="1" dirty="0"/>
            </a:br>
            <a:r>
              <a:rPr lang="en-GB" sz="3200" b="1" dirty="0" err="1"/>
              <a:t>Deunydd</a:t>
            </a:r>
            <a:r>
              <a:rPr lang="en-GB" sz="3200" b="1" dirty="0"/>
              <a:t> </a:t>
            </a:r>
            <a:r>
              <a:rPr lang="en-GB" sz="3200" b="1" dirty="0" err="1"/>
              <a:t>darllen</a:t>
            </a:r>
            <a:r>
              <a:rPr lang="en-GB" sz="3200" b="1" dirty="0"/>
              <a:t> a </a:t>
            </a:r>
            <a:r>
              <a:rPr lang="en-GB" sz="3200" b="1" dirty="0" err="1"/>
              <a:t>argymellir</a:t>
            </a:r>
            <a:endParaRPr lang="en-GB" sz="3200" b="1" dirty="0"/>
          </a:p>
        </p:txBody>
      </p:sp>
      <p:sp>
        <p:nvSpPr>
          <p:cNvPr id="5" name="TextBox 4">
            <a:extLst>
              <a:ext uri="{FF2B5EF4-FFF2-40B4-BE49-F238E27FC236}">
                <a16:creationId xmlns:a16="http://schemas.microsoft.com/office/drawing/2014/main" id="{176DC376-090D-4558-8662-E6878E064F0C}"/>
              </a:ext>
            </a:extLst>
          </p:cNvPr>
          <p:cNvSpPr txBox="1"/>
          <p:nvPr/>
        </p:nvSpPr>
        <p:spPr>
          <a:xfrm>
            <a:off x="628650" y="1450799"/>
            <a:ext cx="7886700" cy="1631216"/>
          </a:xfrm>
          <a:prstGeom prst="rect">
            <a:avLst/>
          </a:prstGeom>
          <a:noFill/>
        </p:spPr>
        <p:txBody>
          <a:bodyPr wrap="square" rtlCol="0">
            <a:spAutoFit/>
          </a:bodyPr>
          <a:lstStyle/>
          <a:p>
            <a:pPr algn="ctr"/>
            <a:r>
              <a:rPr lang="en-GB" sz="2000" dirty="0"/>
              <a:t>As well as the reference list below you might also want to look at the following articles which can all be found via the Library search.</a:t>
            </a:r>
          </a:p>
          <a:p>
            <a:pPr algn="ctr"/>
            <a:endParaRPr lang="en-GB" sz="2000" dirty="0"/>
          </a:p>
          <a:p>
            <a:pPr algn="ctr"/>
            <a:r>
              <a:rPr lang="cy-GB" sz="2000" dirty="0"/>
              <a:t>Yn ogystal â’r rhestr gyfeirio isod, gallwch hefyd edrych ar yr erthyglau a ganlyn sydd ar gael drwy gynnal chwiliad Llyfrgell.</a:t>
            </a:r>
          </a:p>
        </p:txBody>
      </p:sp>
      <p:sp>
        <p:nvSpPr>
          <p:cNvPr id="7" name="TextBox 6">
            <a:extLst>
              <a:ext uri="{FF2B5EF4-FFF2-40B4-BE49-F238E27FC236}">
                <a16:creationId xmlns:a16="http://schemas.microsoft.com/office/drawing/2014/main" id="{C026726F-136F-41C7-8F2D-89A894241D9F}"/>
              </a:ext>
            </a:extLst>
          </p:cNvPr>
          <p:cNvSpPr txBox="1"/>
          <p:nvPr/>
        </p:nvSpPr>
        <p:spPr>
          <a:xfrm>
            <a:off x="628650" y="3585650"/>
            <a:ext cx="7886700" cy="646331"/>
          </a:xfrm>
          <a:prstGeom prst="rect">
            <a:avLst/>
          </a:prstGeom>
          <a:noFill/>
        </p:spPr>
        <p:txBody>
          <a:bodyPr wrap="square" rtlCol="0">
            <a:spAutoFit/>
          </a:bodyPr>
          <a:lstStyle/>
          <a:p>
            <a:r>
              <a:rPr lang="en-GB" dirty="0"/>
              <a:t>Fry. E (2010) </a:t>
            </a:r>
            <a:r>
              <a:rPr lang="en-GB" i="1" dirty="0"/>
              <a:t>How to approach your own career like an entrepreneur.</a:t>
            </a:r>
          </a:p>
          <a:p>
            <a:r>
              <a:rPr lang="en-GB" dirty="0"/>
              <a:t>Meredith Corporation Fortune, 2015, Vol./Cyf.171 (1), p./t.84-90</a:t>
            </a:r>
          </a:p>
        </p:txBody>
      </p:sp>
      <p:sp>
        <p:nvSpPr>
          <p:cNvPr id="8" name="TextBox 7">
            <a:extLst>
              <a:ext uri="{FF2B5EF4-FFF2-40B4-BE49-F238E27FC236}">
                <a16:creationId xmlns:a16="http://schemas.microsoft.com/office/drawing/2014/main" id="{C53BA6AC-BB48-45AD-B99C-2DDDC2FC4061}"/>
              </a:ext>
            </a:extLst>
          </p:cNvPr>
          <p:cNvSpPr txBox="1"/>
          <p:nvPr/>
        </p:nvSpPr>
        <p:spPr>
          <a:xfrm>
            <a:off x="628650" y="4407578"/>
            <a:ext cx="7886700" cy="923330"/>
          </a:xfrm>
          <a:prstGeom prst="rect">
            <a:avLst/>
          </a:prstGeom>
          <a:noFill/>
        </p:spPr>
        <p:txBody>
          <a:bodyPr wrap="square" rtlCol="0">
            <a:spAutoFit/>
          </a:bodyPr>
          <a:lstStyle/>
          <a:p>
            <a:r>
              <a:rPr lang="en-GB" dirty="0"/>
              <a:t>Reiter-</a:t>
            </a:r>
            <a:r>
              <a:rPr lang="en-GB" dirty="0" err="1"/>
              <a:t>Palmon</a:t>
            </a:r>
            <a:r>
              <a:rPr lang="en-GB" dirty="0"/>
              <a:t>. R (2011) </a:t>
            </a:r>
            <a:r>
              <a:rPr lang="en-GB" i="1" dirty="0"/>
              <a:t>The Psychology of Creativity and Innovation in the Workplace </a:t>
            </a:r>
            <a:r>
              <a:rPr lang="en-GB" dirty="0"/>
              <a:t>Psychology of Aesthetics, Creativity, and the Arts  Vol./</a:t>
            </a:r>
            <a:r>
              <a:rPr lang="en-GB" dirty="0" err="1"/>
              <a:t>Cyf</a:t>
            </a:r>
            <a:r>
              <a:rPr lang="en-GB" dirty="0"/>
              <a:t>. 5, No./</a:t>
            </a:r>
            <a:r>
              <a:rPr lang="en-GB" dirty="0" err="1"/>
              <a:t>Rhif</a:t>
            </a:r>
            <a:r>
              <a:rPr lang="en-GB" dirty="0"/>
              <a:t> 1, pp./tt.1–2</a:t>
            </a:r>
          </a:p>
        </p:txBody>
      </p:sp>
    </p:spTree>
    <p:extLst>
      <p:ext uri="{BB962C8B-B14F-4D97-AF65-F5344CB8AC3E}">
        <p14:creationId xmlns:p14="http://schemas.microsoft.com/office/powerpoint/2010/main" val="20904241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a:xfrm>
            <a:off x="628650" y="125236"/>
            <a:ext cx="7886700" cy="1012451"/>
          </a:xfrm>
        </p:spPr>
        <p:txBody>
          <a:bodyPr>
            <a:normAutofit/>
          </a:bodyPr>
          <a:lstStyle/>
          <a:p>
            <a:pPr algn="ctr"/>
            <a:r>
              <a:rPr lang="en-GB" sz="3200" b="1" dirty="0"/>
              <a:t>References</a:t>
            </a:r>
            <a:br>
              <a:rPr lang="en-GB" sz="3200" b="1" dirty="0"/>
            </a:br>
            <a:r>
              <a:rPr lang="en-GB" sz="3200" b="1" dirty="0" err="1"/>
              <a:t>Cyfeirnodau</a:t>
            </a:r>
            <a:endParaRPr lang="en-GB" sz="3200" b="1" dirty="0"/>
          </a:p>
        </p:txBody>
      </p:sp>
      <p:sp>
        <p:nvSpPr>
          <p:cNvPr id="3" name="TextBox 2">
            <a:extLst>
              <a:ext uri="{FF2B5EF4-FFF2-40B4-BE49-F238E27FC236}">
                <a16:creationId xmlns:a16="http://schemas.microsoft.com/office/drawing/2014/main" id="{3230517B-7447-48AA-992B-1DDD65018F76}"/>
              </a:ext>
            </a:extLst>
          </p:cNvPr>
          <p:cNvSpPr txBox="1"/>
          <p:nvPr/>
        </p:nvSpPr>
        <p:spPr>
          <a:xfrm>
            <a:off x="628650" y="1936380"/>
            <a:ext cx="7886700" cy="584775"/>
          </a:xfrm>
          <a:prstGeom prst="rect">
            <a:avLst/>
          </a:prstGeom>
          <a:noFill/>
        </p:spPr>
        <p:txBody>
          <a:bodyPr wrap="square" rtlCol="0">
            <a:spAutoFit/>
          </a:bodyPr>
          <a:lstStyle/>
          <a:p>
            <a:r>
              <a:rPr lang="en-GB" sz="1600" dirty="0"/>
              <a:t>Cottrell, S. (2010) </a:t>
            </a:r>
            <a:r>
              <a:rPr lang="en-GB" sz="1600" i="1" dirty="0"/>
              <a:t>Skills for Success: The Personal Development Planning Handbook (2</a:t>
            </a:r>
            <a:r>
              <a:rPr lang="en-GB" sz="1600" i="1" baseline="30000" dirty="0"/>
              <a:t>nd</a:t>
            </a:r>
            <a:r>
              <a:rPr lang="en-GB" sz="1600" i="1" dirty="0"/>
              <a:t> Ed./2il Arg.)</a:t>
            </a:r>
            <a:r>
              <a:rPr lang="en-GB" sz="1600" dirty="0"/>
              <a:t> Basingstoke: Palgrave Macmillan</a:t>
            </a:r>
          </a:p>
        </p:txBody>
      </p:sp>
      <p:sp>
        <p:nvSpPr>
          <p:cNvPr id="4" name="TextBox 3">
            <a:extLst>
              <a:ext uri="{FF2B5EF4-FFF2-40B4-BE49-F238E27FC236}">
                <a16:creationId xmlns:a16="http://schemas.microsoft.com/office/drawing/2014/main" id="{3AC72ACD-E89F-4874-B450-E2348A0BA86C}"/>
              </a:ext>
            </a:extLst>
          </p:cNvPr>
          <p:cNvSpPr txBox="1"/>
          <p:nvPr/>
        </p:nvSpPr>
        <p:spPr>
          <a:xfrm>
            <a:off x="628650" y="1158676"/>
            <a:ext cx="7886700" cy="584775"/>
          </a:xfrm>
          <a:prstGeom prst="rect">
            <a:avLst/>
          </a:prstGeom>
          <a:noFill/>
        </p:spPr>
        <p:txBody>
          <a:bodyPr wrap="square" rtlCol="0">
            <a:spAutoFit/>
          </a:bodyPr>
          <a:lstStyle/>
          <a:p>
            <a:r>
              <a:rPr lang="en-GB" sz="1600" dirty="0"/>
              <a:t>CIPD (No Date/Dim </a:t>
            </a:r>
            <a:r>
              <a:rPr lang="en-GB" sz="1600" dirty="0" err="1"/>
              <a:t>Dyddiad</a:t>
            </a:r>
            <a:r>
              <a:rPr lang="en-GB" sz="1600" dirty="0"/>
              <a:t>) </a:t>
            </a:r>
            <a:r>
              <a:rPr lang="en-GB" sz="1600" i="1" dirty="0"/>
              <a:t>About CPD</a:t>
            </a:r>
            <a:r>
              <a:rPr lang="en-GB" sz="1600" dirty="0"/>
              <a:t> Available at/</a:t>
            </a:r>
            <a:r>
              <a:rPr lang="en-GB" sz="1600" dirty="0" err="1"/>
              <a:t>Ar</a:t>
            </a:r>
            <a:r>
              <a:rPr lang="en-GB" sz="1600" dirty="0"/>
              <a:t> </a:t>
            </a:r>
            <a:r>
              <a:rPr lang="en-GB" sz="1600" dirty="0" err="1"/>
              <a:t>gael</a:t>
            </a:r>
            <a:r>
              <a:rPr lang="en-GB" sz="1600" dirty="0"/>
              <a:t> </a:t>
            </a:r>
            <a:r>
              <a:rPr lang="en-GB" sz="1600" dirty="0" err="1"/>
              <a:t>yn</a:t>
            </a:r>
            <a:r>
              <a:rPr lang="en-GB" sz="1600" dirty="0"/>
              <a:t>: </a:t>
            </a:r>
            <a:r>
              <a:rPr lang="en-GB" sz="1600" dirty="0">
                <a:hlinkClick r:id="rId3"/>
              </a:rPr>
              <a:t>https://www.cipd.co.uk/learn/cpd/about</a:t>
            </a:r>
            <a:r>
              <a:rPr lang="en-GB" sz="1600" dirty="0"/>
              <a:t>  [Accessed/</a:t>
            </a:r>
            <a:r>
              <a:rPr lang="en-GB" sz="1600" dirty="0" err="1"/>
              <a:t>Cychwyd</a:t>
            </a:r>
            <a:r>
              <a:rPr lang="en-GB" sz="1600" dirty="0"/>
              <a:t> 15/08/2019]</a:t>
            </a:r>
          </a:p>
        </p:txBody>
      </p:sp>
      <p:sp>
        <p:nvSpPr>
          <p:cNvPr id="6" name="TextBox 5">
            <a:extLst>
              <a:ext uri="{FF2B5EF4-FFF2-40B4-BE49-F238E27FC236}">
                <a16:creationId xmlns:a16="http://schemas.microsoft.com/office/drawing/2014/main" id="{5534DF1B-1335-4FF6-AEE1-4827EC8E9FA9}"/>
              </a:ext>
            </a:extLst>
          </p:cNvPr>
          <p:cNvSpPr txBox="1"/>
          <p:nvPr/>
        </p:nvSpPr>
        <p:spPr>
          <a:xfrm>
            <a:off x="646580" y="2761130"/>
            <a:ext cx="7886700" cy="584775"/>
          </a:xfrm>
          <a:prstGeom prst="rect">
            <a:avLst/>
          </a:prstGeom>
          <a:noFill/>
        </p:spPr>
        <p:txBody>
          <a:bodyPr wrap="square" rtlCol="0">
            <a:spAutoFit/>
          </a:bodyPr>
          <a:lstStyle/>
          <a:p>
            <a:r>
              <a:rPr lang="en-GB" sz="1600" dirty="0"/>
              <a:t>Gibbs, G. (1988) </a:t>
            </a:r>
            <a:r>
              <a:rPr lang="en-GB" sz="1600" i="1" dirty="0"/>
              <a:t>Learning by Doing: A Guide to Teaching and Learning Models </a:t>
            </a:r>
            <a:r>
              <a:rPr lang="en-GB" sz="1600" dirty="0"/>
              <a:t>Oxford/</a:t>
            </a:r>
            <a:r>
              <a:rPr lang="en-GB" sz="1600" dirty="0" err="1"/>
              <a:t>Rhydychen</a:t>
            </a:r>
            <a:r>
              <a:rPr lang="en-GB" sz="1600" dirty="0"/>
              <a:t>: Oxford Further Education Unit</a:t>
            </a:r>
          </a:p>
        </p:txBody>
      </p:sp>
      <p:sp>
        <p:nvSpPr>
          <p:cNvPr id="7" name="TextBox 6">
            <a:extLst>
              <a:ext uri="{FF2B5EF4-FFF2-40B4-BE49-F238E27FC236}">
                <a16:creationId xmlns:a16="http://schemas.microsoft.com/office/drawing/2014/main" id="{EFD9113E-BF81-4A03-B323-1B17819F2A38}"/>
              </a:ext>
            </a:extLst>
          </p:cNvPr>
          <p:cNvSpPr txBox="1"/>
          <p:nvPr/>
        </p:nvSpPr>
        <p:spPr>
          <a:xfrm>
            <a:off x="628650" y="4484090"/>
            <a:ext cx="8113568" cy="830997"/>
          </a:xfrm>
          <a:prstGeom prst="rect">
            <a:avLst/>
          </a:prstGeom>
          <a:noFill/>
        </p:spPr>
        <p:txBody>
          <a:bodyPr wrap="square" rtlCol="0">
            <a:spAutoFit/>
          </a:bodyPr>
          <a:lstStyle/>
          <a:p>
            <a:r>
              <a:rPr lang="en-GB" sz="1600" dirty="0"/>
              <a:t>Nambisan, S. (2017) </a:t>
            </a:r>
            <a:r>
              <a:rPr lang="en-GB" sz="1600" i="1" dirty="0"/>
              <a:t>Digital Entrepreneurship: Toward a Digital Technology Perspective of Entrepreneurship </a:t>
            </a:r>
            <a:r>
              <a:rPr lang="en-GB" sz="1600" dirty="0" err="1"/>
              <a:t>Entrepreneurship</a:t>
            </a:r>
            <a:r>
              <a:rPr lang="en-GB" sz="1600" dirty="0"/>
              <a:t> Theory and Practice Vol /</a:t>
            </a:r>
            <a:r>
              <a:rPr lang="en-GB" sz="1600" dirty="0" err="1"/>
              <a:t>Cyf</a:t>
            </a:r>
            <a:r>
              <a:rPr lang="en-GB" sz="1600" dirty="0"/>
              <a:t>. 41 (6) Available at/</a:t>
            </a:r>
            <a:r>
              <a:rPr lang="en-GB" sz="1600" dirty="0" err="1"/>
              <a:t>Ar</a:t>
            </a:r>
            <a:r>
              <a:rPr lang="en-GB" sz="1600" dirty="0"/>
              <a:t> </a:t>
            </a:r>
            <a:r>
              <a:rPr lang="en-GB" sz="1600" dirty="0" err="1"/>
              <a:t>gael</a:t>
            </a:r>
            <a:r>
              <a:rPr lang="en-GB" sz="1600" dirty="0"/>
              <a:t> </a:t>
            </a:r>
            <a:r>
              <a:rPr lang="en-GB" sz="1600" dirty="0" err="1"/>
              <a:t>yn</a:t>
            </a:r>
            <a:r>
              <a:rPr lang="en-GB" sz="1600" dirty="0"/>
              <a:t>: </a:t>
            </a:r>
            <a:r>
              <a:rPr lang="en-GB" sz="1600" dirty="0">
                <a:hlinkClick r:id="rId4"/>
              </a:rPr>
              <a:t>https://doi-org.ezproxy.uwtsd.ac.uk/10.1111/etap.12254</a:t>
            </a:r>
            <a:r>
              <a:rPr lang="en-GB" sz="1600" dirty="0"/>
              <a:t> [Accessed/</a:t>
            </a:r>
            <a:r>
              <a:rPr lang="en-GB" sz="1600" dirty="0" err="1"/>
              <a:t>Cyrchwyd</a:t>
            </a:r>
            <a:r>
              <a:rPr lang="en-GB" sz="1600" dirty="0"/>
              <a:t> 19/08/2019]</a:t>
            </a:r>
          </a:p>
        </p:txBody>
      </p:sp>
      <p:sp>
        <p:nvSpPr>
          <p:cNvPr id="8" name="TextBox 7">
            <a:extLst>
              <a:ext uri="{FF2B5EF4-FFF2-40B4-BE49-F238E27FC236}">
                <a16:creationId xmlns:a16="http://schemas.microsoft.com/office/drawing/2014/main" id="{669AB3E4-E1F0-4259-BB34-829BA812D0BC}"/>
              </a:ext>
            </a:extLst>
          </p:cNvPr>
          <p:cNvSpPr txBox="1"/>
          <p:nvPr/>
        </p:nvSpPr>
        <p:spPr>
          <a:xfrm>
            <a:off x="637616" y="3532092"/>
            <a:ext cx="7886700" cy="830997"/>
          </a:xfrm>
          <a:prstGeom prst="rect">
            <a:avLst/>
          </a:prstGeom>
          <a:noFill/>
        </p:spPr>
        <p:txBody>
          <a:bodyPr wrap="square" rtlCol="0">
            <a:spAutoFit/>
          </a:bodyPr>
          <a:lstStyle/>
          <a:p>
            <a:r>
              <a:rPr lang="en-GB" sz="1600" dirty="0"/>
              <a:t>Higgins, M. (2014) </a:t>
            </a:r>
            <a:r>
              <a:rPr lang="en-GB" sz="1600" i="1" dirty="0"/>
              <a:t>Using the Star technique to shine at job interviews: a how-to guide </a:t>
            </a:r>
            <a:r>
              <a:rPr lang="en-GB" sz="1600" dirty="0"/>
              <a:t>Guardian Available at/</a:t>
            </a:r>
            <a:r>
              <a:rPr lang="en-GB" sz="1600" dirty="0" err="1"/>
              <a:t>Ar</a:t>
            </a:r>
            <a:r>
              <a:rPr lang="en-GB" sz="1600" dirty="0"/>
              <a:t> </a:t>
            </a:r>
            <a:r>
              <a:rPr lang="en-GB" sz="1600" dirty="0" err="1"/>
              <a:t>gael</a:t>
            </a:r>
            <a:r>
              <a:rPr lang="en-GB" sz="1600" dirty="0"/>
              <a:t> </a:t>
            </a:r>
            <a:r>
              <a:rPr lang="en-GB" sz="1600" dirty="0" err="1"/>
              <a:t>yn</a:t>
            </a:r>
            <a:r>
              <a:rPr lang="en-GB" sz="1600" dirty="0"/>
              <a:t>: </a:t>
            </a:r>
            <a:r>
              <a:rPr lang="en-GB" sz="1600" dirty="0">
                <a:hlinkClick r:id="rId5"/>
              </a:rPr>
              <a:t>https://www.theguardian.com/careers/careers-blog/star-technique-competency-based-interview</a:t>
            </a:r>
            <a:r>
              <a:rPr lang="en-GB" sz="1600" dirty="0"/>
              <a:t> [Accessed/</a:t>
            </a:r>
            <a:r>
              <a:rPr lang="en-GB" sz="1600" dirty="0" err="1"/>
              <a:t>Cyrchwyd</a:t>
            </a:r>
            <a:r>
              <a:rPr lang="en-GB" sz="1600" dirty="0"/>
              <a:t> 19/08/2019]</a:t>
            </a:r>
          </a:p>
        </p:txBody>
      </p:sp>
    </p:spTree>
    <p:extLst>
      <p:ext uri="{BB962C8B-B14F-4D97-AF65-F5344CB8AC3E}">
        <p14:creationId xmlns:p14="http://schemas.microsoft.com/office/powerpoint/2010/main" val="33393340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a:xfrm>
            <a:off x="628650" y="0"/>
            <a:ext cx="7886700" cy="1325563"/>
          </a:xfrm>
        </p:spPr>
        <p:txBody>
          <a:bodyPr>
            <a:normAutofit/>
          </a:bodyPr>
          <a:lstStyle/>
          <a:p>
            <a:pPr algn="ctr"/>
            <a:r>
              <a:rPr lang="en-GB" sz="3200" b="1" dirty="0"/>
              <a:t>References</a:t>
            </a:r>
            <a:br>
              <a:rPr lang="en-GB" sz="3200" b="1" dirty="0"/>
            </a:br>
            <a:r>
              <a:rPr lang="en-GB" sz="3200" b="1" dirty="0" err="1"/>
              <a:t>Cyfeiriadau</a:t>
            </a:r>
            <a:endParaRPr lang="en-GB" sz="3200" b="1" dirty="0"/>
          </a:p>
        </p:txBody>
      </p:sp>
      <p:sp>
        <p:nvSpPr>
          <p:cNvPr id="5" name="TextBox 4">
            <a:extLst>
              <a:ext uri="{FF2B5EF4-FFF2-40B4-BE49-F238E27FC236}">
                <a16:creationId xmlns:a16="http://schemas.microsoft.com/office/drawing/2014/main" id="{14C5F4D7-98E4-4847-A8FB-4B128F12986C}"/>
              </a:ext>
            </a:extLst>
          </p:cNvPr>
          <p:cNvSpPr txBox="1"/>
          <p:nvPr/>
        </p:nvSpPr>
        <p:spPr>
          <a:xfrm>
            <a:off x="628650" y="4865604"/>
            <a:ext cx="7886700" cy="584775"/>
          </a:xfrm>
          <a:prstGeom prst="rect">
            <a:avLst/>
          </a:prstGeom>
          <a:noFill/>
        </p:spPr>
        <p:txBody>
          <a:bodyPr wrap="square" rtlCol="0">
            <a:spAutoFit/>
          </a:bodyPr>
          <a:lstStyle/>
          <a:p>
            <a:r>
              <a:rPr lang="en-GB" sz="1600" dirty="0"/>
              <a:t>Thompson, S. &amp; Thompson, N.  (2018) </a:t>
            </a:r>
            <a:r>
              <a:rPr lang="en-GB" sz="1600" i="1" dirty="0"/>
              <a:t>The Critically Reflective Practitioner (2</a:t>
            </a:r>
            <a:r>
              <a:rPr lang="en-GB" sz="1600" i="1" baseline="30000" dirty="0"/>
              <a:t>nd</a:t>
            </a:r>
            <a:r>
              <a:rPr lang="en-GB" sz="1600" i="1" dirty="0"/>
              <a:t> Ed/2il </a:t>
            </a:r>
            <a:r>
              <a:rPr lang="en-GB" sz="1600" i="1" dirty="0" err="1"/>
              <a:t>Arg</a:t>
            </a:r>
            <a:r>
              <a:rPr lang="en-GB" sz="1600" i="1" dirty="0"/>
              <a:t>).</a:t>
            </a:r>
            <a:r>
              <a:rPr lang="en-GB" sz="1600" dirty="0"/>
              <a:t> Basingstoke: Palgrave Macmillan</a:t>
            </a:r>
          </a:p>
        </p:txBody>
      </p:sp>
      <p:sp>
        <p:nvSpPr>
          <p:cNvPr id="7" name="TextBox 6">
            <a:extLst>
              <a:ext uri="{FF2B5EF4-FFF2-40B4-BE49-F238E27FC236}">
                <a16:creationId xmlns:a16="http://schemas.microsoft.com/office/drawing/2014/main" id="{D821640B-D948-4D23-8F88-F4FC53DFAED5}"/>
              </a:ext>
            </a:extLst>
          </p:cNvPr>
          <p:cNvSpPr txBox="1"/>
          <p:nvPr/>
        </p:nvSpPr>
        <p:spPr>
          <a:xfrm>
            <a:off x="619686" y="4238071"/>
            <a:ext cx="7886700" cy="584775"/>
          </a:xfrm>
          <a:prstGeom prst="rect">
            <a:avLst/>
          </a:prstGeom>
          <a:noFill/>
        </p:spPr>
        <p:txBody>
          <a:bodyPr wrap="square" rtlCol="0">
            <a:spAutoFit/>
          </a:bodyPr>
          <a:lstStyle/>
          <a:p>
            <a:r>
              <a:rPr lang="en-GB" sz="1600" dirty="0"/>
              <a:t>Sch</a:t>
            </a:r>
            <a:r>
              <a:rPr lang="en-GB" sz="1600" dirty="0">
                <a:latin typeface="Calibri" panose="020F0502020204030204" pitchFamily="34" charset="0"/>
                <a:cs typeface="Calibri" panose="020F0502020204030204" pitchFamily="34" charset="0"/>
              </a:rPr>
              <a:t>ön</a:t>
            </a:r>
            <a:r>
              <a:rPr lang="en-GB" sz="1600" dirty="0"/>
              <a:t>, D.A.  (1983) </a:t>
            </a:r>
            <a:r>
              <a:rPr lang="en-GB" sz="1600" i="1" dirty="0"/>
              <a:t>The Reflective Practitioner: How Professionals Think In Action.</a:t>
            </a:r>
            <a:r>
              <a:rPr lang="en-GB" sz="1600" dirty="0"/>
              <a:t> New York: Basic Books</a:t>
            </a:r>
          </a:p>
        </p:txBody>
      </p:sp>
      <p:sp>
        <p:nvSpPr>
          <p:cNvPr id="8" name="TextBox 7">
            <a:extLst>
              <a:ext uri="{FF2B5EF4-FFF2-40B4-BE49-F238E27FC236}">
                <a16:creationId xmlns:a16="http://schemas.microsoft.com/office/drawing/2014/main" id="{8BD28964-A896-4E0F-B4F6-39A6E7D91B5E}"/>
              </a:ext>
            </a:extLst>
          </p:cNvPr>
          <p:cNvSpPr txBox="1"/>
          <p:nvPr/>
        </p:nvSpPr>
        <p:spPr>
          <a:xfrm>
            <a:off x="619685" y="1208475"/>
            <a:ext cx="8201585" cy="1077218"/>
          </a:xfrm>
          <a:prstGeom prst="rect">
            <a:avLst/>
          </a:prstGeom>
          <a:noFill/>
        </p:spPr>
        <p:txBody>
          <a:bodyPr wrap="square" rtlCol="0">
            <a:spAutoFit/>
          </a:bodyPr>
          <a:lstStyle/>
          <a:p>
            <a:r>
              <a:rPr lang="en-GB" sz="1600" dirty="0"/>
              <a:t>QAA  (2018) </a:t>
            </a:r>
            <a:r>
              <a:rPr lang="en-GB" sz="1600" i="1" dirty="0"/>
              <a:t>Enterprise and Entrepreneurship Education: Guidance for UK Higher</a:t>
            </a:r>
          </a:p>
          <a:p>
            <a:r>
              <a:rPr lang="en-GB" sz="1600" i="1" dirty="0"/>
              <a:t>Education Providers.</a:t>
            </a:r>
            <a:r>
              <a:rPr lang="en-GB" sz="1600" dirty="0"/>
              <a:t> Gloucester: QAA Available at/</a:t>
            </a:r>
            <a:r>
              <a:rPr lang="en-GB" sz="1600" dirty="0" err="1"/>
              <a:t>Ar</a:t>
            </a:r>
            <a:r>
              <a:rPr lang="en-GB" sz="1600" dirty="0"/>
              <a:t> </a:t>
            </a:r>
            <a:r>
              <a:rPr lang="en-GB" sz="1600" dirty="0" err="1"/>
              <a:t>gael</a:t>
            </a:r>
            <a:r>
              <a:rPr lang="en-GB" sz="1600" dirty="0"/>
              <a:t> </a:t>
            </a:r>
            <a:r>
              <a:rPr lang="en-GB" sz="1600" dirty="0" err="1"/>
              <a:t>yn</a:t>
            </a:r>
            <a:r>
              <a:rPr lang="en-GB" sz="1600" dirty="0"/>
              <a:t>: </a:t>
            </a:r>
            <a:r>
              <a:rPr lang="en-GB" sz="1600" dirty="0">
                <a:hlinkClick r:id="rId3"/>
              </a:rPr>
              <a:t>https://www.qaa.ac.uk/docs/qaas/enhancement-and-development/enterprise-and-entrpreneurship-education-2018.pdf?sfvrsn=15f1f981_8</a:t>
            </a:r>
            <a:r>
              <a:rPr lang="en-GB" sz="1600" dirty="0"/>
              <a:t> [Accessed/</a:t>
            </a:r>
            <a:r>
              <a:rPr lang="en-GB" sz="1600" dirty="0" err="1"/>
              <a:t>Cyrchwyd</a:t>
            </a:r>
            <a:r>
              <a:rPr lang="en-GB" sz="1600" dirty="0"/>
              <a:t> 16/08/2019]</a:t>
            </a:r>
          </a:p>
        </p:txBody>
      </p:sp>
      <p:sp>
        <p:nvSpPr>
          <p:cNvPr id="9" name="TextBox 8">
            <a:extLst>
              <a:ext uri="{FF2B5EF4-FFF2-40B4-BE49-F238E27FC236}">
                <a16:creationId xmlns:a16="http://schemas.microsoft.com/office/drawing/2014/main" id="{A708EE89-C83F-4DB1-B7CE-5F7BD9C0FA12}"/>
              </a:ext>
            </a:extLst>
          </p:cNvPr>
          <p:cNvSpPr txBox="1"/>
          <p:nvPr/>
        </p:nvSpPr>
        <p:spPr>
          <a:xfrm>
            <a:off x="619686" y="3509444"/>
            <a:ext cx="7886700" cy="584775"/>
          </a:xfrm>
          <a:prstGeom prst="rect">
            <a:avLst/>
          </a:prstGeom>
          <a:noFill/>
        </p:spPr>
        <p:txBody>
          <a:bodyPr wrap="square" rtlCol="0">
            <a:spAutoFit/>
          </a:bodyPr>
          <a:lstStyle/>
          <a:p>
            <a:r>
              <a:rPr lang="en-GB" sz="1600" dirty="0"/>
              <a:t>Rae, D.  (2007) </a:t>
            </a:r>
            <a:r>
              <a:rPr lang="en-GB" sz="1600" i="1" dirty="0"/>
              <a:t>Entrepreneurship: From Opportunity to Action.</a:t>
            </a:r>
            <a:r>
              <a:rPr lang="en-GB" sz="1600" dirty="0"/>
              <a:t> Basingstoke: Palgrave Macmillan</a:t>
            </a:r>
          </a:p>
        </p:txBody>
      </p:sp>
      <p:sp>
        <p:nvSpPr>
          <p:cNvPr id="10" name="TextBox 9">
            <a:extLst>
              <a:ext uri="{FF2B5EF4-FFF2-40B4-BE49-F238E27FC236}">
                <a16:creationId xmlns:a16="http://schemas.microsoft.com/office/drawing/2014/main" id="{0FB3C4AD-999B-4E50-81A4-6D2615BB58FA}"/>
              </a:ext>
            </a:extLst>
          </p:cNvPr>
          <p:cNvSpPr txBox="1"/>
          <p:nvPr/>
        </p:nvSpPr>
        <p:spPr>
          <a:xfrm>
            <a:off x="637615" y="2409744"/>
            <a:ext cx="8201585" cy="1077218"/>
          </a:xfrm>
          <a:prstGeom prst="rect">
            <a:avLst/>
          </a:prstGeom>
          <a:noFill/>
        </p:spPr>
        <p:txBody>
          <a:bodyPr wrap="square" rtlCol="0">
            <a:spAutoFit/>
          </a:bodyPr>
          <a:lstStyle/>
          <a:p>
            <a:r>
              <a:rPr lang="en-GB" sz="1600" dirty="0"/>
              <a:t>QAA  (2009) </a:t>
            </a:r>
            <a:r>
              <a:rPr lang="en-GB" sz="1600" i="1" dirty="0"/>
              <a:t>Personal development planning: guidance for institutional policy and practice in higher education.</a:t>
            </a:r>
            <a:r>
              <a:rPr lang="en-GB" sz="1600" dirty="0"/>
              <a:t> Gloucester: QAA Available at/</a:t>
            </a:r>
            <a:r>
              <a:rPr lang="en-GB" sz="1600" dirty="0" err="1"/>
              <a:t>Ar</a:t>
            </a:r>
            <a:r>
              <a:rPr lang="en-GB" sz="1600" dirty="0"/>
              <a:t> </a:t>
            </a:r>
            <a:r>
              <a:rPr lang="en-GB" sz="1600" dirty="0" err="1"/>
              <a:t>gael</a:t>
            </a:r>
            <a:r>
              <a:rPr lang="en-GB" sz="1600" dirty="0"/>
              <a:t> </a:t>
            </a:r>
            <a:r>
              <a:rPr lang="en-GB" sz="1600" dirty="0" err="1"/>
              <a:t>yn</a:t>
            </a:r>
            <a:r>
              <a:rPr lang="en-GB" sz="1600" dirty="0"/>
              <a:t>: </a:t>
            </a:r>
            <a:r>
              <a:rPr lang="en-GB" sz="1600" dirty="0">
                <a:hlinkClick r:id="rId4"/>
              </a:rPr>
              <a:t>https://www.qaa.ac.uk/docs/qaas/enhancement-and-development/pdp-guidance-for-institutional-policy-and-practice.pdf?sfvrsn=4145f581_8</a:t>
            </a:r>
            <a:r>
              <a:rPr lang="en-GB" sz="1600" dirty="0"/>
              <a:t> [Accessed/</a:t>
            </a:r>
            <a:r>
              <a:rPr lang="en-GB" sz="1600" dirty="0" err="1"/>
              <a:t>Cyrchwyd</a:t>
            </a:r>
            <a:r>
              <a:rPr lang="en-GB" sz="1600" dirty="0"/>
              <a:t> 19/08/2019]</a:t>
            </a:r>
          </a:p>
        </p:txBody>
      </p:sp>
    </p:spTree>
    <p:extLst>
      <p:ext uri="{BB962C8B-B14F-4D97-AF65-F5344CB8AC3E}">
        <p14:creationId xmlns:p14="http://schemas.microsoft.com/office/powerpoint/2010/main" val="21102859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4712</Words>
  <Application>Microsoft Office PowerPoint</Application>
  <PresentationFormat>On-screen Show (4:3)</PresentationFormat>
  <Paragraphs>411</Paragraphs>
  <Slides>37</Slides>
  <Notes>36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Calibri Light</vt:lpstr>
      <vt:lpstr>Times New Roman</vt:lpstr>
      <vt:lpstr>Office Theme</vt:lpstr>
      <vt:lpstr>PowerPoint Presentation</vt:lpstr>
      <vt:lpstr>ECGE6002R – Skills for Life: Employability and Future Pathways  ECGE6002R – Sgiliau Bywyd: Cyflogadwyedd a Llwybrau’r Dyfodol</vt:lpstr>
      <vt:lpstr>Session Content Cynnwys y Sesiwn</vt:lpstr>
      <vt:lpstr>Personal Development Planning Cynllunio Datblygiad Personol</vt:lpstr>
      <vt:lpstr>What is Continuing Professional Development? Beth yw Datblygiad Proffesiynol Parhaus?</vt:lpstr>
      <vt:lpstr>Continuing Professional Development Datblygiad Proffesiynol Parhaus</vt:lpstr>
      <vt:lpstr>Continuing Professional Development Datblygiad Proffesiynol Parhaus</vt:lpstr>
      <vt:lpstr>Personal Development Planning Cynllunio Datblygiad Personol</vt:lpstr>
      <vt:lpstr>Reflective Practice Arfer Adfyfyriol</vt:lpstr>
      <vt:lpstr>Reflective Practice Arfer Adfyfyriol</vt:lpstr>
      <vt:lpstr>Reflective Practice Arfer Adfyfyriol</vt:lpstr>
      <vt:lpstr>Reflective Practice Models Modelau Arfer Adfyfyriol</vt:lpstr>
      <vt:lpstr>Theorising Practice Damcaniaethu Arfer</vt:lpstr>
      <vt:lpstr>Theorising Practice Damcaniaethu Arfer</vt:lpstr>
      <vt:lpstr>Donald Schön </vt:lpstr>
      <vt:lpstr>Employment and Entrepreneurship Skills Sgiliau Cyflogaeth ac Entrepreneuriaeth </vt:lpstr>
      <vt:lpstr>What are Employability Skills? Beth yw Sgiliau Cyflogadwyedd?</vt:lpstr>
      <vt:lpstr>Why Entrepreneurship? Pam Entrepreneuriaeth?</vt:lpstr>
      <vt:lpstr>What is Entrepreneurship? Beth yw Entrepreneuriaeth?</vt:lpstr>
      <vt:lpstr>Entrepreneurship Capabilities Medrau Entrepreneuriaeth</vt:lpstr>
      <vt:lpstr>Entrepreneurship Capabilities Medrau Entrepreneuriaeth</vt:lpstr>
      <vt:lpstr>Other forms of Entrepreneurship Mathau eraill o Entrepreneuriaeth</vt:lpstr>
      <vt:lpstr>Social Entrepreneurship Entrepreneuriaeth Gymdeithasol</vt:lpstr>
      <vt:lpstr>Green Entrepreneurship Entrepreneuriaeth Werdd</vt:lpstr>
      <vt:lpstr>Digital Entrepreneurship Entrepreneuriaeth Ddigidol</vt:lpstr>
      <vt:lpstr>Entrepreneurship continued: Entrepreneuriaeth, parhad:</vt:lpstr>
      <vt:lpstr>Using your experience to ‘sell’ yourself Defnyddio eich profiad i ‘werthu’ chi eich hun</vt:lpstr>
      <vt:lpstr>The STAR technique Techneg ‘STAR’</vt:lpstr>
      <vt:lpstr>The STAR technique Techneg STAR</vt:lpstr>
      <vt:lpstr>The STAR technique some things to consider Techneg STAR, rhai pethau i’w hystyried</vt:lpstr>
      <vt:lpstr>The STAR technique some things to consider Techneg STAR, rhai pethau i’w hystyried</vt:lpstr>
      <vt:lpstr>Keeping track of your Personal Development Cadw cofnod o’ch Datblygiad Personol</vt:lpstr>
      <vt:lpstr>Keeping track of your Personal Development Cadw cofnod o’ch Datblygiad Personol</vt:lpstr>
      <vt:lpstr>Personal Development Plan Cynllun Datblygiad Personol</vt:lpstr>
      <vt:lpstr>Suggested reading Deunydd darllen a argymellir</vt:lpstr>
      <vt:lpstr>References Cyfeirnodau</vt:lpstr>
      <vt:lpstr>References Cyfeiriadau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Judith Marshall</cp:lastModifiedBy>
  <cp:revision>119</cp:revision>
  <cp:lastPrinted>2019-07-01T13:46:34Z</cp:lastPrinted>
  <dcterms:created xsi:type="dcterms:W3CDTF">2017-02-08T11:33:06Z</dcterms:created>
  <dcterms:modified xsi:type="dcterms:W3CDTF">2022-02-17T16:50:41Z</dcterms:modified>
</cp:coreProperties>
</file>