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5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6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4"/>
    <p:sldMasterId id="2147483656" r:id="rId5"/>
    <p:sldMasterId id="2147483755" r:id="rId6"/>
    <p:sldMasterId id="2147483658" r:id="rId7"/>
    <p:sldMasterId id="2147483773" r:id="rId8"/>
    <p:sldMasterId id="2147483721" r:id="rId9"/>
    <p:sldMasterId id="2147483768" r:id="rId10"/>
  </p:sldMasterIdLst>
  <p:notesMasterIdLst>
    <p:notesMasterId r:id="rId43"/>
  </p:notesMasterIdLst>
  <p:sldIdLst>
    <p:sldId id="370" r:id="rId11"/>
    <p:sldId id="328" r:id="rId12"/>
    <p:sldId id="327" r:id="rId13"/>
    <p:sldId id="313" r:id="rId14"/>
    <p:sldId id="259" r:id="rId15"/>
    <p:sldId id="573" r:id="rId16"/>
    <p:sldId id="624" r:id="rId17"/>
    <p:sldId id="609" r:id="rId18"/>
    <p:sldId id="676" r:id="rId19"/>
    <p:sldId id="675" r:id="rId20"/>
    <p:sldId id="625" r:id="rId21"/>
    <p:sldId id="678" r:id="rId22"/>
    <p:sldId id="674" r:id="rId23"/>
    <p:sldId id="542" r:id="rId24"/>
    <p:sldId id="331" r:id="rId25"/>
    <p:sldId id="637" r:id="rId26"/>
    <p:sldId id="603" r:id="rId27"/>
    <p:sldId id="554" r:id="rId28"/>
    <p:sldId id="543" r:id="rId29"/>
    <p:sldId id="541" r:id="rId30"/>
    <p:sldId id="332" r:id="rId31"/>
    <p:sldId id="655" r:id="rId32"/>
    <p:sldId id="657" r:id="rId33"/>
    <p:sldId id="680" r:id="rId34"/>
    <p:sldId id="310" r:id="rId35"/>
    <p:sldId id="305" r:id="rId36"/>
    <p:sldId id="311" r:id="rId37"/>
    <p:sldId id="303" r:id="rId38"/>
    <p:sldId id="380" r:id="rId39"/>
    <p:sldId id="306" r:id="rId40"/>
    <p:sldId id="357" r:id="rId41"/>
    <p:sldId id="35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BFBF"/>
    <a:srgbClr val="DEEBF7"/>
    <a:srgbClr val="FFF2CC"/>
    <a:srgbClr val="CC0606"/>
    <a:srgbClr val="E6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B3AA12-4226-7908-8EC0-775FADF57B6E}" v="2" dt="2026-10-21T18:30:52.8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theme" Target="theme/theme1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a Tucker" userId="S::r.tucker@uwtsd.ac.uk::27ca61ee-ba03-4b92-a89a-1d5600e2200a" providerId="AD" clId="Web-{B0B3AA12-4226-7908-8EC0-775FADF57B6E}"/>
    <pc:docChg chg="sldOrd">
      <pc:chgData name="Roberta Tucker" userId="S::r.tucker@uwtsd.ac.uk::27ca61ee-ba03-4b92-a89a-1d5600e2200a" providerId="AD" clId="Web-{B0B3AA12-4226-7908-8EC0-775FADF57B6E}" dt="2026-10-21T18:30:52.876" v="1"/>
      <pc:docMkLst>
        <pc:docMk/>
      </pc:docMkLst>
      <pc:sldChg chg="ord">
        <pc:chgData name="Roberta Tucker" userId="S::r.tucker@uwtsd.ac.uk::27ca61ee-ba03-4b92-a89a-1d5600e2200a" providerId="AD" clId="Web-{B0B3AA12-4226-7908-8EC0-775FADF57B6E}" dt="2026-10-21T18:30:52.876" v="1"/>
        <pc:sldMkLst>
          <pc:docMk/>
          <pc:sldMk cId="2089187544" sldId="328"/>
        </pc:sldMkLst>
      </pc:sldChg>
    </pc:docChg>
  </pc:docChgLst>
  <pc:docChgLst>
    <pc:chgData name="Roberta Tucker" userId="S::r.tucker@uwtsd.ac.uk::27ca61ee-ba03-4b92-a89a-1d5600e2200a" providerId="AD" clId="Web-{BA7D05FD-EACF-7EB4-3134-1DD52B820531}"/>
    <pc:docChg chg="delSld modSld sldOrd">
      <pc:chgData name="Roberta Tucker" userId="S::r.tucker@uwtsd.ac.uk::27ca61ee-ba03-4b92-a89a-1d5600e2200a" providerId="AD" clId="Web-{BA7D05FD-EACF-7EB4-3134-1DD52B820531}" dt="2026-10-07T10:01:04.002" v="586"/>
      <pc:docMkLst>
        <pc:docMk/>
      </pc:docMkLst>
      <pc:sldChg chg="modSp">
        <pc:chgData name="Roberta Tucker" userId="S::r.tucker@uwtsd.ac.uk::27ca61ee-ba03-4b92-a89a-1d5600e2200a" providerId="AD" clId="Web-{BA7D05FD-EACF-7EB4-3134-1DD52B820531}" dt="2026-10-07T09:43:52.067" v="426"/>
        <pc:sldMkLst>
          <pc:docMk/>
          <pc:sldMk cId="1766858491" sldId="259"/>
        </pc:sldMkLst>
        <pc:graphicFrameChg chg="mod modGraphic">
          <ac:chgData name="Roberta Tucker" userId="S::r.tucker@uwtsd.ac.uk::27ca61ee-ba03-4b92-a89a-1d5600e2200a" providerId="AD" clId="Web-{BA7D05FD-EACF-7EB4-3134-1DD52B820531}" dt="2026-10-07T09:43:52.067" v="426"/>
          <ac:graphicFrameMkLst>
            <pc:docMk/>
            <pc:sldMk cId="1766858491" sldId="259"/>
            <ac:graphicFrameMk id="3" creationId="{67AF63AD-AB52-5916-F2C7-FB8039D31B88}"/>
          </ac:graphicFrameMkLst>
        </pc:graphicFrameChg>
      </pc:sldChg>
      <pc:sldChg chg="addSp modSp">
        <pc:chgData name="Roberta Tucker" userId="S::r.tucker@uwtsd.ac.uk::27ca61ee-ba03-4b92-a89a-1d5600e2200a" providerId="AD" clId="Web-{BA7D05FD-EACF-7EB4-3134-1DD52B820531}" dt="2026-10-06T16:29:13.827" v="381" actId="1076"/>
        <pc:sldMkLst>
          <pc:docMk/>
          <pc:sldMk cId="3416161511" sldId="303"/>
        </pc:sldMkLst>
        <pc:spChg chg="add mod">
          <ac:chgData name="Roberta Tucker" userId="S::r.tucker@uwtsd.ac.uk::27ca61ee-ba03-4b92-a89a-1d5600e2200a" providerId="AD" clId="Web-{BA7D05FD-EACF-7EB4-3134-1DD52B820531}" dt="2026-10-06T16:29:13.827" v="381" actId="1076"/>
          <ac:spMkLst>
            <pc:docMk/>
            <pc:sldMk cId="3416161511" sldId="303"/>
            <ac:spMk id="2" creationId="{79D1DBF2-9AC9-58A4-C708-41A9FA06ED5B}"/>
          </ac:spMkLst>
        </pc:spChg>
      </pc:sldChg>
      <pc:sldChg chg="modSp">
        <pc:chgData name="Roberta Tucker" userId="S::r.tucker@uwtsd.ac.uk::27ca61ee-ba03-4b92-a89a-1d5600e2200a" providerId="AD" clId="Web-{BA7D05FD-EACF-7EB4-3134-1DD52B820531}" dt="2026-10-06T16:16:58.255" v="10" actId="20577"/>
        <pc:sldMkLst>
          <pc:docMk/>
          <pc:sldMk cId="2154870785" sldId="305"/>
        </pc:sldMkLst>
        <pc:spChg chg="mod">
          <ac:chgData name="Roberta Tucker" userId="S::r.tucker@uwtsd.ac.uk::27ca61ee-ba03-4b92-a89a-1d5600e2200a" providerId="AD" clId="Web-{BA7D05FD-EACF-7EB4-3134-1DD52B820531}" dt="2026-10-06T16:16:58.255" v="10" actId="20577"/>
          <ac:spMkLst>
            <pc:docMk/>
            <pc:sldMk cId="2154870785" sldId="305"/>
            <ac:spMk id="6" creationId="{490318DD-CCC5-C996-32F0-458AC855818D}"/>
          </ac:spMkLst>
        </pc:spChg>
      </pc:sldChg>
      <pc:sldChg chg="modSp">
        <pc:chgData name="Roberta Tucker" userId="S::r.tucker@uwtsd.ac.uk::27ca61ee-ba03-4b92-a89a-1d5600e2200a" providerId="AD" clId="Web-{BA7D05FD-EACF-7EB4-3134-1DD52B820531}" dt="2026-10-06T16:17:38.413" v="20" actId="20577"/>
        <pc:sldMkLst>
          <pc:docMk/>
          <pc:sldMk cId="2911603701" sldId="310"/>
        </pc:sldMkLst>
        <pc:spChg chg="mod">
          <ac:chgData name="Roberta Tucker" userId="S::r.tucker@uwtsd.ac.uk::27ca61ee-ba03-4b92-a89a-1d5600e2200a" providerId="AD" clId="Web-{BA7D05FD-EACF-7EB4-3134-1DD52B820531}" dt="2026-10-06T16:17:38.413" v="20" actId="20577"/>
          <ac:spMkLst>
            <pc:docMk/>
            <pc:sldMk cId="2911603701" sldId="310"/>
            <ac:spMk id="6" creationId="{490318DD-CCC5-C996-32F0-458AC855818D}"/>
          </ac:spMkLst>
        </pc:spChg>
      </pc:sldChg>
      <pc:sldChg chg="addSp modSp">
        <pc:chgData name="Roberta Tucker" userId="S::r.tucker@uwtsd.ac.uk::27ca61ee-ba03-4b92-a89a-1d5600e2200a" providerId="AD" clId="Web-{BA7D05FD-EACF-7EB4-3134-1DD52B820531}" dt="2026-10-06T16:30:04.922" v="388" actId="20577"/>
        <pc:sldMkLst>
          <pc:docMk/>
          <pc:sldMk cId="2648318153" sldId="311"/>
        </pc:sldMkLst>
        <pc:spChg chg="add mod">
          <ac:chgData name="Roberta Tucker" userId="S::r.tucker@uwtsd.ac.uk::27ca61ee-ba03-4b92-a89a-1d5600e2200a" providerId="AD" clId="Web-{BA7D05FD-EACF-7EB4-3134-1DD52B820531}" dt="2026-10-06T16:30:04.922" v="388" actId="20577"/>
          <ac:spMkLst>
            <pc:docMk/>
            <pc:sldMk cId="2648318153" sldId="311"/>
            <ac:spMk id="6" creationId="{828D6C0B-E4F3-8FF7-7DC8-A4BC16C95633}"/>
          </ac:spMkLst>
        </pc:spChg>
      </pc:sldChg>
      <pc:sldChg chg="modSp">
        <pc:chgData name="Roberta Tucker" userId="S::r.tucker@uwtsd.ac.uk::27ca61ee-ba03-4b92-a89a-1d5600e2200a" providerId="AD" clId="Web-{BA7D05FD-EACF-7EB4-3134-1DD52B820531}" dt="2026-10-07T09:42:32.345" v="414"/>
        <pc:sldMkLst>
          <pc:docMk/>
          <pc:sldMk cId="1270555707" sldId="313"/>
        </pc:sldMkLst>
        <pc:graphicFrameChg chg="mod modGraphic">
          <ac:chgData name="Roberta Tucker" userId="S::r.tucker@uwtsd.ac.uk::27ca61ee-ba03-4b92-a89a-1d5600e2200a" providerId="AD" clId="Web-{BA7D05FD-EACF-7EB4-3134-1DD52B820531}" dt="2026-10-07T09:42:32.345" v="414"/>
          <ac:graphicFrameMkLst>
            <pc:docMk/>
            <pc:sldMk cId="1270555707" sldId="313"/>
            <ac:graphicFrameMk id="3" creationId="{2D891F1C-2CC2-AB56-DDA0-D373D32AB9A5}"/>
          </ac:graphicFrameMkLst>
        </pc:graphicFrameChg>
        <pc:picChg chg="mod">
          <ac:chgData name="Roberta Tucker" userId="S::r.tucker@uwtsd.ac.uk::27ca61ee-ba03-4b92-a89a-1d5600e2200a" providerId="AD" clId="Web-{BA7D05FD-EACF-7EB4-3134-1DD52B820531}" dt="2026-10-06T16:22:42.845" v="271" actId="1076"/>
          <ac:picMkLst>
            <pc:docMk/>
            <pc:sldMk cId="1270555707" sldId="313"/>
            <ac:picMk id="13" creationId="{BCFBA60F-65B2-0D6B-758B-AD87A3150E1E}"/>
          </ac:picMkLst>
        </pc:picChg>
        <pc:picChg chg="mod">
          <ac:chgData name="Roberta Tucker" userId="S::r.tucker@uwtsd.ac.uk::27ca61ee-ba03-4b92-a89a-1d5600e2200a" providerId="AD" clId="Web-{BA7D05FD-EACF-7EB4-3134-1DD52B820531}" dt="2026-10-06T16:22:45.314" v="272" actId="1076"/>
          <ac:picMkLst>
            <pc:docMk/>
            <pc:sldMk cId="1270555707" sldId="313"/>
            <ac:picMk id="14" creationId="{D38B94F1-AD50-CC4F-5D4E-2444D87ADDE5}"/>
          </ac:picMkLst>
        </pc:picChg>
      </pc:sldChg>
      <pc:sldChg chg="modSp">
        <pc:chgData name="Roberta Tucker" userId="S::r.tucker@uwtsd.ac.uk::27ca61ee-ba03-4b92-a89a-1d5600e2200a" providerId="AD" clId="Web-{BA7D05FD-EACF-7EB4-3134-1DD52B820531}" dt="2026-10-06T16:26:25.587" v="363" actId="20577"/>
        <pc:sldMkLst>
          <pc:docMk/>
          <pc:sldMk cId="41217955" sldId="331"/>
        </pc:sldMkLst>
        <pc:spChg chg="mod">
          <ac:chgData name="Roberta Tucker" userId="S::r.tucker@uwtsd.ac.uk::27ca61ee-ba03-4b92-a89a-1d5600e2200a" providerId="AD" clId="Web-{BA7D05FD-EACF-7EB4-3134-1DD52B820531}" dt="2026-10-06T16:26:25.587" v="363" actId="20577"/>
          <ac:spMkLst>
            <pc:docMk/>
            <pc:sldMk cId="41217955" sldId="331"/>
            <ac:spMk id="7" creationId="{E32D484D-CE11-9793-D772-F7CD29E32762}"/>
          </ac:spMkLst>
        </pc:spChg>
      </pc:sldChg>
      <pc:sldChg chg="modSp">
        <pc:chgData name="Roberta Tucker" userId="S::r.tucker@uwtsd.ac.uk::27ca61ee-ba03-4b92-a89a-1d5600e2200a" providerId="AD" clId="Web-{BA7D05FD-EACF-7EB4-3134-1DD52B820531}" dt="2026-10-06T16:26:34.103" v="366" actId="20577"/>
        <pc:sldMkLst>
          <pc:docMk/>
          <pc:sldMk cId="923282030" sldId="542"/>
        </pc:sldMkLst>
        <pc:spChg chg="mod">
          <ac:chgData name="Roberta Tucker" userId="S::r.tucker@uwtsd.ac.uk::27ca61ee-ba03-4b92-a89a-1d5600e2200a" providerId="AD" clId="Web-{BA7D05FD-EACF-7EB4-3134-1DD52B820531}" dt="2026-10-06T16:26:34.103" v="366" actId="20577"/>
          <ac:spMkLst>
            <pc:docMk/>
            <pc:sldMk cId="923282030" sldId="542"/>
            <ac:spMk id="7" creationId="{E32D484D-CE11-9793-D772-F7CD29E32762}"/>
          </ac:spMkLst>
        </pc:spChg>
      </pc:sldChg>
      <pc:sldChg chg="addSp delSp modSp ord addAnim delAnim modNotes">
        <pc:chgData name="Roberta Tucker" userId="S::r.tucker@uwtsd.ac.uk::27ca61ee-ba03-4b92-a89a-1d5600e2200a" providerId="AD" clId="Web-{BA7D05FD-EACF-7EB4-3134-1DD52B820531}" dt="2026-10-07T10:01:04.002" v="586"/>
        <pc:sldMkLst>
          <pc:docMk/>
          <pc:sldMk cId="1776364064" sldId="573"/>
        </pc:sldMkLst>
        <pc:grpChg chg="add mod">
          <ac:chgData name="Roberta Tucker" userId="S::r.tucker@uwtsd.ac.uk::27ca61ee-ba03-4b92-a89a-1d5600e2200a" providerId="AD" clId="Web-{BA7D05FD-EACF-7EB4-3134-1DD52B820531}" dt="2026-10-07T09:48:19.797" v="452" actId="1076"/>
          <ac:grpSpMkLst>
            <pc:docMk/>
            <pc:sldMk cId="1776364064" sldId="573"/>
            <ac:grpSpMk id="12" creationId="{1E137BDA-C6B2-44D9-B77A-E7AAC0E94C24}"/>
          </ac:grpSpMkLst>
        </pc:grpChg>
        <pc:grpChg chg="add">
          <ac:chgData name="Roberta Tucker" userId="S::r.tucker@uwtsd.ac.uk::27ca61ee-ba03-4b92-a89a-1d5600e2200a" providerId="AD" clId="Web-{BA7D05FD-EACF-7EB4-3134-1DD52B820531}" dt="2026-10-07T09:49:01.018" v="456"/>
          <ac:grpSpMkLst>
            <pc:docMk/>
            <pc:sldMk cId="1776364064" sldId="573"/>
            <ac:grpSpMk id="13" creationId="{5AD90B06-3541-F7F1-CF0A-0B2A7AF54C56}"/>
          </ac:grpSpMkLst>
        </pc:grpChg>
        <pc:grpChg chg="add">
          <ac:chgData name="Roberta Tucker" userId="S::r.tucker@uwtsd.ac.uk::27ca61ee-ba03-4b92-a89a-1d5600e2200a" providerId="AD" clId="Web-{BA7D05FD-EACF-7EB4-3134-1DD52B820531}" dt="2026-10-07T09:49:44.270" v="458"/>
          <ac:grpSpMkLst>
            <pc:docMk/>
            <pc:sldMk cId="1776364064" sldId="573"/>
            <ac:grpSpMk id="14" creationId="{2680BE6B-875C-532F-9740-1DDA14FBA559}"/>
          </ac:grpSpMkLst>
        </pc:grpChg>
        <pc:picChg chg="mod">
          <ac:chgData name="Roberta Tucker" userId="S::r.tucker@uwtsd.ac.uk::27ca61ee-ba03-4b92-a89a-1d5600e2200a" providerId="AD" clId="Web-{BA7D05FD-EACF-7EB4-3134-1DD52B820531}" dt="2026-10-07T09:48:52.752" v="455" actId="1076"/>
          <ac:picMkLst>
            <pc:docMk/>
            <pc:sldMk cId="1776364064" sldId="573"/>
            <ac:picMk id="2" creationId="{3F6E5BA2-C2A9-E0C8-8252-67DE974182C1}"/>
          </ac:picMkLst>
        </pc:picChg>
        <pc:picChg chg="add mod">
          <ac:chgData name="Roberta Tucker" userId="S::r.tucker@uwtsd.ac.uk::27ca61ee-ba03-4b92-a89a-1d5600e2200a" providerId="AD" clId="Web-{BA7D05FD-EACF-7EB4-3134-1DD52B820531}" dt="2026-10-07T09:47:56.812" v="449" actId="1076"/>
          <ac:picMkLst>
            <pc:docMk/>
            <pc:sldMk cId="1776364064" sldId="573"/>
            <ac:picMk id="11" creationId="{D89B9DA4-CD3A-6901-ADE3-A0F5C355AA8D}"/>
          </ac:picMkLst>
        </pc:picChg>
        <pc:cxnChg chg="mod">
          <ac:chgData name="Roberta Tucker" userId="S::r.tucker@uwtsd.ac.uk::27ca61ee-ba03-4b92-a89a-1d5600e2200a" providerId="AD" clId="Web-{BA7D05FD-EACF-7EB4-3134-1DD52B820531}" dt="2026-10-07T09:48:29.673" v="453" actId="14100"/>
          <ac:cxnSpMkLst>
            <pc:docMk/>
            <pc:sldMk cId="1776364064" sldId="573"/>
            <ac:cxnSpMk id="7" creationId="{555BCCA9-E919-9D1E-4F47-7BFEA9C75135}"/>
          </ac:cxnSpMkLst>
        </pc:cxnChg>
        <pc:cxnChg chg="mod">
          <ac:chgData name="Roberta Tucker" userId="S::r.tucker@uwtsd.ac.uk::27ca61ee-ba03-4b92-a89a-1d5600e2200a" providerId="AD" clId="Web-{BA7D05FD-EACF-7EB4-3134-1DD52B820531}" dt="2026-10-07T09:48:36.173" v="454" actId="1076"/>
          <ac:cxnSpMkLst>
            <pc:docMk/>
            <pc:sldMk cId="1776364064" sldId="573"/>
            <ac:cxnSpMk id="9" creationId="{801D7FEC-1319-FED6-7A34-63E4CF0BCE84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D1E42-D1E8-4D92-AFA2-758C9576E8BD}" type="datetimeFigureOut">
              <a:t>10/21/2026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9CEEE-235B-4B56-9EFB-C8F16ADD20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021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691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988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Have a look at Moodle – show them the placement tile and where all the documents are.</a:t>
            </a:r>
          </a:p>
          <a:p>
            <a:r>
              <a:rPr lang="en-GB" dirty="0">
                <a:ea typeface="Calibri"/>
                <a:cs typeface="Calibri"/>
              </a:rPr>
              <a:t>Then show them the list of Networks and explain that this takes them straight to </a:t>
            </a:r>
            <a:r>
              <a:rPr lang="en-GB" dirty="0" err="1">
                <a:ea typeface="Calibri"/>
                <a:cs typeface="Calibri"/>
              </a:rPr>
              <a:t>Sharepoint</a:t>
            </a:r>
            <a:r>
              <a:rPr lang="en-GB" dirty="0">
                <a:ea typeface="Calibri"/>
                <a:cs typeface="Calibri"/>
              </a:rPr>
              <a:t>.</a:t>
            </a:r>
          </a:p>
          <a:p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Order to explore. Moodle – </a:t>
            </a:r>
            <a:r>
              <a:rPr lang="en-GB" dirty="0" err="1">
                <a:ea typeface="Calibri"/>
                <a:cs typeface="Calibri"/>
              </a:rPr>
              <a:t>Sharepoint</a:t>
            </a:r>
          </a:p>
          <a:p>
            <a:r>
              <a:rPr lang="en-GB" dirty="0">
                <a:ea typeface="Calibri"/>
                <a:cs typeface="Calibri"/>
              </a:rPr>
              <a:t>Then start </a:t>
            </a:r>
            <a:r>
              <a:rPr lang="en-GB" dirty="0" err="1">
                <a:ea typeface="Calibri"/>
                <a:cs typeface="Calibri"/>
              </a:rPr>
              <a:t>Pebblepad</a:t>
            </a:r>
            <a:r>
              <a:rPr lang="en-GB" dirty="0">
                <a:ea typeface="Calibri"/>
                <a:cs typeface="Calibri"/>
              </a:rPr>
              <a:t> and activate PLP</a:t>
            </a:r>
          </a:p>
          <a:p>
            <a:r>
              <a:rPr lang="en-GB" dirty="0">
                <a:ea typeface="Calibri"/>
                <a:cs typeface="Calibri"/>
              </a:rPr>
              <a:t>Then set up OneDrive</a:t>
            </a:r>
          </a:p>
          <a:p>
            <a:r>
              <a:rPr lang="en-GB" dirty="0">
                <a:ea typeface="Calibri"/>
                <a:cs typeface="Calibri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122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Emphasise the need to </a:t>
            </a:r>
            <a:r>
              <a:rPr lang="en-GB"/>
              <a:t>contact</a:t>
            </a:r>
            <a:r>
              <a:rPr lang="en-GB" noProof="0"/>
              <a:t> EWC should they require help</a:t>
            </a:r>
            <a:r>
              <a:rPr lang="en-GB"/>
              <a:t> and cc their Personal Tutor/Allocated Tutor</a:t>
            </a:r>
            <a:endParaRPr lang="en-GB" noProof="0"/>
          </a:p>
          <a:p>
            <a:endParaRPr lang="en-GB" noProof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err="1"/>
              <a:t>Highlight</a:t>
            </a:r>
            <a:r>
              <a:rPr lang="cy-GB"/>
              <a:t>: </a:t>
            </a:r>
            <a:r>
              <a:rPr lang="cy-GB" err="1"/>
              <a:t>They</a:t>
            </a:r>
            <a:r>
              <a:rPr lang="cy-GB"/>
              <a:t> </a:t>
            </a:r>
            <a:r>
              <a:rPr lang="cy-GB" err="1"/>
              <a:t>should</a:t>
            </a:r>
            <a:r>
              <a:rPr lang="cy-GB"/>
              <a:t> </a:t>
            </a:r>
            <a:r>
              <a:rPr lang="cy-GB" err="1"/>
              <a:t>make</a:t>
            </a:r>
            <a:r>
              <a:rPr lang="cy-GB"/>
              <a:t> a </a:t>
            </a:r>
            <a:r>
              <a:rPr lang="cy-GB" err="1"/>
              <a:t>note</a:t>
            </a:r>
            <a:r>
              <a:rPr lang="cy-GB"/>
              <a:t> of </a:t>
            </a:r>
            <a:r>
              <a:rPr lang="cy-GB" err="1"/>
              <a:t>their</a:t>
            </a:r>
            <a:r>
              <a:rPr lang="cy-GB"/>
              <a:t> ‘</a:t>
            </a:r>
            <a:r>
              <a:rPr lang="cy-GB" err="1"/>
              <a:t>Username</a:t>
            </a:r>
            <a:r>
              <a:rPr lang="cy-GB"/>
              <a:t>’ </a:t>
            </a:r>
            <a:r>
              <a:rPr lang="cy-GB" err="1"/>
              <a:t>and</a:t>
            </a:r>
            <a:r>
              <a:rPr lang="cy-GB"/>
              <a:t> ‘</a:t>
            </a:r>
            <a:r>
              <a:rPr lang="cy-GB" err="1"/>
              <a:t>Password</a:t>
            </a:r>
            <a:r>
              <a:rPr lang="cy-GB"/>
              <a:t>’. </a:t>
            </a:r>
            <a:r>
              <a:rPr lang="cy-GB" err="1"/>
              <a:t>They</a:t>
            </a:r>
            <a:r>
              <a:rPr lang="cy-GB"/>
              <a:t> </a:t>
            </a:r>
            <a:r>
              <a:rPr lang="cy-GB" err="1"/>
              <a:t>will</a:t>
            </a:r>
            <a:r>
              <a:rPr lang="cy-GB"/>
              <a:t> </a:t>
            </a:r>
            <a:r>
              <a:rPr lang="cy-GB" err="1"/>
              <a:t>need</a:t>
            </a:r>
            <a:r>
              <a:rPr lang="cy-GB"/>
              <a:t> </a:t>
            </a:r>
            <a:r>
              <a:rPr lang="cy-GB" err="1"/>
              <a:t>them</a:t>
            </a:r>
            <a:r>
              <a:rPr lang="cy-GB"/>
              <a:t> </a:t>
            </a:r>
            <a:r>
              <a:rPr lang="cy-GB" err="1"/>
              <a:t>until</a:t>
            </a:r>
            <a:r>
              <a:rPr lang="cy-GB"/>
              <a:t> the </a:t>
            </a:r>
            <a:r>
              <a:rPr lang="cy-GB" err="1"/>
              <a:t>end</a:t>
            </a:r>
            <a:r>
              <a:rPr lang="cy-GB"/>
              <a:t> of </a:t>
            </a:r>
            <a:r>
              <a:rPr lang="cy-GB" err="1"/>
              <a:t>their</a:t>
            </a:r>
            <a:r>
              <a:rPr lang="cy-GB"/>
              <a:t> 3rd </a:t>
            </a:r>
            <a:r>
              <a:rPr lang="cy-GB" err="1"/>
              <a:t>year</a:t>
            </a:r>
            <a:r>
              <a:rPr lang="cy-GB"/>
              <a:t>. </a:t>
            </a:r>
            <a:endParaRPr lang="cy-GB">
              <a:ea typeface="Calibri"/>
              <a:cs typeface="Calibri"/>
            </a:endParaRPr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66272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PLEASE NOTE this link is only valid for 48 hours, so if it is not done, students will have to request another one from the email address above.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903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4534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2027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0431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3534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1739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916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27742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52949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B8AD7-A5A3-EDD5-5F19-25136EAD74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>
            <a:extLst>
              <a:ext uri="{FF2B5EF4-FFF2-40B4-BE49-F238E27FC236}">
                <a16:creationId xmlns:a16="http://schemas.microsoft.com/office/drawing/2014/main" id="{BB585526-FD2E-3CDF-377E-D259C04CA3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>
            <a:extLst>
              <a:ext uri="{FF2B5EF4-FFF2-40B4-BE49-F238E27FC236}">
                <a16:creationId xmlns:a16="http://schemas.microsoft.com/office/drawing/2014/main" id="{E7CB2C93-7B8C-9D7D-7F79-1AABB7F811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  <a:p>
            <a:endParaRPr lang="en-GB" noProof="0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38BED66A-1AE5-D89E-0826-52591AD4AB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12524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Make sure ST understand what a OneDrive is and where they can access it. </a:t>
            </a:r>
          </a:p>
          <a:p>
            <a:r>
              <a:rPr lang="en-US">
                <a:ea typeface="Calibri"/>
                <a:cs typeface="Calibri"/>
              </a:rPr>
              <a:t>I always go through the </a:t>
            </a:r>
            <a:r>
              <a:rPr lang="en-US" err="1">
                <a:ea typeface="Calibri"/>
                <a:cs typeface="Calibri"/>
              </a:rPr>
              <a:t>hwb</a:t>
            </a:r>
            <a:r>
              <a:rPr lang="en-US">
                <a:ea typeface="Calibri"/>
                <a:cs typeface="Calibri"/>
              </a:rPr>
              <a:t> homepage – </a:t>
            </a:r>
            <a:r>
              <a:rPr lang="en-US" err="1">
                <a:ea typeface="Calibri"/>
                <a:cs typeface="Calibri"/>
              </a:rPr>
              <a:t>acces</a:t>
            </a:r>
            <a:r>
              <a:rPr lang="en-US">
                <a:ea typeface="Calibri"/>
                <a:cs typeface="Calibri"/>
              </a:rPr>
              <a:t> is easy then for OneDrive, Moodle, Email, Teams etc.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1533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Make sure ST understand what a OneDrive is and where they can access it. </a:t>
            </a:r>
          </a:p>
          <a:p>
            <a:r>
              <a:rPr lang="en-US">
                <a:ea typeface="Calibri"/>
                <a:cs typeface="Calibri"/>
              </a:rPr>
              <a:t>I always go through the </a:t>
            </a:r>
            <a:r>
              <a:rPr lang="en-US" err="1">
                <a:ea typeface="Calibri"/>
                <a:cs typeface="Calibri"/>
              </a:rPr>
              <a:t>hwb</a:t>
            </a:r>
            <a:r>
              <a:rPr lang="en-US">
                <a:ea typeface="Calibri"/>
                <a:cs typeface="Calibri"/>
              </a:rPr>
              <a:t> homepage – </a:t>
            </a:r>
            <a:r>
              <a:rPr lang="en-US" err="1">
                <a:ea typeface="Calibri"/>
                <a:cs typeface="Calibri"/>
              </a:rPr>
              <a:t>acces</a:t>
            </a:r>
            <a:r>
              <a:rPr lang="en-US">
                <a:ea typeface="Calibri"/>
                <a:cs typeface="Calibri"/>
              </a:rPr>
              <a:t> is easy then for OneDrive, Moodle, Email, Teams etc.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FCFF7-21C1-4482-AF2B-175F76C2F8AA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4428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5371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4435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2731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Make sure to upload OPP into their </a:t>
            </a:r>
            <a:r>
              <a:rPr lang="en-GB" err="1">
                <a:ea typeface="Calibri"/>
                <a:cs typeface="Calibri"/>
              </a:rPr>
              <a:t>Sharepoint</a:t>
            </a:r>
            <a:r>
              <a:rPr lang="en-GB">
                <a:ea typeface="Calibri"/>
                <a:cs typeface="Calibri"/>
              </a:rPr>
              <a:t> folders.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600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934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898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727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770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236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076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49438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898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6239518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 userDrawn="1"/>
        </p:nvSpPr>
        <p:spPr>
          <a:xfrm>
            <a:off x="-1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tx1">
                  <a:lumMod val="95000"/>
                  <a:lumOff val="5000"/>
                </a:schemeClr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1701" tIns="141701" rIns="141701" bIns="141701" numCol="1" spcCol="1270" anchor="ctr" anchorCtr="0">
            <a:noAutofit/>
          </a:bodyPr>
          <a:lstStyle/>
          <a:p>
            <a:pPr lvl="0" algn="ctr" defTabSz="733425">
              <a:spcBef>
                <a:spcPct val="0"/>
              </a:spcBef>
              <a:spcAft>
                <a:spcPct val="35000"/>
              </a:spcAft>
            </a:pPr>
            <a:endParaRPr lang="en-US" sz="825" b="1" kern="1200"/>
          </a:p>
        </p:txBody>
      </p:sp>
    </p:spTree>
    <p:extLst>
      <p:ext uri="{BB962C8B-B14F-4D97-AF65-F5344CB8AC3E}">
        <p14:creationId xmlns:p14="http://schemas.microsoft.com/office/powerpoint/2010/main" val="1989983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0C27A51C-D3CA-3DDD-6814-9CE3A54393F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31565" y="163833"/>
            <a:ext cx="3145035" cy="55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7997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306158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95261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755042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9608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21/10/2026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8014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043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131432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28696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357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image" Target="../media/image5.jpeg"/><Relationship Id="rId5" Type="http://schemas.openxmlformats.org/officeDocument/2006/relationships/slideLayout" Target="../slideLayouts/slideLayout8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22.xml"/><Relationship Id="rId2" Type="http://schemas.openxmlformats.org/officeDocument/2006/relationships/slideLayout" Target="../slideLayouts/slideLayout12.xm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2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image" Target="../media/image5.jpeg"/><Relationship Id="rId5" Type="http://schemas.openxmlformats.org/officeDocument/2006/relationships/slideLayout" Target="../slideLayouts/slideLayout29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28.xml"/><Relationship Id="rId9" Type="http://schemas.openxmlformats.org/officeDocument/2006/relationships/image" Target="../media/image9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3.xml"/><Relationship Id="rId16" Type="http://schemas.openxmlformats.org/officeDocument/2006/relationships/slideLayout" Target="../slideLayouts/slideLayout47.xml"/><Relationship Id="rId20" Type="http://schemas.openxmlformats.org/officeDocument/2006/relationships/image" Target="../media/image11.jpeg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1.xml"/><Relationship Id="rId19" Type="http://schemas.openxmlformats.org/officeDocument/2006/relationships/theme" Target="../theme/theme6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2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theme" Target="../theme/theme7.xml"/><Relationship Id="rId5" Type="http://schemas.openxmlformats.org/officeDocument/2006/relationships/slideLayout" Target="../slideLayouts/slideLayout54.xml"/><Relationship Id="rId4" Type="http://schemas.openxmlformats.org/officeDocument/2006/relationships/slideLayout" Target="../slideLayouts/slideLayout53.xml"/><Relationship Id="rId9" Type="http://schemas.openxmlformats.org/officeDocument/2006/relationships/image" Target="../media/image5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774" r:id="rId6"/>
    <p:sldLayoutId id="214748377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59" r:id="rId8"/>
    <p:sldLayoutId id="2147483760" r:id="rId9"/>
    <p:sldLayoutId id="2147483731" r:id="rId10"/>
    <p:sldLayoutId id="2147483732" r:id="rId11"/>
    <p:sldLayoutId id="2147483733" r:id="rId12"/>
    <p:sldLayoutId id="2147483761" r:id="rId13"/>
    <p:sldLayoutId id="2147483730" r:id="rId14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683" r:id="rId2"/>
    <p:sldLayoutId id="2147483722" r:id="rId3"/>
    <p:sldLayoutId id="2147483764" r:id="rId4"/>
    <p:sldLayoutId id="2147483763" r:id="rId5"/>
    <p:sldLayoutId id="2147483765" r:id="rId6"/>
    <p:sldLayoutId id="214748376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753" r:id="rId7"/>
    <p:sldLayoutId id="2147483754" r:id="rId8"/>
    <p:sldLayoutId id="2147483756" r:id="rId9"/>
    <p:sldLayoutId id="2147483717" r:id="rId10"/>
    <p:sldLayoutId id="2147483757" r:id="rId11"/>
    <p:sldLayoutId id="2147483715" r:id="rId12"/>
    <p:sldLayoutId id="2147483716" r:id="rId13"/>
    <p:sldLayoutId id="2147483720" r:id="rId14"/>
    <p:sldLayoutId id="2147483752" r:id="rId15"/>
    <p:sldLayoutId id="2147483751" r:id="rId16"/>
    <p:sldLayoutId id="2147483750" r:id="rId17"/>
    <p:sldLayoutId id="2147483724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9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25" r:id="rId4"/>
    <p:sldLayoutId id="214748376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0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3hoOrwDb6J8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pI9t6Mb5Dhs?start=1&amp;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datblygiadproffesiynol@CGA.wale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1.xml"/><Relationship Id="rId5" Type="http://schemas.openxmlformats.org/officeDocument/2006/relationships/image" Target="../media/image32.jpeg"/><Relationship Id="rId4" Type="http://schemas.openxmlformats.org/officeDocument/2006/relationships/hyperlink" Target="mailto:professionaldevelopment@ewc.wale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Relationship Id="rId4" Type="http://schemas.openxmlformats.org/officeDocument/2006/relationships/hyperlink" Target="file://file/public/N.%20Induction%20%26%20EPD%20Funding/PLP/Development%20of%20enhanced%20PLP/Development%20Pebblepad%26MTL/Uni%20of%20S%20Wales/2021%20student%20mailout/professionaldevelopment@ewc.wale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hyperlink" Target="mailto:professionaldevelopment@ewc.wales" TargetMode="External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3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3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6.png"/><Relationship Id="rId4" Type="http://schemas.openxmlformats.org/officeDocument/2006/relationships/image" Target="../media/image5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encouraging-independent-and-inquisitive-learners-foundation-phase" TargetMode="External"/><Relationship Id="rId2" Type="http://schemas.openxmlformats.org/officeDocument/2006/relationships/hyperlink" Target="https://hwb.gov.wales/api/storage/031bbc2d-d2f8-429d-a944-5fc33484827d/a-quality-framework-for-early-childhood-play-learning-and-care-v1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1.png"/><Relationship Id="rId4" Type="http://schemas.openxmlformats.org/officeDocument/2006/relationships/hyperlink" Target="https://www.ewc.wales/site/index.php/en/documents/fitness-to-practice/1754-j16540-ewc-code-of-professional-conduct-e-web/fil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4D6F5E3-237C-B806-E0A6-84DDF700688A}"/>
              </a:ext>
            </a:extLst>
          </p:cNvPr>
          <p:cNvSpPr txBox="1"/>
          <p:nvPr/>
        </p:nvSpPr>
        <p:spPr>
          <a:xfrm>
            <a:off x="5397155" y="404807"/>
            <a:ext cx="6451289" cy="3371136"/>
          </a:xfrm>
          <a:prstGeom prst="roundRect">
            <a:avLst/>
          </a:prstGeom>
          <a:solidFill>
            <a:schemeClr val="accent4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ECAD4017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~ 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BA1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cy-GB" sz="3200" b="1">
                <a:solidFill>
                  <a:srgbClr val="002060"/>
                </a:solidFill>
                <a:ea typeface="+mn-lt"/>
                <a:cs typeface="+mn-lt"/>
              </a:rPr>
              <a:t>Arwain y Dysgu</a:t>
            </a:r>
            <a:endParaRPr lang="cy-GB" b="1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Leading the Learning</a:t>
            </a:r>
            <a:endParaRPr lang="en-US">
              <a:ea typeface="Calibri"/>
              <a:cs typeface="Calibri"/>
            </a:endParaRPr>
          </a:p>
          <a:p>
            <a:pPr algn="ctr"/>
            <a:endParaRPr lang="cy-GB" sz="28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cy-GB" sz="28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Content Placeholder 3" descr="A person standing in front of a group of students&#10;&#10;Description automatically generated">
            <a:extLst>
              <a:ext uri="{FF2B5EF4-FFF2-40B4-BE49-F238E27FC236}">
                <a16:creationId xmlns:a16="http://schemas.microsoft.com/office/drawing/2014/main" id="{F5086E66-777C-7C55-6E77-9F4EE5D033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114" y="4863648"/>
            <a:ext cx="6443394" cy="1626873"/>
          </a:xfrm>
          <a:prstGeom prst="roundRect">
            <a:avLst>
              <a:gd name="adj" fmla="val 16667"/>
            </a:avLst>
          </a:prstGeom>
          <a:ln w="28575"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78410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242B8A-CCD5-A5A5-43D9-7DE0A7A11575}"/>
              </a:ext>
            </a:extLst>
          </p:cNvPr>
          <p:cNvSpPr txBox="1"/>
          <p:nvPr/>
        </p:nvSpPr>
        <p:spPr>
          <a:xfrm>
            <a:off x="3312398" y="1295471"/>
            <a:ext cx="3714330" cy="46320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800" b="1">
                <a:solidFill>
                  <a:srgbClr val="002060"/>
                </a:solidFill>
                <a:latin typeface="Kristen ITC"/>
                <a:ea typeface="Roboto"/>
                <a:cs typeface="Roboto"/>
              </a:rPr>
              <a:t>Bwriadau Dysgu</a:t>
            </a:r>
            <a:r>
              <a:rPr lang="cy-GB" sz="28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:</a:t>
            </a:r>
            <a:r>
              <a:rPr lang="cy-GB" sz="32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 </a:t>
            </a:r>
            <a:endParaRPr lang="cy-GB" sz="32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cy-GB" sz="3200" b="1">
              <a:solidFill>
                <a:srgbClr val="002060"/>
              </a:solidFill>
              <a:latin typeface="Kristen ITC"/>
              <a:ea typeface="+mn-lt"/>
              <a:cs typeface="Arial"/>
            </a:endParaRPr>
          </a:p>
          <a:p>
            <a:pPr algn="ctr"/>
            <a:endParaRPr lang="cy-GB" sz="3200" b="1">
              <a:solidFill>
                <a:srgbClr val="002060"/>
              </a:solidFill>
              <a:latin typeface="Calibri"/>
              <a:ea typeface="+mn-lt"/>
              <a:cs typeface="Calibri"/>
            </a:endParaRPr>
          </a:p>
          <a:p>
            <a:pPr algn="ctr"/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 </a:t>
            </a:r>
            <a:r>
              <a:rPr lang="en-GB" sz="25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ddeall</a:t>
            </a:r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5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sut</a:t>
            </a:r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5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endParaRPr lang="cy-GB" sz="25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GB" sz="25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ddefnyddio'ch</a:t>
            </a:r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5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Pasbort</a:t>
            </a:r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endParaRPr lang="cy-GB" sz="25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GB" sz="25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Dysgu</a:t>
            </a:r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5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Proffesiynol</a:t>
            </a:r>
            <a:r>
              <a:rPr lang="cy-GB" sz="2400" b="1">
                <a:solidFill>
                  <a:srgbClr val="002060"/>
                </a:solidFill>
                <a:ea typeface="+mn-lt"/>
                <a:cs typeface="+mn-lt"/>
              </a:rPr>
              <a:t> &amp;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ffolderi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PAP OneDrive.</a:t>
            </a:r>
            <a:endParaRPr lang="cy-GB" b="1">
              <a:solidFill>
                <a:srgbClr val="002060"/>
              </a:solidFill>
              <a:ea typeface="+mn-lt"/>
              <a:cs typeface="+mn-lt"/>
            </a:endParaRPr>
          </a:p>
          <a:p>
            <a:pPr algn="ctr">
              <a:lnSpc>
                <a:spcPct val="150000"/>
              </a:lnSpc>
            </a:pPr>
            <a:endParaRPr lang="cy-GB" sz="2400" b="1">
              <a:solidFill>
                <a:srgbClr val="002060"/>
              </a:solidFill>
              <a:cs typeface="Calibri"/>
            </a:endParaRPr>
          </a:p>
          <a:p>
            <a:endParaRPr lang="en-GB" sz="32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32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CE6009-3A73-46F2-DBC4-3B15A9ED3D22}"/>
              </a:ext>
            </a:extLst>
          </p:cNvPr>
          <p:cNvSpPr txBox="1"/>
          <p:nvPr/>
        </p:nvSpPr>
        <p:spPr>
          <a:xfrm>
            <a:off x="8140722" y="1001405"/>
            <a:ext cx="3740844" cy="5391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Learning Intentions:</a:t>
            </a:r>
            <a:endParaRPr lang="en-US" sz="28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GB" sz="28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algn="ctr"/>
            <a:endParaRPr lang="en-GB" sz="3200" b="1" i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algn="ctr"/>
            <a:endParaRPr lang="en-GB" sz="3200" b="1" i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algn="ctr"/>
            <a:r>
              <a:rPr lang="en-GB" sz="25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To understand how to use your Professional Learning Passport &amp; PTE OneDrive folders. </a:t>
            </a:r>
            <a:endParaRPr lang="en-US" sz="25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28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>
              <a:spcBef>
                <a:spcPts val="1000"/>
              </a:spcBef>
            </a:pPr>
            <a:endParaRPr lang="en-GB" sz="24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en-GB" sz="3200" b="1" i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en-GB" sz="3200" b="1" i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2" name="Picture 1" descr="A dart hitting the target&#10;&#10;Description automatically generated">
            <a:extLst>
              <a:ext uri="{FF2B5EF4-FFF2-40B4-BE49-F238E27FC236}">
                <a16:creationId xmlns:a16="http://schemas.microsoft.com/office/drawing/2014/main" id="{D8A49084-A79E-836E-A90C-B09CA41A8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450" y="3289526"/>
            <a:ext cx="1722817" cy="1488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089187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737313" y="1990427"/>
            <a:ext cx="4433996" cy="55476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000" b="1">
                <a:solidFill>
                  <a:srgbClr val="002060"/>
                </a:solidFill>
                <a:latin typeface="Kristen ITC"/>
                <a:ea typeface="Calibri"/>
                <a:cs typeface="Calibri"/>
              </a:rPr>
              <a:t>By the end of the session, you will have...</a:t>
            </a:r>
            <a:endParaRPr lang="en-US" sz="2000" b="1">
              <a:solidFill>
                <a:srgbClr val="002060"/>
              </a:solidFill>
              <a:latin typeface="Kristen ITC"/>
              <a:ea typeface="Calibri"/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,Sans-Serif"/>
              <a:buChar char="•"/>
            </a:pP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know what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Pebblepad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and the Professional Learning Passport is</a:t>
            </a:r>
            <a:endParaRPr lang="en-US" sz="2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,Sans-Serif"/>
              <a:buChar char="•"/>
            </a:pP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set up your PTE OneDrive folders</a:t>
            </a:r>
            <a:endParaRPr lang="en-US" sz="2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,Sans-Serif"/>
              <a:buChar char="•"/>
            </a:pP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have had an opportunity to ask any questions you are concerned about.</a:t>
            </a:r>
            <a:endParaRPr lang="en-GB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352425" indent="-342900">
              <a:spcBef>
                <a:spcPts val="1515"/>
              </a:spcBef>
              <a:buFont typeface="Arial,Sans-Serif"/>
              <a:buChar char="•"/>
            </a:pPr>
            <a:endParaRPr lang="en-GB" sz="2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endParaRPr lang="en-GB" sz="2000" b="1" i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152007" y="1989217"/>
            <a:ext cx="4258615" cy="66659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cy-GB" sz="20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Erbyn diwedd y sesiwn byddwch wedi...</a:t>
            </a:r>
            <a:endParaRPr lang="en-US" sz="20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cy-GB" sz="600" b="1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gwybod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beth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yw'r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Pebblepad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a'r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Pasbort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Dysgu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Proffesiynol</a:t>
            </a:r>
            <a:endParaRPr lang="en-US" sz="2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endParaRPr lang="en-US" sz="2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sefydlu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ffolderi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PAP OneDrive</a:t>
            </a:r>
          </a:p>
          <a:p>
            <a:endParaRPr lang="en-US" sz="2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cael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cyfle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ofyn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unrhyw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gwestiynau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rydych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chi'n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poeni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amdanyn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nhw</a:t>
            </a:r>
            <a:r>
              <a:rPr lang="en-US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cy-GB" sz="2400">
              <a:solidFill>
                <a:srgbClr val="002060"/>
              </a:solidFill>
              <a:ea typeface="Calibri"/>
              <a:cs typeface="Calibri"/>
            </a:endParaRPr>
          </a:p>
          <a:p>
            <a:pPr marL="9525">
              <a:spcBef>
                <a:spcPts val="1515"/>
              </a:spcBef>
            </a:pPr>
            <a:endParaRPr lang="cy-GB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,Sans-Serif"/>
              <a:buChar char="•"/>
            </a:pPr>
            <a:endParaRPr lang="cy-GB" sz="2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466725" indent="-457200">
              <a:spcBef>
                <a:spcPts val="1440"/>
              </a:spcBef>
              <a:buFont typeface="Wingdings,Sans-Serif"/>
              <a:buChar char="§"/>
            </a:pPr>
            <a:endParaRPr lang="cy-GB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32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13" name="Picture 12" descr="A close-up of a logo&#10;&#10;Description automatically generated">
            <a:extLst>
              <a:ext uri="{FF2B5EF4-FFF2-40B4-BE49-F238E27FC236}">
                <a16:creationId xmlns:a16="http://schemas.microsoft.com/office/drawing/2014/main" id="{476F76CE-C129-8514-A47E-2C1E9C8339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4812" y="625007"/>
            <a:ext cx="2720265" cy="10932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Picture 13" descr="Text&#10;&#10;Description automatically generated">
            <a:extLst>
              <a:ext uri="{FF2B5EF4-FFF2-40B4-BE49-F238E27FC236}">
                <a16:creationId xmlns:a16="http://schemas.microsoft.com/office/drawing/2014/main" id="{BCAEA113-2897-F5C1-389A-75B2E80ECC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1646" y="623586"/>
            <a:ext cx="2679852" cy="10872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A blue check mark in a square&#10;&#10;Description automatically generated">
            <a:extLst>
              <a:ext uri="{FF2B5EF4-FFF2-40B4-BE49-F238E27FC236}">
                <a16:creationId xmlns:a16="http://schemas.microsoft.com/office/drawing/2014/main" id="{C091A3AD-0E01-A12C-C271-BB7A575121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343" y="3222776"/>
            <a:ext cx="1584932" cy="15735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622569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1A154762-065F-DF82-A374-ED9B500093D3}"/>
              </a:ext>
            </a:extLst>
          </p:cNvPr>
          <p:cNvSpPr txBox="1"/>
          <p:nvPr/>
        </p:nvSpPr>
        <p:spPr>
          <a:xfrm>
            <a:off x="-1016" y="-1941"/>
            <a:ext cx="12207307" cy="6867526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D891F1C-2CC2-AB56-DDA0-D373D32AB9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4652735"/>
              </p:ext>
            </p:extLst>
          </p:nvPr>
        </p:nvGraphicFramePr>
        <p:xfrm>
          <a:off x="172278" y="53008"/>
          <a:ext cx="11682256" cy="670533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85081">
                  <a:extLst>
                    <a:ext uri="{9D8B030D-6E8A-4147-A177-3AD203B41FA5}">
                      <a16:colId xmlns:a16="http://schemas.microsoft.com/office/drawing/2014/main" val="991673654"/>
                    </a:ext>
                  </a:extLst>
                </a:gridCol>
                <a:gridCol w="2830628">
                  <a:extLst>
                    <a:ext uri="{9D8B030D-6E8A-4147-A177-3AD203B41FA5}">
                      <a16:colId xmlns:a16="http://schemas.microsoft.com/office/drawing/2014/main" val="430678548"/>
                    </a:ext>
                  </a:extLst>
                </a:gridCol>
                <a:gridCol w="3150265">
                  <a:extLst>
                    <a:ext uri="{9D8B030D-6E8A-4147-A177-3AD203B41FA5}">
                      <a16:colId xmlns:a16="http://schemas.microsoft.com/office/drawing/2014/main" val="2506561955"/>
                    </a:ext>
                  </a:extLst>
                </a:gridCol>
                <a:gridCol w="3016282">
                  <a:extLst>
                    <a:ext uri="{9D8B030D-6E8A-4147-A177-3AD203B41FA5}">
                      <a16:colId xmlns:a16="http://schemas.microsoft.com/office/drawing/2014/main" val="134845143"/>
                    </a:ext>
                  </a:extLst>
                </a:gridCol>
              </a:tblGrid>
              <a:tr h="436119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Moodle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OneDrive 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SharePoint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PebblePad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0645160"/>
                  </a:ext>
                </a:extLst>
              </a:tr>
              <a:tr h="1172071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Llwyfan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dysgu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PCYDDS a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ddefnyddir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gyfer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dysgu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cyfunol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dysgu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o bell.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Gwasanaeth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storio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cwmwl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sy'n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caniatáu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ichi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storio'ch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ffeiliau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personol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mewn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un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lle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Llwyfan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ywe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sy'n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helpu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timau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gydweithio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,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rhannu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rheoli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dogfennau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 data.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  <a:buNone/>
                      </a:pPr>
                      <a:r>
                        <a:rPr lang="en-US" sz="1600" dirty="0">
                          <a:effectLst/>
                          <a:latin typeface="Calibri"/>
                        </a:rPr>
                        <a:t>System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portffolio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electronig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wedi'i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chynllunio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gefnogi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myfyrwyr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eu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datblygiad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personol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9334540"/>
                  </a:ext>
                </a:extLst>
              </a:tr>
              <a:tr h="3325418"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Cewch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fynediad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bwerpwntiau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modiwl</a:t>
                      </a:r>
                      <a:endParaRPr lang="en-US" sz="1440" dirty="0" err="1">
                        <a:effectLst/>
                        <a:latin typeface="Calibri"/>
                      </a:endParaRPr>
                    </a:p>
                    <a:p>
                      <a:pPr marL="342900" lvl="0" indent="-342900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Cewch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fynediad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ddogfennau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pwysig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sz="140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Uwchlwythwch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aseiniadau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gorffenedig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Turnitin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yma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Derbyniwch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hysbysiadau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negeseuon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pwysig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gan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diwtoriaid</a:t>
                      </a:r>
                      <a:endParaRPr lang="en-US" sz="1440" dirty="0" err="1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Crëwch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ffeiliau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personol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hun,er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enghraifft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cynllunio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gwersi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Rhannwch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ffeil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PTE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gyda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Mentoriaid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fonitro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cynnydd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Cadw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polisïau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,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dogfennau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llyfrynnau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canllaw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pwysig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Cadwch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dolenni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       OneDrive a PLP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yma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endParaRPr lang="en-US" sz="1400" dirty="0">
                        <a:effectLst/>
                        <a:latin typeface="Calibri"/>
                      </a:endParaRP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      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gyfer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Mentoriaid.</a:t>
                      </a:r>
                      <a:endParaRPr lang="en-US" sz="140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i'ch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AdroddiadauLleoliad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,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Adroddiadau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Arsylwi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Gwersi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dogfennauYmyrraeth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Gall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mentoriaid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lawr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lwytho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yr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holl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ddogfennau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Canllaw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thempledi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adroddiadau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Cael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mynediad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at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Pasbort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Dysgu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Proffesiynol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(PDP)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Cwblhewch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presenoldeb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PAP.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Cwblhewch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templedi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Myfyrdod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</a:t>
                      </a: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      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Cynnydd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 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Proffesiynol</a:t>
                      </a:r>
                      <a:endParaRPr lang="en-US" sz="1800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187082"/>
                  </a:ext>
                </a:extLst>
              </a:tr>
              <a:tr h="1771731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drwy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: 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MyDayUWTSD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– Hwb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drwy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: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MyDayUWTSD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– Hwb 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drwy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: 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Teilsen Moodle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Rhwydwaith</a:t>
                      </a:r>
                      <a:endParaRPr lang="en-US" dirty="0" err="1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Mynediad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drwy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: 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1950"/>
                        </a:lnSpc>
                        <a:buNone/>
                      </a:pPr>
                      <a:r>
                        <a:rPr lang="en-US" sz="1600" dirty="0" err="1">
                          <a:effectLst/>
                          <a:latin typeface="Calibri"/>
                        </a:rPr>
                        <a:t>Bydd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CGA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yn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anfon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eich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manylion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mewngofnodi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personol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drwy</a:t>
                      </a:r>
                      <a:r>
                        <a:rPr lang="en-US" sz="1600" dirty="0">
                          <a:effectLst/>
                          <a:latin typeface="Calibri"/>
                        </a:rPr>
                        <a:t> e-</a:t>
                      </a:r>
                      <a:r>
                        <a:rPr lang="en-US" sz="1600" dirty="0" err="1">
                          <a:effectLst/>
                          <a:latin typeface="Calibri"/>
                        </a:rPr>
                        <a:t>bost</a:t>
                      </a:r>
                      <a:endParaRPr lang="en-US" dirty="0" err="1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182931"/>
                  </a:ext>
                </a:extLst>
              </a:tr>
            </a:tbl>
          </a:graphicData>
        </a:graphic>
      </p:graphicFrame>
      <p:pic>
        <p:nvPicPr>
          <p:cNvPr id="13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BCFBA60F-65B2-0D6B-758B-AD87A3150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203" y="114998"/>
            <a:ext cx="580846" cy="334849"/>
          </a:xfrm>
          <a:prstGeom prst="rect">
            <a:avLst/>
          </a:prstGeom>
        </p:spPr>
      </p:pic>
      <p:pic>
        <p:nvPicPr>
          <p:cNvPr id="14" name="Picture 13" descr="A blue and white logo with a hat and a blue background&#10;&#10;Description automatically generated">
            <a:extLst>
              <a:ext uri="{FF2B5EF4-FFF2-40B4-BE49-F238E27FC236}">
                <a16:creationId xmlns:a16="http://schemas.microsoft.com/office/drawing/2014/main" id="{D38B94F1-AD50-CC4F-5D4E-2444D87ADD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8252" y="61576"/>
            <a:ext cx="564777" cy="390112"/>
          </a:xfrm>
          <a:prstGeom prst="rect">
            <a:avLst/>
          </a:prstGeom>
        </p:spPr>
      </p:pic>
      <p:pic>
        <p:nvPicPr>
          <p:cNvPr id="15" name="Picture 14" descr="A logo with a white letter&#10;&#10;Description automatically generated">
            <a:extLst>
              <a:ext uri="{FF2B5EF4-FFF2-40B4-BE49-F238E27FC236}">
                <a16:creationId xmlns:a16="http://schemas.microsoft.com/office/drawing/2014/main" id="{A89D0A18-7C3C-7D13-E607-BBC9D291EA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2149" y="63668"/>
            <a:ext cx="497849" cy="451059"/>
          </a:xfrm>
          <a:prstGeom prst="rect">
            <a:avLst/>
          </a:prstGeom>
        </p:spPr>
      </p:pic>
      <p:pic>
        <p:nvPicPr>
          <p:cNvPr id="16" name="Picture 15" descr="A logo with four colors&#10;&#10;Description automatically generated">
            <a:extLst>
              <a:ext uri="{FF2B5EF4-FFF2-40B4-BE49-F238E27FC236}">
                <a16:creationId xmlns:a16="http://schemas.microsoft.com/office/drawing/2014/main" id="{A911B16C-7F87-7A40-E390-B7790C3882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02062" y="62552"/>
            <a:ext cx="449293" cy="430244"/>
          </a:xfrm>
          <a:prstGeom prst="rect">
            <a:avLst/>
          </a:prstGeom>
        </p:spPr>
      </p:pic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1784F3E2-FCC4-1142-7858-C44659AEC6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198" y="5648151"/>
            <a:ext cx="1715338" cy="1053009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7DCB1D53-1927-7464-FB74-AC2C9BE17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2014" y="5648679"/>
            <a:ext cx="1791060" cy="1132565"/>
          </a:xfrm>
          <a:prstGeom prst="rect">
            <a:avLst/>
          </a:prstGeom>
        </p:spPr>
      </p:pic>
      <p:pic>
        <p:nvPicPr>
          <p:cNvPr id="21" name="Picture 20" descr="A screenshot of a computer&#10;&#10;Description automatically generated">
            <a:extLst>
              <a:ext uri="{FF2B5EF4-FFF2-40B4-BE49-F238E27FC236}">
                <a16:creationId xmlns:a16="http://schemas.microsoft.com/office/drawing/2014/main" id="{2001CD6E-F19E-572C-9A4E-51F1F4E237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9408" y="5648679"/>
            <a:ext cx="1780037" cy="1133849"/>
          </a:xfrm>
          <a:prstGeom prst="rect">
            <a:avLst/>
          </a:prstGeom>
        </p:spPr>
      </p:pic>
      <p:pic>
        <p:nvPicPr>
          <p:cNvPr id="22" name="Picture 21" descr="A screenshot of a computer&#10;&#10;Description automatically generated">
            <a:extLst>
              <a:ext uri="{FF2B5EF4-FFF2-40B4-BE49-F238E27FC236}">
                <a16:creationId xmlns:a16="http://schemas.microsoft.com/office/drawing/2014/main" id="{34FE1DAE-FD0C-0E7C-594C-4D90AA4C8D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76855" y="5936154"/>
            <a:ext cx="1427193" cy="92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555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1A154762-065F-DF82-A374-ED9B500093D3}"/>
              </a:ext>
            </a:extLst>
          </p:cNvPr>
          <p:cNvSpPr txBox="1"/>
          <p:nvPr/>
        </p:nvSpPr>
        <p:spPr>
          <a:xfrm>
            <a:off x="-1016" y="-1941"/>
            <a:ext cx="12207307" cy="6867526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7AF63AD-AB52-5916-F2C7-FB8039D31B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536205"/>
              </p:ext>
            </p:extLst>
          </p:nvPr>
        </p:nvGraphicFramePr>
        <p:xfrm>
          <a:off x="192156" y="231913"/>
          <a:ext cx="11679571" cy="66268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60814">
                  <a:extLst>
                    <a:ext uri="{9D8B030D-6E8A-4147-A177-3AD203B41FA5}">
                      <a16:colId xmlns:a16="http://schemas.microsoft.com/office/drawing/2014/main" val="1432663484"/>
                    </a:ext>
                  </a:extLst>
                </a:gridCol>
                <a:gridCol w="2875545">
                  <a:extLst>
                    <a:ext uri="{9D8B030D-6E8A-4147-A177-3AD203B41FA5}">
                      <a16:colId xmlns:a16="http://schemas.microsoft.com/office/drawing/2014/main" val="120221854"/>
                    </a:ext>
                  </a:extLst>
                </a:gridCol>
                <a:gridCol w="3127623">
                  <a:extLst>
                    <a:ext uri="{9D8B030D-6E8A-4147-A177-3AD203B41FA5}">
                      <a16:colId xmlns:a16="http://schemas.microsoft.com/office/drawing/2014/main" val="3899237048"/>
                    </a:ext>
                  </a:extLst>
                </a:gridCol>
                <a:gridCol w="3015589">
                  <a:extLst>
                    <a:ext uri="{9D8B030D-6E8A-4147-A177-3AD203B41FA5}">
                      <a16:colId xmlns:a16="http://schemas.microsoft.com/office/drawing/2014/main" val="626078543"/>
                    </a:ext>
                  </a:extLst>
                </a:gridCol>
              </a:tblGrid>
              <a:tr h="45708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Moodle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OneDrive 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Sharepoint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dirty="0">
                          <a:effectLst/>
                          <a:latin typeface="Calibri"/>
                        </a:rPr>
                        <a:t>Pebblepad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74511"/>
                  </a:ext>
                </a:extLst>
              </a:tr>
              <a:tr h="1156165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UWTSD learning platform used for blended learning and distance learning.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Cloud storage service that lets you store your personal files in one place.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Web-based platform that helps teams collaborate, share, and manage documents and data.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Electronic portfolio system designed to support students in their personal development.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850397"/>
                  </a:ext>
                </a:extLst>
              </a:tr>
              <a:tr h="3011415"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 module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powerpoints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. 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 important documents.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Upload your completed </a:t>
                      </a:r>
                      <a:r>
                        <a:rPr lang="en-US" sz="1800" dirty="0" err="1">
                          <a:effectLst/>
                          <a:latin typeface="Calibri"/>
                        </a:rPr>
                        <a:t>assignmentto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 Turnitin.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Receive important 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       notifications      </a:t>
                      </a:r>
                      <a:endParaRPr lang="en-US" sz="1400" dirty="0">
                        <a:effectLst/>
                        <a:latin typeface="Calibri"/>
                      </a:endParaRP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       and messages from</a:t>
                      </a:r>
                      <a:endParaRPr lang="en-US" sz="1400" dirty="0">
                        <a:effectLst/>
                        <a:latin typeface="Calibri"/>
                      </a:endParaRP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       tutors.</a:t>
                      </a:r>
                      <a:endParaRPr lang="en-US" sz="1400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Create your own personal files, for example lesson planning.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Share your PTE file with Mentors to monitor progress.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Save important policies, documents and guidance booklets.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Save your OneDrive and PLP links here for Mentors.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 your Placement Reports, Observed Lesson Reports and Intervention 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       documents.</a:t>
                      </a:r>
                      <a:endParaRPr lang="en-US" sz="140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Mentors can download all Guidance documents and report templates.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 your Professional Learning Passport (PLP)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Complete your PTE attendance.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  <a:p>
                      <a:pPr marL="342900" lvl="0" indent="-342900" fontAlgn="base">
                        <a:lnSpc>
                          <a:spcPts val="2175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Complete your Reflection templates. Professional Progress.</a:t>
                      </a:r>
                      <a:endParaRPr lang="en-US" sz="1440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6942833"/>
                  </a:ext>
                </a:extLst>
              </a:tr>
              <a:tr h="1814912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Access: 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MyDayUWTSD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– Hwb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Access: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 err="1">
                          <a:effectLst/>
                          <a:latin typeface="Calibri"/>
                        </a:rPr>
                        <a:t>MyDayUWTSD</a:t>
                      </a:r>
                      <a:r>
                        <a:rPr lang="en-US" sz="1800" dirty="0">
                          <a:effectLst/>
                          <a:latin typeface="Calibri"/>
                        </a:rPr>
                        <a:t> – Hwb 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Access: 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Moodle Network Tile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0D9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Access: </a:t>
                      </a:r>
                      <a:endParaRPr lang="en-US" dirty="0">
                        <a:effectLst/>
                        <a:latin typeface="Calibri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800" dirty="0">
                          <a:effectLst/>
                          <a:latin typeface="Calibri"/>
                        </a:rPr>
                        <a:t>EWC sends your personal login details by email.</a:t>
                      </a:r>
                      <a:endParaRPr lang="en-US" dirty="0">
                        <a:effectLst/>
                        <a:latin typeface="Calibri"/>
                      </a:endParaRPr>
                    </a:p>
                  </a:txBody>
                  <a:tcPr>
                    <a:lnL w="38957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9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3563821"/>
                  </a:ext>
                </a:extLst>
              </a:tr>
            </a:tbl>
          </a:graphicData>
        </a:graphic>
      </p:graphicFrame>
      <p:pic>
        <p:nvPicPr>
          <p:cNvPr id="13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BCFBA60F-65B2-0D6B-758B-AD87A3150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4430" y="278769"/>
            <a:ext cx="580846" cy="334849"/>
          </a:xfrm>
          <a:prstGeom prst="rect">
            <a:avLst/>
          </a:prstGeom>
        </p:spPr>
      </p:pic>
      <p:pic>
        <p:nvPicPr>
          <p:cNvPr id="14" name="Picture 13" descr="A blue and white logo with a hat and a blue background&#10;&#10;Description automatically generated">
            <a:extLst>
              <a:ext uri="{FF2B5EF4-FFF2-40B4-BE49-F238E27FC236}">
                <a16:creationId xmlns:a16="http://schemas.microsoft.com/office/drawing/2014/main" id="{D38B94F1-AD50-CC4F-5D4E-2444D87ADD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7148" y="253180"/>
            <a:ext cx="564777" cy="390112"/>
          </a:xfrm>
          <a:prstGeom prst="rect">
            <a:avLst/>
          </a:prstGeom>
        </p:spPr>
      </p:pic>
      <p:pic>
        <p:nvPicPr>
          <p:cNvPr id="15" name="Picture 14" descr="A logo with a white letter&#10;&#10;Description automatically generated">
            <a:extLst>
              <a:ext uri="{FF2B5EF4-FFF2-40B4-BE49-F238E27FC236}">
                <a16:creationId xmlns:a16="http://schemas.microsoft.com/office/drawing/2014/main" id="{A89D0A18-7C3C-7D13-E607-BBC9D291EA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7999" y="239791"/>
            <a:ext cx="440340" cy="436682"/>
          </a:xfrm>
          <a:prstGeom prst="rect">
            <a:avLst/>
          </a:prstGeom>
        </p:spPr>
      </p:pic>
      <p:pic>
        <p:nvPicPr>
          <p:cNvPr id="16" name="Picture 15" descr="A logo with four colors&#10;&#10;Description automatically generated">
            <a:extLst>
              <a:ext uri="{FF2B5EF4-FFF2-40B4-BE49-F238E27FC236}">
                <a16:creationId xmlns:a16="http://schemas.microsoft.com/office/drawing/2014/main" id="{A911B16C-7F87-7A40-E390-B7790C3882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02062" y="234002"/>
            <a:ext cx="449293" cy="430244"/>
          </a:xfrm>
          <a:prstGeom prst="rect">
            <a:avLst/>
          </a:prstGeom>
        </p:spPr>
      </p:pic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1784F3E2-FCC4-1142-7858-C44659AEC6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419" y="5623952"/>
            <a:ext cx="1614577" cy="1109440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7DCB1D53-1927-7464-FB74-AC2C9BE17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72928" y="5623950"/>
            <a:ext cx="1636144" cy="1023178"/>
          </a:xfrm>
          <a:prstGeom prst="rect">
            <a:avLst/>
          </a:prstGeom>
        </p:spPr>
      </p:pic>
      <p:pic>
        <p:nvPicPr>
          <p:cNvPr id="21" name="Picture 20" descr="A screenshot of a computer&#10;&#10;Description automatically generated">
            <a:extLst>
              <a:ext uri="{FF2B5EF4-FFF2-40B4-BE49-F238E27FC236}">
                <a16:creationId xmlns:a16="http://schemas.microsoft.com/office/drawing/2014/main" id="{2001CD6E-F19E-572C-9A4E-51F1F4E237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70608" y="5624744"/>
            <a:ext cx="1636144" cy="1100662"/>
          </a:xfrm>
          <a:prstGeom prst="rect">
            <a:avLst/>
          </a:prstGeom>
        </p:spPr>
      </p:pic>
      <p:pic>
        <p:nvPicPr>
          <p:cNvPr id="22" name="Picture 21" descr="A screenshot of a computer&#10;&#10;Description automatically generated">
            <a:extLst>
              <a:ext uri="{FF2B5EF4-FFF2-40B4-BE49-F238E27FC236}">
                <a16:creationId xmlns:a16="http://schemas.microsoft.com/office/drawing/2014/main" id="{34FE1DAE-FD0C-0E7C-594C-4D90AA4C8D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61098" y="5844142"/>
            <a:ext cx="1772729" cy="1014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858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7D8017F-1189-7C76-CB40-12C38526AF3B}"/>
              </a:ext>
            </a:extLst>
          </p:cNvPr>
          <p:cNvSpPr txBox="1"/>
          <p:nvPr/>
        </p:nvSpPr>
        <p:spPr>
          <a:xfrm>
            <a:off x="-902" y="-156"/>
            <a:ext cx="12193945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680BE6B-875C-532F-9740-1DDA14FBA559}"/>
              </a:ext>
            </a:extLst>
          </p:cNvPr>
          <p:cNvGrpSpPr/>
          <p:nvPr/>
        </p:nvGrpSpPr>
        <p:grpSpPr>
          <a:xfrm>
            <a:off x="428466" y="1854360"/>
            <a:ext cx="3389841" cy="2627841"/>
            <a:chOff x="428466" y="1854360"/>
            <a:chExt cx="3389841" cy="2627841"/>
          </a:xfrm>
        </p:grpSpPr>
        <p:pic>
          <p:nvPicPr>
            <p:cNvPr id="2" name="Picture 1" descr="A logo of a graduation cap&#10;&#10;AI-generated content may be incorrect.">
              <a:extLst>
                <a:ext uri="{FF2B5EF4-FFF2-40B4-BE49-F238E27FC236}">
                  <a16:creationId xmlns:a16="http://schemas.microsoft.com/office/drawing/2014/main" id="{3F6E5BA2-C2A9-E0C8-8252-67DE974182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28466" y="1854360"/>
              <a:ext cx="3389841" cy="2627841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399A7D6-828E-CFB4-BF22-8D98BD2EA5BB}"/>
                </a:ext>
              </a:extLst>
            </p:cNvPr>
            <p:cNvSpPr txBox="1"/>
            <p:nvPr/>
          </p:nvSpPr>
          <p:spPr>
            <a:xfrm>
              <a:off x="2123724" y="2205481"/>
              <a:ext cx="154496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US" sz="2400" b="1">
                  <a:ea typeface="Calibri"/>
                  <a:cs typeface="Calibri"/>
                </a:rPr>
                <a:t>ECAD4017</a:t>
              </a:r>
              <a:endParaRPr lang="en-US" sz="2400" b="1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137BDA-C6B2-44D9-B77A-E7AAC0E94C24}"/>
              </a:ext>
            </a:extLst>
          </p:cNvPr>
          <p:cNvGrpSpPr/>
          <p:nvPr/>
        </p:nvGrpSpPr>
        <p:grpSpPr>
          <a:xfrm>
            <a:off x="3855559" y="1884395"/>
            <a:ext cx="4315926" cy="2648405"/>
            <a:chOff x="3554522" y="1874988"/>
            <a:chExt cx="4315926" cy="2648405"/>
          </a:xfrm>
        </p:grpSpPr>
        <p:pic>
          <p:nvPicPr>
            <p:cNvPr id="3" name="Picture 2" descr="A diagram of a pedagogy&#10;&#10;AI-generated content may be incorrect.">
              <a:extLst>
                <a:ext uri="{FF2B5EF4-FFF2-40B4-BE49-F238E27FC236}">
                  <a16:creationId xmlns:a16="http://schemas.microsoft.com/office/drawing/2014/main" id="{03AD434F-0585-4724-F232-53DB7FB0E70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40125" y="1874988"/>
              <a:ext cx="3730323" cy="264840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555BCCA9-E919-9D1E-4F47-7BFEA9C75135}"/>
                </a:ext>
              </a:extLst>
            </p:cNvPr>
            <p:cNvCxnSpPr/>
            <p:nvPr/>
          </p:nvCxnSpPr>
          <p:spPr>
            <a:xfrm>
              <a:off x="3554522" y="3269403"/>
              <a:ext cx="541718" cy="3897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AD90B06-3541-F7F1-CF0A-0B2A7AF54C56}"/>
              </a:ext>
            </a:extLst>
          </p:cNvPr>
          <p:cNvGrpSpPr/>
          <p:nvPr/>
        </p:nvGrpSpPr>
        <p:grpSpPr>
          <a:xfrm>
            <a:off x="8176917" y="1851811"/>
            <a:ext cx="3314468" cy="2713273"/>
            <a:chOff x="8176917" y="1851811"/>
            <a:chExt cx="3314468" cy="2713273"/>
          </a:xfrm>
        </p:grpSpPr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801D7FEC-1319-FED6-7A34-63E4CF0BCE8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176917" y="3155036"/>
              <a:ext cx="588755" cy="14918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Picture 10" descr="A logo with a white letter&#10;&#10;Description automatically generated">
              <a:extLst>
                <a:ext uri="{FF2B5EF4-FFF2-40B4-BE49-F238E27FC236}">
                  <a16:creationId xmlns:a16="http://schemas.microsoft.com/office/drawing/2014/main" id="{D89B9DA4-CD3A-6901-ADE3-A0F5C355AA8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840305" y="1851811"/>
              <a:ext cx="2651080" cy="271327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177636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">
            <a:extLst>
              <a:ext uri="{FF2B5EF4-FFF2-40B4-BE49-F238E27FC236}">
                <a16:creationId xmlns:a16="http://schemas.microsoft.com/office/drawing/2014/main" id="{B5DA7074-EBE0-D640-8D88-3BC92AE74C3F}"/>
              </a:ext>
            </a:extLst>
          </p:cNvPr>
          <p:cNvSpPr txBox="1"/>
          <p:nvPr/>
        </p:nvSpPr>
        <p:spPr>
          <a:xfrm>
            <a:off x="-902" y="-156"/>
            <a:ext cx="12193945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C5336-C74D-6D98-BF8F-30EE8113E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104" y="173062"/>
            <a:ext cx="8635553" cy="937062"/>
          </a:xfrm>
        </p:spPr>
        <p:txBody>
          <a:bodyPr/>
          <a:lstStyle/>
          <a:p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Cyflwyno'r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Pebblepad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>
                <a:latin typeface="Arial"/>
                <a:cs typeface="Arial"/>
              </a:rPr>
              <a:t> </a:t>
            </a:r>
            <a:endParaRPr lang="en-US" err="1"/>
          </a:p>
        </p:txBody>
      </p:sp>
      <p:pic>
        <p:nvPicPr>
          <p:cNvPr id="3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E9BB5F3-3260-2750-60B9-35B7BF31E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85" y="1164939"/>
            <a:ext cx="11631298" cy="44096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4ABE9D82-37D6-BE49-9C13-87B1F1D02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359" y="175517"/>
            <a:ext cx="1054474" cy="9904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5890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183C332-621E-FE43-0E44-F66BDFD71FA8}"/>
              </a:ext>
            </a:extLst>
          </p:cNvPr>
          <p:cNvSpPr txBox="1"/>
          <p:nvPr/>
        </p:nvSpPr>
        <p:spPr>
          <a:xfrm>
            <a:off x="-902" y="-156"/>
            <a:ext cx="12193945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C5336-C74D-6D98-BF8F-30EE8113E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9831" y="194258"/>
            <a:ext cx="8635553" cy="937062"/>
          </a:xfrm>
        </p:spPr>
        <p:txBody>
          <a:bodyPr/>
          <a:lstStyle/>
          <a:p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Introducing 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Pebblepad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>
                <a:latin typeface="Arial"/>
                <a:cs typeface="Arial"/>
              </a:rPr>
              <a:t> </a:t>
            </a:r>
            <a:endParaRPr lang="en-US" err="1"/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2F0E2C5-5FA3-81A6-F312-64F41029C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116" y="1131162"/>
            <a:ext cx="11869479" cy="44100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4ABE9D82-37D6-BE49-9C13-87B1F1D02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763" y="80029"/>
            <a:ext cx="1265960" cy="11864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2438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5DA7074-EBE0-D640-8D88-3BC92AE74C3F}"/>
              </a:ext>
            </a:extLst>
          </p:cNvPr>
          <p:cNvSpPr txBox="1"/>
          <p:nvPr/>
        </p:nvSpPr>
        <p:spPr>
          <a:xfrm>
            <a:off x="-902" y="-156"/>
            <a:ext cx="12193945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pic>
        <p:nvPicPr>
          <p:cNvPr id="2" name="Online Media 1" title="Beth yw'r Pasbort Dysgu Proffesiynol">
            <a:hlinkClick r:id="" action="ppaction://media"/>
            <a:extLst>
              <a:ext uri="{FF2B5EF4-FFF2-40B4-BE49-F238E27FC236}">
                <a16:creationId xmlns:a16="http://schemas.microsoft.com/office/drawing/2014/main" id="{BE69025F-B2B0-346C-FC90-EA6E5B5E3FA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35989" y="959338"/>
            <a:ext cx="10016841" cy="5668760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EF1F811-E102-BF5A-64F6-19436E41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139" y="-1126"/>
            <a:ext cx="8635553" cy="937062"/>
          </a:xfrm>
        </p:spPr>
        <p:txBody>
          <a:bodyPr/>
          <a:lstStyle/>
          <a:p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Pasbort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Dysgu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Proffesiynol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>
                <a:latin typeface="Arial"/>
                <a:cs typeface="Arial"/>
              </a:rPr>
              <a:t> </a:t>
            </a:r>
            <a:endParaRPr lang="en-US" err="1"/>
          </a:p>
        </p:txBody>
      </p:sp>
    </p:spTree>
    <p:extLst>
      <p:ext uri="{BB962C8B-B14F-4D97-AF65-F5344CB8AC3E}">
        <p14:creationId xmlns:p14="http://schemas.microsoft.com/office/powerpoint/2010/main" val="2688066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5DA7074-EBE0-D640-8D88-3BC92AE74C3F}"/>
              </a:ext>
            </a:extLst>
          </p:cNvPr>
          <p:cNvSpPr txBox="1"/>
          <p:nvPr/>
        </p:nvSpPr>
        <p:spPr>
          <a:xfrm>
            <a:off x="-902" y="-156"/>
            <a:ext cx="12193945" cy="57389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pic>
        <p:nvPicPr>
          <p:cNvPr id="6" name="Online Media 5" title="What is the Professional Learning Passport">
            <a:hlinkClick r:id="" action="ppaction://media"/>
            <a:extLst>
              <a:ext uri="{FF2B5EF4-FFF2-40B4-BE49-F238E27FC236}">
                <a16:creationId xmlns:a16="http://schemas.microsoft.com/office/drawing/2014/main" id="{1F9BD244-6033-46D2-B475-977E2D0BB06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47120" y="952211"/>
            <a:ext cx="9956745" cy="5620683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F12289B-B2E7-D892-70DC-6A5D9AF49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140" y="-90174"/>
            <a:ext cx="8635553" cy="937062"/>
          </a:xfrm>
        </p:spPr>
        <p:txBody>
          <a:bodyPr/>
          <a:lstStyle/>
          <a:p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Professional Learning Passport </a:t>
            </a:r>
            <a:r>
              <a:rPr lang="en-US">
                <a:latin typeface="Arial"/>
                <a:cs typeface="Arial"/>
              </a:rPr>
              <a:t> </a:t>
            </a:r>
            <a:endParaRPr lang="en-US" err="1"/>
          </a:p>
        </p:txBody>
      </p:sp>
    </p:spTree>
    <p:extLst>
      <p:ext uri="{BB962C8B-B14F-4D97-AF65-F5344CB8AC3E}">
        <p14:creationId xmlns:p14="http://schemas.microsoft.com/office/powerpoint/2010/main" val="3432302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952BA8-EAC8-5910-D8C8-62DDBD961CA5}"/>
              </a:ext>
            </a:extLst>
          </p:cNvPr>
          <p:cNvSpPr txBox="1"/>
          <p:nvPr/>
        </p:nvSpPr>
        <p:spPr>
          <a:xfrm>
            <a:off x="-902" y="-156"/>
            <a:ext cx="12193945" cy="618630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F1969D8F-D693-4336-9E30-4283F9A32270}"/>
              </a:ext>
            </a:extLst>
          </p:cNvPr>
          <p:cNvSpPr txBox="1"/>
          <p:nvPr/>
        </p:nvSpPr>
        <p:spPr>
          <a:xfrm>
            <a:off x="176635" y="424224"/>
            <a:ext cx="11165656" cy="6432530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spAutoFit/>
          </a:bodyPr>
          <a:lstStyle/>
          <a:p>
            <a:pPr>
              <a:defRPr/>
            </a:pPr>
            <a:endParaRPr lang="en-GB" sz="18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ea typeface="+mn-lt"/>
              <a:cs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>
              <a:ea typeface="+mn-lt"/>
              <a:cs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defRPr/>
            </a:pPr>
            <a:r>
              <a:rPr lang="en-GB" sz="2400" err="1">
                <a:ea typeface="+mn-lt"/>
                <a:cs typeface="+mn-lt"/>
              </a:rPr>
              <a:t>Os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oes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angen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unrhyw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gymorth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technegol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arnoch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yn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unrhyw</a:t>
            </a:r>
            <a:r>
              <a:rPr lang="en-GB" sz="2400">
                <a:ea typeface="+mn-lt"/>
                <a:cs typeface="+mn-lt"/>
              </a:rPr>
              <a:t> un </a:t>
            </a:r>
            <a:r>
              <a:rPr lang="en-GB" sz="2400" err="1">
                <a:ea typeface="+mn-lt"/>
                <a:cs typeface="+mn-lt"/>
              </a:rPr>
              <a:t>o'r</a:t>
            </a:r>
            <a:r>
              <a:rPr lang="en-GB" sz="2400">
                <a:ea typeface="+mn-lt"/>
                <a:cs typeface="+mn-lt"/>
              </a:rPr>
              <a:t> </a:t>
            </a:r>
            <a:endParaRPr lang="en-GB" sz="3600">
              <a:ea typeface="+mn-lt"/>
              <a:cs typeface="+mn-lt"/>
            </a:endParaRPr>
          </a:p>
          <a:p>
            <a:pPr algn="ctr">
              <a:defRPr/>
            </a:pPr>
            <a:r>
              <a:rPr lang="en-GB" sz="2400" dirty="0" err="1">
                <a:ea typeface="+mn-lt"/>
                <a:cs typeface="+mn-lt"/>
              </a:rPr>
              <a:t>camau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uchod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lt"/>
                <a:cs typeface="+mn-lt"/>
              </a:rPr>
              <a:t>, </a:t>
            </a:r>
            <a:r>
              <a:rPr lang="en-GB" sz="2400" dirty="0" err="1">
                <a:ea typeface="+mn-lt"/>
                <a:cs typeface="+mn-lt"/>
              </a:rPr>
              <a:t>peidiwch</a:t>
            </a:r>
            <a:r>
              <a:rPr lang="en-GB" sz="2400" dirty="0">
                <a:ea typeface="+mn-lt"/>
                <a:cs typeface="+mn-lt"/>
              </a:rPr>
              <a:t> ag </a:t>
            </a:r>
            <a:r>
              <a:rPr lang="en-GB" sz="2400" dirty="0" err="1">
                <a:ea typeface="+mn-lt"/>
                <a:cs typeface="+mn-lt"/>
              </a:rPr>
              <a:t>oedi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i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gysylltu</a:t>
            </a:r>
            <a:r>
              <a:rPr lang="en-GB" sz="2400" dirty="0">
                <a:ea typeface="+mn-lt"/>
                <a:cs typeface="+mn-lt"/>
              </a:rPr>
              <a:t> ag CGA </a:t>
            </a:r>
            <a:r>
              <a:rPr lang="en-GB" sz="2400" dirty="0" err="1">
                <a:ea typeface="+mn-lt"/>
                <a:cs typeface="+mn-lt"/>
              </a:rPr>
              <a:t>drwy</a:t>
            </a:r>
            <a:r>
              <a:rPr lang="en-GB" sz="2400" dirty="0">
                <a:ea typeface="+mn-lt"/>
                <a:cs typeface="+mn-lt"/>
              </a:rPr>
              <a:t> e-</a:t>
            </a:r>
            <a:r>
              <a:rPr lang="en-GB" sz="2400" dirty="0" err="1">
                <a:ea typeface="+mn-lt"/>
                <a:cs typeface="+mn-lt"/>
              </a:rPr>
              <a:t>bost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ar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3600">
                <a:ea typeface="+mn-lt"/>
                <a:cs typeface="+mn-lt"/>
                <a:hlinkClick r:id="rId3"/>
              </a:rPr>
              <a:t>datblygiadproffesiynol@CGA.wales</a:t>
            </a:r>
            <a:endParaRPr lang="en-GB" sz="3600">
              <a:ea typeface="Calibri"/>
              <a:cs typeface="Calibri"/>
            </a:endParaRPr>
          </a:p>
          <a:p>
            <a:pPr algn="ctr">
              <a:defRPr/>
            </a:pPr>
            <a:endParaRPr lang="en-GB" sz="3600">
              <a:ea typeface="+mn-lt"/>
              <a:cs typeface="Calibri"/>
            </a:endParaRPr>
          </a:p>
          <a:p>
            <a:pPr algn="ctr">
              <a:defRPr/>
            </a:pPr>
            <a:r>
              <a:rPr lang="en-GB" sz="2400">
                <a:ea typeface="+mn-lt"/>
                <a:cs typeface="+mn-lt"/>
              </a:rPr>
              <a:t>If you need any technical assistance in any of the above steps, </a:t>
            </a:r>
            <a:endParaRPr lang="en-US" sz="2400">
              <a:ea typeface="+mn-lt"/>
              <a:cs typeface="+mn-lt"/>
            </a:endParaRPr>
          </a:p>
          <a:p>
            <a:pPr algn="ctr">
              <a:defRPr/>
            </a:pPr>
            <a:r>
              <a:rPr lang="en-GB" sz="2400">
                <a:ea typeface="+mn-lt"/>
                <a:cs typeface="+mn-lt"/>
              </a:rPr>
              <a:t>please don't hesitate to contact EWC via email on </a:t>
            </a:r>
            <a:r>
              <a:rPr lang="en-GB" sz="3600">
                <a:ea typeface="+mn-lt"/>
                <a:cs typeface="+mn-lt"/>
                <a:hlinkClick r:id="rId4"/>
              </a:rPr>
              <a:t>professionaldevelopment@ewc.wales</a:t>
            </a:r>
            <a:r>
              <a:rPr lang="en-GB" sz="3600">
                <a:ea typeface="+mn-lt"/>
                <a:cs typeface="+mn-lt"/>
              </a:rPr>
              <a:t> </a:t>
            </a:r>
          </a:p>
          <a:p>
            <a:pPr>
              <a:defRPr/>
            </a:pPr>
            <a:endParaRPr lang="en-GB" sz="3600">
              <a:ea typeface="+mn-lt"/>
              <a:cs typeface="+mn-lt"/>
            </a:endParaRPr>
          </a:p>
          <a:p>
            <a:pPr algn="ctr">
              <a:defRPr/>
            </a:pPr>
            <a:endParaRPr lang="en-GB" sz="3600">
              <a:ea typeface="+mn-lt"/>
              <a:cs typeface="+mn-lt"/>
            </a:endParaRPr>
          </a:p>
          <a:p>
            <a:pPr>
              <a:defRPr/>
            </a:pPr>
            <a:endParaRPr lang="en-GB" sz="2800">
              <a:latin typeface="Calibri"/>
              <a:ea typeface="Calibri" panose="020F0502020204030204" pitchFamily="34" charset="0"/>
              <a:cs typeface="Calibri" panose="020F0502020204030204"/>
            </a:endParaRPr>
          </a:p>
          <a:p>
            <a:pPr>
              <a:defRPr/>
            </a:pPr>
            <a:endParaRPr lang="cy-GB">
              <a:latin typeface="Calibri" panose="020F0502020204030204" pitchFamily="34" charset="0"/>
              <a:ea typeface="Calibri" panose="020F0502020204030204" pitchFamily="34" charset="0"/>
              <a:cs typeface="Calibri" panose="020F0502020204030204"/>
            </a:endParaRPr>
          </a:p>
          <a:p>
            <a:pPr>
              <a:defRPr/>
            </a:pPr>
            <a:endParaRPr lang="en-GB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9485" y="3847255"/>
            <a:ext cx="2098848" cy="20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179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0D33F-8A94-B7B7-5061-F2EC237EC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5676" y="232001"/>
            <a:ext cx="8442292" cy="188913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u="sng">
                <a:latin typeface="+mj-lt"/>
                <a:cs typeface="+mj-cs"/>
              </a:rPr>
              <a:t>Linc</a:t>
            </a:r>
            <a:r>
              <a:rPr lang="en-US" sz="4800" u="sng" kern="1200">
                <a:latin typeface="+mj-lt"/>
                <a:ea typeface="+mj-ea"/>
                <a:cs typeface="+mj-cs"/>
              </a:rPr>
              <a:t> </a:t>
            </a:r>
            <a:r>
              <a:rPr lang="en-US" sz="4800" u="sng" err="1">
                <a:latin typeface="+mj-lt"/>
                <a:cs typeface="+mj-cs"/>
              </a:rPr>
              <a:t>Cychwynol</a:t>
            </a:r>
            <a:r>
              <a:rPr lang="en-US" sz="4800" u="sng">
                <a:latin typeface="+mj-lt"/>
                <a:cs typeface="+mj-cs"/>
              </a:rPr>
              <a:t> </a:t>
            </a:r>
            <a:r>
              <a:rPr lang="en-US" sz="4800" u="sng" kern="1200">
                <a:latin typeface="+mj-lt"/>
                <a:ea typeface="+mj-ea"/>
                <a:cs typeface="+mj-cs"/>
              </a:rPr>
              <a:t>– </a:t>
            </a:r>
            <a:r>
              <a:rPr lang="en-US" sz="4800" u="sng" err="1">
                <a:latin typeface="+mj-lt"/>
                <a:cs typeface="+mj-cs"/>
              </a:rPr>
              <a:t>Tasg</a:t>
            </a:r>
            <a:r>
              <a:rPr lang="en-US" sz="4800" u="sng">
                <a:latin typeface="+mj-lt"/>
                <a:cs typeface="+mj-cs"/>
              </a:rPr>
              <a:t>  10 </a:t>
            </a:r>
            <a:r>
              <a:rPr lang="en-US" sz="4800" u="sng" err="1">
                <a:latin typeface="+mj-lt"/>
                <a:cs typeface="+mj-cs"/>
              </a:rPr>
              <a:t>Munud</a:t>
            </a:r>
            <a:endParaRPr lang="en-US" sz="4800" u="sng" kern="1200" err="1">
              <a:latin typeface="+mj-lt"/>
              <a:cs typeface="Calibri Light"/>
            </a:endParaRPr>
          </a:p>
        </p:txBody>
      </p:sp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6E84E23-83EA-9BEB-64B1-5C7466EA4B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20807" y="2353928"/>
            <a:ext cx="5468347" cy="3639146"/>
          </a:xfrm>
          <a:prstGeom prst="rect">
            <a:avLst/>
          </a:prstGeom>
          <a:solidFill>
            <a:srgbClr val="000000">
              <a:shade val="95000"/>
            </a:srgbClr>
          </a:solidFill>
          <a:ln w="28575">
            <a:solidFill>
              <a:schemeClr val="tx1"/>
            </a:solidFill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DB71ED-723A-4B0D-132C-FAB4C361D51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79087" y="2321664"/>
            <a:ext cx="4831375" cy="3676148"/>
          </a:xfr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err="1">
                <a:latin typeface="Arial"/>
                <a:cs typeface="Arial"/>
              </a:rPr>
              <a:t>Dylech</a:t>
            </a:r>
            <a:r>
              <a:rPr lang="en-US">
                <a:latin typeface="Arial"/>
                <a:cs typeface="Arial"/>
              </a:rPr>
              <a:t> </a:t>
            </a:r>
            <a:r>
              <a:rPr lang="en-US" err="1">
                <a:latin typeface="Arial"/>
                <a:cs typeface="Arial"/>
              </a:rPr>
              <a:t>fod</a:t>
            </a:r>
            <a:r>
              <a:rPr lang="en-US">
                <a:latin typeface="Arial"/>
                <a:cs typeface="Arial"/>
              </a:rPr>
              <a:t> </a:t>
            </a:r>
            <a:r>
              <a:rPr lang="en-US" err="1">
                <a:latin typeface="Arial"/>
                <a:cs typeface="Arial"/>
              </a:rPr>
              <a:t>wedi</a:t>
            </a:r>
            <a:r>
              <a:rPr lang="en-US">
                <a:latin typeface="Arial"/>
                <a:cs typeface="Arial"/>
              </a:rPr>
              <a:t> </a:t>
            </a:r>
            <a:r>
              <a:rPr lang="en-US" err="1">
                <a:latin typeface="Arial"/>
                <a:cs typeface="Arial"/>
              </a:rPr>
              <a:t>derbyn</a:t>
            </a:r>
            <a:r>
              <a:rPr lang="en-US">
                <a:latin typeface="Arial"/>
                <a:cs typeface="Arial"/>
              </a:rPr>
              <a:t> </a:t>
            </a:r>
            <a:endParaRPr lang="en-US">
              <a:latin typeface="Calibri" panose="020F0502020204030204"/>
              <a:cs typeface="Calibri" panose="020F0502020204030204"/>
            </a:endParaRPr>
          </a:p>
          <a:p>
            <a:pPr algn="ctr"/>
            <a:r>
              <a:rPr lang="en-US">
                <a:latin typeface="Arial"/>
                <a:cs typeface="Arial"/>
              </a:rPr>
              <a:t>e-</a:t>
            </a:r>
            <a:r>
              <a:rPr lang="en-US" err="1">
                <a:latin typeface="Arial"/>
                <a:cs typeface="Arial"/>
              </a:rPr>
              <a:t>bost</a:t>
            </a:r>
            <a:r>
              <a:rPr lang="en-US">
                <a:latin typeface="Arial"/>
                <a:cs typeface="Arial"/>
              </a:rPr>
              <a:t> </a:t>
            </a:r>
            <a:r>
              <a:rPr lang="en-US" err="1">
                <a:latin typeface="Arial"/>
                <a:cs typeface="Arial"/>
              </a:rPr>
              <a:t>gan</a:t>
            </a:r>
            <a:r>
              <a:rPr lang="en-US">
                <a:latin typeface="Arial"/>
                <a:cs typeface="Arial"/>
              </a:rPr>
              <a:t> EWC.</a:t>
            </a:r>
            <a:endParaRPr lang="en-US">
              <a:latin typeface="Calibri" panose="020F0502020204030204"/>
              <a:cs typeface="Calibri" panose="020F0502020204030204"/>
            </a:endParaRPr>
          </a:p>
          <a:p>
            <a:pPr algn="ctr"/>
            <a:r>
              <a:rPr lang="en-US" err="1">
                <a:latin typeface="Arial"/>
                <a:cs typeface="Arial"/>
              </a:rPr>
              <a:t>Dilynwch</a:t>
            </a:r>
            <a:r>
              <a:rPr lang="en-US">
                <a:latin typeface="Arial"/>
                <a:cs typeface="Arial"/>
              </a:rPr>
              <a:t> y </a:t>
            </a:r>
            <a:r>
              <a:rPr lang="en-US" err="1">
                <a:latin typeface="Arial"/>
                <a:cs typeface="Arial"/>
              </a:rPr>
              <a:t>cyfarwyddiadau</a:t>
            </a:r>
            <a:r>
              <a:rPr lang="en-US">
                <a:latin typeface="Arial"/>
                <a:cs typeface="Arial"/>
              </a:rPr>
              <a:t> </a:t>
            </a:r>
            <a:r>
              <a:rPr lang="en-US" err="1">
                <a:latin typeface="Arial"/>
                <a:cs typeface="Arial"/>
              </a:rPr>
              <a:t>i</a:t>
            </a:r>
            <a:r>
              <a:rPr lang="en-US">
                <a:latin typeface="Arial"/>
                <a:cs typeface="Arial"/>
              </a:rPr>
              <a:t> </a:t>
            </a:r>
            <a:r>
              <a:rPr lang="en-US" err="1">
                <a:latin typeface="Arial"/>
                <a:cs typeface="Arial"/>
              </a:rPr>
              <a:t>gychwyn</a:t>
            </a:r>
            <a:r>
              <a:rPr lang="en-US">
                <a:latin typeface="Arial"/>
                <a:cs typeface="Arial"/>
              </a:rPr>
              <a:t> </a:t>
            </a:r>
            <a:r>
              <a:rPr lang="en-US" err="1">
                <a:latin typeface="Arial"/>
                <a:cs typeface="Arial"/>
              </a:rPr>
              <a:t>eich</a:t>
            </a:r>
            <a:r>
              <a:rPr lang="en-US">
                <a:latin typeface="Arial"/>
                <a:cs typeface="Arial"/>
              </a:rPr>
              <a:t> PDP. </a:t>
            </a:r>
          </a:p>
          <a:p>
            <a:pPr algn="ctr"/>
            <a:r>
              <a:rPr lang="en-US">
                <a:latin typeface="Arial"/>
                <a:cs typeface="Arial"/>
                <a:hlinkClick r:id="rId4"/>
              </a:rPr>
              <a:t>professionaldevelopment@ewc.wales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666427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0D33F-8A94-B7B7-5061-F2EC237EC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7040" y="124425"/>
            <a:ext cx="8092669" cy="188913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u="sng" kern="1200">
                <a:latin typeface="+mj-lt"/>
                <a:ea typeface="+mj-ea"/>
                <a:cs typeface="+mj-cs"/>
              </a:rPr>
              <a:t>Activation Link – 10 minute task</a:t>
            </a:r>
          </a:p>
        </p:txBody>
      </p:sp>
      <p:pic>
        <p:nvPicPr>
          <p:cNvPr id="5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6E84E23-83EA-9BEB-64B1-5C7466EA4B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20807" y="2593080"/>
            <a:ext cx="5468347" cy="3352276"/>
          </a:xfrm>
          <a:prstGeom prst="rect">
            <a:avLst/>
          </a:prstGeom>
          <a:solidFill>
            <a:srgbClr val="000000">
              <a:shade val="95000"/>
            </a:srgbClr>
          </a:solidFill>
          <a:ln w="28575">
            <a:solidFill>
              <a:schemeClr val="tx1"/>
            </a:solidFill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DB71ED-723A-4B0D-132C-FAB4C361D51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46005" y="2500958"/>
            <a:ext cx="5306503" cy="3452031"/>
          </a:xfrm>
          <a:ln w="127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>
                <a:latin typeface="+mn-lt"/>
                <a:cs typeface="+mn-cs"/>
              </a:rPr>
              <a:t>You should have received an email from the EWC. </a:t>
            </a:r>
            <a:endParaRPr lang="en-US"/>
          </a:p>
          <a:p>
            <a:pPr algn="ctr">
              <a:lnSpc>
                <a:spcPct val="90000"/>
              </a:lnSpc>
            </a:pPr>
            <a:endParaRPr lang="en-US">
              <a:latin typeface="+mn-lt"/>
              <a:cs typeface="Calibri" panose="020F0502020204030204"/>
            </a:endParaRPr>
          </a:p>
          <a:p>
            <a:pPr algn="ctr">
              <a:lnSpc>
                <a:spcPct val="90000"/>
              </a:lnSpc>
            </a:pPr>
            <a:r>
              <a:rPr lang="en-US">
                <a:latin typeface="+mn-lt"/>
                <a:cs typeface="+mn-cs"/>
              </a:rPr>
              <a:t>Please follow the instructions to set up your PLP </a:t>
            </a:r>
            <a:endParaRPr lang="en-US">
              <a:latin typeface="+mn-lt"/>
              <a:cs typeface="Calibri"/>
            </a:endParaRPr>
          </a:p>
          <a:p>
            <a:pPr algn="ctr">
              <a:lnSpc>
                <a:spcPct val="90000"/>
              </a:lnSpc>
            </a:pPr>
            <a:endParaRPr lang="en-US">
              <a:latin typeface="+mn-lt"/>
              <a:cs typeface="Calibri"/>
            </a:endParaRPr>
          </a:p>
          <a:p>
            <a:pPr algn="ctr">
              <a:lnSpc>
                <a:spcPct val="90000"/>
              </a:lnSpc>
            </a:pPr>
            <a:r>
              <a:rPr lang="en-US">
                <a:latin typeface="Arial"/>
                <a:cs typeface="Arial"/>
                <a:hlinkClick r:id="rId5"/>
              </a:rPr>
              <a:t>professionaldevelopment@ewc.wales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287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F08424F-923F-17C3-EC5F-AD8D6CCD57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4336" y="132426"/>
            <a:ext cx="5762445" cy="33330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694473-5204-811A-A1D2-FB329F940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32" y="372953"/>
            <a:ext cx="4914929" cy="1782082"/>
          </a:xfrm>
        </p:spPr>
        <p:txBody>
          <a:bodyPr>
            <a:normAutofit fontScale="90000"/>
          </a:bodyPr>
          <a:lstStyle/>
          <a:p>
            <a:endParaRPr lang="en-GB"/>
          </a:p>
          <a:p>
            <a:r>
              <a:rPr lang="en-GB" u="sng">
                <a:latin typeface="Arial"/>
                <a:cs typeface="Arial"/>
              </a:rPr>
              <a:t>Cam 1</a:t>
            </a:r>
            <a:endParaRPr lang="en-GB" u="sng"/>
          </a:p>
          <a:p>
            <a:r>
              <a:rPr lang="en-GB" b="0" err="1">
                <a:latin typeface="Arial"/>
                <a:cs typeface="Arial"/>
              </a:rPr>
              <a:t>Cliciwch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ar</a:t>
            </a:r>
            <a:r>
              <a:rPr lang="en-GB" b="0">
                <a:latin typeface="Arial"/>
                <a:cs typeface="Arial"/>
              </a:rPr>
              <a:t> Yr </a:t>
            </a:r>
            <a:r>
              <a:rPr lang="en-GB" b="0" err="1">
                <a:latin typeface="Arial"/>
                <a:cs typeface="Arial"/>
              </a:rPr>
              <a:t>Adnoddau</a:t>
            </a:r>
            <a:r>
              <a:rPr lang="en-GB" b="0">
                <a:latin typeface="Arial"/>
                <a:cs typeface="Arial"/>
              </a:rPr>
              <a:t> </a:t>
            </a:r>
            <a:br>
              <a:rPr lang="en-GB" b="0">
                <a:latin typeface="Arial"/>
                <a:cs typeface="Arial"/>
              </a:rPr>
            </a:br>
            <a:endParaRPr lang="en-GB" b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32D484D-CE11-9793-D772-F7CD29E32762}"/>
              </a:ext>
            </a:extLst>
          </p:cNvPr>
          <p:cNvSpPr txBox="1">
            <a:spLocks/>
          </p:cNvSpPr>
          <p:nvPr/>
        </p:nvSpPr>
        <p:spPr>
          <a:xfrm>
            <a:off x="235399" y="2940519"/>
            <a:ext cx="5975166" cy="17774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u="sng" dirty="0">
                <a:latin typeface="Arial"/>
                <a:cs typeface="Arial"/>
              </a:rPr>
              <a:t>Nesaf</a:t>
            </a:r>
          </a:p>
          <a:p>
            <a:r>
              <a:rPr lang="en-GB" b="0" dirty="0" err="1">
                <a:latin typeface="Arial"/>
                <a:cs typeface="Arial"/>
              </a:rPr>
              <a:t>Cliciwch</a:t>
            </a:r>
            <a:r>
              <a:rPr lang="en-GB" b="0" dirty="0">
                <a:latin typeface="Arial"/>
                <a:cs typeface="Arial"/>
              </a:rPr>
              <a:t> </a:t>
            </a:r>
            <a:r>
              <a:rPr lang="en-GB" b="0" dirty="0" err="1">
                <a:latin typeface="Arial"/>
                <a:cs typeface="Arial"/>
              </a:rPr>
              <a:t>ar</a:t>
            </a:r>
            <a:r>
              <a:rPr lang="en-GB" b="0" dirty="0">
                <a:latin typeface="Arial"/>
                <a:cs typeface="Arial"/>
              </a:rPr>
              <a:t> Yr </a:t>
            </a:r>
            <a:r>
              <a:rPr lang="en-GB" b="0" dirty="0" err="1">
                <a:latin typeface="Arial"/>
                <a:cs typeface="Arial"/>
              </a:rPr>
              <a:t>Athrofa</a:t>
            </a:r>
            <a:r>
              <a:rPr lang="en-GB" b="0" dirty="0">
                <a:latin typeface="Arial"/>
                <a:cs typeface="Arial"/>
              </a:rPr>
              <a:t> </a:t>
            </a:r>
            <a:r>
              <a:rPr lang="en-GB" b="0" dirty="0" err="1">
                <a:latin typeface="Arial"/>
                <a:cs typeface="Arial"/>
              </a:rPr>
              <a:t>Partneriaeth</a:t>
            </a:r>
            <a:r>
              <a:rPr lang="en-GB" b="0" dirty="0">
                <a:latin typeface="Arial"/>
                <a:cs typeface="Arial"/>
              </a:rPr>
              <a:t> </a:t>
            </a:r>
            <a:r>
              <a:rPr lang="en-GB" b="0" dirty="0" err="1">
                <a:latin typeface="Arial"/>
                <a:cs typeface="Arial"/>
              </a:rPr>
              <a:t>Proffesiynol</a:t>
            </a:r>
            <a:r>
              <a:rPr lang="en-GB" b="0" dirty="0">
                <a:latin typeface="Arial"/>
                <a:cs typeface="Arial"/>
              </a:rPr>
              <a:t> 2026/27</a:t>
            </a:r>
            <a:r>
              <a:rPr lang="en-GB" i="1" dirty="0">
                <a:latin typeface="Arial"/>
                <a:cs typeface="Arial"/>
              </a:rPr>
              <a:t> </a:t>
            </a:r>
            <a:endParaRPr lang="en-GB" i="1" dirty="0"/>
          </a:p>
        </p:txBody>
      </p:sp>
      <p:pic>
        <p:nvPicPr>
          <p:cNvPr id="6" name="Picture 5" descr="A screenshot of a search page&#10;&#10;Description automatically generated">
            <a:extLst>
              <a:ext uri="{FF2B5EF4-FFF2-40B4-BE49-F238E27FC236}">
                <a16:creationId xmlns:a16="http://schemas.microsoft.com/office/drawing/2014/main" id="{A5315075-5CC6-4FD0-C57B-B9A313C1E7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714" y="3596572"/>
            <a:ext cx="5972628" cy="3141027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1957622-4B65-A0DF-7634-81C64F9B7ACE}"/>
              </a:ext>
            </a:extLst>
          </p:cNvPr>
          <p:cNvCxnSpPr>
            <a:cxnSpLocks/>
          </p:cNvCxnSpPr>
          <p:nvPr/>
        </p:nvCxnSpPr>
        <p:spPr>
          <a:xfrm>
            <a:off x="3940580" y="1136330"/>
            <a:ext cx="7411788" cy="61852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5659E83-0CA9-42BA-A9FB-1FF092F07E60}"/>
              </a:ext>
            </a:extLst>
          </p:cNvPr>
          <p:cNvCxnSpPr>
            <a:cxnSpLocks/>
          </p:cNvCxnSpPr>
          <p:nvPr/>
        </p:nvCxnSpPr>
        <p:spPr>
          <a:xfrm flipV="1">
            <a:off x="4048905" y="4604074"/>
            <a:ext cx="1907447" cy="915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32820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94473-5204-811A-A1D2-FB329F940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256" y="354810"/>
            <a:ext cx="4914929" cy="1782082"/>
          </a:xfrm>
        </p:spPr>
        <p:txBody>
          <a:bodyPr>
            <a:normAutofit fontScale="90000"/>
          </a:bodyPr>
          <a:lstStyle/>
          <a:p>
            <a:br>
              <a:rPr lang="en-GB" u="sng"/>
            </a:br>
            <a:r>
              <a:rPr lang="en-GB" u="sng">
                <a:latin typeface="Arial"/>
                <a:cs typeface="Arial"/>
              </a:rPr>
              <a:t>Step 1</a:t>
            </a:r>
            <a:br>
              <a:rPr lang="en-GB" u="sng"/>
            </a:br>
            <a:r>
              <a:rPr lang="en-GB">
                <a:latin typeface="Arial"/>
                <a:cs typeface="Arial"/>
              </a:rPr>
              <a:t>Click on 'Resources' under your name</a:t>
            </a:r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32D484D-CE11-9793-D772-F7CD29E32762}"/>
              </a:ext>
            </a:extLst>
          </p:cNvPr>
          <p:cNvSpPr txBox="1">
            <a:spLocks/>
          </p:cNvSpPr>
          <p:nvPr/>
        </p:nvSpPr>
        <p:spPr>
          <a:xfrm>
            <a:off x="448255" y="3427146"/>
            <a:ext cx="4738037" cy="1768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u="sng" dirty="0">
                <a:latin typeface="Arial"/>
                <a:cs typeface="Arial"/>
              </a:rPr>
              <a:t>Next</a:t>
            </a:r>
          </a:p>
          <a:p>
            <a:r>
              <a:rPr lang="en-GB" b="0" dirty="0">
                <a:latin typeface="Arial"/>
                <a:cs typeface="Arial"/>
              </a:rPr>
              <a:t>Click on 'Yr </a:t>
            </a:r>
            <a:r>
              <a:rPr lang="en-GB" b="0" dirty="0" err="1">
                <a:latin typeface="Arial"/>
                <a:cs typeface="Arial"/>
              </a:rPr>
              <a:t>Athrofa</a:t>
            </a:r>
            <a:r>
              <a:rPr lang="en-GB" b="0" dirty="0">
                <a:latin typeface="Arial"/>
                <a:cs typeface="Arial"/>
              </a:rPr>
              <a:t> Professional Learning Partnership 2026/27' </a:t>
            </a:r>
            <a:endParaRPr lang="en-GB" b="0" i="1" dirty="0"/>
          </a:p>
        </p:txBody>
      </p:sp>
      <p:pic>
        <p:nvPicPr>
          <p:cNvPr id="3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7AC2DC2-EDDE-DB7F-54B6-649E27A3A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00" y="148244"/>
            <a:ext cx="5338762" cy="313251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953E520-CB41-8F3A-1EFE-6257B4BDC63A}"/>
              </a:ext>
            </a:extLst>
          </p:cNvPr>
          <p:cNvCxnSpPr>
            <a:cxnSpLocks/>
          </p:cNvCxnSpPr>
          <p:nvPr/>
        </p:nvCxnSpPr>
        <p:spPr>
          <a:xfrm>
            <a:off x="4485244" y="1164584"/>
            <a:ext cx="6081311" cy="62032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7F3642B-95B0-8128-DB8B-1C376156C03D}"/>
              </a:ext>
            </a:extLst>
          </p:cNvPr>
          <p:cNvCxnSpPr>
            <a:cxnSpLocks/>
          </p:cNvCxnSpPr>
          <p:nvPr/>
        </p:nvCxnSpPr>
        <p:spPr>
          <a:xfrm>
            <a:off x="4852803" y="4758481"/>
            <a:ext cx="1227297" cy="3375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" name="Picture 5" descr="A screenshot of a search&#10;&#10;Description automatically generated">
            <a:extLst>
              <a:ext uri="{FF2B5EF4-FFF2-40B4-BE49-F238E27FC236}">
                <a16:creationId xmlns:a16="http://schemas.microsoft.com/office/drawing/2014/main" id="{49C03A3B-FA45-8032-CB44-8D226AA49F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7943" y="3428341"/>
            <a:ext cx="6328228" cy="299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7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EC7B448-A789-6854-D555-445BA3A2F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4341" y="183011"/>
            <a:ext cx="9093200" cy="49380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2EFBB5-0702-A5A6-35D9-C7E059124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71" y="230654"/>
            <a:ext cx="1605728" cy="1601942"/>
          </a:xfr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err="1">
                <a:latin typeface="Arial"/>
                <a:cs typeface="Arial"/>
              </a:rPr>
              <a:t>Manylion</a:t>
            </a:r>
            <a:r>
              <a:rPr lang="en-US">
                <a:latin typeface="Arial"/>
                <a:cs typeface="Arial"/>
              </a:rPr>
              <a:t> </a:t>
            </a:r>
            <a:r>
              <a:rPr lang="en-US" err="1">
                <a:latin typeface="Arial"/>
                <a:cs typeface="Arial"/>
              </a:rPr>
              <a:t>personol</a:t>
            </a:r>
            <a:endParaRPr lang="en-US" sz="2200" err="1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E755BF-2D57-1362-F75B-39B2855C4F38}"/>
              </a:ext>
            </a:extLst>
          </p:cNvPr>
          <p:cNvSpPr txBox="1">
            <a:spLocks/>
          </p:cNvSpPr>
          <p:nvPr/>
        </p:nvSpPr>
        <p:spPr>
          <a:xfrm>
            <a:off x="241678" y="2123702"/>
            <a:ext cx="2337846" cy="29989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Ar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y tab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hwn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,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llenwch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eich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manylion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ac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arbedwch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eich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llyfr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err="1">
                <a:solidFill>
                  <a:srgbClr val="002060"/>
                </a:solidFill>
                <a:latin typeface="Arial"/>
                <a:cs typeface="Arial"/>
              </a:rPr>
              <a:t>gwaith</a:t>
            </a:r>
            <a:r>
              <a:rPr lang="en-US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US" b="0">
              <a:solidFill>
                <a:srgbClr val="00206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1143DAE-E178-A421-99D2-9D2C332A7009}"/>
              </a:ext>
            </a:extLst>
          </p:cNvPr>
          <p:cNvSpPr/>
          <p:nvPr/>
        </p:nvSpPr>
        <p:spPr>
          <a:xfrm>
            <a:off x="3648635" y="966694"/>
            <a:ext cx="1098176" cy="46317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03362AA-E5A0-541F-61D7-16BF18288A45}"/>
              </a:ext>
            </a:extLst>
          </p:cNvPr>
          <p:cNvCxnSpPr/>
          <p:nvPr/>
        </p:nvCxnSpPr>
        <p:spPr>
          <a:xfrm>
            <a:off x="2150035" y="618564"/>
            <a:ext cx="1377575" cy="42881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566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EFBB5-0702-A5A6-35D9-C7E059124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71" y="230654"/>
            <a:ext cx="1605728" cy="1601942"/>
          </a:xfr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200">
                <a:latin typeface="Arial"/>
                <a:cs typeface="Arial"/>
              </a:rPr>
              <a:t>Personal Details</a:t>
            </a:r>
            <a:endParaRPr lang="en-US" sz="220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E755BF-2D57-1362-F75B-39B2855C4F38}"/>
              </a:ext>
            </a:extLst>
          </p:cNvPr>
          <p:cNvSpPr txBox="1">
            <a:spLocks/>
          </p:cNvSpPr>
          <p:nvPr/>
        </p:nvSpPr>
        <p:spPr>
          <a:xfrm>
            <a:off x="241678" y="2123702"/>
            <a:ext cx="2173494" cy="29989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US">
                <a:latin typeface="Arial"/>
                <a:cs typeface="Arial"/>
              </a:rPr>
              <a:t>On this tab simply fill in your details and save your workbook. </a:t>
            </a:r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92DCA0-87CE-2C4D-1E75-E43F556CB0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217" y="561137"/>
            <a:ext cx="8409527" cy="38409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1143DAE-E178-A421-99D2-9D2C332A7009}"/>
              </a:ext>
            </a:extLst>
          </p:cNvPr>
          <p:cNvSpPr/>
          <p:nvPr/>
        </p:nvSpPr>
        <p:spPr>
          <a:xfrm>
            <a:off x="4096158" y="1256980"/>
            <a:ext cx="1098176" cy="55389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03362AA-E5A0-541F-61D7-16BF18288A45}"/>
              </a:ext>
            </a:extLst>
          </p:cNvPr>
          <p:cNvCxnSpPr/>
          <p:nvPr/>
        </p:nvCxnSpPr>
        <p:spPr>
          <a:xfrm>
            <a:off x="2150035" y="618564"/>
            <a:ext cx="1667860" cy="78562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02459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4DC1A5D-0EDC-821C-41ED-B7C38AC16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8949" y="252357"/>
            <a:ext cx="5896938" cy="4814372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32D484D-CE11-9793-D772-F7CD29E32762}"/>
              </a:ext>
            </a:extLst>
          </p:cNvPr>
          <p:cNvSpPr txBox="1">
            <a:spLocks/>
          </p:cNvSpPr>
          <p:nvPr/>
        </p:nvSpPr>
        <p:spPr>
          <a:xfrm>
            <a:off x="299768" y="1944555"/>
            <a:ext cx="5975166" cy="17774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u="sng">
                <a:latin typeface="Arial"/>
                <a:cs typeface="Arial"/>
              </a:rPr>
              <a:t>Cam 2</a:t>
            </a:r>
            <a:endParaRPr lang="en-US" u="sng">
              <a:latin typeface="Arial"/>
              <a:cs typeface="Arial"/>
            </a:endParaRPr>
          </a:p>
          <a:p>
            <a:r>
              <a:rPr lang="en-GB" b="0" err="1">
                <a:latin typeface="Arial"/>
                <a:cs typeface="Arial"/>
              </a:rPr>
              <a:t>Cliciwch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ar</a:t>
            </a:r>
            <a:r>
              <a:rPr lang="en-GB" b="0">
                <a:latin typeface="Arial"/>
                <a:cs typeface="Arial"/>
              </a:rPr>
              <a:t> '</a:t>
            </a:r>
            <a:r>
              <a:rPr lang="en-GB" b="0" err="1">
                <a:latin typeface="Arial"/>
                <a:cs typeface="Arial"/>
              </a:rPr>
              <a:t>Rydw</a:t>
            </a:r>
            <a:r>
              <a:rPr lang="en-GB" b="0">
                <a:latin typeface="Arial"/>
                <a:cs typeface="Arial"/>
              </a:rPr>
              <a:t> </a:t>
            </a:r>
            <a:r>
              <a:rPr lang="en-GB" b="0" err="1">
                <a:latin typeface="Arial"/>
                <a:cs typeface="Arial"/>
              </a:rPr>
              <a:t>i</a:t>
            </a:r>
            <a:r>
              <a:rPr lang="en-GB" b="0">
                <a:latin typeface="Arial"/>
                <a:cs typeface="Arial"/>
              </a:rPr>
              <a:t> am....'</a:t>
            </a:r>
            <a:endParaRPr lang="en-GB" err="1"/>
          </a:p>
          <a:p>
            <a:endParaRPr lang="en-GB"/>
          </a:p>
          <a:p>
            <a:r>
              <a:rPr lang="en-GB" b="0">
                <a:latin typeface="Arial"/>
                <a:cs typeface="Arial"/>
              </a:rPr>
              <a:t>Yna </a:t>
            </a:r>
            <a:r>
              <a:rPr lang="en-GB" b="0" err="1">
                <a:latin typeface="Arial"/>
                <a:cs typeface="Arial"/>
              </a:rPr>
              <a:t>dewiswch</a:t>
            </a:r>
            <a:r>
              <a:rPr lang="en-GB" b="0">
                <a:latin typeface="Arial"/>
                <a:cs typeface="Arial"/>
              </a:rPr>
              <a:t> '</a:t>
            </a:r>
            <a:r>
              <a:rPr lang="en-GB" b="0" err="1">
                <a:latin typeface="Arial"/>
                <a:cs typeface="Arial"/>
              </a:rPr>
              <a:t>Rhannu</a:t>
            </a:r>
            <a:r>
              <a:rPr lang="en-GB" b="0">
                <a:latin typeface="Arial"/>
                <a:cs typeface="Arial"/>
              </a:rPr>
              <a:t>'</a:t>
            </a:r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5659E83-0CA9-42BA-A9FB-1FF092F07E60}"/>
              </a:ext>
            </a:extLst>
          </p:cNvPr>
          <p:cNvCxnSpPr>
            <a:cxnSpLocks/>
          </p:cNvCxnSpPr>
          <p:nvPr/>
        </p:nvCxnSpPr>
        <p:spPr>
          <a:xfrm flipV="1">
            <a:off x="3736629" y="682552"/>
            <a:ext cx="7510081" cy="181472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itle 4">
            <a:extLst>
              <a:ext uri="{FF2B5EF4-FFF2-40B4-BE49-F238E27FC236}">
                <a16:creationId xmlns:a16="http://schemas.microsoft.com/office/drawing/2014/main" id="{4309D0B7-BC97-B6C6-FC02-308DB448B63A}"/>
              </a:ext>
            </a:extLst>
          </p:cNvPr>
          <p:cNvSpPr txBox="1">
            <a:spLocks/>
          </p:cNvSpPr>
          <p:nvPr/>
        </p:nvSpPr>
        <p:spPr>
          <a:xfrm>
            <a:off x="344592" y="79313"/>
            <a:ext cx="9144000" cy="1157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7350" u="sng" err="1">
                <a:solidFill>
                  <a:srgbClr val="0070C0"/>
                </a:solidFill>
                <a:latin typeface="+mn-lt"/>
                <a:cs typeface="Calibri"/>
              </a:rPr>
              <a:t>Tasg</a:t>
            </a:r>
            <a:r>
              <a:rPr lang="en-GB" sz="7350" u="sng">
                <a:solidFill>
                  <a:srgbClr val="0070C0"/>
                </a:solidFill>
                <a:latin typeface="+mn-lt"/>
                <a:cs typeface="Calibri"/>
              </a:rPr>
              <a:t>: </a:t>
            </a:r>
            <a:r>
              <a:rPr lang="en-GB" sz="7350" u="sng" err="1">
                <a:solidFill>
                  <a:srgbClr val="0070C0"/>
                </a:solidFill>
                <a:latin typeface="+mn-lt"/>
                <a:cs typeface="Calibri"/>
              </a:rPr>
              <a:t>Rhannu'r</a:t>
            </a:r>
            <a:r>
              <a:rPr lang="en-GB" sz="7350" u="sng">
                <a:solidFill>
                  <a:srgbClr val="0070C0"/>
                </a:solidFill>
                <a:latin typeface="+mn-lt"/>
                <a:cs typeface="Calibri"/>
              </a:rPr>
              <a:t> PDP</a:t>
            </a:r>
            <a:endParaRPr lang="en-US" u="sng">
              <a:solidFill>
                <a:srgbClr val="0070C0"/>
              </a:solidFill>
              <a:cs typeface="Calibri"/>
            </a:endParaRPr>
          </a:p>
        </p:txBody>
      </p:sp>
      <p:pic>
        <p:nvPicPr>
          <p:cNvPr id="3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C25BE5E-7613-DAEB-C512-82697E887B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0741" y="4549578"/>
            <a:ext cx="2743200" cy="2312258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94A89CC-4663-9010-8862-0600A8FD5123}"/>
              </a:ext>
            </a:extLst>
          </p:cNvPr>
          <p:cNvCxnSpPr>
            <a:cxnSpLocks/>
          </p:cNvCxnSpPr>
          <p:nvPr/>
        </p:nvCxnSpPr>
        <p:spPr>
          <a:xfrm>
            <a:off x="2723726" y="3222107"/>
            <a:ext cx="7956129" cy="204173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258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6FD9EC-0DAF-EDC1-E036-8E5D859A5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755" y="1785764"/>
            <a:ext cx="7164313" cy="32921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32D484D-CE11-9793-D772-F7CD29E32762}"/>
              </a:ext>
            </a:extLst>
          </p:cNvPr>
          <p:cNvSpPr txBox="1">
            <a:spLocks/>
          </p:cNvSpPr>
          <p:nvPr/>
        </p:nvSpPr>
        <p:spPr>
          <a:xfrm>
            <a:off x="299768" y="2367119"/>
            <a:ext cx="5975166" cy="17774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000" u="sng">
                <a:latin typeface="Arial"/>
                <a:cs typeface="Arial"/>
              </a:rPr>
              <a:t>Step 2</a:t>
            </a:r>
            <a:endParaRPr lang="en-US" sz="2000" u="sng">
              <a:latin typeface="Arial"/>
              <a:cs typeface="Arial"/>
            </a:endParaRPr>
          </a:p>
          <a:p>
            <a:endParaRPr lang="en-GB" sz="2000" b="0">
              <a:latin typeface="Arial"/>
              <a:cs typeface="Arial"/>
            </a:endParaRPr>
          </a:p>
          <a:p>
            <a:r>
              <a:rPr lang="en-GB" sz="2000" b="0">
                <a:latin typeface="Arial"/>
                <a:cs typeface="Arial"/>
              </a:rPr>
              <a:t>Click on "I want to"</a:t>
            </a:r>
            <a:endParaRPr lang="en-GB" sz="2000"/>
          </a:p>
          <a:p>
            <a:endParaRPr lang="en-GB" sz="2000"/>
          </a:p>
          <a:p>
            <a:r>
              <a:rPr lang="en-GB" sz="2000" b="0">
                <a:latin typeface="Arial"/>
                <a:cs typeface="Arial"/>
              </a:rPr>
              <a:t>(top right corner) select –'share'  </a:t>
            </a:r>
            <a:endParaRPr lang="en-GB" sz="20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5659E83-0CA9-42BA-A9FB-1FF092F07E60}"/>
              </a:ext>
            </a:extLst>
          </p:cNvPr>
          <p:cNvCxnSpPr>
            <a:cxnSpLocks/>
          </p:cNvCxnSpPr>
          <p:nvPr/>
        </p:nvCxnSpPr>
        <p:spPr>
          <a:xfrm flipV="1">
            <a:off x="2800852" y="2439000"/>
            <a:ext cx="7030382" cy="145321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itle 4">
            <a:extLst>
              <a:ext uri="{FF2B5EF4-FFF2-40B4-BE49-F238E27FC236}">
                <a16:creationId xmlns:a16="http://schemas.microsoft.com/office/drawing/2014/main" id="{4309D0B7-BC97-B6C6-FC02-308DB448B63A}"/>
              </a:ext>
            </a:extLst>
          </p:cNvPr>
          <p:cNvSpPr txBox="1">
            <a:spLocks/>
          </p:cNvSpPr>
          <p:nvPr/>
        </p:nvSpPr>
        <p:spPr>
          <a:xfrm>
            <a:off x="344592" y="79313"/>
            <a:ext cx="9144000" cy="1157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7350" u="sng">
                <a:solidFill>
                  <a:srgbClr val="0070C0"/>
                </a:solidFill>
                <a:latin typeface="+mn-lt"/>
                <a:cs typeface="Calibri"/>
              </a:rPr>
              <a:t>Task: Share your PLP</a:t>
            </a:r>
            <a:endParaRPr lang="en-US" u="sng">
              <a:solidFill>
                <a:srgbClr val="0070C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317356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9EEFCCAB-FBE4-4CA5-AE1C-DA1218B2A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1058" y="4438485"/>
            <a:ext cx="2743200" cy="1084785"/>
          </a:xfrm>
          <a:prstGeom prst="rect">
            <a:avLst/>
          </a:prstGeom>
        </p:spPr>
      </p:pic>
      <p:pic>
        <p:nvPicPr>
          <p:cNvPr id="4" name="Picture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D34B354-13D2-8A15-D24D-E83BD1CFE0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5815" y="502944"/>
            <a:ext cx="2743200" cy="3937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694473-5204-811A-A1D2-FB329F940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819" y="356161"/>
            <a:ext cx="2152974" cy="2643071"/>
          </a:xfrm>
        </p:spPr>
        <p:txBody>
          <a:bodyPr>
            <a:normAutofit fontScale="90000"/>
          </a:bodyPr>
          <a:lstStyle/>
          <a:p>
            <a:r>
              <a:rPr lang="en-GB" u="sng">
                <a:latin typeface="Arial"/>
                <a:cs typeface="Arial"/>
              </a:rPr>
              <a:t>Cam 3</a:t>
            </a:r>
            <a:endParaRPr lang="en-US" u="sng"/>
          </a:p>
          <a:p>
            <a:r>
              <a:rPr lang="en-GB" b="0" err="1">
                <a:latin typeface="Arial"/>
                <a:cs typeface="Arial"/>
              </a:rPr>
              <a:t>Cliciwch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ymlaen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Gyda'r</a:t>
            </a:r>
            <a:r>
              <a:rPr lang="en-GB" b="0">
                <a:latin typeface="Arial"/>
                <a:cs typeface="Arial"/>
              </a:rPr>
              <a:t> We </a:t>
            </a:r>
            <a:br>
              <a:rPr lang="en-GB" b="0">
                <a:latin typeface="Arial"/>
                <a:cs typeface="Arial"/>
              </a:rPr>
            </a:br>
            <a:r>
              <a:rPr lang="en-GB" b="0">
                <a:latin typeface="Arial"/>
                <a:cs typeface="Arial"/>
              </a:rPr>
              <a:t>(</a:t>
            </a:r>
            <a:r>
              <a:rPr lang="en-GB" b="0" err="1">
                <a:latin typeface="Arial"/>
                <a:cs typeface="Arial"/>
              </a:rPr>
              <a:t>yn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Gymraeg</a:t>
            </a:r>
            <a:r>
              <a:rPr lang="en-GB" b="0">
                <a:latin typeface="Arial"/>
                <a:cs typeface="Arial"/>
              </a:rPr>
              <a:t>)</a:t>
            </a:r>
            <a:endParaRPr lang="en-GB" b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CD87D75-FCF4-FCDE-B81A-134DBB620E3F}"/>
              </a:ext>
            </a:extLst>
          </p:cNvPr>
          <p:cNvSpPr txBox="1">
            <a:spLocks/>
          </p:cNvSpPr>
          <p:nvPr/>
        </p:nvSpPr>
        <p:spPr>
          <a:xfrm>
            <a:off x="6096000" y="163772"/>
            <a:ext cx="2090929" cy="3603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u="sng">
                <a:latin typeface="Arial"/>
                <a:cs typeface="Arial"/>
              </a:rPr>
              <a:t>Cam 4</a:t>
            </a:r>
            <a:endParaRPr lang="en-US" u="sng"/>
          </a:p>
          <a:p>
            <a:r>
              <a:rPr lang="en-GB" b="0" err="1">
                <a:latin typeface="Arial"/>
                <a:cs typeface="Arial"/>
              </a:rPr>
              <a:t>Dewiswch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yr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opsiwn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yma</a:t>
            </a:r>
            <a:r>
              <a:rPr lang="en-GB" b="0">
                <a:latin typeface="Arial"/>
                <a:cs typeface="Arial"/>
              </a:rPr>
              <a:t>.</a:t>
            </a:r>
            <a:endParaRPr lang="en-GB" b="0"/>
          </a:p>
          <a:p>
            <a:endParaRPr lang="en-GB"/>
          </a:p>
          <a:p>
            <a:r>
              <a:rPr lang="en-GB" b="0" err="1">
                <a:latin typeface="Arial"/>
                <a:cs typeface="Arial"/>
              </a:rPr>
              <a:t>Cliciwch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rhannu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i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greu</a:t>
            </a:r>
            <a:r>
              <a:rPr lang="en-GB" b="0">
                <a:latin typeface="Arial"/>
                <a:cs typeface="Arial"/>
              </a:rPr>
              <a:t> </a:t>
            </a:r>
            <a:r>
              <a:rPr lang="en-GB" b="0" err="1">
                <a:latin typeface="Arial"/>
                <a:cs typeface="Arial"/>
              </a:rPr>
              <a:t>dolen</a:t>
            </a:r>
            <a:r>
              <a:rPr lang="en-GB" b="0">
                <a:latin typeface="Arial"/>
                <a:cs typeface="Arial"/>
              </a:rPr>
              <a:t> (</a:t>
            </a:r>
            <a:r>
              <a:rPr lang="en-GB" b="0" err="1">
                <a:latin typeface="Arial"/>
                <a:cs typeface="Arial"/>
              </a:rPr>
              <a:t>yn</a:t>
            </a:r>
            <a:r>
              <a:rPr lang="en-GB" b="0">
                <a:latin typeface="Arial"/>
                <a:cs typeface="Arial"/>
              </a:rPr>
              <a:t> y  </a:t>
            </a:r>
            <a:r>
              <a:rPr lang="en-GB" b="0" err="1">
                <a:latin typeface="Arial"/>
                <a:cs typeface="Arial"/>
              </a:rPr>
              <a:t>Gymraeg</a:t>
            </a:r>
            <a:r>
              <a:rPr lang="en-GB" b="0">
                <a:latin typeface="Arial"/>
                <a:cs typeface="Arial"/>
              </a:rPr>
              <a:t>)</a:t>
            </a:r>
            <a:endParaRPr lang="en-GB" b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9C47AE5-BACA-F08B-121F-076D10E02643}"/>
              </a:ext>
            </a:extLst>
          </p:cNvPr>
          <p:cNvCxnSpPr>
            <a:cxnSpLocks/>
          </p:cNvCxnSpPr>
          <p:nvPr/>
        </p:nvCxnSpPr>
        <p:spPr>
          <a:xfrm>
            <a:off x="530352" y="3267456"/>
            <a:ext cx="1908048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AF03493-FB99-39C7-E479-AA3C26286F7E}"/>
              </a:ext>
            </a:extLst>
          </p:cNvPr>
          <p:cNvCxnSpPr>
            <a:cxnSpLocks/>
          </p:cNvCxnSpPr>
          <p:nvPr/>
        </p:nvCxnSpPr>
        <p:spPr>
          <a:xfrm>
            <a:off x="7760059" y="3679901"/>
            <a:ext cx="797536" cy="43393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773CC6A-CB73-4F3D-7E16-38D914A46F1D}"/>
              </a:ext>
            </a:extLst>
          </p:cNvPr>
          <p:cNvCxnSpPr>
            <a:cxnSpLocks/>
          </p:cNvCxnSpPr>
          <p:nvPr/>
        </p:nvCxnSpPr>
        <p:spPr>
          <a:xfrm>
            <a:off x="7728019" y="1572923"/>
            <a:ext cx="903917" cy="119770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E7EC88C-7935-D611-0D5A-852ADF84DDE7}"/>
              </a:ext>
            </a:extLst>
          </p:cNvPr>
          <p:cNvCxnSpPr>
            <a:cxnSpLocks/>
          </p:cNvCxnSpPr>
          <p:nvPr/>
        </p:nvCxnSpPr>
        <p:spPr>
          <a:xfrm flipH="1">
            <a:off x="7644385" y="4522650"/>
            <a:ext cx="737617" cy="31628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C745E88-7917-92F6-0ECA-D1A0FED54C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132" y="245825"/>
            <a:ext cx="3049858" cy="431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281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FCCF4EC-658E-A44D-48AF-17413C01FA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900" t="62933" r="38300" b="25357"/>
          <a:stretch/>
        </p:blipFill>
        <p:spPr>
          <a:xfrm>
            <a:off x="3698889" y="5374478"/>
            <a:ext cx="4605805" cy="127408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694473-5204-811A-A1D2-FB329F940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677845" cy="2634107"/>
          </a:xfrm>
        </p:spPr>
        <p:txBody>
          <a:bodyPr>
            <a:normAutofit/>
          </a:bodyPr>
          <a:lstStyle/>
          <a:p>
            <a:r>
              <a:rPr lang="en-GB" u="sng">
                <a:latin typeface="Arial"/>
                <a:cs typeface="Arial"/>
              </a:rPr>
              <a:t>Step 3</a:t>
            </a:r>
            <a:br>
              <a:rPr lang="en-GB"/>
            </a:br>
            <a:r>
              <a:rPr lang="en-GB">
                <a:latin typeface="Arial"/>
                <a:cs typeface="Arial"/>
              </a:rPr>
              <a:t>Click on 'With the web'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11521B-02DA-D7B7-B02E-45A4ECDEE4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700" t="6933" r="36500" b="26400"/>
          <a:stretch/>
        </p:blipFill>
        <p:spPr>
          <a:xfrm>
            <a:off x="1946010" y="366392"/>
            <a:ext cx="3509910" cy="49114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4301D0-1E30-9A8E-C57B-0F682F019D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601" t="8000" r="36599" b="27289"/>
          <a:stretch/>
        </p:blipFill>
        <p:spPr>
          <a:xfrm>
            <a:off x="8255253" y="367283"/>
            <a:ext cx="3849624" cy="523148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4CD87D75-FCF4-FCDE-B81A-134DBB620E3F}"/>
              </a:ext>
            </a:extLst>
          </p:cNvPr>
          <p:cNvSpPr txBox="1">
            <a:spLocks/>
          </p:cNvSpPr>
          <p:nvPr/>
        </p:nvSpPr>
        <p:spPr>
          <a:xfrm>
            <a:off x="6096000" y="163772"/>
            <a:ext cx="2090929" cy="3603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u="sng"/>
              <a:t>Step 4</a:t>
            </a:r>
            <a:br>
              <a:rPr lang="en-GB"/>
            </a:br>
            <a:r>
              <a:rPr lang="en-GB"/>
              <a:t>Select these options.</a:t>
            </a:r>
          </a:p>
          <a:p>
            <a:endParaRPr lang="en-GB"/>
          </a:p>
          <a:p>
            <a:r>
              <a:rPr lang="en-GB"/>
              <a:t>Click share to generate a link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9C47AE5-BACA-F08B-121F-076D10E02643}"/>
              </a:ext>
            </a:extLst>
          </p:cNvPr>
          <p:cNvCxnSpPr>
            <a:cxnSpLocks/>
          </p:cNvCxnSpPr>
          <p:nvPr/>
        </p:nvCxnSpPr>
        <p:spPr>
          <a:xfrm>
            <a:off x="530352" y="3267456"/>
            <a:ext cx="1312303" cy="11083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AF03493-FB99-39C7-E479-AA3C26286F7E}"/>
              </a:ext>
            </a:extLst>
          </p:cNvPr>
          <p:cNvCxnSpPr>
            <a:cxnSpLocks/>
          </p:cNvCxnSpPr>
          <p:nvPr/>
        </p:nvCxnSpPr>
        <p:spPr>
          <a:xfrm>
            <a:off x="7395279" y="3429000"/>
            <a:ext cx="1555311" cy="148299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773CC6A-CB73-4F3D-7E16-38D914A46F1D}"/>
              </a:ext>
            </a:extLst>
          </p:cNvPr>
          <p:cNvCxnSpPr>
            <a:cxnSpLocks/>
          </p:cNvCxnSpPr>
          <p:nvPr/>
        </p:nvCxnSpPr>
        <p:spPr>
          <a:xfrm>
            <a:off x="7644385" y="1387070"/>
            <a:ext cx="987551" cy="13835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E7EC88C-7935-D611-0D5A-852ADF84DDE7}"/>
              </a:ext>
            </a:extLst>
          </p:cNvPr>
          <p:cNvCxnSpPr>
            <a:cxnSpLocks/>
          </p:cNvCxnSpPr>
          <p:nvPr/>
        </p:nvCxnSpPr>
        <p:spPr>
          <a:xfrm flipH="1">
            <a:off x="6716130" y="5104541"/>
            <a:ext cx="1506544" cy="47561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7001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 err="1">
                <a:solidFill>
                  <a:srgbClr val="00B050"/>
                </a:solidFill>
                <a:ea typeface="+mn-lt"/>
                <a:cs typeface="+mn-lt"/>
              </a:rPr>
              <a:t>Sharepoint</a:t>
            </a: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  <a:p>
            <a:pPr>
              <a:defRPr/>
            </a:pP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09AC225-0E23-431F-D100-B70184F06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845" y="613192"/>
            <a:ext cx="11024558" cy="5513493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0976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 err="1">
                <a:solidFill>
                  <a:srgbClr val="00B050"/>
                </a:solidFill>
                <a:ea typeface="+mn-lt"/>
                <a:cs typeface="+mn-lt"/>
              </a:rPr>
              <a:t>Sharepoint</a:t>
            </a: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  <a:p>
            <a:pPr>
              <a:defRPr/>
            </a:pP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7D6890A3-3024-8DBA-1B87-3248810FD8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721" y="559815"/>
            <a:ext cx="9601200" cy="550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1019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6EF0B-FC09-604E-74E3-F3D2DD0914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148A2FF-FC0B-6230-D326-4B90A284999D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3200" b="1" err="1">
                <a:solidFill>
                  <a:srgbClr val="00B050"/>
                </a:solidFill>
                <a:ea typeface="+mn-lt"/>
                <a:cs typeface="+mn-lt"/>
              </a:rPr>
              <a:t>Sharepoint</a:t>
            </a: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  <a:p>
            <a:pPr>
              <a:defRPr/>
            </a:pPr>
            <a:endParaRPr lang="en-GB" sz="3200" b="1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A51C40-E151-DD36-96ED-F5717AE88B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7177" y="211666"/>
            <a:ext cx="6214220" cy="5533571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FF3F145D-31F4-5F1A-C04E-D262589FC2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17811F-E4DF-4609-4CBE-9851EFF056C6}"/>
              </a:ext>
            </a:extLst>
          </p:cNvPr>
          <p:cNvSpPr txBox="1"/>
          <p:nvPr/>
        </p:nvSpPr>
        <p:spPr>
          <a:xfrm>
            <a:off x="611776" y="1343247"/>
            <a:ext cx="267319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solidFill>
                  <a:srgbClr val="002060"/>
                </a:solidFill>
                <a:ea typeface="Calibri"/>
                <a:cs typeface="Calibri"/>
              </a:rPr>
              <a:t>Galwch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 y </a:t>
            </a:r>
            <a:r>
              <a:rPr lang="en-US" sz="2400" err="1">
                <a:solidFill>
                  <a:srgbClr val="002060"/>
                </a:solidFill>
                <a:ea typeface="Calibri"/>
                <a:cs typeface="Calibri"/>
              </a:rPr>
              <a:t>ffeil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Calibri"/>
                <a:cs typeface="Calibri"/>
              </a:rPr>
              <a:t>rhywbeth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Calibri"/>
                <a:cs typeface="Calibri"/>
              </a:rPr>
              <a:t>perthnasol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, </a:t>
            </a:r>
            <a:r>
              <a:rPr lang="en-US" sz="2400" err="1">
                <a:solidFill>
                  <a:srgbClr val="002060"/>
                </a:solidFill>
                <a:ea typeface="Calibri"/>
                <a:cs typeface="Calibri"/>
              </a:rPr>
              <a:t>clic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Calibri"/>
                <a:cs typeface="Calibri"/>
              </a:rPr>
              <a:t>chwith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Calibri"/>
                <a:cs typeface="Calibri"/>
              </a:rPr>
              <a:t>ar</a:t>
            </a:r>
            <a:r>
              <a:rPr lang="en-US" sz="2400">
                <a:solidFill>
                  <a:srgbClr val="002060"/>
                </a:solidFill>
                <a:ea typeface="Calibri"/>
                <a:cs typeface="Calibri"/>
              </a:rPr>
              <a:t> "Create"</a:t>
            </a:r>
          </a:p>
          <a:p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Call the file something relevant, left click on "Create"</a:t>
            </a:r>
          </a:p>
        </p:txBody>
      </p:sp>
    </p:spTree>
    <p:extLst>
      <p:ext uri="{BB962C8B-B14F-4D97-AF65-F5344CB8AC3E}">
        <p14:creationId xmlns:p14="http://schemas.microsoft.com/office/powerpoint/2010/main" val="25202085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132DAE-42EF-8BE3-BDCE-827B5320A984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28387-CBCE-FBC6-A543-8EDA2B7E6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838" y="-9729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          OneDrive </a:t>
            </a:r>
            <a:endParaRPr lang="en-US"/>
          </a:p>
        </p:txBody>
      </p:sp>
      <p:pic>
        <p:nvPicPr>
          <p:cNvPr id="3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AF60588F-6CD2-8A39-3E06-6C3740DA39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413" y="65446"/>
            <a:ext cx="1212014" cy="6917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0318DD-CCC5-C996-32F0-458AC855818D}"/>
              </a:ext>
            </a:extLst>
          </p:cNvPr>
          <p:cNvSpPr txBox="1"/>
          <p:nvPr/>
        </p:nvSpPr>
        <p:spPr>
          <a:xfrm>
            <a:off x="293576" y="1003349"/>
            <a:ext cx="6338553" cy="4661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Tra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ar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leoliadau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byddwch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cadw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holl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gofnodion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OneDrive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hun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. </a:t>
            </a:r>
            <a:endParaRPr lang="en-US" sz="2000" b="1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 b="1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angen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i'ch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Mentor Dosbarth,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Uwch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Fentor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,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Arweinydd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Rhwydwaith a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Thiwtor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Cyswllt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gyd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gael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mynediad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i'ch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OneDrive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fonitro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cynnydd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. </a:t>
            </a:r>
            <a:endParaRPr lang="en-US" sz="2000" b="1" dirty="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b="1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Byddwch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copio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dolen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OneDrive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i'ch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tudalen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Sharepoint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a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byddant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gyd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cael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mynediad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at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gwaith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oddi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yno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58E07341-949F-88DD-B0D8-B3643EF5F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9758" y="2087121"/>
            <a:ext cx="4878237" cy="30144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EB90AA7-0988-AA33-7ACD-280335CB973C}"/>
              </a:ext>
            </a:extLst>
          </p:cNvPr>
          <p:cNvSpPr txBox="1"/>
          <p:nvPr/>
        </p:nvSpPr>
        <p:spPr>
          <a:xfrm>
            <a:off x="6752961" y="1092679"/>
            <a:ext cx="517855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Defnyddiwch</a:t>
            </a:r>
            <a:r>
              <a:rPr lang="en-US" sz="2400" b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'</a:t>
            </a:r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MydayUWTSD</a:t>
            </a:r>
            <a:r>
              <a:rPr lang="en-US" sz="2400" b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' yn y bar </a:t>
            </a:r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chwilio</a:t>
            </a:r>
            <a:r>
              <a:rPr lang="en-US" sz="2400" b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400" b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gael</a:t>
            </a:r>
            <a:r>
              <a:rPr lang="en-US" sz="2400" b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mynediad</a:t>
            </a:r>
            <a:r>
              <a:rPr lang="en-US" sz="2400" b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i</a:t>
            </a:r>
            <a:r>
              <a:rPr lang="en-US" sz="2400" b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hwb</a:t>
            </a:r>
            <a:endParaRPr lang="en-US" b="1">
              <a:solidFill>
                <a:schemeClr val="accent1">
                  <a:lumMod val="50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116037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132DAE-42EF-8BE3-BDCE-827B5320A984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28387-CBCE-FBC6-A543-8EDA2B7E6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838" y="-9729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          OneDrive </a:t>
            </a:r>
            <a:endParaRPr lang="en-US"/>
          </a:p>
        </p:txBody>
      </p:sp>
      <p:pic>
        <p:nvPicPr>
          <p:cNvPr id="3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AF60588F-6CD2-8A39-3E06-6C3740DA39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413" y="65446"/>
            <a:ext cx="1212014" cy="6917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0318DD-CCC5-C996-32F0-458AC855818D}"/>
              </a:ext>
            </a:extLst>
          </p:cNvPr>
          <p:cNvSpPr txBox="1"/>
          <p:nvPr/>
        </p:nvSpPr>
        <p:spPr>
          <a:xfrm>
            <a:off x="661129" y="994384"/>
            <a:ext cx="5424153" cy="4661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cs typeface="Calibri"/>
              </a:rPr>
              <a:t>During placements you will keep all your records in your own OneDrive.</a:t>
            </a:r>
            <a:endParaRPr lang="en-US" sz="2000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 b="1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cs typeface="Calibri"/>
              </a:rPr>
              <a:t>Your Class Mentor, Senior Mentor, Network Lead and Link Tutor will all need access to your OneDrive to monitor your progress. </a:t>
            </a:r>
            <a:endParaRPr lang="en-US" sz="2000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sz="2000" b="1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cs typeface="Calibri"/>
              </a:rPr>
              <a:t>You will save your OneDrive link to your </a:t>
            </a:r>
            <a:r>
              <a:rPr lang="en-US" sz="2000" b="1" dirty="0" err="1">
                <a:solidFill>
                  <a:schemeClr val="accent1">
                    <a:lumMod val="50000"/>
                  </a:schemeClr>
                </a:solidFill>
                <a:cs typeface="Calibri"/>
              </a:rPr>
              <a:t>Sharepoint</a:t>
            </a: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  <a:cs typeface="Calibri"/>
              </a:rPr>
              <a:t> page and they will all access your work from there.</a:t>
            </a:r>
            <a:endParaRPr lang="en-US" sz="2000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58E07341-949F-88DD-B0D8-B3643EF5F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9758" y="2087121"/>
            <a:ext cx="4878237" cy="30144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EB90AA7-0988-AA33-7ACD-280335CB973C}"/>
              </a:ext>
            </a:extLst>
          </p:cNvPr>
          <p:cNvSpPr txBox="1"/>
          <p:nvPr/>
        </p:nvSpPr>
        <p:spPr>
          <a:xfrm>
            <a:off x="7021902" y="1092679"/>
            <a:ext cx="464963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50000"/>
                  </a:schemeClr>
                </a:solidFill>
                <a:cs typeface="Calibri"/>
              </a:rPr>
              <a:t>Use '</a:t>
            </a:r>
            <a:r>
              <a:rPr lang="en-US" sz="2400" err="1">
                <a:solidFill>
                  <a:schemeClr val="accent1">
                    <a:lumMod val="50000"/>
                  </a:schemeClr>
                </a:solidFill>
                <a:cs typeface="Calibri"/>
              </a:rPr>
              <a:t>MydayUWTSD</a:t>
            </a:r>
            <a:r>
              <a:rPr lang="en-US" sz="2400">
                <a:solidFill>
                  <a:schemeClr val="accent1">
                    <a:lumMod val="50000"/>
                  </a:schemeClr>
                </a:solidFill>
                <a:cs typeface="Calibri"/>
              </a:rPr>
              <a:t>' in the search bar to access your </a:t>
            </a:r>
            <a:r>
              <a:rPr lang="en-US" sz="2400" err="1">
                <a:solidFill>
                  <a:schemeClr val="accent1">
                    <a:lumMod val="50000"/>
                  </a:schemeClr>
                </a:solidFill>
                <a:cs typeface="Calibri"/>
              </a:rPr>
              <a:t>hwb</a:t>
            </a:r>
            <a:r>
              <a:rPr lang="en-US" sz="2400">
                <a:solidFill>
                  <a:schemeClr val="accent1">
                    <a:lumMod val="50000"/>
                  </a:schemeClr>
                </a:solidFill>
                <a:cs typeface="Calibri"/>
              </a:rPr>
              <a:t> homepage</a:t>
            </a:r>
            <a:endParaRPr lang="en-US" sz="2000">
              <a:solidFill>
                <a:schemeClr val="accent1">
                  <a:lumMod val="50000"/>
                </a:schemeClr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548707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146" y="1121415"/>
            <a:ext cx="2743200" cy="1545336"/>
          </a:xfrm>
          <a:prstGeom prst="rect">
            <a:avLst/>
          </a:prstGeom>
        </p:spPr>
      </p:pic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691D2274-D981-A346-9BD4-5C766BC2E9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526" y="3449558"/>
            <a:ext cx="5815263" cy="3207408"/>
          </a:xfrm>
          <a:prstGeom prst="rect">
            <a:avLst/>
          </a:prstGeom>
        </p:spPr>
      </p:pic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370BA25-6126-F527-434D-8526DDA574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9335" y="4980"/>
            <a:ext cx="7089923" cy="51199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8D6C0B-E4F3-8FF7-7DC8-A4BC16C95633}"/>
              </a:ext>
            </a:extLst>
          </p:cNvPr>
          <p:cNvSpPr txBox="1"/>
          <p:nvPr/>
        </p:nvSpPr>
        <p:spPr>
          <a:xfrm>
            <a:off x="6096412" y="5102078"/>
            <a:ext cx="5354821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Section 4: </a:t>
            </a:r>
            <a:r>
              <a:rPr lang="en-US" dirty="0" err="1">
                <a:ea typeface="Calibri"/>
                <a:cs typeface="Calibri"/>
              </a:rPr>
              <a:t>Pontiau</a:t>
            </a:r>
            <a:r>
              <a:rPr lang="en-US" dirty="0">
                <a:ea typeface="Calibri"/>
                <a:cs typeface="Calibri"/>
              </a:rPr>
              <a:t> Bach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318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 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145" y="1089974"/>
            <a:ext cx="2743200" cy="1545336"/>
          </a:xfrm>
          <a:prstGeom prst="rect">
            <a:avLst/>
          </a:prstGeom>
        </p:spPr>
      </p:pic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CE17FC48-D283-E5A6-089B-4526736C75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9" y="3429505"/>
            <a:ext cx="5845343" cy="3207408"/>
          </a:xfrm>
          <a:prstGeom prst="rect">
            <a:avLst/>
          </a:prstGeom>
        </p:spPr>
      </p:pic>
      <p:pic>
        <p:nvPicPr>
          <p:cNvPr id="14" name="Picture 13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09DE98E7-6AAA-9AEF-64A2-66B111BF3B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547" y="163654"/>
            <a:ext cx="7378062" cy="49353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9D1DBF2-9AC9-58A4-C708-41A9FA06ED5B}"/>
              </a:ext>
            </a:extLst>
          </p:cNvPr>
          <p:cNvSpPr txBox="1"/>
          <p:nvPr/>
        </p:nvSpPr>
        <p:spPr>
          <a:xfrm>
            <a:off x="6096412" y="5102078"/>
            <a:ext cx="5354821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Section 4: Mini Bridges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1615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756" y="90425"/>
            <a:ext cx="1190446" cy="6755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C84E90-E59A-3F70-1B66-D4BBE4AF10E3}"/>
              </a:ext>
            </a:extLst>
          </p:cNvPr>
          <p:cNvSpPr txBox="1"/>
          <p:nvPr/>
        </p:nvSpPr>
        <p:spPr>
          <a:xfrm>
            <a:off x="6112807" y="4275400"/>
            <a:ext cx="5040548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Rhannwch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OneDrive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Sharepoint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–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rhowch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hawliau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golygu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iddynt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5428D8-6599-4FB4-A89B-A3BCAD45D74A}"/>
              </a:ext>
            </a:extLst>
          </p:cNvPr>
          <p:cNvSpPr txBox="1"/>
          <p:nvPr/>
        </p:nvSpPr>
        <p:spPr>
          <a:xfrm>
            <a:off x="733685" y="4279816"/>
            <a:ext cx="4059682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Lawrlwythwch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dogfennau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sydd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eu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hangen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arnoch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o Moodle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mewn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i'ch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OneDrive.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B2BCAF6-6F76-FFB7-F5C5-3DAA4B7EE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2623" y="976919"/>
            <a:ext cx="2996978" cy="28912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16C48B8-AB01-10D5-9F62-7154CEBB5A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6314" y="1125197"/>
            <a:ext cx="5949108" cy="25970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611909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756" y="90425"/>
            <a:ext cx="1190446" cy="6755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C84E90-E59A-3F70-1B66-D4BBE4AF10E3}"/>
              </a:ext>
            </a:extLst>
          </p:cNvPr>
          <p:cNvSpPr txBox="1"/>
          <p:nvPr/>
        </p:nvSpPr>
        <p:spPr>
          <a:xfrm>
            <a:off x="6112807" y="4275400"/>
            <a:ext cx="5040548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Share your OneDrive on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Sharepoint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 – give them editing rights.</a:t>
            </a:r>
            <a:endParaRPr lang="en-GB" sz="2800">
              <a:solidFill>
                <a:srgbClr val="FF000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5428D8-6599-4FB4-A89B-A3BCAD45D74A}"/>
              </a:ext>
            </a:extLst>
          </p:cNvPr>
          <p:cNvSpPr txBox="1"/>
          <p:nvPr/>
        </p:nvSpPr>
        <p:spPr>
          <a:xfrm>
            <a:off x="889757" y="4087021"/>
            <a:ext cx="3738357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Download the documents you need from Moodle into your OneDrive</a:t>
            </a:r>
            <a:endParaRPr lang="en-GB" sz="28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B2BCAF6-6F76-FFB7-F5C5-3DAA4B7EE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2623" y="976919"/>
            <a:ext cx="2996978" cy="28912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16C48B8-AB01-10D5-9F62-7154CEBB5A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6314" y="1125197"/>
            <a:ext cx="5949108" cy="25970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86370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7542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28456" y="569237"/>
            <a:ext cx="4433996" cy="53673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6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en-US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Time </a:t>
            </a:r>
            <a:endParaRPr lang="en-US" sz="5400">
              <a:solidFill>
                <a:srgbClr val="000000"/>
              </a:solidFill>
              <a:latin typeface="Calibri" panose="020F0502020204030204"/>
              <a:ea typeface="Calibri"/>
              <a:cs typeface="Calibri" panose="020F0502020204030204"/>
            </a:endParaRPr>
          </a:p>
          <a:p>
            <a:pPr marL="9525" algn="ctr">
              <a:spcBef>
                <a:spcPts val="1515"/>
              </a:spcBef>
            </a:pPr>
            <a:r>
              <a:rPr lang="en-US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for questions</a:t>
            </a:r>
            <a:endParaRPr lang="en-US" sz="5400">
              <a:ea typeface="Calibri" panose="020F0502020204030204"/>
              <a:cs typeface="Calibri" panose="020F0502020204030204"/>
            </a:endParaRPr>
          </a:p>
          <a:p>
            <a:pPr marL="9525">
              <a:spcBef>
                <a:spcPts val="1515"/>
              </a:spcBef>
            </a:pPr>
            <a:endParaRPr lang="en-US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en-US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GB" sz="1400">
              <a:solidFill>
                <a:srgbClr val="DEEBF7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248768" y="767598"/>
            <a:ext cx="4258615" cy="59225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2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cy-GB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Amser ar gyfer cwestiynau</a:t>
            </a:r>
            <a:br>
              <a:rPr lang="en-US" sz="7200">
                <a:latin typeface="Kristen ITC"/>
                <a:ea typeface="Calibri"/>
                <a:cs typeface="Arial"/>
              </a:rPr>
            </a:br>
            <a:endParaRPr lang="cy-GB" sz="5400">
              <a:latin typeface="Kristen ITC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cy-GB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EBE48F17-24FB-E6E0-6706-A231AE000B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062183" y="3818148"/>
            <a:ext cx="1910279" cy="2713115"/>
          </a:xfrm>
        </p:spPr>
      </p:pic>
      <p:pic>
        <p:nvPicPr>
          <p:cNvPr id="8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562FEA49-891B-FECB-329C-C36AD2B00D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890" y="3816669"/>
            <a:ext cx="1910279" cy="2713115"/>
          </a:xfrm>
          <a:prstGeom prst="rect">
            <a:avLst/>
          </a:prstGeom>
        </p:spPr>
      </p:pic>
      <p:pic>
        <p:nvPicPr>
          <p:cNvPr id="10" name="Picture 9" descr="A blue icon with a question mark&#10;&#10;Description automatically generated">
            <a:extLst>
              <a:ext uri="{FF2B5EF4-FFF2-40B4-BE49-F238E27FC236}">
                <a16:creationId xmlns:a16="http://schemas.microsoft.com/office/drawing/2014/main" id="{FC43A018-48C5-D48C-E778-510F2AAEC7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365" y="3121402"/>
            <a:ext cx="1558320" cy="16795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09639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6C38936-B6FE-DCCD-E33C-6E3900C6851A}"/>
              </a:ext>
            </a:extLst>
          </p:cNvPr>
          <p:cNvSpPr txBox="1">
            <a:spLocks/>
          </p:cNvSpPr>
          <p:nvPr/>
        </p:nvSpPr>
        <p:spPr>
          <a:xfrm>
            <a:off x="3224791" y="1712994"/>
            <a:ext cx="8699943" cy="252508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solidFill>
                  <a:srgbClr val="034A90"/>
                </a:solidFill>
                <a:latin typeface="Calibri"/>
                <a:ea typeface="Calibri"/>
                <a:cs typeface="Calibri"/>
                <a:hlinkClick r:id="rId2"/>
              </a:rPr>
              <a:t>A Quality Framework for Early Childhood Play, Learning and Care in Wales (gov.wales)</a:t>
            </a:r>
            <a:endParaRPr lang="en-US" sz="1800">
              <a:solidFill>
                <a:srgbClr val="034A9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US" sz="1800">
              <a:solidFill>
                <a:srgbClr val="034A9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solidFill>
                  <a:srgbClr val="034A90"/>
                </a:solidFill>
                <a:latin typeface="Calibri"/>
                <a:ea typeface="Calibri"/>
                <a:cs typeface="Calibri"/>
                <a:hlinkClick r:id="rId3"/>
              </a:rPr>
              <a:t>Encouraging independent and inquisitive learners in the Foundation Phase | Estyn (gov.wales)</a:t>
            </a:r>
            <a:endParaRPr lang="en-US" sz="1800">
              <a:solidFill>
                <a:srgbClr val="034A9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US" sz="1800">
              <a:solidFill>
                <a:srgbClr val="034A9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solidFill>
                  <a:srgbClr val="034A90"/>
                </a:solidFill>
                <a:latin typeface="Arial"/>
                <a:ea typeface="Calibri"/>
                <a:cs typeface="Arial"/>
              </a:rPr>
              <a:t>EWC Code of Conduct </a:t>
            </a:r>
            <a:r>
              <a:rPr lang="en-US" sz="1800">
                <a:solidFill>
                  <a:srgbClr val="034A90"/>
                </a:solidFill>
                <a:latin typeface="Arial"/>
                <a:ea typeface="Calibri"/>
                <a:cs typeface="Arial"/>
                <a:hlinkClick r:id="rId4"/>
              </a:rPr>
              <a:t>file.html (ewc.wales)</a:t>
            </a:r>
            <a:endParaRPr lang="en-US" sz="1800">
              <a:solidFill>
                <a:srgbClr val="034A90"/>
              </a:solidFill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US" sz="1800">
              <a:solidFill>
                <a:srgbClr val="034A90"/>
              </a:solidFill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r>
              <a:rPr lang="en-GB" sz="1800">
                <a:solidFill>
                  <a:srgbClr val="034A90"/>
                </a:solidFill>
                <a:latin typeface="Arial"/>
                <a:ea typeface="Calibri"/>
                <a:cs typeface="Arial"/>
              </a:rPr>
              <a:t>Welsh Government (2019) </a:t>
            </a:r>
            <a:r>
              <a:rPr lang="en-GB" sz="1800" i="1">
                <a:solidFill>
                  <a:srgbClr val="034A90"/>
                </a:solidFill>
                <a:latin typeface="Arial"/>
                <a:ea typeface="Calibri"/>
                <a:cs typeface="Arial"/>
              </a:rPr>
              <a:t>Professional Standards for Teaching and Leadership</a:t>
            </a:r>
            <a:r>
              <a:rPr lang="en-GB" sz="1800">
                <a:solidFill>
                  <a:srgbClr val="034A90"/>
                </a:solidFill>
                <a:latin typeface="Arial"/>
                <a:ea typeface="Calibri"/>
                <a:cs typeface="Arial"/>
              </a:rPr>
              <a:t>. </a:t>
            </a:r>
            <a:r>
              <a:rPr lang="en-GB" sz="1800" b="1">
                <a:solidFill>
                  <a:srgbClr val="034A90"/>
                </a:solidFill>
                <a:latin typeface="Arial"/>
                <a:ea typeface="Calibri"/>
                <a:cs typeface="Arial"/>
              </a:rPr>
              <a:t>Moodle.</a:t>
            </a:r>
            <a:r>
              <a:rPr lang="en-GB" sz="1800">
                <a:solidFill>
                  <a:srgbClr val="034A90"/>
                </a:solidFill>
                <a:latin typeface="Arial"/>
                <a:ea typeface="Calibri"/>
                <a:cs typeface="Arial"/>
              </a:rPr>
              <a:t> </a:t>
            </a:r>
            <a:endParaRPr lang="en-US" sz="1800">
              <a:solidFill>
                <a:srgbClr val="034A90"/>
              </a:solidFill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GB" sz="1800">
              <a:solidFill>
                <a:srgbClr val="034A90"/>
              </a:solidFill>
              <a:latin typeface="Arial"/>
              <a:ea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GB" sz="1800" b="1">
              <a:solidFill>
                <a:srgbClr val="034A90"/>
              </a:solidFill>
              <a:latin typeface="Arial"/>
              <a:cs typeface="Arial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ACDB67BC-2A75-B91B-C0BE-1FFD5804D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1470" y="274411"/>
            <a:ext cx="7030800" cy="95947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 sz="2800" b="1">
                <a:solidFill>
                  <a:srgbClr val="002060"/>
                </a:solidFill>
                <a:latin typeface="Kristen ITC"/>
                <a:cs typeface="Arial"/>
              </a:rPr>
              <a:t>Rhestr Gyfeiriadau</a:t>
            </a:r>
            <a:r>
              <a:rPr lang="en-US" sz="2800" b="1">
                <a:solidFill>
                  <a:srgbClr val="002060"/>
                </a:solidFill>
                <a:latin typeface="Kristen ITC"/>
                <a:cs typeface="Arial"/>
              </a:rPr>
              <a:t>/References List</a:t>
            </a:r>
            <a:endParaRPr lang="en-US" sz="2800">
              <a:solidFill>
                <a:srgbClr val="002060"/>
              </a:solidFill>
              <a:latin typeface="Kristen ITC"/>
            </a:endParaRPr>
          </a:p>
        </p:txBody>
      </p:sp>
      <p:pic>
        <p:nvPicPr>
          <p:cNvPr id="14" name="Picture 13" descr="A stack of books with glasses on top&#10;&#10;Description automatically generated">
            <a:extLst>
              <a:ext uri="{FF2B5EF4-FFF2-40B4-BE49-F238E27FC236}">
                <a16:creationId xmlns:a16="http://schemas.microsoft.com/office/drawing/2014/main" id="{5682C76A-991E-B842-AB83-8084C7675E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6845" y="2962325"/>
            <a:ext cx="1670806" cy="20743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524635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2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1E63D09-7DE5-4D3E-9C92-A947845E6E83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SharedWithUsers xmlns="8ee9550b-f5f4-4dde-bce5-39f4ba45c2f1">
      <UserInfo>
        <DisplayName/>
        <AccountId xsi:nil="true"/>
        <AccountType/>
      </UserInfo>
    </SharedWithUsers>
    <Updatedfor2526 xmlns="92c24619-d6d5-42cf-b618-23d930ad9f20">false</Updatedfor2526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1" ma:contentTypeDescription="Create a new document." ma:contentTypeScope="" ma:versionID="41dec61dd083a53000eef97fc89faae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68bcea133a727dbef5f24f4c66cdfb2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Updatedfor2526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Updatedfor2526" ma:index="46" nillable="true" ma:displayName="Updated for 2526" ma:default="0" ma:format="Dropdown" ma:internalName="Updatedfor2526">
      <xsd:simpleType>
        <xsd:restriction base="dms:Boolean"/>
      </xsd:simpleType>
    </xsd:element>
    <xsd:element name="MediaServiceBillingMetadata" ma:index="4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9882B17-052B-4559-AD13-DEC452F4F00E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93E03C2-8F7E-418C-9BA4-F7A14C9382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0A60985-36E8-4AC8-AFEE-609DA0C49B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32</Slides>
  <Notes>21</Notes>
  <HiddenSlides>0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UWTSD 200_Title Page 3</vt:lpstr>
      <vt:lpstr>UWTSD 200_Subtitle 3</vt:lpstr>
      <vt:lpstr>UWTSD 200_Text 5</vt:lpstr>
      <vt:lpstr>UWTSD 200_Text 1</vt:lpstr>
      <vt:lpstr>UWTSD 200_Text 1</vt:lpstr>
      <vt:lpstr>Custom Design</vt:lpstr>
      <vt:lpstr>UWTSD 200_Text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Cyflwyno'r Pebblepad  </vt:lpstr>
      <vt:lpstr>Introducing Pebblepad  </vt:lpstr>
      <vt:lpstr>Pasbort Dysgu Proffesiynol  </vt:lpstr>
      <vt:lpstr>Professional Learning Passport  </vt:lpstr>
      <vt:lpstr>PowerPoint Presentation</vt:lpstr>
      <vt:lpstr>Linc Cychwynol – Tasg  10 Munud</vt:lpstr>
      <vt:lpstr>Activation Link – 10 minute task</vt:lpstr>
      <vt:lpstr> Cam 1 Cliciwch ar Yr Adnoddau  </vt:lpstr>
      <vt:lpstr> Step 1 Click on 'Resources' under your name</vt:lpstr>
      <vt:lpstr>Manylion personol</vt:lpstr>
      <vt:lpstr>Personal Details</vt:lpstr>
      <vt:lpstr>PowerPoint Presentation</vt:lpstr>
      <vt:lpstr>PowerPoint Presentation</vt:lpstr>
      <vt:lpstr>Cam 3 Cliciwch ymlaen Gyda'r We  (yn Gymraeg)</vt:lpstr>
      <vt:lpstr>Step 3 Click on 'With the web'</vt:lpstr>
      <vt:lpstr>PowerPoint Presentation</vt:lpstr>
      <vt:lpstr>PowerPoint Presentation</vt:lpstr>
      <vt:lpstr>PowerPoint Presentation</vt:lpstr>
      <vt:lpstr>                       OneDrive </vt:lpstr>
      <vt:lpstr>                       OneDrive </vt:lpstr>
      <vt:lpstr>             OneDrive </vt:lpstr>
      <vt:lpstr>             OneDrive </vt:lpstr>
      <vt:lpstr>             OneDrive </vt:lpstr>
      <vt:lpstr>             OneDrive </vt:lpstr>
      <vt:lpstr>PowerPoint Presentation</vt:lpstr>
      <vt:lpstr>Rhestr Gyfeiriadau/References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132</cp:revision>
  <dcterms:created xsi:type="dcterms:W3CDTF">2013-07-15T20:26:40Z</dcterms:created>
  <dcterms:modified xsi:type="dcterms:W3CDTF">2026-10-21T18:30:59Z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Order">
    <vt:r8>379600</vt:r8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MediaServiceImageTags">
    <vt:lpwstr/>
  </property>
  <property fmtid="{D5CDD505-2E9C-101B-9397-08002B2CF9AE}" pid="8" name="_SharedFileIndex">
    <vt:lpwstr/>
  </property>
  <property fmtid="{D5CDD505-2E9C-101B-9397-08002B2CF9AE}" pid="9" name="_SourceUrl">
    <vt:lpwstr/>
  </property>
</Properties>
</file>