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55" d="100"/>
          <a:sy n="55" d="100"/>
        </p:scale>
        <p:origin x="109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461462-D2E8-4317-B6D5-3AC17262107C}" type="datetimeFigureOut">
              <a:rPr lang="en-GB" smtClean="0"/>
              <a:t>16/02/2026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04508-4826-495C-BB2F-03F28669A899}" type="slidenum">
              <a:rPr lang="en-GB" smtClean="0"/>
              <a:t>‹#›</a:t>
            </a:fld>
            <a:endParaRPr lang="en-GB"/>
          </a:p>
        </p:txBody>
      </p:sp>
    </p:spTree>
    <p:extLst>
      <p:ext uri="{BB962C8B-B14F-4D97-AF65-F5344CB8AC3E}">
        <p14:creationId xmlns:p14="http://schemas.microsoft.com/office/powerpoint/2010/main" val="2553635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6804508-4826-495C-BB2F-03F28669A899}" type="slidenum">
              <a:rPr lang="en-GB" smtClean="0"/>
              <a:t>1</a:t>
            </a:fld>
            <a:endParaRPr lang="en-GB"/>
          </a:p>
        </p:txBody>
      </p:sp>
    </p:spTree>
    <p:extLst>
      <p:ext uri="{BB962C8B-B14F-4D97-AF65-F5344CB8AC3E}">
        <p14:creationId xmlns:p14="http://schemas.microsoft.com/office/powerpoint/2010/main" val="22003889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2/16/2026</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dirty="0"/>
            </a:p>
          </p:txBody>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dirty="0"/>
            </a:p>
          </p:txBody>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2/16/2026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2/16/2026</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txBody>
          <a:bodyPr/>
          <a:lstStyle/>
          <a:p>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2/16/2026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2/16/2026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2/16/2026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2/16/2026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2/16/2026</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2/16/2026</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2/16/2026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2/16/2026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1000"/>
            <a:lum/>
          </a:blip>
          <a:srcRect/>
          <a:stretch>
            <a:fillRect t="-16000" b="-127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2/16/2026</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8" Type="http://schemas.openxmlformats.org/officeDocument/2006/relationships/hyperlink" Target="https://www.bmj.com/content/368/bmj.m998" TargetMode="External"/><Relationship Id="rId3" Type="http://schemas.openxmlformats.org/officeDocument/2006/relationships/slideLayout" Target="../slideLayouts/slideLayout2.xml"/><Relationship Id="rId7" Type="http://schemas.openxmlformats.org/officeDocument/2006/relationships/hyperlink" Target="https://www.legislation.gov.uk/ukpga/2010/15/contents" TargetMode="Externa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hyperlink" Target="https://www.legislation.gov.uk/ukpga/2014/23/contents/enacted" TargetMode="External"/><Relationship Id="rId5" Type="http://schemas.openxmlformats.org/officeDocument/2006/relationships/hyperlink" Target="https://www.cqc.org.uk/" TargetMode="External"/><Relationship Id="rId4" Type="http://schemas.openxmlformats.org/officeDocument/2006/relationships/hyperlink" Target="https://www.ageuk.org.uk/" TargetMode="External"/><Relationship Id="rId9" Type="http://schemas.openxmlformats.org/officeDocument/2006/relationships/image" Target="../media/image2.png"/></Relationships>
</file>

<file path=ppt/slides/_rels/slide18.xml.rels><?xml version="1.0" encoding="UTF-8" standalone="yes"?>
<Relationships xmlns="http://schemas.openxmlformats.org/package/2006/relationships"><Relationship Id="rId8" Type="http://schemas.openxmlformats.org/officeDocument/2006/relationships/hyperlink" Target="https://www.scie.org.uk/" TargetMode="External"/><Relationship Id="rId3" Type="http://schemas.openxmlformats.org/officeDocument/2006/relationships/slideLayout" Target="../slideLayouts/slideLayout2.xml"/><Relationship Id="rId7" Type="http://schemas.openxmlformats.org/officeDocument/2006/relationships/hyperlink" Target="https://www.skillsforcare.org.uk/" TargetMode="Externa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hyperlink" Target="https://www.ons.gov.uk/" TargetMode="External"/><Relationship Id="rId5" Type="http://schemas.openxmlformats.org/officeDocument/2006/relationships/hyperlink" Target="https://www.longtermplan.nhs.uk/" TargetMode="External"/><Relationship Id="rId10" Type="http://schemas.openxmlformats.org/officeDocument/2006/relationships/image" Target="../media/image2.png"/><Relationship Id="rId4" Type="http://schemas.openxmlformats.org/officeDocument/2006/relationships/hyperlink" Target="https://www.legislation.gov.uk/ukpga/1998/42/contents" TargetMode="External"/><Relationship Id="rId9" Type="http://schemas.openxmlformats.org/officeDocument/2006/relationships/hyperlink" Target="https://www.who.int/" TargetMode="Externa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50AF2-0643-E251-BDC2-D24A3847EADD}"/>
              </a:ext>
            </a:extLst>
          </p:cNvPr>
          <p:cNvSpPr>
            <a:spLocks noGrp="1"/>
          </p:cNvSpPr>
          <p:nvPr>
            <p:ph type="ctrTitle"/>
          </p:nvPr>
        </p:nvSpPr>
        <p:spPr>
          <a:xfrm>
            <a:off x="2047864" y="674914"/>
            <a:ext cx="7498908" cy="2294600"/>
          </a:xfrm>
        </p:spPr>
        <p:txBody>
          <a:bodyPr/>
          <a:lstStyle/>
          <a:p>
            <a:r>
              <a:rPr lang="en-US" sz="4000" dirty="0">
                <a:latin typeface="Times New Roman" panose="02020603050405020304" pitchFamily="18" charset="0"/>
                <a:cs typeface="Times New Roman" panose="02020603050405020304" pitchFamily="18" charset="0"/>
              </a:rPr>
              <a:t>Evaluating the care &amp; support of older people</a:t>
            </a:r>
            <a:endParaRPr lang="en-US" sz="4000" dirty="0"/>
          </a:p>
        </p:txBody>
      </p:sp>
      <p:sp>
        <p:nvSpPr>
          <p:cNvPr id="3" name="Subtitle 2">
            <a:extLst>
              <a:ext uri="{FF2B5EF4-FFF2-40B4-BE49-F238E27FC236}">
                <a16:creationId xmlns:a16="http://schemas.microsoft.com/office/drawing/2014/main" id="{97A3C002-113C-BA8D-F3CD-DF3FED978E48}"/>
              </a:ext>
            </a:extLst>
          </p:cNvPr>
          <p:cNvSpPr>
            <a:spLocks noGrp="1"/>
          </p:cNvSpPr>
          <p:nvPr>
            <p:ph type="subTitle" idx="1"/>
          </p:nvPr>
        </p:nvSpPr>
        <p:spPr>
          <a:xfrm>
            <a:off x="2047863" y="2969514"/>
            <a:ext cx="6831673" cy="2016143"/>
          </a:xfrm>
        </p:spPr>
        <p:txBody>
          <a:bodyPr>
            <a:normAutofit lnSpcReduction="10000"/>
          </a:bodyPr>
          <a:lstStyle/>
          <a:p>
            <a:r>
              <a:rPr lang="en-US" b="1" dirty="0">
                <a:latin typeface="Times New Roman" panose="02020603050405020304" pitchFamily="18" charset="0"/>
                <a:cs typeface="Times New Roman" panose="02020603050405020304" pitchFamily="18" charset="0"/>
              </a:rPr>
              <a:t>Name:</a:t>
            </a:r>
            <a:r>
              <a:rPr lang="en-US" dirty="0">
                <a:latin typeface="Times New Roman" panose="02020603050405020304" pitchFamily="18" charset="0"/>
                <a:cs typeface="Times New Roman" panose="02020603050405020304" pitchFamily="18" charset="0"/>
              </a:rPr>
              <a:t> Faria Naeem</a:t>
            </a:r>
          </a:p>
          <a:p>
            <a:r>
              <a:rPr lang="en-US" b="1" dirty="0">
                <a:latin typeface="Times New Roman" panose="02020603050405020304" pitchFamily="18" charset="0"/>
                <a:cs typeface="Times New Roman" panose="02020603050405020304" pitchFamily="18" charset="0"/>
              </a:rPr>
              <a:t>Student ID:</a:t>
            </a:r>
            <a:r>
              <a:rPr lang="en-US" dirty="0">
                <a:latin typeface="Times New Roman" panose="02020603050405020304" pitchFamily="18" charset="0"/>
                <a:cs typeface="Times New Roman" panose="02020603050405020304" pitchFamily="18" charset="0"/>
              </a:rPr>
              <a:t> 2314330</a:t>
            </a:r>
          </a:p>
          <a:p>
            <a:r>
              <a:rPr lang="en-US" b="1" dirty="0">
                <a:latin typeface="Times New Roman" panose="02020603050405020304" pitchFamily="18" charset="0"/>
                <a:cs typeface="Times New Roman" panose="02020603050405020304" pitchFamily="18" charset="0"/>
              </a:rPr>
              <a:t>Module:</a:t>
            </a:r>
            <a:r>
              <a:rPr lang="en-US" dirty="0">
                <a:latin typeface="Times New Roman" panose="02020603050405020304" pitchFamily="18" charset="0"/>
                <a:cs typeface="Times New Roman" panose="02020603050405020304" pitchFamily="18" charset="0"/>
              </a:rPr>
              <a:t> Empowering the Older person </a:t>
            </a:r>
          </a:p>
          <a:p>
            <a:r>
              <a:rPr lang="en-US" b="1" dirty="0">
                <a:latin typeface="Times New Roman" panose="02020603050405020304" pitchFamily="18" charset="0"/>
                <a:cs typeface="Times New Roman" panose="02020603050405020304" pitchFamily="18" charset="0"/>
              </a:rPr>
              <a:t>Module Code: </a:t>
            </a:r>
            <a:r>
              <a:rPr lang="en-US" dirty="0">
                <a:latin typeface="Times New Roman" panose="02020603050405020304" pitchFamily="18" charset="0"/>
                <a:cs typeface="Times New Roman" panose="02020603050405020304" pitchFamily="18" charset="0"/>
              </a:rPr>
              <a:t>BMHP6027</a:t>
            </a:r>
          </a:p>
          <a:p>
            <a:r>
              <a:rPr lang="en-US" b="1" dirty="0">
                <a:latin typeface="Times New Roman" panose="02020603050405020304" pitchFamily="18" charset="0"/>
                <a:cs typeface="Times New Roman" panose="02020603050405020304" pitchFamily="18" charset="0"/>
              </a:rPr>
              <a:t>Lecturer:</a:t>
            </a:r>
            <a:r>
              <a:rPr lang="en-US" dirty="0">
                <a:latin typeface="Times New Roman" panose="02020603050405020304" pitchFamily="18" charset="0"/>
                <a:cs typeface="Times New Roman" panose="02020603050405020304" pitchFamily="18" charset="0"/>
              </a:rPr>
              <a:t> Rizwan Nadim</a:t>
            </a:r>
          </a:p>
        </p:txBody>
      </p:sp>
      <p:pic>
        <p:nvPicPr>
          <p:cNvPr id="9" name="Audio 8">
            <a:hlinkClick r:id="" action="ppaction://media"/>
            <a:extLst>
              <a:ext uri="{FF2B5EF4-FFF2-40B4-BE49-F238E27FC236}">
                <a16:creationId xmlns:a16="http://schemas.microsoft.com/office/drawing/2014/main" id="{B8A83033-0B88-9217-0E74-FF28B28540F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9910791" y="5257800"/>
            <a:ext cx="1279724" cy="1240971"/>
          </a:xfrm>
          <a:prstGeom prst="ellipse">
            <a:avLst/>
          </a:prstGeom>
        </p:spPr>
      </p:pic>
    </p:spTree>
    <p:extLst>
      <p:ext uri="{BB962C8B-B14F-4D97-AF65-F5344CB8AC3E}">
        <p14:creationId xmlns:p14="http://schemas.microsoft.com/office/powerpoint/2010/main" val="2097690168"/>
      </p:ext>
    </p:extLst>
  </p:cSld>
  <p:clrMapOvr>
    <a:masterClrMapping/>
  </p:clrMapOvr>
  <mc:AlternateContent xmlns:mc="http://schemas.openxmlformats.org/markup-compatibility/2006" xmlns:p14="http://schemas.microsoft.com/office/powerpoint/2010/main">
    <mc:Choice Requires="p14">
      <p:transition spd="slow" p14:dur="2000" advTm="25729"/>
    </mc:Choice>
    <mc:Fallback xmlns="">
      <p:transition spd="slow" advTm="257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3B8A6-F3EC-B38D-DC45-260639CBE205}"/>
              </a:ext>
            </a:extLst>
          </p:cNvPr>
          <p:cNvSpPr>
            <a:spLocks noGrp="1"/>
          </p:cNvSpPr>
          <p:nvPr>
            <p:ph type="title"/>
          </p:nvPr>
        </p:nvSpPr>
        <p:spPr/>
        <p:txBody>
          <a:bodyPr/>
          <a:lstStyle/>
          <a:p>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CONTENT </a:t>
            </a:r>
          </a:p>
        </p:txBody>
      </p:sp>
      <p:sp>
        <p:nvSpPr>
          <p:cNvPr id="3" name="Content Placeholder 2">
            <a:extLst>
              <a:ext uri="{FF2B5EF4-FFF2-40B4-BE49-F238E27FC236}">
                <a16:creationId xmlns:a16="http://schemas.microsoft.com/office/drawing/2014/main" id="{20868116-152D-17A5-E3B3-6BCCB87B5480}"/>
              </a:ext>
            </a:extLst>
          </p:cNvPr>
          <p:cNvSpPr>
            <a:spLocks noGrp="1"/>
          </p:cNvSpPr>
          <p:nvPr>
            <p:ph idx="1"/>
          </p:nvPr>
        </p:nvSpPr>
        <p:spPr>
          <a:xfrm>
            <a:off x="1253613" y="2304435"/>
            <a:ext cx="5648632" cy="4454013"/>
          </a:xfrm>
        </p:spPr>
        <p:txBody>
          <a:bodyPr>
            <a:normAutofit/>
          </a:bodyPr>
          <a:lstStyle/>
          <a:p>
            <a:r>
              <a:rPr lang="en-US" dirty="0">
                <a:latin typeface="Times New Roman" panose="02020603050405020304" pitchFamily="18" charset="0"/>
                <a:cs typeface="Times New Roman" panose="02020603050405020304" pitchFamily="18" charset="0"/>
              </a:rPr>
              <a:t>Introduction </a:t>
            </a:r>
          </a:p>
          <a:p>
            <a:r>
              <a:rPr lang="en-US" dirty="0">
                <a:latin typeface="Times New Roman" panose="02020603050405020304" pitchFamily="18" charset="0"/>
                <a:cs typeface="Times New Roman" panose="02020603050405020304" pitchFamily="18" charset="0"/>
              </a:rPr>
              <a:t>The ageing population </a:t>
            </a:r>
          </a:p>
          <a:p>
            <a:r>
              <a:rPr lang="en-US" dirty="0">
                <a:latin typeface="Times New Roman" panose="02020603050405020304" pitchFamily="18" charset="0"/>
                <a:cs typeface="Times New Roman" panose="02020603050405020304" pitchFamily="18" charset="0"/>
              </a:rPr>
              <a:t>Theoretical framework </a:t>
            </a:r>
          </a:p>
          <a:p>
            <a:r>
              <a:rPr lang="en-US" dirty="0">
                <a:latin typeface="Times New Roman" panose="02020603050405020304" pitchFamily="18" charset="0"/>
                <a:cs typeface="Times New Roman" panose="02020603050405020304" pitchFamily="18" charset="0"/>
              </a:rPr>
              <a:t>Policy and legislation </a:t>
            </a:r>
          </a:p>
          <a:p>
            <a:r>
              <a:rPr lang="en-US" dirty="0">
                <a:latin typeface="Times New Roman" panose="02020603050405020304" pitchFamily="18" charset="0"/>
                <a:cs typeface="Times New Roman" panose="02020603050405020304" pitchFamily="18" charset="0"/>
              </a:rPr>
              <a:t>Current provision: Residential care</a:t>
            </a:r>
          </a:p>
          <a:p>
            <a:r>
              <a:rPr lang="en-US" dirty="0">
                <a:latin typeface="Times New Roman" panose="02020603050405020304" pitchFamily="18" charset="0"/>
                <a:cs typeface="Times New Roman" panose="02020603050405020304" pitchFamily="18" charset="0"/>
              </a:rPr>
              <a:t>Critical view of residential care</a:t>
            </a:r>
          </a:p>
          <a:p>
            <a:pPr marL="0" indent="0">
              <a:buNone/>
            </a:pPr>
            <a:endParaRPr lang="en-US" dirty="0">
              <a:latin typeface="Times New Roman" panose="02020603050405020304" pitchFamily="18" charset="0"/>
              <a:cs typeface="Times New Roman" panose="02020603050405020304" pitchFamily="18" charset="0"/>
            </a:endParaRPr>
          </a:p>
        </p:txBody>
      </p:sp>
      <p:sp>
        <p:nvSpPr>
          <p:cNvPr id="4" name="Content Placeholder 2">
            <a:extLst>
              <a:ext uri="{FF2B5EF4-FFF2-40B4-BE49-F238E27FC236}">
                <a16:creationId xmlns:a16="http://schemas.microsoft.com/office/drawing/2014/main" id="{359D3A98-0677-F3CB-D262-FDDFEE8F07D2}"/>
              </a:ext>
            </a:extLst>
          </p:cNvPr>
          <p:cNvSpPr txBox="1">
            <a:spLocks/>
          </p:cNvSpPr>
          <p:nvPr/>
        </p:nvSpPr>
        <p:spPr>
          <a:xfrm>
            <a:off x="6376220" y="2142202"/>
            <a:ext cx="5648632" cy="4454013"/>
          </a:xfrm>
          <a:prstGeom prst="rect">
            <a:avLst/>
          </a:prstGeom>
        </p:spPr>
        <p:txBody>
          <a:bodyPr vert="horz" lIns="91440" tIns="45720" rIns="91440" bIns="45720" rtlCol="0">
            <a:norm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r>
              <a:rPr lang="en-US" dirty="0">
                <a:latin typeface="Times New Roman" panose="02020603050405020304" pitchFamily="18" charset="0"/>
                <a:cs typeface="Times New Roman" panose="02020603050405020304" pitchFamily="18" charset="0"/>
              </a:rPr>
              <a:t>Current provision: Community and day services </a:t>
            </a:r>
          </a:p>
          <a:p>
            <a:r>
              <a:rPr lang="en-US" dirty="0">
                <a:latin typeface="Times New Roman" panose="02020603050405020304" pitchFamily="18" charset="0"/>
                <a:cs typeface="Times New Roman" panose="02020603050405020304" pitchFamily="18" charset="0"/>
              </a:rPr>
              <a:t>Technological innovation </a:t>
            </a:r>
          </a:p>
          <a:p>
            <a:r>
              <a:rPr lang="en-US" dirty="0">
                <a:latin typeface="Times New Roman" panose="02020603050405020304" pitchFamily="18" charset="0"/>
                <a:cs typeface="Times New Roman" panose="02020603050405020304" pitchFamily="18" charset="0"/>
              </a:rPr>
              <a:t>Critical assessment of technology </a:t>
            </a:r>
          </a:p>
          <a:p>
            <a:r>
              <a:rPr lang="en-US" dirty="0">
                <a:latin typeface="Times New Roman" panose="02020603050405020304" pitchFamily="18" charset="0"/>
                <a:cs typeface="Times New Roman" panose="02020603050405020304" pitchFamily="18" charset="0"/>
              </a:rPr>
              <a:t>Case studies </a:t>
            </a:r>
          </a:p>
          <a:p>
            <a:r>
              <a:rPr lang="en-US" dirty="0">
                <a:latin typeface="Times New Roman" panose="02020603050405020304" pitchFamily="18" charset="0"/>
                <a:cs typeface="Times New Roman" panose="02020603050405020304" pitchFamily="18" charset="0"/>
              </a:rPr>
              <a:t>Recommendations </a:t>
            </a:r>
          </a:p>
          <a:p>
            <a:r>
              <a:rPr lang="en-US" dirty="0">
                <a:latin typeface="Times New Roman" panose="02020603050405020304" pitchFamily="18" charset="0"/>
                <a:cs typeface="Times New Roman" panose="02020603050405020304" pitchFamily="18" charset="0"/>
              </a:rPr>
              <a:t>Conclusion </a:t>
            </a:r>
          </a:p>
        </p:txBody>
      </p:sp>
      <p:pic>
        <p:nvPicPr>
          <p:cNvPr id="10" name="Audio 9">
            <a:hlinkClick r:id="" action="ppaction://media"/>
            <a:extLst>
              <a:ext uri="{FF2B5EF4-FFF2-40B4-BE49-F238E27FC236}">
                <a16:creationId xmlns:a16="http://schemas.microsoft.com/office/drawing/2014/main" id="{66E591DE-02B7-25F8-8267-DBD6809D869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97635119"/>
      </p:ext>
    </p:extLst>
  </p:cSld>
  <p:clrMapOvr>
    <a:masterClrMapping/>
  </p:clrMapOvr>
  <mc:AlternateContent xmlns:mc="http://schemas.openxmlformats.org/markup-compatibility/2006" xmlns:p14="http://schemas.microsoft.com/office/powerpoint/2010/main">
    <mc:Choice Requires="p14">
      <p:transition spd="slow" p14:dur="2000" advTm="26851"/>
    </mc:Choice>
    <mc:Fallback xmlns="">
      <p:transition spd="slow" advTm="268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4A345-5825-0DB7-2911-B2BDFE232614}"/>
              </a:ext>
            </a:extLst>
          </p:cNvPr>
          <p:cNvSpPr>
            <a:spLocks noGrp="1"/>
          </p:cNvSpPr>
          <p:nvPr>
            <p:ph type="title"/>
          </p:nvPr>
        </p:nvSpPr>
        <p:spPr/>
        <p:txBody>
          <a:bodyPr>
            <a:normAutofit/>
          </a:bodyPr>
          <a:lstStyle/>
          <a:p>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INTRODUCTION </a:t>
            </a:r>
          </a:p>
        </p:txBody>
      </p:sp>
      <p:sp>
        <p:nvSpPr>
          <p:cNvPr id="3" name="Content Placeholder 2">
            <a:extLst>
              <a:ext uri="{FF2B5EF4-FFF2-40B4-BE49-F238E27FC236}">
                <a16:creationId xmlns:a16="http://schemas.microsoft.com/office/drawing/2014/main" id="{C7B3ACC2-F266-BB34-A533-DA065B3D7808}"/>
              </a:ext>
            </a:extLst>
          </p:cNvPr>
          <p:cNvSpPr>
            <a:spLocks noGrp="1"/>
          </p:cNvSpPr>
          <p:nvPr>
            <p:ph idx="1"/>
          </p:nvPr>
        </p:nvSpPr>
        <p:spPr/>
        <p:txBody>
          <a:bodyPr>
            <a:normAutofit/>
          </a:bodyPr>
          <a:lstStyle/>
          <a:p>
            <a:pPr algn="just">
              <a:lnSpc>
                <a:spcPct val="100000"/>
              </a:lnSpc>
            </a:pPr>
            <a:r>
              <a:rPr lang="en-US" dirty="0">
                <a:latin typeface="Times New Roman" panose="02020603050405020304" pitchFamily="18" charset="0"/>
                <a:cs typeface="Times New Roman" panose="02020603050405020304" pitchFamily="18" charset="0"/>
              </a:rPr>
              <a:t>The presentation will focus on evaluating health and social care services in supporting and empowering elders in UK. </a:t>
            </a:r>
          </a:p>
          <a:p>
            <a:pPr algn="just">
              <a:lnSpc>
                <a:spcPct val="100000"/>
              </a:lnSpc>
            </a:pPr>
            <a:r>
              <a:rPr lang="en-US" dirty="0">
                <a:latin typeface="Times New Roman" panose="02020603050405020304" pitchFamily="18" charset="0"/>
                <a:cs typeface="Times New Roman" panose="02020603050405020304" pitchFamily="18" charset="0"/>
              </a:rPr>
              <a:t>Ageing is a biological process involving genetic factors and wear and tear (Jin, 2010).</a:t>
            </a:r>
          </a:p>
          <a:p>
            <a:pPr algn="just">
              <a:lnSpc>
                <a:spcPct val="100000"/>
              </a:lnSpc>
            </a:pPr>
            <a:r>
              <a:rPr lang="en-US" dirty="0">
                <a:latin typeface="Times New Roman" panose="02020603050405020304" pitchFamily="18" charset="0"/>
                <a:cs typeface="Times New Roman" panose="02020603050405020304" pitchFamily="18" charset="0"/>
              </a:rPr>
              <a:t>It covers care provision, care theory, legislation, technology, case application, and improvement strategies.</a:t>
            </a:r>
          </a:p>
          <a:p>
            <a:pPr algn="just">
              <a:lnSpc>
                <a:spcPct val="100000"/>
              </a:lnSpc>
            </a:pPr>
            <a:r>
              <a:rPr lang="en-US" dirty="0">
                <a:latin typeface="Times New Roman" panose="02020603050405020304" pitchFamily="18" charset="0"/>
                <a:cs typeface="Times New Roman" panose="02020603050405020304" pitchFamily="18" charset="0"/>
              </a:rPr>
              <a:t>Essentially, the goal is to assess whether or not the current systems ensure independence, dignity, and well-being (DHSC, 2014).</a:t>
            </a:r>
          </a:p>
          <a:p>
            <a:pPr algn="just">
              <a:lnSpc>
                <a:spcPct val="100000"/>
              </a:lnSpc>
            </a:pPr>
            <a:endParaRPr lang="en-US" dirty="0">
              <a:latin typeface="Times New Roman" panose="02020603050405020304" pitchFamily="18" charset="0"/>
              <a:cs typeface="Times New Roman" panose="02020603050405020304" pitchFamily="18" charset="0"/>
            </a:endParaRPr>
          </a:p>
        </p:txBody>
      </p:sp>
      <p:pic>
        <p:nvPicPr>
          <p:cNvPr id="8" name="Audio 7">
            <a:hlinkClick r:id="" action="ppaction://media"/>
            <a:extLst>
              <a:ext uri="{FF2B5EF4-FFF2-40B4-BE49-F238E27FC236}">
                <a16:creationId xmlns:a16="http://schemas.microsoft.com/office/drawing/2014/main" id="{2C7BC272-F154-0B85-A669-B1047A895CD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71343586"/>
      </p:ext>
    </p:extLst>
  </p:cSld>
  <p:clrMapOvr>
    <a:masterClrMapping/>
  </p:clrMapOvr>
  <mc:AlternateContent xmlns:mc="http://schemas.openxmlformats.org/markup-compatibility/2006" xmlns:p14="http://schemas.microsoft.com/office/powerpoint/2010/main">
    <mc:Choice Requires="p14">
      <p:transition spd="slow" p14:dur="2000" advTm="44757"/>
    </mc:Choice>
    <mc:Fallback xmlns="">
      <p:transition spd="slow" advTm="447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9B780-AF92-D208-3F90-ED49EDC66DE8}"/>
              </a:ext>
            </a:extLst>
          </p:cNvPr>
          <p:cNvSpPr>
            <a:spLocks noGrp="1"/>
          </p:cNvSpPr>
          <p:nvPr>
            <p:ph type="title"/>
          </p:nvPr>
        </p:nvSpPr>
        <p:spPr/>
        <p:txBody>
          <a:bodyPr/>
          <a:lstStyle/>
          <a:p>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THE AGEING POPULATION </a:t>
            </a:r>
          </a:p>
        </p:txBody>
      </p:sp>
      <p:sp>
        <p:nvSpPr>
          <p:cNvPr id="3" name="Content Placeholder 2">
            <a:extLst>
              <a:ext uri="{FF2B5EF4-FFF2-40B4-BE49-F238E27FC236}">
                <a16:creationId xmlns:a16="http://schemas.microsoft.com/office/drawing/2014/main" id="{314DB474-3919-49A3-E50F-9B1DD8DE7363}"/>
              </a:ext>
            </a:extLst>
          </p:cNvPr>
          <p:cNvSpPr>
            <a:spLocks noGrp="1"/>
          </p:cNvSpPr>
          <p:nvPr>
            <p:ph idx="1"/>
          </p:nvPr>
        </p:nvSpPr>
        <p:spPr/>
        <p:txBody>
          <a:bodyPr/>
          <a:lstStyle/>
          <a:p>
            <a:pPr algn="just">
              <a:lnSpc>
                <a:spcPct val="100000"/>
              </a:lnSpc>
            </a:pPr>
            <a:r>
              <a:rPr lang="en-US" dirty="0">
                <a:latin typeface="Times New Roman" panose="02020603050405020304" pitchFamily="18" charset="0"/>
                <a:cs typeface="Times New Roman" panose="02020603050405020304" pitchFamily="18" charset="0"/>
              </a:rPr>
              <a:t>The population of the older people (65 years or above) in the UK is more than before, and still increasing (ONS, 2023).  </a:t>
            </a:r>
          </a:p>
          <a:p>
            <a:pPr algn="just">
              <a:lnSpc>
                <a:spcPct val="100000"/>
              </a:lnSpc>
            </a:pPr>
            <a:r>
              <a:rPr lang="en-US" dirty="0">
                <a:latin typeface="Times New Roman" panose="02020603050405020304" pitchFamily="18" charset="0"/>
                <a:cs typeface="Times New Roman" panose="02020603050405020304" pitchFamily="18" charset="0"/>
              </a:rPr>
              <a:t>Older people may suffer from the deprivation, long term diseases, infirmity and loneliness (Age UK, 2023).</a:t>
            </a:r>
          </a:p>
          <a:p>
            <a:pPr algn="just">
              <a:lnSpc>
                <a:spcPct val="100000"/>
              </a:lnSpc>
            </a:pPr>
            <a:r>
              <a:rPr lang="en-US" dirty="0">
                <a:latin typeface="Times New Roman" panose="02020603050405020304" pitchFamily="18" charset="0"/>
                <a:cs typeface="Times New Roman" panose="02020603050405020304" pitchFamily="18" charset="0"/>
              </a:rPr>
              <a:t>Care providers must support the older adults and keep them safe, also value their choices and involve in the social activities (WHO, 2015). </a:t>
            </a:r>
          </a:p>
          <a:p>
            <a:pPr algn="just">
              <a:lnSpc>
                <a:spcPct val="100000"/>
              </a:lnSpc>
            </a:pPr>
            <a:r>
              <a:rPr lang="en-US" dirty="0">
                <a:latin typeface="Times New Roman" panose="02020603050405020304" pitchFamily="18" charset="0"/>
                <a:cs typeface="Times New Roman" panose="02020603050405020304" pitchFamily="18" charset="0"/>
              </a:rPr>
              <a:t>The system emphasis the independency of individual and trying new technologies and ideas to fulfill the demands because the population of older people increase day by day (NHS England, 2019).</a:t>
            </a:r>
          </a:p>
        </p:txBody>
      </p:sp>
      <p:pic>
        <p:nvPicPr>
          <p:cNvPr id="8" name="Audio 7">
            <a:hlinkClick r:id="" action="ppaction://media"/>
            <a:extLst>
              <a:ext uri="{FF2B5EF4-FFF2-40B4-BE49-F238E27FC236}">
                <a16:creationId xmlns:a16="http://schemas.microsoft.com/office/drawing/2014/main" id="{5E86DE29-32AB-EEEA-3719-3473AB47FA1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81608781"/>
      </p:ext>
    </p:extLst>
  </p:cSld>
  <p:clrMapOvr>
    <a:masterClrMapping/>
  </p:clrMapOvr>
  <mc:AlternateContent xmlns:mc="http://schemas.openxmlformats.org/markup-compatibility/2006" xmlns:p14="http://schemas.microsoft.com/office/powerpoint/2010/main">
    <mc:Choice Requires="p14">
      <p:transition spd="slow" p14:dur="2000" advTm="63423"/>
    </mc:Choice>
    <mc:Fallback xmlns="">
      <p:transition spd="slow" advTm="634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BEC56-A2C7-A641-E14A-2CE867F54888}"/>
              </a:ext>
            </a:extLst>
          </p:cNvPr>
          <p:cNvSpPr>
            <a:spLocks noGrp="1"/>
          </p:cNvSpPr>
          <p:nvPr>
            <p:ph type="title"/>
          </p:nvPr>
        </p:nvSpPr>
        <p:spPr/>
        <p:txBody>
          <a:bodyPr/>
          <a:lstStyle/>
          <a:p>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THEORETICAL FARMEWORKS </a:t>
            </a:r>
          </a:p>
        </p:txBody>
      </p:sp>
      <p:sp>
        <p:nvSpPr>
          <p:cNvPr id="3" name="Content Placeholder 2">
            <a:extLst>
              <a:ext uri="{FF2B5EF4-FFF2-40B4-BE49-F238E27FC236}">
                <a16:creationId xmlns:a16="http://schemas.microsoft.com/office/drawing/2014/main" id="{271AFF3A-362D-48CF-0C8F-410DDC1F8459}"/>
              </a:ext>
            </a:extLst>
          </p:cNvPr>
          <p:cNvSpPr>
            <a:spLocks noGrp="1"/>
          </p:cNvSpPr>
          <p:nvPr>
            <p:ph idx="1"/>
          </p:nvPr>
        </p:nvSpPr>
        <p:spPr/>
        <p:txBody>
          <a:bodyPr/>
          <a:lstStyle/>
          <a:p>
            <a:pPr algn="just">
              <a:lnSpc>
                <a:spcPct val="100000"/>
              </a:lnSpc>
            </a:pPr>
            <a:r>
              <a:rPr lang="en-US" dirty="0">
                <a:latin typeface="Times New Roman" panose="02020603050405020304" pitchFamily="18" charset="0"/>
                <a:cs typeface="Times New Roman" panose="02020603050405020304" pitchFamily="18" charset="0"/>
              </a:rPr>
              <a:t>Activity theory propose that the older people are happy and healthy when they are engaging in the different physical and social activities (Havighurst, 1961). </a:t>
            </a:r>
          </a:p>
          <a:p>
            <a:pPr algn="just">
              <a:lnSpc>
                <a:spcPct val="100000"/>
              </a:lnSpc>
            </a:pPr>
            <a:r>
              <a:rPr lang="en-US" dirty="0">
                <a:latin typeface="Times New Roman" panose="02020603050405020304" pitchFamily="18" charset="0"/>
                <a:cs typeface="Times New Roman" panose="02020603050405020304" pitchFamily="18" charset="0"/>
              </a:rPr>
              <a:t>Continuity theory propose that the older people cope better life when they are living with their previous life style and their own interests (Atchley, 1989). </a:t>
            </a:r>
          </a:p>
          <a:p>
            <a:pPr algn="just">
              <a:lnSpc>
                <a:spcPct val="100000"/>
              </a:lnSpc>
            </a:pPr>
            <a:r>
              <a:rPr lang="en-US" dirty="0">
                <a:latin typeface="Times New Roman" panose="02020603050405020304" pitchFamily="18" charset="0"/>
                <a:cs typeface="Times New Roman" panose="02020603050405020304" pitchFamily="18" charset="0"/>
              </a:rPr>
              <a:t>The theories are not agreed with the care that makes older people dependent, inactive and demotivated. </a:t>
            </a:r>
          </a:p>
          <a:p>
            <a:pPr algn="just">
              <a:lnSpc>
                <a:spcPct val="100000"/>
              </a:lnSpc>
            </a:pPr>
            <a:r>
              <a:rPr lang="en-US" dirty="0">
                <a:latin typeface="Times New Roman" panose="02020603050405020304" pitchFamily="18" charset="0"/>
                <a:cs typeface="Times New Roman" panose="02020603050405020304" pitchFamily="18" charset="0"/>
              </a:rPr>
              <a:t>They encourage individualised services and collaborative production in the UK policy (DHSC, 2014).</a:t>
            </a:r>
          </a:p>
        </p:txBody>
      </p:sp>
      <p:pic>
        <p:nvPicPr>
          <p:cNvPr id="8" name="Audio 7">
            <a:hlinkClick r:id="" action="ppaction://media"/>
            <a:extLst>
              <a:ext uri="{FF2B5EF4-FFF2-40B4-BE49-F238E27FC236}">
                <a16:creationId xmlns:a16="http://schemas.microsoft.com/office/drawing/2014/main" id="{C9C80D87-2EB9-70DF-ADF1-B0D2AEC280E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81419451"/>
      </p:ext>
    </p:extLst>
  </p:cSld>
  <p:clrMapOvr>
    <a:masterClrMapping/>
  </p:clrMapOvr>
  <mc:AlternateContent xmlns:mc="http://schemas.openxmlformats.org/markup-compatibility/2006" xmlns:p14="http://schemas.microsoft.com/office/powerpoint/2010/main">
    <mc:Choice Requires="p14">
      <p:transition spd="slow" p14:dur="2000" advTm="53531"/>
    </mc:Choice>
    <mc:Fallback xmlns="">
      <p:transition spd="slow" advTm="535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80DDB-28BB-56B8-E150-7E3C6B0999AA}"/>
              </a:ext>
            </a:extLst>
          </p:cNvPr>
          <p:cNvSpPr>
            <a:spLocks noGrp="1"/>
          </p:cNvSpPr>
          <p:nvPr>
            <p:ph type="title"/>
          </p:nvPr>
        </p:nvSpPr>
        <p:spPr/>
        <p:txBody>
          <a:bodyPr/>
          <a:lstStyle/>
          <a:p>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POLICY &amp; LEGISLATION </a:t>
            </a:r>
          </a:p>
        </p:txBody>
      </p:sp>
      <p:sp>
        <p:nvSpPr>
          <p:cNvPr id="3" name="Content Placeholder 2">
            <a:extLst>
              <a:ext uri="{FF2B5EF4-FFF2-40B4-BE49-F238E27FC236}">
                <a16:creationId xmlns:a16="http://schemas.microsoft.com/office/drawing/2014/main" id="{20103125-D921-3995-74DA-D9489EF1D69F}"/>
              </a:ext>
            </a:extLst>
          </p:cNvPr>
          <p:cNvSpPr>
            <a:spLocks noGrp="1"/>
          </p:cNvSpPr>
          <p:nvPr>
            <p:ph idx="1"/>
          </p:nvPr>
        </p:nvSpPr>
        <p:spPr/>
        <p:txBody>
          <a:bodyPr/>
          <a:lstStyle/>
          <a:p>
            <a:pPr algn="just">
              <a:lnSpc>
                <a:spcPct val="100000"/>
              </a:lnSpc>
            </a:pPr>
            <a:r>
              <a:rPr lang="en-US" dirty="0">
                <a:latin typeface="Times New Roman" panose="02020603050405020304" pitchFamily="18" charset="0"/>
                <a:cs typeface="Times New Roman" panose="02020603050405020304" pitchFamily="18" charset="0"/>
              </a:rPr>
              <a:t>Care Act 2014 – enhance older people welfare, avoidance and make decisions for their own care (DHSC, 2014). </a:t>
            </a:r>
          </a:p>
          <a:p>
            <a:pPr algn="just">
              <a:lnSpc>
                <a:spcPct val="100000"/>
              </a:lnSpc>
            </a:pPr>
            <a:r>
              <a:rPr lang="en-US" dirty="0">
                <a:latin typeface="Times New Roman" panose="02020603050405020304" pitchFamily="18" charset="0"/>
                <a:cs typeface="Times New Roman" panose="02020603050405020304" pitchFamily="18" charset="0"/>
              </a:rPr>
              <a:t>Equality Act 2010 – keep older people safe from the age discrimination. </a:t>
            </a:r>
          </a:p>
          <a:p>
            <a:pPr algn="just">
              <a:lnSpc>
                <a:spcPct val="100000"/>
              </a:lnSpc>
            </a:pPr>
            <a:r>
              <a:rPr lang="en-US" dirty="0">
                <a:latin typeface="Times New Roman" panose="02020603050405020304" pitchFamily="18" charset="0"/>
                <a:cs typeface="Times New Roman" panose="02020603050405020304" pitchFamily="18" charset="0"/>
              </a:rPr>
              <a:t>Human Rights Act 1998 – protect the nobleness, autonomy and respect of older people. </a:t>
            </a:r>
          </a:p>
          <a:p>
            <a:pPr algn="just">
              <a:lnSpc>
                <a:spcPct val="100000"/>
              </a:lnSpc>
            </a:pPr>
            <a:r>
              <a:rPr lang="en-US" dirty="0">
                <a:latin typeface="Times New Roman" panose="02020603050405020304" pitchFamily="18" charset="0"/>
                <a:cs typeface="Times New Roman" panose="02020603050405020304" pitchFamily="18" charset="0"/>
              </a:rPr>
              <a:t>NHS Long Term Plan highlight the community aid and usage of digital technologies for the enhancement of services (NHS England, 2019). </a:t>
            </a:r>
          </a:p>
          <a:p>
            <a:pPr algn="just">
              <a:lnSpc>
                <a:spcPct val="100000"/>
              </a:lnSpc>
            </a:pPr>
            <a:r>
              <a:rPr lang="en-US" dirty="0">
                <a:latin typeface="Times New Roman" panose="02020603050405020304" pitchFamily="18" charset="0"/>
                <a:cs typeface="Times New Roman" panose="02020603050405020304" pitchFamily="18" charset="0"/>
              </a:rPr>
              <a:t>Independency, social involvement and well being are supported by all these laws. </a:t>
            </a:r>
          </a:p>
        </p:txBody>
      </p:sp>
      <p:pic>
        <p:nvPicPr>
          <p:cNvPr id="8" name="Audio 7">
            <a:hlinkClick r:id="" action="ppaction://media"/>
            <a:extLst>
              <a:ext uri="{FF2B5EF4-FFF2-40B4-BE49-F238E27FC236}">
                <a16:creationId xmlns:a16="http://schemas.microsoft.com/office/drawing/2014/main" id="{C56072A4-F6B0-8840-B18C-A46C36A7661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18405494"/>
      </p:ext>
    </p:extLst>
  </p:cSld>
  <p:clrMapOvr>
    <a:masterClrMapping/>
  </p:clrMapOvr>
  <mc:AlternateContent xmlns:mc="http://schemas.openxmlformats.org/markup-compatibility/2006" xmlns:p14="http://schemas.microsoft.com/office/powerpoint/2010/main">
    <mc:Choice Requires="p14">
      <p:transition spd="slow" p14:dur="2000" advTm="52779"/>
    </mc:Choice>
    <mc:Fallback xmlns="">
      <p:transition spd="slow" advTm="527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67E46-C81E-8B49-B035-2169B1C0CAC9}"/>
              </a:ext>
            </a:extLst>
          </p:cNvPr>
          <p:cNvSpPr>
            <a:spLocks noGrp="1"/>
          </p:cNvSpPr>
          <p:nvPr>
            <p:ph type="title"/>
          </p:nvPr>
        </p:nvSpPr>
        <p:spPr>
          <a:xfrm>
            <a:off x="1371600" y="685800"/>
            <a:ext cx="9969910" cy="1485900"/>
          </a:xfrm>
        </p:spPr>
        <p:txBody>
          <a:bodyPr>
            <a:normAutofit/>
          </a:bodyPr>
          <a:lstStyle/>
          <a:p>
            <a:r>
              <a:rPr lang="en-US" dirty="0">
                <a:latin typeface="Times New Roman" panose="02020603050405020304" pitchFamily="18" charset="0"/>
                <a:cs typeface="Times New Roman" panose="02020603050405020304" pitchFamily="18" charset="0"/>
              </a:rPr>
              <a:t>CURRENT PROVISION: RESIDENTIAL CARE</a:t>
            </a:r>
          </a:p>
        </p:txBody>
      </p:sp>
      <p:sp>
        <p:nvSpPr>
          <p:cNvPr id="3" name="Content Placeholder 2">
            <a:extLst>
              <a:ext uri="{FF2B5EF4-FFF2-40B4-BE49-F238E27FC236}">
                <a16:creationId xmlns:a16="http://schemas.microsoft.com/office/drawing/2014/main" id="{AAB5713D-7773-CA5C-83EA-AEE572EC8437}"/>
              </a:ext>
            </a:extLst>
          </p:cNvPr>
          <p:cNvSpPr>
            <a:spLocks noGrp="1"/>
          </p:cNvSpPr>
          <p:nvPr>
            <p:ph idx="1"/>
          </p:nvPr>
        </p:nvSpPr>
        <p:spPr/>
        <p:txBody>
          <a:bodyPr/>
          <a:lstStyle/>
          <a:p>
            <a:pPr algn="just">
              <a:lnSpc>
                <a:spcPct val="100000"/>
              </a:lnSpc>
            </a:pPr>
            <a:r>
              <a:rPr lang="en-US" dirty="0">
                <a:latin typeface="Times New Roman" panose="02020603050405020304" pitchFamily="18" charset="0"/>
                <a:cs typeface="Times New Roman" panose="02020603050405020304" pitchFamily="18" charset="0"/>
              </a:rPr>
              <a:t>Care home keeps the older people safe 24 hours, provide them support and medical checkup when needed (CQC, 2023). </a:t>
            </a:r>
          </a:p>
          <a:p>
            <a:pPr algn="just">
              <a:lnSpc>
                <a:spcPct val="100000"/>
              </a:lnSpc>
            </a:pPr>
            <a:r>
              <a:rPr lang="en-US" dirty="0">
                <a:latin typeface="Times New Roman" panose="02020603050405020304" pitchFamily="18" charset="0"/>
                <a:cs typeface="Times New Roman" panose="02020603050405020304" pitchFamily="18" charset="0"/>
              </a:rPr>
              <a:t>The older people suffering from the different diseases feel more protected in the care home because of good care and 24/7 help availability. </a:t>
            </a:r>
          </a:p>
          <a:p>
            <a:pPr algn="just">
              <a:lnSpc>
                <a:spcPct val="100000"/>
              </a:lnSpc>
            </a:pPr>
            <a:r>
              <a:rPr lang="en-US" dirty="0">
                <a:latin typeface="Times New Roman" panose="02020603050405020304" pitchFamily="18" charset="0"/>
                <a:cs typeface="Times New Roman" panose="02020603050405020304" pitchFamily="18" charset="0"/>
              </a:rPr>
              <a:t>Strict rules and schedule of the care home may affect the autonomy of older people which feel them not good (Goffman, 1961).</a:t>
            </a:r>
          </a:p>
          <a:p>
            <a:pPr algn="just">
              <a:lnSpc>
                <a:spcPct val="100000"/>
              </a:lnSpc>
            </a:pPr>
            <a:r>
              <a:rPr lang="en-US" dirty="0">
                <a:latin typeface="Times New Roman" panose="02020603050405020304" pitchFamily="18" charset="0"/>
                <a:cs typeface="Times New Roman" panose="02020603050405020304" pitchFamily="18" charset="0"/>
              </a:rPr>
              <a:t>Some of the social and physical activities which enhance wellbeing are missed out when the staff is limited (Skills for Care, 2022).  </a:t>
            </a:r>
          </a:p>
        </p:txBody>
      </p:sp>
      <p:pic>
        <p:nvPicPr>
          <p:cNvPr id="8" name="Audio 7">
            <a:hlinkClick r:id="" action="ppaction://media"/>
            <a:extLst>
              <a:ext uri="{FF2B5EF4-FFF2-40B4-BE49-F238E27FC236}">
                <a16:creationId xmlns:a16="http://schemas.microsoft.com/office/drawing/2014/main" id="{70C08D13-036D-23F8-27B9-812059EA582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51878804"/>
      </p:ext>
    </p:extLst>
  </p:cSld>
  <p:clrMapOvr>
    <a:masterClrMapping/>
  </p:clrMapOvr>
  <mc:AlternateContent xmlns:mc="http://schemas.openxmlformats.org/markup-compatibility/2006" xmlns:p14="http://schemas.microsoft.com/office/powerpoint/2010/main">
    <mc:Choice Requires="p14">
      <p:transition spd="slow" p14:dur="2000" advTm="56589"/>
    </mc:Choice>
    <mc:Fallback xmlns="">
      <p:transition spd="slow" advTm="565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89CE7-DB50-62F3-C0A9-7D7C1E929535}"/>
              </a:ext>
            </a:extLst>
          </p:cNvPr>
          <p:cNvSpPr>
            <a:spLocks noGrp="1"/>
          </p:cNvSpPr>
          <p:nvPr>
            <p:ph type="title"/>
          </p:nvPr>
        </p:nvSpPr>
        <p:spPr/>
        <p:txBody>
          <a:bodyPr>
            <a:normAutofit/>
          </a:bodyPr>
          <a:lstStyle/>
          <a:p>
            <a:r>
              <a:rPr lang="en-US" dirty="0">
                <a:latin typeface="Times New Roman" panose="02020603050405020304" pitchFamily="18" charset="0"/>
                <a:cs typeface="Times New Roman" panose="02020603050405020304" pitchFamily="18" charset="0"/>
              </a:rPr>
              <a:t>CRITICAL VIEW OF RESIDENTIAL CARE </a:t>
            </a:r>
          </a:p>
        </p:txBody>
      </p:sp>
      <p:sp>
        <p:nvSpPr>
          <p:cNvPr id="3" name="Content Placeholder 2">
            <a:extLst>
              <a:ext uri="{FF2B5EF4-FFF2-40B4-BE49-F238E27FC236}">
                <a16:creationId xmlns:a16="http://schemas.microsoft.com/office/drawing/2014/main" id="{4407540E-24B3-4EA9-5A78-063E190EC27B}"/>
              </a:ext>
            </a:extLst>
          </p:cNvPr>
          <p:cNvSpPr>
            <a:spLocks noGrp="1"/>
          </p:cNvSpPr>
          <p:nvPr>
            <p:ph idx="1"/>
          </p:nvPr>
        </p:nvSpPr>
        <p:spPr/>
        <p:txBody>
          <a:bodyPr/>
          <a:lstStyle/>
          <a:p>
            <a:pPr algn="just">
              <a:lnSpc>
                <a:spcPct val="100000"/>
              </a:lnSpc>
            </a:pPr>
            <a:r>
              <a:rPr lang="en-US" dirty="0">
                <a:latin typeface="Times New Roman" panose="02020603050405020304" pitchFamily="18" charset="0"/>
                <a:cs typeface="Times New Roman" panose="02020603050405020304" pitchFamily="18" charset="0"/>
              </a:rPr>
              <a:t>Person centered model keeps the older happy and healthy (Kitwood, 1997). </a:t>
            </a:r>
          </a:p>
          <a:p>
            <a:pPr algn="just">
              <a:lnSpc>
                <a:spcPct val="100000"/>
              </a:lnSpc>
            </a:pPr>
            <a:r>
              <a:rPr lang="en-US" dirty="0">
                <a:latin typeface="Times New Roman" panose="02020603050405020304" pitchFamily="18" charset="0"/>
                <a:cs typeface="Times New Roman" panose="02020603050405020304" pitchFamily="18" charset="0"/>
              </a:rPr>
              <a:t>There are differences in the care given to the older people in different areas like some care homes are better (CQC, 2023).</a:t>
            </a:r>
          </a:p>
          <a:p>
            <a:pPr algn="just">
              <a:lnSpc>
                <a:spcPct val="100000"/>
              </a:lnSpc>
            </a:pPr>
            <a:r>
              <a:rPr lang="en-US" dirty="0">
                <a:latin typeface="Times New Roman" panose="02020603050405020304" pitchFamily="18" charset="0"/>
                <a:cs typeface="Times New Roman" panose="02020603050405020304" pitchFamily="18" charset="0"/>
              </a:rPr>
              <a:t>Activity theory proposes the social and physical involvement of the older people.</a:t>
            </a:r>
          </a:p>
          <a:p>
            <a:pPr algn="just">
              <a:lnSpc>
                <a:spcPct val="100000"/>
              </a:lnSpc>
            </a:pPr>
            <a:r>
              <a:rPr lang="en-US" dirty="0">
                <a:latin typeface="Times New Roman" panose="02020603050405020304" pitchFamily="18" charset="0"/>
                <a:cs typeface="Times New Roman" panose="02020603050405020304" pitchFamily="18" charset="0"/>
              </a:rPr>
              <a:t>Due to increasing population of older people, the more care is needed which pressurize the staff and affect the budget, so provide the same quality of care everywhere is hard (ONS, 2023). </a:t>
            </a:r>
          </a:p>
        </p:txBody>
      </p:sp>
      <p:pic>
        <p:nvPicPr>
          <p:cNvPr id="8" name="Audio 7">
            <a:hlinkClick r:id="" action="ppaction://media"/>
            <a:extLst>
              <a:ext uri="{FF2B5EF4-FFF2-40B4-BE49-F238E27FC236}">
                <a16:creationId xmlns:a16="http://schemas.microsoft.com/office/drawing/2014/main" id="{465883A6-E748-8EA1-5FE5-4B4681D68F6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97484009"/>
      </p:ext>
    </p:extLst>
  </p:cSld>
  <p:clrMapOvr>
    <a:masterClrMapping/>
  </p:clrMapOvr>
  <mc:AlternateContent xmlns:mc="http://schemas.openxmlformats.org/markup-compatibility/2006" xmlns:p14="http://schemas.microsoft.com/office/powerpoint/2010/main">
    <mc:Choice Requires="p14">
      <p:transition spd="slow" p14:dur="2000" advTm="52130"/>
    </mc:Choice>
    <mc:Fallback xmlns="">
      <p:transition spd="slow" advTm="521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791D7-2349-A1EA-0E13-0D23D21B105A}"/>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CURRENT PROVISION: COMMUNITY &amp; DAY SERVICES </a:t>
            </a:r>
          </a:p>
        </p:txBody>
      </p:sp>
      <p:sp>
        <p:nvSpPr>
          <p:cNvPr id="3" name="Content Placeholder 2">
            <a:extLst>
              <a:ext uri="{FF2B5EF4-FFF2-40B4-BE49-F238E27FC236}">
                <a16:creationId xmlns:a16="http://schemas.microsoft.com/office/drawing/2014/main" id="{2CE97DBD-55FE-1EA0-A88B-6B5FAC756C4E}"/>
              </a:ext>
            </a:extLst>
          </p:cNvPr>
          <p:cNvSpPr>
            <a:spLocks noGrp="1"/>
          </p:cNvSpPr>
          <p:nvPr>
            <p:ph idx="1"/>
          </p:nvPr>
        </p:nvSpPr>
        <p:spPr/>
        <p:txBody>
          <a:bodyPr/>
          <a:lstStyle/>
          <a:p>
            <a:pPr algn="just">
              <a:lnSpc>
                <a:spcPct val="100000"/>
              </a:lnSpc>
            </a:pPr>
            <a:r>
              <a:rPr lang="en-US" dirty="0">
                <a:latin typeface="Times New Roman" panose="02020603050405020304" pitchFamily="18" charset="0"/>
                <a:cs typeface="Times New Roman" panose="02020603050405020304" pitchFamily="18" charset="0"/>
              </a:rPr>
              <a:t>Day centers and home support aid the older people to stay independent. </a:t>
            </a:r>
          </a:p>
          <a:p>
            <a:pPr algn="just">
              <a:lnSpc>
                <a:spcPct val="100000"/>
              </a:lnSpc>
            </a:pPr>
            <a:r>
              <a:rPr lang="en-US" dirty="0">
                <a:latin typeface="Times New Roman" panose="02020603050405020304" pitchFamily="18" charset="0"/>
                <a:cs typeface="Times New Roman" panose="02020603050405020304" pitchFamily="18" charset="0"/>
              </a:rPr>
              <a:t>Joining and taking part in the social activity make the older people active, engaged and connected with others which is beneficial for them (Havighurst, 1961).</a:t>
            </a:r>
          </a:p>
          <a:p>
            <a:pPr algn="just">
              <a:lnSpc>
                <a:spcPct val="100000"/>
              </a:lnSpc>
            </a:pPr>
            <a:r>
              <a:rPr lang="en-US" dirty="0">
                <a:latin typeface="Times New Roman" panose="02020603050405020304" pitchFamily="18" charset="0"/>
                <a:cs typeface="Times New Roman" panose="02020603050405020304" pitchFamily="18" charset="0"/>
              </a:rPr>
              <a:t>Prevent the older people to move to the care home too early by keeping them active and healthy (WHO, 2015). </a:t>
            </a:r>
          </a:p>
          <a:p>
            <a:pPr algn="just">
              <a:lnSpc>
                <a:spcPct val="100000"/>
              </a:lnSpc>
            </a:pPr>
            <a:r>
              <a:rPr lang="en-US" dirty="0">
                <a:latin typeface="Times New Roman" panose="02020603050405020304" pitchFamily="18" charset="0"/>
                <a:cs typeface="Times New Roman" panose="02020603050405020304" pitchFamily="18" charset="0"/>
              </a:rPr>
              <a:t>Due to funding issues, there are less care services and support programs, so some of the older people are not get the right care at right time (Age UK, 2023). </a:t>
            </a:r>
          </a:p>
        </p:txBody>
      </p:sp>
      <p:pic>
        <p:nvPicPr>
          <p:cNvPr id="8" name="Audio 7">
            <a:hlinkClick r:id="" action="ppaction://media"/>
            <a:extLst>
              <a:ext uri="{FF2B5EF4-FFF2-40B4-BE49-F238E27FC236}">
                <a16:creationId xmlns:a16="http://schemas.microsoft.com/office/drawing/2014/main" id="{DFE67FA9-EE32-FDBC-D603-51652A0F0F5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27475500"/>
      </p:ext>
    </p:extLst>
  </p:cSld>
  <p:clrMapOvr>
    <a:masterClrMapping/>
  </p:clrMapOvr>
  <mc:AlternateContent xmlns:mc="http://schemas.openxmlformats.org/markup-compatibility/2006" xmlns:p14="http://schemas.microsoft.com/office/powerpoint/2010/main">
    <mc:Choice Requires="p14">
      <p:transition spd="slow" p14:dur="2000" advTm="56430"/>
    </mc:Choice>
    <mc:Fallback xmlns="">
      <p:transition spd="slow" advTm="564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CD31E-BC2A-5A6A-2DD8-18BF83BC93CC}"/>
              </a:ext>
            </a:extLst>
          </p:cNvPr>
          <p:cNvSpPr>
            <a:spLocks noGrp="1"/>
          </p:cNvSpPr>
          <p:nvPr>
            <p:ph type="title"/>
          </p:nvPr>
        </p:nvSpPr>
        <p:spPr/>
        <p:txBody>
          <a:bodyPr/>
          <a:lstStyle/>
          <a:p>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TECHNOLOGICAL INNOVATION </a:t>
            </a:r>
          </a:p>
        </p:txBody>
      </p:sp>
      <p:sp>
        <p:nvSpPr>
          <p:cNvPr id="3" name="Content Placeholder 2">
            <a:extLst>
              <a:ext uri="{FF2B5EF4-FFF2-40B4-BE49-F238E27FC236}">
                <a16:creationId xmlns:a16="http://schemas.microsoft.com/office/drawing/2014/main" id="{D11BFB49-F005-A295-DFA9-55DA14E0FA15}"/>
              </a:ext>
            </a:extLst>
          </p:cNvPr>
          <p:cNvSpPr>
            <a:spLocks noGrp="1"/>
          </p:cNvSpPr>
          <p:nvPr>
            <p:ph idx="1"/>
          </p:nvPr>
        </p:nvSpPr>
        <p:spPr/>
        <p:txBody>
          <a:bodyPr/>
          <a:lstStyle/>
          <a:p>
            <a:pPr algn="just">
              <a:lnSpc>
                <a:spcPct val="100000"/>
              </a:lnSpc>
            </a:pPr>
            <a:r>
              <a:rPr lang="en-US" dirty="0">
                <a:latin typeface="Times New Roman" panose="02020603050405020304" pitchFamily="18" charset="0"/>
                <a:cs typeface="Times New Roman" panose="02020603050405020304" pitchFamily="18" charset="0"/>
              </a:rPr>
              <a:t>With the help of technology more services are provided to the older people like remote checkups, online appointments, and devices that update about the health at home (NHS England, 2019). </a:t>
            </a:r>
          </a:p>
          <a:p>
            <a:pPr algn="just">
              <a:lnSpc>
                <a:spcPct val="100000"/>
              </a:lnSpc>
            </a:pPr>
            <a:r>
              <a:rPr lang="en-US" dirty="0">
                <a:latin typeface="Times New Roman" panose="02020603050405020304" pitchFamily="18" charset="0"/>
                <a:cs typeface="Times New Roman" panose="02020603050405020304" pitchFamily="18" charset="0"/>
              </a:rPr>
              <a:t>Smart home can enhance the older people safety and task management independently.</a:t>
            </a:r>
          </a:p>
          <a:p>
            <a:pPr algn="just">
              <a:lnSpc>
                <a:spcPct val="100000"/>
              </a:lnSpc>
            </a:pPr>
            <a:r>
              <a:rPr lang="en-US" dirty="0">
                <a:latin typeface="Times New Roman" panose="02020603050405020304" pitchFamily="18" charset="0"/>
                <a:cs typeface="Times New Roman" panose="02020603050405020304" pitchFamily="18" charset="0"/>
              </a:rPr>
              <a:t>Technology helps the older people to stay at their homes and stay with their schedule, which maintain their lifestyle (Atchley, 1989). </a:t>
            </a:r>
          </a:p>
          <a:p>
            <a:pPr algn="just">
              <a:lnSpc>
                <a:spcPct val="100000"/>
              </a:lnSpc>
            </a:pPr>
            <a:r>
              <a:rPr lang="en-US" dirty="0">
                <a:latin typeface="Times New Roman" panose="02020603050405020304" pitchFamily="18" charset="0"/>
                <a:cs typeface="Times New Roman" panose="02020603050405020304" pitchFamily="18" charset="0"/>
              </a:rPr>
              <a:t>During the COVID-19, the more people use digital care like remote monitoring etc., due to which it becomes more acceptable (Greenhalgh et al., 2020). </a:t>
            </a:r>
          </a:p>
        </p:txBody>
      </p:sp>
      <p:pic>
        <p:nvPicPr>
          <p:cNvPr id="10" name="Audio 9">
            <a:hlinkClick r:id="" action="ppaction://media"/>
            <a:extLst>
              <a:ext uri="{FF2B5EF4-FFF2-40B4-BE49-F238E27FC236}">
                <a16:creationId xmlns:a16="http://schemas.microsoft.com/office/drawing/2014/main" id="{799D5BF5-2735-5B19-821B-D370EE66D52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66958894"/>
      </p:ext>
    </p:extLst>
  </p:cSld>
  <p:clrMapOvr>
    <a:masterClrMapping/>
  </p:clrMapOvr>
  <mc:AlternateContent xmlns:mc="http://schemas.openxmlformats.org/markup-compatibility/2006" xmlns:p14="http://schemas.microsoft.com/office/powerpoint/2010/main">
    <mc:Choice Requires="p14">
      <p:transition spd="slow" p14:dur="2000" advTm="67937"/>
    </mc:Choice>
    <mc:Fallback xmlns="">
      <p:transition spd="slow" advTm="679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3ECCD-F5EC-20B3-7B37-D7B968D58D49}"/>
              </a:ext>
            </a:extLst>
          </p:cNvPr>
          <p:cNvSpPr>
            <a:spLocks noGrp="1"/>
          </p:cNvSpPr>
          <p:nvPr>
            <p:ph type="title"/>
          </p:nvPr>
        </p:nvSpPr>
        <p:spPr/>
        <p:txBody>
          <a:bodyPr>
            <a:normAutofit/>
          </a:bodyPr>
          <a:lstStyle/>
          <a:p>
            <a:r>
              <a:rPr lang="en-US" dirty="0">
                <a:latin typeface="Times New Roman" panose="02020603050405020304" pitchFamily="18" charset="0"/>
                <a:cs typeface="Times New Roman" panose="02020603050405020304" pitchFamily="18" charset="0"/>
              </a:rPr>
              <a:t>CRITICAL ASSESSMENT OF TECHNOLOGY</a:t>
            </a:r>
          </a:p>
        </p:txBody>
      </p:sp>
      <p:sp>
        <p:nvSpPr>
          <p:cNvPr id="3" name="Content Placeholder 2">
            <a:extLst>
              <a:ext uri="{FF2B5EF4-FFF2-40B4-BE49-F238E27FC236}">
                <a16:creationId xmlns:a16="http://schemas.microsoft.com/office/drawing/2014/main" id="{C687894B-21B7-AE5F-8C14-B0D696DE6A05}"/>
              </a:ext>
            </a:extLst>
          </p:cNvPr>
          <p:cNvSpPr>
            <a:spLocks noGrp="1"/>
          </p:cNvSpPr>
          <p:nvPr>
            <p:ph idx="1"/>
          </p:nvPr>
        </p:nvSpPr>
        <p:spPr/>
        <p:txBody>
          <a:bodyPr/>
          <a:lstStyle/>
          <a:p>
            <a:pPr algn="just">
              <a:lnSpc>
                <a:spcPct val="100000"/>
              </a:lnSpc>
            </a:pPr>
            <a:r>
              <a:rPr lang="en-US" dirty="0">
                <a:latin typeface="Times New Roman" panose="02020603050405020304" pitchFamily="18" charset="0"/>
                <a:cs typeface="Times New Roman" panose="02020603050405020304" pitchFamily="18" charset="0"/>
              </a:rPr>
              <a:t>Older people get quick care and save the time of staff with the help of technology. Due to this technology, they feel more supported and secure. </a:t>
            </a:r>
          </a:p>
          <a:p>
            <a:pPr algn="just">
              <a:lnSpc>
                <a:spcPct val="100000"/>
              </a:lnSpc>
            </a:pPr>
            <a:r>
              <a:rPr lang="en-US" dirty="0">
                <a:latin typeface="Times New Roman" panose="02020603050405020304" pitchFamily="18" charset="0"/>
                <a:cs typeface="Times New Roman" panose="02020603050405020304" pitchFamily="18" charset="0"/>
              </a:rPr>
              <a:t>Some older people cannot afford the technology, did not aware the usage of it or living in the areas where the services are restricted (Age UK, 2023). </a:t>
            </a:r>
          </a:p>
          <a:p>
            <a:pPr algn="just">
              <a:lnSpc>
                <a:spcPct val="100000"/>
              </a:lnSpc>
            </a:pPr>
            <a:r>
              <a:rPr lang="en-US" dirty="0">
                <a:latin typeface="Times New Roman" panose="02020603050405020304" pitchFamily="18" charset="0"/>
                <a:cs typeface="Times New Roman" panose="02020603050405020304" pitchFamily="18" charset="0"/>
              </a:rPr>
              <a:t>Ethical issues involve data safety and privacy (Ienca et al., 2017). </a:t>
            </a:r>
          </a:p>
          <a:p>
            <a:pPr algn="just">
              <a:lnSpc>
                <a:spcPct val="100000"/>
              </a:lnSpc>
            </a:pPr>
            <a:r>
              <a:rPr lang="en-US" dirty="0">
                <a:latin typeface="Times New Roman" panose="02020603050405020304" pitchFamily="18" charset="0"/>
                <a:cs typeface="Times New Roman" panose="02020603050405020304" pitchFamily="18" charset="0"/>
              </a:rPr>
              <a:t>When the older people are not supported and guided about the technologies so they may be miss out of care enhancement. </a:t>
            </a:r>
          </a:p>
        </p:txBody>
      </p:sp>
      <p:pic>
        <p:nvPicPr>
          <p:cNvPr id="6" name="Audio 5">
            <a:hlinkClick r:id="" action="ppaction://media"/>
            <a:extLst>
              <a:ext uri="{FF2B5EF4-FFF2-40B4-BE49-F238E27FC236}">
                <a16:creationId xmlns:a16="http://schemas.microsoft.com/office/drawing/2014/main" id="{F6909BFE-FC4C-FE88-6DC3-B211818E58B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40371500"/>
      </p:ext>
    </p:extLst>
  </p:cSld>
  <p:clrMapOvr>
    <a:masterClrMapping/>
  </p:clrMapOvr>
  <mc:AlternateContent xmlns:mc="http://schemas.openxmlformats.org/markup-compatibility/2006" xmlns:p14="http://schemas.microsoft.com/office/powerpoint/2010/main">
    <mc:Choice Requires="p14">
      <p:transition spd="slow" p14:dur="2000" advTm="49090"/>
    </mc:Choice>
    <mc:Fallback xmlns="">
      <p:transition spd="slow" advTm="490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97886-A39F-734E-4327-9724374844E7}"/>
              </a:ext>
            </a:extLst>
          </p:cNvPr>
          <p:cNvSpPr>
            <a:spLocks noGrp="1"/>
          </p:cNvSpPr>
          <p:nvPr>
            <p:ph type="title"/>
          </p:nvPr>
        </p:nvSpPr>
        <p:spPr>
          <a:xfrm>
            <a:off x="1371600" y="0"/>
            <a:ext cx="9601200" cy="1485900"/>
          </a:xfrm>
        </p:spPr>
        <p:txBody>
          <a:bodyPr/>
          <a:lstStyle/>
          <a:p>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CASE STUDY 1</a:t>
            </a:r>
          </a:p>
        </p:txBody>
      </p:sp>
      <p:sp>
        <p:nvSpPr>
          <p:cNvPr id="3" name="Content Placeholder 2">
            <a:extLst>
              <a:ext uri="{FF2B5EF4-FFF2-40B4-BE49-F238E27FC236}">
                <a16:creationId xmlns:a16="http://schemas.microsoft.com/office/drawing/2014/main" id="{734367CB-CA41-4B8D-02E0-C80322316B56}"/>
              </a:ext>
            </a:extLst>
          </p:cNvPr>
          <p:cNvSpPr>
            <a:spLocks noGrp="1"/>
          </p:cNvSpPr>
          <p:nvPr>
            <p:ph idx="1"/>
          </p:nvPr>
        </p:nvSpPr>
        <p:spPr>
          <a:xfrm>
            <a:off x="1371600" y="1692378"/>
            <a:ext cx="9601200" cy="5018139"/>
          </a:xfrm>
        </p:spPr>
        <p:txBody>
          <a:bodyPr>
            <a:normAutofit/>
          </a:bodyPr>
          <a:lstStyle/>
          <a:p>
            <a:pPr algn="just">
              <a:lnSpc>
                <a:spcPct val="100000"/>
              </a:lnSpc>
            </a:pPr>
            <a:r>
              <a:rPr lang="en-US" dirty="0">
                <a:latin typeface="Times New Roman" panose="02020603050405020304" pitchFamily="18" charset="0"/>
                <a:cs typeface="Times New Roman" panose="02020603050405020304" pitchFamily="18" charset="0"/>
              </a:rPr>
              <a:t>Mrs. Smith who is an old woman becoming physically weaker, lives by herself. Because she is at danger of plunging or becoming sick, telecare equipment is installed by professionals (for example fall alarms or emergency buttons). She is also inspired to take part in community groups so she can connect with individuals and stay energetic.</a:t>
            </a:r>
          </a:p>
          <a:p>
            <a:pPr algn="just">
              <a:lnSpc>
                <a:spcPct val="100000"/>
              </a:lnSpc>
            </a:pPr>
            <a:r>
              <a:rPr lang="en-US" dirty="0">
                <a:latin typeface="Times New Roman" panose="02020603050405020304" pitchFamily="18" charset="0"/>
                <a:cs typeface="Times New Roman" panose="02020603050405020304" pitchFamily="18" charset="0"/>
              </a:rPr>
              <a:t>As she becomes more socially engaged and feels secure at home, her self-assurance increases. Being more energetic helps retain power and equilibrium, so her risk of falls decreases.</a:t>
            </a:r>
          </a:p>
          <a:p>
            <a:pPr algn="just">
              <a:lnSpc>
                <a:spcPct val="100000"/>
              </a:lnSpc>
            </a:pPr>
            <a:r>
              <a:rPr lang="en-US" dirty="0">
                <a:latin typeface="Times New Roman" panose="02020603050405020304" pitchFamily="18" charset="0"/>
                <a:cs typeface="Times New Roman" panose="02020603050405020304" pitchFamily="18" charset="0"/>
              </a:rPr>
              <a:t>This associates with activity theory, which </a:t>
            </a:r>
            <a:r>
              <a:rPr lang="en-US" dirty="0" err="1">
                <a:latin typeface="Times New Roman" panose="02020603050405020304" pitchFamily="18" charset="0"/>
                <a:cs typeface="Times New Roman" panose="02020603050405020304" pitchFamily="18" charset="0"/>
              </a:rPr>
              <a:t>hypothesises</a:t>
            </a:r>
            <a:r>
              <a:rPr lang="en-US" dirty="0">
                <a:latin typeface="Times New Roman" panose="02020603050405020304" pitchFamily="18" charset="0"/>
                <a:cs typeface="Times New Roman" panose="02020603050405020304" pitchFamily="18" charset="0"/>
              </a:rPr>
              <a:t> older individuals feel more well-being when they progress to be part of social and physical campaigns (Havighurst, 1961). It also shows the Care Act 2014, because the Act declares employment must promote well-being, autonomy and averting rather than awaiting for crises (DHSC, 2014).</a:t>
            </a:r>
          </a:p>
          <a:p>
            <a:pPr algn="just">
              <a:lnSpc>
                <a:spcPct val="100000"/>
              </a:lnSpc>
            </a:pPr>
            <a:endParaRPr lang="en-US" dirty="0">
              <a:latin typeface="Times New Roman" panose="02020603050405020304" pitchFamily="18" charset="0"/>
              <a:cs typeface="Times New Roman" panose="02020603050405020304" pitchFamily="18" charset="0"/>
            </a:endParaRPr>
          </a:p>
        </p:txBody>
      </p:sp>
      <p:pic>
        <p:nvPicPr>
          <p:cNvPr id="6" name="Audio 5">
            <a:hlinkClick r:id="" action="ppaction://media"/>
            <a:extLst>
              <a:ext uri="{FF2B5EF4-FFF2-40B4-BE49-F238E27FC236}">
                <a16:creationId xmlns:a16="http://schemas.microsoft.com/office/drawing/2014/main" id="{50607473-4067-7DA9-73E6-6B57CE8D29F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22197848"/>
      </p:ext>
    </p:extLst>
  </p:cSld>
  <p:clrMapOvr>
    <a:masterClrMapping/>
  </p:clrMapOvr>
  <mc:AlternateContent xmlns:mc="http://schemas.openxmlformats.org/markup-compatibility/2006" xmlns:p14="http://schemas.microsoft.com/office/powerpoint/2010/main">
    <mc:Choice Requires="p14">
      <p:transition spd="slow" p14:dur="2000" advTm="116835"/>
    </mc:Choice>
    <mc:Fallback xmlns="">
      <p:transition spd="slow" advTm="1168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2D8CD-73F5-7542-9A26-37D61E66826C}"/>
              </a:ext>
            </a:extLst>
          </p:cNvPr>
          <p:cNvSpPr>
            <a:spLocks noGrp="1"/>
          </p:cNvSpPr>
          <p:nvPr>
            <p:ph type="title"/>
          </p:nvPr>
        </p:nvSpPr>
        <p:spPr>
          <a:xfrm>
            <a:off x="1295400" y="353961"/>
            <a:ext cx="9601200" cy="1485900"/>
          </a:xfrm>
        </p:spPr>
        <p:txBody>
          <a:bodyPr/>
          <a:lstStyle/>
          <a:p>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CASE STUDY 2</a:t>
            </a:r>
          </a:p>
        </p:txBody>
      </p:sp>
      <p:sp>
        <p:nvSpPr>
          <p:cNvPr id="3" name="Content Placeholder 2">
            <a:extLst>
              <a:ext uri="{FF2B5EF4-FFF2-40B4-BE49-F238E27FC236}">
                <a16:creationId xmlns:a16="http://schemas.microsoft.com/office/drawing/2014/main" id="{553FAC54-16F9-391F-1F01-79952369AFB4}"/>
              </a:ext>
            </a:extLst>
          </p:cNvPr>
          <p:cNvSpPr>
            <a:spLocks noGrp="1"/>
          </p:cNvSpPr>
          <p:nvPr>
            <p:ph idx="1"/>
          </p:nvPr>
        </p:nvSpPr>
        <p:spPr>
          <a:xfrm>
            <a:off x="1295400" y="2282312"/>
            <a:ext cx="9601200" cy="4782165"/>
          </a:xfrm>
        </p:spPr>
        <p:txBody>
          <a:bodyPr>
            <a:normAutofit/>
          </a:bodyPr>
          <a:lstStyle/>
          <a:p>
            <a:pPr algn="just">
              <a:lnSpc>
                <a:spcPct val="100000"/>
              </a:lnSpc>
            </a:pPr>
            <a:r>
              <a:rPr lang="en-US" dirty="0">
                <a:latin typeface="Times New Roman" panose="02020603050405020304" pitchFamily="18" charset="0"/>
                <a:cs typeface="Times New Roman" panose="02020603050405020304" pitchFamily="18" charset="0"/>
              </a:rPr>
              <a:t>Mr. Harry shifts into a domestic care home. Preferably of medicating him like “just an alternative resident,” employes learn about his former life, passions and daily practices. They help him proceed with standard regularities, interests, and choices.</a:t>
            </a:r>
          </a:p>
          <a:p>
            <a:pPr algn="just">
              <a:lnSpc>
                <a:spcPct val="100000"/>
              </a:lnSpc>
            </a:pPr>
            <a:r>
              <a:rPr lang="en-US" dirty="0">
                <a:latin typeface="Times New Roman" panose="02020603050405020304" pitchFamily="18" charset="0"/>
                <a:cs typeface="Times New Roman" panose="02020603050405020304" pitchFamily="18" charset="0"/>
              </a:rPr>
              <a:t>Because he can yet live in a way that is normal to him, he keeps a powerful sense of personality and self-worth. This decreases agitation and supports emotional well-being.</a:t>
            </a:r>
          </a:p>
          <a:p>
            <a:pPr algn="just">
              <a:lnSpc>
                <a:spcPct val="100000"/>
              </a:lnSpc>
            </a:pPr>
            <a:r>
              <a:rPr lang="en-US" dirty="0">
                <a:latin typeface="Times New Roman" panose="02020603050405020304" pitchFamily="18" charset="0"/>
                <a:cs typeface="Times New Roman" panose="02020603050405020304" pitchFamily="18" charset="0"/>
              </a:rPr>
              <a:t>This is a sample of continuity theory, which asserts individuals adjust to ageing better when they preserve associations with their past lifestyle (Atchley, 1989).</a:t>
            </a:r>
          </a:p>
          <a:p>
            <a:pPr algn="just">
              <a:lnSpc>
                <a:spcPct val="100000"/>
              </a:lnSpc>
            </a:pPr>
            <a:r>
              <a:rPr lang="en-US" dirty="0">
                <a:latin typeface="Times New Roman" panose="02020603050405020304" pitchFamily="18" charset="0"/>
                <a:cs typeface="Times New Roman" panose="02020603050405020304" pitchFamily="18" charset="0"/>
              </a:rPr>
              <a:t>It also connects to the Human Rights Act 1998, because honoring integrity, personal affairs, and selfhood is a legal accountability in maintenance settings.</a:t>
            </a:r>
          </a:p>
          <a:p>
            <a:pPr algn="just">
              <a:lnSpc>
                <a:spcPct val="100000"/>
              </a:lnSpc>
            </a:pPr>
            <a:endParaRPr lang="en-US" dirty="0">
              <a:latin typeface="Times New Roman" panose="02020603050405020304" pitchFamily="18" charset="0"/>
              <a:cs typeface="Times New Roman" panose="02020603050405020304" pitchFamily="18" charset="0"/>
            </a:endParaRPr>
          </a:p>
        </p:txBody>
      </p:sp>
      <p:pic>
        <p:nvPicPr>
          <p:cNvPr id="6" name="Audio 5">
            <a:hlinkClick r:id="" action="ppaction://media"/>
            <a:extLst>
              <a:ext uri="{FF2B5EF4-FFF2-40B4-BE49-F238E27FC236}">
                <a16:creationId xmlns:a16="http://schemas.microsoft.com/office/drawing/2014/main" id="{82F26741-A584-9D7F-49D5-2B113B5BBAA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95951200"/>
      </p:ext>
    </p:extLst>
  </p:cSld>
  <p:clrMapOvr>
    <a:masterClrMapping/>
  </p:clrMapOvr>
  <mc:AlternateContent xmlns:mc="http://schemas.openxmlformats.org/markup-compatibility/2006" xmlns:p14="http://schemas.microsoft.com/office/powerpoint/2010/main">
    <mc:Choice Requires="p14">
      <p:transition spd="slow" p14:dur="2000" advTm="83950"/>
    </mc:Choice>
    <mc:Fallback xmlns="">
      <p:transition spd="slow" advTm="839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0798E-C001-9A6A-15C4-0AC26F52AFEE}"/>
              </a:ext>
            </a:extLst>
          </p:cNvPr>
          <p:cNvSpPr>
            <a:spLocks noGrp="1"/>
          </p:cNvSpPr>
          <p:nvPr>
            <p:ph type="title"/>
          </p:nvPr>
        </p:nvSpPr>
        <p:spPr>
          <a:xfrm>
            <a:off x="1371600" y="752168"/>
            <a:ext cx="9601200" cy="1485900"/>
          </a:xfrm>
        </p:spPr>
        <p:txBody>
          <a:bodyPr/>
          <a:lstStyle/>
          <a:p>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RECOMMENDATIONS</a:t>
            </a:r>
          </a:p>
        </p:txBody>
      </p:sp>
      <p:sp>
        <p:nvSpPr>
          <p:cNvPr id="3" name="Content Placeholder 2">
            <a:extLst>
              <a:ext uri="{FF2B5EF4-FFF2-40B4-BE49-F238E27FC236}">
                <a16:creationId xmlns:a16="http://schemas.microsoft.com/office/drawing/2014/main" id="{37DF5DFB-B663-F433-FF68-164AE164F4D6}"/>
              </a:ext>
            </a:extLst>
          </p:cNvPr>
          <p:cNvSpPr>
            <a:spLocks noGrp="1"/>
          </p:cNvSpPr>
          <p:nvPr>
            <p:ph idx="1"/>
          </p:nvPr>
        </p:nvSpPr>
        <p:spPr>
          <a:xfrm>
            <a:off x="1371600" y="2686050"/>
            <a:ext cx="9601200" cy="5077132"/>
          </a:xfrm>
        </p:spPr>
        <p:txBody>
          <a:bodyPr>
            <a:normAutofit/>
          </a:bodyPr>
          <a:lstStyle/>
          <a:p>
            <a:pPr algn="just">
              <a:lnSpc>
                <a:spcPct val="100000"/>
              </a:lnSpc>
            </a:pPr>
            <a:r>
              <a:rPr lang="en-US" dirty="0">
                <a:latin typeface="Times New Roman" panose="02020603050405020304" pitchFamily="18" charset="0"/>
                <a:cs typeface="Times New Roman" panose="02020603050405020304" pitchFamily="18" charset="0"/>
              </a:rPr>
              <a:t>More funding should be given to the local services and programs to stay the older people healthy and active, and prevent them from the care home too early. </a:t>
            </a:r>
          </a:p>
          <a:p>
            <a:pPr algn="just">
              <a:lnSpc>
                <a:spcPct val="100000"/>
              </a:lnSpc>
            </a:pPr>
            <a:r>
              <a:rPr lang="en-US" dirty="0">
                <a:latin typeface="Times New Roman" panose="02020603050405020304" pitchFamily="18" charset="0"/>
                <a:cs typeface="Times New Roman" panose="02020603050405020304" pitchFamily="18" charset="0"/>
              </a:rPr>
              <a:t>Proper training sessions must be organized for the care staff to deal the situations with ease (Skills for Care, 2022). </a:t>
            </a:r>
          </a:p>
          <a:p>
            <a:pPr algn="just">
              <a:lnSpc>
                <a:spcPct val="100000"/>
              </a:lnSpc>
            </a:pPr>
            <a:r>
              <a:rPr lang="en-US" dirty="0">
                <a:latin typeface="Times New Roman" panose="02020603050405020304" pitchFamily="18" charset="0"/>
                <a:cs typeface="Times New Roman" panose="02020603050405020304" pitchFamily="18" charset="0"/>
              </a:rPr>
              <a:t>Guide the older people with the usage of digital technology and offered the devices with affordable prices to get healthcare easily. </a:t>
            </a:r>
          </a:p>
        </p:txBody>
      </p:sp>
      <p:pic>
        <p:nvPicPr>
          <p:cNvPr id="6" name="Audio 5">
            <a:hlinkClick r:id="" action="ppaction://media"/>
            <a:extLst>
              <a:ext uri="{FF2B5EF4-FFF2-40B4-BE49-F238E27FC236}">
                <a16:creationId xmlns:a16="http://schemas.microsoft.com/office/drawing/2014/main" id="{D733A808-F1EC-96B9-BBB2-9814BD4769C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79323758"/>
      </p:ext>
    </p:extLst>
  </p:cSld>
  <p:clrMapOvr>
    <a:masterClrMapping/>
  </p:clrMapOvr>
  <mc:AlternateContent xmlns:mc="http://schemas.openxmlformats.org/markup-compatibility/2006" xmlns:p14="http://schemas.microsoft.com/office/powerpoint/2010/main">
    <mc:Choice Requires="p14">
      <p:transition spd="slow" p14:dur="2000" advTm="53451"/>
    </mc:Choice>
    <mc:Fallback xmlns="">
      <p:transition spd="slow" advTm="534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4B388-85C5-9597-A5B2-DE0E0C47E446}"/>
              </a:ext>
            </a:extLst>
          </p:cNvPr>
          <p:cNvSpPr>
            <a:spLocks noGrp="1"/>
          </p:cNvSpPr>
          <p:nvPr>
            <p:ph type="title"/>
          </p:nvPr>
        </p:nvSpPr>
        <p:spPr/>
        <p:txBody>
          <a:bodyPr/>
          <a:lstStyle/>
          <a:p>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RECOMMENDATIONS (continued) </a:t>
            </a:r>
          </a:p>
        </p:txBody>
      </p:sp>
      <p:sp>
        <p:nvSpPr>
          <p:cNvPr id="3" name="Content Placeholder 2">
            <a:extLst>
              <a:ext uri="{FF2B5EF4-FFF2-40B4-BE49-F238E27FC236}">
                <a16:creationId xmlns:a16="http://schemas.microsoft.com/office/drawing/2014/main" id="{7051F2AB-D50A-15A7-925E-C7B03E4CA9B1}"/>
              </a:ext>
            </a:extLst>
          </p:cNvPr>
          <p:cNvSpPr>
            <a:spLocks noGrp="1"/>
          </p:cNvSpPr>
          <p:nvPr>
            <p:ph idx="1"/>
          </p:nvPr>
        </p:nvSpPr>
        <p:spPr>
          <a:xfrm>
            <a:off x="1371600" y="2505997"/>
            <a:ext cx="9601200" cy="3581400"/>
          </a:xfrm>
        </p:spPr>
        <p:txBody>
          <a:bodyPr/>
          <a:lstStyle/>
          <a:p>
            <a:pPr algn="just">
              <a:lnSpc>
                <a:spcPct val="100000"/>
              </a:lnSpc>
            </a:pPr>
            <a:r>
              <a:rPr lang="en-US" dirty="0">
                <a:latin typeface="Times New Roman" panose="02020603050405020304" pitchFamily="18" charset="0"/>
                <a:cs typeface="Times New Roman" panose="02020603050405020304" pitchFamily="18" charset="0"/>
              </a:rPr>
              <a:t>Care services should use the experiences and ideas of the older people, and making a plan care with them (SCIE, 2022). </a:t>
            </a:r>
          </a:p>
          <a:p>
            <a:pPr algn="just">
              <a:lnSpc>
                <a:spcPct val="100000"/>
              </a:lnSpc>
            </a:pPr>
            <a:r>
              <a:rPr lang="en-US" dirty="0">
                <a:latin typeface="Times New Roman" panose="02020603050405020304" pitchFamily="18" charset="0"/>
                <a:cs typeface="Times New Roman" panose="02020603050405020304" pitchFamily="18" charset="0"/>
              </a:rPr>
              <a:t> Law and policies should monitor that all the older individuals getting the same chances to the care services (Equality Act 2010). </a:t>
            </a:r>
          </a:p>
          <a:p>
            <a:pPr algn="just">
              <a:lnSpc>
                <a:spcPct val="100000"/>
              </a:lnSpc>
            </a:pPr>
            <a:r>
              <a:rPr lang="en-US" dirty="0">
                <a:latin typeface="Times New Roman" panose="02020603050405020304" pitchFamily="18" charset="0"/>
                <a:cs typeface="Times New Roman" panose="02020603050405020304" pitchFamily="18" charset="0"/>
              </a:rPr>
              <a:t>Barriers like limited budget and shortage of staff can be fixed by proper planning and relation between the health and social services. </a:t>
            </a:r>
          </a:p>
        </p:txBody>
      </p:sp>
      <p:pic>
        <p:nvPicPr>
          <p:cNvPr id="6" name="Audio 5">
            <a:hlinkClick r:id="" action="ppaction://media"/>
            <a:extLst>
              <a:ext uri="{FF2B5EF4-FFF2-40B4-BE49-F238E27FC236}">
                <a16:creationId xmlns:a16="http://schemas.microsoft.com/office/drawing/2014/main" id="{8947167D-586A-5863-82D0-02F7799F343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10745403"/>
      </p:ext>
    </p:extLst>
  </p:cSld>
  <p:clrMapOvr>
    <a:masterClrMapping/>
  </p:clrMapOvr>
  <mc:AlternateContent xmlns:mc="http://schemas.openxmlformats.org/markup-compatibility/2006" xmlns:p14="http://schemas.microsoft.com/office/powerpoint/2010/main">
    <mc:Choice Requires="p14">
      <p:transition spd="slow" p14:dur="2000" advTm="42485"/>
    </mc:Choice>
    <mc:Fallback xmlns="">
      <p:transition spd="slow" advTm="424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56F0C-82B4-6493-95C5-DE945F8768E7}"/>
              </a:ext>
            </a:extLst>
          </p:cNvPr>
          <p:cNvSpPr>
            <a:spLocks noGrp="1"/>
          </p:cNvSpPr>
          <p:nvPr>
            <p:ph type="title"/>
          </p:nvPr>
        </p:nvSpPr>
        <p:spPr/>
        <p:txBody>
          <a:bodyPr/>
          <a:lstStyle/>
          <a:p>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CONCLUSION </a:t>
            </a:r>
          </a:p>
        </p:txBody>
      </p:sp>
      <p:sp>
        <p:nvSpPr>
          <p:cNvPr id="3" name="Content Placeholder 2">
            <a:extLst>
              <a:ext uri="{FF2B5EF4-FFF2-40B4-BE49-F238E27FC236}">
                <a16:creationId xmlns:a16="http://schemas.microsoft.com/office/drawing/2014/main" id="{07FFFD09-13FB-ECD1-FA3B-08870E554188}"/>
              </a:ext>
            </a:extLst>
          </p:cNvPr>
          <p:cNvSpPr>
            <a:spLocks noGrp="1"/>
          </p:cNvSpPr>
          <p:nvPr>
            <p:ph idx="1"/>
          </p:nvPr>
        </p:nvSpPr>
        <p:spPr>
          <a:xfrm>
            <a:off x="1371600" y="2286000"/>
            <a:ext cx="9601200" cy="3886200"/>
          </a:xfrm>
        </p:spPr>
        <p:txBody>
          <a:bodyPr/>
          <a:lstStyle/>
          <a:p>
            <a:pPr algn="just">
              <a:lnSpc>
                <a:spcPct val="100000"/>
              </a:lnSpc>
            </a:pPr>
            <a:r>
              <a:rPr lang="en-US" dirty="0">
                <a:latin typeface="Times New Roman" panose="02020603050405020304" pitchFamily="18" charset="0"/>
                <a:cs typeface="Times New Roman" panose="02020603050405020304" pitchFamily="18" charset="0"/>
              </a:rPr>
              <a:t>W</a:t>
            </a:r>
            <a:r>
              <a:rPr lang="en-US">
                <a:latin typeface="Times New Roman" panose="02020603050405020304" pitchFamily="18" charset="0"/>
                <a:cs typeface="Times New Roman" panose="02020603050405020304" pitchFamily="18" charset="0"/>
              </a:rPr>
              <a:t>ith </a:t>
            </a:r>
            <a:r>
              <a:rPr lang="en-US" dirty="0">
                <a:latin typeface="Times New Roman" panose="02020603050405020304" pitchFamily="18" charset="0"/>
                <a:cs typeface="Times New Roman" panose="02020603050405020304" pitchFamily="18" charset="0"/>
              </a:rPr>
              <a:t>increasing population of older people, the care services required to fast response and value their rights and choices. </a:t>
            </a:r>
          </a:p>
          <a:p>
            <a:pPr algn="just">
              <a:lnSpc>
                <a:spcPct val="100000"/>
              </a:lnSpc>
            </a:pPr>
            <a:r>
              <a:rPr lang="en-US" dirty="0">
                <a:latin typeface="Times New Roman" panose="02020603050405020304" pitchFamily="18" charset="0"/>
                <a:cs typeface="Times New Roman" panose="02020603050405020304" pitchFamily="18" charset="0"/>
              </a:rPr>
              <a:t>The significance of participation and lifestyle is highlighted by the activity and continuity theories. </a:t>
            </a:r>
          </a:p>
          <a:p>
            <a:pPr algn="just">
              <a:lnSpc>
                <a:spcPct val="100000"/>
              </a:lnSpc>
            </a:pPr>
            <a:r>
              <a:rPr lang="en-US" dirty="0">
                <a:latin typeface="Times New Roman" panose="02020603050405020304" pitchFamily="18" charset="0"/>
                <a:cs typeface="Times New Roman" panose="02020603050405020304" pitchFamily="18" charset="0"/>
              </a:rPr>
              <a:t>Policy encourage empowerment but execution is irregular.</a:t>
            </a:r>
          </a:p>
          <a:p>
            <a:pPr algn="just">
              <a:lnSpc>
                <a:spcPct val="100000"/>
              </a:lnSpc>
            </a:pPr>
            <a:r>
              <a:rPr lang="en-US" dirty="0">
                <a:latin typeface="Times New Roman" panose="02020603050405020304" pitchFamily="18" charset="0"/>
                <a:cs typeface="Times New Roman" panose="02020603050405020304" pitchFamily="18" charset="0"/>
              </a:rPr>
              <a:t>Digital devices can enhance the care but they must know how to use the device safely.</a:t>
            </a:r>
          </a:p>
          <a:p>
            <a:pPr algn="just">
              <a:lnSpc>
                <a:spcPct val="100000"/>
              </a:lnSpc>
            </a:pPr>
            <a:r>
              <a:rPr lang="en-US" dirty="0">
                <a:latin typeface="Times New Roman" panose="02020603050405020304" pitchFamily="18" charset="0"/>
                <a:cs typeface="Times New Roman" panose="02020603050405020304" pitchFamily="18" charset="0"/>
              </a:rPr>
              <a:t>Planning for the future care should be the combination of research, practices, experiences and choices of the older people.  </a:t>
            </a:r>
          </a:p>
          <a:p>
            <a:pPr algn="just">
              <a:lnSpc>
                <a:spcPct val="100000"/>
              </a:lnSpc>
            </a:pPr>
            <a:endParaRPr lang="en-US" dirty="0">
              <a:latin typeface="Times New Roman" panose="02020603050405020304" pitchFamily="18" charset="0"/>
              <a:cs typeface="Times New Roman" panose="02020603050405020304" pitchFamily="18" charset="0"/>
            </a:endParaRPr>
          </a:p>
        </p:txBody>
      </p:sp>
      <p:pic>
        <p:nvPicPr>
          <p:cNvPr id="6" name="Audio 5">
            <a:hlinkClick r:id="" action="ppaction://media"/>
            <a:extLst>
              <a:ext uri="{FF2B5EF4-FFF2-40B4-BE49-F238E27FC236}">
                <a16:creationId xmlns:a16="http://schemas.microsoft.com/office/drawing/2014/main" id="{FBE6A5EC-01BE-3E6D-9F17-FC0ED5EA5A0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2123677"/>
      </p:ext>
    </p:extLst>
  </p:cSld>
  <p:clrMapOvr>
    <a:masterClrMapping/>
  </p:clrMapOvr>
  <mc:AlternateContent xmlns:mc="http://schemas.openxmlformats.org/markup-compatibility/2006" xmlns:p14="http://schemas.microsoft.com/office/powerpoint/2010/main">
    <mc:Choice Requires="p14">
      <p:transition spd="slow" p14:dur="2000" advTm="72714"/>
    </mc:Choice>
    <mc:Fallback xmlns="">
      <p:transition spd="slow" advTm="727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BE0C9-97F8-DC45-B1C4-21FAE1158386}"/>
              </a:ext>
            </a:extLst>
          </p:cNvPr>
          <p:cNvSpPr>
            <a:spLocks noGrp="1"/>
          </p:cNvSpPr>
          <p:nvPr>
            <p:ph type="title"/>
          </p:nvPr>
        </p:nvSpPr>
        <p:spPr>
          <a:xfrm>
            <a:off x="1371600" y="228600"/>
            <a:ext cx="9601200" cy="1485900"/>
          </a:xfrm>
        </p:spPr>
        <p:txBody>
          <a:bodyPr/>
          <a:lstStyle/>
          <a:p>
            <a:r>
              <a:rPr lang="en-US"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4ABE5E63-DEED-6487-045E-A3661ECEA993}"/>
              </a:ext>
            </a:extLst>
          </p:cNvPr>
          <p:cNvSpPr>
            <a:spLocks noGrp="1"/>
          </p:cNvSpPr>
          <p:nvPr>
            <p:ph idx="1"/>
          </p:nvPr>
        </p:nvSpPr>
        <p:spPr>
          <a:xfrm>
            <a:off x="1371600" y="1032386"/>
            <a:ext cx="9601200" cy="5597013"/>
          </a:xfrm>
        </p:spPr>
        <p:txBody>
          <a:bodyPr>
            <a:normAutofit fontScale="92500"/>
          </a:bodyPr>
          <a:lstStyle/>
          <a:p>
            <a:pPr marL="0" indent="0">
              <a:buNone/>
            </a:pPr>
            <a:r>
              <a:rPr lang="en-US" dirty="0"/>
              <a:t>Age UK (2023) </a:t>
            </a:r>
            <a:r>
              <a:rPr lang="en-US" i="1" dirty="0"/>
              <a:t>Later life in the United Kingdom</a:t>
            </a:r>
            <a:r>
              <a:rPr lang="en-US" dirty="0"/>
              <a:t>. London: Age UK. Available at: </a:t>
            </a:r>
            <a:r>
              <a:rPr lang="en-US" u="sng" dirty="0">
                <a:hlinkClick r:id="rId4"/>
              </a:rPr>
              <a:t>https://www.ageuk.org.uk/</a:t>
            </a:r>
            <a:r>
              <a:rPr lang="en-US" dirty="0"/>
              <a:t> (Accessed: 9 February 2026).</a:t>
            </a:r>
          </a:p>
          <a:p>
            <a:pPr marL="0" indent="0">
              <a:buNone/>
            </a:pPr>
            <a:r>
              <a:rPr lang="en-US" dirty="0"/>
              <a:t>Atchley, R.C. (1989) ‘A continuity theory of normal aging’, </a:t>
            </a:r>
            <a:r>
              <a:rPr lang="en-US" i="1" dirty="0"/>
              <a:t>The Gerontologist</a:t>
            </a:r>
            <a:r>
              <a:rPr lang="en-US" dirty="0"/>
              <a:t>, 29(2), pp. 183–190.</a:t>
            </a:r>
          </a:p>
          <a:p>
            <a:pPr marL="0" indent="0">
              <a:buNone/>
            </a:pPr>
            <a:r>
              <a:rPr lang="en-US" dirty="0"/>
              <a:t>Care Quality Commission (CQC) (2023) </a:t>
            </a:r>
            <a:r>
              <a:rPr lang="en-US" i="1" dirty="0"/>
              <a:t>The state of health care and adult social care in England</a:t>
            </a:r>
            <a:r>
              <a:rPr lang="en-US" dirty="0"/>
              <a:t>. London: CQC. Available at: </a:t>
            </a:r>
            <a:r>
              <a:rPr lang="en-US" u="sng" dirty="0">
                <a:hlinkClick r:id="rId5"/>
              </a:rPr>
              <a:t>https://www.cqc.org.uk/</a:t>
            </a:r>
            <a:r>
              <a:rPr lang="en-US" dirty="0"/>
              <a:t> (Accessed: 11 February 2026).</a:t>
            </a:r>
          </a:p>
          <a:p>
            <a:pPr marL="0" indent="0">
              <a:buNone/>
            </a:pPr>
            <a:r>
              <a:rPr lang="en-US" dirty="0"/>
              <a:t>Department of Health and Social Care (DHSC) (2014) </a:t>
            </a:r>
            <a:r>
              <a:rPr lang="en-US" i="1" dirty="0"/>
              <a:t>Care Act 2014</a:t>
            </a:r>
            <a:r>
              <a:rPr lang="en-US" dirty="0"/>
              <a:t>. London: HMSO. Available at: </a:t>
            </a:r>
            <a:r>
              <a:rPr lang="en-US" u="sng" dirty="0">
                <a:hlinkClick r:id="rId6"/>
              </a:rPr>
              <a:t>https://www.legislation.gov.uk/ukpga/2014/23/contents/enacted</a:t>
            </a:r>
            <a:r>
              <a:rPr lang="en-US" dirty="0"/>
              <a:t> (Accessed: 8 February 2026).</a:t>
            </a:r>
          </a:p>
          <a:p>
            <a:pPr marL="0" indent="0">
              <a:buNone/>
            </a:pPr>
            <a:r>
              <a:rPr lang="en-US" dirty="0"/>
              <a:t>Equality Act (2010) </a:t>
            </a:r>
            <a:r>
              <a:rPr lang="en-US" i="1" dirty="0"/>
              <a:t>Equality Act 2010</a:t>
            </a:r>
            <a:r>
              <a:rPr lang="en-US" dirty="0"/>
              <a:t>. London: HMSO. Available at: </a:t>
            </a:r>
            <a:r>
              <a:rPr lang="en-US" u="sng" dirty="0">
                <a:hlinkClick r:id="rId7"/>
              </a:rPr>
              <a:t>https://www.legislation.gov.uk/ukpga/2010/15/contents</a:t>
            </a:r>
            <a:r>
              <a:rPr lang="en-US" dirty="0"/>
              <a:t> (Accessed: 11 February 2026).</a:t>
            </a:r>
          </a:p>
          <a:p>
            <a:pPr marL="0" indent="0">
              <a:buNone/>
            </a:pPr>
            <a:r>
              <a:rPr lang="en-US" dirty="0"/>
              <a:t>Goffman, E. (1961) </a:t>
            </a:r>
            <a:r>
              <a:rPr lang="en-US" i="1" dirty="0"/>
              <a:t>Asylums</a:t>
            </a:r>
            <a:r>
              <a:rPr lang="en-US" dirty="0"/>
              <a:t>. New York: Anchor.</a:t>
            </a:r>
          </a:p>
          <a:p>
            <a:pPr marL="0" indent="0">
              <a:buNone/>
            </a:pPr>
            <a:r>
              <a:rPr lang="en-US" dirty="0"/>
              <a:t>Greenhalgh, T., </a:t>
            </a:r>
            <a:r>
              <a:rPr lang="en-US" dirty="0" err="1"/>
              <a:t>Wherton</a:t>
            </a:r>
            <a:r>
              <a:rPr lang="en-US" dirty="0"/>
              <a:t>, J., Shaw, S. and Morrison, C. (2020) ‘Virtual consultations: benefits and limitations during COVID-19’, </a:t>
            </a:r>
            <a:r>
              <a:rPr lang="en-US" i="1" dirty="0"/>
              <a:t>BMJ</a:t>
            </a:r>
            <a:r>
              <a:rPr lang="en-US" dirty="0"/>
              <a:t>, 368, m998. Available at: </a:t>
            </a:r>
            <a:r>
              <a:rPr lang="en-US" u="sng" dirty="0">
                <a:hlinkClick r:id="rId8"/>
              </a:rPr>
              <a:t>https://www.bmj.com/content/368/bmj.m998</a:t>
            </a:r>
            <a:r>
              <a:rPr lang="en-US" dirty="0"/>
              <a:t> (Accessed: 10 February 2026).</a:t>
            </a:r>
          </a:p>
          <a:p>
            <a:pPr marL="0" indent="0">
              <a:buNone/>
            </a:pPr>
            <a:r>
              <a:rPr lang="en-US" dirty="0"/>
              <a:t>Havighurst, R.J. (1961) ‘Successful aging’, </a:t>
            </a:r>
            <a:r>
              <a:rPr lang="en-US" i="1" dirty="0"/>
              <a:t>The Gerontologist</a:t>
            </a:r>
            <a:r>
              <a:rPr lang="en-US" dirty="0"/>
              <a:t>, 1, pp. 8–13.</a:t>
            </a:r>
          </a:p>
        </p:txBody>
      </p:sp>
      <p:pic>
        <p:nvPicPr>
          <p:cNvPr id="6" name="Audio 5">
            <a:hlinkClick r:id="" action="ppaction://media"/>
            <a:extLst>
              <a:ext uri="{FF2B5EF4-FFF2-40B4-BE49-F238E27FC236}">
                <a16:creationId xmlns:a16="http://schemas.microsoft.com/office/drawing/2014/main" id="{7EE05E85-11D2-36EC-6518-894FE2A04F6B}"/>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8566479"/>
      </p:ext>
    </p:extLst>
  </p:cSld>
  <p:clrMapOvr>
    <a:masterClrMapping/>
  </p:clrMapOvr>
  <mc:AlternateContent xmlns:mc="http://schemas.openxmlformats.org/markup-compatibility/2006" xmlns:p14="http://schemas.microsoft.com/office/powerpoint/2010/main">
    <mc:Choice Requires="p14">
      <p:transition spd="slow" p14:dur="2000" advTm="2936"/>
    </mc:Choice>
    <mc:Fallback xmlns="">
      <p:transition spd="slow" advTm="29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E8A6CA3-39A9-0C7D-6F37-F53338DB8897}"/>
              </a:ext>
            </a:extLst>
          </p:cNvPr>
          <p:cNvSpPr>
            <a:spLocks noGrp="1"/>
          </p:cNvSpPr>
          <p:nvPr>
            <p:ph idx="1"/>
          </p:nvPr>
        </p:nvSpPr>
        <p:spPr>
          <a:xfrm>
            <a:off x="1371600" y="324465"/>
            <a:ext cx="9601200" cy="6223819"/>
          </a:xfrm>
        </p:spPr>
        <p:txBody>
          <a:bodyPr>
            <a:normAutofit lnSpcReduction="10000"/>
          </a:bodyPr>
          <a:lstStyle/>
          <a:p>
            <a:pPr marL="0" indent="0">
              <a:buNone/>
            </a:pPr>
            <a:r>
              <a:rPr lang="en-US" dirty="0"/>
              <a:t>Human Rights Act (1998) </a:t>
            </a:r>
            <a:r>
              <a:rPr lang="en-US" i="1" dirty="0"/>
              <a:t>Human Rights Act 1998</a:t>
            </a:r>
            <a:r>
              <a:rPr lang="en-US" dirty="0"/>
              <a:t>. London: HMSO. Available at: </a:t>
            </a:r>
            <a:r>
              <a:rPr lang="en-US" u="sng" dirty="0">
                <a:hlinkClick r:id="rId4"/>
              </a:rPr>
              <a:t>https://www.legislation.gov.uk/ukpga/1998/42/contents</a:t>
            </a:r>
            <a:r>
              <a:rPr lang="en-US" dirty="0"/>
              <a:t> (Accessed: 10 February 2026).</a:t>
            </a:r>
          </a:p>
          <a:p>
            <a:pPr marL="0" indent="0">
              <a:buNone/>
            </a:pPr>
            <a:r>
              <a:rPr lang="en-US" dirty="0"/>
              <a:t>Ienca, M., Ferretti, A., Hurst, S., Serafini, L. and </a:t>
            </a:r>
            <a:r>
              <a:rPr lang="en-US" dirty="0" err="1"/>
              <a:t>Vayena</a:t>
            </a:r>
            <a:r>
              <a:rPr lang="en-US" dirty="0"/>
              <a:t>, E. (2017) ‘Ethical design in assistive technologies’, </a:t>
            </a:r>
            <a:r>
              <a:rPr lang="en-US" i="1" dirty="0"/>
              <a:t>Science and Engineering Ethics</a:t>
            </a:r>
            <a:r>
              <a:rPr lang="en-US" dirty="0"/>
              <a:t>, 23(6), pp. 1559–1580.</a:t>
            </a:r>
          </a:p>
          <a:p>
            <a:pPr marL="0" indent="0">
              <a:buNone/>
            </a:pPr>
            <a:r>
              <a:rPr lang="en-US" dirty="0"/>
              <a:t>Jin, K. (2010) ‘Modern biological theories of aging’, </a:t>
            </a:r>
            <a:r>
              <a:rPr lang="en-US" i="1" dirty="0"/>
              <a:t>Aging and Disease</a:t>
            </a:r>
            <a:r>
              <a:rPr lang="en-US" dirty="0"/>
              <a:t>, 1(2), pp. 72–74.</a:t>
            </a:r>
          </a:p>
          <a:p>
            <a:pPr marL="0" indent="0">
              <a:buNone/>
            </a:pPr>
            <a:r>
              <a:rPr lang="en-US" dirty="0" err="1"/>
              <a:t>Kitwood</a:t>
            </a:r>
            <a:r>
              <a:rPr lang="en-US" dirty="0"/>
              <a:t>, T. (1997) </a:t>
            </a:r>
            <a:r>
              <a:rPr lang="en-US" i="1" dirty="0"/>
              <a:t>Dementia reconsidered: The person comes first</a:t>
            </a:r>
            <a:r>
              <a:rPr lang="en-US" dirty="0"/>
              <a:t>. Buckingham: Open University Press.</a:t>
            </a:r>
          </a:p>
          <a:p>
            <a:pPr marL="0" indent="0">
              <a:buNone/>
            </a:pPr>
            <a:r>
              <a:rPr lang="en-US" dirty="0"/>
              <a:t>NHS England (2019) </a:t>
            </a:r>
            <a:r>
              <a:rPr lang="en-US" i="1" dirty="0"/>
              <a:t>The NHS Long Term Plan</a:t>
            </a:r>
            <a:r>
              <a:rPr lang="en-US" dirty="0"/>
              <a:t>. London: NHS England. Available at: </a:t>
            </a:r>
            <a:r>
              <a:rPr lang="en-US" u="sng" dirty="0">
                <a:hlinkClick r:id="rId5"/>
              </a:rPr>
              <a:t>https://www.longtermplan.nhs.uk/</a:t>
            </a:r>
            <a:r>
              <a:rPr lang="en-US" dirty="0"/>
              <a:t> (Accessed: 9 February 2026).</a:t>
            </a:r>
          </a:p>
          <a:p>
            <a:pPr marL="0" indent="0">
              <a:buNone/>
            </a:pPr>
            <a:r>
              <a:rPr lang="en-US" dirty="0"/>
              <a:t>Office for National Statistics (ONS) (2023) </a:t>
            </a:r>
            <a:r>
              <a:rPr lang="en-US" i="1" dirty="0"/>
              <a:t>Overview of the UK population</a:t>
            </a:r>
            <a:r>
              <a:rPr lang="en-US" dirty="0"/>
              <a:t>. London: ONS. Available at: </a:t>
            </a:r>
            <a:r>
              <a:rPr lang="en-US" u="sng" dirty="0">
                <a:hlinkClick r:id="rId6"/>
              </a:rPr>
              <a:t>https://www.ons.gov.uk/</a:t>
            </a:r>
            <a:r>
              <a:rPr lang="en-US" dirty="0"/>
              <a:t> (Accessed: 8 February 2026).</a:t>
            </a:r>
          </a:p>
          <a:p>
            <a:pPr marL="0" indent="0">
              <a:buNone/>
            </a:pPr>
            <a:r>
              <a:rPr lang="en-US" dirty="0"/>
              <a:t>Skills for Care (2022) </a:t>
            </a:r>
            <a:r>
              <a:rPr lang="en-US" i="1" dirty="0"/>
              <a:t>The state of the adult social care sector</a:t>
            </a:r>
            <a:r>
              <a:rPr lang="en-US" dirty="0"/>
              <a:t>. Leeds: Skills for Care. Available at: </a:t>
            </a:r>
            <a:r>
              <a:rPr lang="en-US" u="sng" dirty="0">
                <a:hlinkClick r:id="rId7"/>
              </a:rPr>
              <a:t>https://www.skillsforcare.org.uk/</a:t>
            </a:r>
            <a:r>
              <a:rPr lang="en-US" dirty="0"/>
              <a:t> (Accessed: 12 February 2026).</a:t>
            </a:r>
          </a:p>
          <a:p>
            <a:pPr marL="0" indent="0">
              <a:buNone/>
            </a:pPr>
            <a:r>
              <a:rPr lang="en-US" dirty="0"/>
              <a:t>Social Care Institute for Excellence (SCIE) (2022) </a:t>
            </a:r>
            <a:r>
              <a:rPr lang="en-US" i="1" dirty="0"/>
              <a:t>Co-production in social care</a:t>
            </a:r>
            <a:r>
              <a:rPr lang="en-US" dirty="0"/>
              <a:t>. London: SCIE. Available at: </a:t>
            </a:r>
            <a:r>
              <a:rPr lang="en-US" u="sng" dirty="0">
                <a:hlinkClick r:id="rId8"/>
              </a:rPr>
              <a:t>https://www.scie.org.uk/</a:t>
            </a:r>
            <a:r>
              <a:rPr lang="en-US" dirty="0"/>
              <a:t> (Accessed: 15 February 2026).</a:t>
            </a:r>
          </a:p>
          <a:p>
            <a:pPr marL="0" indent="0">
              <a:buNone/>
            </a:pPr>
            <a:r>
              <a:rPr lang="en-US" dirty="0"/>
              <a:t>World Health Organization (WHO) (2015) </a:t>
            </a:r>
            <a:r>
              <a:rPr lang="en-US" i="1" dirty="0"/>
              <a:t>World report on ageing and health</a:t>
            </a:r>
            <a:r>
              <a:rPr lang="en-US" dirty="0"/>
              <a:t>. Geneva: WHO. Available at: </a:t>
            </a:r>
            <a:r>
              <a:rPr lang="en-US" u="sng" dirty="0">
                <a:hlinkClick r:id="rId9"/>
              </a:rPr>
              <a:t>https://www.who.int/</a:t>
            </a:r>
            <a:r>
              <a:rPr lang="en-US" dirty="0"/>
              <a:t> (Accessed: 9 February 2026).</a:t>
            </a:r>
          </a:p>
        </p:txBody>
      </p:sp>
      <p:pic>
        <p:nvPicPr>
          <p:cNvPr id="5" name="Audio 4">
            <a:hlinkClick r:id="" action="ppaction://media"/>
            <a:extLst>
              <a:ext uri="{FF2B5EF4-FFF2-40B4-BE49-F238E27FC236}">
                <a16:creationId xmlns:a16="http://schemas.microsoft.com/office/drawing/2014/main" id="{8E533E98-9EE0-64BD-E7D4-3FA30905AC14}"/>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0366119"/>
      </p:ext>
    </p:extLst>
  </p:cSld>
  <p:clrMapOvr>
    <a:masterClrMapping/>
  </p:clrMapOvr>
  <mc:AlternateContent xmlns:mc="http://schemas.openxmlformats.org/markup-compatibility/2006" xmlns:p14="http://schemas.microsoft.com/office/powerpoint/2010/main">
    <mc:Choice Requires="p14">
      <p:transition spd="slow" p14:dur="2000" advTm="1367"/>
    </mc:Choice>
    <mc:Fallback xmlns="">
      <p:transition spd="slow" advTm="13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16782-6FBC-FE75-FA65-F5DEAC398426}"/>
              </a:ext>
            </a:extLst>
          </p:cNvPr>
          <p:cNvSpPr>
            <a:spLocks noGrp="1"/>
          </p:cNvSpPr>
          <p:nvPr>
            <p:ph type="title"/>
          </p:nvPr>
        </p:nvSpPr>
        <p:spPr>
          <a:xfrm>
            <a:off x="1578078" y="2272173"/>
            <a:ext cx="9601200" cy="2313653"/>
          </a:xfrm>
        </p:spPr>
        <p:txBody>
          <a:bodyPr>
            <a:normAutofit/>
          </a:bodyPr>
          <a:lstStyle/>
          <a:p>
            <a:pPr algn="ctr"/>
            <a:br>
              <a:rPr lang="en-US" sz="5400" b="1" dirty="0">
                <a:latin typeface="Times New Roman" panose="02020603050405020304" pitchFamily="18" charset="0"/>
                <a:cs typeface="Times New Roman" panose="02020603050405020304" pitchFamily="18" charset="0"/>
              </a:rPr>
            </a:br>
            <a:r>
              <a:rPr lang="en-US" sz="5400" b="1" dirty="0">
                <a:latin typeface="Times New Roman" panose="02020603050405020304" pitchFamily="18" charset="0"/>
                <a:cs typeface="Times New Roman" panose="02020603050405020304" pitchFamily="18" charset="0"/>
              </a:rPr>
              <a:t>THANK YOU </a:t>
            </a:r>
          </a:p>
        </p:txBody>
      </p:sp>
      <p:pic>
        <p:nvPicPr>
          <p:cNvPr id="5" name="Audio 4">
            <a:hlinkClick r:id="" action="ppaction://media"/>
            <a:extLst>
              <a:ext uri="{FF2B5EF4-FFF2-40B4-BE49-F238E27FC236}">
                <a16:creationId xmlns:a16="http://schemas.microsoft.com/office/drawing/2014/main" id="{0C31306E-B2FD-131E-B3C7-3A8FF002503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7536573"/>
      </p:ext>
    </p:extLst>
  </p:cSld>
  <p:clrMapOvr>
    <a:masterClrMapping/>
  </p:clrMapOvr>
  <mc:AlternateContent xmlns:mc="http://schemas.openxmlformats.org/markup-compatibility/2006" xmlns:p14="http://schemas.microsoft.com/office/powerpoint/2010/main">
    <mc:Choice Requires="p14">
      <p:transition spd="slow" p14:dur="2000" advTm="4495"/>
    </mc:Choice>
    <mc:Fallback xmlns="">
      <p:transition spd="slow" advTm="44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{DDF41F38-317F-4695-A6D6-BC2F0D9FA913}TFc3084226-2d0c-440f-9f46-6b48c7a7f670e6ba4a85-fc4a2881d6b3</Template>
  <TotalTime>167</TotalTime>
  <Words>2106</Words>
  <Application>Microsoft Office PowerPoint</Application>
  <PresentationFormat>Widescreen</PresentationFormat>
  <Paragraphs>108</Paragraphs>
  <Slides>19</Slides>
  <Notes>1</Notes>
  <HiddenSlides>0</HiddenSlides>
  <MMClips>19</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Aptos</vt:lpstr>
      <vt:lpstr>Franklin Gothic Book</vt:lpstr>
      <vt:lpstr>Times New Roman</vt:lpstr>
      <vt:lpstr>Crop</vt:lpstr>
      <vt:lpstr>Evaluating the care &amp; support of older people</vt:lpstr>
      <vt:lpstr> CONTENT </vt:lpstr>
      <vt:lpstr> INTRODUCTION </vt:lpstr>
      <vt:lpstr> THE AGEING POPULATION </vt:lpstr>
      <vt:lpstr> THEORETICAL FARMEWORKS </vt:lpstr>
      <vt:lpstr> POLICY &amp; LEGISLATION </vt:lpstr>
      <vt:lpstr>CURRENT PROVISION: RESIDENTIAL CARE</vt:lpstr>
      <vt:lpstr>CRITICAL VIEW OF RESIDENTIAL CARE </vt:lpstr>
      <vt:lpstr>CURRENT PROVISION: COMMUNITY &amp; DAY SERVICES </vt:lpstr>
      <vt:lpstr> TECHNOLOGICAL INNOVATION </vt:lpstr>
      <vt:lpstr>CRITICAL ASSESSMENT OF TECHNOLOGY</vt:lpstr>
      <vt:lpstr> CASE STUDY 1</vt:lpstr>
      <vt:lpstr> CASE STUDY 2</vt:lpstr>
      <vt:lpstr> RECOMMENDATIONS</vt:lpstr>
      <vt:lpstr> RECOMMENDATIONS (continued) </vt:lpstr>
      <vt:lpstr> CONCLUSION </vt:lpstr>
      <vt:lpstr>REFERENCES </vt:lpstr>
      <vt:lpstr>PowerPoint Presentation</vt:lpstr>
      <vt:lpstr> 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Personal</dc:creator>
  <cp:lastModifiedBy>Faria Naeem (2314330)</cp:lastModifiedBy>
  <cp:revision>6</cp:revision>
  <dcterms:created xsi:type="dcterms:W3CDTF">2026-02-08T14:59:16Z</dcterms:created>
  <dcterms:modified xsi:type="dcterms:W3CDTF">2026-02-16T22:53:38Z</dcterms:modified>
</cp:coreProperties>
</file>