
<file path=[Content_Types].xml><?xml version="1.0" encoding="utf-8"?>
<Types xmlns="http://schemas.openxmlformats.org/package/2006/content-types">
  <Default Extension="1"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6" r:id="rId5"/>
    <p:sldId id="259" r:id="rId6"/>
    <p:sldId id="260" r:id="rId7"/>
    <p:sldId id="261" r:id="rId8"/>
    <p:sldId id="265" r:id="rId9"/>
    <p:sldId id="263" r:id="rId10"/>
    <p:sldId id="262" r:id="rId11"/>
    <p:sldId id="264"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4" y="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E4C6E-1304-442A-84C4-865A97D6CD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35B706-29A4-4407-B469-EF08D66960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03E773C-7929-4F94-A536-7C19A2CC6529}"/>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5" name="Footer Placeholder 4">
            <a:extLst>
              <a:ext uri="{FF2B5EF4-FFF2-40B4-BE49-F238E27FC236}">
                <a16:creationId xmlns:a16="http://schemas.microsoft.com/office/drawing/2014/main" id="{BC523456-0830-4439-88AB-823857106B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05623B-1DE7-449C-BC9D-2D56E4B6E348}"/>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1062076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E083C-410F-4A5D-B2AF-B148213D13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D4D9C9-159A-4537-92DB-F6EE2CC9BD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A48A67-665F-4290-A7A0-36AB3A231EAA}"/>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5" name="Footer Placeholder 4">
            <a:extLst>
              <a:ext uri="{FF2B5EF4-FFF2-40B4-BE49-F238E27FC236}">
                <a16:creationId xmlns:a16="http://schemas.microsoft.com/office/drawing/2014/main" id="{4CC787BA-CF8D-4AAA-82A1-B0DDE63A6E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C763B8-932F-4459-BAD0-ACFFC259B386}"/>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2003209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224A4-3663-475B-BB03-5306A86CF9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1D8088-DB77-4B24-A0E7-A1EB35DBBC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EEA5B1-9FDA-4103-82CD-714308C4DF4D}"/>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5" name="Footer Placeholder 4">
            <a:extLst>
              <a:ext uri="{FF2B5EF4-FFF2-40B4-BE49-F238E27FC236}">
                <a16:creationId xmlns:a16="http://schemas.microsoft.com/office/drawing/2014/main" id="{1CED249F-C1EC-40DE-A296-2C486D64A2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05F166-27AB-4904-B9DB-1A6BEBDC13F4}"/>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792427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E61AC-6A90-4D1A-92A9-68DB500B18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71C631-4C74-4DEB-A7C6-565A9D77E1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E7AE9F-9AFE-4A13-AE54-ED35D8213D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EB456C-DFEC-4C92-B0F4-C697048D0D55}"/>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6" name="Footer Placeholder 5">
            <a:extLst>
              <a:ext uri="{FF2B5EF4-FFF2-40B4-BE49-F238E27FC236}">
                <a16:creationId xmlns:a16="http://schemas.microsoft.com/office/drawing/2014/main" id="{F8700A5A-052B-4CA6-8961-8690FB5DB3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F2FE7B-682B-4856-A234-187D3CBAC429}"/>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2462421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465F8-DC8A-4F90-9643-CDA33301536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D440D2-0BEF-4775-9062-106EA63FBD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672CC0-45F3-4366-8DC2-80A980EE67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CCEFF8-5067-4D38-8A20-0415A45EBA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E29475-6055-40DE-8633-63F41A1F73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34916D5-D88A-41D6-8959-A95DFD253A9A}"/>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8" name="Footer Placeholder 7">
            <a:extLst>
              <a:ext uri="{FF2B5EF4-FFF2-40B4-BE49-F238E27FC236}">
                <a16:creationId xmlns:a16="http://schemas.microsoft.com/office/drawing/2014/main" id="{537A5372-620E-4BFB-B8A3-9B3A1E6F96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C08D46-EF1D-448C-9EE2-8F038AB7C1D0}"/>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1654338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6C784-B512-4740-ABAB-07D3DB1FF1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2C45C9E-CD41-447B-A0EA-72B277E9632C}"/>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4" name="Footer Placeholder 3">
            <a:extLst>
              <a:ext uri="{FF2B5EF4-FFF2-40B4-BE49-F238E27FC236}">
                <a16:creationId xmlns:a16="http://schemas.microsoft.com/office/drawing/2014/main" id="{6484B925-AA68-449C-B682-287FB96092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91A9F4-B724-4C32-94FC-381C7995E530}"/>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726786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297081-4D78-4F87-8849-280C8D927E09}"/>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3" name="Footer Placeholder 2">
            <a:extLst>
              <a:ext uri="{FF2B5EF4-FFF2-40B4-BE49-F238E27FC236}">
                <a16:creationId xmlns:a16="http://schemas.microsoft.com/office/drawing/2014/main" id="{509E262B-737C-4E9D-8B00-E32FF4F721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3B11B0-C8FA-487D-A3D4-14B06A64D2FA}"/>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1144396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50210-65FA-4236-982C-F5A42B3BAD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37EAC7E-6584-494B-80E4-04D6FF3E80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968384-CE53-4AB9-9D5B-35BFD8B7CE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80AFC-1232-4603-A764-73773D88C4FF}"/>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6" name="Footer Placeholder 5">
            <a:extLst>
              <a:ext uri="{FF2B5EF4-FFF2-40B4-BE49-F238E27FC236}">
                <a16:creationId xmlns:a16="http://schemas.microsoft.com/office/drawing/2014/main" id="{3C8F0391-F730-453C-BF70-E0F139B04B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E24D80-6217-407C-AE6E-84EA8C49F0F6}"/>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2557470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DBFCF-798B-483D-8382-AB60115773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4EC344-4F72-490D-BD40-9A6B61B267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F46F25A-D6C7-4F00-8853-0FDE4E07CE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B64C4C-3509-455A-B0FB-CCEFD3846BF8}"/>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6" name="Footer Placeholder 5">
            <a:extLst>
              <a:ext uri="{FF2B5EF4-FFF2-40B4-BE49-F238E27FC236}">
                <a16:creationId xmlns:a16="http://schemas.microsoft.com/office/drawing/2014/main" id="{8B1FEDA5-B0DD-4F28-BBBB-DA8557FC2B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02FC4-F653-4108-9649-0AA0CD02844A}"/>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1987347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1B0FD-6195-4C10-90AA-A88A594A2B5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5544B0-C6AE-40CF-8612-B346CD6C15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BD6C9F-3BDD-4265-8502-7F3E19DE22DB}"/>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5" name="Footer Placeholder 4">
            <a:extLst>
              <a:ext uri="{FF2B5EF4-FFF2-40B4-BE49-F238E27FC236}">
                <a16:creationId xmlns:a16="http://schemas.microsoft.com/office/drawing/2014/main" id="{B67C3ABE-06F5-4F1C-B089-45B65FB56A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3C8A46-4596-4739-8338-BB6036406A22}"/>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3644335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01BCA7-8863-4CE0-95AF-7A87A3311B0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D4EF3E-AD9C-425E-8975-D6C92932E5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AE7149-2024-4FE1-A278-DD6EE05CF130}"/>
              </a:ext>
            </a:extLst>
          </p:cNvPr>
          <p:cNvSpPr>
            <a:spLocks noGrp="1"/>
          </p:cNvSpPr>
          <p:nvPr>
            <p:ph type="dt" sz="half" idx="10"/>
          </p:nvPr>
        </p:nvSpPr>
        <p:spPr/>
        <p:txBody>
          <a:bodyPr/>
          <a:lstStyle/>
          <a:p>
            <a:fld id="{93095E2A-2CFF-4604-A263-7827B81A681E}" type="datetimeFigureOut">
              <a:rPr lang="en-GB" smtClean="0"/>
              <a:t>01/02/2020</a:t>
            </a:fld>
            <a:endParaRPr lang="en-GB"/>
          </a:p>
        </p:txBody>
      </p:sp>
      <p:sp>
        <p:nvSpPr>
          <p:cNvPr id="5" name="Footer Placeholder 4">
            <a:extLst>
              <a:ext uri="{FF2B5EF4-FFF2-40B4-BE49-F238E27FC236}">
                <a16:creationId xmlns:a16="http://schemas.microsoft.com/office/drawing/2014/main" id="{062DCEF9-19A8-4A0C-994F-129009F7B7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5D80F6-8822-4FA8-A69E-FA673190636C}"/>
              </a:ext>
            </a:extLst>
          </p:cNvPr>
          <p:cNvSpPr>
            <a:spLocks noGrp="1"/>
          </p:cNvSpPr>
          <p:nvPr>
            <p:ph type="sldNum" sz="quarter" idx="12"/>
          </p:nvPr>
        </p:nvSpPr>
        <p:spPr/>
        <p:txBody>
          <a:bodyPr/>
          <a:lstStyle/>
          <a:p>
            <a:fld id="{521145AA-0570-41BA-9C70-00A325A05312}" type="slidenum">
              <a:rPr lang="en-GB" smtClean="0"/>
              <a:t>‹#›</a:t>
            </a:fld>
            <a:endParaRPr lang="en-GB"/>
          </a:p>
        </p:txBody>
      </p:sp>
    </p:spTree>
    <p:extLst>
      <p:ext uri="{BB962C8B-B14F-4D97-AF65-F5344CB8AC3E}">
        <p14:creationId xmlns:p14="http://schemas.microsoft.com/office/powerpoint/2010/main" val="2368347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EED36B-3D32-4589-97CA-1368956730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9A3D1A-7609-4D0A-BC32-52871954FD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BD2631-819A-40B0-98F3-662A147318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095E2A-2CFF-4604-A263-7827B81A681E}" type="datetimeFigureOut">
              <a:rPr lang="en-GB" smtClean="0"/>
              <a:t>01/02/2020</a:t>
            </a:fld>
            <a:endParaRPr lang="en-GB"/>
          </a:p>
        </p:txBody>
      </p:sp>
      <p:sp>
        <p:nvSpPr>
          <p:cNvPr id="5" name="Footer Placeholder 4">
            <a:extLst>
              <a:ext uri="{FF2B5EF4-FFF2-40B4-BE49-F238E27FC236}">
                <a16:creationId xmlns:a16="http://schemas.microsoft.com/office/drawing/2014/main" id="{AC01F020-D565-4F3E-A209-2D8BFCFAA4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91B5950-1FF4-40CD-994C-49B6E2D543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1145AA-0570-41BA-9C70-00A325A05312}" type="slidenum">
              <a:rPr lang="en-GB" smtClean="0"/>
              <a:t>‹#›</a:t>
            </a:fld>
            <a:endParaRPr lang="en-GB"/>
          </a:p>
        </p:txBody>
      </p:sp>
    </p:spTree>
    <p:extLst>
      <p:ext uri="{BB962C8B-B14F-4D97-AF65-F5344CB8AC3E}">
        <p14:creationId xmlns:p14="http://schemas.microsoft.com/office/powerpoint/2010/main" val="41452023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abay.com/en/idea-plan-action-success-concept-1855598/"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stackoverflow.com/questions/7509652/how-to-arrange-a-daily-time-log-entry-form-in-microsoft-access-2007-with-weekday"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rawpixel.com/image/70624/diverse-friends-students-shoot" TargetMode="External"/><Relationship Id="rId2" Type="http://schemas.openxmlformats.org/officeDocument/2006/relationships/image" Target="../media/image3.1"/><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Job_interview"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upport.skillscommons.org/showcases/apprenticeships/skillscommons-apprenticeship-resources/healthcare/"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flickr.com/photos/thoughtfulbloke/3369400065"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2AF52-0630-4A5D-B6C1-1D9BD1458A68}"/>
              </a:ext>
            </a:extLst>
          </p:cNvPr>
          <p:cNvSpPr>
            <a:spLocks noGrp="1"/>
          </p:cNvSpPr>
          <p:nvPr>
            <p:ph type="ctrTitle"/>
          </p:nvPr>
        </p:nvSpPr>
        <p:spPr/>
        <p:txBody>
          <a:bodyPr/>
          <a:lstStyle/>
          <a:p>
            <a:r>
              <a:rPr lang="en-GB" b="1" dirty="0">
                <a:latin typeface="Arial" panose="020B0604020202020204" pitchFamily="34" charset="0"/>
                <a:cs typeface="Arial" panose="020B0604020202020204" pitchFamily="34" charset="0"/>
              </a:rPr>
              <a:t>Plan of Action</a:t>
            </a:r>
          </a:p>
        </p:txBody>
      </p:sp>
      <p:sp>
        <p:nvSpPr>
          <p:cNvPr id="3" name="Subtitle 2">
            <a:extLst>
              <a:ext uri="{FF2B5EF4-FFF2-40B4-BE49-F238E27FC236}">
                <a16:creationId xmlns:a16="http://schemas.microsoft.com/office/drawing/2014/main" id="{B7E11BE5-3567-41C6-9B05-75397185B732}"/>
              </a:ext>
            </a:extLst>
          </p:cNvPr>
          <p:cNvSpPr>
            <a:spLocks noGrp="1"/>
          </p:cNvSpPr>
          <p:nvPr>
            <p:ph type="subTitle" idx="1"/>
          </p:nvPr>
        </p:nvSpPr>
        <p:spPr/>
        <p:txBody>
          <a:bodyPr/>
          <a:lstStyle/>
          <a:p>
            <a:r>
              <a:rPr lang="en-GB" b="1" dirty="0">
                <a:latin typeface="Arial" panose="020B0604020202020204" pitchFamily="34" charset="0"/>
                <a:cs typeface="Arial" panose="020B0604020202020204" pitchFamily="34" charset="0"/>
              </a:rPr>
              <a:t>Employability Skills</a:t>
            </a:r>
          </a:p>
          <a:p>
            <a:r>
              <a:rPr lang="en-GB" b="1" dirty="0">
                <a:latin typeface="Arial" panose="020B0604020202020204" pitchFamily="34" charset="0"/>
                <a:cs typeface="Arial" panose="020B0604020202020204" pitchFamily="34" charset="0"/>
              </a:rPr>
              <a:t>By Jo Fender</a:t>
            </a:r>
          </a:p>
        </p:txBody>
      </p:sp>
      <p:pic>
        <p:nvPicPr>
          <p:cNvPr id="8" name="Picture 7" descr="A picture containing drawing, game&#10;&#10;Description automatically generated">
            <a:extLst>
              <a:ext uri="{FF2B5EF4-FFF2-40B4-BE49-F238E27FC236}">
                <a16:creationId xmlns:a16="http://schemas.microsoft.com/office/drawing/2014/main" id="{3496027E-2F7E-41FC-A5DD-EFE66427498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740400" y="4866640"/>
            <a:ext cx="5588000" cy="1767840"/>
          </a:xfrm>
          <a:prstGeom prst="rect">
            <a:avLst/>
          </a:prstGeom>
        </p:spPr>
      </p:pic>
    </p:spTree>
    <p:extLst>
      <p:ext uri="{BB962C8B-B14F-4D97-AF65-F5344CB8AC3E}">
        <p14:creationId xmlns:p14="http://schemas.microsoft.com/office/powerpoint/2010/main" val="1095306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62C59-67CE-4D5F-9CB0-29F5FB445D01}"/>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Aim</a:t>
            </a:r>
          </a:p>
        </p:txBody>
      </p:sp>
      <p:sp>
        <p:nvSpPr>
          <p:cNvPr id="3" name="Content Placeholder 2">
            <a:extLst>
              <a:ext uri="{FF2B5EF4-FFF2-40B4-BE49-F238E27FC236}">
                <a16:creationId xmlns:a16="http://schemas.microsoft.com/office/drawing/2014/main" id="{E8FA804D-344C-4101-AF3F-C99D9219C075}"/>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Ensure all students are clear of assessment criteria.</a:t>
            </a:r>
          </a:p>
        </p:txBody>
      </p:sp>
    </p:spTree>
    <p:extLst>
      <p:ext uri="{BB962C8B-B14F-4D97-AF65-F5344CB8AC3E}">
        <p14:creationId xmlns:p14="http://schemas.microsoft.com/office/powerpoint/2010/main" val="490190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98AFC-6DE8-4DA2-91B5-1D80772638C6}"/>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Objectives</a:t>
            </a:r>
          </a:p>
        </p:txBody>
      </p:sp>
      <p:sp>
        <p:nvSpPr>
          <p:cNvPr id="3" name="Content Placeholder 2">
            <a:extLst>
              <a:ext uri="{FF2B5EF4-FFF2-40B4-BE49-F238E27FC236}">
                <a16:creationId xmlns:a16="http://schemas.microsoft.com/office/drawing/2014/main" id="{1A067F3F-01F5-43ED-B304-B6C93CF5143D}"/>
              </a:ext>
            </a:extLst>
          </p:cNvPr>
          <p:cNvSpPr>
            <a:spLocks noGrp="1"/>
          </p:cNvSpPr>
          <p:nvPr>
            <p:ph idx="1"/>
          </p:nvPr>
        </p:nvSpPr>
        <p:spPr/>
        <p:txBody>
          <a:bodyPr/>
          <a:lstStyle/>
          <a:p>
            <a:r>
              <a:rPr lang="en-GB" sz="2400" dirty="0">
                <a:latin typeface="Arial" panose="020B0604020202020204" pitchFamily="34" charset="0"/>
                <a:cs typeface="Arial" panose="020B0604020202020204" pitchFamily="34" charset="0"/>
              </a:rPr>
              <a:t>Discuss VIVA  breakdown and assessment criteria.</a:t>
            </a:r>
          </a:p>
          <a:p>
            <a:r>
              <a:rPr lang="en-GB" sz="2400" dirty="0">
                <a:latin typeface="Arial" panose="020B0604020202020204" pitchFamily="34" charset="0"/>
                <a:cs typeface="Arial" panose="020B0604020202020204" pitchFamily="34" charset="0"/>
              </a:rPr>
              <a:t>Highlight assessment dates.</a:t>
            </a:r>
          </a:p>
          <a:p>
            <a:r>
              <a:rPr lang="en-GB" sz="2400" dirty="0">
                <a:latin typeface="Arial" panose="020B0604020202020204" pitchFamily="34" charset="0"/>
                <a:cs typeface="Arial" panose="020B0604020202020204" pitchFamily="34" charset="0"/>
              </a:rPr>
              <a:t>Evidence workplace practice placement hours.</a:t>
            </a:r>
          </a:p>
          <a:p>
            <a:r>
              <a:rPr lang="en-GB" sz="2400" dirty="0">
                <a:latin typeface="Arial" panose="020B0604020202020204" pitchFamily="34" charset="0"/>
                <a:cs typeface="Arial" panose="020B0604020202020204" pitchFamily="34" charset="0"/>
              </a:rPr>
              <a:t>Student Integration within university life</a:t>
            </a:r>
          </a:p>
          <a:p>
            <a:r>
              <a:rPr lang="en-GB" sz="2400" dirty="0">
                <a:latin typeface="Arial" panose="020B0604020202020204" pitchFamily="34" charset="0"/>
                <a:cs typeface="Arial" panose="020B0604020202020204" pitchFamily="34" charset="0"/>
              </a:rPr>
              <a:t>Revisit Johns reflective practice.</a:t>
            </a:r>
          </a:p>
          <a:p>
            <a:r>
              <a:rPr lang="en-GB" sz="2400" dirty="0">
                <a:latin typeface="Arial" panose="020B0604020202020204" pitchFamily="34" charset="0"/>
                <a:cs typeface="Arial" panose="020B0604020202020204" pitchFamily="34" charset="0"/>
              </a:rPr>
              <a:t>Practice interviews</a:t>
            </a:r>
          </a:p>
          <a:p>
            <a:r>
              <a:rPr lang="en-GB" sz="2400" dirty="0">
                <a:latin typeface="Arial" panose="020B0604020202020204" pitchFamily="34" charset="0"/>
                <a:cs typeface="Arial" panose="020B0604020202020204" pitchFamily="34" charset="0"/>
              </a:rPr>
              <a:t>Reflect on workplace learning.</a:t>
            </a:r>
          </a:p>
          <a:p>
            <a:pPr marL="0" indent="0">
              <a:buNone/>
            </a:pP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330068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F8267-D4DD-43D4-9027-3DDB6AA50DBA}"/>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VIVA - Breakdown</a:t>
            </a:r>
          </a:p>
        </p:txBody>
      </p:sp>
      <p:sp>
        <p:nvSpPr>
          <p:cNvPr id="3" name="Content Placeholder 2">
            <a:extLst>
              <a:ext uri="{FF2B5EF4-FFF2-40B4-BE49-F238E27FC236}">
                <a16:creationId xmlns:a16="http://schemas.microsoft.com/office/drawing/2014/main" id="{7935E0C4-CD1A-432C-8520-EB63C5D79AD1}"/>
              </a:ext>
            </a:extLst>
          </p:cNvPr>
          <p:cNvSpPr>
            <a:spLocks noGrp="1"/>
          </p:cNvSpPr>
          <p:nvPr>
            <p:ph idx="1"/>
          </p:nvPr>
        </p:nvSpPr>
        <p:spPr/>
        <p:txBody>
          <a:bodyPr>
            <a:normAutofit fontScale="85000" lnSpcReduction="10000"/>
          </a:bodyPr>
          <a:lstStyle/>
          <a:p>
            <a:r>
              <a:rPr lang="en-GB" dirty="0"/>
              <a:t>The assessment will take place during the week commencing 16th and 23rd March. </a:t>
            </a:r>
          </a:p>
          <a:p>
            <a:r>
              <a:rPr lang="en-GB" dirty="0"/>
              <a:t>You will be assessed by having a development appraisal. </a:t>
            </a:r>
          </a:p>
          <a:p>
            <a:r>
              <a:rPr lang="en-GB" dirty="0"/>
              <a:t>In this process you will sit down with a team of four UWTSD staff and answer questions regarding your placement and your professional development. </a:t>
            </a:r>
          </a:p>
          <a:p>
            <a:r>
              <a:rPr lang="en-GB" dirty="0"/>
              <a:t>Whilst the appraisal will be delivered in an informal and supportive environment you will need to prepare well for it in order to pass, remember the key to this process is honesty, don’t be afraid to talk about where you feel you didn’t do well or need to improve, that’s the only way you will develop and will be scored higher if we can sense you are able to critique yourself! </a:t>
            </a:r>
          </a:p>
          <a:p>
            <a:r>
              <a:rPr lang="en-GB" dirty="0"/>
              <a:t>The questions will be grouped into 4 sections so read the information below and prepare accordingly for each section: </a:t>
            </a:r>
          </a:p>
        </p:txBody>
      </p:sp>
    </p:spTree>
    <p:extLst>
      <p:ext uri="{BB962C8B-B14F-4D97-AF65-F5344CB8AC3E}">
        <p14:creationId xmlns:p14="http://schemas.microsoft.com/office/powerpoint/2010/main" val="1885533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B0115-C98D-4811-A731-79E81310D184}"/>
              </a:ext>
            </a:extLst>
          </p:cNvPr>
          <p:cNvSpPr>
            <a:spLocks noGrp="1"/>
          </p:cNvSpPr>
          <p:nvPr>
            <p:ph type="title"/>
          </p:nvPr>
        </p:nvSpPr>
        <p:spPr>
          <a:xfrm>
            <a:off x="838200" y="193041"/>
            <a:ext cx="10515600" cy="568959"/>
          </a:xfrm>
        </p:spPr>
        <p:txBody>
          <a:bodyPr>
            <a:normAutofit fontScale="90000"/>
          </a:bodyPr>
          <a:lstStyle/>
          <a:p>
            <a:r>
              <a:rPr lang="en-GB" b="1" dirty="0">
                <a:latin typeface="Arial" panose="020B0604020202020204" pitchFamily="34" charset="0"/>
                <a:cs typeface="Arial" panose="020B0604020202020204" pitchFamily="34" charset="0"/>
              </a:rPr>
              <a:t>Assessment Criteria</a:t>
            </a:r>
          </a:p>
        </p:txBody>
      </p:sp>
      <p:sp>
        <p:nvSpPr>
          <p:cNvPr id="3" name="Content Placeholder 2">
            <a:extLst>
              <a:ext uri="{FF2B5EF4-FFF2-40B4-BE49-F238E27FC236}">
                <a16:creationId xmlns:a16="http://schemas.microsoft.com/office/drawing/2014/main" id="{0444A2B1-C046-446B-B4FA-2C43A8CF8403}"/>
              </a:ext>
            </a:extLst>
          </p:cNvPr>
          <p:cNvSpPr>
            <a:spLocks noGrp="1"/>
          </p:cNvSpPr>
          <p:nvPr>
            <p:ph idx="1"/>
          </p:nvPr>
        </p:nvSpPr>
        <p:spPr>
          <a:xfrm>
            <a:off x="838200" y="863600"/>
            <a:ext cx="10515600" cy="5902960"/>
          </a:xfrm>
        </p:spPr>
        <p:txBody>
          <a:bodyPr>
            <a:normAutofit fontScale="25000" lnSpcReduction="20000"/>
          </a:bodyPr>
          <a:lstStyle/>
          <a:p>
            <a:pPr marL="0" indent="0">
              <a:buNone/>
            </a:pPr>
            <a:r>
              <a:rPr lang="en-GB" sz="6400" dirty="0">
                <a:latin typeface="Arial" panose="020B0604020202020204" pitchFamily="34" charset="0"/>
                <a:cs typeface="Arial" panose="020B0604020202020204" pitchFamily="34" charset="0"/>
              </a:rPr>
              <a:t>The PANEL will interview the student in relation to the following four themes:</a:t>
            </a:r>
          </a:p>
          <a:p>
            <a:pPr marL="0" indent="0">
              <a:buNone/>
            </a:pPr>
            <a:endParaRPr lang="en-GB" sz="6400" dirty="0">
              <a:latin typeface="Arial" panose="020B0604020202020204" pitchFamily="34" charset="0"/>
              <a:cs typeface="Arial" panose="020B0604020202020204" pitchFamily="34" charset="0"/>
            </a:endParaRPr>
          </a:p>
          <a:p>
            <a:r>
              <a:rPr lang="en-GB" sz="6400" b="1" dirty="0">
                <a:latin typeface="Arial" panose="020B0604020202020204" pitchFamily="34" charset="0"/>
                <a:cs typeface="Arial" panose="020B0604020202020204" pitchFamily="34" charset="0"/>
              </a:rPr>
              <a:t>1. Clinical and Practical Skills</a:t>
            </a:r>
          </a:p>
          <a:p>
            <a:pPr marL="0" indent="0">
              <a:buNone/>
            </a:pPr>
            <a:r>
              <a:rPr lang="en-GB" sz="6400" dirty="0">
                <a:latin typeface="Arial" panose="020B0604020202020204" pitchFamily="34" charset="0"/>
                <a:cs typeface="Arial" panose="020B0604020202020204" pitchFamily="34" charset="0"/>
              </a:rPr>
              <a:t>This is a chance for you to consider the tangible skills you have developed. Come with examples of these skills you have learned and when you have put them into practice. </a:t>
            </a:r>
          </a:p>
          <a:p>
            <a:pPr marL="0" indent="0">
              <a:buNone/>
            </a:pPr>
            <a:endParaRPr lang="en-GB" sz="6400" dirty="0">
              <a:latin typeface="Arial" panose="020B0604020202020204" pitchFamily="34" charset="0"/>
              <a:cs typeface="Arial" panose="020B0604020202020204" pitchFamily="34" charset="0"/>
            </a:endParaRPr>
          </a:p>
          <a:p>
            <a:r>
              <a:rPr lang="en-GB" sz="6400" b="1" dirty="0">
                <a:latin typeface="Arial" panose="020B0604020202020204" pitchFamily="34" charset="0"/>
                <a:cs typeface="Arial" panose="020B0604020202020204" pitchFamily="34" charset="0"/>
              </a:rPr>
              <a:t>2. Personal Growth</a:t>
            </a:r>
          </a:p>
          <a:p>
            <a:pPr marL="0" indent="0">
              <a:buNone/>
            </a:pPr>
            <a:r>
              <a:rPr lang="en-GB" sz="6400" dirty="0">
                <a:latin typeface="Arial" panose="020B0604020202020204" pitchFamily="34" charset="0"/>
                <a:cs typeface="Arial" panose="020B0604020202020204" pitchFamily="34" charset="0"/>
              </a:rPr>
              <a:t>In this section reflect on the wider skills and traits you have developed, these will be softer skills such as communication, confidence, professional conduct etc. Again, make sure you can give examples to illustrate these points. </a:t>
            </a:r>
          </a:p>
          <a:p>
            <a:pPr marL="0" indent="0">
              <a:buNone/>
            </a:pPr>
            <a:endParaRPr lang="en-GB" sz="6400" dirty="0">
              <a:latin typeface="Arial" panose="020B0604020202020204" pitchFamily="34" charset="0"/>
              <a:cs typeface="Arial" panose="020B0604020202020204" pitchFamily="34" charset="0"/>
            </a:endParaRPr>
          </a:p>
          <a:p>
            <a:r>
              <a:rPr lang="en-GB" sz="6400" b="1" dirty="0">
                <a:latin typeface="Arial" panose="020B0604020202020204" pitchFamily="34" charset="0"/>
                <a:cs typeface="Arial" panose="020B0604020202020204" pitchFamily="34" charset="0"/>
              </a:rPr>
              <a:t>3. Case Study using a Reflective Model </a:t>
            </a:r>
          </a:p>
          <a:p>
            <a:pPr marL="0" indent="0">
              <a:buNone/>
            </a:pPr>
            <a:r>
              <a:rPr lang="en-GB" sz="6400" dirty="0">
                <a:latin typeface="Arial" panose="020B0604020202020204" pitchFamily="34" charset="0"/>
                <a:cs typeface="Arial" panose="020B0604020202020204" pitchFamily="34" charset="0"/>
              </a:rPr>
              <a:t>There are a wide range of reflective models that can be used in Health and Social Care. Using one of these models give a case study example of how you have effectively reflected on your practice and developed as a result. </a:t>
            </a:r>
          </a:p>
          <a:p>
            <a:pPr marL="0" indent="0">
              <a:buNone/>
            </a:pPr>
            <a:endParaRPr lang="en-GB" sz="6400" dirty="0">
              <a:latin typeface="Arial" panose="020B0604020202020204" pitchFamily="34" charset="0"/>
              <a:cs typeface="Arial" panose="020B0604020202020204" pitchFamily="34" charset="0"/>
            </a:endParaRPr>
          </a:p>
          <a:p>
            <a:r>
              <a:rPr lang="en-GB" sz="6400" b="1" dirty="0">
                <a:latin typeface="Arial" panose="020B0604020202020204" pitchFamily="34" charset="0"/>
                <a:cs typeface="Arial" panose="020B0604020202020204" pitchFamily="34" charset="0"/>
              </a:rPr>
              <a:t>4. Moving Forward</a:t>
            </a:r>
          </a:p>
          <a:p>
            <a:pPr marL="0" indent="0">
              <a:buNone/>
            </a:pPr>
            <a:r>
              <a:rPr lang="en-GB" sz="6400" dirty="0">
                <a:latin typeface="Arial" panose="020B0604020202020204" pitchFamily="34" charset="0"/>
                <a:cs typeface="Arial" panose="020B0604020202020204" pitchFamily="34" charset="0"/>
              </a:rPr>
              <a:t>This is an important section and gives you the chance to think about the areas you need to develop moving forwards and how you can make this happen. Your planning for this section will be shaped by the three above so using a model of reflection consider what, where and how you can develop your clinical and practical skills and personal growth. </a:t>
            </a:r>
          </a:p>
          <a:p>
            <a:pPr marL="0" indent="0">
              <a:buNone/>
            </a:pPr>
            <a:endParaRPr lang="en-GB" sz="6400" dirty="0">
              <a:latin typeface="Arial" panose="020B0604020202020204" pitchFamily="34" charset="0"/>
              <a:cs typeface="Arial" panose="020B0604020202020204" pitchFamily="34" charset="0"/>
            </a:endParaRPr>
          </a:p>
          <a:p>
            <a:pPr marL="0" indent="0">
              <a:buNone/>
            </a:pPr>
            <a:r>
              <a:rPr lang="en-GB" sz="6400" dirty="0">
                <a:latin typeface="Arial" panose="020B0604020202020204" pitchFamily="34" charset="0"/>
                <a:cs typeface="Arial" panose="020B0604020202020204" pitchFamily="34" charset="0"/>
              </a:rPr>
              <a:t>A WORKPLACE PRACTICE Handbook accompanies this assignment. </a:t>
            </a:r>
          </a:p>
          <a:p>
            <a:pPr marL="0" indent="0">
              <a:buNone/>
            </a:pPr>
            <a:endParaRPr lang="en-GB" sz="6400" dirty="0">
              <a:latin typeface="Arial" panose="020B0604020202020204" pitchFamily="34" charset="0"/>
              <a:cs typeface="Arial" panose="020B0604020202020204" pitchFamily="34" charset="0"/>
            </a:endParaRPr>
          </a:p>
          <a:p>
            <a:pPr marL="0" indent="0">
              <a:buNone/>
            </a:pPr>
            <a:endParaRPr lang="en-GB" sz="6400" dirty="0">
              <a:latin typeface="Arial" panose="020B0604020202020204" pitchFamily="34" charset="0"/>
              <a:cs typeface="Arial" panose="020B0604020202020204" pitchFamily="34" charset="0"/>
            </a:endParaRPr>
          </a:p>
          <a:p>
            <a:pPr marL="0" indent="0">
              <a:buNone/>
            </a:pPr>
            <a:r>
              <a:rPr lang="en-GB" sz="6400" dirty="0">
                <a:latin typeface="Arial" panose="020B0604020202020204" pitchFamily="34" charset="0"/>
                <a:cs typeface="Arial" panose="020B0604020202020204" pitchFamily="34" charset="0"/>
              </a:rPr>
              <a:t> </a:t>
            </a:r>
          </a:p>
          <a:p>
            <a:pPr marL="0" indent="0">
              <a:buNone/>
            </a:pPr>
            <a:endParaRPr lang="en-GB" dirty="0"/>
          </a:p>
        </p:txBody>
      </p:sp>
    </p:spTree>
    <p:extLst>
      <p:ext uri="{BB962C8B-B14F-4D97-AF65-F5344CB8AC3E}">
        <p14:creationId xmlns:p14="http://schemas.microsoft.com/office/powerpoint/2010/main" val="3625213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213A5-A43D-47E6-9B88-6214E66B14BB}"/>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Assessment Dates</a:t>
            </a:r>
          </a:p>
        </p:txBody>
      </p:sp>
      <p:sp>
        <p:nvSpPr>
          <p:cNvPr id="3" name="Content Placeholder 2">
            <a:extLst>
              <a:ext uri="{FF2B5EF4-FFF2-40B4-BE49-F238E27FC236}">
                <a16:creationId xmlns:a16="http://schemas.microsoft.com/office/drawing/2014/main" id="{F9F24F55-92BF-4CC0-9815-F6E05F62D804}"/>
              </a:ext>
            </a:extLst>
          </p:cNvPr>
          <p:cNvSpPr>
            <a:spLocks noGrp="1"/>
          </p:cNvSpPr>
          <p:nvPr>
            <p:ph idx="1"/>
          </p:nvPr>
        </p:nvSpPr>
        <p:spPr/>
        <p:txBody>
          <a:bodyPr/>
          <a:lstStyle/>
          <a:p>
            <a:r>
              <a:rPr lang="en-GB" sz="2400" dirty="0"/>
              <a:t>All modules listed will be assessed by way of PANEL INTERVIEW in the week commencing 16th and 23rd March 2020. The PANEL shall be made up of no less than; </a:t>
            </a:r>
          </a:p>
          <a:p>
            <a:r>
              <a:rPr lang="en-GB" sz="2400" dirty="0"/>
              <a:t>Two Placement Officers</a:t>
            </a:r>
          </a:p>
          <a:p>
            <a:r>
              <a:rPr lang="en-GB" sz="2400" dirty="0"/>
              <a:t>The Module Coordinator (or representative) </a:t>
            </a:r>
          </a:p>
          <a:p>
            <a:r>
              <a:rPr lang="en-GB" sz="2400" dirty="0"/>
              <a:t>At least one health management student </a:t>
            </a:r>
          </a:p>
          <a:p>
            <a:r>
              <a:rPr lang="en-GB" sz="2400" dirty="0"/>
              <a:t>At least one workplace practice student from each other level of  study </a:t>
            </a:r>
          </a:p>
          <a:p>
            <a:endParaRPr lang="en-GB" dirty="0"/>
          </a:p>
        </p:txBody>
      </p:sp>
    </p:spTree>
    <p:extLst>
      <p:ext uri="{BB962C8B-B14F-4D97-AF65-F5344CB8AC3E}">
        <p14:creationId xmlns:p14="http://schemas.microsoft.com/office/powerpoint/2010/main" val="1939114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F88E5-4E69-4EAE-96AC-23B6EFDF9A83}"/>
              </a:ext>
            </a:extLst>
          </p:cNvPr>
          <p:cNvSpPr>
            <a:spLocks noGrp="1"/>
          </p:cNvSpPr>
          <p:nvPr>
            <p:ph type="title"/>
          </p:nvPr>
        </p:nvSpPr>
        <p:spPr>
          <a:xfrm>
            <a:off x="838200" y="132081"/>
            <a:ext cx="10515600" cy="1558608"/>
          </a:xfrm>
        </p:spPr>
        <p:txBody>
          <a:bodyPr>
            <a:normAutofit/>
          </a:bodyPr>
          <a:lstStyle/>
          <a:p>
            <a:r>
              <a:rPr lang="en-GB" b="1" dirty="0">
                <a:latin typeface="Arial" panose="020B0604020202020204" pitchFamily="34" charset="0"/>
                <a:cs typeface="Arial" panose="020B0604020202020204" pitchFamily="34" charset="0"/>
              </a:rPr>
              <a:t>Evidence workplace placement hours.</a:t>
            </a: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578E669-F505-4A13-941F-C720B6F977C1}"/>
              </a:ext>
            </a:extLst>
          </p:cNvPr>
          <p:cNvSpPr>
            <a:spLocks noGrp="1"/>
          </p:cNvSpPr>
          <p:nvPr>
            <p:ph idx="1"/>
          </p:nvPr>
        </p:nvSpPr>
        <p:spPr/>
        <p:txBody>
          <a:bodyPr/>
          <a:lstStyle/>
          <a:p>
            <a:r>
              <a:rPr lang="en-GB" dirty="0"/>
              <a:t>All students will need to show evidence of their workplace practice hours.</a:t>
            </a:r>
          </a:p>
        </p:txBody>
      </p:sp>
      <p:pic>
        <p:nvPicPr>
          <p:cNvPr id="5" name="Picture 4" descr="A screenshot of a cell phone&#10;&#10;Description automatically generated">
            <a:extLst>
              <a:ext uri="{FF2B5EF4-FFF2-40B4-BE49-F238E27FC236}">
                <a16:creationId xmlns:a16="http://schemas.microsoft.com/office/drawing/2014/main" id="{3A95AC55-FDFB-44B2-B124-E241B76809C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51760" y="3429000"/>
            <a:ext cx="6583680" cy="3063240"/>
          </a:xfrm>
          <a:prstGeom prst="rect">
            <a:avLst/>
          </a:prstGeom>
        </p:spPr>
      </p:pic>
    </p:spTree>
    <p:extLst>
      <p:ext uri="{BB962C8B-B14F-4D97-AF65-F5344CB8AC3E}">
        <p14:creationId xmlns:p14="http://schemas.microsoft.com/office/powerpoint/2010/main" val="2638646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F7C6B-8C5E-49F8-ACFF-FB9200906515}"/>
              </a:ext>
            </a:extLst>
          </p:cNvPr>
          <p:cNvSpPr>
            <a:spLocks noGrp="1"/>
          </p:cNvSpPr>
          <p:nvPr>
            <p:ph type="title"/>
          </p:nvPr>
        </p:nvSpPr>
        <p:spPr>
          <a:xfrm>
            <a:off x="838200" y="365125"/>
            <a:ext cx="10515600" cy="1325563"/>
          </a:xfrm>
        </p:spPr>
        <p:txBody>
          <a:bodyPr>
            <a:normAutofit fontScale="90000"/>
          </a:bodyPr>
          <a:lstStyle/>
          <a:p>
            <a:br>
              <a:rPr lang="en-GB" sz="2100" dirty="0"/>
            </a:br>
            <a:r>
              <a:rPr lang="en-GB" sz="4000" b="1" dirty="0">
                <a:latin typeface="Arial" panose="020B0604020202020204" pitchFamily="34" charset="0"/>
                <a:cs typeface="Arial" panose="020B0604020202020204" pitchFamily="34" charset="0"/>
              </a:rPr>
              <a:t>Student Integration within university life.</a:t>
            </a:r>
            <a:br>
              <a:rPr lang="en-GB" sz="4000" b="1" dirty="0">
                <a:latin typeface="Arial" panose="020B0604020202020204" pitchFamily="34" charset="0"/>
                <a:cs typeface="Arial" panose="020B0604020202020204" pitchFamily="34" charset="0"/>
              </a:rPr>
            </a:br>
            <a:br>
              <a:rPr lang="en-GB" sz="4000" b="1" dirty="0">
                <a:latin typeface="Arial" panose="020B0604020202020204" pitchFamily="34" charset="0"/>
                <a:cs typeface="Arial" panose="020B0604020202020204" pitchFamily="34" charset="0"/>
              </a:rPr>
            </a:br>
            <a:endParaRPr lang="en-GB"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64396CE-F6EC-4DEC-BC17-2974881AF81A}"/>
              </a:ext>
            </a:extLst>
          </p:cNvPr>
          <p:cNvSpPr>
            <a:spLocks noGrp="1"/>
          </p:cNvSpPr>
          <p:nvPr>
            <p:ph idx="1"/>
          </p:nvPr>
        </p:nvSpPr>
        <p:spPr>
          <a:xfrm>
            <a:off x="838200" y="1825625"/>
            <a:ext cx="3797807" cy="4351338"/>
          </a:xfrm>
        </p:spPr>
        <p:txBody>
          <a:bodyPr>
            <a:normAutofit/>
          </a:bodyPr>
          <a:lstStyle/>
          <a:p>
            <a:r>
              <a:rPr lang="en-GB" sz="2000" dirty="0">
                <a:latin typeface="Arial" panose="020B0604020202020204" pitchFamily="34" charset="0"/>
                <a:cs typeface="Arial" panose="020B0604020202020204" pitchFamily="34" charset="0"/>
              </a:rPr>
              <a:t>Students will need to think about how they have integrated into university life in readiness for their VIVA.</a:t>
            </a:r>
          </a:p>
        </p:txBody>
      </p:sp>
      <p:pic>
        <p:nvPicPr>
          <p:cNvPr id="5" name="Picture 4" descr="A group of people posing for the camera&#10;&#10;Description automatically generated">
            <a:extLst>
              <a:ext uri="{FF2B5EF4-FFF2-40B4-BE49-F238E27FC236}">
                <a16:creationId xmlns:a16="http://schemas.microsoft.com/office/drawing/2014/main" id="{357F8053-A7E5-4952-9939-0924143DBB8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9" r="2" b="2"/>
          <a:stretch/>
        </p:blipFill>
        <p:spPr>
          <a:xfrm>
            <a:off x="5120640" y="1904281"/>
            <a:ext cx="6233160" cy="4272681"/>
          </a:xfrm>
          <a:prstGeom prst="rect">
            <a:avLst/>
          </a:prstGeom>
        </p:spPr>
      </p:pic>
    </p:spTree>
    <p:extLst>
      <p:ext uri="{BB962C8B-B14F-4D97-AF65-F5344CB8AC3E}">
        <p14:creationId xmlns:p14="http://schemas.microsoft.com/office/powerpoint/2010/main" val="3313853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08079-DCB3-45D0-8CBA-93D0F1D71C76}"/>
              </a:ext>
            </a:extLst>
          </p:cNvPr>
          <p:cNvSpPr>
            <a:spLocks noGrp="1"/>
          </p:cNvSpPr>
          <p:nvPr>
            <p:ph type="title"/>
          </p:nvPr>
        </p:nvSpPr>
        <p:spPr>
          <a:xfrm>
            <a:off x="648929" y="629266"/>
            <a:ext cx="3667039" cy="1676603"/>
          </a:xfrm>
        </p:spPr>
        <p:txBody>
          <a:bodyPr>
            <a:normAutofit/>
          </a:bodyPr>
          <a:lstStyle/>
          <a:p>
            <a:r>
              <a:rPr lang="en-GB" sz="3400" b="1" dirty="0">
                <a:latin typeface="Arial" panose="020B0604020202020204" pitchFamily="34" charset="0"/>
                <a:cs typeface="Arial" panose="020B0604020202020204" pitchFamily="34" charset="0"/>
              </a:rPr>
              <a:t>Revisit Johns reflective model.</a:t>
            </a:r>
            <a:br>
              <a:rPr lang="en-GB" sz="3400" dirty="0"/>
            </a:br>
            <a:endParaRPr lang="en-GB" sz="3400" dirty="0"/>
          </a:p>
        </p:txBody>
      </p:sp>
      <p:sp>
        <p:nvSpPr>
          <p:cNvPr id="3" name="Content Placeholder 2">
            <a:extLst>
              <a:ext uri="{FF2B5EF4-FFF2-40B4-BE49-F238E27FC236}">
                <a16:creationId xmlns:a16="http://schemas.microsoft.com/office/drawing/2014/main" id="{DBA56EDB-52BA-455B-8A49-92A7DB2A134A}"/>
              </a:ext>
            </a:extLst>
          </p:cNvPr>
          <p:cNvSpPr>
            <a:spLocks noGrp="1"/>
          </p:cNvSpPr>
          <p:nvPr>
            <p:ph idx="1"/>
          </p:nvPr>
        </p:nvSpPr>
        <p:spPr>
          <a:xfrm>
            <a:off x="648930" y="2438400"/>
            <a:ext cx="3667037" cy="3785419"/>
          </a:xfrm>
        </p:spPr>
        <p:txBody>
          <a:bodyPr>
            <a:normAutofit/>
          </a:bodyPr>
          <a:lstStyle/>
          <a:p>
            <a:r>
              <a:rPr lang="en-GB" sz="1800" dirty="0">
                <a:latin typeface="Arial" panose="020B0604020202020204" pitchFamily="34" charset="0"/>
                <a:cs typeface="Arial" panose="020B0604020202020204" pitchFamily="34" charset="0"/>
              </a:rPr>
              <a:t>We will revisit Johns reflective model to familiarise everyone in readiness for the VIVA.</a:t>
            </a:r>
          </a:p>
          <a:p>
            <a:r>
              <a:rPr lang="en-GB" sz="1800" dirty="0">
                <a:latin typeface="Arial" panose="020B0604020202020204" pitchFamily="34" charset="0"/>
                <a:cs typeface="Arial" panose="020B0604020202020204" pitchFamily="34" charset="0"/>
              </a:rPr>
              <a:t>You can find this on your Moodle page.</a:t>
            </a:r>
          </a:p>
        </p:txBody>
      </p:sp>
      <p:pic>
        <p:nvPicPr>
          <p:cNvPr id="7" name="Picture 6">
            <a:extLst>
              <a:ext uri="{FF2B5EF4-FFF2-40B4-BE49-F238E27FC236}">
                <a16:creationId xmlns:a16="http://schemas.microsoft.com/office/drawing/2014/main" id="{5A779422-8D29-417B-A7D5-628A29B88938}"/>
              </a:ext>
            </a:extLst>
          </p:cNvPr>
          <p:cNvPicPr>
            <a:picLocks noChangeAspect="1"/>
          </p:cNvPicPr>
          <p:nvPr/>
        </p:nvPicPr>
        <p:blipFill rotWithShape="1">
          <a:blip r:embed="rId2"/>
          <a:srcRect r="6692"/>
          <a:stretch/>
        </p:blipFill>
        <p:spPr>
          <a:xfrm>
            <a:off x="4636008" y="640082"/>
            <a:ext cx="6916329" cy="5577837"/>
          </a:xfrm>
          <a:prstGeom prst="rect">
            <a:avLst/>
          </a:prstGeom>
          <a:effectLst/>
        </p:spPr>
      </p:pic>
    </p:spTree>
    <p:extLst>
      <p:ext uri="{BB962C8B-B14F-4D97-AF65-F5344CB8AC3E}">
        <p14:creationId xmlns:p14="http://schemas.microsoft.com/office/powerpoint/2010/main" val="1774594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A707A-9573-4A2A-B720-C2C6E821A74B}"/>
              </a:ext>
            </a:extLst>
          </p:cNvPr>
          <p:cNvSpPr>
            <a:spLocks noGrp="1"/>
          </p:cNvSpPr>
          <p:nvPr>
            <p:ph type="title"/>
          </p:nvPr>
        </p:nvSpPr>
        <p:spPr>
          <a:xfrm>
            <a:off x="650449" y="4445251"/>
            <a:ext cx="10901471" cy="1350712"/>
          </a:xfrm>
          <a:noFill/>
        </p:spPr>
        <p:txBody>
          <a:bodyPr vert="horz" lIns="91440" tIns="45720" rIns="91440" bIns="45720" rtlCol="0" anchor="b">
            <a:normAutofit/>
          </a:bodyPr>
          <a:lstStyle/>
          <a:p>
            <a:pPr algn="ctr"/>
            <a:r>
              <a:rPr lang="en-US" sz="6000" b="1" dirty="0">
                <a:latin typeface="Arial" panose="020B0604020202020204" pitchFamily="34" charset="0"/>
                <a:cs typeface="Arial" panose="020B0604020202020204" pitchFamily="34" charset="0"/>
              </a:rPr>
              <a:t>Practice interviews</a:t>
            </a:r>
          </a:p>
        </p:txBody>
      </p:sp>
      <p:sp>
        <p:nvSpPr>
          <p:cNvPr id="3" name="Content Placeholder 2">
            <a:extLst>
              <a:ext uri="{FF2B5EF4-FFF2-40B4-BE49-F238E27FC236}">
                <a16:creationId xmlns:a16="http://schemas.microsoft.com/office/drawing/2014/main" id="{E21C508E-2A64-4F08-9DAD-7BDA181E2097}"/>
              </a:ext>
            </a:extLst>
          </p:cNvPr>
          <p:cNvSpPr>
            <a:spLocks noGrp="1"/>
          </p:cNvSpPr>
          <p:nvPr>
            <p:ph idx="1"/>
          </p:nvPr>
        </p:nvSpPr>
        <p:spPr>
          <a:xfrm>
            <a:off x="650449" y="5795963"/>
            <a:ext cx="10901471" cy="560388"/>
          </a:xfrm>
          <a:noFill/>
        </p:spPr>
        <p:txBody>
          <a:bodyPr vert="horz" lIns="91440" tIns="45720" rIns="91440" bIns="45720" rtlCol="0">
            <a:normAutofit fontScale="92500"/>
          </a:bodyPr>
          <a:lstStyle/>
          <a:p>
            <a:pPr marL="0" indent="0" algn="ctr">
              <a:buNone/>
            </a:pPr>
            <a:r>
              <a:rPr lang="en-US" sz="2400" dirty="0">
                <a:latin typeface="Arial" panose="020B0604020202020204" pitchFamily="34" charset="0"/>
                <a:cs typeface="Arial" panose="020B0604020202020204" pitchFamily="34" charset="0"/>
              </a:rPr>
              <a:t>We will practice interviews during every session, leading up to the VIVA assessment</a:t>
            </a:r>
            <a:r>
              <a:rPr lang="en-US" sz="2400" dirty="0"/>
              <a:t>.</a:t>
            </a:r>
          </a:p>
        </p:txBody>
      </p:sp>
      <p:sp>
        <p:nvSpPr>
          <p:cNvPr id="10" name="Rounded Rectangle 18">
            <a:extLst>
              <a:ext uri="{FF2B5EF4-FFF2-40B4-BE49-F238E27FC236}">
                <a16:creationId xmlns:a16="http://schemas.microsoft.com/office/drawing/2014/main" id="{283A93BD-A469-4D4C-8A1F-5668AE9758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28565" y="503573"/>
            <a:ext cx="7134870" cy="3599401"/>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room&#10;&#10;Description automatically generated">
            <a:extLst>
              <a:ext uri="{FF2B5EF4-FFF2-40B4-BE49-F238E27FC236}">
                <a16:creationId xmlns:a16="http://schemas.microsoft.com/office/drawing/2014/main" id="{EEF110B6-4DB2-4FF6-B698-2DBDAAE425A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7839" r="-1" b="10147"/>
          <a:stretch/>
        </p:blipFill>
        <p:spPr>
          <a:xfrm>
            <a:off x="2694432" y="666497"/>
            <a:ext cx="6803136" cy="3273552"/>
          </a:xfrm>
          <a:prstGeom prst="rect">
            <a:avLst/>
          </a:prstGeom>
          <a:effectLst/>
        </p:spPr>
      </p:pic>
    </p:spTree>
    <p:extLst>
      <p:ext uri="{BB962C8B-B14F-4D97-AF65-F5344CB8AC3E}">
        <p14:creationId xmlns:p14="http://schemas.microsoft.com/office/powerpoint/2010/main" val="3940942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92BF8-9495-4891-BE18-0FF379FFE82B}"/>
              </a:ext>
            </a:extLst>
          </p:cNvPr>
          <p:cNvSpPr>
            <a:spLocks noGrp="1"/>
          </p:cNvSpPr>
          <p:nvPr>
            <p:ph type="title"/>
          </p:nvPr>
        </p:nvSpPr>
        <p:spPr/>
        <p:txBody>
          <a:bodyPr>
            <a:normAutofit fontScale="90000"/>
          </a:bodyPr>
          <a:lstStyle/>
          <a:p>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Reflect on workplace learning.</a:t>
            </a: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AC58192-4CDB-4D42-9A6E-5E8626955F3F}"/>
              </a:ext>
            </a:extLst>
          </p:cNvPr>
          <p:cNvSpPr>
            <a:spLocks noGrp="1"/>
          </p:cNvSpPr>
          <p:nvPr>
            <p:ph idx="1"/>
          </p:nvPr>
        </p:nvSpPr>
        <p:spPr>
          <a:xfrm>
            <a:off x="838200" y="1825625"/>
            <a:ext cx="10515600" cy="4667250"/>
          </a:xfrm>
        </p:spPr>
        <p:txBody>
          <a:bodyPr/>
          <a:lstStyle/>
          <a:p>
            <a:r>
              <a:rPr lang="en-GB" dirty="0"/>
              <a:t>All students will need to reflect and identify the learning skills they have acquired, during their workplace practice placements.</a:t>
            </a:r>
          </a:p>
          <a:p>
            <a:r>
              <a:rPr lang="en-GB" dirty="0"/>
              <a:t>This will provide good practice in readiness for your VIVA assessment.</a:t>
            </a:r>
          </a:p>
        </p:txBody>
      </p:sp>
      <p:pic>
        <p:nvPicPr>
          <p:cNvPr id="5" name="Picture 4" descr="A close up of a sign&#10;&#10;Description automatically generated">
            <a:extLst>
              <a:ext uri="{FF2B5EF4-FFF2-40B4-BE49-F238E27FC236}">
                <a16:creationId xmlns:a16="http://schemas.microsoft.com/office/drawing/2014/main" id="{6B9877D0-9B74-43E3-B48E-27A4B2F7337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720080" y="4937759"/>
            <a:ext cx="5527040" cy="1555115"/>
          </a:xfrm>
          <a:prstGeom prst="rect">
            <a:avLst/>
          </a:prstGeom>
        </p:spPr>
      </p:pic>
    </p:spTree>
    <p:extLst>
      <p:ext uri="{BB962C8B-B14F-4D97-AF65-F5344CB8AC3E}">
        <p14:creationId xmlns:p14="http://schemas.microsoft.com/office/powerpoint/2010/main" val="351049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1C9B5-336F-4EA9-9C8A-819977A1757A}"/>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Remember to breathe ………</a:t>
            </a:r>
          </a:p>
        </p:txBody>
      </p:sp>
      <p:pic>
        <p:nvPicPr>
          <p:cNvPr id="5" name="Content Placeholder 4" descr="A picture containing drawing&#10;&#10;Description automatically generated">
            <a:extLst>
              <a:ext uri="{FF2B5EF4-FFF2-40B4-BE49-F238E27FC236}">
                <a16:creationId xmlns:a16="http://schemas.microsoft.com/office/drawing/2014/main" id="{EDF6BBEA-513A-4B5C-B031-FF4DEC192D30}"/>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90437" y="1825625"/>
            <a:ext cx="3011125" cy="4351338"/>
          </a:xfrm>
        </p:spPr>
      </p:pic>
    </p:spTree>
    <p:extLst>
      <p:ext uri="{BB962C8B-B14F-4D97-AF65-F5344CB8AC3E}">
        <p14:creationId xmlns:p14="http://schemas.microsoft.com/office/powerpoint/2010/main" val="2402028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630</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Plan of Action</vt:lpstr>
      <vt:lpstr>Aim</vt:lpstr>
      <vt:lpstr>Objectives</vt:lpstr>
      <vt:lpstr>VIVA - Breakdown</vt:lpstr>
      <vt:lpstr>Assessment Criteria</vt:lpstr>
      <vt:lpstr>Assessment Dates</vt:lpstr>
      <vt:lpstr>Evidence workplace placement hours. </vt:lpstr>
      <vt:lpstr> Student Integration within university life.  </vt:lpstr>
      <vt:lpstr>Revisit Johns reflective model. </vt:lpstr>
      <vt:lpstr>Practice interviews</vt:lpstr>
      <vt:lpstr> Reflect on workplace learning. </vt:lpstr>
      <vt:lpstr>Remember to breathe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 of Action</dc:title>
  <dc:creator>Joanna</dc:creator>
  <cp:lastModifiedBy>Joanna</cp:lastModifiedBy>
  <cp:revision>2</cp:revision>
  <dcterms:created xsi:type="dcterms:W3CDTF">2020-02-01T23:17:28Z</dcterms:created>
  <dcterms:modified xsi:type="dcterms:W3CDTF">2020-02-01T23:22:21Z</dcterms:modified>
</cp:coreProperties>
</file>