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92" d="100"/>
          <a:sy n="92" d="100"/>
        </p:scale>
        <p:origin x="79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504872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827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562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630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563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4555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781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3163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147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4108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5030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11/12/2017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3887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Life in the Eastern Desert of Egypt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229200"/>
            <a:ext cx="6400800" cy="1248544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chemeClr val="bg1"/>
                </a:solidFill>
              </a:rPr>
              <a:t>CLAH7014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596979" y="3428999"/>
            <a:ext cx="6246255" cy="189114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2800" dirty="0">
                <a:solidFill>
                  <a:prstClr val="black"/>
                </a:solidFill>
              </a:rPr>
              <a:t>Unit </a:t>
            </a:r>
            <a:r>
              <a:rPr lang="en-GB" sz="2800" dirty="0" smtClean="0">
                <a:solidFill>
                  <a:prstClr val="black"/>
                </a:solidFill>
              </a:rPr>
              <a:t>10 </a:t>
            </a:r>
            <a:r>
              <a:rPr lang="en-GB" sz="2800" dirty="0">
                <a:solidFill>
                  <a:prstClr val="black"/>
                </a:solidFill>
              </a:rPr>
              <a:t>– </a:t>
            </a:r>
            <a:r>
              <a:rPr lang="en-GB" sz="2800" dirty="0">
                <a:solidFill>
                  <a:schemeClr val="bg1"/>
                </a:solidFill>
              </a:rPr>
              <a:t>Living in the desert today: Modern Bedouin communities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729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Bedouin Tribes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There major groups or tribes living in the Egyptian and Sudanese Eastern Desert.</a:t>
            </a:r>
          </a:p>
          <a:p>
            <a:pPr lvl="1"/>
            <a:r>
              <a:rPr lang="en-GB" dirty="0" err="1">
                <a:solidFill>
                  <a:schemeClr val="bg1"/>
                </a:solidFill>
              </a:rPr>
              <a:t>Ma‘aza</a:t>
            </a:r>
            <a:r>
              <a:rPr lang="en-GB" dirty="0">
                <a:solidFill>
                  <a:schemeClr val="bg1"/>
                </a:solidFill>
              </a:rPr>
              <a:t> (‘Goat People</a:t>
            </a:r>
            <a:r>
              <a:rPr lang="en-GB" dirty="0" smtClean="0">
                <a:solidFill>
                  <a:schemeClr val="bg1"/>
                </a:solidFill>
              </a:rPr>
              <a:t>’),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‘</a:t>
            </a:r>
            <a:r>
              <a:rPr lang="en-GB" dirty="0" err="1" smtClean="0">
                <a:solidFill>
                  <a:schemeClr val="bg1"/>
                </a:solidFill>
              </a:rPr>
              <a:t>Ababda</a:t>
            </a:r>
            <a:r>
              <a:rPr lang="en-GB" dirty="0" smtClean="0">
                <a:solidFill>
                  <a:schemeClr val="bg1"/>
                </a:solidFill>
              </a:rPr>
              <a:t>, </a:t>
            </a:r>
          </a:p>
          <a:p>
            <a:pPr lvl="1"/>
            <a:r>
              <a:rPr lang="en-GB" dirty="0" err="1" smtClean="0">
                <a:solidFill>
                  <a:schemeClr val="bg1"/>
                </a:solidFill>
              </a:rPr>
              <a:t>Bisharin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Ma‘aza</a:t>
            </a:r>
            <a:r>
              <a:rPr lang="en-GB" dirty="0" smtClean="0">
                <a:solidFill>
                  <a:schemeClr val="bg1"/>
                </a:solidFill>
              </a:rPr>
              <a:t> territory </a:t>
            </a:r>
            <a:r>
              <a:rPr lang="en-GB" dirty="0">
                <a:solidFill>
                  <a:schemeClr val="bg1"/>
                </a:solidFill>
              </a:rPr>
              <a:t>largely corresponds with the northern Egyptian Eastern </a:t>
            </a:r>
            <a:r>
              <a:rPr lang="en-GB" dirty="0" smtClean="0">
                <a:solidFill>
                  <a:schemeClr val="bg1"/>
                </a:solidFill>
              </a:rPr>
              <a:t>desert: from </a:t>
            </a:r>
            <a:r>
              <a:rPr lang="en-GB" dirty="0" err="1" smtClean="0">
                <a:solidFill>
                  <a:schemeClr val="bg1"/>
                </a:solidFill>
              </a:rPr>
              <a:t>Za'farina</a:t>
            </a:r>
            <a:r>
              <a:rPr lang="en-GB" dirty="0" smtClean="0">
                <a:solidFill>
                  <a:schemeClr val="bg1"/>
                </a:solidFill>
              </a:rPr>
              <a:t> down to the road </a:t>
            </a:r>
            <a:r>
              <a:rPr lang="en-GB" dirty="0">
                <a:solidFill>
                  <a:schemeClr val="bg1"/>
                </a:solidFill>
              </a:rPr>
              <a:t>running between modern Quseir and </a:t>
            </a:r>
            <a:r>
              <a:rPr lang="en-GB" dirty="0" err="1">
                <a:solidFill>
                  <a:schemeClr val="bg1"/>
                </a:solidFill>
              </a:rPr>
              <a:t>Quft</a:t>
            </a:r>
            <a:r>
              <a:rPr lang="en-GB" dirty="0">
                <a:solidFill>
                  <a:schemeClr val="bg1"/>
                </a:solidFill>
              </a:rPr>
              <a:t>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6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‘</a:t>
            </a:r>
            <a:r>
              <a:rPr lang="en-GB" dirty="0" err="1" smtClean="0">
                <a:solidFill>
                  <a:schemeClr val="bg1"/>
                </a:solidFill>
              </a:rPr>
              <a:t>Ababda</a:t>
            </a:r>
            <a:r>
              <a:rPr lang="en-GB" dirty="0" smtClean="0">
                <a:solidFill>
                  <a:schemeClr val="bg1"/>
                </a:solidFill>
              </a:rPr>
              <a:t>: area </a:t>
            </a:r>
            <a:r>
              <a:rPr lang="en-GB" dirty="0">
                <a:solidFill>
                  <a:schemeClr val="bg1"/>
                </a:solidFill>
              </a:rPr>
              <a:t>south of Quseir to </a:t>
            </a:r>
            <a:r>
              <a:rPr lang="en-GB" dirty="0" err="1">
                <a:solidFill>
                  <a:schemeClr val="bg1"/>
                </a:solidFill>
              </a:rPr>
              <a:t>Quft</a:t>
            </a:r>
            <a:r>
              <a:rPr lang="en-GB" dirty="0">
                <a:solidFill>
                  <a:schemeClr val="bg1"/>
                </a:solidFill>
              </a:rPr>
              <a:t> road down to </a:t>
            </a:r>
            <a:r>
              <a:rPr lang="en-GB" dirty="0" err="1">
                <a:solidFill>
                  <a:schemeClr val="bg1"/>
                </a:solidFill>
              </a:rPr>
              <a:t>Shalateen</a:t>
            </a:r>
            <a:r>
              <a:rPr lang="en-GB" dirty="0">
                <a:solidFill>
                  <a:schemeClr val="bg1"/>
                </a:solidFill>
              </a:rPr>
              <a:t>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Bisharin</a:t>
            </a:r>
            <a:r>
              <a:rPr lang="en-GB" dirty="0" smtClean="0">
                <a:solidFill>
                  <a:schemeClr val="bg1"/>
                </a:solidFill>
              </a:rPr>
              <a:t> territory extends </a:t>
            </a:r>
            <a:r>
              <a:rPr lang="en-GB" dirty="0">
                <a:solidFill>
                  <a:schemeClr val="bg1"/>
                </a:solidFill>
              </a:rPr>
              <a:t>south of </a:t>
            </a:r>
            <a:r>
              <a:rPr lang="en-GB" dirty="0" err="1">
                <a:solidFill>
                  <a:schemeClr val="bg1"/>
                </a:solidFill>
              </a:rPr>
              <a:t>Shalateen</a:t>
            </a:r>
            <a:r>
              <a:rPr lang="en-GB" dirty="0">
                <a:solidFill>
                  <a:schemeClr val="bg1"/>
                </a:solidFill>
              </a:rPr>
              <a:t> into Sudan. </a:t>
            </a:r>
            <a:endParaRPr lang="en-GB" dirty="0" smtClean="0">
              <a:solidFill>
                <a:schemeClr val="bg1"/>
              </a:solidFill>
            </a:endParaRP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2954" t="30002" r="27350" b="14848"/>
          <a:stretch/>
        </p:blipFill>
        <p:spPr>
          <a:xfrm>
            <a:off x="4686300" y="1600200"/>
            <a:ext cx="4243330" cy="492529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86300" y="6534834"/>
            <a:ext cx="424333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solidFill>
                  <a:schemeClr val="bg1"/>
                </a:solidFill>
              </a:rPr>
              <a:t>Map from </a:t>
            </a:r>
            <a:r>
              <a:rPr lang="en-GB" sz="1400" dirty="0">
                <a:solidFill>
                  <a:schemeClr val="bg1"/>
                </a:solidFill>
              </a:rPr>
              <a:t>Sidebotham, Hense and Nouwens (2008)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0608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Origins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600200"/>
            <a:ext cx="4665518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Ma‘aza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migrated </a:t>
            </a:r>
            <a:r>
              <a:rPr lang="en-GB" dirty="0">
                <a:solidFill>
                  <a:schemeClr val="bg1"/>
                </a:solidFill>
              </a:rPr>
              <a:t>into the Eastern Desert region from Arabia a few centuries </a:t>
            </a:r>
            <a:r>
              <a:rPr lang="en-GB" dirty="0" smtClean="0">
                <a:solidFill>
                  <a:schemeClr val="bg1"/>
                </a:solidFill>
              </a:rPr>
              <a:t>ago – arrived around </a:t>
            </a:r>
            <a:r>
              <a:rPr lang="en-GB" dirty="0">
                <a:solidFill>
                  <a:schemeClr val="bg1"/>
                </a:solidFill>
              </a:rPr>
              <a:t>the 1700s after being driven out of Arabia by another tribe called the </a:t>
            </a:r>
            <a:r>
              <a:rPr lang="en-GB" dirty="0" err="1" smtClean="0">
                <a:solidFill>
                  <a:schemeClr val="bg1"/>
                </a:solidFill>
              </a:rPr>
              <a:t>Howeitat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Ababda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can trace </a:t>
            </a:r>
            <a:r>
              <a:rPr lang="en-GB" dirty="0">
                <a:solidFill>
                  <a:schemeClr val="bg1"/>
                </a:solidFill>
              </a:rPr>
              <a:t>their origins back about 22 to 23 generations ago (13th century), </a:t>
            </a:r>
            <a:r>
              <a:rPr lang="en-GB" dirty="0" smtClean="0">
                <a:solidFill>
                  <a:schemeClr val="bg1"/>
                </a:solidFill>
              </a:rPr>
              <a:t>but also claims a connection </a:t>
            </a:r>
            <a:r>
              <a:rPr lang="en-GB" dirty="0">
                <a:solidFill>
                  <a:schemeClr val="bg1"/>
                </a:solidFill>
              </a:rPr>
              <a:t>to Arabia </a:t>
            </a:r>
            <a:r>
              <a:rPr lang="en-GB" dirty="0" smtClean="0">
                <a:solidFill>
                  <a:schemeClr val="bg1"/>
                </a:solidFill>
              </a:rPr>
              <a:t>(via al-</a:t>
            </a:r>
            <a:r>
              <a:rPr lang="en-GB" dirty="0" err="1" smtClean="0">
                <a:solidFill>
                  <a:schemeClr val="bg1"/>
                </a:solidFill>
              </a:rPr>
              <a:t>Zubayr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bin </a:t>
            </a:r>
            <a:r>
              <a:rPr lang="en-GB" dirty="0" smtClean="0">
                <a:solidFill>
                  <a:schemeClr val="bg1"/>
                </a:solidFill>
              </a:rPr>
              <a:t>al-</a:t>
            </a:r>
            <a:r>
              <a:rPr lang="en-GB" dirty="0" err="1" smtClean="0">
                <a:solidFill>
                  <a:schemeClr val="bg1"/>
                </a:solidFill>
              </a:rPr>
              <a:t>Awwaam</a:t>
            </a:r>
            <a:r>
              <a:rPr lang="en-GB" dirty="0" smtClean="0">
                <a:solidFill>
                  <a:schemeClr val="bg1"/>
                </a:solidFill>
              </a:rPr>
              <a:t>); </a:t>
            </a:r>
            <a:r>
              <a:rPr lang="en-GB" dirty="0">
                <a:solidFill>
                  <a:schemeClr val="bg1"/>
                </a:solidFill>
              </a:rPr>
              <a:t>an additional tradition also credits a link with Sudan to a figure known as </a:t>
            </a:r>
            <a:r>
              <a:rPr lang="en-GB" dirty="0" err="1" smtClean="0">
                <a:solidFill>
                  <a:schemeClr val="bg1"/>
                </a:solidFill>
              </a:rPr>
              <a:t>Kahil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40827" y="1600200"/>
            <a:ext cx="4447309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Contested issues as to whether certain “Beja” groups can be traced back </a:t>
            </a:r>
            <a:r>
              <a:rPr lang="en-GB" dirty="0">
                <a:solidFill>
                  <a:schemeClr val="bg1"/>
                </a:solidFill>
              </a:rPr>
              <a:t>to Pharaonic era </a:t>
            </a:r>
            <a:r>
              <a:rPr lang="en-GB" dirty="0" err="1">
                <a:solidFill>
                  <a:schemeClr val="bg1"/>
                </a:solidFill>
              </a:rPr>
              <a:t>Medjay</a:t>
            </a:r>
            <a:r>
              <a:rPr lang="en-GB" dirty="0">
                <a:solidFill>
                  <a:schemeClr val="bg1"/>
                </a:solidFill>
              </a:rPr>
              <a:t>, or other groups mentioned in later Graeco-Roman literature, like the Blemmyes and </a:t>
            </a:r>
            <a:r>
              <a:rPr lang="en-GB" dirty="0" err="1" smtClean="0">
                <a:solidFill>
                  <a:schemeClr val="bg1"/>
                </a:solidFill>
              </a:rPr>
              <a:t>Nobadae</a:t>
            </a:r>
            <a:r>
              <a:rPr lang="en-GB" dirty="0" smtClean="0">
                <a:solidFill>
                  <a:schemeClr val="bg1"/>
                </a:solidFill>
              </a:rPr>
              <a:t>.  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2288" y="4114800"/>
            <a:ext cx="3464512" cy="2613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8862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Lifestyles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-2" y="1345705"/>
            <a:ext cx="5450031" cy="551229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Traditional Bedouin houses are often simple tents </a:t>
            </a:r>
            <a:r>
              <a:rPr lang="en-GB" dirty="0" smtClean="0">
                <a:solidFill>
                  <a:schemeClr val="bg1"/>
                </a:solidFill>
              </a:rPr>
              <a:t>or </a:t>
            </a:r>
            <a:r>
              <a:rPr lang="en-GB" dirty="0">
                <a:solidFill>
                  <a:schemeClr val="bg1"/>
                </a:solidFill>
              </a:rPr>
              <a:t>structures of woven mats, skins and </a:t>
            </a:r>
            <a:r>
              <a:rPr lang="en-GB" dirty="0" smtClean="0">
                <a:solidFill>
                  <a:schemeClr val="bg1"/>
                </a:solidFill>
              </a:rPr>
              <a:t>carpets.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Egyptian </a:t>
            </a:r>
            <a:r>
              <a:rPr lang="en-GB" dirty="0" smtClean="0">
                <a:solidFill>
                  <a:schemeClr val="bg1"/>
                </a:solidFill>
              </a:rPr>
              <a:t>government </a:t>
            </a:r>
            <a:r>
              <a:rPr lang="en-GB" dirty="0">
                <a:solidFill>
                  <a:schemeClr val="bg1"/>
                </a:solidFill>
              </a:rPr>
              <a:t>has </a:t>
            </a:r>
            <a:r>
              <a:rPr lang="en-GB" dirty="0" smtClean="0">
                <a:solidFill>
                  <a:schemeClr val="bg1"/>
                </a:solidFill>
              </a:rPr>
              <a:t>provide some houses </a:t>
            </a:r>
            <a:r>
              <a:rPr lang="en-GB" dirty="0">
                <a:solidFill>
                  <a:schemeClr val="bg1"/>
                </a:solidFill>
              </a:rPr>
              <a:t>made of concrete and cinder </a:t>
            </a:r>
            <a:r>
              <a:rPr lang="en-GB" dirty="0" smtClean="0">
                <a:solidFill>
                  <a:schemeClr val="bg1"/>
                </a:solidFill>
              </a:rPr>
              <a:t>blocks.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Ma‘aza</a:t>
            </a:r>
            <a:r>
              <a:rPr lang="en-GB" dirty="0">
                <a:solidFill>
                  <a:schemeClr val="bg1"/>
                </a:solidFill>
              </a:rPr>
              <a:t>, ‘</a:t>
            </a:r>
            <a:r>
              <a:rPr lang="en-GB" dirty="0" err="1">
                <a:solidFill>
                  <a:schemeClr val="bg1"/>
                </a:solidFill>
              </a:rPr>
              <a:t>Ababda</a:t>
            </a:r>
            <a:r>
              <a:rPr lang="en-GB" dirty="0">
                <a:solidFill>
                  <a:schemeClr val="bg1"/>
                </a:solidFill>
              </a:rPr>
              <a:t> and </a:t>
            </a:r>
            <a:r>
              <a:rPr lang="en-GB" dirty="0" err="1">
                <a:solidFill>
                  <a:schemeClr val="bg1"/>
                </a:solidFill>
              </a:rPr>
              <a:t>Bisharin</a:t>
            </a:r>
            <a:r>
              <a:rPr lang="en-GB" dirty="0">
                <a:solidFill>
                  <a:schemeClr val="bg1"/>
                </a:solidFill>
              </a:rPr>
              <a:t> all engage in herding goats, sheep and dromedaries </a:t>
            </a:r>
            <a:r>
              <a:rPr lang="en-GB" dirty="0" smtClean="0">
                <a:solidFill>
                  <a:schemeClr val="bg1"/>
                </a:solidFill>
              </a:rPr>
              <a:t>– also keep chickens and dogs. 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Wool and animal hair to make products, milk and meat. Products made from animal skins, also traditional medicines from desert plants and vegetables.</a:t>
            </a:r>
          </a:p>
          <a:p>
            <a:endParaRPr lang="en-GB" sz="6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Kitchen gardens.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2716" t="56635" r="29302" b="10073"/>
          <a:stretch/>
        </p:blipFill>
        <p:spPr>
          <a:xfrm>
            <a:off x="5450030" y="1345705"/>
            <a:ext cx="3547956" cy="26382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5450030" y="6550223"/>
            <a:ext cx="369397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>
                <a:solidFill>
                  <a:schemeClr val="bg1"/>
                </a:solidFill>
              </a:rPr>
              <a:t>Images from </a:t>
            </a:r>
            <a:r>
              <a:rPr lang="en-GB" sz="1100" dirty="0">
                <a:solidFill>
                  <a:schemeClr val="bg1"/>
                </a:solidFill>
              </a:rPr>
              <a:t>Sidebotham, Hense and Nouwens (2008)</a:t>
            </a:r>
            <a:endParaRPr lang="en-GB" sz="1100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38863" t="44001" r="21136" b="10363"/>
          <a:stretch/>
        </p:blipFill>
        <p:spPr>
          <a:xfrm>
            <a:off x="5450030" y="4019903"/>
            <a:ext cx="3548497" cy="2530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795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Diet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" y="1476361"/>
            <a:ext cx="4495800" cy="5381639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“Traditional</a:t>
            </a:r>
            <a:r>
              <a:rPr lang="en-GB" dirty="0">
                <a:solidFill>
                  <a:schemeClr val="bg1"/>
                </a:solidFill>
              </a:rPr>
              <a:t>” staple diet of the Bedouin includes unleavened bread, lentils, </a:t>
            </a:r>
            <a:r>
              <a:rPr lang="en-GB" i="1" dirty="0" err="1">
                <a:solidFill>
                  <a:schemeClr val="bg1"/>
                </a:solidFill>
              </a:rPr>
              <a:t>mulukhiya</a:t>
            </a:r>
            <a:r>
              <a:rPr lang="en-GB" dirty="0">
                <a:solidFill>
                  <a:schemeClr val="bg1"/>
                </a:solidFill>
              </a:rPr>
              <a:t> (a vegetable akin to spinach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Also </a:t>
            </a:r>
            <a:r>
              <a:rPr lang="en-GB" dirty="0">
                <a:solidFill>
                  <a:schemeClr val="bg1"/>
                </a:solidFill>
              </a:rPr>
              <a:t>consume tea, coffee, sugar and </a:t>
            </a:r>
            <a:r>
              <a:rPr lang="en-GB" dirty="0" smtClean="0">
                <a:solidFill>
                  <a:schemeClr val="bg1"/>
                </a:solidFill>
              </a:rPr>
              <a:t>tobacco.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Commodities very much </a:t>
            </a:r>
            <a:r>
              <a:rPr lang="en-GB" u="sng" dirty="0" smtClean="0">
                <a:solidFill>
                  <a:schemeClr val="bg1"/>
                </a:solidFill>
              </a:rPr>
              <a:t>not </a:t>
            </a:r>
            <a:r>
              <a:rPr lang="en-GB" dirty="0" smtClean="0">
                <a:solidFill>
                  <a:schemeClr val="bg1"/>
                </a:solidFill>
              </a:rPr>
              <a:t>available to our ancient indigenous nomads!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Use of charcoal (made from dead wood) and dried camel dung for fuel.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790"/>
          <a:stretch/>
        </p:blipFill>
        <p:spPr>
          <a:xfrm>
            <a:off x="4644736" y="1476361"/>
            <a:ext cx="4322673" cy="5256948"/>
          </a:xfrm>
        </p:spPr>
      </p:pic>
    </p:spTree>
    <p:extLst>
      <p:ext uri="{BB962C8B-B14F-4D97-AF65-F5344CB8AC3E}">
        <p14:creationId xmlns:p14="http://schemas.microsoft.com/office/powerpoint/2010/main" val="1387672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Future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865" y="1600199"/>
            <a:ext cx="8821880" cy="497724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Bedouin do not live in “timeless” or “static” cultures – nor can we automatically assume an unbroken link back to the past.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Influence of modern technology – pickup trucks, guns, mobile phones, plastic containers, etc.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Importance of recording oral accounts and preserving aspects of material culture in museums and educational centres – but should not seek to impose “preservation” onto these groups.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9155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326</TotalTime>
  <Words>443</Words>
  <Application>Microsoft Office PowerPoint</Application>
  <PresentationFormat>On-screen Show (4:3)</PresentationFormat>
  <Paragraphs>43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Book Antiqua</vt:lpstr>
      <vt:lpstr>Lucida Sans</vt:lpstr>
      <vt:lpstr>Wingdings</vt:lpstr>
      <vt:lpstr>Wingdings 2</vt:lpstr>
      <vt:lpstr>Wingdings 3</vt:lpstr>
      <vt:lpstr>Apex</vt:lpstr>
      <vt:lpstr>Life in the Eastern Desert of Egypt</vt:lpstr>
      <vt:lpstr>Bedouin Tribes</vt:lpstr>
      <vt:lpstr>Origins</vt:lpstr>
      <vt:lpstr>Lifestyles</vt:lpstr>
      <vt:lpstr>Diet</vt:lpstr>
      <vt:lpstr>The Future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 in the Eastern Desert of Egypt</dc:title>
  <dc:creator>Matthew Cobb</dc:creator>
  <cp:lastModifiedBy>Matt</cp:lastModifiedBy>
  <cp:revision>28</cp:revision>
  <dcterms:created xsi:type="dcterms:W3CDTF">2017-12-11T14:42:34Z</dcterms:created>
  <dcterms:modified xsi:type="dcterms:W3CDTF">2017-12-11T21:06:33Z</dcterms:modified>
</cp:coreProperties>
</file>