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1.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tags/tag2.xml" ContentType="application/vnd.openxmlformats-officedocument.presentationml.tags+xml"/>
  <Override PartName="/ppt/notesSlides/notesSlide16.xml" ContentType="application/vnd.openxmlformats-officedocument.presentationml.notesSlide+xml"/>
  <Override PartName="/ppt/tags/tag3.xml" ContentType="application/vnd.openxmlformats-officedocument.presentationml.tags+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tags/tag4.xml" ContentType="application/vnd.openxmlformats-officedocument.presentationml.tags+xml"/>
  <Override PartName="/ppt/notesSlides/notesSlide19.xml" ContentType="application/vnd.openxmlformats-officedocument.presentationml.notesSlide+xml"/>
  <Override PartName="/ppt/tags/tag5.xml" ContentType="application/vnd.openxmlformats-officedocument.presentationml.tags+xml"/>
  <Override PartName="/ppt/notesSlides/notesSlide20.xml" ContentType="application/vnd.openxmlformats-officedocument.presentationml.notesSlide+xml"/>
  <Override PartName="/ppt/tags/tag6.xml" ContentType="application/vnd.openxmlformats-officedocument.presentationml.tags+xml"/>
  <Override PartName="/ppt/notesSlides/notesSlide21.xml" ContentType="application/vnd.openxmlformats-officedocument.presentationml.notesSlide+xml"/>
  <Override PartName="/ppt/tags/tag7.xml" ContentType="application/vnd.openxmlformats-officedocument.presentationml.tags+xml"/>
  <Override PartName="/ppt/tags/tag8.xml" ContentType="application/vnd.openxmlformats-officedocument.presentationml.tags+xml"/>
  <Override PartName="/ppt/notesSlides/notesSlide22.xml" ContentType="application/vnd.openxmlformats-officedocument.presentationml.notesSlide+xml"/>
  <Override PartName="/ppt/tags/tag9.xml" ContentType="application/vnd.openxmlformats-officedocument.presentationml.tags+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tags/tag10.xml" ContentType="application/vnd.openxmlformats-officedocument.presentationml.tags+xml"/>
  <Override PartName="/ppt/notesSlides/notesSlide27.xml" ContentType="application/vnd.openxmlformats-officedocument.presentationml.notesSlide+xml"/>
  <Override PartName="/ppt/tags/tag11.xml" ContentType="application/vnd.openxmlformats-officedocument.presentationml.tags+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66"/>
  </p:notesMasterIdLst>
  <p:sldIdLst>
    <p:sldId id="625" r:id="rId5"/>
    <p:sldId id="434" r:id="rId6"/>
    <p:sldId id="612" r:id="rId7"/>
    <p:sldId id="627" r:id="rId8"/>
    <p:sldId id="628" r:id="rId9"/>
    <p:sldId id="635" r:id="rId10"/>
    <p:sldId id="327" r:id="rId11"/>
    <p:sldId id="630" r:id="rId12"/>
    <p:sldId id="626" r:id="rId13"/>
    <p:sldId id="634" r:id="rId14"/>
    <p:sldId id="636" r:id="rId15"/>
    <p:sldId id="631" r:id="rId16"/>
    <p:sldId id="632" r:id="rId17"/>
    <p:sldId id="431" r:id="rId18"/>
    <p:sldId id="315" r:id="rId19"/>
    <p:sldId id="640" r:id="rId20"/>
    <p:sldId id="641" r:id="rId21"/>
    <p:sldId id="642" r:id="rId22"/>
    <p:sldId id="318" r:id="rId23"/>
    <p:sldId id="620" r:id="rId24"/>
    <p:sldId id="643" r:id="rId25"/>
    <p:sldId id="638" r:id="rId26"/>
    <p:sldId id="458" r:id="rId27"/>
    <p:sldId id="459" r:id="rId28"/>
    <p:sldId id="471" r:id="rId29"/>
    <p:sldId id="470" r:id="rId30"/>
    <p:sldId id="475" r:id="rId31"/>
    <p:sldId id="476" r:id="rId32"/>
    <p:sldId id="477" r:id="rId33"/>
    <p:sldId id="478" r:id="rId34"/>
    <p:sldId id="479" r:id="rId35"/>
    <p:sldId id="473" r:id="rId36"/>
    <p:sldId id="481" r:id="rId37"/>
    <p:sldId id="484" r:id="rId38"/>
    <p:sldId id="483" r:id="rId39"/>
    <p:sldId id="482" r:id="rId40"/>
    <p:sldId id="621" r:id="rId41"/>
    <p:sldId id="461" r:id="rId42"/>
    <p:sldId id="486" r:id="rId43"/>
    <p:sldId id="487" r:id="rId44"/>
    <p:sldId id="488" r:id="rId45"/>
    <p:sldId id="466" r:id="rId46"/>
    <p:sldId id="489" r:id="rId47"/>
    <p:sldId id="467" r:id="rId48"/>
    <p:sldId id="490" r:id="rId49"/>
    <p:sldId id="622" r:id="rId50"/>
    <p:sldId id="469" r:id="rId51"/>
    <p:sldId id="491" r:id="rId52"/>
    <p:sldId id="256" r:id="rId53"/>
    <p:sldId id="456" r:id="rId54"/>
    <p:sldId id="288" r:id="rId55"/>
    <p:sldId id="465" r:id="rId56"/>
    <p:sldId id="623" r:id="rId57"/>
    <p:sldId id="624" r:id="rId58"/>
    <p:sldId id="462" r:id="rId59"/>
    <p:sldId id="295" r:id="rId60"/>
    <p:sldId id="289" r:id="rId61"/>
    <p:sldId id="290" r:id="rId62"/>
    <p:sldId id="292" r:id="rId63"/>
    <p:sldId id="464" r:id="rId64"/>
    <p:sldId id="463" r:id="rId6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069" autoAdjust="0"/>
    <p:restoredTop sz="87483" autoAdjust="0"/>
  </p:normalViewPr>
  <p:slideViewPr>
    <p:cSldViewPr snapToGrid="0">
      <p:cViewPr varScale="1">
        <p:scale>
          <a:sx n="111" d="100"/>
          <a:sy n="111" d="100"/>
        </p:scale>
        <p:origin x="1368" y="200"/>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notesMaster" Target="notesMasters/notesMaster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s>
</file>

<file path=ppt/diagrams/_rels/data4.xml.rels><?xml version="1.0" encoding="UTF-8" standalone="yes"?>
<Relationships xmlns="http://schemas.openxmlformats.org/package/2006/relationships"><Relationship Id="rId3" Type="http://schemas.openxmlformats.org/officeDocument/2006/relationships/hyperlink" Target="https://www.lexisnexis.com/uk/lexispsl/corporatecrime/document/391421/55KB-9471-F188-N193-00000-00/linkHandler.faces?psldocinfo=Arrest_and_detention_overview&amp;A=0.9080344304978597&amp;bct=A&amp;service=citation&amp;risb=&amp;langcountry=GB&amp;linkInfo=F" TargetMode="External"/><Relationship Id="rId2" Type="http://schemas.openxmlformats.org/officeDocument/2006/relationships/hyperlink" Target="https://www.lexisnexis.com/uk/lexispsl/corporatecrime/document/391421/55KB-9471-F188-N193-00000-00/linkHandler.faces?psldocinfo=Arrest_and_detention_overview&amp;A=0.7089031909777955&amp;bct=A&amp;service=citation&amp;risb=&amp;langcountry=GB&amp;linkInfo=F" TargetMode="External"/><Relationship Id="rId1" Type="http://schemas.openxmlformats.org/officeDocument/2006/relationships/hyperlink" Target="https://www.lexisnexis.com/uk/lexispsl/corporatecrime/document/391421/55KB-9471-F188-N193-00000-00/linkHandler.faces?psldocinfo=Arrest_and_detention_overview&amp;A=0.44085416541202715&amp;bct=A&amp;service=citation&amp;risb=&amp;langcountry=GB&amp;linkInfo=F" TargetMode="External"/></Relationships>
</file>

<file path=ppt/diagrams/_rels/drawing4.xml.rels><?xml version="1.0" encoding="UTF-8" standalone="yes"?>
<Relationships xmlns="http://schemas.openxmlformats.org/package/2006/relationships"><Relationship Id="rId3" Type="http://schemas.openxmlformats.org/officeDocument/2006/relationships/hyperlink" Target="https://www.lexisnexis.com/uk/lexispsl/corporatecrime/document/391421/55KB-9471-F188-N193-00000-00/linkHandler.faces?psldocinfo=Arrest_and_detention_overview&amp;A=0.9080344304978597&amp;bct=A&amp;service=citation&amp;risb=&amp;langcountry=GB&amp;linkInfo=F" TargetMode="External"/><Relationship Id="rId2" Type="http://schemas.openxmlformats.org/officeDocument/2006/relationships/hyperlink" Target="https://www.lexisnexis.com/uk/lexispsl/corporatecrime/document/391421/55KB-9471-F188-N193-00000-00/linkHandler.faces?psldocinfo=Arrest_and_detention_overview&amp;A=0.7089031909777955&amp;bct=A&amp;service=citation&amp;risb=&amp;langcountry=GB&amp;linkInfo=F" TargetMode="External"/><Relationship Id="rId1" Type="http://schemas.openxmlformats.org/officeDocument/2006/relationships/hyperlink" Target="https://www.lexisnexis.com/uk/lexispsl/corporatecrime/document/391421/55KB-9471-F188-N193-00000-00/linkHandler.faces?psldocinfo=Arrest_and_detention_overview&amp;A=0.44085416541202715&amp;bct=A&amp;service=citation&amp;risb=&amp;langcountry=GB&amp;linkInfo=F"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8CB3FB-8FEA-448F-9053-12D38F7F53B2}"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D73A9504-92B0-4BE6-8168-52042D27F909}">
      <dgm:prSet/>
      <dgm:spPr/>
      <dgm:t>
        <a:bodyPr/>
        <a:lstStyle/>
        <a:p>
          <a:r>
            <a:rPr lang="en-US" dirty="0"/>
            <a:t>Digital Evidence </a:t>
          </a:r>
        </a:p>
      </dgm:t>
    </dgm:pt>
    <dgm:pt modelId="{8338D71C-28D9-4D34-9A6C-101B2FD59C9B}" type="parTrans" cxnId="{CE06C8EB-D5C6-4362-8ABA-3D61DB87631C}">
      <dgm:prSet/>
      <dgm:spPr/>
      <dgm:t>
        <a:bodyPr/>
        <a:lstStyle/>
        <a:p>
          <a:endParaRPr lang="en-US"/>
        </a:p>
      </dgm:t>
    </dgm:pt>
    <dgm:pt modelId="{28E226CC-ABC6-40AC-BD76-900659AC8BBF}" type="sibTrans" cxnId="{CE06C8EB-D5C6-4362-8ABA-3D61DB87631C}">
      <dgm:prSet/>
      <dgm:spPr/>
      <dgm:t>
        <a:bodyPr/>
        <a:lstStyle/>
        <a:p>
          <a:endParaRPr lang="en-US"/>
        </a:p>
      </dgm:t>
    </dgm:pt>
    <dgm:pt modelId="{3BE23B00-4D56-4128-9856-ACD96AD4A231}">
      <dgm:prSet/>
      <dgm:spPr/>
      <dgm:t>
        <a:bodyPr/>
        <a:lstStyle/>
        <a:p>
          <a:r>
            <a:rPr lang="en-US" dirty="0"/>
            <a:t>‘Bagging and Tagging’ digital devices </a:t>
          </a:r>
        </a:p>
      </dgm:t>
    </dgm:pt>
    <dgm:pt modelId="{3E70C1C6-80B3-4B64-8996-88E081878CB8}" type="sibTrans" cxnId="{DD8F0AF0-3A0A-4488-9997-9FC7084E3EDD}">
      <dgm:prSet/>
      <dgm:spPr/>
      <dgm:t>
        <a:bodyPr/>
        <a:lstStyle/>
        <a:p>
          <a:endParaRPr lang="en-US"/>
        </a:p>
      </dgm:t>
    </dgm:pt>
    <dgm:pt modelId="{FB54DBEA-BB90-4950-AEB9-A018968A0C38}" type="parTrans" cxnId="{DD8F0AF0-3A0A-4488-9997-9FC7084E3EDD}">
      <dgm:prSet/>
      <dgm:spPr/>
      <dgm:t>
        <a:bodyPr/>
        <a:lstStyle/>
        <a:p>
          <a:endParaRPr lang="en-US"/>
        </a:p>
      </dgm:t>
    </dgm:pt>
    <dgm:pt modelId="{99F3DDDF-2083-A140-8D8D-0193572A9E67}">
      <dgm:prSet/>
      <dgm:spPr/>
      <dgm:t>
        <a:bodyPr/>
        <a:lstStyle/>
        <a:p>
          <a:r>
            <a:rPr lang="en-GB" dirty="0"/>
            <a:t>Custody procedures </a:t>
          </a:r>
        </a:p>
      </dgm:t>
    </dgm:pt>
    <dgm:pt modelId="{0B42FE91-44BE-0E49-B897-61CEC69F1CE3}" type="parTrans" cxnId="{F55BB9E0-907D-2D41-830D-BB1EFC127721}">
      <dgm:prSet/>
      <dgm:spPr/>
      <dgm:t>
        <a:bodyPr/>
        <a:lstStyle/>
        <a:p>
          <a:endParaRPr lang="en-GB"/>
        </a:p>
      </dgm:t>
    </dgm:pt>
    <dgm:pt modelId="{DDF0CC87-8DA9-5C42-ADB2-9AFFC06209F7}" type="sibTrans" cxnId="{F55BB9E0-907D-2D41-830D-BB1EFC127721}">
      <dgm:prSet/>
      <dgm:spPr/>
      <dgm:t>
        <a:bodyPr/>
        <a:lstStyle/>
        <a:p>
          <a:endParaRPr lang="en-GB"/>
        </a:p>
      </dgm:t>
    </dgm:pt>
    <dgm:pt modelId="{D2700924-519C-1F43-A4B6-C9609AA2345D}">
      <dgm:prSet/>
      <dgm:spPr/>
      <dgm:t>
        <a:bodyPr/>
        <a:lstStyle/>
        <a:p>
          <a:r>
            <a:rPr lang="en-GB" dirty="0"/>
            <a:t>Alternatives to arrest </a:t>
          </a:r>
        </a:p>
      </dgm:t>
    </dgm:pt>
    <dgm:pt modelId="{B912DADB-8E66-7646-B70A-49D42BE32926}" type="parTrans" cxnId="{3CD5541E-205E-AF4E-A166-C9E43B66285C}">
      <dgm:prSet/>
      <dgm:spPr/>
      <dgm:t>
        <a:bodyPr/>
        <a:lstStyle/>
        <a:p>
          <a:endParaRPr lang="en-GB"/>
        </a:p>
      </dgm:t>
    </dgm:pt>
    <dgm:pt modelId="{339EF7D6-6053-CF44-AD15-4AD37FAE6CC5}" type="sibTrans" cxnId="{3CD5541E-205E-AF4E-A166-C9E43B66285C}">
      <dgm:prSet/>
      <dgm:spPr/>
      <dgm:t>
        <a:bodyPr/>
        <a:lstStyle/>
        <a:p>
          <a:endParaRPr lang="en-GB"/>
        </a:p>
      </dgm:t>
    </dgm:pt>
    <dgm:pt modelId="{03537E0A-9DAC-0D47-B968-06D3A52C41F4}">
      <dgm:prSet/>
      <dgm:spPr/>
      <dgm:t>
        <a:bodyPr/>
        <a:lstStyle/>
        <a:p>
          <a:r>
            <a:rPr lang="en-GB" dirty="0"/>
            <a:t>Digital Forensics</a:t>
          </a:r>
        </a:p>
      </dgm:t>
    </dgm:pt>
    <dgm:pt modelId="{0037363D-76D0-354E-AC02-D975937C6F55}" type="parTrans" cxnId="{A35386F8-3CB5-D14A-A8FB-904E85D71A4A}">
      <dgm:prSet/>
      <dgm:spPr/>
      <dgm:t>
        <a:bodyPr/>
        <a:lstStyle/>
        <a:p>
          <a:endParaRPr lang="en-GB"/>
        </a:p>
      </dgm:t>
    </dgm:pt>
    <dgm:pt modelId="{244C796A-C3DD-F14D-8ADF-146931E072D7}" type="sibTrans" cxnId="{A35386F8-3CB5-D14A-A8FB-904E85D71A4A}">
      <dgm:prSet/>
      <dgm:spPr/>
      <dgm:t>
        <a:bodyPr/>
        <a:lstStyle/>
        <a:p>
          <a:endParaRPr lang="en-GB"/>
        </a:p>
      </dgm:t>
    </dgm:pt>
    <dgm:pt modelId="{034C9772-A05E-6843-91A4-526DE90E3ED1}" type="pres">
      <dgm:prSet presAssocID="{978CB3FB-8FEA-448F-9053-12D38F7F53B2}" presName="linear" presStyleCnt="0">
        <dgm:presLayoutVars>
          <dgm:animLvl val="lvl"/>
          <dgm:resizeHandles val="exact"/>
        </dgm:presLayoutVars>
      </dgm:prSet>
      <dgm:spPr/>
    </dgm:pt>
    <dgm:pt modelId="{1CC070BE-1847-5648-834E-18C913AA2525}" type="pres">
      <dgm:prSet presAssocID="{03537E0A-9DAC-0D47-B968-06D3A52C41F4}" presName="parentText" presStyleLbl="node1" presStyleIdx="0" presStyleCnt="5">
        <dgm:presLayoutVars>
          <dgm:chMax val="0"/>
          <dgm:bulletEnabled val="1"/>
        </dgm:presLayoutVars>
      </dgm:prSet>
      <dgm:spPr/>
    </dgm:pt>
    <dgm:pt modelId="{B7207F9E-4AB3-594D-BD33-B37C957D96E0}" type="pres">
      <dgm:prSet presAssocID="{244C796A-C3DD-F14D-8ADF-146931E072D7}" presName="spacer" presStyleCnt="0"/>
      <dgm:spPr/>
    </dgm:pt>
    <dgm:pt modelId="{53BA7826-B509-9844-A260-3F50EFB0A061}" type="pres">
      <dgm:prSet presAssocID="{D73A9504-92B0-4BE6-8168-52042D27F909}" presName="parentText" presStyleLbl="node1" presStyleIdx="1" presStyleCnt="5">
        <dgm:presLayoutVars>
          <dgm:chMax val="0"/>
          <dgm:bulletEnabled val="1"/>
        </dgm:presLayoutVars>
      </dgm:prSet>
      <dgm:spPr/>
    </dgm:pt>
    <dgm:pt modelId="{A0BD44DF-A8C8-0E4D-BAB2-BE4D97023044}" type="pres">
      <dgm:prSet presAssocID="{28E226CC-ABC6-40AC-BD76-900659AC8BBF}" presName="spacer" presStyleCnt="0"/>
      <dgm:spPr/>
    </dgm:pt>
    <dgm:pt modelId="{E97EB7D9-6D5B-6849-BF3F-D5DF95CC6527}" type="pres">
      <dgm:prSet presAssocID="{3BE23B00-4D56-4128-9856-ACD96AD4A231}" presName="parentText" presStyleLbl="node1" presStyleIdx="2" presStyleCnt="5">
        <dgm:presLayoutVars>
          <dgm:chMax val="0"/>
          <dgm:bulletEnabled val="1"/>
        </dgm:presLayoutVars>
      </dgm:prSet>
      <dgm:spPr/>
    </dgm:pt>
    <dgm:pt modelId="{304AA3D0-8CD5-3C4A-BB84-B13981721BB1}" type="pres">
      <dgm:prSet presAssocID="{3E70C1C6-80B3-4B64-8996-88E081878CB8}" presName="spacer" presStyleCnt="0"/>
      <dgm:spPr/>
    </dgm:pt>
    <dgm:pt modelId="{4CB131E4-FBA6-974E-A893-489C0991F608}" type="pres">
      <dgm:prSet presAssocID="{99F3DDDF-2083-A140-8D8D-0193572A9E67}" presName="parentText" presStyleLbl="node1" presStyleIdx="3" presStyleCnt="5">
        <dgm:presLayoutVars>
          <dgm:chMax val="0"/>
          <dgm:bulletEnabled val="1"/>
        </dgm:presLayoutVars>
      </dgm:prSet>
      <dgm:spPr/>
    </dgm:pt>
    <dgm:pt modelId="{4D9CF69D-2C09-1840-9EFB-C85E767CD52B}" type="pres">
      <dgm:prSet presAssocID="{DDF0CC87-8DA9-5C42-ADB2-9AFFC06209F7}" presName="spacer" presStyleCnt="0"/>
      <dgm:spPr/>
    </dgm:pt>
    <dgm:pt modelId="{CFB9430C-26AE-7E46-BBED-23BF33504308}" type="pres">
      <dgm:prSet presAssocID="{D2700924-519C-1F43-A4B6-C9609AA2345D}" presName="parentText" presStyleLbl="node1" presStyleIdx="4" presStyleCnt="5">
        <dgm:presLayoutVars>
          <dgm:chMax val="0"/>
          <dgm:bulletEnabled val="1"/>
        </dgm:presLayoutVars>
      </dgm:prSet>
      <dgm:spPr/>
    </dgm:pt>
  </dgm:ptLst>
  <dgm:cxnLst>
    <dgm:cxn modelId="{F70AEB0C-6363-A144-A343-2ABF4AE025C6}" type="presOf" srcId="{99F3DDDF-2083-A140-8D8D-0193572A9E67}" destId="{4CB131E4-FBA6-974E-A893-489C0991F608}" srcOrd="0" destOrd="0" presId="urn:microsoft.com/office/officeart/2005/8/layout/vList2"/>
    <dgm:cxn modelId="{3CD5541E-205E-AF4E-A166-C9E43B66285C}" srcId="{978CB3FB-8FEA-448F-9053-12D38F7F53B2}" destId="{D2700924-519C-1F43-A4B6-C9609AA2345D}" srcOrd="4" destOrd="0" parTransId="{B912DADB-8E66-7646-B70A-49D42BE32926}" sibTransId="{339EF7D6-6053-CF44-AD15-4AD37FAE6CC5}"/>
    <dgm:cxn modelId="{CC22A540-7DA0-3548-9D43-3D062AFEEA04}" type="presOf" srcId="{D2700924-519C-1F43-A4B6-C9609AA2345D}" destId="{CFB9430C-26AE-7E46-BBED-23BF33504308}" srcOrd="0" destOrd="0" presId="urn:microsoft.com/office/officeart/2005/8/layout/vList2"/>
    <dgm:cxn modelId="{6B675556-86F5-C74C-AE2D-02163455CD57}" type="presOf" srcId="{3BE23B00-4D56-4128-9856-ACD96AD4A231}" destId="{E97EB7D9-6D5B-6849-BF3F-D5DF95CC6527}" srcOrd="0" destOrd="0" presId="urn:microsoft.com/office/officeart/2005/8/layout/vList2"/>
    <dgm:cxn modelId="{15D4A472-3EE4-FC47-BAD5-BAE93144E2DA}" type="presOf" srcId="{03537E0A-9DAC-0D47-B968-06D3A52C41F4}" destId="{1CC070BE-1847-5648-834E-18C913AA2525}" srcOrd="0" destOrd="0" presId="urn:microsoft.com/office/officeart/2005/8/layout/vList2"/>
    <dgm:cxn modelId="{B1CF9981-5DCB-574A-AB92-FF8C5431AD43}" type="presOf" srcId="{978CB3FB-8FEA-448F-9053-12D38F7F53B2}" destId="{034C9772-A05E-6843-91A4-526DE90E3ED1}" srcOrd="0" destOrd="0" presId="urn:microsoft.com/office/officeart/2005/8/layout/vList2"/>
    <dgm:cxn modelId="{F55BB9E0-907D-2D41-830D-BB1EFC127721}" srcId="{978CB3FB-8FEA-448F-9053-12D38F7F53B2}" destId="{99F3DDDF-2083-A140-8D8D-0193572A9E67}" srcOrd="3" destOrd="0" parTransId="{0B42FE91-44BE-0E49-B897-61CEC69F1CE3}" sibTransId="{DDF0CC87-8DA9-5C42-ADB2-9AFFC06209F7}"/>
    <dgm:cxn modelId="{CE06C8EB-D5C6-4362-8ABA-3D61DB87631C}" srcId="{978CB3FB-8FEA-448F-9053-12D38F7F53B2}" destId="{D73A9504-92B0-4BE6-8168-52042D27F909}" srcOrd="1" destOrd="0" parTransId="{8338D71C-28D9-4D34-9A6C-101B2FD59C9B}" sibTransId="{28E226CC-ABC6-40AC-BD76-900659AC8BBF}"/>
    <dgm:cxn modelId="{1955F0EC-DEAD-7B4C-A58F-251ACA852153}" type="presOf" srcId="{D73A9504-92B0-4BE6-8168-52042D27F909}" destId="{53BA7826-B509-9844-A260-3F50EFB0A061}" srcOrd="0" destOrd="0" presId="urn:microsoft.com/office/officeart/2005/8/layout/vList2"/>
    <dgm:cxn modelId="{DD8F0AF0-3A0A-4488-9997-9FC7084E3EDD}" srcId="{978CB3FB-8FEA-448F-9053-12D38F7F53B2}" destId="{3BE23B00-4D56-4128-9856-ACD96AD4A231}" srcOrd="2" destOrd="0" parTransId="{FB54DBEA-BB90-4950-AEB9-A018968A0C38}" sibTransId="{3E70C1C6-80B3-4B64-8996-88E081878CB8}"/>
    <dgm:cxn modelId="{A35386F8-3CB5-D14A-A8FB-904E85D71A4A}" srcId="{978CB3FB-8FEA-448F-9053-12D38F7F53B2}" destId="{03537E0A-9DAC-0D47-B968-06D3A52C41F4}" srcOrd="0" destOrd="0" parTransId="{0037363D-76D0-354E-AC02-D975937C6F55}" sibTransId="{244C796A-C3DD-F14D-8ADF-146931E072D7}"/>
    <dgm:cxn modelId="{46B05143-70E4-2E47-8553-65EFD57B7791}" type="presParOf" srcId="{034C9772-A05E-6843-91A4-526DE90E3ED1}" destId="{1CC070BE-1847-5648-834E-18C913AA2525}" srcOrd="0" destOrd="0" presId="urn:microsoft.com/office/officeart/2005/8/layout/vList2"/>
    <dgm:cxn modelId="{802AA280-A9A4-B64D-B047-926266B48E06}" type="presParOf" srcId="{034C9772-A05E-6843-91A4-526DE90E3ED1}" destId="{B7207F9E-4AB3-594D-BD33-B37C957D96E0}" srcOrd="1" destOrd="0" presId="urn:microsoft.com/office/officeart/2005/8/layout/vList2"/>
    <dgm:cxn modelId="{4BC4DDAA-409B-0F4F-B92C-3F660500F35C}" type="presParOf" srcId="{034C9772-A05E-6843-91A4-526DE90E3ED1}" destId="{53BA7826-B509-9844-A260-3F50EFB0A061}" srcOrd="2" destOrd="0" presId="urn:microsoft.com/office/officeart/2005/8/layout/vList2"/>
    <dgm:cxn modelId="{FCD46E7F-9C7D-BD4F-8EC4-A1358A3A0137}" type="presParOf" srcId="{034C9772-A05E-6843-91A4-526DE90E3ED1}" destId="{A0BD44DF-A8C8-0E4D-BAB2-BE4D97023044}" srcOrd="3" destOrd="0" presId="urn:microsoft.com/office/officeart/2005/8/layout/vList2"/>
    <dgm:cxn modelId="{9C54BEAB-8DE5-EE4D-8998-8B0400BA67C1}" type="presParOf" srcId="{034C9772-A05E-6843-91A4-526DE90E3ED1}" destId="{E97EB7D9-6D5B-6849-BF3F-D5DF95CC6527}" srcOrd="4" destOrd="0" presId="urn:microsoft.com/office/officeart/2005/8/layout/vList2"/>
    <dgm:cxn modelId="{C90E1C2C-43B3-E245-B5B5-AC49C2CF6287}" type="presParOf" srcId="{034C9772-A05E-6843-91A4-526DE90E3ED1}" destId="{304AA3D0-8CD5-3C4A-BB84-B13981721BB1}" srcOrd="5" destOrd="0" presId="urn:microsoft.com/office/officeart/2005/8/layout/vList2"/>
    <dgm:cxn modelId="{A36D7C12-A3FB-EE42-97AB-E21BBCD66C61}" type="presParOf" srcId="{034C9772-A05E-6843-91A4-526DE90E3ED1}" destId="{4CB131E4-FBA6-974E-A893-489C0991F608}" srcOrd="6" destOrd="0" presId="urn:microsoft.com/office/officeart/2005/8/layout/vList2"/>
    <dgm:cxn modelId="{561EBE9D-7B1A-0744-905E-952078F88610}" type="presParOf" srcId="{034C9772-A05E-6843-91A4-526DE90E3ED1}" destId="{4D9CF69D-2C09-1840-9EFB-C85E767CD52B}" srcOrd="7" destOrd="0" presId="urn:microsoft.com/office/officeart/2005/8/layout/vList2"/>
    <dgm:cxn modelId="{73E3674A-2048-6941-9185-8E3F66F1CE37}" type="presParOf" srcId="{034C9772-A05E-6843-91A4-526DE90E3ED1}" destId="{CFB9430C-26AE-7E46-BBED-23BF33504308}"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DFC7916-9C6D-461B-8355-EA46C99C598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C5200E7-1452-49E1-8AFC-32D7F3ABF654}">
      <dgm:prSet/>
      <dgm:spPr/>
      <dgm:t>
        <a:bodyPr/>
        <a:lstStyle/>
        <a:p>
          <a:r>
            <a:rPr lang="en-GB"/>
            <a:t>Digital evidence can help progress investigations and may be used in criminal proceedings.</a:t>
          </a:r>
          <a:endParaRPr lang="en-US"/>
        </a:p>
      </dgm:t>
    </dgm:pt>
    <dgm:pt modelId="{4E3C8E7F-46D9-46F6-A6C0-6516603DCDE7}" type="parTrans" cxnId="{D4742684-7CBA-42C2-8344-5D4BB6D45BAC}">
      <dgm:prSet/>
      <dgm:spPr/>
      <dgm:t>
        <a:bodyPr/>
        <a:lstStyle/>
        <a:p>
          <a:endParaRPr lang="en-US"/>
        </a:p>
      </dgm:t>
    </dgm:pt>
    <dgm:pt modelId="{4CD3909C-6836-4C02-BE47-408074E5D550}" type="sibTrans" cxnId="{D4742684-7CBA-42C2-8344-5D4BB6D45BAC}">
      <dgm:prSet/>
      <dgm:spPr/>
      <dgm:t>
        <a:bodyPr/>
        <a:lstStyle/>
        <a:p>
          <a:endParaRPr lang="en-US"/>
        </a:p>
      </dgm:t>
    </dgm:pt>
    <dgm:pt modelId="{922E72DB-1373-44A7-B2C3-65EE7050F314}">
      <dgm:prSet/>
      <dgm:spPr/>
      <dgm:t>
        <a:bodyPr/>
        <a:lstStyle/>
        <a:p>
          <a:r>
            <a:rPr lang="en-GB" dirty="0"/>
            <a:t>Examples of digital evidence include communications data on mobile phones, data contained in personal computers, laptops, tablets and other mobile devices. This also includes all storage media, for example, SD cards, USB flash drives and other forms of external storage devices.</a:t>
          </a:r>
          <a:endParaRPr lang="en-US" dirty="0"/>
        </a:p>
      </dgm:t>
    </dgm:pt>
    <dgm:pt modelId="{8775267A-C09A-4B8D-9161-736005A5FA67}" type="parTrans" cxnId="{568E6AF3-E99C-4449-B86B-4894DD36D268}">
      <dgm:prSet/>
      <dgm:spPr/>
      <dgm:t>
        <a:bodyPr/>
        <a:lstStyle/>
        <a:p>
          <a:endParaRPr lang="en-US"/>
        </a:p>
      </dgm:t>
    </dgm:pt>
    <dgm:pt modelId="{0DA18B76-6DF4-4A48-B9AD-3C1E98D8D084}" type="sibTrans" cxnId="{568E6AF3-E99C-4449-B86B-4894DD36D268}">
      <dgm:prSet/>
      <dgm:spPr/>
      <dgm:t>
        <a:bodyPr/>
        <a:lstStyle/>
        <a:p>
          <a:endParaRPr lang="en-US"/>
        </a:p>
      </dgm:t>
    </dgm:pt>
    <dgm:pt modelId="{BCEAA6EC-1505-4622-8CA8-058E6C34113F}">
      <dgm:prSet/>
      <dgm:spPr/>
      <dgm:t>
        <a:bodyPr/>
        <a:lstStyle/>
        <a:p>
          <a:r>
            <a:rPr lang="en-GB"/>
            <a:t>The emergence of cloud computing and other technologies for storing data on the internet has introduced new challenges for digital forensic practitioners. </a:t>
          </a:r>
          <a:endParaRPr lang="en-US"/>
        </a:p>
      </dgm:t>
    </dgm:pt>
    <dgm:pt modelId="{CE7C4C1E-38A0-4AE5-95DF-2F6693067431}" type="parTrans" cxnId="{590EA1D7-2C99-43B3-875B-749E50F551E8}">
      <dgm:prSet/>
      <dgm:spPr/>
      <dgm:t>
        <a:bodyPr/>
        <a:lstStyle/>
        <a:p>
          <a:endParaRPr lang="en-US"/>
        </a:p>
      </dgm:t>
    </dgm:pt>
    <dgm:pt modelId="{BC829D6D-F17F-4794-A59B-4B9DC2C99681}" type="sibTrans" cxnId="{590EA1D7-2C99-43B3-875B-749E50F551E8}">
      <dgm:prSet/>
      <dgm:spPr/>
      <dgm:t>
        <a:bodyPr/>
        <a:lstStyle/>
        <a:p>
          <a:endParaRPr lang="en-US"/>
        </a:p>
      </dgm:t>
    </dgm:pt>
    <dgm:pt modelId="{70F12852-99B6-4DF2-B35F-1034CDF57B79}">
      <dgm:prSet/>
      <dgm:spPr/>
      <dgm:t>
        <a:bodyPr/>
        <a:lstStyle/>
        <a:p>
          <a:r>
            <a:rPr lang="en-GB" dirty="0"/>
            <a:t>The use of social media applications requires that electronic evidence is captured in real time or the opportunity to seize that evidence may be lost. This has introduced the concept of online digital forensics, where data can be captured and analysed in real time, supported by appropriate legal authority.</a:t>
          </a:r>
          <a:endParaRPr lang="en-US" dirty="0"/>
        </a:p>
      </dgm:t>
    </dgm:pt>
    <dgm:pt modelId="{7B3AA3C0-D834-4C7F-8EF1-63FE4F338F92}" type="parTrans" cxnId="{0FE62476-F597-4664-94D2-F3FB86ECE7F4}">
      <dgm:prSet/>
      <dgm:spPr/>
      <dgm:t>
        <a:bodyPr/>
        <a:lstStyle/>
        <a:p>
          <a:endParaRPr lang="en-US"/>
        </a:p>
      </dgm:t>
    </dgm:pt>
    <dgm:pt modelId="{F608F3C1-8318-4E69-A46B-E177B5F2DE8D}" type="sibTrans" cxnId="{0FE62476-F597-4664-94D2-F3FB86ECE7F4}">
      <dgm:prSet/>
      <dgm:spPr/>
      <dgm:t>
        <a:bodyPr/>
        <a:lstStyle/>
        <a:p>
          <a:endParaRPr lang="en-US"/>
        </a:p>
      </dgm:t>
    </dgm:pt>
    <dgm:pt modelId="{F557B90A-786F-3F4F-9057-92C58A4E1039}" type="pres">
      <dgm:prSet presAssocID="{FDFC7916-9C6D-461B-8355-EA46C99C5989}" presName="linear" presStyleCnt="0">
        <dgm:presLayoutVars>
          <dgm:animLvl val="lvl"/>
          <dgm:resizeHandles val="exact"/>
        </dgm:presLayoutVars>
      </dgm:prSet>
      <dgm:spPr/>
    </dgm:pt>
    <dgm:pt modelId="{E430CDD6-1894-8E49-ADF3-59F25D4194FF}" type="pres">
      <dgm:prSet presAssocID="{7C5200E7-1452-49E1-8AFC-32D7F3ABF654}" presName="parentText" presStyleLbl="node1" presStyleIdx="0" presStyleCnt="4">
        <dgm:presLayoutVars>
          <dgm:chMax val="0"/>
          <dgm:bulletEnabled val="1"/>
        </dgm:presLayoutVars>
      </dgm:prSet>
      <dgm:spPr/>
    </dgm:pt>
    <dgm:pt modelId="{6F8E6381-204C-E543-9702-EE7E5F38E409}" type="pres">
      <dgm:prSet presAssocID="{4CD3909C-6836-4C02-BE47-408074E5D550}" presName="spacer" presStyleCnt="0"/>
      <dgm:spPr/>
    </dgm:pt>
    <dgm:pt modelId="{94A5C5E0-9423-E040-9280-A3B9CBFFB42E}" type="pres">
      <dgm:prSet presAssocID="{922E72DB-1373-44A7-B2C3-65EE7050F314}" presName="parentText" presStyleLbl="node1" presStyleIdx="1" presStyleCnt="4">
        <dgm:presLayoutVars>
          <dgm:chMax val="0"/>
          <dgm:bulletEnabled val="1"/>
        </dgm:presLayoutVars>
      </dgm:prSet>
      <dgm:spPr/>
    </dgm:pt>
    <dgm:pt modelId="{8105328E-44C2-DD42-A9F6-5B0381CF36D1}" type="pres">
      <dgm:prSet presAssocID="{0DA18B76-6DF4-4A48-B9AD-3C1E98D8D084}" presName="spacer" presStyleCnt="0"/>
      <dgm:spPr/>
    </dgm:pt>
    <dgm:pt modelId="{48BA3275-6816-FA4C-8E29-C66727092360}" type="pres">
      <dgm:prSet presAssocID="{BCEAA6EC-1505-4622-8CA8-058E6C34113F}" presName="parentText" presStyleLbl="node1" presStyleIdx="2" presStyleCnt="4">
        <dgm:presLayoutVars>
          <dgm:chMax val="0"/>
          <dgm:bulletEnabled val="1"/>
        </dgm:presLayoutVars>
      </dgm:prSet>
      <dgm:spPr/>
    </dgm:pt>
    <dgm:pt modelId="{2644E8F6-D6C3-2549-AC13-D4D0D0E6DCD4}" type="pres">
      <dgm:prSet presAssocID="{BC829D6D-F17F-4794-A59B-4B9DC2C99681}" presName="spacer" presStyleCnt="0"/>
      <dgm:spPr/>
    </dgm:pt>
    <dgm:pt modelId="{EF8D838F-F459-D444-9787-2EECFA168BDF}" type="pres">
      <dgm:prSet presAssocID="{70F12852-99B6-4DF2-B35F-1034CDF57B79}" presName="parentText" presStyleLbl="node1" presStyleIdx="3" presStyleCnt="4">
        <dgm:presLayoutVars>
          <dgm:chMax val="0"/>
          <dgm:bulletEnabled val="1"/>
        </dgm:presLayoutVars>
      </dgm:prSet>
      <dgm:spPr/>
    </dgm:pt>
  </dgm:ptLst>
  <dgm:cxnLst>
    <dgm:cxn modelId="{E2EDE721-C964-8D44-AD77-23C5E41C74DD}" type="presOf" srcId="{922E72DB-1373-44A7-B2C3-65EE7050F314}" destId="{94A5C5E0-9423-E040-9280-A3B9CBFFB42E}" srcOrd="0" destOrd="0" presId="urn:microsoft.com/office/officeart/2005/8/layout/vList2"/>
    <dgm:cxn modelId="{6486AA47-05CE-3849-856B-AFC36E9CCE9F}" type="presOf" srcId="{BCEAA6EC-1505-4622-8CA8-058E6C34113F}" destId="{48BA3275-6816-FA4C-8E29-C66727092360}" srcOrd="0" destOrd="0" presId="urn:microsoft.com/office/officeart/2005/8/layout/vList2"/>
    <dgm:cxn modelId="{15F7BE5C-E4FF-F94D-AE7F-7643B9290C17}" type="presOf" srcId="{70F12852-99B6-4DF2-B35F-1034CDF57B79}" destId="{EF8D838F-F459-D444-9787-2EECFA168BDF}" srcOrd="0" destOrd="0" presId="urn:microsoft.com/office/officeart/2005/8/layout/vList2"/>
    <dgm:cxn modelId="{0FE62476-F597-4664-94D2-F3FB86ECE7F4}" srcId="{FDFC7916-9C6D-461B-8355-EA46C99C5989}" destId="{70F12852-99B6-4DF2-B35F-1034CDF57B79}" srcOrd="3" destOrd="0" parTransId="{7B3AA3C0-D834-4C7F-8EF1-63FE4F338F92}" sibTransId="{F608F3C1-8318-4E69-A46B-E177B5F2DE8D}"/>
    <dgm:cxn modelId="{B8916C81-6962-5046-A90E-52EEB9128071}" type="presOf" srcId="{7C5200E7-1452-49E1-8AFC-32D7F3ABF654}" destId="{E430CDD6-1894-8E49-ADF3-59F25D4194FF}" srcOrd="0" destOrd="0" presId="urn:microsoft.com/office/officeart/2005/8/layout/vList2"/>
    <dgm:cxn modelId="{D4742684-7CBA-42C2-8344-5D4BB6D45BAC}" srcId="{FDFC7916-9C6D-461B-8355-EA46C99C5989}" destId="{7C5200E7-1452-49E1-8AFC-32D7F3ABF654}" srcOrd="0" destOrd="0" parTransId="{4E3C8E7F-46D9-46F6-A6C0-6516603DCDE7}" sibTransId="{4CD3909C-6836-4C02-BE47-408074E5D550}"/>
    <dgm:cxn modelId="{A27E3288-ADD3-624F-886D-81B3369D7AE4}" type="presOf" srcId="{FDFC7916-9C6D-461B-8355-EA46C99C5989}" destId="{F557B90A-786F-3F4F-9057-92C58A4E1039}" srcOrd="0" destOrd="0" presId="urn:microsoft.com/office/officeart/2005/8/layout/vList2"/>
    <dgm:cxn modelId="{590EA1D7-2C99-43B3-875B-749E50F551E8}" srcId="{FDFC7916-9C6D-461B-8355-EA46C99C5989}" destId="{BCEAA6EC-1505-4622-8CA8-058E6C34113F}" srcOrd="2" destOrd="0" parTransId="{CE7C4C1E-38A0-4AE5-95DF-2F6693067431}" sibTransId="{BC829D6D-F17F-4794-A59B-4B9DC2C99681}"/>
    <dgm:cxn modelId="{568E6AF3-E99C-4449-B86B-4894DD36D268}" srcId="{FDFC7916-9C6D-461B-8355-EA46C99C5989}" destId="{922E72DB-1373-44A7-B2C3-65EE7050F314}" srcOrd="1" destOrd="0" parTransId="{8775267A-C09A-4B8D-9161-736005A5FA67}" sibTransId="{0DA18B76-6DF4-4A48-B9AD-3C1E98D8D084}"/>
    <dgm:cxn modelId="{A83416FD-3B59-2D44-B364-EDC8C5DDDFBF}" type="presParOf" srcId="{F557B90A-786F-3F4F-9057-92C58A4E1039}" destId="{E430CDD6-1894-8E49-ADF3-59F25D4194FF}" srcOrd="0" destOrd="0" presId="urn:microsoft.com/office/officeart/2005/8/layout/vList2"/>
    <dgm:cxn modelId="{4F08C5E8-CD39-5842-9C0E-89B09523384A}" type="presParOf" srcId="{F557B90A-786F-3F4F-9057-92C58A4E1039}" destId="{6F8E6381-204C-E543-9702-EE7E5F38E409}" srcOrd="1" destOrd="0" presId="urn:microsoft.com/office/officeart/2005/8/layout/vList2"/>
    <dgm:cxn modelId="{DDE2C4EE-5460-244B-AF73-F7342ADE62A1}" type="presParOf" srcId="{F557B90A-786F-3F4F-9057-92C58A4E1039}" destId="{94A5C5E0-9423-E040-9280-A3B9CBFFB42E}" srcOrd="2" destOrd="0" presId="urn:microsoft.com/office/officeart/2005/8/layout/vList2"/>
    <dgm:cxn modelId="{30624141-024F-314A-9491-F2D17F0F4A04}" type="presParOf" srcId="{F557B90A-786F-3F4F-9057-92C58A4E1039}" destId="{8105328E-44C2-DD42-A9F6-5B0381CF36D1}" srcOrd="3" destOrd="0" presId="urn:microsoft.com/office/officeart/2005/8/layout/vList2"/>
    <dgm:cxn modelId="{C77765BE-0B86-0D4E-9154-69C46DE5304E}" type="presParOf" srcId="{F557B90A-786F-3F4F-9057-92C58A4E1039}" destId="{48BA3275-6816-FA4C-8E29-C66727092360}" srcOrd="4" destOrd="0" presId="urn:microsoft.com/office/officeart/2005/8/layout/vList2"/>
    <dgm:cxn modelId="{E88DE57B-FE7D-3C4B-B432-9A7E31EBFF01}" type="presParOf" srcId="{F557B90A-786F-3F4F-9057-92C58A4E1039}" destId="{2644E8F6-D6C3-2549-AC13-D4D0D0E6DCD4}" srcOrd="5" destOrd="0" presId="urn:microsoft.com/office/officeart/2005/8/layout/vList2"/>
    <dgm:cxn modelId="{99FE7C4A-F140-734A-8FF5-60511EE9B668}" type="presParOf" srcId="{F557B90A-786F-3F4F-9057-92C58A4E1039}" destId="{EF8D838F-F459-D444-9787-2EECFA168BDF}"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10CFB7F-5099-4759-95EA-1B76F2FCA661}"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B476A59A-B91B-4055-9A72-3011DDF75F34}">
      <dgm:prSet/>
      <dgm:spPr/>
      <dgm:t>
        <a:bodyPr/>
        <a:lstStyle/>
        <a:p>
          <a:r>
            <a:rPr lang="en-GB"/>
            <a:t>Where a second offence is identified when already under arrest you MUST consider the necessity test- criteria</a:t>
          </a:r>
          <a:endParaRPr lang="en-US"/>
        </a:p>
      </dgm:t>
    </dgm:pt>
    <dgm:pt modelId="{55D1CD8D-F849-476C-9E48-163FE6F8BDED}" type="parTrans" cxnId="{86FA43C1-8E42-4423-810F-8AF9CD618353}">
      <dgm:prSet/>
      <dgm:spPr/>
      <dgm:t>
        <a:bodyPr/>
        <a:lstStyle/>
        <a:p>
          <a:endParaRPr lang="en-US"/>
        </a:p>
      </dgm:t>
    </dgm:pt>
    <dgm:pt modelId="{06FE6573-6B2A-4F0E-B1E0-B08A920944C3}" type="sibTrans" cxnId="{86FA43C1-8E42-4423-810F-8AF9CD618353}">
      <dgm:prSet/>
      <dgm:spPr/>
      <dgm:t>
        <a:bodyPr/>
        <a:lstStyle/>
        <a:p>
          <a:endParaRPr lang="en-US"/>
        </a:p>
      </dgm:t>
    </dgm:pt>
    <dgm:pt modelId="{1B09EFB3-3FF8-4329-8C13-8E66805AE59D}">
      <dgm:prSet/>
      <dgm:spPr/>
      <dgm:t>
        <a:bodyPr/>
        <a:lstStyle/>
        <a:p>
          <a:r>
            <a:rPr lang="en-GB" dirty="0"/>
            <a:t>In such cases you must inform them that they are also under arrest for the other offence as well </a:t>
          </a:r>
          <a:br>
            <a:rPr lang="en-GB" dirty="0"/>
          </a:br>
          <a:r>
            <a:rPr lang="en-GB" dirty="0"/>
            <a:t>(Section 31 PACE)</a:t>
          </a:r>
          <a:endParaRPr lang="en-US" dirty="0"/>
        </a:p>
      </dgm:t>
    </dgm:pt>
    <dgm:pt modelId="{AFD2FC37-F2DB-4571-91C3-65C21B27E36C}" type="parTrans" cxnId="{ECEC5DED-BC20-4B7D-B84B-48549F54C8DD}">
      <dgm:prSet/>
      <dgm:spPr/>
      <dgm:t>
        <a:bodyPr/>
        <a:lstStyle/>
        <a:p>
          <a:endParaRPr lang="en-US"/>
        </a:p>
      </dgm:t>
    </dgm:pt>
    <dgm:pt modelId="{6E11B3F4-6964-41B9-B1F9-34D2E1E88FD3}" type="sibTrans" cxnId="{ECEC5DED-BC20-4B7D-B84B-48549F54C8DD}">
      <dgm:prSet/>
      <dgm:spPr/>
      <dgm:t>
        <a:bodyPr/>
        <a:lstStyle/>
        <a:p>
          <a:endParaRPr lang="en-US"/>
        </a:p>
      </dgm:t>
    </dgm:pt>
    <dgm:pt modelId="{4E53176E-A615-457D-A451-22F7F07912EE}">
      <dgm:prSet/>
      <dgm:spPr/>
      <dgm:t>
        <a:bodyPr/>
        <a:lstStyle/>
        <a:p>
          <a:r>
            <a:rPr lang="en-GB"/>
            <a:t>This is to prevent a situation where the individual leaves the police station and is immediately rearrested for the other offence.</a:t>
          </a:r>
          <a:endParaRPr lang="en-US"/>
        </a:p>
      </dgm:t>
    </dgm:pt>
    <dgm:pt modelId="{CD561D4F-88E0-429D-8FEE-28996C9B696A}" type="parTrans" cxnId="{327D8E93-CF24-419D-B0BA-E8BC93D044AE}">
      <dgm:prSet/>
      <dgm:spPr/>
      <dgm:t>
        <a:bodyPr/>
        <a:lstStyle/>
        <a:p>
          <a:endParaRPr lang="en-US"/>
        </a:p>
      </dgm:t>
    </dgm:pt>
    <dgm:pt modelId="{C5B2EBF6-292F-40EF-83DF-286EE8944E79}" type="sibTrans" cxnId="{327D8E93-CF24-419D-B0BA-E8BC93D044AE}">
      <dgm:prSet/>
      <dgm:spPr/>
      <dgm:t>
        <a:bodyPr/>
        <a:lstStyle/>
        <a:p>
          <a:endParaRPr lang="en-US"/>
        </a:p>
      </dgm:t>
    </dgm:pt>
    <dgm:pt modelId="{9D2F91A0-8856-2F4E-A2DD-C1BC102225B7}" type="pres">
      <dgm:prSet presAssocID="{B10CFB7F-5099-4759-95EA-1B76F2FCA661}" presName="linear" presStyleCnt="0">
        <dgm:presLayoutVars>
          <dgm:animLvl val="lvl"/>
          <dgm:resizeHandles val="exact"/>
        </dgm:presLayoutVars>
      </dgm:prSet>
      <dgm:spPr/>
    </dgm:pt>
    <dgm:pt modelId="{314B81AB-9E67-384C-B956-DE8D2BA0ABAF}" type="pres">
      <dgm:prSet presAssocID="{B476A59A-B91B-4055-9A72-3011DDF75F34}" presName="parentText" presStyleLbl="node1" presStyleIdx="0" presStyleCnt="3">
        <dgm:presLayoutVars>
          <dgm:chMax val="0"/>
          <dgm:bulletEnabled val="1"/>
        </dgm:presLayoutVars>
      </dgm:prSet>
      <dgm:spPr/>
    </dgm:pt>
    <dgm:pt modelId="{8584A72B-E9D5-2945-97B0-8B844568C6C5}" type="pres">
      <dgm:prSet presAssocID="{06FE6573-6B2A-4F0E-B1E0-B08A920944C3}" presName="spacer" presStyleCnt="0"/>
      <dgm:spPr/>
    </dgm:pt>
    <dgm:pt modelId="{3A0630CF-198E-D146-8E91-5670644BCDB8}" type="pres">
      <dgm:prSet presAssocID="{1B09EFB3-3FF8-4329-8C13-8E66805AE59D}" presName="parentText" presStyleLbl="node1" presStyleIdx="1" presStyleCnt="3">
        <dgm:presLayoutVars>
          <dgm:chMax val="0"/>
          <dgm:bulletEnabled val="1"/>
        </dgm:presLayoutVars>
      </dgm:prSet>
      <dgm:spPr/>
    </dgm:pt>
    <dgm:pt modelId="{05AFE1BA-F166-474B-A77A-5336C624051E}" type="pres">
      <dgm:prSet presAssocID="{6E11B3F4-6964-41B9-B1F9-34D2E1E88FD3}" presName="spacer" presStyleCnt="0"/>
      <dgm:spPr/>
    </dgm:pt>
    <dgm:pt modelId="{125AA29A-95E0-BA40-B3FA-261D0DDF0F88}" type="pres">
      <dgm:prSet presAssocID="{4E53176E-A615-457D-A451-22F7F07912EE}" presName="parentText" presStyleLbl="node1" presStyleIdx="2" presStyleCnt="3">
        <dgm:presLayoutVars>
          <dgm:chMax val="0"/>
          <dgm:bulletEnabled val="1"/>
        </dgm:presLayoutVars>
      </dgm:prSet>
      <dgm:spPr/>
    </dgm:pt>
  </dgm:ptLst>
  <dgm:cxnLst>
    <dgm:cxn modelId="{5E534617-717D-C049-9DA8-CC7E6F5DED6F}" type="presOf" srcId="{4E53176E-A615-457D-A451-22F7F07912EE}" destId="{125AA29A-95E0-BA40-B3FA-261D0DDF0F88}" srcOrd="0" destOrd="0" presId="urn:microsoft.com/office/officeart/2005/8/layout/vList2"/>
    <dgm:cxn modelId="{FD6FC275-5536-7442-AFB5-4BAE1E3048B0}" type="presOf" srcId="{B10CFB7F-5099-4759-95EA-1B76F2FCA661}" destId="{9D2F91A0-8856-2F4E-A2DD-C1BC102225B7}" srcOrd="0" destOrd="0" presId="urn:microsoft.com/office/officeart/2005/8/layout/vList2"/>
    <dgm:cxn modelId="{327D8E93-CF24-419D-B0BA-E8BC93D044AE}" srcId="{B10CFB7F-5099-4759-95EA-1B76F2FCA661}" destId="{4E53176E-A615-457D-A451-22F7F07912EE}" srcOrd="2" destOrd="0" parTransId="{CD561D4F-88E0-429D-8FEE-28996C9B696A}" sibTransId="{C5B2EBF6-292F-40EF-83DF-286EE8944E79}"/>
    <dgm:cxn modelId="{B062BFAD-6EF9-3E47-9F53-D1602837D7C3}" type="presOf" srcId="{1B09EFB3-3FF8-4329-8C13-8E66805AE59D}" destId="{3A0630CF-198E-D146-8E91-5670644BCDB8}" srcOrd="0" destOrd="0" presId="urn:microsoft.com/office/officeart/2005/8/layout/vList2"/>
    <dgm:cxn modelId="{86FA43C1-8E42-4423-810F-8AF9CD618353}" srcId="{B10CFB7F-5099-4759-95EA-1B76F2FCA661}" destId="{B476A59A-B91B-4055-9A72-3011DDF75F34}" srcOrd="0" destOrd="0" parTransId="{55D1CD8D-F849-476C-9E48-163FE6F8BDED}" sibTransId="{06FE6573-6B2A-4F0E-B1E0-B08A920944C3}"/>
    <dgm:cxn modelId="{6B2EC3CA-6F36-974E-92D6-61EC60B10A37}" type="presOf" srcId="{B476A59A-B91B-4055-9A72-3011DDF75F34}" destId="{314B81AB-9E67-384C-B956-DE8D2BA0ABAF}" srcOrd="0" destOrd="0" presId="urn:microsoft.com/office/officeart/2005/8/layout/vList2"/>
    <dgm:cxn modelId="{ECEC5DED-BC20-4B7D-B84B-48549F54C8DD}" srcId="{B10CFB7F-5099-4759-95EA-1B76F2FCA661}" destId="{1B09EFB3-3FF8-4329-8C13-8E66805AE59D}" srcOrd="1" destOrd="0" parTransId="{AFD2FC37-F2DB-4571-91C3-65C21B27E36C}" sibTransId="{6E11B3F4-6964-41B9-B1F9-34D2E1E88FD3}"/>
    <dgm:cxn modelId="{D2D40778-E9D3-EB46-BFC2-CF2AFD5F3CB1}" type="presParOf" srcId="{9D2F91A0-8856-2F4E-A2DD-C1BC102225B7}" destId="{314B81AB-9E67-384C-B956-DE8D2BA0ABAF}" srcOrd="0" destOrd="0" presId="urn:microsoft.com/office/officeart/2005/8/layout/vList2"/>
    <dgm:cxn modelId="{8274E12D-F14A-574A-94D6-1477ADE36781}" type="presParOf" srcId="{9D2F91A0-8856-2F4E-A2DD-C1BC102225B7}" destId="{8584A72B-E9D5-2945-97B0-8B844568C6C5}" srcOrd="1" destOrd="0" presId="urn:microsoft.com/office/officeart/2005/8/layout/vList2"/>
    <dgm:cxn modelId="{923E0392-A5EB-F64B-8F21-5CD6BFD54A5F}" type="presParOf" srcId="{9D2F91A0-8856-2F4E-A2DD-C1BC102225B7}" destId="{3A0630CF-198E-D146-8E91-5670644BCDB8}" srcOrd="2" destOrd="0" presId="urn:microsoft.com/office/officeart/2005/8/layout/vList2"/>
    <dgm:cxn modelId="{05223D32-A8F0-B540-AAD0-3FCD0E3364B6}" type="presParOf" srcId="{9D2F91A0-8856-2F4E-A2DD-C1BC102225B7}" destId="{05AFE1BA-F166-474B-A77A-5336C624051E}" srcOrd="3" destOrd="0" presId="urn:microsoft.com/office/officeart/2005/8/layout/vList2"/>
    <dgm:cxn modelId="{20026B7B-E94E-C747-8F18-2F8FEDB0A6CB}" type="presParOf" srcId="{9D2F91A0-8856-2F4E-A2DD-C1BC102225B7}" destId="{125AA29A-95E0-BA40-B3FA-261D0DDF0F88}"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0A68C2A-01C7-4F67-B3AF-06192218572F}"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7C8AE44B-4FB9-4974-B48B-9EF359ECE174}">
      <dgm:prSet/>
      <dgm:spPr/>
      <dgm:t>
        <a:bodyPr/>
        <a:lstStyle/>
        <a:p>
          <a:r>
            <a:rPr lang="en-US" dirty="0"/>
            <a:t>If there is insufficient evidence to charge, the person must be released unless the officer has reasonable grounds for believing that detention without charge is necessary to secure or preserve evidence or to obtain evidence by questioning. </a:t>
          </a:r>
        </a:p>
      </dgm:t>
    </dgm:pt>
    <dgm:pt modelId="{352ADC81-D68C-4BC2-B9BF-80F3992CC684}" type="parTrans" cxnId="{E34E9AA9-040C-48F7-8AD5-2B198D739041}">
      <dgm:prSet/>
      <dgm:spPr/>
      <dgm:t>
        <a:bodyPr/>
        <a:lstStyle/>
        <a:p>
          <a:endParaRPr lang="en-US"/>
        </a:p>
      </dgm:t>
    </dgm:pt>
    <dgm:pt modelId="{DC672705-9914-4084-99A3-D69681C322CD}" type="sibTrans" cxnId="{E34E9AA9-040C-48F7-8AD5-2B198D739041}">
      <dgm:prSet/>
      <dgm:spPr/>
      <dgm:t>
        <a:bodyPr/>
        <a:lstStyle/>
        <a:p>
          <a:endParaRPr lang="en-US"/>
        </a:p>
      </dgm:t>
    </dgm:pt>
    <dgm:pt modelId="{939EBAF3-71C1-4BFB-9D25-50B589642BBA}">
      <dgm:prSet/>
      <dgm:spPr/>
      <dgm:t>
        <a:bodyPr/>
        <a:lstStyle/>
        <a:p>
          <a:r>
            <a:rPr lang="en-US" dirty="0">
              <a:solidFill>
                <a:schemeClr val="bg1"/>
              </a:solidFill>
            </a:rPr>
            <a:t>The definition of </a:t>
          </a:r>
          <a:r>
            <a:rPr lang="en-US" b="1" dirty="0">
              <a:solidFill>
                <a:schemeClr val="bg1"/>
              </a:solidFill>
            </a:rPr>
            <a:t>'relevant time'</a:t>
          </a:r>
          <a:r>
            <a:rPr lang="en-US" dirty="0">
              <a:solidFill>
                <a:schemeClr val="bg1"/>
              </a:solidFill>
            </a:rPr>
            <a:t> is set out in </a:t>
          </a:r>
          <a:r>
            <a:rPr lang="en-US" b="1" dirty="0">
              <a:solidFill>
                <a:schemeClr val="bg1"/>
              </a:solidFill>
              <a:hlinkClick xmlns:r="http://schemas.openxmlformats.org/officeDocument/2006/relationships" r:id="rId1">
                <a:extLst>
                  <a:ext uri="{A12FA001-AC4F-418D-AE19-62706E023703}">
                    <ahyp:hlinkClr xmlns:ahyp="http://schemas.microsoft.com/office/drawing/2018/hyperlinkcolor" val="tx"/>
                  </a:ext>
                </a:extLst>
              </a:hlinkClick>
            </a:rPr>
            <a:t>PACE 1984</a:t>
          </a:r>
          <a:r>
            <a:rPr lang="en-US" b="1" dirty="0">
              <a:solidFill>
                <a:schemeClr val="bg1"/>
              </a:solidFill>
            </a:rPr>
            <a:t>.</a:t>
          </a:r>
          <a:r>
            <a:rPr lang="en-US" dirty="0">
              <a:solidFill>
                <a:schemeClr val="bg1"/>
              </a:solidFill>
            </a:rPr>
            <a:t> It generally means the time an arrested person arrives at the first police station he or she is taken to.</a:t>
          </a:r>
        </a:p>
      </dgm:t>
    </dgm:pt>
    <dgm:pt modelId="{7559D438-8E88-449B-8C85-08B971C65B6C}" type="parTrans" cxnId="{995EB1B3-4A53-4533-8E75-7F0A820A2C76}">
      <dgm:prSet/>
      <dgm:spPr/>
      <dgm:t>
        <a:bodyPr/>
        <a:lstStyle/>
        <a:p>
          <a:endParaRPr lang="en-US"/>
        </a:p>
      </dgm:t>
    </dgm:pt>
    <dgm:pt modelId="{66301FFB-C680-48E1-9D58-F276CCF5F535}" type="sibTrans" cxnId="{995EB1B3-4A53-4533-8E75-7F0A820A2C76}">
      <dgm:prSet/>
      <dgm:spPr/>
      <dgm:t>
        <a:bodyPr/>
        <a:lstStyle/>
        <a:p>
          <a:endParaRPr lang="en-US"/>
        </a:p>
      </dgm:t>
    </dgm:pt>
    <dgm:pt modelId="{0B0B8040-6911-4AF8-BB57-2E0376C55BF7}">
      <dgm:prSet/>
      <dgm:spPr/>
      <dgm:t>
        <a:bodyPr/>
        <a:lstStyle/>
        <a:p>
          <a:r>
            <a:rPr lang="en-US" b="0" dirty="0"/>
            <a:t>The period of detention without charge may be extended for up to a period of </a:t>
          </a:r>
          <a:r>
            <a:rPr lang="en-US" b="0" dirty="0">
              <a:solidFill>
                <a:srgbClr val="FF0000"/>
              </a:solidFill>
            </a:rPr>
            <a:t>36 hours </a:t>
          </a:r>
          <a:r>
            <a:rPr lang="en-US" b="0" dirty="0"/>
            <a:t>from the relevant time. </a:t>
          </a:r>
        </a:p>
      </dgm:t>
    </dgm:pt>
    <dgm:pt modelId="{4F03E7AA-B134-4B42-B457-71A830E5388E}" type="parTrans" cxnId="{4A27C886-B312-468E-A744-17E9250EECCD}">
      <dgm:prSet/>
      <dgm:spPr/>
      <dgm:t>
        <a:bodyPr/>
        <a:lstStyle/>
        <a:p>
          <a:endParaRPr lang="en-US"/>
        </a:p>
      </dgm:t>
    </dgm:pt>
    <dgm:pt modelId="{0154A44E-963D-43D0-8083-0BF9FAF94790}" type="sibTrans" cxnId="{4A27C886-B312-468E-A744-17E9250EECCD}">
      <dgm:prSet/>
      <dgm:spPr/>
      <dgm:t>
        <a:bodyPr/>
        <a:lstStyle/>
        <a:p>
          <a:endParaRPr lang="en-US"/>
        </a:p>
      </dgm:t>
    </dgm:pt>
    <dgm:pt modelId="{7EEAE149-60EF-467A-A442-01A45E0013A2}">
      <dgm:prSet/>
      <dgm:spPr/>
      <dgm:t>
        <a:bodyPr/>
        <a:lstStyle/>
        <a:p>
          <a:r>
            <a:rPr lang="en-US" dirty="0">
              <a:solidFill>
                <a:schemeClr val="bg1"/>
              </a:solidFill>
            </a:rPr>
            <a:t>The extension can only be granted if the requirements of </a:t>
          </a:r>
          <a:r>
            <a:rPr lang="en-US" b="1" dirty="0">
              <a:solidFill>
                <a:schemeClr val="bg1"/>
              </a:solidFill>
              <a:hlinkClick xmlns:r="http://schemas.openxmlformats.org/officeDocument/2006/relationships" r:id="rId2">
                <a:extLst>
                  <a:ext uri="{A12FA001-AC4F-418D-AE19-62706E023703}">
                    <ahyp:hlinkClr xmlns:ahyp="http://schemas.microsoft.com/office/drawing/2018/hyperlinkcolor" val="tx"/>
                  </a:ext>
                </a:extLst>
              </a:hlinkClick>
            </a:rPr>
            <a:t>PACE 1984</a:t>
          </a:r>
          <a:r>
            <a:rPr lang="en-US" dirty="0">
              <a:solidFill>
                <a:schemeClr val="bg1"/>
              </a:solidFill>
            </a:rPr>
            <a:t> are satisfied. </a:t>
          </a:r>
        </a:p>
      </dgm:t>
    </dgm:pt>
    <dgm:pt modelId="{B26A0CB2-8935-42B7-92C9-77F3626411BF}" type="parTrans" cxnId="{3ECA7352-B4E6-4C15-83C3-99D450F2870E}">
      <dgm:prSet/>
      <dgm:spPr/>
      <dgm:t>
        <a:bodyPr/>
        <a:lstStyle/>
        <a:p>
          <a:endParaRPr lang="en-US"/>
        </a:p>
      </dgm:t>
    </dgm:pt>
    <dgm:pt modelId="{88B39A31-0799-4824-B125-713AD835FAE4}" type="sibTrans" cxnId="{3ECA7352-B4E6-4C15-83C3-99D450F2870E}">
      <dgm:prSet/>
      <dgm:spPr/>
      <dgm:t>
        <a:bodyPr/>
        <a:lstStyle/>
        <a:p>
          <a:endParaRPr lang="en-US"/>
        </a:p>
      </dgm:t>
    </dgm:pt>
    <dgm:pt modelId="{7EEB188C-6722-43BA-8436-888F624FB7DF}">
      <dgm:prSet/>
      <dgm:spPr/>
      <dgm:t>
        <a:bodyPr/>
        <a:lstStyle/>
        <a:p>
          <a:r>
            <a:rPr lang="en-US" b="0" dirty="0"/>
            <a:t>Detention </a:t>
          </a:r>
          <a:r>
            <a:rPr lang="en-US" b="0" dirty="0">
              <a:solidFill>
                <a:srgbClr val="FF0000"/>
              </a:solidFill>
            </a:rPr>
            <a:t>beyond 36 hours </a:t>
          </a:r>
          <a:r>
            <a:rPr lang="en-US" b="0" dirty="0"/>
            <a:t>is only permitted under </a:t>
          </a:r>
          <a:r>
            <a:rPr lang="en-US" b="0" dirty="0">
              <a:solidFill>
                <a:schemeClr val="bg1"/>
              </a:solidFill>
              <a:hlinkClick xmlns:r="http://schemas.openxmlformats.org/officeDocument/2006/relationships" r:id="rId3">
                <a:extLst>
                  <a:ext uri="{A12FA001-AC4F-418D-AE19-62706E023703}">
                    <ahyp:hlinkClr xmlns:ahyp="http://schemas.microsoft.com/office/drawing/2018/hyperlinkcolor" val="tx"/>
                  </a:ext>
                </a:extLst>
              </a:hlinkClick>
            </a:rPr>
            <a:t>PACE 1984</a:t>
          </a:r>
          <a:r>
            <a:rPr lang="en-US" b="0" dirty="0">
              <a:solidFill>
                <a:schemeClr val="bg1"/>
              </a:solidFill>
            </a:rPr>
            <a:t> where a magistrates' court issues a warrant of further detention. </a:t>
          </a:r>
        </a:p>
      </dgm:t>
    </dgm:pt>
    <dgm:pt modelId="{FCFE6B15-C8A9-4076-8D6E-22C27B4C77C2}" type="parTrans" cxnId="{D4F48325-083B-4321-81F7-86F36EF16AF2}">
      <dgm:prSet/>
      <dgm:spPr/>
      <dgm:t>
        <a:bodyPr/>
        <a:lstStyle/>
        <a:p>
          <a:endParaRPr lang="en-US"/>
        </a:p>
      </dgm:t>
    </dgm:pt>
    <dgm:pt modelId="{38E07E5F-A39E-47F8-A251-6FADDA40CCC6}" type="sibTrans" cxnId="{D4F48325-083B-4321-81F7-86F36EF16AF2}">
      <dgm:prSet/>
      <dgm:spPr/>
      <dgm:t>
        <a:bodyPr/>
        <a:lstStyle/>
        <a:p>
          <a:endParaRPr lang="en-US"/>
        </a:p>
      </dgm:t>
    </dgm:pt>
    <dgm:pt modelId="{E55BB4D0-246B-445A-89F3-25EC0705FB67}">
      <dgm:prSet/>
      <dgm:spPr/>
      <dgm:t>
        <a:bodyPr/>
        <a:lstStyle/>
        <a:p>
          <a:r>
            <a:rPr lang="en-US" b="0" dirty="0"/>
            <a:t>If the court grants the application, the warrant can be issued up to a maximum of 36 hours. However, this is subject to an overall maximum period of detention without charge of 96 hours from the relevant time.</a:t>
          </a:r>
        </a:p>
      </dgm:t>
    </dgm:pt>
    <dgm:pt modelId="{B28AF172-CB5E-47D2-9460-D688867F4BC1}" type="parTrans" cxnId="{85EE1DAC-185D-4508-802E-F2CF2620239D}">
      <dgm:prSet/>
      <dgm:spPr/>
      <dgm:t>
        <a:bodyPr/>
        <a:lstStyle/>
        <a:p>
          <a:endParaRPr lang="en-US"/>
        </a:p>
      </dgm:t>
    </dgm:pt>
    <dgm:pt modelId="{DDD9A642-8C2E-43EF-9FA0-FADE43A71F30}" type="sibTrans" cxnId="{85EE1DAC-185D-4508-802E-F2CF2620239D}">
      <dgm:prSet/>
      <dgm:spPr/>
      <dgm:t>
        <a:bodyPr/>
        <a:lstStyle/>
        <a:p>
          <a:endParaRPr lang="en-US"/>
        </a:p>
      </dgm:t>
    </dgm:pt>
    <dgm:pt modelId="{76BD8BA6-AF37-A94B-9C02-62738C2595C3}" type="pres">
      <dgm:prSet presAssocID="{50A68C2A-01C7-4F67-B3AF-06192218572F}" presName="diagram" presStyleCnt="0">
        <dgm:presLayoutVars>
          <dgm:dir/>
          <dgm:resizeHandles val="exact"/>
        </dgm:presLayoutVars>
      </dgm:prSet>
      <dgm:spPr/>
    </dgm:pt>
    <dgm:pt modelId="{4F29FC2C-F9FD-EF43-AED5-0DA9F030D2BD}" type="pres">
      <dgm:prSet presAssocID="{7C8AE44B-4FB9-4974-B48B-9EF359ECE174}" presName="node" presStyleLbl="node1" presStyleIdx="0" presStyleCnt="6">
        <dgm:presLayoutVars>
          <dgm:bulletEnabled val="1"/>
        </dgm:presLayoutVars>
      </dgm:prSet>
      <dgm:spPr/>
    </dgm:pt>
    <dgm:pt modelId="{90EDE691-A218-F645-B7E4-0E541D41D554}" type="pres">
      <dgm:prSet presAssocID="{DC672705-9914-4084-99A3-D69681C322CD}" presName="sibTrans" presStyleCnt="0"/>
      <dgm:spPr/>
    </dgm:pt>
    <dgm:pt modelId="{F52A4BF1-65FB-154C-8FD3-9E72398D7A64}" type="pres">
      <dgm:prSet presAssocID="{939EBAF3-71C1-4BFB-9D25-50B589642BBA}" presName="node" presStyleLbl="node1" presStyleIdx="1" presStyleCnt="6">
        <dgm:presLayoutVars>
          <dgm:bulletEnabled val="1"/>
        </dgm:presLayoutVars>
      </dgm:prSet>
      <dgm:spPr/>
    </dgm:pt>
    <dgm:pt modelId="{9F182CC8-5102-AC49-829D-127CF5044372}" type="pres">
      <dgm:prSet presAssocID="{66301FFB-C680-48E1-9D58-F276CCF5F535}" presName="sibTrans" presStyleCnt="0"/>
      <dgm:spPr/>
    </dgm:pt>
    <dgm:pt modelId="{8F935832-C24C-9748-847E-122E8F3C02E2}" type="pres">
      <dgm:prSet presAssocID="{0B0B8040-6911-4AF8-BB57-2E0376C55BF7}" presName="node" presStyleLbl="node1" presStyleIdx="2" presStyleCnt="6">
        <dgm:presLayoutVars>
          <dgm:bulletEnabled val="1"/>
        </dgm:presLayoutVars>
      </dgm:prSet>
      <dgm:spPr/>
    </dgm:pt>
    <dgm:pt modelId="{0934D933-05C5-4F40-815A-9EEC0D0EBE7E}" type="pres">
      <dgm:prSet presAssocID="{0154A44E-963D-43D0-8083-0BF9FAF94790}" presName="sibTrans" presStyleCnt="0"/>
      <dgm:spPr/>
    </dgm:pt>
    <dgm:pt modelId="{DCC86EC1-24A3-EE44-A9F5-E41842966C39}" type="pres">
      <dgm:prSet presAssocID="{7EEAE149-60EF-467A-A442-01A45E0013A2}" presName="node" presStyleLbl="node1" presStyleIdx="3" presStyleCnt="6">
        <dgm:presLayoutVars>
          <dgm:bulletEnabled val="1"/>
        </dgm:presLayoutVars>
      </dgm:prSet>
      <dgm:spPr/>
    </dgm:pt>
    <dgm:pt modelId="{F4CFEABA-EC35-054A-AA98-B0A49AE9E8DC}" type="pres">
      <dgm:prSet presAssocID="{88B39A31-0799-4824-B125-713AD835FAE4}" presName="sibTrans" presStyleCnt="0"/>
      <dgm:spPr/>
    </dgm:pt>
    <dgm:pt modelId="{E0A9D43E-14EE-4242-B4B2-B2682E493C5A}" type="pres">
      <dgm:prSet presAssocID="{7EEB188C-6722-43BA-8436-888F624FB7DF}" presName="node" presStyleLbl="node1" presStyleIdx="4" presStyleCnt="6" custLinFactNeighborX="-605" custLinFactNeighborY="-2016">
        <dgm:presLayoutVars>
          <dgm:bulletEnabled val="1"/>
        </dgm:presLayoutVars>
      </dgm:prSet>
      <dgm:spPr/>
    </dgm:pt>
    <dgm:pt modelId="{F20D111E-2E94-9C46-A534-453C388CE981}" type="pres">
      <dgm:prSet presAssocID="{38E07E5F-A39E-47F8-A251-6FADDA40CCC6}" presName="sibTrans" presStyleCnt="0"/>
      <dgm:spPr/>
    </dgm:pt>
    <dgm:pt modelId="{AD5AC2A5-0300-B34C-A929-06DBEA12AFF1}" type="pres">
      <dgm:prSet presAssocID="{E55BB4D0-246B-445A-89F3-25EC0705FB67}" presName="node" presStyleLbl="node1" presStyleIdx="5" presStyleCnt="6">
        <dgm:presLayoutVars>
          <dgm:bulletEnabled val="1"/>
        </dgm:presLayoutVars>
      </dgm:prSet>
      <dgm:spPr/>
    </dgm:pt>
  </dgm:ptLst>
  <dgm:cxnLst>
    <dgm:cxn modelId="{D4F48325-083B-4321-81F7-86F36EF16AF2}" srcId="{50A68C2A-01C7-4F67-B3AF-06192218572F}" destId="{7EEB188C-6722-43BA-8436-888F624FB7DF}" srcOrd="4" destOrd="0" parTransId="{FCFE6B15-C8A9-4076-8D6E-22C27B4C77C2}" sibTransId="{38E07E5F-A39E-47F8-A251-6FADDA40CCC6}"/>
    <dgm:cxn modelId="{D5A4104A-4370-DF49-94A0-A3F07813C1A9}" type="presOf" srcId="{0B0B8040-6911-4AF8-BB57-2E0376C55BF7}" destId="{8F935832-C24C-9748-847E-122E8F3C02E2}" srcOrd="0" destOrd="0" presId="urn:microsoft.com/office/officeart/2005/8/layout/default"/>
    <dgm:cxn modelId="{3ECA7352-B4E6-4C15-83C3-99D450F2870E}" srcId="{50A68C2A-01C7-4F67-B3AF-06192218572F}" destId="{7EEAE149-60EF-467A-A442-01A45E0013A2}" srcOrd="3" destOrd="0" parTransId="{B26A0CB2-8935-42B7-92C9-77F3626411BF}" sibTransId="{88B39A31-0799-4824-B125-713AD835FAE4}"/>
    <dgm:cxn modelId="{4A27C886-B312-468E-A744-17E9250EECCD}" srcId="{50A68C2A-01C7-4F67-B3AF-06192218572F}" destId="{0B0B8040-6911-4AF8-BB57-2E0376C55BF7}" srcOrd="2" destOrd="0" parTransId="{4F03E7AA-B134-4B42-B457-71A830E5388E}" sibTransId="{0154A44E-963D-43D0-8083-0BF9FAF94790}"/>
    <dgm:cxn modelId="{DEFD3CA8-9A6F-DD4F-9BC0-494E78668D3B}" type="presOf" srcId="{E55BB4D0-246B-445A-89F3-25EC0705FB67}" destId="{AD5AC2A5-0300-B34C-A929-06DBEA12AFF1}" srcOrd="0" destOrd="0" presId="urn:microsoft.com/office/officeart/2005/8/layout/default"/>
    <dgm:cxn modelId="{E34E9AA9-040C-48F7-8AD5-2B198D739041}" srcId="{50A68C2A-01C7-4F67-B3AF-06192218572F}" destId="{7C8AE44B-4FB9-4974-B48B-9EF359ECE174}" srcOrd="0" destOrd="0" parTransId="{352ADC81-D68C-4BC2-B9BF-80F3992CC684}" sibTransId="{DC672705-9914-4084-99A3-D69681C322CD}"/>
    <dgm:cxn modelId="{85EE1DAC-185D-4508-802E-F2CF2620239D}" srcId="{50A68C2A-01C7-4F67-B3AF-06192218572F}" destId="{E55BB4D0-246B-445A-89F3-25EC0705FB67}" srcOrd="5" destOrd="0" parTransId="{B28AF172-CB5E-47D2-9460-D688867F4BC1}" sibTransId="{DDD9A642-8C2E-43EF-9FA0-FADE43A71F30}"/>
    <dgm:cxn modelId="{995EB1B3-4A53-4533-8E75-7F0A820A2C76}" srcId="{50A68C2A-01C7-4F67-B3AF-06192218572F}" destId="{939EBAF3-71C1-4BFB-9D25-50B589642BBA}" srcOrd="1" destOrd="0" parTransId="{7559D438-8E88-449B-8C85-08B971C65B6C}" sibTransId="{66301FFB-C680-48E1-9D58-F276CCF5F535}"/>
    <dgm:cxn modelId="{EAF342B7-D451-1A4B-9CAA-7E4962E33811}" type="presOf" srcId="{939EBAF3-71C1-4BFB-9D25-50B589642BBA}" destId="{F52A4BF1-65FB-154C-8FD3-9E72398D7A64}" srcOrd="0" destOrd="0" presId="urn:microsoft.com/office/officeart/2005/8/layout/default"/>
    <dgm:cxn modelId="{0686FBCB-A93C-F540-A6D1-DAA074C865C3}" type="presOf" srcId="{7C8AE44B-4FB9-4974-B48B-9EF359ECE174}" destId="{4F29FC2C-F9FD-EF43-AED5-0DA9F030D2BD}" srcOrd="0" destOrd="0" presId="urn:microsoft.com/office/officeart/2005/8/layout/default"/>
    <dgm:cxn modelId="{012509DA-C8E8-7E48-BE86-AAE03BC3270B}" type="presOf" srcId="{7EEAE149-60EF-467A-A442-01A45E0013A2}" destId="{DCC86EC1-24A3-EE44-A9F5-E41842966C39}" srcOrd="0" destOrd="0" presId="urn:microsoft.com/office/officeart/2005/8/layout/default"/>
    <dgm:cxn modelId="{BACF28E8-A4B4-D04C-ABBE-EB84030C3CE1}" type="presOf" srcId="{7EEB188C-6722-43BA-8436-888F624FB7DF}" destId="{E0A9D43E-14EE-4242-B4B2-B2682E493C5A}" srcOrd="0" destOrd="0" presId="urn:microsoft.com/office/officeart/2005/8/layout/default"/>
    <dgm:cxn modelId="{F1ADC0F4-7605-6C4A-ABEC-FDF5672303CF}" type="presOf" srcId="{50A68C2A-01C7-4F67-B3AF-06192218572F}" destId="{76BD8BA6-AF37-A94B-9C02-62738C2595C3}" srcOrd="0" destOrd="0" presId="urn:microsoft.com/office/officeart/2005/8/layout/default"/>
    <dgm:cxn modelId="{2A604F96-2535-8940-820E-BDB26031102E}" type="presParOf" srcId="{76BD8BA6-AF37-A94B-9C02-62738C2595C3}" destId="{4F29FC2C-F9FD-EF43-AED5-0DA9F030D2BD}" srcOrd="0" destOrd="0" presId="urn:microsoft.com/office/officeart/2005/8/layout/default"/>
    <dgm:cxn modelId="{E1CE9117-776B-7747-9450-F318FFB750A2}" type="presParOf" srcId="{76BD8BA6-AF37-A94B-9C02-62738C2595C3}" destId="{90EDE691-A218-F645-B7E4-0E541D41D554}" srcOrd="1" destOrd="0" presId="urn:microsoft.com/office/officeart/2005/8/layout/default"/>
    <dgm:cxn modelId="{A1633D81-A7B8-7344-8E2E-7A6FA6FF8FAD}" type="presParOf" srcId="{76BD8BA6-AF37-A94B-9C02-62738C2595C3}" destId="{F52A4BF1-65FB-154C-8FD3-9E72398D7A64}" srcOrd="2" destOrd="0" presId="urn:microsoft.com/office/officeart/2005/8/layout/default"/>
    <dgm:cxn modelId="{28CCBCA7-51A8-3B44-AE3D-C47C698DBDB5}" type="presParOf" srcId="{76BD8BA6-AF37-A94B-9C02-62738C2595C3}" destId="{9F182CC8-5102-AC49-829D-127CF5044372}" srcOrd="3" destOrd="0" presId="urn:microsoft.com/office/officeart/2005/8/layout/default"/>
    <dgm:cxn modelId="{1D9EEF82-FFA5-BB4A-82B9-C9A55A79B4AE}" type="presParOf" srcId="{76BD8BA6-AF37-A94B-9C02-62738C2595C3}" destId="{8F935832-C24C-9748-847E-122E8F3C02E2}" srcOrd="4" destOrd="0" presId="urn:microsoft.com/office/officeart/2005/8/layout/default"/>
    <dgm:cxn modelId="{F05367FA-35DF-D845-A396-2CA55430B3BE}" type="presParOf" srcId="{76BD8BA6-AF37-A94B-9C02-62738C2595C3}" destId="{0934D933-05C5-4F40-815A-9EEC0D0EBE7E}" srcOrd="5" destOrd="0" presId="urn:microsoft.com/office/officeart/2005/8/layout/default"/>
    <dgm:cxn modelId="{C3063AC3-2532-784D-93D3-E297A0369525}" type="presParOf" srcId="{76BD8BA6-AF37-A94B-9C02-62738C2595C3}" destId="{DCC86EC1-24A3-EE44-A9F5-E41842966C39}" srcOrd="6" destOrd="0" presId="urn:microsoft.com/office/officeart/2005/8/layout/default"/>
    <dgm:cxn modelId="{71E5043A-02CC-494D-8030-D335D9320564}" type="presParOf" srcId="{76BD8BA6-AF37-A94B-9C02-62738C2595C3}" destId="{F4CFEABA-EC35-054A-AA98-B0A49AE9E8DC}" srcOrd="7" destOrd="0" presId="urn:microsoft.com/office/officeart/2005/8/layout/default"/>
    <dgm:cxn modelId="{A5E10653-B05F-0843-A12C-6F6CDECA1BD2}" type="presParOf" srcId="{76BD8BA6-AF37-A94B-9C02-62738C2595C3}" destId="{E0A9D43E-14EE-4242-B4B2-B2682E493C5A}" srcOrd="8" destOrd="0" presId="urn:microsoft.com/office/officeart/2005/8/layout/default"/>
    <dgm:cxn modelId="{4C8CC9A3-296D-7F44-8432-08E06E3135C7}" type="presParOf" srcId="{76BD8BA6-AF37-A94B-9C02-62738C2595C3}" destId="{F20D111E-2E94-9C46-A534-453C388CE981}" srcOrd="9" destOrd="0" presId="urn:microsoft.com/office/officeart/2005/8/layout/default"/>
    <dgm:cxn modelId="{ABC544A5-4155-3243-8AFB-76D71F54B98E}" type="presParOf" srcId="{76BD8BA6-AF37-A94B-9C02-62738C2595C3}" destId="{AD5AC2A5-0300-B34C-A929-06DBEA12AFF1}"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4DB929C-A8F2-4207-ACE8-6B7487F0B9BC}" type="doc">
      <dgm:prSet loTypeId="urn:microsoft.com/office/officeart/2005/8/layout/default" loCatId="list" qsTypeId="urn:microsoft.com/office/officeart/2005/8/quickstyle/simple1" qsCatId="simple" csTypeId="urn:microsoft.com/office/officeart/2005/8/colors/accent0_3" csCatId="mainScheme" phldr="1"/>
      <dgm:spPr/>
      <dgm:t>
        <a:bodyPr/>
        <a:lstStyle/>
        <a:p>
          <a:endParaRPr lang="en-US"/>
        </a:p>
      </dgm:t>
    </dgm:pt>
    <dgm:pt modelId="{A641C328-0C88-41F5-B68B-53905F64CEF4}">
      <dgm:prSet/>
      <dgm:spPr/>
      <dgm:t>
        <a:bodyPr/>
        <a:lstStyle/>
        <a:p>
          <a:r>
            <a:rPr lang="en-GB" dirty="0"/>
            <a:t>A person is seen committing an offence, or an allegation is made that the person has committed an offence </a:t>
          </a:r>
          <a:endParaRPr lang="en-US" dirty="0"/>
        </a:p>
      </dgm:t>
    </dgm:pt>
    <dgm:pt modelId="{EFF7CAC6-F92E-4ECC-86C7-81A6527B23B3}" type="parTrans" cxnId="{C28D7218-58F2-4F05-B0E2-B3A0BB20E324}">
      <dgm:prSet/>
      <dgm:spPr/>
      <dgm:t>
        <a:bodyPr/>
        <a:lstStyle/>
        <a:p>
          <a:endParaRPr lang="en-US"/>
        </a:p>
      </dgm:t>
    </dgm:pt>
    <dgm:pt modelId="{36C2B423-FA25-43C6-A8D7-C0E594179E76}" type="sibTrans" cxnId="{C28D7218-58F2-4F05-B0E2-B3A0BB20E324}">
      <dgm:prSet/>
      <dgm:spPr/>
      <dgm:t>
        <a:bodyPr/>
        <a:lstStyle/>
        <a:p>
          <a:endParaRPr lang="en-US"/>
        </a:p>
      </dgm:t>
    </dgm:pt>
    <dgm:pt modelId="{55205B22-3AB3-4B07-850E-498897088870}">
      <dgm:prSet/>
      <dgm:spPr/>
      <dgm:t>
        <a:bodyPr/>
        <a:lstStyle/>
        <a:p>
          <a:r>
            <a:rPr lang="en-GB"/>
            <a:t>A police officer informs the offender that he or she will be reported for the offence </a:t>
          </a:r>
          <a:endParaRPr lang="en-US"/>
        </a:p>
      </dgm:t>
    </dgm:pt>
    <dgm:pt modelId="{8E30030E-CB1C-4D6B-8744-C2619F3B0933}" type="parTrans" cxnId="{9C2F8EDA-B645-4DDF-B8AE-96EF2B65DC49}">
      <dgm:prSet/>
      <dgm:spPr/>
      <dgm:t>
        <a:bodyPr/>
        <a:lstStyle/>
        <a:p>
          <a:endParaRPr lang="en-US"/>
        </a:p>
      </dgm:t>
    </dgm:pt>
    <dgm:pt modelId="{FDC1EB66-B297-49AE-B403-CB75CBAF495F}" type="sibTrans" cxnId="{9C2F8EDA-B645-4DDF-B8AE-96EF2B65DC49}">
      <dgm:prSet/>
      <dgm:spPr/>
      <dgm:t>
        <a:bodyPr/>
        <a:lstStyle/>
        <a:p>
          <a:endParaRPr lang="en-US"/>
        </a:p>
      </dgm:t>
    </dgm:pt>
    <dgm:pt modelId="{83F349EC-EC4F-4BBD-A6C0-F41F8340BD6B}">
      <dgm:prSet/>
      <dgm:spPr/>
      <dgm:t>
        <a:bodyPr/>
        <a:lstStyle/>
        <a:p>
          <a:r>
            <a:rPr lang="en-GB"/>
            <a:t>A police officer completes a pocket notebook entry </a:t>
          </a:r>
          <a:endParaRPr lang="en-US"/>
        </a:p>
      </dgm:t>
    </dgm:pt>
    <dgm:pt modelId="{4C6D3910-5641-4CE2-BFB8-2939F996909E}" type="parTrans" cxnId="{4A0E3030-B6C3-41A0-B464-A186EBA50B5D}">
      <dgm:prSet/>
      <dgm:spPr/>
      <dgm:t>
        <a:bodyPr/>
        <a:lstStyle/>
        <a:p>
          <a:endParaRPr lang="en-US"/>
        </a:p>
      </dgm:t>
    </dgm:pt>
    <dgm:pt modelId="{8B8E2785-4C49-4EEF-A7C0-1A56AC8C1727}" type="sibTrans" cxnId="{4A0E3030-B6C3-41A0-B464-A186EBA50B5D}">
      <dgm:prSet/>
      <dgm:spPr/>
      <dgm:t>
        <a:bodyPr/>
        <a:lstStyle/>
        <a:p>
          <a:endParaRPr lang="en-US"/>
        </a:p>
      </dgm:t>
    </dgm:pt>
    <dgm:pt modelId="{EC0A0DD4-B289-4455-B3F0-B158F5B64F62}">
      <dgm:prSet/>
      <dgm:spPr/>
      <dgm:t>
        <a:bodyPr/>
        <a:lstStyle/>
        <a:p>
          <a:r>
            <a:rPr lang="en-GB"/>
            <a:t>A written report is submitted to a supervisory officer. </a:t>
          </a:r>
          <a:endParaRPr lang="en-US"/>
        </a:p>
      </dgm:t>
    </dgm:pt>
    <dgm:pt modelId="{A2EB6DF6-1A4A-4F1D-B7F9-CEB60CEBC000}" type="parTrans" cxnId="{BEFFA526-34A0-4A6F-84CD-25110B27A0F8}">
      <dgm:prSet/>
      <dgm:spPr/>
      <dgm:t>
        <a:bodyPr/>
        <a:lstStyle/>
        <a:p>
          <a:endParaRPr lang="en-US"/>
        </a:p>
      </dgm:t>
    </dgm:pt>
    <dgm:pt modelId="{B493D48F-D134-4A98-B587-72343E37F98B}" type="sibTrans" cxnId="{BEFFA526-34A0-4A6F-84CD-25110B27A0F8}">
      <dgm:prSet/>
      <dgm:spPr/>
      <dgm:t>
        <a:bodyPr/>
        <a:lstStyle/>
        <a:p>
          <a:endParaRPr lang="en-US"/>
        </a:p>
      </dgm:t>
    </dgm:pt>
    <dgm:pt modelId="{29E4D2B7-4686-4420-8E15-5CC6C85100E2}">
      <dgm:prSet/>
      <dgm:spPr/>
      <dgm:t>
        <a:bodyPr/>
        <a:lstStyle/>
        <a:p>
          <a:r>
            <a:rPr lang="en-GB"/>
            <a:t>A decision is made whether to prosecute, caution or take no further action. If the decision is made to prosecute, an application is made for a summons. </a:t>
          </a:r>
          <a:endParaRPr lang="en-US"/>
        </a:p>
      </dgm:t>
    </dgm:pt>
    <dgm:pt modelId="{26741A7A-2B32-4555-8BE3-F52282798BBA}" type="parTrans" cxnId="{1723BA42-E896-4716-B788-A6B39C2981A6}">
      <dgm:prSet/>
      <dgm:spPr/>
      <dgm:t>
        <a:bodyPr/>
        <a:lstStyle/>
        <a:p>
          <a:endParaRPr lang="en-US"/>
        </a:p>
      </dgm:t>
    </dgm:pt>
    <dgm:pt modelId="{F83A2007-81AF-465B-910D-66E846243985}" type="sibTrans" cxnId="{1723BA42-E896-4716-B788-A6B39C2981A6}">
      <dgm:prSet/>
      <dgm:spPr/>
      <dgm:t>
        <a:bodyPr/>
        <a:lstStyle/>
        <a:p>
          <a:endParaRPr lang="en-US"/>
        </a:p>
      </dgm:t>
    </dgm:pt>
    <dgm:pt modelId="{9165EA53-CF06-B440-8EBA-953BBFF8CA6C}" type="pres">
      <dgm:prSet presAssocID="{84DB929C-A8F2-4207-ACE8-6B7487F0B9BC}" presName="diagram" presStyleCnt="0">
        <dgm:presLayoutVars>
          <dgm:dir/>
          <dgm:resizeHandles val="exact"/>
        </dgm:presLayoutVars>
      </dgm:prSet>
      <dgm:spPr/>
    </dgm:pt>
    <dgm:pt modelId="{208E65C9-C6B2-714D-8A12-5B61CEF3DEB8}" type="pres">
      <dgm:prSet presAssocID="{A641C328-0C88-41F5-B68B-53905F64CEF4}" presName="node" presStyleLbl="node1" presStyleIdx="0" presStyleCnt="5">
        <dgm:presLayoutVars>
          <dgm:bulletEnabled val="1"/>
        </dgm:presLayoutVars>
      </dgm:prSet>
      <dgm:spPr/>
    </dgm:pt>
    <dgm:pt modelId="{2BF41D26-D392-F844-80AA-5CE44E114D86}" type="pres">
      <dgm:prSet presAssocID="{36C2B423-FA25-43C6-A8D7-C0E594179E76}" presName="sibTrans" presStyleCnt="0"/>
      <dgm:spPr/>
    </dgm:pt>
    <dgm:pt modelId="{17DDE990-FA1A-AB49-B037-428D7C4A0075}" type="pres">
      <dgm:prSet presAssocID="{55205B22-3AB3-4B07-850E-498897088870}" presName="node" presStyleLbl="node1" presStyleIdx="1" presStyleCnt="5">
        <dgm:presLayoutVars>
          <dgm:bulletEnabled val="1"/>
        </dgm:presLayoutVars>
      </dgm:prSet>
      <dgm:spPr/>
    </dgm:pt>
    <dgm:pt modelId="{7FC7BB62-33F5-5E42-9099-B384290FD28E}" type="pres">
      <dgm:prSet presAssocID="{FDC1EB66-B297-49AE-B403-CB75CBAF495F}" presName="sibTrans" presStyleCnt="0"/>
      <dgm:spPr/>
    </dgm:pt>
    <dgm:pt modelId="{FD41DA33-8E48-BF46-8855-2BF8FBE1BB7F}" type="pres">
      <dgm:prSet presAssocID="{83F349EC-EC4F-4BBD-A6C0-F41F8340BD6B}" presName="node" presStyleLbl="node1" presStyleIdx="2" presStyleCnt="5">
        <dgm:presLayoutVars>
          <dgm:bulletEnabled val="1"/>
        </dgm:presLayoutVars>
      </dgm:prSet>
      <dgm:spPr/>
    </dgm:pt>
    <dgm:pt modelId="{9528E86B-C50B-684A-ADC6-B634187BDB3A}" type="pres">
      <dgm:prSet presAssocID="{8B8E2785-4C49-4EEF-A7C0-1A56AC8C1727}" presName="sibTrans" presStyleCnt="0"/>
      <dgm:spPr/>
    </dgm:pt>
    <dgm:pt modelId="{D31C4823-3E22-694D-BB19-1838373FDFFE}" type="pres">
      <dgm:prSet presAssocID="{EC0A0DD4-B289-4455-B3F0-B158F5B64F62}" presName="node" presStyleLbl="node1" presStyleIdx="3" presStyleCnt="5">
        <dgm:presLayoutVars>
          <dgm:bulletEnabled val="1"/>
        </dgm:presLayoutVars>
      </dgm:prSet>
      <dgm:spPr/>
    </dgm:pt>
    <dgm:pt modelId="{7EA04F16-7A7A-594C-BF98-8E35E12B52D3}" type="pres">
      <dgm:prSet presAssocID="{B493D48F-D134-4A98-B587-72343E37F98B}" presName="sibTrans" presStyleCnt="0"/>
      <dgm:spPr/>
    </dgm:pt>
    <dgm:pt modelId="{17650FF4-74A7-0244-A4A2-5F67905250A8}" type="pres">
      <dgm:prSet presAssocID="{29E4D2B7-4686-4420-8E15-5CC6C85100E2}" presName="node" presStyleLbl="node1" presStyleIdx="4" presStyleCnt="5">
        <dgm:presLayoutVars>
          <dgm:bulletEnabled val="1"/>
        </dgm:presLayoutVars>
      </dgm:prSet>
      <dgm:spPr/>
    </dgm:pt>
  </dgm:ptLst>
  <dgm:cxnLst>
    <dgm:cxn modelId="{3D0D2309-5670-1A4F-851E-0EEAD2D51B23}" type="presOf" srcId="{A641C328-0C88-41F5-B68B-53905F64CEF4}" destId="{208E65C9-C6B2-714D-8A12-5B61CEF3DEB8}" srcOrd="0" destOrd="0" presId="urn:microsoft.com/office/officeart/2005/8/layout/default"/>
    <dgm:cxn modelId="{C28D7218-58F2-4F05-B0E2-B3A0BB20E324}" srcId="{84DB929C-A8F2-4207-ACE8-6B7487F0B9BC}" destId="{A641C328-0C88-41F5-B68B-53905F64CEF4}" srcOrd="0" destOrd="0" parTransId="{EFF7CAC6-F92E-4ECC-86C7-81A6527B23B3}" sibTransId="{36C2B423-FA25-43C6-A8D7-C0E594179E76}"/>
    <dgm:cxn modelId="{4F9D3219-B209-ED49-8D25-B48115E54C8A}" type="presOf" srcId="{55205B22-3AB3-4B07-850E-498897088870}" destId="{17DDE990-FA1A-AB49-B037-428D7C4A0075}" srcOrd="0" destOrd="0" presId="urn:microsoft.com/office/officeart/2005/8/layout/default"/>
    <dgm:cxn modelId="{BEFFA526-34A0-4A6F-84CD-25110B27A0F8}" srcId="{84DB929C-A8F2-4207-ACE8-6B7487F0B9BC}" destId="{EC0A0DD4-B289-4455-B3F0-B158F5B64F62}" srcOrd="3" destOrd="0" parTransId="{A2EB6DF6-1A4A-4F1D-B7F9-CEB60CEBC000}" sibTransId="{B493D48F-D134-4A98-B587-72343E37F98B}"/>
    <dgm:cxn modelId="{4A0E3030-B6C3-41A0-B464-A186EBA50B5D}" srcId="{84DB929C-A8F2-4207-ACE8-6B7487F0B9BC}" destId="{83F349EC-EC4F-4BBD-A6C0-F41F8340BD6B}" srcOrd="2" destOrd="0" parTransId="{4C6D3910-5641-4CE2-BFB8-2939F996909E}" sibTransId="{8B8E2785-4C49-4EEF-A7C0-1A56AC8C1727}"/>
    <dgm:cxn modelId="{9046C73F-8D92-6F4F-A338-5766EF6E7077}" type="presOf" srcId="{29E4D2B7-4686-4420-8E15-5CC6C85100E2}" destId="{17650FF4-74A7-0244-A4A2-5F67905250A8}" srcOrd="0" destOrd="0" presId="urn:microsoft.com/office/officeart/2005/8/layout/default"/>
    <dgm:cxn modelId="{1723BA42-E896-4716-B788-A6B39C2981A6}" srcId="{84DB929C-A8F2-4207-ACE8-6B7487F0B9BC}" destId="{29E4D2B7-4686-4420-8E15-5CC6C85100E2}" srcOrd="4" destOrd="0" parTransId="{26741A7A-2B32-4555-8BE3-F52282798BBA}" sibTransId="{F83A2007-81AF-465B-910D-66E846243985}"/>
    <dgm:cxn modelId="{7D947D55-AB19-2D4C-A980-2F590CD86CCD}" type="presOf" srcId="{EC0A0DD4-B289-4455-B3F0-B158F5B64F62}" destId="{D31C4823-3E22-694D-BB19-1838373FDFFE}" srcOrd="0" destOrd="0" presId="urn:microsoft.com/office/officeart/2005/8/layout/default"/>
    <dgm:cxn modelId="{54A86063-DA8F-E94B-BFEB-3A90DF41A4FF}" type="presOf" srcId="{84DB929C-A8F2-4207-ACE8-6B7487F0B9BC}" destId="{9165EA53-CF06-B440-8EBA-953BBFF8CA6C}" srcOrd="0" destOrd="0" presId="urn:microsoft.com/office/officeart/2005/8/layout/default"/>
    <dgm:cxn modelId="{9C2F8EDA-B645-4DDF-B8AE-96EF2B65DC49}" srcId="{84DB929C-A8F2-4207-ACE8-6B7487F0B9BC}" destId="{55205B22-3AB3-4B07-850E-498897088870}" srcOrd="1" destOrd="0" parTransId="{8E30030E-CB1C-4D6B-8744-C2619F3B0933}" sibTransId="{FDC1EB66-B297-49AE-B403-CB75CBAF495F}"/>
    <dgm:cxn modelId="{D38494DD-1A90-A64A-BAC5-BCD95D41A03F}" type="presOf" srcId="{83F349EC-EC4F-4BBD-A6C0-F41F8340BD6B}" destId="{FD41DA33-8E48-BF46-8855-2BF8FBE1BB7F}" srcOrd="0" destOrd="0" presId="urn:microsoft.com/office/officeart/2005/8/layout/default"/>
    <dgm:cxn modelId="{2790D6AA-AAAB-E340-AE14-38B7C58D93CD}" type="presParOf" srcId="{9165EA53-CF06-B440-8EBA-953BBFF8CA6C}" destId="{208E65C9-C6B2-714D-8A12-5B61CEF3DEB8}" srcOrd="0" destOrd="0" presId="urn:microsoft.com/office/officeart/2005/8/layout/default"/>
    <dgm:cxn modelId="{C83A2A61-2B39-474E-BA9F-9DD540E3BF1F}" type="presParOf" srcId="{9165EA53-CF06-B440-8EBA-953BBFF8CA6C}" destId="{2BF41D26-D392-F844-80AA-5CE44E114D86}" srcOrd="1" destOrd="0" presId="urn:microsoft.com/office/officeart/2005/8/layout/default"/>
    <dgm:cxn modelId="{923843F9-5778-D147-B78A-C007DEDA158A}" type="presParOf" srcId="{9165EA53-CF06-B440-8EBA-953BBFF8CA6C}" destId="{17DDE990-FA1A-AB49-B037-428D7C4A0075}" srcOrd="2" destOrd="0" presId="urn:microsoft.com/office/officeart/2005/8/layout/default"/>
    <dgm:cxn modelId="{F8C01958-B1FD-5D42-9E77-A9B7ED88227A}" type="presParOf" srcId="{9165EA53-CF06-B440-8EBA-953BBFF8CA6C}" destId="{7FC7BB62-33F5-5E42-9099-B384290FD28E}" srcOrd="3" destOrd="0" presId="urn:microsoft.com/office/officeart/2005/8/layout/default"/>
    <dgm:cxn modelId="{9612FE83-CFAE-EE4D-825E-416F8FEBF33A}" type="presParOf" srcId="{9165EA53-CF06-B440-8EBA-953BBFF8CA6C}" destId="{FD41DA33-8E48-BF46-8855-2BF8FBE1BB7F}" srcOrd="4" destOrd="0" presId="urn:microsoft.com/office/officeart/2005/8/layout/default"/>
    <dgm:cxn modelId="{337FAD4E-D59E-ED45-800C-5524D5F28FC1}" type="presParOf" srcId="{9165EA53-CF06-B440-8EBA-953BBFF8CA6C}" destId="{9528E86B-C50B-684A-ADC6-B634187BDB3A}" srcOrd="5" destOrd="0" presId="urn:microsoft.com/office/officeart/2005/8/layout/default"/>
    <dgm:cxn modelId="{7984CC4A-EB4D-594D-8D60-1A1BD6E6D7E7}" type="presParOf" srcId="{9165EA53-CF06-B440-8EBA-953BBFF8CA6C}" destId="{D31C4823-3E22-694D-BB19-1838373FDFFE}" srcOrd="6" destOrd="0" presId="urn:microsoft.com/office/officeart/2005/8/layout/default"/>
    <dgm:cxn modelId="{51FC0DDA-77D2-1D4A-A285-EF8202B5FC93}" type="presParOf" srcId="{9165EA53-CF06-B440-8EBA-953BBFF8CA6C}" destId="{7EA04F16-7A7A-594C-BF98-8E35E12B52D3}" srcOrd="7" destOrd="0" presId="urn:microsoft.com/office/officeart/2005/8/layout/default"/>
    <dgm:cxn modelId="{524CB8B6-44FE-A042-A8A4-6027DA8C4FAE}" type="presParOf" srcId="{9165EA53-CF06-B440-8EBA-953BBFF8CA6C}" destId="{17650FF4-74A7-0244-A4A2-5F67905250A8}"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C070BE-1847-5648-834E-18C913AA2525}">
      <dsp:nvSpPr>
        <dsp:cNvPr id="0" name=""/>
        <dsp:cNvSpPr/>
      </dsp:nvSpPr>
      <dsp:spPr>
        <a:xfrm>
          <a:off x="0" y="1059285"/>
          <a:ext cx="5175384" cy="6236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Digital Forensics</a:t>
          </a:r>
        </a:p>
      </dsp:txBody>
      <dsp:txXfrm>
        <a:off x="30442" y="1089727"/>
        <a:ext cx="5114500" cy="562726"/>
      </dsp:txXfrm>
    </dsp:sp>
    <dsp:sp modelId="{53BA7826-B509-9844-A260-3F50EFB0A061}">
      <dsp:nvSpPr>
        <dsp:cNvPr id="0" name=""/>
        <dsp:cNvSpPr/>
      </dsp:nvSpPr>
      <dsp:spPr>
        <a:xfrm>
          <a:off x="0" y="1757775"/>
          <a:ext cx="5175384" cy="623610"/>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Digital Evidence </a:t>
          </a:r>
        </a:p>
      </dsp:txBody>
      <dsp:txXfrm>
        <a:off x="30442" y="1788217"/>
        <a:ext cx="5114500" cy="562726"/>
      </dsp:txXfrm>
    </dsp:sp>
    <dsp:sp modelId="{E97EB7D9-6D5B-6849-BF3F-D5DF95CC6527}">
      <dsp:nvSpPr>
        <dsp:cNvPr id="0" name=""/>
        <dsp:cNvSpPr/>
      </dsp:nvSpPr>
      <dsp:spPr>
        <a:xfrm>
          <a:off x="0" y="2456265"/>
          <a:ext cx="5175384" cy="62361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‘Bagging and Tagging’ digital devices </a:t>
          </a:r>
        </a:p>
      </dsp:txBody>
      <dsp:txXfrm>
        <a:off x="30442" y="2486707"/>
        <a:ext cx="5114500" cy="562726"/>
      </dsp:txXfrm>
    </dsp:sp>
    <dsp:sp modelId="{4CB131E4-FBA6-974E-A893-489C0991F608}">
      <dsp:nvSpPr>
        <dsp:cNvPr id="0" name=""/>
        <dsp:cNvSpPr/>
      </dsp:nvSpPr>
      <dsp:spPr>
        <a:xfrm>
          <a:off x="0" y="3154755"/>
          <a:ext cx="5175384" cy="623610"/>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Custody procedures </a:t>
          </a:r>
        </a:p>
      </dsp:txBody>
      <dsp:txXfrm>
        <a:off x="30442" y="3185197"/>
        <a:ext cx="5114500" cy="562726"/>
      </dsp:txXfrm>
    </dsp:sp>
    <dsp:sp modelId="{CFB9430C-26AE-7E46-BBED-23BF33504308}">
      <dsp:nvSpPr>
        <dsp:cNvPr id="0" name=""/>
        <dsp:cNvSpPr/>
      </dsp:nvSpPr>
      <dsp:spPr>
        <a:xfrm>
          <a:off x="0" y="3853245"/>
          <a:ext cx="5175384" cy="62361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Alternatives to arrest </a:t>
          </a:r>
        </a:p>
      </dsp:txBody>
      <dsp:txXfrm>
        <a:off x="30442" y="3883687"/>
        <a:ext cx="5114500" cy="5627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30CDD6-1894-8E49-ADF3-59F25D4194FF}">
      <dsp:nvSpPr>
        <dsp:cNvPr id="0" name=""/>
        <dsp:cNvSpPr/>
      </dsp:nvSpPr>
      <dsp:spPr>
        <a:xfrm>
          <a:off x="0" y="433696"/>
          <a:ext cx="4697730" cy="113124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Digital evidence can help progress investigations and may be used in criminal proceedings.</a:t>
          </a:r>
          <a:endParaRPr lang="en-US" sz="1300" kern="1200"/>
        </a:p>
      </dsp:txBody>
      <dsp:txXfrm>
        <a:off x="55223" y="488919"/>
        <a:ext cx="4587284" cy="1020797"/>
      </dsp:txXfrm>
    </dsp:sp>
    <dsp:sp modelId="{94A5C5E0-9423-E040-9280-A3B9CBFFB42E}">
      <dsp:nvSpPr>
        <dsp:cNvPr id="0" name=""/>
        <dsp:cNvSpPr/>
      </dsp:nvSpPr>
      <dsp:spPr>
        <a:xfrm>
          <a:off x="0" y="1602380"/>
          <a:ext cx="4697730" cy="1131243"/>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Examples of digital evidence include communications data on mobile phones, data contained in personal computers, laptops, tablets and other mobile devices. This also includes all storage media, for example, SD cards, USB flash drives and other forms of external storage devices.</a:t>
          </a:r>
          <a:endParaRPr lang="en-US" sz="1300" kern="1200" dirty="0"/>
        </a:p>
      </dsp:txBody>
      <dsp:txXfrm>
        <a:off x="55223" y="1657603"/>
        <a:ext cx="4587284" cy="1020797"/>
      </dsp:txXfrm>
    </dsp:sp>
    <dsp:sp modelId="{48BA3275-6816-FA4C-8E29-C66727092360}">
      <dsp:nvSpPr>
        <dsp:cNvPr id="0" name=""/>
        <dsp:cNvSpPr/>
      </dsp:nvSpPr>
      <dsp:spPr>
        <a:xfrm>
          <a:off x="0" y="2771063"/>
          <a:ext cx="4697730" cy="1131243"/>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The emergence of cloud computing and other technologies for storing data on the internet has introduced new challenges for digital forensic practitioners. </a:t>
          </a:r>
          <a:endParaRPr lang="en-US" sz="1300" kern="1200"/>
        </a:p>
      </dsp:txBody>
      <dsp:txXfrm>
        <a:off x="55223" y="2826286"/>
        <a:ext cx="4587284" cy="1020797"/>
      </dsp:txXfrm>
    </dsp:sp>
    <dsp:sp modelId="{EF8D838F-F459-D444-9787-2EECFA168BDF}">
      <dsp:nvSpPr>
        <dsp:cNvPr id="0" name=""/>
        <dsp:cNvSpPr/>
      </dsp:nvSpPr>
      <dsp:spPr>
        <a:xfrm>
          <a:off x="0" y="3939747"/>
          <a:ext cx="4697730" cy="1131243"/>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The use of social media applications requires that electronic evidence is captured in real time or the opportunity to seize that evidence may be lost. This has introduced the concept of online digital forensics, where data can be captured and analysed in real time, supported by appropriate legal authority.</a:t>
          </a:r>
          <a:endParaRPr lang="en-US" sz="1300" kern="1200" dirty="0"/>
        </a:p>
      </dsp:txBody>
      <dsp:txXfrm>
        <a:off x="55223" y="3994970"/>
        <a:ext cx="4587284" cy="102079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4B81AB-9E67-384C-B956-DE8D2BA0ABAF}">
      <dsp:nvSpPr>
        <dsp:cNvPr id="0" name=""/>
        <dsp:cNvSpPr/>
      </dsp:nvSpPr>
      <dsp:spPr>
        <a:xfrm>
          <a:off x="0" y="523016"/>
          <a:ext cx="5035164" cy="98982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Where a second offence is identified when already under arrest you MUST consider the necessity test- criteria</a:t>
          </a:r>
          <a:endParaRPr lang="en-US" sz="1800" kern="1200"/>
        </a:p>
      </dsp:txBody>
      <dsp:txXfrm>
        <a:off x="48319" y="571335"/>
        <a:ext cx="4938526" cy="893182"/>
      </dsp:txXfrm>
    </dsp:sp>
    <dsp:sp modelId="{3A0630CF-198E-D146-8E91-5670644BCDB8}">
      <dsp:nvSpPr>
        <dsp:cNvPr id="0" name=""/>
        <dsp:cNvSpPr/>
      </dsp:nvSpPr>
      <dsp:spPr>
        <a:xfrm>
          <a:off x="0" y="1564676"/>
          <a:ext cx="5035164" cy="989820"/>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In such cases you must inform them that they are also under arrest for the other offence as well </a:t>
          </a:r>
          <a:br>
            <a:rPr lang="en-GB" sz="1800" kern="1200" dirty="0"/>
          </a:br>
          <a:r>
            <a:rPr lang="en-GB" sz="1800" kern="1200" dirty="0"/>
            <a:t>(Section 31 PACE)</a:t>
          </a:r>
          <a:endParaRPr lang="en-US" sz="1800" kern="1200" dirty="0"/>
        </a:p>
      </dsp:txBody>
      <dsp:txXfrm>
        <a:off x="48319" y="1612995"/>
        <a:ext cx="4938526" cy="893182"/>
      </dsp:txXfrm>
    </dsp:sp>
    <dsp:sp modelId="{125AA29A-95E0-BA40-B3FA-261D0DDF0F88}">
      <dsp:nvSpPr>
        <dsp:cNvPr id="0" name=""/>
        <dsp:cNvSpPr/>
      </dsp:nvSpPr>
      <dsp:spPr>
        <a:xfrm>
          <a:off x="0" y="2606335"/>
          <a:ext cx="5035164" cy="98982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This is to prevent a situation where the individual leaves the police station and is immediately rearrested for the other offence.</a:t>
          </a:r>
          <a:endParaRPr lang="en-US" sz="1800" kern="1200"/>
        </a:p>
      </dsp:txBody>
      <dsp:txXfrm>
        <a:off x="48319" y="2654654"/>
        <a:ext cx="4938526" cy="89318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29FC2C-F9FD-EF43-AED5-0DA9F030D2BD}">
      <dsp:nvSpPr>
        <dsp:cNvPr id="0" name=""/>
        <dsp:cNvSpPr/>
      </dsp:nvSpPr>
      <dsp:spPr>
        <a:xfrm>
          <a:off x="0" y="897818"/>
          <a:ext cx="2677885" cy="160673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If there is insufficient evidence to charge, the person must be released unless the officer has reasonable grounds for believing that detention without charge is necessary to secure or preserve evidence or to obtain evidence by questioning. </a:t>
          </a:r>
        </a:p>
      </dsp:txBody>
      <dsp:txXfrm>
        <a:off x="0" y="897818"/>
        <a:ext cx="2677885" cy="1606731"/>
      </dsp:txXfrm>
    </dsp:sp>
    <dsp:sp modelId="{F52A4BF1-65FB-154C-8FD3-9E72398D7A64}">
      <dsp:nvSpPr>
        <dsp:cNvPr id="0" name=""/>
        <dsp:cNvSpPr/>
      </dsp:nvSpPr>
      <dsp:spPr>
        <a:xfrm>
          <a:off x="2945674" y="897818"/>
          <a:ext cx="2677885" cy="160673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solidFill>
                <a:schemeClr val="bg1"/>
              </a:solidFill>
            </a:rPr>
            <a:t>The definition of </a:t>
          </a:r>
          <a:r>
            <a:rPr lang="en-US" sz="1300" b="1" kern="1200" dirty="0">
              <a:solidFill>
                <a:schemeClr val="bg1"/>
              </a:solidFill>
            </a:rPr>
            <a:t>'relevant time'</a:t>
          </a:r>
          <a:r>
            <a:rPr lang="en-US" sz="1300" kern="1200" dirty="0">
              <a:solidFill>
                <a:schemeClr val="bg1"/>
              </a:solidFill>
            </a:rPr>
            <a:t> is set out in </a:t>
          </a:r>
          <a:r>
            <a:rPr lang="en-US" sz="1300" b="1" kern="1200" dirty="0">
              <a:solidFill>
                <a:schemeClr val="bg1"/>
              </a:solidFill>
              <a:hlinkClick xmlns:r="http://schemas.openxmlformats.org/officeDocument/2006/relationships" r:id="rId1">
                <a:extLst>
                  <a:ext uri="{A12FA001-AC4F-418D-AE19-62706E023703}">
                    <ahyp:hlinkClr xmlns:ahyp="http://schemas.microsoft.com/office/drawing/2018/hyperlinkcolor" val="tx"/>
                  </a:ext>
                </a:extLst>
              </a:hlinkClick>
            </a:rPr>
            <a:t>PACE 1984</a:t>
          </a:r>
          <a:r>
            <a:rPr lang="en-US" sz="1300" b="1" kern="1200" dirty="0">
              <a:solidFill>
                <a:schemeClr val="bg1"/>
              </a:solidFill>
            </a:rPr>
            <a:t>.</a:t>
          </a:r>
          <a:r>
            <a:rPr lang="en-US" sz="1300" kern="1200" dirty="0">
              <a:solidFill>
                <a:schemeClr val="bg1"/>
              </a:solidFill>
            </a:rPr>
            <a:t> It generally means the time an arrested person arrives at the first police station he or she is taken to.</a:t>
          </a:r>
        </a:p>
      </dsp:txBody>
      <dsp:txXfrm>
        <a:off x="2945674" y="897818"/>
        <a:ext cx="2677885" cy="1606731"/>
      </dsp:txXfrm>
    </dsp:sp>
    <dsp:sp modelId="{8F935832-C24C-9748-847E-122E8F3C02E2}">
      <dsp:nvSpPr>
        <dsp:cNvPr id="0" name=""/>
        <dsp:cNvSpPr/>
      </dsp:nvSpPr>
      <dsp:spPr>
        <a:xfrm>
          <a:off x="5891348" y="897818"/>
          <a:ext cx="2677885" cy="160673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0" kern="1200" dirty="0"/>
            <a:t>The period of detention without charge may be extended for up to a period of </a:t>
          </a:r>
          <a:r>
            <a:rPr lang="en-US" sz="1300" b="0" kern="1200" dirty="0">
              <a:solidFill>
                <a:srgbClr val="FF0000"/>
              </a:solidFill>
            </a:rPr>
            <a:t>36 hours </a:t>
          </a:r>
          <a:r>
            <a:rPr lang="en-US" sz="1300" b="0" kern="1200" dirty="0"/>
            <a:t>from the relevant time. </a:t>
          </a:r>
        </a:p>
      </dsp:txBody>
      <dsp:txXfrm>
        <a:off x="5891348" y="897818"/>
        <a:ext cx="2677885" cy="1606731"/>
      </dsp:txXfrm>
    </dsp:sp>
    <dsp:sp modelId="{DCC86EC1-24A3-EE44-A9F5-E41842966C39}">
      <dsp:nvSpPr>
        <dsp:cNvPr id="0" name=""/>
        <dsp:cNvSpPr/>
      </dsp:nvSpPr>
      <dsp:spPr>
        <a:xfrm>
          <a:off x="0" y="2772338"/>
          <a:ext cx="2677885" cy="160673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solidFill>
                <a:schemeClr val="bg1"/>
              </a:solidFill>
            </a:rPr>
            <a:t>The extension can only be granted if the requirements of </a:t>
          </a:r>
          <a:r>
            <a:rPr lang="en-US" sz="1300" b="1" kern="1200" dirty="0">
              <a:solidFill>
                <a:schemeClr val="bg1"/>
              </a:solidFill>
              <a:hlinkClick xmlns:r="http://schemas.openxmlformats.org/officeDocument/2006/relationships" r:id="rId2">
                <a:extLst>
                  <a:ext uri="{A12FA001-AC4F-418D-AE19-62706E023703}">
                    <ahyp:hlinkClr xmlns:ahyp="http://schemas.microsoft.com/office/drawing/2018/hyperlinkcolor" val="tx"/>
                  </a:ext>
                </a:extLst>
              </a:hlinkClick>
            </a:rPr>
            <a:t>PACE 1984</a:t>
          </a:r>
          <a:r>
            <a:rPr lang="en-US" sz="1300" kern="1200" dirty="0">
              <a:solidFill>
                <a:schemeClr val="bg1"/>
              </a:solidFill>
            </a:rPr>
            <a:t> are satisfied. </a:t>
          </a:r>
        </a:p>
      </dsp:txBody>
      <dsp:txXfrm>
        <a:off x="0" y="2772338"/>
        <a:ext cx="2677885" cy="1606731"/>
      </dsp:txXfrm>
    </dsp:sp>
    <dsp:sp modelId="{E0A9D43E-14EE-4242-B4B2-B2682E493C5A}">
      <dsp:nvSpPr>
        <dsp:cNvPr id="0" name=""/>
        <dsp:cNvSpPr/>
      </dsp:nvSpPr>
      <dsp:spPr>
        <a:xfrm>
          <a:off x="2929472" y="2739947"/>
          <a:ext cx="2677885" cy="160673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0" kern="1200" dirty="0"/>
            <a:t>Detention </a:t>
          </a:r>
          <a:r>
            <a:rPr lang="en-US" sz="1300" b="0" kern="1200" dirty="0">
              <a:solidFill>
                <a:srgbClr val="FF0000"/>
              </a:solidFill>
            </a:rPr>
            <a:t>beyond 36 hours </a:t>
          </a:r>
          <a:r>
            <a:rPr lang="en-US" sz="1300" b="0" kern="1200" dirty="0"/>
            <a:t>is only permitted under </a:t>
          </a:r>
          <a:r>
            <a:rPr lang="en-US" sz="1300" b="0" kern="1200" dirty="0">
              <a:solidFill>
                <a:schemeClr val="bg1"/>
              </a:solidFill>
              <a:hlinkClick xmlns:r="http://schemas.openxmlformats.org/officeDocument/2006/relationships" r:id="rId3">
                <a:extLst>
                  <a:ext uri="{A12FA001-AC4F-418D-AE19-62706E023703}">
                    <ahyp:hlinkClr xmlns:ahyp="http://schemas.microsoft.com/office/drawing/2018/hyperlinkcolor" val="tx"/>
                  </a:ext>
                </a:extLst>
              </a:hlinkClick>
            </a:rPr>
            <a:t>PACE 1984</a:t>
          </a:r>
          <a:r>
            <a:rPr lang="en-US" sz="1300" b="0" kern="1200" dirty="0">
              <a:solidFill>
                <a:schemeClr val="bg1"/>
              </a:solidFill>
            </a:rPr>
            <a:t> where a magistrates' court issues a warrant of further detention. </a:t>
          </a:r>
        </a:p>
      </dsp:txBody>
      <dsp:txXfrm>
        <a:off x="2929472" y="2739947"/>
        <a:ext cx="2677885" cy="1606731"/>
      </dsp:txXfrm>
    </dsp:sp>
    <dsp:sp modelId="{AD5AC2A5-0300-B34C-A929-06DBEA12AFF1}">
      <dsp:nvSpPr>
        <dsp:cNvPr id="0" name=""/>
        <dsp:cNvSpPr/>
      </dsp:nvSpPr>
      <dsp:spPr>
        <a:xfrm>
          <a:off x="5891348" y="2772338"/>
          <a:ext cx="2677885" cy="160673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0" kern="1200" dirty="0"/>
            <a:t>If the court grants the application, the warrant can be issued up to a maximum of 36 hours. However, this is subject to an overall maximum period of detention without charge of 96 hours from the relevant time.</a:t>
          </a:r>
        </a:p>
      </dsp:txBody>
      <dsp:txXfrm>
        <a:off x="5891348" y="2772338"/>
        <a:ext cx="2677885" cy="160673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8E65C9-C6B2-714D-8A12-5B61CEF3DEB8}">
      <dsp:nvSpPr>
        <dsp:cNvPr id="0" name=""/>
        <dsp:cNvSpPr/>
      </dsp:nvSpPr>
      <dsp:spPr>
        <a:xfrm>
          <a:off x="0" y="574286"/>
          <a:ext cx="2464593" cy="1478756"/>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A person is seen committing an offence, or an allegation is made that the person has committed an offence </a:t>
          </a:r>
          <a:endParaRPr lang="en-US" sz="1600" kern="1200" dirty="0"/>
        </a:p>
      </dsp:txBody>
      <dsp:txXfrm>
        <a:off x="0" y="574286"/>
        <a:ext cx="2464593" cy="1478756"/>
      </dsp:txXfrm>
    </dsp:sp>
    <dsp:sp modelId="{17DDE990-FA1A-AB49-B037-428D7C4A0075}">
      <dsp:nvSpPr>
        <dsp:cNvPr id="0" name=""/>
        <dsp:cNvSpPr/>
      </dsp:nvSpPr>
      <dsp:spPr>
        <a:xfrm>
          <a:off x="2711053" y="574286"/>
          <a:ext cx="2464593" cy="1478756"/>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 police officer informs the offender that he or she will be reported for the offence </a:t>
          </a:r>
          <a:endParaRPr lang="en-US" sz="1600" kern="1200"/>
        </a:p>
      </dsp:txBody>
      <dsp:txXfrm>
        <a:off x="2711053" y="574286"/>
        <a:ext cx="2464593" cy="1478756"/>
      </dsp:txXfrm>
    </dsp:sp>
    <dsp:sp modelId="{FD41DA33-8E48-BF46-8855-2BF8FBE1BB7F}">
      <dsp:nvSpPr>
        <dsp:cNvPr id="0" name=""/>
        <dsp:cNvSpPr/>
      </dsp:nvSpPr>
      <dsp:spPr>
        <a:xfrm>
          <a:off x="5422106" y="574286"/>
          <a:ext cx="2464593" cy="1478756"/>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 police officer completes a pocket notebook entry </a:t>
          </a:r>
          <a:endParaRPr lang="en-US" sz="1600" kern="1200"/>
        </a:p>
      </dsp:txBody>
      <dsp:txXfrm>
        <a:off x="5422106" y="574286"/>
        <a:ext cx="2464593" cy="1478756"/>
      </dsp:txXfrm>
    </dsp:sp>
    <dsp:sp modelId="{D31C4823-3E22-694D-BB19-1838373FDFFE}">
      <dsp:nvSpPr>
        <dsp:cNvPr id="0" name=""/>
        <dsp:cNvSpPr/>
      </dsp:nvSpPr>
      <dsp:spPr>
        <a:xfrm>
          <a:off x="1355526" y="2299501"/>
          <a:ext cx="2464593" cy="1478756"/>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 written report is submitted to a supervisory officer. </a:t>
          </a:r>
          <a:endParaRPr lang="en-US" sz="1600" kern="1200"/>
        </a:p>
      </dsp:txBody>
      <dsp:txXfrm>
        <a:off x="1355526" y="2299501"/>
        <a:ext cx="2464593" cy="1478756"/>
      </dsp:txXfrm>
    </dsp:sp>
    <dsp:sp modelId="{17650FF4-74A7-0244-A4A2-5F67905250A8}">
      <dsp:nvSpPr>
        <dsp:cNvPr id="0" name=""/>
        <dsp:cNvSpPr/>
      </dsp:nvSpPr>
      <dsp:spPr>
        <a:xfrm>
          <a:off x="4066579" y="2299501"/>
          <a:ext cx="2464593" cy="1478756"/>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 decision is made whether to prosecute, caution or take no further action. If the decision is made to prosecute, an application is made for a summons. </a:t>
          </a:r>
          <a:endParaRPr lang="en-US" sz="1600" kern="1200"/>
        </a:p>
      </dsp:txBody>
      <dsp:txXfrm>
        <a:off x="4066579" y="2299501"/>
        <a:ext cx="2464593" cy="147875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BF86B3-14A4-4421-BC14-CB8DD150CA53}" type="datetimeFigureOut">
              <a:rPr lang="en-GB" smtClean="0"/>
              <a:t>16/02/2022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F3EC92-96C9-4E7E-A0F5-9B1CA54D168A}" type="slidenum">
              <a:rPr lang="en-GB" smtClean="0"/>
              <a:t>‹#›</a:t>
            </a:fld>
            <a:endParaRPr lang="en-GB"/>
          </a:p>
        </p:txBody>
      </p:sp>
    </p:spTree>
    <p:extLst>
      <p:ext uri="{BB962C8B-B14F-4D97-AF65-F5344CB8AC3E}">
        <p14:creationId xmlns:p14="http://schemas.microsoft.com/office/powerpoint/2010/main" val="1955431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3ED6478-620A-6843-8A0E-16A62874CDC9}" type="slidenum">
              <a:rPr lang="en-US" smtClean="0"/>
              <a:t>3</a:t>
            </a:fld>
            <a:endParaRPr lang="en-US"/>
          </a:p>
        </p:txBody>
      </p:sp>
    </p:spTree>
    <p:extLst>
      <p:ext uri="{BB962C8B-B14F-4D97-AF65-F5344CB8AC3E}">
        <p14:creationId xmlns:p14="http://schemas.microsoft.com/office/powerpoint/2010/main" val="39879591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28680558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F3EC92-96C9-4E7E-A0F5-9B1CA54D168A}" type="slidenum">
              <a:rPr lang="en-GB" smtClean="0"/>
              <a:t>16</a:t>
            </a:fld>
            <a:endParaRPr lang="en-GB"/>
          </a:p>
        </p:txBody>
      </p:sp>
    </p:spTree>
    <p:extLst>
      <p:ext uri="{BB962C8B-B14F-4D97-AF65-F5344CB8AC3E}">
        <p14:creationId xmlns:p14="http://schemas.microsoft.com/office/powerpoint/2010/main" val="31528319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F3EC92-96C9-4E7E-A0F5-9B1CA54D168A}" type="slidenum">
              <a:rPr lang="en-GB" smtClean="0"/>
              <a:t>17</a:t>
            </a:fld>
            <a:endParaRPr lang="en-GB"/>
          </a:p>
        </p:txBody>
      </p:sp>
    </p:spTree>
    <p:extLst>
      <p:ext uri="{BB962C8B-B14F-4D97-AF65-F5344CB8AC3E}">
        <p14:creationId xmlns:p14="http://schemas.microsoft.com/office/powerpoint/2010/main" val="7613691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23755004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lang="en-GB" sz="1200" dirty="0"/>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23</a:t>
            </a:fld>
            <a:endParaRPr lang="en-GB"/>
          </a:p>
        </p:txBody>
      </p:sp>
    </p:spTree>
    <p:extLst>
      <p:ext uri="{BB962C8B-B14F-4D97-AF65-F5344CB8AC3E}">
        <p14:creationId xmlns:p14="http://schemas.microsoft.com/office/powerpoint/2010/main" val="9017668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24</a:t>
            </a:fld>
            <a:endParaRPr lang="en-GB"/>
          </a:p>
        </p:txBody>
      </p:sp>
    </p:spTree>
    <p:extLst>
      <p:ext uri="{BB962C8B-B14F-4D97-AF65-F5344CB8AC3E}">
        <p14:creationId xmlns:p14="http://schemas.microsoft.com/office/powerpoint/2010/main" val="28434630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25</a:t>
            </a:fld>
            <a:endParaRPr lang="en-GB"/>
          </a:p>
        </p:txBody>
      </p:sp>
    </p:spTree>
    <p:extLst>
      <p:ext uri="{BB962C8B-B14F-4D97-AF65-F5344CB8AC3E}">
        <p14:creationId xmlns:p14="http://schemas.microsoft.com/office/powerpoint/2010/main" val="40407036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26</a:t>
            </a:fld>
            <a:endParaRPr lang="en-GB"/>
          </a:p>
        </p:txBody>
      </p:sp>
    </p:spTree>
    <p:extLst>
      <p:ext uri="{BB962C8B-B14F-4D97-AF65-F5344CB8AC3E}">
        <p14:creationId xmlns:p14="http://schemas.microsoft.com/office/powerpoint/2010/main" val="3265393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300A558-B92F-0647-AF7A-2F747E605DE3}" type="slidenum">
              <a:rPr lang="en-US" smtClean="0"/>
              <a:t>27</a:t>
            </a:fld>
            <a:endParaRPr lang="en-US"/>
          </a:p>
        </p:txBody>
      </p:sp>
    </p:spTree>
    <p:extLst>
      <p:ext uri="{BB962C8B-B14F-4D97-AF65-F5344CB8AC3E}">
        <p14:creationId xmlns:p14="http://schemas.microsoft.com/office/powerpoint/2010/main" val="34656508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600"/>
              </a:spcAft>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28</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8206716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600"/>
              </a:spcAft>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29</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5196037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600"/>
              </a:spcAft>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30</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9761126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600"/>
              </a:spcAft>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31</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8397710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GB" sz="1100"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32</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433054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endParaRPr lang="en-GB" sz="1000" b="0" i="0" u="none" strike="noStrike" kern="1200" baseline="0" dirty="0">
              <a:solidFill>
                <a:schemeClr val="tx1"/>
              </a:solidFill>
              <a:latin typeface="Arial" charset="0"/>
              <a:ea typeface="+mn-ea"/>
              <a:cs typeface="+mn-cs"/>
            </a:endParaRPr>
          </a:p>
          <a:p>
            <a:pPr>
              <a:lnSpc>
                <a:spcPct val="100000"/>
              </a:lnSpc>
            </a:pPr>
            <a:endParaRPr lang="en-GB" sz="1000" b="0" i="0" u="none" strike="noStrike" kern="1200" baseline="0" dirty="0">
              <a:solidFill>
                <a:schemeClr val="tx1"/>
              </a:solidFill>
              <a:latin typeface="Arial" charset="0"/>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endParaRPr lang="en-GB" sz="1100"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33</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2050649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34</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81470337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300A558-B92F-0647-AF7A-2F747E605DE3}" type="slidenum">
              <a:rPr lang="en-US" smtClean="0"/>
              <a:t>35</a:t>
            </a:fld>
            <a:endParaRPr lang="en-US"/>
          </a:p>
        </p:txBody>
      </p:sp>
    </p:spTree>
    <p:extLst>
      <p:ext uri="{BB962C8B-B14F-4D97-AF65-F5344CB8AC3E}">
        <p14:creationId xmlns:p14="http://schemas.microsoft.com/office/powerpoint/2010/main" val="286108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sz="1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38</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1740498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0"/>
              </a:spcAft>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39</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14953297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40</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42507560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41</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02623244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42</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41967588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600"/>
              </a:spcAft>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43</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411102522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44</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56127890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600"/>
              </a:spcAft>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45</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13544290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47</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2197219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48</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29958116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lang="en-GB" sz="1200" dirty="0"/>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50</a:t>
            </a:fld>
            <a:endParaRPr lang="en-GB"/>
          </a:p>
        </p:txBody>
      </p:sp>
    </p:spTree>
    <p:extLst>
      <p:ext uri="{BB962C8B-B14F-4D97-AF65-F5344CB8AC3E}">
        <p14:creationId xmlns:p14="http://schemas.microsoft.com/office/powerpoint/2010/main" val="425174155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51</a:t>
            </a:fld>
            <a:endParaRPr lang="en-GB"/>
          </a:p>
        </p:txBody>
      </p:sp>
    </p:spTree>
    <p:extLst>
      <p:ext uri="{BB962C8B-B14F-4D97-AF65-F5344CB8AC3E}">
        <p14:creationId xmlns:p14="http://schemas.microsoft.com/office/powerpoint/2010/main" val="37109484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52</a:t>
            </a:fld>
            <a:endParaRPr lang="en-GB"/>
          </a:p>
        </p:txBody>
      </p:sp>
    </p:spTree>
    <p:extLst>
      <p:ext uri="{BB962C8B-B14F-4D97-AF65-F5344CB8AC3E}">
        <p14:creationId xmlns:p14="http://schemas.microsoft.com/office/powerpoint/2010/main" val="167214744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endParaRPr lang="en-GB" sz="1100"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55</a:t>
            </a:fld>
            <a:endParaRPr lang="en-GB"/>
          </a:p>
        </p:txBody>
      </p:sp>
    </p:spTree>
    <p:extLst>
      <p:ext uri="{BB962C8B-B14F-4D97-AF65-F5344CB8AC3E}">
        <p14:creationId xmlns:p14="http://schemas.microsoft.com/office/powerpoint/2010/main" val="197594693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56</a:t>
            </a:fld>
            <a:endParaRPr lang="en-GB"/>
          </a:p>
        </p:txBody>
      </p:sp>
    </p:spTree>
    <p:extLst>
      <p:ext uri="{BB962C8B-B14F-4D97-AF65-F5344CB8AC3E}">
        <p14:creationId xmlns:p14="http://schemas.microsoft.com/office/powerpoint/2010/main" val="311185944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57</a:t>
            </a:fld>
            <a:endParaRPr lang="en-GB"/>
          </a:p>
        </p:txBody>
      </p:sp>
    </p:spTree>
    <p:extLst>
      <p:ext uri="{BB962C8B-B14F-4D97-AF65-F5344CB8AC3E}">
        <p14:creationId xmlns:p14="http://schemas.microsoft.com/office/powerpoint/2010/main" val="294268710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58</a:t>
            </a:fld>
            <a:endParaRPr lang="en-GB"/>
          </a:p>
        </p:txBody>
      </p:sp>
    </p:spTree>
    <p:extLst>
      <p:ext uri="{BB962C8B-B14F-4D97-AF65-F5344CB8AC3E}">
        <p14:creationId xmlns:p14="http://schemas.microsoft.com/office/powerpoint/2010/main" val="90048761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59</a:t>
            </a:fld>
            <a:endParaRPr lang="en-GB"/>
          </a:p>
        </p:txBody>
      </p:sp>
    </p:spTree>
    <p:extLst>
      <p:ext uri="{BB962C8B-B14F-4D97-AF65-F5344CB8AC3E}">
        <p14:creationId xmlns:p14="http://schemas.microsoft.com/office/powerpoint/2010/main" val="342576463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60</a:t>
            </a:fld>
            <a:endParaRPr lang="en-GB"/>
          </a:p>
        </p:txBody>
      </p:sp>
    </p:spTree>
    <p:extLst>
      <p:ext uri="{BB962C8B-B14F-4D97-AF65-F5344CB8AC3E}">
        <p14:creationId xmlns:p14="http://schemas.microsoft.com/office/powerpoint/2010/main" val="244683198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61</a:t>
            </a:fld>
            <a:endParaRPr lang="en-GB"/>
          </a:p>
        </p:txBody>
      </p:sp>
    </p:spTree>
    <p:extLst>
      <p:ext uri="{BB962C8B-B14F-4D97-AF65-F5344CB8AC3E}">
        <p14:creationId xmlns:p14="http://schemas.microsoft.com/office/powerpoint/2010/main" val="27681679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AFE0B-0A76-3141-A2CC-6961A9374CD6}"/>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30A06A25-16AD-C446-BD61-C41BE996C60E}"/>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A0A1E31-F93A-5846-BAC5-03009DFBDA43}"/>
              </a:ext>
            </a:extLst>
          </p:cNvPr>
          <p:cNvSpPr>
            <a:spLocks noGrp="1"/>
          </p:cNvSpPr>
          <p:nvPr>
            <p:ph type="dt" sz="half" idx="10"/>
          </p:nvPr>
        </p:nvSpPr>
        <p:spPr/>
        <p:txBody>
          <a:bodyPr/>
          <a:lstStyle/>
          <a:p>
            <a:fld id="{9C64F3F4-CE19-49F8-9EF4-FF4EE52031C2}" type="datetimeFigureOut">
              <a:rPr lang="en-GB" smtClean="0"/>
              <a:t>16/02/2022</a:t>
            </a:fld>
            <a:endParaRPr lang="en-GB"/>
          </a:p>
        </p:txBody>
      </p:sp>
      <p:sp>
        <p:nvSpPr>
          <p:cNvPr id="5" name="Footer Placeholder 4">
            <a:extLst>
              <a:ext uri="{FF2B5EF4-FFF2-40B4-BE49-F238E27FC236}">
                <a16:creationId xmlns:a16="http://schemas.microsoft.com/office/drawing/2014/main" id="{366DCF6B-C45A-6D4A-A857-24A99B922A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A21FC3-769D-2144-A1D8-3C7410EC30AF}"/>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916999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96EF7-985D-C14E-BBA0-56627829A46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310A3A1-BBD6-0C47-A030-7142665E180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2B1F619-F985-AC48-820C-44BEA5E1AE43}"/>
              </a:ext>
            </a:extLst>
          </p:cNvPr>
          <p:cNvSpPr>
            <a:spLocks noGrp="1"/>
          </p:cNvSpPr>
          <p:nvPr>
            <p:ph type="dt" sz="half" idx="10"/>
          </p:nvPr>
        </p:nvSpPr>
        <p:spPr/>
        <p:txBody>
          <a:bodyPr/>
          <a:lstStyle/>
          <a:p>
            <a:fld id="{9C64F3F4-CE19-49F8-9EF4-FF4EE52031C2}" type="datetimeFigureOut">
              <a:rPr lang="en-GB" smtClean="0"/>
              <a:t>16/02/2022</a:t>
            </a:fld>
            <a:endParaRPr lang="en-GB"/>
          </a:p>
        </p:txBody>
      </p:sp>
      <p:sp>
        <p:nvSpPr>
          <p:cNvPr id="5" name="Footer Placeholder 4">
            <a:extLst>
              <a:ext uri="{FF2B5EF4-FFF2-40B4-BE49-F238E27FC236}">
                <a16:creationId xmlns:a16="http://schemas.microsoft.com/office/drawing/2014/main" id="{1CB31B3E-34C7-3D48-A9B1-392BF96ED28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08D3912-09EC-8243-AF2A-6AA560F7E626}"/>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460284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0691A-FC2B-B344-97C7-23558A6C0954}"/>
              </a:ext>
            </a:extLst>
          </p:cNvPr>
          <p:cNvSpPr>
            <a:spLocks noGrp="1"/>
          </p:cNvSpPr>
          <p:nvPr>
            <p:ph type="title"/>
          </p:nvPr>
        </p:nvSpPr>
        <p:spPr>
          <a:xfrm>
            <a:off x="623888" y="1709739"/>
            <a:ext cx="7886700" cy="2852737"/>
          </a:xfr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85BD7B4-C46B-794C-9261-FA4F8AAD727F}"/>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FB13746-03EE-3246-B105-6D6C62CC1280}"/>
              </a:ext>
            </a:extLst>
          </p:cNvPr>
          <p:cNvSpPr>
            <a:spLocks noGrp="1"/>
          </p:cNvSpPr>
          <p:nvPr>
            <p:ph type="dt" sz="half" idx="10"/>
          </p:nvPr>
        </p:nvSpPr>
        <p:spPr/>
        <p:txBody>
          <a:bodyPr/>
          <a:lstStyle/>
          <a:p>
            <a:fld id="{9C64F3F4-CE19-49F8-9EF4-FF4EE52031C2}" type="datetimeFigureOut">
              <a:rPr lang="en-GB" smtClean="0"/>
              <a:t>16/02/2022</a:t>
            </a:fld>
            <a:endParaRPr lang="en-GB"/>
          </a:p>
        </p:txBody>
      </p:sp>
      <p:sp>
        <p:nvSpPr>
          <p:cNvPr id="5" name="Footer Placeholder 4">
            <a:extLst>
              <a:ext uri="{FF2B5EF4-FFF2-40B4-BE49-F238E27FC236}">
                <a16:creationId xmlns:a16="http://schemas.microsoft.com/office/drawing/2014/main" id="{7EF9DF32-6C4F-0D44-BF29-6928354BE0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FD0902F-62B7-3342-8D54-717CB9020EA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318857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FF230-57B1-5C4D-9280-16BB50B2BB9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29A335D-8AD4-4749-8D04-5A6AE7AF4DDE}"/>
              </a:ext>
            </a:extLst>
          </p:cNvPr>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C265B41-4ACE-B742-A150-0151CD6C9B0B}"/>
              </a:ext>
            </a:extLst>
          </p:cNvPr>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725CB8F-E221-5946-ADD2-CADD330E2269}"/>
              </a:ext>
            </a:extLst>
          </p:cNvPr>
          <p:cNvSpPr>
            <a:spLocks noGrp="1"/>
          </p:cNvSpPr>
          <p:nvPr>
            <p:ph type="dt" sz="half" idx="10"/>
          </p:nvPr>
        </p:nvSpPr>
        <p:spPr/>
        <p:txBody>
          <a:bodyPr/>
          <a:lstStyle/>
          <a:p>
            <a:fld id="{9C64F3F4-CE19-49F8-9EF4-FF4EE52031C2}" type="datetimeFigureOut">
              <a:rPr lang="en-GB" smtClean="0"/>
              <a:t>16/02/2022</a:t>
            </a:fld>
            <a:endParaRPr lang="en-GB"/>
          </a:p>
        </p:txBody>
      </p:sp>
      <p:sp>
        <p:nvSpPr>
          <p:cNvPr id="6" name="Footer Placeholder 5">
            <a:extLst>
              <a:ext uri="{FF2B5EF4-FFF2-40B4-BE49-F238E27FC236}">
                <a16:creationId xmlns:a16="http://schemas.microsoft.com/office/drawing/2014/main" id="{2F4BAB12-81FF-1E40-8032-C17BC92B6ED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708519C-9A25-BA46-BB1D-30C5F838EBE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776256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8D2AD-A0B8-3246-9677-AF2E64F3F134}"/>
              </a:ext>
            </a:extLst>
          </p:cNvPr>
          <p:cNvSpPr>
            <a:spLocks noGrp="1"/>
          </p:cNvSpPr>
          <p:nvPr>
            <p:ph type="title"/>
          </p:nvPr>
        </p:nvSpPr>
        <p:spPr>
          <a:xfrm>
            <a:off x="629841" y="365126"/>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A3C960A-F162-D942-A6D3-39FC03B9E329}"/>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8DE88A7A-1D2D-D645-8AAA-89A3ABD8E76C}"/>
              </a:ext>
            </a:extLst>
          </p:cNvPr>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C618F9F-7C60-5F4C-AB20-D460FFA274ED}"/>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5CD6A435-0FCB-8549-8699-E4F8D9505C9C}"/>
              </a:ext>
            </a:extLst>
          </p:cNvPr>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8BC7681-6F64-7742-B253-CAB095BD78AB}"/>
              </a:ext>
            </a:extLst>
          </p:cNvPr>
          <p:cNvSpPr>
            <a:spLocks noGrp="1"/>
          </p:cNvSpPr>
          <p:nvPr>
            <p:ph type="dt" sz="half" idx="10"/>
          </p:nvPr>
        </p:nvSpPr>
        <p:spPr/>
        <p:txBody>
          <a:bodyPr/>
          <a:lstStyle/>
          <a:p>
            <a:fld id="{9C64F3F4-CE19-49F8-9EF4-FF4EE52031C2}" type="datetimeFigureOut">
              <a:rPr lang="en-GB" smtClean="0"/>
              <a:t>16/02/2022</a:t>
            </a:fld>
            <a:endParaRPr lang="en-GB"/>
          </a:p>
        </p:txBody>
      </p:sp>
      <p:sp>
        <p:nvSpPr>
          <p:cNvPr id="8" name="Footer Placeholder 7">
            <a:extLst>
              <a:ext uri="{FF2B5EF4-FFF2-40B4-BE49-F238E27FC236}">
                <a16:creationId xmlns:a16="http://schemas.microsoft.com/office/drawing/2014/main" id="{D9B33392-79E8-9747-996A-079B201DF25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E01D7AE-C804-3940-8D4B-38556BAE81A4}"/>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807365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36E00-C45B-1A4E-A976-2516EBC8BC2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B8C6D08-2629-BC44-9E68-AE8BE2F28DB8}"/>
              </a:ext>
            </a:extLst>
          </p:cNvPr>
          <p:cNvSpPr>
            <a:spLocks noGrp="1"/>
          </p:cNvSpPr>
          <p:nvPr>
            <p:ph type="dt" sz="half" idx="10"/>
          </p:nvPr>
        </p:nvSpPr>
        <p:spPr/>
        <p:txBody>
          <a:bodyPr/>
          <a:lstStyle/>
          <a:p>
            <a:fld id="{9C64F3F4-CE19-49F8-9EF4-FF4EE52031C2}" type="datetimeFigureOut">
              <a:rPr lang="en-GB" smtClean="0"/>
              <a:t>16/02/2022</a:t>
            </a:fld>
            <a:endParaRPr lang="en-GB"/>
          </a:p>
        </p:txBody>
      </p:sp>
      <p:sp>
        <p:nvSpPr>
          <p:cNvPr id="4" name="Footer Placeholder 3">
            <a:extLst>
              <a:ext uri="{FF2B5EF4-FFF2-40B4-BE49-F238E27FC236}">
                <a16:creationId xmlns:a16="http://schemas.microsoft.com/office/drawing/2014/main" id="{3A7AB229-3DDF-6B4B-9B1D-FACF4B83DE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ED70406-E440-634F-979F-6176FCB7E874}"/>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479169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DB97925-F214-6647-9E88-8FC254127606}"/>
              </a:ext>
            </a:extLst>
          </p:cNvPr>
          <p:cNvSpPr>
            <a:spLocks noGrp="1"/>
          </p:cNvSpPr>
          <p:nvPr>
            <p:ph type="dt" sz="half" idx="10"/>
          </p:nvPr>
        </p:nvSpPr>
        <p:spPr/>
        <p:txBody>
          <a:bodyPr/>
          <a:lstStyle/>
          <a:p>
            <a:fld id="{9C64F3F4-CE19-49F8-9EF4-FF4EE52031C2}" type="datetimeFigureOut">
              <a:rPr lang="en-GB" smtClean="0"/>
              <a:t>16/02/2022</a:t>
            </a:fld>
            <a:endParaRPr lang="en-GB"/>
          </a:p>
        </p:txBody>
      </p:sp>
      <p:sp>
        <p:nvSpPr>
          <p:cNvPr id="3" name="Footer Placeholder 2">
            <a:extLst>
              <a:ext uri="{FF2B5EF4-FFF2-40B4-BE49-F238E27FC236}">
                <a16:creationId xmlns:a16="http://schemas.microsoft.com/office/drawing/2014/main" id="{B38DD975-D874-AC41-908F-24113FA9C8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1E5DEB2-BCF9-E448-948E-85590B69880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126020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032CB-2D3E-D240-B881-EFA65BD95FBA}"/>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E795CFC-442C-3545-8407-6688BE3F2A05}"/>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628F59B-AAF1-C042-9B98-52979505A471}"/>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ABE73140-D078-1349-AFB1-E337B50E3FBB}"/>
              </a:ext>
            </a:extLst>
          </p:cNvPr>
          <p:cNvSpPr>
            <a:spLocks noGrp="1"/>
          </p:cNvSpPr>
          <p:nvPr>
            <p:ph type="dt" sz="half" idx="10"/>
          </p:nvPr>
        </p:nvSpPr>
        <p:spPr/>
        <p:txBody>
          <a:bodyPr/>
          <a:lstStyle/>
          <a:p>
            <a:fld id="{9C64F3F4-CE19-49F8-9EF4-FF4EE52031C2}" type="datetimeFigureOut">
              <a:rPr lang="en-GB" smtClean="0"/>
              <a:t>16/02/2022</a:t>
            </a:fld>
            <a:endParaRPr lang="en-GB"/>
          </a:p>
        </p:txBody>
      </p:sp>
      <p:sp>
        <p:nvSpPr>
          <p:cNvPr id="6" name="Footer Placeholder 5">
            <a:extLst>
              <a:ext uri="{FF2B5EF4-FFF2-40B4-BE49-F238E27FC236}">
                <a16:creationId xmlns:a16="http://schemas.microsoft.com/office/drawing/2014/main" id="{4EA927FD-2DE0-EB45-822F-7B9580BB046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713B096-BAC2-154E-9FA0-9A423DF4FC26}"/>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693889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4D6F1-61ED-D24B-B035-78C03F9D4856}"/>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80DFCFF-1294-434C-B277-2AAF65334715}"/>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50C8EE5B-B5D1-FF46-9676-25A356584B25}"/>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516B1F13-AD96-3C42-9E10-72A426417072}"/>
              </a:ext>
            </a:extLst>
          </p:cNvPr>
          <p:cNvSpPr>
            <a:spLocks noGrp="1"/>
          </p:cNvSpPr>
          <p:nvPr>
            <p:ph type="dt" sz="half" idx="10"/>
          </p:nvPr>
        </p:nvSpPr>
        <p:spPr/>
        <p:txBody>
          <a:bodyPr/>
          <a:lstStyle/>
          <a:p>
            <a:fld id="{9C64F3F4-CE19-49F8-9EF4-FF4EE52031C2}" type="datetimeFigureOut">
              <a:rPr lang="en-GB" smtClean="0"/>
              <a:t>16/02/2022</a:t>
            </a:fld>
            <a:endParaRPr lang="en-GB"/>
          </a:p>
        </p:txBody>
      </p:sp>
      <p:sp>
        <p:nvSpPr>
          <p:cNvPr id="6" name="Footer Placeholder 5">
            <a:extLst>
              <a:ext uri="{FF2B5EF4-FFF2-40B4-BE49-F238E27FC236}">
                <a16:creationId xmlns:a16="http://schemas.microsoft.com/office/drawing/2014/main" id="{44FD7830-24BD-364C-90ED-7E472CF41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5B64D2-249B-294C-A665-F5C1830EA37C}"/>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881400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7F91D-6FA4-6D48-BD07-111C9F8006A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68CAE4C-523D-1344-A041-062AE47015A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EED63F3-0F11-6C42-92DA-C12DB00B2329}"/>
              </a:ext>
            </a:extLst>
          </p:cNvPr>
          <p:cNvSpPr>
            <a:spLocks noGrp="1"/>
          </p:cNvSpPr>
          <p:nvPr>
            <p:ph type="dt" sz="half" idx="10"/>
          </p:nvPr>
        </p:nvSpPr>
        <p:spPr/>
        <p:txBody>
          <a:bodyPr/>
          <a:lstStyle/>
          <a:p>
            <a:fld id="{9C64F3F4-CE19-49F8-9EF4-FF4EE52031C2}" type="datetimeFigureOut">
              <a:rPr lang="en-GB" smtClean="0"/>
              <a:t>16/02/2022</a:t>
            </a:fld>
            <a:endParaRPr lang="en-GB"/>
          </a:p>
        </p:txBody>
      </p:sp>
      <p:sp>
        <p:nvSpPr>
          <p:cNvPr id="5" name="Footer Placeholder 4">
            <a:extLst>
              <a:ext uri="{FF2B5EF4-FFF2-40B4-BE49-F238E27FC236}">
                <a16:creationId xmlns:a16="http://schemas.microsoft.com/office/drawing/2014/main" id="{669790C2-095C-694E-8AF5-4722EF72DBC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364352C-6444-A947-8CCB-6568BDC3ECE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3014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59BDDA4-8FF0-BF43-B476-C1AD29693B4A}"/>
              </a:ext>
            </a:extLst>
          </p:cNvPr>
          <p:cNvSpPr>
            <a:spLocks noGrp="1"/>
          </p:cNvSpPr>
          <p:nvPr>
            <p:ph type="title" orient="vert"/>
          </p:nvPr>
        </p:nvSpPr>
        <p:spPr>
          <a:xfrm>
            <a:off x="6543675" y="365125"/>
            <a:ext cx="1971675"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FAB4ADD-C0BF-4149-AF39-4E0363DB93BA}"/>
              </a:ext>
            </a:extLst>
          </p:cNvPr>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DE5E8A0-9C83-D641-A66D-674073A9FAE5}"/>
              </a:ext>
            </a:extLst>
          </p:cNvPr>
          <p:cNvSpPr>
            <a:spLocks noGrp="1"/>
          </p:cNvSpPr>
          <p:nvPr>
            <p:ph type="dt" sz="half" idx="10"/>
          </p:nvPr>
        </p:nvSpPr>
        <p:spPr/>
        <p:txBody>
          <a:bodyPr/>
          <a:lstStyle/>
          <a:p>
            <a:fld id="{9C64F3F4-CE19-49F8-9EF4-FF4EE52031C2}" type="datetimeFigureOut">
              <a:rPr lang="en-GB" smtClean="0"/>
              <a:t>16/02/2022</a:t>
            </a:fld>
            <a:endParaRPr lang="en-GB"/>
          </a:p>
        </p:txBody>
      </p:sp>
      <p:sp>
        <p:nvSpPr>
          <p:cNvPr id="5" name="Footer Placeholder 4">
            <a:extLst>
              <a:ext uri="{FF2B5EF4-FFF2-40B4-BE49-F238E27FC236}">
                <a16:creationId xmlns:a16="http://schemas.microsoft.com/office/drawing/2014/main" id="{73D97995-5EF9-4048-B0EC-0E3FD9DB0FF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4DCDE6-54B0-1442-9D05-7B34266D7E92}"/>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296035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1C96E4D-967E-D94B-96E9-C51CEE566027}"/>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D47EC77-3124-5B42-BCFC-E8309952BAC4}"/>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950D3C6-8699-494A-BE3B-C4BE175A65E1}"/>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C64F3F4-CE19-49F8-9EF4-FF4EE52031C2}" type="datetimeFigureOut">
              <a:rPr lang="en-GB" smtClean="0"/>
              <a:pPr/>
              <a:t>16/02/2022</a:t>
            </a:fld>
            <a:endParaRPr lang="en-GB" dirty="0"/>
          </a:p>
        </p:txBody>
      </p:sp>
      <p:sp>
        <p:nvSpPr>
          <p:cNvPr id="5" name="Footer Placeholder 4">
            <a:extLst>
              <a:ext uri="{FF2B5EF4-FFF2-40B4-BE49-F238E27FC236}">
                <a16:creationId xmlns:a16="http://schemas.microsoft.com/office/drawing/2014/main" id="{6B18506A-4B58-4C41-9670-7E9AE8E2B3D0}"/>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9E2165A-35B2-CC41-AB8D-930762976F13}"/>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2021955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s://www.npcc.police.uk/Digital%20Forensic%20Science%20Strategy%202020.pdf" TargetMode="External"/><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hyperlink" Target="https://assets.publishing.service.gov.uk/government/uploads/system/uploads/attachment_data/file/912389/107_FSR-C-107_Digital_forensics_2.0.pdf"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0.xml.rels><?xml version="1.0" encoding="UTF-8" standalone="yes"?>
<Relationships xmlns="http://schemas.openxmlformats.org/package/2006/relationships"><Relationship Id="rId8" Type="http://schemas.openxmlformats.org/officeDocument/2006/relationships/hyperlink" Target="https://www.app.college.police.uk/app-content/investigations/investigative-strategies/passive-data-generators/#third-party-images" TargetMode="External"/><Relationship Id="rId3" Type="http://schemas.openxmlformats.org/officeDocument/2006/relationships/hyperlink" Target="https://library.college.police.uk/docs/college-of-policing/Body-worn-video-guidance-2014.pdf" TargetMode="External"/><Relationship Id="rId7" Type="http://schemas.openxmlformats.org/officeDocument/2006/relationships/hyperlink" Target="https://www.app.college.police.uk/app-content/public-order/?s=" TargetMode="External"/><Relationship Id="rId2" Type="http://schemas.openxmlformats.org/officeDocument/2006/relationships/hyperlink" Target="https://www.app.college.police.uk/app-content/investigations/investigative-strategies/investigative-strategiesanpr/" TargetMode="External"/><Relationship Id="rId1" Type="http://schemas.openxmlformats.org/officeDocument/2006/relationships/slideLayout" Target="../slideLayouts/slideLayout2.xml"/><Relationship Id="rId6" Type="http://schemas.openxmlformats.org/officeDocument/2006/relationships/hyperlink" Target="https://www.app.college.police.uk/app-content/investigations/investigative-interviewing/" TargetMode="External"/><Relationship Id="rId5" Type="http://schemas.openxmlformats.org/officeDocument/2006/relationships/hyperlink" Target="https://www.app.college.police.uk/app-content/investigations/investigative-strategies/passive-data-generators/#video-identification" TargetMode="External"/><Relationship Id="rId10" Type="http://schemas.openxmlformats.org/officeDocument/2006/relationships/hyperlink" Target="https://library.college.police.uk/docs/acpo/police-use-of-digital-images-2007.pdf" TargetMode="External"/><Relationship Id="rId4" Type="http://schemas.openxmlformats.org/officeDocument/2006/relationships/hyperlink" Target="https://www.app.college.police.uk/app-content/investigations/investigative-strategies/passive-data-generators/#cctv" TargetMode="External"/><Relationship Id="rId9"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hyperlink" Target="https://www.enisa.europa.eu/publications/electronic-evidence-a-basic-guide-for-first-responders" TargetMode="External"/><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library.college.police.uk/docs/acpo/digital-evidence-2012.pdf" TargetMode="External"/><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library.college.police.uk/docs/college-of-policing/APP-the-extraction-of-material-from-digital-devices-2021.pdf" TargetMode="External"/><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www.cityoflondon.police.uk/SysSiteAssets/media/images/city-of-london/about-us/pipcu/pipcu-guide-to-seizure-of-exhibits.pdf" TargetMode="External"/><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image" Target="../media/image25.jpeg"/></Relationships>
</file>

<file path=ppt/slides/_rels/slide19.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20.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8.jpeg"/><Relationship Id="rId7" Type="http://schemas.openxmlformats.org/officeDocument/2006/relationships/diagramColors" Target="../diagrams/colors3.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7.xml"/><Relationship Id="rId1" Type="http://schemas.openxmlformats.org/officeDocument/2006/relationships/tags" Target="../tags/tag1.xml"/><Relationship Id="rId4" Type="http://schemas.openxmlformats.org/officeDocument/2006/relationships/image" Target="../media/image39.png"/></Relationships>
</file>

<file path=ppt/slides/_rels/slide27.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44.jpeg"/></Relationships>
</file>

<file path=ppt/slides/_rels/slide31.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46.jpeg"/></Relationships>
</file>

<file path=ppt/slides/_rels/slide32.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7.xml"/><Relationship Id="rId1" Type="http://schemas.openxmlformats.org/officeDocument/2006/relationships/tags" Target="../tags/tag2.xml"/><Relationship Id="rId5" Type="http://schemas.openxmlformats.org/officeDocument/2006/relationships/image" Target="../media/image49.jpeg"/><Relationship Id="rId4" Type="http://schemas.openxmlformats.org/officeDocument/2006/relationships/image" Target="../media/image48.jpeg"/></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7.xml"/><Relationship Id="rId1" Type="http://schemas.openxmlformats.org/officeDocument/2006/relationships/tags" Target="../tags/tag3.xml"/><Relationship Id="rId4" Type="http://schemas.openxmlformats.org/officeDocument/2006/relationships/image" Target="../media/image50.jpe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53.jpeg"/><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7.xml"/><Relationship Id="rId1" Type="http://schemas.openxmlformats.org/officeDocument/2006/relationships/tags" Target="../tags/tag4.xml"/><Relationship Id="rId5" Type="http://schemas.openxmlformats.org/officeDocument/2006/relationships/image" Target="../media/image55.png"/><Relationship Id="rId4" Type="http://schemas.openxmlformats.org/officeDocument/2006/relationships/image" Target="../media/image54.png"/></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7.xml"/><Relationship Id="rId1" Type="http://schemas.openxmlformats.org/officeDocument/2006/relationships/tags" Target="../tags/tag5.xml"/><Relationship Id="rId4" Type="http://schemas.openxmlformats.org/officeDocument/2006/relationships/image" Target="../media/image56.jpeg"/></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7.xml"/><Relationship Id="rId1" Type="http://schemas.openxmlformats.org/officeDocument/2006/relationships/tags" Target="../tags/tag6.xml"/><Relationship Id="rId4" Type="http://schemas.openxmlformats.org/officeDocument/2006/relationships/image" Target="../media/image57.jpeg"/></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8.xml"/><Relationship Id="rId1" Type="http://schemas.openxmlformats.org/officeDocument/2006/relationships/tags" Target="../tags/tag7.xml"/><Relationship Id="rId5" Type="http://schemas.openxmlformats.org/officeDocument/2006/relationships/image" Target="../media/image58.jpeg"/><Relationship Id="rId4" Type="http://schemas.openxmlformats.org/officeDocument/2006/relationships/notesSlide" Target="../notesSlides/notesSlide22.xml"/></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7.xml"/><Relationship Id="rId1" Type="http://schemas.openxmlformats.org/officeDocument/2006/relationships/tags" Target="../tags/tag9.xml"/><Relationship Id="rId4" Type="http://schemas.openxmlformats.org/officeDocument/2006/relationships/image" Target="../media/image59.png"/></Relationships>
</file>

<file path=ppt/slides/_rels/slide43.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25.xml"/><Relationship Id="rId1" Type="http://schemas.openxmlformats.org/officeDocument/2006/relationships/slideLayout" Target="../slideLayouts/slideLayout7.xml"/><Relationship Id="rId5" Type="http://schemas.openxmlformats.org/officeDocument/2006/relationships/image" Target="../media/image63.jpeg"/><Relationship Id="rId4" Type="http://schemas.openxmlformats.org/officeDocument/2006/relationships/image" Target="../media/image62.jpeg"/></Relationships>
</file>

<file path=ppt/slides/_rels/slide45.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image" Target="../media/image65.jpeg"/><Relationship Id="rId1" Type="http://schemas.openxmlformats.org/officeDocument/2006/relationships/slideLayout" Target="../slideLayouts/slideLayout7.xml"/><Relationship Id="rId4" Type="http://schemas.openxmlformats.org/officeDocument/2006/relationships/image" Target="../media/image67.jpeg"/></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7.xml"/><Relationship Id="rId1" Type="http://schemas.openxmlformats.org/officeDocument/2006/relationships/tags" Target="../tags/tag10.xml"/><Relationship Id="rId5" Type="http://schemas.openxmlformats.org/officeDocument/2006/relationships/image" Target="../media/image69.jpeg"/><Relationship Id="rId4" Type="http://schemas.openxmlformats.org/officeDocument/2006/relationships/image" Target="../media/image68.jpeg"/></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7.xml"/><Relationship Id="rId1" Type="http://schemas.openxmlformats.org/officeDocument/2006/relationships/tags" Target="../tags/tag11.xml"/><Relationship Id="rId4" Type="http://schemas.openxmlformats.org/officeDocument/2006/relationships/image" Target="../media/image70.png"/></Relationships>
</file>

<file path=ppt/slides/_rels/slide49.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image" Target="../media/image71.jpeg"/><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image" Target="../media/image74.jpeg"/></Relationships>
</file>

<file path=ppt/slides/_rels/slide52.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76.jpe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2" name="Picture 4" descr="A vision for digital policing - Blue Line">
            <a:extLst>
              <a:ext uri="{FF2B5EF4-FFF2-40B4-BE49-F238E27FC236}">
                <a16:creationId xmlns:a16="http://schemas.microsoft.com/office/drawing/2014/main" id="{F94E8A2A-76DB-6943-A262-C34A7F97B0E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90"/>
          <a:stretch/>
        </p:blipFill>
        <p:spPr bwMode="auto">
          <a:xfrm>
            <a:off x="4511330" y="-1"/>
            <a:ext cx="4632671" cy="2937954"/>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Instilling trust in digital for our police force - O2 The Blue">
            <a:extLst>
              <a:ext uri="{FF2B5EF4-FFF2-40B4-BE49-F238E27FC236}">
                <a16:creationId xmlns:a16="http://schemas.microsoft.com/office/drawing/2014/main" id="{B167BA28-20A6-8641-8535-532B892D841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643" r="18385" b="1"/>
          <a:stretch/>
        </p:blipFill>
        <p:spPr bwMode="auto">
          <a:xfrm>
            <a:off x="3152728" y="2937953"/>
            <a:ext cx="5991270" cy="3920047"/>
          </a:xfrm>
          <a:prstGeom prst="rect">
            <a:avLst/>
          </a:prstGeom>
          <a:noFill/>
          <a:extLst>
            <a:ext uri="{909E8E84-426E-40DD-AFC4-6F175D3DCCD1}">
              <a14:hiddenFill xmlns:a14="http://schemas.microsoft.com/office/drawing/2010/main">
                <a:solidFill>
                  <a:srgbClr val="FFFFFF"/>
                </a:solidFill>
              </a14:hiddenFill>
            </a:ext>
          </a:extLst>
        </p:spPr>
      </p:pic>
      <p:sp>
        <p:nvSpPr>
          <p:cNvPr id="73" name="Freeform: Shape 72">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589485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Freeform: Shape 74">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5573380"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8868E29-4EC0-E641-B283-D91753695BF2}"/>
              </a:ext>
            </a:extLst>
          </p:cNvPr>
          <p:cNvSpPr>
            <a:spLocks noGrp="1"/>
          </p:cNvSpPr>
          <p:nvPr>
            <p:ph type="title"/>
          </p:nvPr>
        </p:nvSpPr>
        <p:spPr>
          <a:xfrm>
            <a:off x="603504" y="365125"/>
            <a:ext cx="3949616" cy="1325563"/>
          </a:xfrm>
        </p:spPr>
        <p:txBody>
          <a:bodyPr>
            <a:normAutofit/>
          </a:bodyPr>
          <a:lstStyle/>
          <a:p>
            <a:r>
              <a:rPr lang="en-US" dirty="0"/>
              <a:t>Digital Policing </a:t>
            </a:r>
          </a:p>
        </p:txBody>
      </p:sp>
      <p:sp>
        <p:nvSpPr>
          <p:cNvPr id="3" name="Content Placeholder 2">
            <a:extLst>
              <a:ext uri="{FF2B5EF4-FFF2-40B4-BE49-F238E27FC236}">
                <a16:creationId xmlns:a16="http://schemas.microsoft.com/office/drawing/2014/main" id="{04B9EDB0-2B04-FC4D-8E76-4F29E728CEC4}"/>
              </a:ext>
            </a:extLst>
          </p:cNvPr>
          <p:cNvSpPr>
            <a:spLocks noGrp="1"/>
          </p:cNvSpPr>
          <p:nvPr>
            <p:ph idx="1"/>
          </p:nvPr>
        </p:nvSpPr>
        <p:spPr>
          <a:xfrm>
            <a:off x="549520" y="1690688"/>
            <a:ext cx="4795810" cy="4154361"/>
          </a:xfrm>
        </p:spPr>
        <p:txBody>
          <a:bodyPr>
            <a:normAutofit/>
          </a:bodyPr>
          <a:lstStyle/>
          <a:p>
            <a:pPr marL="0" indent="0">
              <a:buNone/>
            </a:pPr>
            <a:r>
              <a:rPr lang="en-US" sz="1700" dirty="0"/>
              <a:t>Workshop 4</a:t>
            </a:r>
          </a:p>
          <a:p>
            <a:pPr marL="0" indent="0">
              <a:buNone/>
            </a:pPr>
            <a:endParaRPr lang="en-US" sz="1700" dirty="0"/>
          </a:p>
          <a:p>
            <a:pPr marL="0" indent="0">
              <a:buNone/>
            </a:pPr>
            <a:endParaRPr lang="en-US" sz="1700" dirty="0"/>
          </a:p>
          <a:p>
            <a:pPr marL="0" indent="0">
              <a:buNone/>
            </a:pPr>
            <a:r>
              <a:rPr lang="en-US" sz="1700" dirty="0"/>
              <a:t>*This workshop also relates to FRE* </a:t>
            </a:r>
          </a:p>
        </p:txBody>
      </p:sp>
    </p:spTree>
    <p:extLst>
      <p:ext uri="{BB962C8B-B14F-4D97-AF65-F5344CB8AC3E}">
        <p14:creationId xmlns:p14="http://schemas.microsoft.com/office/powerpoint/2010/main" val="223054031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4841EA57-DEA6-4BE9-B11E-1FBCC76BE1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8"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2" descr="Automatic Number Plate Recognition">
            <a:extLst>
              <a:ext uri="{FF2B5EF4-FFF2-40B4-BE49-F238E27FC236}">
                <a16:creationId xmlns:a16="http://schemas.microsoft.com/office/drawing/2014/main" id="{DFF134A7-3CC2-BD4E-831A-B453A28E526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8898" r="-3" b="17999"/>
          <a:stretch/>
        </p:blipFill>
        <p:spPr bwMode="auto">
          <a:xfrm>
            <a:off x="4444680" y="10"/>
            <a:ext cx="4699318" cy="2285990"/>
          </a:xfrm>
          <a:custGeom>
            <a:avLst/>
            <a:gdLst/>
            <a:ahLst/>
            <a:cxnLst/>
            <a:rect l="l" t="t" r="r" b="b"/>
            <a:pathLst>
              <a:path w="6265758" h="2286000">
                <a:moveTo>
                  <a:pt x="0" y="0"/>
                </a:moveTo>
                <a:lnTo>
                  <a:pt x="6265758" y="0"/>
                </a:lnTo>
                <a:lnTo>
                  <a:pt x="6265758" y="2286000"/>
                </a:lnTo>
                <a:lnTo>
                  <a:pt x="1062168" y="2286000"/>
                </a:lnTo>
                <a:lnTo>
                  <a:pt x="790683" y="1700078"/>
                </a:lnTo>
                <a:lnTo>
                  <a:pt x="787725" y="1700078"/>
                </a:lnTo>
                <a:close/>
              </a:path>
            </a:pathLst>
          </a:custGeom>
          <a:noFill/>
          <a:extLst>
            <a:ext uri="{909E8E84-426E-40DD-AFC4-6F175D3DCCD1}">
              <a14:hiddenFill xmlns:a14="http://schemas.microsoft.com/office/drawing/2010/main">
                <a:solidFill>
                  <a:srgbClr val="FFFFFF"/>
                </a:solidFill>
              </a14:hiddenFill>
            </a:ext>
          </a:extLst>
        </p:spPr>
      </p:pic>
      <p:pic>
        <p:nvPicPr>
          <p:cNvPr id="13" name="Picture 4" descr="How CCTV can aid construction site management">
            <a:extLst>
              <a:ext uri="{FF2B5EF4-FFF2-40B4-BE49-F238E27FC236}">
                <a16:creationId xmlns:a16="http://schemas.microsoft.com/office/drawing/2014/main" id="{59EFD20E-1617-064E-A299-F35F8A4EDEB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641" r="3" b="3339"/>
          <a:stretch/>
        </p:blipFill>
        <p:spPr bwMode="auto">
          <a:xfrm>
            <a:off x="5241306" y="2286000"/>
            <a:ext cx="3902692" cy="2286000"/>
          </a:xfrm>
          <a:custGeom>
            <a:avLst/>
            <a:gdLst/>
            <a:ahLst/>
            <a:cxnLst/>
            <a:rect l="l" t="t" r="r" b="b"/>
            <a:pathLst>
              <a:path w="5203590" h="2286000">
                <a:moveTo>
                  <a:pt x="0" y="0"/>
                </a:moveTo>
                <a:lnTo>
                  <a:pt x="5203590" y="0"/>
                </a:lnTo>
                <a:lnTo>
                  <a:pt x="5203590" y="2286000"/>
                </a:lnTo>
                <a:lnTo>
                  <a:pt x="1059212" y="2286000"/>
                </a:lnTo>
                <a:lnTo>
                  <a:pt x="925708" y="1997870"/>
                </a:lnTo>
                <a:lnTo>
                  <a:pt x="925707" y="1997870"/>
                </a:lnTo>
                <a:close/>
              </a:path>
            </a:pathLst>
          </a:custGeom>
          <a:noFill/>
          <a:extLst>
            <a:ext uri="{909E8E84-426E-40DD-AFC4-6F175D3DCCD1}">
              <a14:hiddenFill xmlns:a14="http://schemas.microsoft.com/office/drawing/2010/main">
                <a:solidFill>
                  <a:srgbClr val="FFFFFF"/>
                </a:solidFill>
              </a14:hiddenFill>
            </a:ext>
          </a:extLst>
        </p:spPr>
      </p:pic>
      <p:pic>
        <p:nvPicPr>
          <p:cNvPr id="1026" name="Picture 2" descr="Police unveil new technology to combat drivers illegally using mobile phones  | Yorkshire Post">
            <a:extLst>
              <a:ext uri="{FF2B5EF4-FFF2-40B4-BE49-F238E27FC236}">
                <a16:creationId xmlns:a16="http://schemas.microsoft.com/office/drawing/2014/main" id="{7F1794BF-F263-7D41-84D6-1C9DD8925CE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176" r="1573" b="-2"/>
          <a:stretch/>
        </p:blipFill>
        <p:spPr bwMode="auto">
          <a:xfrm>
            <a:off x="6035713" y="4572000"/>
            <a:ext cx="3108287" cy="2286000"/>
          </a:xfrm>
          <a:custGeom>
            <a:avLst/>
            <a:gdLst/>
            <a:ahLst/>
            <a:cxnLst/>
            <a:rect l="l" t="t" r="r" b="b"/>
            <a:pathLst>
              <a:path w="4144382" h="2286000">
                <a:moveTo>
                  <a:pt x="0" y="0"/>
                </a:moveTo>
                <a:lnTo>
                  <a:pt x="4144382" y="0"/>
                </a:lnTo>
                <a:lnTo>
                  <a:pt x="4144382" y="2286000"/>
                </a:lnTo>
                <a:lnTo>
                  <a:pt x="1054581" y="2286000"/>
                </a:lnTo>
                <a:lnTo>
                  <a:pt x="1054581" y="2285999"/>
                </a:lnTo>
                <a:lnTo>
                  <a:pt x="1059211" y="2285999"/>
                </a:lnTo>
                <a:close/>
              </a:path>
            </a:pathLst>
          </a:custGeom>
          <a:noFill/>
          <a:extLst>
            <a:ext uri="{909E8E84-426E-40DD-AFC4-6F175D3DCCD1}">
              <a14:hiddenFill xmlns:a14="http://schemas.microsoft.com/office/drawing/2010/main">
                <a:solidFill>
                  <a:srgbClr val="FFFFFF"/>
                </a:solidFill>
              </a14:hiddenFill>
            </a:ext>
          </a:extLst>
        </p:spPr>
      </p:pic>
      <p:sp>
        <p:nvSpPr>
          <p:cNvPr id="137" name="Freeform 15">
            <a:extLst>
              <a:ext uri="{FF2B5EF4-FFF2-40B4-BE49-F238E27FC236}">
                <a16:creationId xmlns:a16="http://schemas.microsoft.com/office/drawing/2014/main" id="{A26922E4-CEB0-4BFE-BAD1-403E6A417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192652" cy="6858000"/>
          </a:xfrm>
          <a:custGeom>
            <a:avLst/>
            <a:gdLst>
              <a:gd name="connsiteX0" fmla="*/ 0 w 9590203"/>
              <a:gd name="connsiteY0" fmla="*/ 0 h 6858000"/>
              <a:gd name="connsiteX1" fmla="*/ 6414049 w 9590203"/>
              <a:gd name="connsiteY1" fmla="*/ 0 h 6858000"/>
              <a:gd name="connsiteX2" fmla="*/ 9590203 w 9590203"/>
              <a:gd name="connsiteY2" fmla="*/ 6858000 h 6858000"/>
              <a:gd name="connsiteX3" fmla="*/ 0 w 959020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9590203" h="6858000">
                <a:moveTo>
                  <a:pt x="0" y="0"/>
                </a:moveTo>
                <a:lnTo>
                  <a:pt x="6414049" y="0"/>
                </a:lnTo>
                <a:lnTo>
                  <a:pt x="9590203" y="6858000"/>
                </a:lnTo>
                <a:lnTo>
                  <a:pt x="0" y="6858000"/>
                </a:ln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9" name="Freeform: Shape 138">
            <a:extLst>
              <a:ext uri="{FF2B5EF4-FFF2-40B4-BE49-F238E27FC236}">
                <a16:creationId xmlns:a16="http://schemas.microsoft.com/office/drawing/2014/main" id="{0F86758B-3106-4324-A03D-67715F7F1A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826998" cy="6858000"/>
          </a:xfrm>
          <a:custGeom>
            <a:avLst/>
            <a:gdLst>
              <a:gd name="connsiteX0" fmla="*/ 0 w 9102664"/>
              <a:gd name="connsiteY0" fmla="*/ 0 h 6858000"/>
              <a:gd name="connsiteX1" fmla="*/ 5926510 w 9102664"/>
              <a:gd name="connsiteY1" fmla="*/ 0 h 6858000"/>
              <a:gd name="connsiteX2" fmla="*/ 9102664 w 9102664"/>
              <a:gd name="connsiteY2" fmla="*/ 6858000 h 6858000"/>
              <a:gd name="connsiteX3" fmla="*/ 0 w 910266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9102664" h="6858000">
                <a:moveTo>
                  <a:pt x="0" y="0"/>
                </a:moveTo>
                <a:lnTo>
                  <a:pt x="5926510" y="0"/>
                </a:lnTo>
                <a:lnTo>
                  <a:pt x="9102664" y="6858000"/>
                </a:lnTo>
                <a:lnTo>
                  <a:pt x="0" y="685800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7668583-2F88-1547-8222-AD78C0DFDD95}"/>
              </a:ext>
            </a:extLst>
          </p:cNvPr>
          <p:cNvSpPr>
            <a:spLocks noGrp="1"/>
          </p:cNvSpPr>
          <p:nvPr>
            <p:ph type="ctrTitle"/>
          </p:nvPr>
        </p:nvSpPr>
        <p:spPr>
          <a:xfrm>
            <a:off x="628650" y="365125"/>
            <a:ext cx="3816030" cy="1325563"/>
          </a:xfrm>
        </p:spPr>
        <p:txBody>
          <a:bodyPr vert="horz" lIns="91440" tIns="45720" rIns="91440" bIns="45720" rtlCol="0" anchor="ctr">
            <a:normAutofit/>
          </a:bodyPr>
          <a:lstStyle/>
          <a:p>
            <a:pPr algn="l" defTabSz="914400"/>
            <a:r>
              <a:rPr lang="en-US" sz="3500" kern="1200">
                <a:solidFill>
                  <a:srgbClr val="000000"/>
                </a:solidFill>
                <a:latin typeface="+mj-lt"/>
                <a:ea typeface="+mj-ea"/>
                <a:cs typeface="+mj-cs"/>
              </a:rPr>
              <a:t>Recap: Workshop 3  </a:t>
            </a:r>
          </a:p>
        </p:txBody>
      </p:sp>
      <p:sp>
        <p:nvSpPr>
          <p:cNvPr id="3" name="Subtitle 2">
            <a:extLst>
              <a:ext uri="{FF2B5EF4-FFF2-40B4-BE49-F238E27FC236}">
                <a16:creationId xmlns:a16="http://schemas.microsoft.com/office/drawing/2014/main" id="{1E025146-77E1-4141-953A-F12F2A0A75E0}"/>
              </a:ext>
            </a:extLst>
          </p:cNvPr>
          <p:cNvSpPr>
            <a:spLocks noGrp="1"/>
          </p:cNvSpPr>
          <p:nvPr>
            <p:ph type="subTitle" idx="1"/>
          </p:nvPr>
        </p:nvSpPr>
        <p:spPr>
          <a:xfrm>
            <a:off x="628650" y="2021249"/>
            <a:ext cx="4280673" cy="4155713"/>
          </a:xfrm>
        </p:spPr>
        <p:txBody>
          <a:bodyPr vert="horz" lIns="91440" tIns="45720" rIns="91440" bIns="45720" rtlCol="0">
            <a:normAutofit/>
          </a:bodyPr>
          <a:lstStyle/>
          <a:p>
            <a:pPr indent="-228600" algn="l" defTabSz="914400">
              <a:buFont typeface="Arial" panose="020B0604020202020204" pitchFamily="34" charset="0"/>
              <a:buChar char="•"/>
            </a:pPr>
            <a:r>
              <a:rPr lang="en-US" sz="1600">
                <a:solidFill>
                  <a:srgbClr val="000000"/>
                </a:solidFill>
              </a:rPr>
              <a:t>Policing Practices / Community / Vulnerability </a:t>
            </a:r>
          </a:p>
          <a:p>
            <a:pPr indent="-228600" algn="l" defTabSz="914400">
              <a:buFont typeface="Arial" panose="020B0604020202020204" pitchFamily="34" charset="0"/>
              <a:buChar char="•"/>
            </a:pPr>
            <a:r>
              <a:rPr lang="en-US" sz="1600">
                <a:solidFill>
                  <a:srgbClr val="000000"/>
                </a:solidFill>
              </a:rPr>
              <a:t>The journey of a 999/101 call (THRIVE)</a:t>
            </a:r>
          </a:p>
          <a:p>
            <a:pPr indent="-228600" algn="l" defTabSz="914400">
              <a:buFont typeface="Arial" panose="020B0604020202020204" pitchFamily="34" charset="0"/>
              <a:buChar char="•"/>
            </a:pPr>
            <a:r>
              <a:rPr lang="en-US" sz="1600">
                <a:solidFill>
                  <a:srgbClr val="000000"/>
                </a:solidFill>
              </a:rPr>
              <a:t>APC Approach </a:t>
            </a:r>
          </a:p>
          <a:p>
            <a:pPr indent="-228600" algn="l" defTabSz="914400">
              <a:buFont typeface="Arial" panose="020B0604020202020204" pitchFamily="34" charset="0"/>
              <a:buChar char="•"/>
            </a:pPr>
            <a:r>
              <a:rPr lang="en-US" sz="1600">
                <a:solidFill>
                  <a:srgbClr val="000000"/>
                </a:solidFill>
              </a:rPr>
              <a:t>Reactive and Proactive </a:t>
            </a:r>
          </a:p>
          <a:p>
            <a:pPr indent="-228600" algn="l" defTabSz="914400">
              <a:buFont typeface="Arial" panose="020B0604020202020204" pitchFamily="34" charset="0"/>
              <a:buChar char="•"/>
            </a:pPr>
            <a:r>
              <a:rPr lang="en-US" sz="1600">
                <a:solidFill>
                  <a:srgbClr val="000000"/>
                </a:solidFill>
              </a:rPr>
              <a:t>Investigative strategies </a:t>
            </a:r>
          </a:p>
          <a:p>
            <a:pPr indent="-228600" algn="l" defTabSz="914400">
              <a:buFont typeface="Arial" panose="020B0604020202020204" pitchFamily="34" charset="0"/>
              <a:buChar char="•"/>
            </a:pPr>
            <a:r>
              <a:rPr lang="en-US" sz="1600">
                <a:solidFill>
                  <a:srgbClr val="000000"/>
                </a:solidFill>
              </a:rPr>
              <a:t>Passive Data Generators </a:t>
            </a:r>
          </a:p>
          <a:p>
            <a:pPr indent="-228600" algn="l" defTabSz="914400">
              <a:buFont typeface="Arial" panose="020B0604020202020204" pitchFamily="34" charset="0"/>
              <a:buChar char="•"/>
            </a:pPr>
            <a:r>
              <a:rPr lang="en-US" sz="1600">
                <a:solidFill>
                  <a:srgbClr val="000000"/>
                </a:solidFill>
              </a:rPr>
              <a:t>CCTV</a:t>
            </a:r>
          </a:p>
          <a:p>
            <a:pPr indent="-228600" algn="l" defTabSz="914400">
              <a:buFont typeface="Arial" panose="020B0604020202020204" pitchFamily="34" charset="0"/>
              <a:buChar char="•"/>
            </a:pPr>
            <a:r>
              <a:rPr lang="en-US" sz="1600">
                <a:solidFill>
                  <a:srgbClr val="000000"/>
                </a:solidFill>
              </a:rPr>
              <a:t>ANPR</a:t>
            </a:r>
          </a:p>
          <a:p>
            <a:pPr indent="-228600" algn="l" defTabSz="914400">
              <a:buFont typeface="Arial" panose="020B0604020202020204" pitchFamily="34" charset="0"/>
              <a:buChar char="•"/>
            </a:pPr>
            <a:r>
              <a:rPr lang="en-US" sz="1600">
                <a:solidFill>
                  <a:srgbClr val="000000"/>
                </a:solidFill>
              </a:rPr>
              <a:t>Surveillance </a:t>
            </a:r>
          </a:p>
          <a:p>
            <a:pPr indent="-228600" algn="l" defTabSz="914400">
              <a:buFont typeface="Arial" panose="020B0604020202020204" pitchFamily="34" charset="0"/>
              <a:buChar char="•"/>
            </a:pPr>
            <a:r>
              <a:rPr lang="en-US" sz="1600">
                <a:solidFill>
                  <a:srgbClr val="000000"/>
                </a:solidFill>
              </a:rPr>
              <a:t>Arrest </a:t>
            </a:r>
          </a:p>
          <a:p>
            <a:pPr indent="-228600" algn="l" defTabSz="914400">
              <a:buFont typeface="Arial" panose="020B0604020202020204" pitchFamily="34" charset="0"/>
              <a:buChar char="•"/>
            </a:pPr>
            <a:r>
              <a:rPr lang="en-US" sz="1600">
                <a:solidFill>
                  <a:srgbClr val="000000"/>
                </a:solidFill>
              </a:rPr>
              <a:t>Necessity Test </a:t>
            </a:r>
          </a:p>
          <a:p>
            <a:pPr indent="-228600" algn="l" defTabSz="914400">
              <a:buFont typeface="Arial" panose="020B0604020202020204" pitchFamily="34" charset="0"/>
              <a:buChar char="•"/>
            </a:pPr>
            <a:r>
              <a:rPr lang="en-US" sz="1600">
                <a:solidFill>
                  <a:srgbClr val="000000"/>
                </a:solidFill>
              </a:rPr>
              <a:t>Use of Force</a:t>
            </a:r>
          </a:p>
        </p:txBody>
      </p:sp>
    </p:spTree>
    <p:extLst>
      <p:ext uri="{BB962C8B-B14F-4D97-AF65-F5344CB8AC3E}">
        <p14:creationId xmlns:p14="http://schemas.microsoft.com/office/powerpoint/2010/main" val="22321035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310AF6-97F6-C848-BDAF-288FC50A6B7F}"/>
              </a:ext>
            </a:extLst>
          </p:cNvPr>
          <p:cNvSpPr>
            <a:spLocks noGrp="1"/>
          </p:cNvSpPr>
          <p:nvPr>
            <p:ph type="title"/>
          </p:nvPr>
        </p:nvSpPr>
        <p:spPr>
          <a:xfrm>
            <a:off x="476250" y="640823"/>
            <a:ext cx="2563994" cy="5583148"/>
          </a:xfrm>
        </p:spPr>
        <p:txBody>
          <a:bodyPr anchor="ctr">
            <a:normAutofit/>
          </a:bodyPr>
          <a:lstStyle/>
          <a:p>
            <a:r>
              <a:rPr lang="en-US" sz="4700"/>
              <a:t>Today’s aims and learning outcomes </a:t>
            </a:r>
          </a:p>
        </p:txBody>
      </p:sp>
      <p:sp>
        <p:nvSpPr>
          <p:cNvPr id="26"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 name="connsiteX0" fmla="*/ 0 w 5410200"/>
              <a:gd name="connsiteY0" fmla="*/ 0 h 13716"/>
              <a:gd name="connsiteX1" fmla="*/ 622173 w 5410200"/>
              <a:gd name="connsiteY1" fmla="*/ 0 h 13716"/>
              <a:gd name="connsiteX2" fmla="*/ 1136142 w 5410200"/>
              <a:gd name="connsiteY2" fmla="*/ 0 h 13716"/>
              <a:gd name="connsiteX3" fmla="*/ 1920621 w 5410200"/>
              <a:gd name="connsiteY3" fmla="*/ 0 h 13716"/>
              <a:gd name="connsiteX4" fmla="*/ 2542794 w 5410200"/>
              <a:gd name="connsiteY4" fmla="*/ 0 h 13716"/>
              <a:gd name="connsiteX5" fmla="*/ 3164967 w 5410200"/>
              <a:gd name="connsiteY5" fmla="*/ 0 h 13716"/>
              <a:gd name="connsiteX6" fmla="*/ 3949446 w 5410200"/>
              <a:gd name="connsiteY6" fmla="*/ 0 h 13716"/>
              <a:gd name="connsiteX7" fmla="*/ 4517517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165854 w 5410200"/>
              <a:gd name="connsiteY11" fmla="*/ 13716 h 13716"/>
              <a:gd name="connsiteX12" fmla="*/ 3543681 w 5410200"/>
              <a:gd name="connsiteY12" fmla="*/ 13716 h 13716"/>
              <a:gd name="connsiteX13" fmla="*/ 2759202 w 5410200"/>
              <a:gd name="connsiteY13" fmla="*/ 13716 h 13716"/>
              <a:gd name="connsiteX14" fmla="*/ 1974723 w 5410200"/>
              <a:gd name="connsiteY14" fmla="*/ 13716 h 13716"/>
              <a:gd name="connsiteX15" fmla="*/ 1406652 w 5410200"/>
              <a:gd name="connsiteY15" fmla="*/ 13716 h 13716"/>
              <a:gd name="connsiteX16" fmla="*/ 730377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76940" y="8795"/>
                  <a:pt x="295530" y="-3818"/>
                  <a:pt x="568071" y="0"/>
                </a:cubicBezTo>
                <a:cubicBezTo>
                  <a:pt x="821049" y="-7814"/>
                  <a:pt x="977778" y="-9274"/>
                  <a:pt x="1298448" y="0"/>
                </a:cubicBezTo>
                <a:cubicBezTo>
                  <a:pt x="1590381" y="13044"/>
                  <a:pt x="1630605" y="-28"/>
                  <a:pt x="1920621" y="0"/>
                </a:cubicBezTo>
                <a:cubicBezTo>
                  <a:pt x="2206035" y="10386"/>
                  <a:pt x="2357755" y="-28028"/>
                  <a:pt x="2488692" y="0"/>
                </a:cubicBezTo>
                <a:cubicBezTo>
                  <a:pt x="2633521" y="25625"/>
                  <a:pt x="3022777" y="-45440"/>
                  <a:pt x="3219069" y="0"/>
                </a:cubicBezTo>
                <a:cubicBezTo>
                  <a:pt x="3460337" y="63290"/>
                  <a:pt x="3645640" y="26494"/>
                  <a:pt x="3895344" y="0"/>
                </a:cubicBezTo>
                <a:cubicBezTo>
                  <a:pt x="4126339" y="-535"/>
                  <a:pt x="4382665" y="-55222"/>
                  <a:pt x="4571619" y="0"/>
                </a:cubicBezTo>
                <a:cubicBezTo>
                  <a:pt x="4776405" y="-816"/>
                  <a:pt x="5201098" y="-43036"/>
                  <a:pt x="5410200" y="0"/>
                </a:cubicBezTo>
                <a:cubicBezTo>
                  <a:pt x="5409052" y="2649"/>
                  <a:pt x="5410186" y="9063"/>
                  <a:pt x="5410200" y="13716"/>
                </a:cubicBezTo>
                <a:cubicBezTo>
                  <a:pt x="5133704" y="5182"/>
                  <a:pt x="5123444" y="31477"/>
                  <a:pt x="4842129" y="13716"/>
                </a:cubicBezTo>
                <a:cubicBezTo>
                  <a:pt x="4568650" y="-219"/>
                  <a:pt x="4447390" y="8221"/>
                  <a:pt x="4328160" y="13716"/>
                </a:cubicBezTo>
                <a:cubicBezTo>
                  <a:pt x="4227436" y="28078"/>
                  <a:pt x="3754725" y="-2253"/>
                  <a:pt x="3597783" y="13716"/>
                </a:cubicBezTo>
                <a:cubicBezTo>
                  <a:pt x="3459353" y="10223"/>
                  <a:pt x="3317740" y="47315"/>
                  <a:pt x="3029712" y="13716"/>
                </a:cubicBezTo>
                <a:cubicBezTo>
                  <a:pt x="2766446" y="5245"/>
                  <a:pt x="2645518" y="35922"/>
                  <a:pt x="2299335" y="13716"/>
                </a:cubicBezTo>
                <a:cubicBezTo>
                  <a:pt x="1977844" y="23735"/>
                  <a:pt x="1781583" y="-1801"/>
                  <a:pt x="1514856" y="13716"/>
                </a:cubicBezTo>
                <a:cubicBezTo>
                  <a:pt x="1212648" y="18781"/>
                  <a:pt x="1087880" y="-4407"/>
                  <a:pt x="892683" y="13716"/>
                </a:cubicBezTo>
                <a:cubicBezTo>
                  <a:pt x="745769" y="11772"/>
                  <a:pt x="183254" y="-32062"/>
                  <a:pt x="0" y="13716"/>
                </a:cubicBezTo>
                <a:cubicBezTo>
                  <a:pt x="-907" y="9799"/>
                  <a:pt x="-75" y="7151"/>
                  <a:pt x="0" y="0"/>
                </a:cubicBezTo>
                <a:close/>
              </a:path>
              <a:path w="5410200" h="13716" stroke="0" extrusionOk="0">
                <a:moveTo>
                  <a:pt x="0" y="0"/>
                </a:moveTo>
                <a:cubicBezTo>
                  <a:pt x="269468" y="-22806"/>
                  <a:pt x="392563" y="4840"/>
                  <a:pt x="622173" y="0"/>
                </a:cubicBezTo>
                <a:cubicBezTo>
                  <a:pt x="884216" y="-2196"/>
                  <a:pt x="1034637" y="7784"/>
                  <a:pt x="1136142" y="0"/>
                </a:cubicBezTo>
                <a:cubicBezTo>
                  <a:pt x="1204956" y="5920"/>
                  <a:pt x="1559779" y="-61408"/>
                  <a:pt x="1920621" y="0"/>
                </a:cubicBezTo>
                <a:cubicBezTo>
                  <a:pt x="2280250" y="-18581"/>
                  <a:pt x="2372470" y="4128"/>
                  <a:pt x="2542794" y="0"/>
                </a:cubicBezTo>
                <a:cubicBezTo>
                  <a:pt x="2688150" y="-17189"/>
                  <a:pt x="2885478" y="-51412"/>
                  <a:pt x="3164967" y="0"/>
                </a:cubicBezTo>
                <a:cubicBezTo>
                  <a:pt x="3470933" y="16143"/>
                  <a:pt x="3588003" y="-4313"/>
                  <a:pt x="3949446" y="0"/>
                </a:cubicBezTo>
                <a:cubicBezTo>
                  <a:pt x="4331172" y="1470"/>
                  <a:pt x="4289286" y="5331"/>
                  <a:pt x="4517517" y="0"/>
                </a:cubicBezTo>
                <a:cubicBezTo>
                  <a:pt x="4736577" y="41911"/>
                  <a:pt x="5141868" y="443"/>
                  <a:pt x="5410200" y="0"/>
                </a:cubicBezTo>
                <a:cubicBezTo>
                  <a:pt x="5410845" y="2936"/>
                  <a:pt x="5409877" y="9829"/>
                  <a:pt x="5410200" y="13716"/>
                </a:cubicBezTo>
                <a:cubicBezTo>
                  <a:pt x="5130880" y="48304"/>
                  <a:pt x="5008082" y="-27188"/>
                  <a:pt x="4842129" y="13716"/>
                </a:cubicBezTo>
                <a:cubicBezTo>
                  <a:pt x="4629232" y="38478"/>
                  <a:pt x="4430159" y="43872"/>
                  <a:pt x="4165854" y="13716"/>
                </a:cubicBezTo>
                <a:cubicBezTo>
                  <a:pt x="3880517" y="17026"/>
                  <a:pt x="3820863" y="-12209"/>
                  <a:pt x="3543681" y="13716"/>
                </a:cubicBezTo>
                <a:cubicBezTo>
                  <a:pt x="3267577" y="39687"/>
                  <a:pt x="3047131" y="-8774"/>
                  <a:pt x="2759202" y="13716"/>
                </a:cubicBezTo>
                <a:cubicBezTo>
                  <a:pt x="2418778" y="17929"/>
                  <a:pt x="2206820" y="-35095"/>
                  <a:pt x="1974723" y="13716"/>
                </a:cubicBezTo>
                <a:cubicBezTo>
                  <a:pt x="1740429" y="35710"/>
                  <a:pt x="1599301" y="34493"/>
                  <a:pt x="1406652" y="13716"/>
                </a:cubicBezTo>
                <a:cubicBezTo>
                  <a:pt x="1196601" y="3966"/>
                  <a:pt x="938578" y="38717"/>
                  <a:pt x="730377" y="13716"/>
                </a:cubicBezTo>
                <a:cubicBezTo>
                  <a:pt x="524173" y="26651"/>
                  <a:pt x="336004" y="-17469"/>
                  <a:pt x="0" y="13716"/>
                </a:cubicBezTo>
                <a:cubicBezTo>
                  <a:pt x="-377" y="9245"/>
                  <a:pt x="1157" y="3819"/>
                  <a:pt x="0" y="0"/>
                </a:cubicBezTo>
                <a:close/>
              </a:path>
              <a:path w="5410200" h="13716" fill="none" stroke="0" extrusionOk="0">
                <a:moveTo>
                  <a:pt x="0" y="0"/>
                </a:moveTo>
                <a:cubicBezTo>
                  <a:pt x="148438" y="-27720"/>
                  <a:pt x="315263" y="-14841"/>
                  <a:pt x="568071" y="0"/>
                </a:cubicBezTo>
                <a:cubicBezTo>
                  <a:pt x="840209" y="21288"/>
                  <a:pt x="982180" y="-6281"/>
                  <a:pt x="1298448" y="0"/>
                </a:cubicBezTo>
                <a:cubicBezTo>
                  <a:pt x="1577021" y="13763"/>
                  <a:pt x="1630910" y="1060"/>
                  <a:pt x="1920621" y="0"/>
                </a:cubicBezTo>
                <a:cubicBezTo>
                  <a:pt x="2200928" y="-1340"/>
                  <a:pt x="2382869" y="-10369"/>
                  <a:pt x="2488692" y="0"/>
                </a:cubicBezTo>
                <a:cubicBezTo>
                  <a:pt x="2620356" y="20061"/>
                  <a:pt x="3042766" y="-74691"/>
                  <a:pt x="3219069" y="0"/>
                </a:cubicBezTo>
                <a:cubicBezTo>
                  <a:pt x="3395755" y="31704"/>
                  <a:pt x="3646717" y="33546"/>
                  <a:pt x="3895344" y="0"/>
                </a:cubicBezTo>
                <a:cubicBezTo>
                  <a:pt x="4131847" y="-43416"/>
                  <a:pt x="4371681" y="11418"/>
                  <a:pt x="4571619" y="0"/>
                </a:cubicBezTo>
                <a:cubicBezTo>
                  <a:pt x="4799447" y="47677"/>
                  <a:pt x="5212547" y="1562"/>
                  <a:pt x="5410200" y="0"/>
                </a:cubicBezTo>
                <a:cubicBezTo>
                  <a:pt x="5408905" y="2744"/>
                  <a:pt x="5410401" y="9950"/>
                  <a:pt x="5410200" y="13716"/>
                </a:cubicBezTo>
                <a:cubicBezTo>
                  <a:pt x="5139576" y="2947"/>
                  <a:pt x="5122299" y="33775"/>
                  <a:pt x="4842129" y="13716"/>
                </a:cubicBezTo>
                <a:cubicBezTo>
                  <a:pt x="4566356" y="6655"/>
                  <a:pt x="4456854" y="15426"/>
                  <a:pt x="4328160" y="13716"/>
                </a:cubicBezTo>
                <a:cubicBezTo>
                  <a:pt x="4234703" y="-822"/>
                  <a:pt x="3768176" y="-16062"/>
                  <a:pt x="3597783" y="13716"/>
                </a:cubicBezTo>
                <a:cubicBezTo>
                  <a:pt x="3430303" y="10148"/>
                  <a:pt x="3287506" y="20215"/>
                  <a:pt x="3029712" y="13716"/>
                </a:cubicBezTo>
                <a:cubicBezTo>
                  <a:pt x="2742636" y="-2421"/>
                  <a:pt x="2637847" y="18109"/>
                  <a:pt x="2299335" y="13716"/>
                </a:cubicBezTo>
                <a:cubicBezTo>
                  <a:pt x="1959433" y="-7861"/>
                  <a:pt x="1779456" y="37101"/>
                  <a:pt x="1514856" y="13716"/>
                </a:cubicBezTo>
                <a:cubicBezTo>
                  <a:pt x="1212431" y="31797"/>
                  <a:pt x="1086601" y="7282"/>
                  <a:pt x="892683" y="13716"/>
                </a:cubicBezTo>
                <a:cubicBezTo>
                  <a:pt x="721500" y="45800"/>
                  <a:pt x="194249" y="-29802"/>
                  <a:pt x="0" y="13716"/>
                </a:cubicBezTo>
                <a:cubicBezTo>
                  <a:pt x="-508" y="9800"/>
                  <a:pt x="-280" y="682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957E8DE-1FF9-431C-BB7E-024CC51F1AA3}"/>
              </a:ext>
            </a:extLst>
          </p:cNvPr>
          <p:cNvGraphicFramePr>
            <a:graphicFrameLocks noGrp="1"/>
          </p:cNvGraphicFramePr>
          <p:nvPr>
            <p:ph idx="1"/>
            <p:extLst>
              <p:ext uri="{D42A27DB-BD31-4B8C-83A1-F6EECF244321}">
                <p14:modId xmlns:p14="http://schemas.microsoft.com/office/powerpoint/2010/main" val="1870318452"/>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06149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Pentagon 8">
            <a:extLst>
              <a:ext uri="{FF2B5EF4-FFF2-40B4-BE49-F238E27FC236}">
                <a16:creationId xmlns:a16="http://schemas.microsoft.com/office/drawing/2014/main" id="{2802BDCF-BCE0-2745-A79F-D48564B05E3C}"/>
              </a:ext>
            </a:extLst>
          </p:cNvPr>
          <p:cNvSpPr/>
          <p:nvPr/>
        </p:nvSpPr>
        <p:spPr>
          <a:xfrm>
            <a:off x="121920" y="633093"/>
            <a:ext cx="3910149" cy="747169"/>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493353F-27F3-1644-BC50-F7C45549808A}"/>
              </a:ext>
            </a:extLst>
          </p:cNvPr>
          <p:cNvSpPr>
            <a:spLocks noGrp="1"/>
          </p:cNvSpPr>
          <p:nvPr>
            <p:ph type="title"/>
          </p:nvPr>
        </p:nvSpPr>
        <p:spPr>
          <a:xfrm>
            <a:off x="88719" y="365126"/>
            <a:ext cx="7886700" cy="1325563"/>
          </a:xfrm>
        </p:spPr>
        <p:txBody>
          <a:bodyPr/>
          <a:lstStyle/>
          <a:p>
            <a:r>
              <a:rPr lang="en-US" b="1" dirty="0">
                <a:solidFill>
                  <a:schemeClr val="bg1"/>
                </a:solidFill>
              </a:rPr>
              <a:t>Digital Forensics </a:t>
            </a:r>
          </a:p>
        </p:txBody>
      </p:sp>
      <p:sp>
        <p:nvSpPr>
          <p:cNvPr id="3" name="Content Placeholder 2">
            <a:extLst>
              <a:ext uri="{FF2B5EF4-FFF2-40B4-BE49-F238E27FC236}">
                <a16:creationId xmlns:a16="http://schemas.microsoft.com/office/drawing/2014/main" id="{042B4CEA-5B53-BD44-B898-DBDFDFD2543D}"/>
              </a:ext>
            </a:extLst>
          </p:cNvPr>
          <p:cNvSpPr>
            <a:spLocks noGrp="1"/>
          </p:cNvSpPr>
          <p:nvPr>
            <p:ph idx="1"/>
          </p:nvPr>
        </p:nvSpPr>
        <p:spPr>
          <a:xfrm>
            <a:off x="121920" y="1825625"/>
            <a:ext cx="4450080" cy="4351338"/>
          </a:xfrm>
        </p:spPr>
        <p:txBody>
          <a:bodyPr>
            <a:normAutofit/>
          </a:bodyPr>
          <a:lstStyle/>
          <a:p>
            <a:pPr marL="0" indent="0">
              <a:buNone/>
            </a:pPr>
            <a:r>
              <a:rPr lang="en-GB" dirty="0"/>
              <a:t>The NPCC Digital Forensics Portfolio Board has defined digital forensics as:</a:t>
            </a:r>
          </a:p>
          <a:p>
            <a:pPr marL="0" indent="0">
              <a:buNone/>
            </a:pPr>
            <a:endParaRPr lang="en-GB" dirty="0"/>
          </a:p>
          <a:p>
            <a:pPr marL="0" indent="0" algn="ctr">
              <a:buNone/>
            </a:pPr>
            <a:r>
              <a:rPr lang="en-GB" dirty="0"/>
              <a:t>‘The application of science to the identification, collection, examination and analysis of electronic data whilst preserving the integrity of the information and maintaining the chain of custody of that data’.</a:t>
            </a:r>
            <a:br>
              <a:rPr lang="en-GB" dirty="0"/>
            </a:br>
            <a:endParaRPr lang="en-US" dirty="0"/>
          </a:p>
        </p:txBody>
      </p:sp>
      <p:pic>
        <p:nvPicPr>
          <p:cNvPr id="7" name="Picture 6" descr="Graphical user interface, application&#10;&#10;Description automatically generated">
            <a:extLst>
              <a:ext uri="{FF2B5EF4-FFF2-40B4-BE49-F238E27FC236}">
                <a16:creationId xmlns:a16="http://schemas.microsoft.com/office/drawing/2014/main" id="{13B1A45A-FFD7-7244-BC03-8D514E99091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441948">
            <a:off x="5017407" y="1303020"/>
            <a:ext cx="3289300" cy="4495800"/>
          </a:xfrm>
          <a:prstGeom prst="rect">
            <a:avLst/>
          </a:prstGeom>
          <a:ln>
            <a:noFill/>
          </a:ln>
          <a:effectLst>
            <a:outerShdw blurRad="292100" dist="139700" dir="2700000" algn="tl" rotWithShape="0">
              <a:srgbClr val="333333">
                <a:alpha val="65000"/>
              </a:srgbClr>
            </a:outerShdw>
          </a:effectLst>
        </p:spPr>
      </p:pic>
      <p:sp>
        <p:nvSpPr>
          <p:cNvPr id="8" name="TextBox 7">
            <a:extLst>
              <a:ext uri="{FF2B5EF4-FFF2-40B4-BE49-F238E27FC236}">
                <a16:creationId xmlns:a16="http://schemas.microsoft.com/office/drawing/2014/main" id="{6F232224-48AC-4343-A297-F5F3FD1F9B2C}"/>
              </a:ext>
            </a:extLst>
          </p:cNvPr>
          <p:cNvSpPr txBox="1"/>
          <p:nvPr/>
        </p:nvSpPr>
        <p:spPr>
          <a:xfrm>
            <a:off x="4171406" y="6176963"/>
            <a:ext cx="1628503" cy="369332"/>
          </a:xfrm>
          <a:prstGeom prst="rect">
            <a:avLst/>
          </a:prstGeom>
          <a:noFill/>
        </p:spPr>
        <p:txBody>
          <a:bodyPr wrap="square" rtlCol="0">
            <a:spAutoFit/>
          </a:bodyPr>
          <a:lstStyle/>
          <a:p>
            <a:r>
              <a:rPr lang="en-US" dirty="0"/>
              <a:t>Click </a:t>
            </a:r>
            <a:r>
              <a:rPr lang="en-US" b="1" u="sng" dirty="0">
                <a:hlinkClick r:id="rId3"/>
              </a:rPr>
              <a:t>here</a:t>
            </a:r>
            <a:endParaRPr lang="en-US" b="1" u="sng" dirty="0"/>
          </a:p>
        </p:txBody>
      </p:sp>
      <p:pic>
        <p:nvPicPr>
          <p:cNvPr id="4098" name="Picture 2" descr="The National Police Chiefs Council (NPCC)">
            <a:extLst>
              <a:ext uri="{FF2B5EF4-FFF2-40B4-BE49-F238E27FC236}">
                <a16:creationId xmlns:a16="http://schemas.microsoft.com/office/drawing/2014/main" id="{9A06EFB2-270C-084B-9847-CC2CCE657E4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32069" y="365126"/>
            <a:ext cx="3644900" cy="88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28134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76C6EE-98DE-BD47-BD0D-2ADD8A0564D2}"/>
              </a:ext>
            </a:extLst>
          </p:cNvPr>
          <p:cNvSpPr>
            <a:spLocks noGrp="1"/>
          </p:cNvSpPr>
          <p:nvPr>
            <p:ph idx="1"/>
          </p:nvPr>
        </p:nvSpPr>
        <p:spPr>
          <a:xfrm>
            <a:off x="261257" y="1825625"/>
            <a:ext cx="4711337" cy="4351338"/>
          </a:xfrm>
        </p:spPr>
        <p:txBody>
          <a:bodyPr>
            <a:normAutofit fontScale="92500"/>
          </a:bodyPr>
          <a:lstStyle/>
          <a:p>
            <a:pPr marL="0" indent="0">
              <a:buNone/>
            </a:pPr>
            <a:r>
              <a:rPr lang="en-GB" dirty="0"/>
              <a:t>The Forensic Science Regulator defines it as:</a:t>
            </a:r>
          </a:p>
          <a:p>
            <a:pPr marL="0" indent="0">
              <a:buNone/>
            </a:pPr>
            <a:endParaRPr lang="en-GB" dirty="0"/>
          </a:p>
          <a:p>
            <a:pPr marL="0" indent="0">
              <a:buNone/>
            </a:pPr>
            <a:endParaRPr lang="en-GB" dirty="0"/>
          </a:p>
          <a:p>
            <a:pPr marL="0" indent="0" algn="ctr">
              <a:buNone/>
            </a:pPr>
            <a:r>
              <a:rPr lang="en-GB" dirty="0"/>
              <a:t>‘Digital forensics is the process by which information is extracted from data storage media (</a:t>
            </a:r>
            <a:r>
              <a:rPr lang="en-GB" dirty="0" err="1"/>
              <a:t>eg</a:t>
            </a:r>
            <a:r>
              <a:rPr lang="en-GB" dirty="0"/>
              <a:t>, devices, remote storage and systems associated with computing, imaging, image comparison, video processing and enhancement [including CCTV], audio analysis, satellite navigation, communications), rendered into a useable form, processed and interpreted for the purpose of obtaining intelligence for use in investigations, or evidence for use in criminal proceedings’.</a:t>
            </a:r>
          </a:p>
          <a:p>
            <a:pPr marL="0" indent="0">
              <a:buNone/>
            </a:pPr>
            <a:endParaRPr lang="en-GB" dirty="0"/>
          </a:p>
          <a:p>
            <a:endParaRPr lang="en-US" dirty="0"/>
          </a:p>
        </p:txBody>
      </p:sp>
      <p:pic>
        <p:nvPicPr>
          <p:cNvPr id="5122" name="Picture 2" descr="Forensic Science Regulator Newsletter">
            <a:extLst>
              <a:ext uri="{FF2B5EF4-FFF2-40B4-BE49-F238E27FC236}">
                <a16:creationId xmlns:a16="http://schemas.microsoft.com/office/drawing/2014/main" id="{1E642118-BF5D-B144-AD9E-75BA63B0972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7111" y="365126"/>
            <a:ext cx="7086600" cy="11430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screenshot of a computer&#10;&#10;Description automatically generated with medium confidence">
            <a:extLst>
              <a:ext uri="{FF2B5EF4-FFF2-40B4-BE49-F238E27FC236}">
                <a16:creationId xmlns:a16="http://schemas.microsoft.com/office/drawing/2014/main" id="{B59F8B90-E619-7741-9111-838720E66A0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414641">
            <a:off x="5807434" y="1949143"/>
            <a:ext cx="2248357" cy="3233462"/>
          </a:xfrm>
          <a:prstGeom prst="rect">
            <a:avLst/>
          </a:prstGeom>
          <a:ln>
            <a:noFill/>
          </a:ln>
          <a:effectLst>
            <a:outerShdw blurRad="292100" dist="139700" dir="2700000" algn="tl" rotWithShape="0">
              <a:srgbClr val="333333">
                <a:alpha val="65000"/>
              </a:srgbClr>
            </a:outerShdw>
          </a:effectLst>
        </p:spPr>
      </p:pic>
      <p:sp>
        <p:nvSpPr>
          <p:cNvPr id="4" name="TextBox 3">
            <a:extLst>
              <a:ext uri="{FF2B5EF4-FFF2-40B4-BE49-F238E27FC236}">
                <a16:creationId xmlns:a16="http://schemas.microsoft.com/office/drawing/2014/main" id="{347BFFA1-066A-0341-B7FF-39F25525F7E6}"/>
              </a:ext>
            </a:extLst>
          </p:cNvPr>
          <p:cNvSpPr txBox="1"/>
          <p:nvPr/>
        </p:nvSpPr>
        <p:spPr>
          <a:xfrm>
            <a:off x="7045234" y="5477691"/>
            <a:ext cx="1698172" cy="369332"/>
          </a:xfrm>
          <a:prstGeom prst="rect">
            <a:avLst/>
          </a:prstGeom>
          <a:noFill/>
        </p:spPr>
        <p:txBody>
          <a:bodyPr wrap="square" rtlCol="0">
            <a:spAutoFit/>
          </a:bodyPr>
          <a:lstStyle/>
          <a:p>
            <a:r>
              <a:rPr lang="en-US" dirty="0"/>
              <a:t>Click </a:t>
            </a:r>
            <a:r>
              <a:rPr lang="en-US" dirty="0">
                <a:hlinkClick r:id="rId4"/>
              </a:rPr>
              <a:t>here</a:t>
            </a:r>
            <a:endParaRPr lang="en-US" dirty="0"/>
          </a:p>
        </p:txBody>
      </p:sp>
    </p:spTree>
    <p:extLst>
      <p:ext uri="{BB962C8B-B14F-4D97-AF65-F5344CB8AC3E}">
        <p14:creationId xmlns:p14="http://schemas.microsoft.com/office/powerpoint/2010/main" val="16569341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Freeform: Shape 72">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253670"/>
            <a:ext cx="137072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0" y="422146"/>
            <a:ext cx="484026"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1" y="655140"/>
            <a:ext cx="515604"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Freeform: Shape 7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2" y="0"/>
            <a:ext cx="2126518"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1" name="Isosceles Triangle 80">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6115501"/>
            <a:ext cx="1120884"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Digital evidence">
            <a:extLst>
              <a:ext uri="{FF2B5EF4-FFF2-40B4-BE49-F238E27FC236}">
                <a16:creationId xmlns:a16="http://schemas.microsoft.com/office/drawing/2014/main" id="{6CD8685D-82B9-5349-8B8F-4BA809E0CF6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65646" y="740419"/>
            <a:ext cx="8769923" cy="4801530"/>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83" name="Isosceles Triangle 82">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0" y="6453143"/>
            <a:ext cx="611177"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2" name="Picture 4" descr="United Nations">
            <a:extLst>
              <a:ext uri="{FF2B5EF4-FFF2-40B4-BE49-F238E27FC236}">
                <a16:creationId xmlns:a16="http://schemas.microsoft.com/office/drawing/2014/main" id="{7631DB3D-82B5-994F-9C0F-2C7F0ED9AA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23096" y="67255"/>
            <a:ext cx="1409463" cy="161081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B9087CF-D9C4-974E-A6E9-73C4FC63F26B}"/>
              </a:ext>
            </a:extLst>
          </p:cNvPr>
          <p:cNvSpPr txBox="1"/>
          <p:nvPr/>
        </p:nvSpPr>
        <p:spPr>
          <a:xfrm>
            <a:off x="213558" y="5628214"/>
            <a:ext cx="4358442" cy="369332"/>
          </a:xfrm>
          <a:prstGeom prst="rect">
            <a:avLst/>
          </a:prstGeom>
          <a:noFill/>
        </p:spPr>
        <p:txBody>
          <a:bodyPr wrap="square" rtlCol="0">
            <a:spAutoFit/>
          </a:bodyPr>
          <a:lstStyle/>
          <a:p>
            <a:r>
              <a:rPr lang="en-US" dirty="0"/>
              <a:t>Image taken from: United Nations 2022  </a:t>
            </a:r>
          </a:p>
        </p:txBody>
      </p:sp>
    </p:spTree>
    <p:extLst>
      <p:ext uri="{BB962C8B-B14F-4D97-AF65-F5344CB8AC3E}">
        <p14:creationId xmlns:p14="http://schemas.microsoft.com/office/powerpoint/2010/main" val="20875256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5B4E34-B9B1-C148-9CB0-C875E73086C4}"/>
              </a:ext>
            </a:extLst>
          </p:cNvPr>
          <p:cNvSpPr>
            <a:spLocks noGrp="1"/>
          </p:cNvSpPr>
          <p:nvPr>
            <p:ph type="title"/>
          </p:nvPr>
        </p:nvSpPr>
        <p:spPr>
          <a:xfrm>
            <a:off x="429369" y="238539"/>
            <a:ext cx="8263890" cy="1434415"/>
          </a:xfrm>
        </p:spPr>
        <p:txBody>
          <a:bodyPr anchor="b">
            <a:normAutofit/>
          </a:bodyPr>
          <a:lstStyle/>
          <a:p>
            <a:r>
              <a:rPr lang="en-GB" sz="4700" dirty="0"/>
              <a:t>Forensic Considerations </a:t>
            </a:r>
          </a:p>
        </p:txBody>
      </p:sp>
      <p:sp>
        <p:nvSpPr>
          <p:cNvPr id="7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 name="connsiteX0" fmla="*/ 0 w 8229600"/>
              <a:gd name="connsiteY0" fmla="*/ 0 h 18288"/>
              <a:gd name="connsiteX1" fmla="*/ 521208 w 8229600"/>
              <a:gd name="connsiteY1" fmla="*/ 0 h 18288"/>
              <a:gd name="connsiteX2" fmla="*/ 960120 w 8229600"/>
              <a:gd name="connsiteY2" fmla="*/ 0 h 18288"/>
              <a:gd name="connsiteX3" fmla="*/ 1481328 w 8229600"/>
              <a:gd name="connsiteY3" fmla="*/ 0 h 18288"/>
              <a:gd name="connsiteX4" fmla="*/ 2167128 w 8229600"/>
              <a:gd name="connsiteY4" fmla="*/ 0 h 18288"/>
              <a:gd name="connsiteX5" fmla="*/ 2935224 w 8229600"/>
              <a:gd name="connsiteY5" fmla="*/ 0 h 18288"/>
              <a:gd name="connsiteX6" fmla="*/ 3785616 w 8229600"/>
              <a:gd name="connsiteY6" fmla="*/ 0 h 18288"/>
              <a:gd name="connsiteX7" fmla="*/ 4636008 w 8229600"/>
              <a:gd name="connsiteY7" fmla="*/ 0 h 18288"/>
              <a:gd name="connsiteX8" fmla="*/ 5239512 w 8229600"/>
              <a:gd name="connsiteY8" fmla="*/ 0 h 18288"/>
              <a:gd name="connsiteX9" fmla="*/ 6007608 w 8229600"/>
              <a:gd name="connsiteY9" fmla="*/ 0 h 18288"/>
              <a:gd name="connsiteX10" fmla="*/ 6693408 w 8229600"/>
              <a:gd name="connsiteY10" fmla="*/ 0 h 18288"/>
              <a:gd name="connsiteX11" fmla="*/ 7296912 w 8229600"/>
              <a:gd name="connsiteY11" fmla="*/ 0 h 18288"/>
              <a:gd name="connsiteX12" fmla="*/ 8229600 w 8229600"/>
              <a:gd name="connsiteY12" fmla="*/ 0 h 18288"/>
              <a:gd name="connsiteX13" fmla="*/ 8229600 w 8229600"/>
              <a:gd name="connsiteY13" fmla="*/ 18288 h 18288"/>
              <a:gd name="connsiteX14" fmla="*/ 7626096 w 8229600"/>
              <a:gd name="connsiteY14" fmla="*/ 18288 h 18288"/>
              <a:gd name="connsiteX15" fmla="*/ 7022592 w 8229600"/>
              <a:gd name="connsiteY15" fmla="*/ 18288 h 18288"/>
              <a:gd name="connsiteX16" fmla="*/ 6172200 w 8229600"/>
              <a:gd name="connsiteY16" fmla="*/ 18288 h 18288"/>
              <a:gd name="connsiteX17" fmla="*/ 5650992 w 8229600"/>
              <a:gd name="connsiteY17" fmla="*/ 18288 h 18288"/>
              <a:gd name="connsiteX18" fmla="*/ 4882896 w 8229600"/>
              <a:gd name="connsiteY18" fmla="*/ 18288 h 18288"/>
              <a:gd name="connsiteX19" fmla="*/ 4443984 w 8229600"/>
              <a:gd name="connsiteY19" fmla="*/ 18288 h 18288"/>
              <a:gd name="connsiteX20" fmla="*/ 3758184 w 8229600"/>
              <a:gd name="connsiteY20" fmla="*/ 18288 h 18288"/>
              <a:gd name="connsiteX21" fmla="*/ 3236976 w 8229600"/>
              <a:gd name="connsiteY21" fmla="*/ 18288 h 18288"/>
              <a:gd name="connsiteX22" fmla="*/ 2386584 w 8229600"/>
              <a:gd name="connsiteY22" fmla="*/ 18288 h 18288"/>
              <a:gd name="connsiteX23" fmla="*/ 1947672 w 8229600"/>
              <a:gd name="connsiteY23" fmla="*/ 18288 h 18288"/>
              <a:gd name="connsiteX24" fmla="*/ 1261872 w 8229600"/>
              <a:gd name="connsiteY24" fmla="*/ 18288 h 18288"/>
              <a:gd name="connsiteX25" fmla="*/ 822960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15278" y="6969"/>
                  <a:pt x="340572" y="21894"/>
                  <a:pt x="521208" y="0"/>
                </a:cubicBezTo>
                <a:cubicBezTo>
                  <a:pt x="745939" y="29643"/>
                  <a:pt x="1127486" y="-40512"/>
                  <a:pt x="1371600" y="0"/>
                </a:cubicBezTo>
                <a:cubicBezTo>
                  <a:pt x="1567490" y="28416"/>
                  <a:pt x="1945702" y="13075"/>
                  <a:pt x="2221992" y="0"/>
                </a:cubicBezTo>
                <a:cubicBezTo>
                  <a:pt x="2446218" y="-17340"/>
                  <a:pt x="2853686" y="-7924"/>
                  <a:pt x="3072384" y="0"/>
                </a:cubicBezTo>
                <a:cubicBezTo>
                  <a:pt x="3286960" y="20656"/>
                  <a:pt x="3324417" y="20174"/>
                  <a:pt x="3511296" y="0"/>
                </a:cubicBezTo>
                <a:cubicBezTo>
                  <a:pt x="3710690" y="-39182"/>
                  <a:pt x="3945457" y="-64074"/>
                  <a:pt x="4114800" y="0"/>
                </a:cubicBezTo>
                <a:cubicBezTo>
                  <a:pt x="4336079" y="28138"/>
                  <a:pt x="4420759" y="12117"/>
                  <a:pt x="4553712" y="0"/>
                </a:cubicBezTo>
                <a:cubicBezTo>
                  <a:pt x="4688252" y="-2224"/>
                  <a:pt x="5047430" y="19664"/>
                  <a:pt x="5239512" y="0"/>
                </a:cubicBezTo>
                <a:cubicBezTo>
                  <a:pt x="5424392" y="-49610"/>
                  <a:pt x="5708717" y="13540"/>
                  <a:pt x="5843016" y="0"/>
                </a:cubicBezTo>
                <a:cubicBezTo>
                  <a:pt x="6005788" y="32949"/>
                  <a:pt x="6198255" y="37080"/>
                  <a:pt x="6611112" y="0"/>
                </a:cubicBezTo>
                <a:cubicBezTo>
                  <a:pt x="6954152" y="635"/>
                  <a:pt x="7244390" y="18057"/>
                  <a:pt x="7461504" y="0"/>
                </a:cubicBezTo>
                <a:cubicBezTo>
                  <a:pt x="7693790" y="9882"/>
                  <a:pt x="7984486" y="17646"/>
                  <a:pt x="8229600" y="0"/>
                </a:cubicBezTo>
                <a:cubicBezTo>
                  <a:pt x="8228428" y="6016"/>
                  <a:pt x="8229853" y="9684"/>
                  <a:pt x="8229600" y="18288"/>
                </a:cubicBezTo>
                <a:cubicBezTo>
                  <a:pt x="7945777" y="19945"/>
                  <a:pt x="7812308" y="-8511"/>
                  <a:pt x="7461504" y="18288"/>
                </a:cubicBezTo>
                <a:cubicBezTo>
                  <a:pt x="7129391" y="53185"/>
                  <a:pt x="7087333" y="41906"/>
                  <a:pt x="6940296" y="18288"/>
                </a:cubicBezTo>
                <a:cubicBezTo>
                  <a:pt x="6810862" y="-23020"/>
                  <a:pt x="6701312" y="19361"/>
                  <a:pt x="6419088" y="18288"/>
                </a:cubicBezTo>
                <a:cubicBezTo>
                  <a:pt x="6152777" y="18855"/>
                  <a:pt x="5868611" y="48802"/>
                  <a:pt x="5650992" y="18288"/>
                </a:cubicBezTo>
                <a:cubicBezTo>
                  <a:pt x="5439747" y="15250"/>
                  <a:pt x="5334901" y="-1044"/>
                  <a:pt x="5129784" y="18288"/>
                </a:cubicBezTo>
                <a:cubicBezTo>
                  <a:pt x="4955906" y="40458"/>
                  <a:pt x="4793216" y="33888"/>
                  <a:pt x="4690872" y="18288"/>
                </a:cubicBezTo>
                <a:cubicBezTo>
                  <a:pt x="4552374" y="31087"/>
                  <a:pt x="4318742" y="6248"/>
                  <a:pt x="4087368" y="18288"/>
                </a:cubicBezTo>
                <a:cubicBezTo>
                  <a:pt x="3849418" y="32625"/>
                  <a:pt x="3751577" y="29688"/>
                  <a:pt x="3401568" y="18288"/>
                </a:cubicBezTo>
                <a:cubicBezTo>
                  <a:pt x="3067953" y="20409"/>
                  <a:pt x="3012425" y="26879"/>
                  <a:pt x="2798064" y="18288"/>
                </a:cubicBezTo>
                <a:cubicBezTo>
                  <a:pt x="2565154" y="16520"/>
                  <a:pt x="2426719" y="-31794"/>
                  <a:pt x="2276856" y="18288"/>
                </a:cubicBezTo>
                <a:cubicBezTo>
                  <a:pt x="2090980" y="4382"/>
                  <a:pt x="1702030" y="-8180"/>
                  <a:pt x="1426464" y="18288"/>
                </a:cubicBezTo>
                <a:cubicBezTo>
                  <a:pt x="1104481" y="69643"/>
                  <a:pt x="985013" y="-7690"/>
                  <a:pt x="740664" y="18288"/>
                </a:cubicBezTo>
                <a:cubicBezTo>
                  <a:pt x="507391" y="41643"/>
                  <a:pt x="191740" y="-11654"/>
                  <a:pt x="0" y="18288"/>
                </a:cubicBezTo>
                <a:cubicBezTo>
                  <a:pt x="714" y="9707"/>
                  <a:pt x="1025" y="3120"/>
                  <a:pt x="0" y="0"/>
                </a:cubicBezTo>
                <a:close/>
              </a:path>
              <a:path w="8229600" h="18288" stroke="0" extrusionOk="0">
                <a:moveTo>
                  <a:pt x="0" y="0"/>
                </a:moveTo>
                <a:cubicBezTo>
                  <a:pt x="270709" y="-27213"/>
                  <a:pt x="397128" y="23656"/>
                  <a:pt x="521208" y="0"/>
                </a:cubicBezTo>
                <a:cubicBezTo>
                  <a:pt x="631319" y="-5947"/>
                  <a:pt x="842157" y="28261"/>
                  <a:pt x="960120" y="0"/>
                </a:cubicBezTo>
                <a:cubicBezTo>
                  <a:pt x="1077930" y="6549"/>
                  <a:pt x="1318669" y="-15893"/>
                  <a:pt x="1481328" y="0"/>
                </a:cubicBezTo>
                <a:cubicBezTo>
                  <a:pt x="1659104" y="-21090"/>
                  <a:pt x="1870243" y="69945"/>
                  <a:pt x="2167128" y="0"/>
                </a:cubicBezTo>
                <a:cubicBezTo>
                  <a:pt x="2460684" y="-5519"/>
                  <a:pt x="2753885" y="-62993"/>
                  <a:pt x="2935224" y="0"/>
                </a:cubicBezTo>
                <a:cubicBezTo>
                  <a:pt x="3115119" y="56580"/>
                  <a:pt x="3535280" y="40687"/>
                  <a:pt x="3785616" y="0"/>
                </a:cubicBezTo>
                <a:cubicBezTo>
                  <a:pt x="4057881" y="25645"/>
                  <a:pt x="4308335" y="-2666"/>
                  <a:pt x="4636008" y="0"/>
                </a:cubicBezTo>
                <a:cubicBezTo>
                  <a:pt x="4987152" y="19805"/>
                  <a:pt x="5025979" y="14149"/>
                  <a:pt x="5239512" y="0"/>
                </a:cubicBezTo>
                <a:cubicBezTo>
                  <a:pt x="5437586" y="211"/>
                  <a:pt x="5752721" y="5618"/>
                  <a:pt x="6007608" y="0"/>
                </a:cubicBezTo>
                <a:cubicBezTo>
                  <a:pt x="6280137" y="-5132"/>
                  <a:pt x="6386079" y="-21510"/>
                  <a:pt x="6693408" y="0"/>
                </a:cubicBezTo>
                <a:cubicBezTo>
                  <a:pt x="6986580" y="4991"/>
                  <a:pt x="7015252" y="-18088"/>
                  <a:pt x="7296912" y="0"/>
                </a:cubicBezTo>
                <a:cubicBezTo>
                  <a:pt x="7569796" y="10390"/>
                  <a:pt x="7895472" y="71473"/>
                  <a:pt x="8229600" y="0"/>
                </a:cubicBezTo>
                <a:cubicBezTo>
                  <a:pt x="8230227" y="7450"/>
                  <a:pt x="8228885" y="11999"/>
                  <a:pt x="8229600" y="18288"/>
                </a:cubicBezTo>
                <a:cubicBezTo>
                  <a:pt x="8094333" y="-5252"/>
                  <a:pt x="7850928" y="37448"/>
                  <a:pt x="7626096" y="18288"/>
                </a:cubicBezTo>
                <a:cubicBezTo>
                  <a:pt x="7448378" y="-569"/>
                  <a:pt x="7315174" y="-1844"/>
                  <a:pt x="7022592" y="18288"/>
                </a:cubicBezTo>
                <a:cubicBezTo>
                  <a:pt x="6686163" y="50499"/>
                  <a:pt x="6352629" y="23510"/>
                  <a:pt x="6172200" y="18288"/>
                </a:cubicBezTo>
                <a:cubicBezTo>
                  <a:pt x="6015590" y="42345"/>
                  <a:pt x="5770309" y="21278"/>
                  <a:pt x="5650992" y="18288"/>
                </a:cubicBezTo>
                <a:cubicBezTo>
                  <a:pt x="5483975" y="12092"/>
                  <a:pt x="5165324" y="68948"/>
                  <a:pt x="4882896" y="18288"/>
                </a:cubicBezTo>
                <a:cubicBezTo>
                  <a:pt x="4568934" y="7053"/>
                  <a:pt x="4556334" y="27676"/>
                  <a:pt x="4443984" y="18288"/>
                </a:cubicBezTo>
                <a:cubicBezTo>
                  <a:pt x="4320775" y="10576"/>
                  <a:pt x="4034988" y="-3490"/>
                  <a:pt x="3758184" y="18288"/>
                </a:cubicBezTo>
                <a:cubicBezTo>
                  <a:pt x="3445155" y="-998"/>
                  <a:pt x="3367892" y="13824"/>
                  <a:pt x="3236976" y="18288"/>
                </a:cubicBezTo>
                <a:cubicBezTo>
                  <a:pt x="3093796" y="26408"/>
                  <a:pt x="2635824" y="24132"/>
                  <a:pt x="2386584" y="18288"/>
                </a:cubicBezTo>
                <a:cubicBezTo>
                  <a:pt x="2139815" y="-3297"/>
                  <a:pt x="2105958" y="25945"/>
                  <a:pt x="1947672" y="18288"/>
                </a:cubicBezTo>
                <a:cubicBezTo>
                  <a:pt x="1801011" y="-19911"/>
                  <a:pt x="1533636" y="14646"/>
                  <a:pt x="1261872" y="18288"/>
                </a:cubicBezTo>
                <a:cubicBezTo>
                  <a:pt x="989528" y="32227"/>
                  <a:pt x="1025848" y="14685"/>
                  <a:pt x="822960" y="18288"/>
                </a:cubicBezTo>
                <a:cubicBezTo>
                  <a:pt x="653456" y="20956"/>
                  <a:pt x="304027" y="8001"/>
                  <a:pt x="0" y="18288"/>
                </a:cubicBezTo>
                <a:cubicBezTo>
                  <a:pt x="-27" y="11611"/>
                  <a:pt x="-1713" y="5475"/>
                  <a:pt x="0" y="0"/>
                </a:cubicBezTo>
                <a:close/>
              </a:path>
              <a:path w="8229600" h="18288" fill="none" stroke="0" extrusionOk="0">
                <a:moveTo>
                  <a:pt x="0" y="0"/>
                </a:moveTo>
                <a:cubicBezTo>
                  <a:pt x="205130" y="6064"/>
                  <a:pt x="324007" y="6684"/>
                  <a:pt x="521208" y="0"/>
                </a:cubicBezTo>
                <a:cubicBezTo>
                  <a:pt x="695888" y="-14632"/>
                  <a:pt x="1101879" y="6017"/>
                  <a:pt x="1371600" y="0"/>
                </a:cubicBezTo>
                <a:cubicBezTo>
                  <a:pt x="1622968" y="4691"/>
                  <a:pt x="1936552" y="-7433"/>
                  <a:pt x="2221992" y="0"/>
                </a:cubicBezTo>
                <a:cubicBezTo>
                  <a:pt x="2498663" y="51226"/>
                  <a:pt x="2885875" y="-8757"/>
                  <a:pt x="3072384" y="0"/>
                </a:cubicBezTo>
                <a:cubicBezTo>
                  <a:pt x="3288944" y="24235"/>
                  <a:pt x="3331110" y="5443"/>
                  <a:pt x="3511296" y="0"/>
                </a:cubicBezTo>
                <a:cubicBezTo>
                  <a:pt x="3687973" y="-19690"/>
                  <a:pt x="3901025" y="-20092"/>
                  <a:pt x="4114800" y="0"/>
                </a:cubicBezTo>
                <a:cubicBezTo>
                  <a:pt x="4336102" y="32988"/>
                  <a:pt x="4416982" y="-5831"/>
                  <a:pt x="4553712" y="0"/>
                </a:cubicBezTo>
                <a:cubicBezTo>
                  <a:pt x="4674310" y="-5056"/>
                  <a:pt x="5080160" y="-12181"/>
                  <a:pt x="5239512" y="0"/>
                </a:cubicBezTo>
                <a:cubicBezTo>
                  <a:pt x="5419031" y="-38513"/>
                  <a:pt x="5691629" y="2226"/>
                  <a:pt x="5843016" y="0"/>
                </a:cubicBezTo>
                <a:cubicBezTo>
                  <a:pt x="5978317" y="-40553"/>
                  <a:pt x="6314754" y="9782"/>
                  <a:pt x="6611112" y="0"/>
                </a:cubicBezTo>
                <a:cubicBezTo>
                  <a:pt x="6973004" y="-17646"/>
                  <a:pt x="7175490" y="18489"/>
                  <a:pt x="7461504" y="0"/>
                </a:cubicBezTo>
                <a:cubicBezTo>
                  <a:pt x="7746737" y="-34159"/>
                  <a:pt x="7962178" y="39853"/>
                  <a:pt x="8229600" y="0"/>
                </a:cubicBezTo>
                <a:cubicBezTo>
                  <a:pt x="8228796" y="5852"/>
                  <a:pt x="8229698" y="10429"/>
                  <a:pt x="8229600" y="18288"/>
                </a:cubicBezTo>
                <a:cubicBezTo>
                  <a:pt x="7944174" y="-29104"/>
                  <a:pt x="7795646" y="-34405"/>
                  <a:pt x="7461504" y="18288"/>
                </a:cubicBezTo>
                <a:cubicBezTo>
                  <a:pt x="7129776" y="51087"/>
                  <a:pt x="7082769" y="31446"/>
                  <a:pt x="6940296" y="18288"/>
                </a:cubicBezTo>
                <a:cubicBezTo>
                  <a:pt x="6799665" y="-15875"/>
                  <a:pt x="6652769" y="31783"/>
                  <a:pt x="6419088" y="18288"/>
                </a:cubicBezTo>
                <a:cubicBezTo>
                  <a:pt x="6143970" y="52275"/>
                  <a:pt x="5863165" y="-16531"/>
                  <a:pt x="5650992" y="18288"/>
                </a:cubicBezTo>
                <a:cubicBezTo>
                  <a:pt x="5419172" y="40606"/>
                  <a:pt x="5309448" y="-405"/>
                  <a:pt x="5129784" y="18288"/>
                </a:cubicBezTo>
                <a:cubicBezTo>
                  <a:pt x="4947928" y="26023"/>
                  <a:pt x="4795021" y="5860"/>
                  <a:pt x="4690872" y="18288"/>
                </a:cubicBezTo>
                <a:cubicBezTo>
                  <a:pt x="4564358" y="-9579"/>
                  <a:pt x="4295485" y="-25280"/>
                  <a:pt x="4087368" y="18288"/>
                </a:cubicBezTo>
                <a:cubicBezTo>
                  <a:pt x="3871704" y="40406"/>
                  <a:pt x="3732927" y="-10898"/>
                  <a:pt x="3401568" y="18288"/>
                </a:cubicBezTo>
                <a:cubicBezTo>
                  <a:pt x="3075889" y="19660"/>
                  <a:pt x="3025898" y="44400"/>
                  <a:pt x="2798064" y="18288"/>
                </a:cubicBezTo>
                <a:cubicBezTo>
                  <a:pt x="2581856" y="-20869"/>
                  <a:pt x="2428311" y="-4900"/>
                  <a:pt x="2276856" y="18288"/>
                </a:cubicBezTo>
                <a:cubicBezTo>
                  <a:pt x="2098246" y="53283"/>
                  <a:pt x="1737531" y="55959"/>
                  <a:pt x="1426464" y="18288"/>
                </a:cubicBezTo>
                <a:cubicBezTo>
                  <a:pt x="1104708" y="26489"/>
                  <a:pt x="1006595" y="15928"/>
                  <a:pt x="740664" y="18288"/>
                </a:cubicBezTo>
                <a:cubicBezTo>
                  <a:pt x="480378" y="33084"/>
                  <a:pt x="202592" y="-12357"/>
                  <a:pt x="0" y="18288"/>
                </a:cubicBezTo>
                <a:cubicBezTo>
                  <a:pt x="888" y="9601"/>
                  <a:pt x="860" y="4150"/>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B6D2D19-83C4-9346-8D20-FADCEDCDD725}"/>
              </a:ext>
            </a:extLst>
          </p:cNvPr>
          <p:cNvSpPr>
            <a:spLocks noGrp="1"/>
          </p:cNvSpPr>
          <p:nvPr>
            <p:ph idx="1"/>
          </p:nvPr>
        </p:nvSpPr>
        <p:spPr>
          <a:xfrm>
            <a:off x="429369" y="2071316"/>
            <a:ext cx="5035164" cy="4119172"/>
          </a:xfrm>
        </p:spPr>
        <p:txBody>
          <a:bodyPr anchor="t">
            <a:normAutofit/>
          </a:bodyPr>
          <a:lstStyle/>
          <a:p>
            <a:r>
              <a:rPr lang="en-GB" sz="1300" dirty="0">
                <a:latin typeface="Arial" panose="020B0604020202020204" pitchFamily="34" charset="0"/>
                <a:cs typeface="Arial" panose="020B0604020202020204" pitchFamily="34" charset="0"/>
              </a:rPr>
              <a:t>Crime scenes involving digital devices can be examined on a forensic level.</a:t>
            </a:r>
          </a:p>
          <a:p>
            <a:r>
              <a:rPr lang="en-GB" sz="1300" dirty="0">
                <a:latin typeface="Arial" panose="020B0604020202020204" pitchFamily="34" charset="0"/>
                <a:cs typeface="Arial" panose="020B0604020202020204" pitchFamily="34" charset="0"/>
              </a:rPr>
              <a:t>DMI will know what </a:t>
            </a:r>
            <a:r>
              <a:rPr lang="en-GB" sz="1300" i="1" dirty="0">
                <a:latin typeface="Arial" panose="020B0604020202020204" pitchFamily="34" charset="0"/>
                <a:cs typeface="Arial" panose="020B0604020202020204" pitchFamily="34" charset="0"/>
              </a:rPr>
              <a:t>is</a:t>
            </a:r>
            <a:r>
              <a:rPr lang="en-GB" sz="1300" dirty="0">
                <a:latin typeface="Arial" panose="020B0604020202020204" pitchFamily="34" charset="0"/>
                <a:cs typeface="Arial" panose="020B0604020202020204" pitchFamily="34" charset="0"/>
              </a:rPr>
              <a:t> and </a:t>
            </a:r>
            <a:r>
              <a:rPr lang="en-GB" sz="1300" i="1" dirty="0">
                <a:latin typeface="Arial" panose="020B0604020202020204" pitchFamily="34" charset="0"/>
                <a:cs typeface="Arial" panose="020B0604020202020204" pitchFamily="34" charset="0"/>
              </a:rPr>
              <a:t>is not </a:t>
            </a:r>
            <a:r>
              <a:rPr lang="en-GB" sz="1300" dirty="0">
                <a:latin typeface="Arial" panose="020B0604020202020204" pitchFamily="34" charset="0"/>
                <a:cs typeface="Arial" panose="020B0604020202020204" pitchFamily="34" charset="0"/>
              </a:rPr>
              <a:t>possible to examine and will have a strategy to follow (proportionality of the examination / objective settings and record keeping.</a:t>
            </a:r>
          </a:p>
          <a:p>
            <a:r>
              <a:rPr lang="en-GB" sz="1300" dirty="0">
                <a:latin typeface="Arial" panose="020B0604020202020204" pitchFamily="34" charset="0"/>
                <a:cs typeface="Arial" panose="020B0604020202020204" pitchFamily="34" charset="0"/>
              </a:rPr>
              <a:t>PACE 1984 - sets out the basics of search and seizure. </a:t>
            </a:r>
          </a:p>
          <a:p>
            <a:r>
              <a:rPr lang="en-GB" sz="1300" dirty="0">
                <a:latin typeface="Arial" panose="020B0604020202020204" pitchFamily="34" charset="0"/>
                <a:cs typeface="Arial" panose="020B0604020202020204" pitchFamily="34" charset="0"/>
              </a:rPr>
              <a:t>Criminal Justice Act 2001 -  allows to seize evidence (material) which cannot be separated from the material seized under PACE.</a:t>
            </a:r>
            <a:br>
              <a:rPr lang="en-GB" sz="1300" dirty="0">
                <a:latin typeface="Arial" panose="020B0604020202020204" pitchFamily="34" charset="0"/>
                <a:cs typeface="Arial" panose="020B0604020202020204" pitchFamily="34" charset="0"/>
              </a:rPr>
            </a:br>
            <a:endParaRPr lang="en-GB" sz="1300" dirty="0">
              <a:latin typeface="Arial" panose="020B0604020202020204" pitchFamily="34" charset="0"/>
              <a:cs typeface="Arial" panose="020B0604020202020204" pitchFamily="34" charset="0"/>
            </a:endParaRPr>
          </a:p>
          <a:p>
            <a:pPr marL="0" indent="0">
              <a:buNone/>
            </a:pPr>
            <a:r>
              <a:rPr lang="en-GB" sz="1300" dirty="0">
                <a:latin typeface="Arial" panose="020B0604020202020204" pitchFamily="34" charset="0"/>
                <a:cs typeface="Arial" panose="020B0604020202020204" pitchFamily="34" charset="0"/>
              </a:rPr>
              <a:t>Some subsequent acts which cover search and seizure:</a:t>
            </a:r>
            <a:br>
              <a:rPr lang="en-GB" sz="1300" dirty="0">
                <a:latin typeface="Arial" panose="020B0604020202020204" pitchFamily="34" charset="0"/>
                <a:cs typeface="Arial" panose="020B0604020202020204" pitchFamily="34" charset="0"/>
              </a:rPr>
            </a:br>
            <a:endParaRPr lang="en-GB" sz="1300" dirty="0">
              <a:latin typeface="Arial" panose="020B0604020202020204" pitchFamily="34" charset="0"/>
              <a:cs typeface="Arial" panose="020B0604020202020204" pitchFamily="34" charset="0"/>
            </a:endParaRPr>
          </a:p>
          <a:p>
            <a:r>
              <a:rPr lang="en-GB" sz="1300" dirty="0">
                <a:latin typeface="Arial" panose="020B0604020202020204" pitchFamily="34" charset="0"/>
                <a:cs typeface="Arial" panose="020B0604020202020204" pitchFamily="34" charset="0"/>
              </a:rPr>
              <a:t>Criminal Procedure and Investigations Act 1996 - sets out a code of practice in which police should record, retain, review and reveal to the prosecutor (material obtained in a criminal investigation relevant to the investigation)</a:t>
            </a:r>
          </a:p>
          <a:p>
            <a:r>
              <a:rPr lang="en-GB" sz="1300" dirty="0">
                <a:latin typeface="Arial" panose="020B0604020202020204" pitchFamily="34" charset="0"/>
                <a:cs typeface="Arial" panose="020B0604020202020204" pitchFamily="34" charset="0"/>
              </a:rPr>
              <a:t>Investigatory Powers Act 2016 - covers various aspects of telecommunication, which can be classed as ‘stored </a:t>
            </a:r>
          </a:p>
        </p:txBody>
      </p:sp>
      <p:pic>
        <p:nvPicPr>
          <p:cNvPr id="16386" name="Picture 2" descr="The Evolution of Digital Forensics">
            <a:extLst>
              <a:ext uri="{FF2B5EF4-FFF2-40B4-BE49-F238E27FC236}">
                <a16:creationId xmlns:a16="http://schemas.microsoft.com/office/drawing/2014/main" id="{76420585-326B-1740-9296-7328FF43DA3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6012" r="25972" b="-1"/>
          <a:stretch/>
        </p:blipFill>
        <p:spPr bwMode="auto">
          <a:xfrm>
            <a:off x="5756743" y="2093976"/>
            <a:ext cx="2955798" cy="409651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F4AB3DC-E69E-EE4B-9E77-7FB7D0FD3FB8}"/>
              </a:ext>
            </a:extLst>
          </p:cNvPr>
          <p:cNvSpPr txBox="1"/>
          <p:nvPr/>
        </p:nvSpPr>
        <p:spPr>
          <a:xfrm>
            <a:off x="6123790" y="6215300"/>
            <a:ext cx="2768540" cy="369332"/>
          </a:xfrm>
          <a:prstGeom prst="rect">
            <a:avLst/>
          </a:prstGeom>
          <a:noFill/>
        </p:spPr>
        <p:txBody>
          <a:bodyPr wrap="square" rtlCol="0">
            <a:spAutoFit/>
          </a:bodyPr>
          <a:lstStyle/>
          <a:p>
            <a:r>
              <a:rPr lang="en-US" dirty="0">
                <a:solidFill>
                  <a:srgbClr val="FF0000"/>
                </a:solidFill>
              </a:rPr>
              <a:t>Relevant to FR&amp;E too!</a:t>
            </a:r>
          </a:p>
        </p:txBody>
      </p:sp>
    </p:spTree>
    <p:extLst>
      <p:ext uri="{BB962C8B-B14F-4D97-AF65-F5344CB8AC3E}">
        <p14:creationId xmlns:p14="http://schemas.microsoft.com/office/powerpoint/2010/main" val="6359373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8199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E0FD09D-4924-5144-8935-46071EC23BFD}"/>
              </a:ext>
            </a:extLst>
          </p:cNvPr>
          <p:cNvSpPr>
            <a:spLocks noGrp="1"/>
          </p:cNvSpPr>
          <p:nvPr>
            <p:ph type="title"/>
          </p:nvPr>
        </p:nvSpPr>
        <p:spPr>
          <a:xfrm>
            <a:off x="393555" y="620392"/>
            <a:ext cx="2856201" cy="5504688"/>
          </a:xfrm>
        </p:spPr>
        <p:txBody>
          <a:bodyPr>
            <a:normAutofit/>
          </a:bodyPr>
          <a:lstStyle/>
          <a:p>
            <a:pPr algn="ctr"/>
            <a:r>
              <a:rPr lang="en-US" sz="5200" dirty="0">
                <a:solidFill>
                  <a:schemeClr val="bg1"/>
                </a:solidFill>
              </a:rPr>
              <a:t>Digital Evidence </a:t>
            </a:r>
          </a:p>
        </p:txBody>
      </p:sp>
      <p:graphicFrame>
        <p:nvGraphicFramePr>
          <p:cNvPr id="6" name="Content Placeholder 2">
            <a:extLst>
              <a:ext uri="{FF2B5EF4-FFF2-40B4-BE49-F238E27FC236}">
                <a16:creationId xmlns:a16="http://schemas.microsoft.com/office/drawing/2014/main" id="{88C612E4-9636-49BE-9211-D1324DA64A59}"/>
              </a:ext>
            </a:extLst>
          </p:cNvPr>
          <p:cNvGraphicFramePr>
            <a:graphicFrameLocks noGrp="1"/>
          </p:cNvGraphicFramePr>
          <p:nvPr>
            <p:ph idx="1"/>
            <p:extLst>
              <p:ext uri="{D42A27DB-BD31-4B8C-83A1-F6EECF244321}">
                <p14:modId xmlns:p14="http://schemas.microsoft.com/office/powerpoint/2010/main" val="1910280436"/>
              </p:ext>
            </p:extLst>
          </p:nvPr>
        </p:nvGraphicFramePr>
        <p:xfrm>
          <a:off x="4101291"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5B69224D-DB3D-AD40-8200-CEBFA97F845A}"/>
              </a:ext>
            </a:extLst>
          </p:cNvPr>
          <p:cNvSpPr txBox="1"/>
          <p:nvPr/>
        </p:nvSpPr>
        <p:spPr>
          <a:xfrm>
            <a:off x="6282040" y="6125080"/>
            <a:ext cx="2931630" cy="369332"/>
          </a:xfrm>
          <a:prstGeom prst="rect">
            <a:avLst/>
          </a:prstGeom>
          <a:noFill/>
        </p:spPr>
        <p:txBody>
          <a:bodyPr wrap="square" rtlCol="0">
            <a:spAutoFit/>
          </a:bodyPr>
          <a:lstStyle/>
          <a:p>
            <a:r>
              <a:rPr lang="en-US" dirty="0"/>
              <a:t>(College of Policing, 2022) </a:t>
            </a:r>
          </a:p>
        </p:txBody>
      </p:sp>
    </p:spTree>
    <p:extLst>
      <p:ext uri="{BB962C8B-B14F-4D97-AF65-F5344CB8AC3E}">
        <p14:creationId xmlns:p14="http://schemas.microsoft.com/office/powerpoint/2010/main" val="32919451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B87C619C-EBAB-488E-96B9-153AA4C9B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130DA1C1-36FD-41D8-9826-EE797BF39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89984" cy="6858000"/>
          </a:xfrm>
          <a:custGeom>
            <a:avLst/>
            <a:gdLst>
              <a:gd name="connsiteX0" fmla="*/ 0 w 7433452"/>
              <a:gd name="connsiteY0" fmla="*/ 0 h 6858000"/>
              <a:gd name="connsiteX1" fmla="*/ 1592736 w 7433452"/>
              <a:gd name="connsiteY1" fmla="*/ 0 h 6858000"/>
              <a:gd name="connsiteX2" fmla="*/ 2171700 w 7433452"/>
              <a:gd name="connsiteY2" fmla="*/ 0 h 6858000"/>
              <a:gd name="connsiteX3" fmla="*/ 2762696 w 7433452"/>
              <a:gd name="connsiteY3" fmla="*/ 0 h 6858000"/>
              <a:gd name="connsiteX4" fmla="*/ 2829254 w 7433452"/>
              <a:gd name="connsiteY4" fmla="*/ 0 h 6858000"/>
              <a:gd name="connsiteX5" fmla="*/ 7415310 w 7433452"/>
              <a:gd name="connsiteY5" fmla="*/ 0 h 6858000"/>
              <a:gd name="connsiteX6" fmla="*/ 7405703 w 7433452"/>
              <a:gd name="connsiteY6" fmla="*/ 94814 h 6858000"/>
              <a:gd name="connsiteX7" fmla="*/ 7410754 w 7433452"/>
              <a:gd name="connsiteY7" fmla="*/ 421796 h 6858000"/>
              <a:gd name="connsiteX8" fmla="*/ 7414688 w 7433452"/>
              <a:gd name="connsiteY8" fmla="*/ 812192 h 6858000"/>
              <a:gd name="connsiteX9" fmla="*/ 7395017 w 7433452"/>
              <a:gd name="connsiteY9" fmla="*/ 1113642 h 6858000"/>
              <a:gd name="connsiteX10" fmla="*/ 7422810 w 7433452"/>
              <a:gd name="connsiteY10" fmla="*/ 1796708 h 6858000"/>
              <a:gd name="connsiteX11" fmla="*/ 7421161 w 7433452"/>
              <a:gd name="connsiteY11" fmla="*/ 2327333 h 6858000"/>
              <a:gd name="connsiteX12" fmla="*/ 7412023 w 7433452"/>
              <a:gd name="connsiteY12" fmla="*/ 2784280 h 6858000"/>
              <a:gd name="connsiteX13" fmla="*/ 7417480 w 7433452"/>
              <a:gd name="connsiteY13" fmla="*/ 2985458 h 6858000"/>
              <a:gd name="connsiteX14" fmla="*/ 7403774 w 7433452"/>
              <a:gd name="connsiteY14" fmla="*/ 3531096 h 6858000"/>
              <a:gd name="connsiteX15" fmla="*/ 7414307 w 7433452"/>
              <a:gd name="connsiteY15" fmla="*/ 4336830 h 6858000"/>
              <a:gd name="connsiteX16" fmla="*/ 7413419 w 7433452"/>
              <a:gd name="connsiteY16" fmla="*/ 5026893 h 6858000"/>
              <a:gd name="connsiteX17" fmla="*/ 7417734 w 7433452"/>
              <a:gd name="connsiteY17" fmla="*/ 5252632 h 6858000"/>
              <a:gd name="connsiteX18" fmla="*/ 7417734 w 7433452"/>
              <a:gd name="connsiteY18" fmla="*/ 5466282 h 6858000"/>
              <a:gd name="connsiteX19" fmla="*/ 7379659 w 7433452"/>
              <a:gd name="connsiteY19" fmla="*/ 6121225 h 6858000"/>
              <a:gd name="connsiteX20" fmla="*/ 7395115 w 7433452"/>
              <a:gd name="connsiteY20" fmla="*/ 6708907 h 6858000"/>
              <a:gd name="connsiteX21" fmla="*/ 7412408 w 7433452"/>
              <a:gd name="connsiteY21" fmla="*/ 6858000 h 6858000"/>
              <a:gd name="connsiteX22" fmla="*/ 2829254 w 7433452"/>
              <a:gd name="connsiteY22" fmla="*/ 6858000 h 6858000"/>
              <a:gd name="connsiteX23" fmla="*/ 2762696 w 7433452"/>
              <a:gd name="connsiteY23" fmla="*/ 6858000 h 6858000"/>
              <a:gd name="connsiteX24" fmla="*/ 2171700 w 7433452"/>
              <a:gd name="connsiteY24" fmla="*/ 6858000 h 6858000"/>
              <a:gd name="connsiteX25" fmla="*/ 1592736 w 7433452"/>
              <a:gd name="connsiteY25" fmla="*/ 6858000 h 6858000"/>
              <a:gd name="connsiteX26" fmla="*/ 0 w 7433452"/>
              <a:gd name="connsiteY2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433452" h="6858000">
                <a:moveTo>
                  <a:pt x="0" y="0"/>
                </a:moveTo>
                <a:lnTo>
                  <a:pt x="1592736" y="0"/>
                </a:lnTo>
                <a:lnTo>
                  <a:pt x="2171700" y="0"/>
                </a:lnTo>
                <a:lnTo>
                  <a:pt x="2762696" y="0"/>
                </a:lnTo>
                <a:lnTo>
                  <a:pt x="2829254" y="0"/>
                </a:lnTo>
                <a:lnTo>
                  <a:pt x="7415310" y="0"/>
                </a:lnTo>
                <a:lnTo>
                  <a:pt x="7405703" y="94814"/>
                </a:lnTo>
                <a:cubicBezTo>
                  <a:pt x="7398856" y="203629"/>
                  <a:pt x="7403520" y="312712"/>
                  <a:pt x="7410754" y="421796"/>
                </a:cubicBezTo>
                <a:cubicBezTo>
                  <a:pt x="7421580" y="551656"/>
                  <a:pt x="7422900" y="682144"/>
                  <a:pt x="7414688" y="812192"/>
                </a:cubicBezTo>
                <a:cubicBezTo>
                  <a:pt x="7406693" y="912591"/>
                  <a:pt x="7397682" y="1012988"/>
                  <a:pt x="7395017" y="1113642"/>
                </a:cubicBezTo>
                <a:cubicBezTo>
                  <a:pt x="7388670" y="1342689"/>
                  <a:pt x="7407708" y="1569316"/>
                  <a:pt x="7422810" y="1796708"/>
                </a:cubicBezTo>
                <a:cubicBezTo>
                  <a:pt x="7434487" y="1973710"/>
                  <a:pt x="7439944" y="2150457"/>
                  <a:pt x="7421161" y="2327333"/>
                </a:cubicBezTo>
                <a:cubicBezTo>
                  <a:pt x="7405170" y="2479266"/>
                  <a:pt x="7396793" y="2631453"/>
                  <a:pt x="7412023" y="2784280"/>
                </a:cubicBezTo>
                <a:cubicBezTo>
                  <a:pt x="7418749" y="2851085"/>
                  <a:pt x="7425984" y="2918653"/>
                  <a:pt x="7417480" y="2985458"/>
                </a:cubicBezTo>
                <a:cubicBezTo>
                  <a:pt x="7394508" y="3167039"/>
                  <a:pt x="7398063" y="3349132"/>
                  <a:pt x="7403774" y="3531096"/>
                </a:cubicBezTo>
                <a:cubicBezTo>
                  <a:pt x="7412277" y="3799715"/>
                  <a:pt x="7426364" y="4067954"/>
                  <a:pt x="7414307" y="4336830"/>
                </a:cubicBezTo>
                <a:cubicBezTo>
                  <a:pt x="7404027" y="4566639"/>
                  <a:pt x="7420653" y="4796831"/>
                  <a:pt x="7413419" y="5026893"/>
                </a:cubicBezTo>
                <a:cubicBezTo>
                  <a:pt x="7410982" y="5102162"/>
                  <a:pt x="7412429" y="5177504"/>
                  <a:pt x="7417734" y="5252632"/>
                </a:cubicBezTo>
                <a:cubicBezTo>
                  <a:pt x="7424271" y="5323700"/>
                  <a:pt x="7424271" y="5395213"/>
                  <a:pt x="7417734" y="5466282"/>
                </a:cubicBezTo>
                <a:cubicBezTo>
                  <a:pt x="7393239" y="5683875"/>
                  <a:pt x="7383214" y="5902486"/>
                  <a:pt x="7379659" y="6121225"/>
                </a:cubicBezTo>
                <a:cubicBezTo>
                  <a:pt x="7376423" y="6317442"/>
                  <a:pt x="7378041" y="6513586"/>
                  <a:pt x="7395115" y="6708907"/>
                </a:cubicBezTo>
                <a:lnTo>
                  <a:pt x="7412408" y="6858000"/>
                </a:lnTo>
                <a:lnTo>
                  <a:pt x="2829254" y="6858000"/>
                </a:lnTo>
                <a:lnTo>
                  <a:pt x="2762696" y="6858000"/>
                </a:lnTo>
                <a:lnTo>
                  <a:pt x="2171700" y="6858000"/>
                </a:lnTo>
                <a:lnTo>
                  <a:pt x="159273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5C88DD7-A2BA-AD47-8271-72AA96E4CD9D}"/>
              </a:ext>
            </a:extLst>
          </p:cNvPr>
          <p:cNvSpPr>
            <a:spLocks noGrp="1"/>
          </p:cNvSpPr>
          <p:nvPr>
            <p:ph type="title"/>
          </p:nvPr>
        </p:nvSpPr>
        <p:spPr>
          <a:xfrm>
            <a:off x="628650" y="484632"/>
            <a:ext cx="4561284" cy="3566160"/>
          </a:xfrm>
        </p:spPr>
        <p:txBody>
          <a:bodyPr vert="horz" lIns="91440" tIns="45720" rIns="91440" bIns="45720" rtlCol="0" anchor="b">
            <a:normAutofit/>
          </a:bodyPr>
          <a:lstStyle/>
          <a:p>
            <a:pPr defTabSz="914400"/>
            <a:r>
              <a:rPr lang="en-US" sz="5700">
                <a:solidFill>
                  <a:srgbClr val="FFFFFF"/>
                </a:solidFill>
              </a:rPr>
              <a:t>Discuss: </a:t>
            </a:r>
            <a:br>
              <a:rPr lang="en-US" sz="5700">
                <a:solidFill>
                  <a:srgbClr val="FFFFFF"/>
                </a:solidFill>
              </a:rPr>
            </a:br>
            <a:r>
              <a:rPr lang="en-US" sz="5700">
                <a:solidFill>
                  <a:srgbClr val="FFFFFF"/>
                </a:solidFill>
              </a:rPr>
              <a:t>Types of digital evidence?</a:t>
            </a:r>
          </a:p>
        </p:txBody>
      </p:sp>
      <p:pic>
        <p:nvPicPr>
          <p:cNvPr id="6" name="Graphic 5" descr="Head with Gears">
            <a:extLst>
              <a:ext uri="{FF2B5EF4-FFF2-40B4-BE49-F238E27FC236}">
                <a16:creationId xmlns:a16="http://schemas.microsoft.com/office/drawing/2014/main" id="{63960351-2938-4B1A-BA51-9422D1C772C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953190" y="283464"/>
            <a:ext cx="2904040" cy="2904040"/>
          </a:xfrm>
          <a:prstGeom prst="rect">
            <a:avLst/>
          </a:prstGeom>
        </p:spPr>
      </p:pic>
      <p:sp>
        <p:nvSpPr>
          <p:cNvPr id="75" name="sketch line">
            <a:extLst>
              <a:ext uri="{FF2B5EF4-FFF2-40B4-BE49-F238E27FC236}">
                <a16:creationId xmlns:a16="http://schemas.microsoft.com/office/drawing/2014/main" id="{35BC54F7-1315-4D6C-9420-A5BF0CDDB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9106" y="4252192"/>
            <a:ext cx="3042412" cy="18288"/>
          </a:xfrm>
          <a:custGeom>
            <a:avLst/>
            <a:gdLst>
              <a:gd name="connsiteX0" fmla="*/ 0 w 3042412"/>
              <a:gd name="connsiteY0" fmla="*/ 0 h 18288"/>
              <a:gd name="connsiteX1" fmla="*/ 608482 w 3042412"/>
              <a:gd name="connsiteY1" fmla="*/ 0 h 18288"/>
              <a:gd name="connsiteX2" fmla="*/ 1216965 w 3042412"/>
              <a:gd name="connsiteY2" fmla="*/ 0 h 18288"/>
              <a:gd name="connsiteX3" fmla="*/ 1825447 w 3042412"/>
              <a:gd name="connsiteY3" fmla="*/ 0 h 18288"/>
              <a:gd name="connsiteX4" fmla="*/ 2373081 w 3042412"/>
              <a:gd name="connsiteY4" fmla="*/ 0 h 18288"/>
              <a:gd name="connsiteX5" fmla="*/ 3042412 w 3042412"/>
              <a:gd name="connsiteY5" fmla="*/ 0 h 18288"/>
              <a:gd name="connsiteX6" fmla="*/ 3042412 w 3042412"/>
              <a:gd name="connsiteY6" fmla="*/ 18288 h 18288"/>
              <a:gd name="connsiteX7" fmla="*/ 2494778 w 3042412"/>
              <a:gd name="connsiteY7" fmla="*/ 18288 h 18288"/>
              <a:gd name="connsiteX8" fmla="*/ 1977568 w 3042412"/>
              <a:gd name="connsiteY8" fmla="*/ 18288 h 18288"/>
              <a:gd name="connsiteX9" fmla="*/ 1369085 w 3042412"/>
              <a:gd name="connsiteY9" fmla="*/ 18288 h 18288"/>
              <a:gd name="connsiteX10" fmla="*/ 821451 w 3042412"/>
              <a:gd name="connsiteY10" fmla="*/ 18288 h 18288"/>
              <a:gd name="connsiteX11" fmla="*/ 0 w 3042412"/>
              <a:gd name="connsiteY11" fmla="*/ 18288 h 18288"/>
              <a:gd name="connsiteX12" fmla="*/ 0 w 3042412"/>
              <a:gd name="connsiteY12" fmla="*/ 0 h 18288"/>
              <a:gd name="connsiteX0" fmla="*/ 0 w 3042412"/>
              <a:gd name="connsiteY0" fmla="*/ 0 h 18288"/>
              <a:gd name="connsiteX1" fmla="*/ 547634 w 3042412"/>
              <a:gd name="connsiteY1" fmla="*/ 0 h 18288"/>
              <a:gd name="connsiteX2" fmla="*/ 1064844 w 3042412"/>
              <a:gd name="connsiteY2" fmla="*/ 0 h 18288"/>
              <a:gd name="connsiteX3" fmla="*/ 1612478 w 3042412"/>
              <a:gd name="connsiteY3" fmla="*/ 0 h 18288"/>
              <a:gd name="connsiteX4" fmla="*/ 2220961 w 3042412"/>
              <a:gd name="connsiteY4" fmla="*/ 0 h 18288"/>
              <a:gd name="connsiteX5" fmla="*/ 3042412 w 3042412"/>
              <a:gd name="connsiteY5" fmla="*/ 0 h 18288"/>
              <a:gd name="connsiteX6" fmla="*/ 3042412 w 3042412"/>
              <a:gd name="connsiteY6" fmla="*/ 18288 h 18288"/>
              <a:gd name="connsiteX7" fmla="*/ 2433930 w 3042412"/>
              <a:gd name="connsiteY7" fmla="*/ 18288 h 18288"/>
              <a:gd name="connsiteX8" fmla="*/ 1764599 w 3042412"/>
              <a:gd name="connsiteY8" fmla="*/ 18288 h 18288"/>
              <a:gd name="connsiteX9" fmla="*/ 1247389 w 3042412"/>
              <a:gd name="connsiteY9" fmla="*/ 18288 h 18288"/>
              <a:gd name="connsiteX10" fmla="*/ 578058 w 3042412"/>
              <a:gd name="connsiteY10" fmla="*/ 18288 h 18288"/>
              <a:gd name="connsiteX11" fmla="*/ 0 w 3042412"/>
              <a:gd name="connsiteY11" fmla="*/ 18288 h 18288"/>
              <a:gd name="connsiteX12" fmla="*/ 0 w 304241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042412" h="18288" fill="none" extrusionOk="0">
                <a:moveTo>
                  <a:pt x="0" y="0"/>
                </a:moveTo>
                <a:cubicBezTo>
                  <a:pt x="241527" y="1934"/>
                  <a:pt x="312357" y="-25541"/>
                  <a:pt x="608482" y="0"/>
                </a:cubicBezTo>
                <a:cubicBezTo>
                  <a:pt x="905825" y="26755"/>
                  <a:pt x="942048" y="23771"/>
                  <a:pt x="1216965" y="0"/>
                </a:cubicBezTo>
                <a:cubicBezTo>
                  <a:pt x="1478453" y="-59231"/>
                  <a:pt x="1664162" y="8588"/>
                  <a:pt x="1825447" y="0"/>
                </a:cubicBezTo>
                <a:cubicBezTo>
                  <a:pt x="1988078" y="-33898"/>
                  <a:pt x="2137561" y="9222"/>
                  <a:pt x="2373081" y="0"/>
                </a:cubicBezTo>
                <a:cubicBezTo>
                  <a:pt x="2586708" y="28336"/>
                  <a:pt x="2815076" y="-64836"/>
                  <a:pt x="3042412" y="0"/>
                </a:cubicBezTo>
                <a:cubicBezTo>
                  <a:pt x="3042378" y="4844"/>
                  <a:pt x="3042002" y="11009"/>
                  <a:pt x="3042412" y="18288"/>
                </a:cubicBezTo>
                <a:cubicBezTo>
                  <a:pt x="2911904" y="16374"/>
                  <a:pt x="2661250" y="-38049"/>
                  <a:pt x="2494778" y="18288"/>
                </a:cubicBezTo>
                <a:cubicBezTo>
                  <a:pt x="2307404" y="32907"/>
                  <a:pt x="2098663" y="30051"/>
                  <a:pt x="1977568" y="18288"/>
                </a:cubicBezTo>
                <a:cubicBezTo>
                  <a:pt x="1870622" y="-9869"/>
                  <a:pt x="1546198" y="30007"/>
                  <a:pt x="1369085" y="18288"/>
                </a:cubicBezTo>
                <a:cubicBezTo>
                  <a:pt x="1212400" y="-20955"/>
                  <a:pt x="1052388" y="6064"/>
                  <a:pt x="821451" y="18288"/>
                </a:cubicBezTo>
                <a:cubicBezTo>
                  <a:pt x="599490" y="17953"/>
                  <a:pt x="163903" y="63790"/>
                  <a:pt x="0" y="18288"/>
                </a:cubicBezTo>
                <a:cubicBezTo>
                  <a:pt x="-649" y="11698"/>
                  <a:pt x="663" y="5413"/>
                  <a:pt x="0" y="0"/>
                </a:cubicBezTo>
                <a:close/>
              </a:path>
              <a:path w="3042412" h="18288" stroke="0" extrusionOk="0">
                <a:moveTo>
                  <a:pt x="0" y="0"/>
                </a:moveTo>
                <a:cubicBezTo>
                  <a:pt x="245586" y="-7794"/>
                  <a:pt x="305354" y="-17085"/>
                  <a:pt x="547634" y="0"/>
                </a:cubicBezTo>
                <a:cubicBezTo>
                  <a:pt x="792151" y="22754"/>
                  <a:pt x="862568" y="-6918"/>
                  <a:pt x="1064844" y="0"/>
                </a:cubicBezTo>
                <a:cubicBezTo>
                  <a:pt x="1287782" y="14358"/>
                  <a:pt x="1408399" y="22587"/>
                  <a:pt x="1612478" y="0"/>
                </a:cubicBezTo>
                <a:cubicBezTo>
                  <a:pt x="1806201" y="-7497"/>
                  <a:pt x="2001135" y="-14315"/>
                  <a:pt x="2220961" y="0"/>
                </a:cubicBezTo>
                <a:cubicBezTo>
                  <a:pt x="2478404" y="56174"/>
                  <a:pt x="2863949" y="-41485"/>
                  <a:pt x="3042412" y="0"/>
                </a:cubicBezTo>
                <a:cubicBezTo>
                  <a:pt x="3041887" y="5049"/>
                  <a:pt x="3042605" y="12044"/>
                  <a:pt x="3042412" y="18288"/>
                </a:cubicBezTo>
                <a:cubicBezTo>
                  <a:pt x="2898261" y="22698"/>
                  <a:pt x="2711835" y="-4312"/>
                  <a:pt x="2433930" y="18288"/>
                </a:cubicBezTo>
                <a:cubicBezTo>
                  <a:pt x="2161458" y="45802"/>
                  <a:pt x="1964714" y="57508"/>
                  <a:pt x="1764599" y="18288"/>
                </a:cubicBezTo>
                <a:cubicBezTo>
                  <a:pt x="1552072" y="-5458"/>
                  <a:pt x="1481649" y="6173"/>
                  <a:pt x="1247389" y="18288"/>
                </a:cubicBezTo>
                <a:cubicBezTo>
                  <a:pt x="1065494" y="13144"/>
                  <a:pt x="864941" y="37672"/>
                  <a:pt x="578058" y="18288"/>
                </a:cubicBezTo>
                <a:cubicBezTo>
                  <a:pt x="292954" y="5041"/>
                  <a:pt x="152988" y="18121"/>
                  <a:pt x="0" y="18288"/>
                </a:cubicBezTo>
                <a:cubicBezTo>
                  <a:pt x="-39" y="12511"/>
                  <a:pt x="-381" y="8039"/>
                  <a:pt x="0" y="0"/>
                </a:cubicBezTo>
                <a:close/>
              </a:path>
              <a:path w="3042412" h="18288" fill="none" stroke="0" extrusionOk="0">
                <a:moveTo>
                  <a:pt x="0" y="0"/>
                </a:moveTo>
                <a:cubicBezTo>
                  <a:pt x="235158" y="5862"/>
                  <a:pt x="308044" y="-31950"/>
                  <a:pt x="608482" y="0"/>
                </a:cubicBezTo>
                <a:cubicBezTo>
                  <a:pt x="902629" y="27860"/>
                  <a:pt x="934292" y="30978"/>
                  <a:pt x="1216965" y="0"/>
                </a:cubicBezTo>
                <a:cubicBezTo>
                  <a:pt x="1510808" y="-36562"/>
                  <a:pt x="1634425" y="34680"/>
                  <a:pt x="1825447" y="0"/>
                </a:cubicBezTo>
                <a:cubicBezTo>
                  <a:pt x="1997408" y="-14401"/>
                  <a:pt x="2165611" y="21191"/>
                  <a:pt x="2373081" y="0"/>
                </a:cubicBezTo>
                <a:cubicBezTo>
                  <a:pt x="2621557" y="-225"/>
                  <a:pt x="2827861" y="-55622"/>
                  <a:pt x="3042412" y="0"/>
                </a:cubicBezTo>
                <a:cubicBezTo>
                  <a:pt x="3042726" y="4158"/>
                  <a:pt x="3041433" y="12539"/>
                  <a:pt x="3042412" y="18288"/>
                </a:cubicBezTo>
                <a:cubicBezTo>
                  <a:pt x="2956012" y="48012"/>
                  <a:pt x="2647692" y="-10464"/>
                  <a:pt x="2494778" y="18288"/>
                </a:cubicBezTo>
                <a:cubicBezTo>
                  <a:pt x="2306192" y="30912"/>
                  <a:pt x="2106948" y="29535"/>
                  <a:pt x="1977568" y="18288"/>
                </a:cubicBezTo>
                <a:cubicBezTo>
                  <a:pt x="1853031" y="-3851"/>
                  <a:pt x="1540302" y="30019"/>
                  <a:pt x="1369085" y="18288"/>
                </a:cubicBezTo>
                <a:cubicBezTo>
                  <a:pt x="1191765" y="-2739"/>
                  <a:pt x="1065499" y="-6890"/>
                  <a:pt x="821451" y="18288"/>
                </a:cubicBezTo>
                <a:cubicBezTo>
                  <a:pt x="599984" y="42417"/>
                  <a:pt x="179854" y="44896"/>
                  <a:pt x="0" y="18288"/>
                </a:cubicBezTo>
                <a:cubicBezTo>
                  <a:pt x="20" y="11469"/>
                  <a:pt x="-29" y="5154"/>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2727557108">
                  <a:custGeom>
                    <a:avLst/>
                    <a:gdLst>
                      <a:gd name="connsiteX0" fmla="*/ 0 w 3042412"/>
                      <a:gd name="connsiteY0" fmla="*/ 0 h 18288"/>
                      <a:gd name="connsiteX1" fmla="*/ 608482 w 3042412"/>
                      <a:gd name="connsiteY1" fmla="*/ 0 h 18288"/>
                      <a:gd name="connsiteX2" fmla="*/ 1216965 w 3042412"/>
                      <a:gd name="connsiteY2" fmla="*/ 0 h 18288"/>
                      <a:gd name="connsiteX3" fmla="*/ 1825447 w 3042412"/>
                      <a:gd name="connsiteY3" fmla="*/ 0 h 18288"/>
                      <a:gd name="connsiteX4" fmla="*/ 2373081 w 3042412"/>
                      <a:gd name="connsiteY4" fmla="*/ 0 h 18288"/>
                      <a:gd name="connsiteX5" fmla="*/ 3042412 w 3042412"/>
                      <a:gd name="connsiteY5" fmla="*/ 0 h 18288"/>
                      <a:gd name="connsiteX6" fmla="*/ 3042412 w 3042412"/>
                      <a:gd name="connsiteY6" fmla="*/ 18288 h 18288"/>
                      <a:gd name="connsiteX7" fmla="*/ 2494778 w 3042412"/>
                      <a:gd name="connsiteY7" fmla="*/ 18288 h 18288"/>
                      <a:gd name="connsiteX8" fmla="*/ 1977568 w 3042412"/>
                      <a:gd name="connsiteY8" fmla="*/ 18288 h 18288"/>
                      <a:gd name="connsiteX9" fmla="*/ 1369085 w 3042412"/>
                      <a:gd name="connsiteY9" fmla="*/ 18288 h 18288"/>
                      <a:gd name="connsiteX10" fmla="*/ 821451 w 3042412"/>
                      <a:gd name="connsiteY10" fmla="*/ 18288 h 18288"/>
                      <a:gd name="connsiteX11" fmla="*/ 0 w 3042412"/>
                      <a:gd name="connsiteY11" fmla="*/ 18288 h 18288"/>
                      <a:gd name="connsiteX12" fmla="*/ 0 w 304241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042412" h="18288" fill="none" extrusionOk="0">
                        <a:moveTo>
                          <a:pt x="0" y="0"/>
                        </a:moveTo>
                        <a:cubicBezTo>
                          <a:pt x="247021" y="406"/>
                          <a:pt x="311375" y="-28103"/>
                          <a:pt x="608482" y="0"/>
                        </a:cubicBezTo>
                        <a:cubicBezTo>
                          <a:pt x="905589" y="28103"/>
                          <a:pt x="941513" y="26984"/>
                          <a:pt x="1216965" y="0"/>
                        </a:cubicBezTo>
                        <a:cubicBezTo>
                          <a:pt x="1492417" y="-26984"/>
                          <a:pt x="1661512" y="20769"/>
                          <a:pt x="1825447" y="0"/>
                        </a:cubicBezTo>
                        <a:cubicBezTo>
                          <a:pt x="1989382" y="-20769"/>
                          <a:pt x="2140981" y="8352"/>
                          <a:pt x="2373081" y="0"/>
                        </a:cubicBezTo>
                        <a:cubicBezTo>
                          <a:pt x="2605181" y="-8352"/>
                          <a:pt x="2830372" y="-14633"/>
                          <a:pt x="3042412" y="0"/>
                        </a:cubicBezTo>
                        <a:cubicBezTo>
                          <a:pt x="3042854" y="4516"/>
                          <a:pt x="3041585" y="12266"/>
                          <a:pt x="3042412" y="18288"/>
                        </a:cubicBezTo>
                        <a:cubicBezTo>
                          <a:pt x="2922119" y="39475"/>
                          <a:pt x="2679586" y="-798"/>
                          <a:pt x="2494778" y="18288"/>
                        </a:cubicBezTo>
                        <a:cubicBezTo>
                          <a:pt x="2309970" y="37374"/>
                          <a:pt x="2104493" y="36554"/>
                          <a:pt x="1977568" y="18288"/>
                        </a:cubicBezTo>
                        <a:cubicBezTo>
                          <a:pt x="1850643" y="23"/>
                          <a:pt x="1545734" y="34278"/>
                          <a:pt x="1369085" y="18288"/>
                        </a:cubicBezTo>
                        <a:cubicBezTo>
                          <a:pt x="1192436" y="2298"/>
                          <a:pt x="1048764" y="-2260"/>
                          <a:pt x="821451" y="18288"/>
                        </a:cubicBezTo>
                        <a:cubicBezTo>
                          <a:pt x="594138" y="38836"/>
                          <a:pt x="213550" y="54130"/>
                          <a:pt x="0" y="18288"/>
                        </a:cubicBezTo>
                        <a:cubicBezTo>
                          <a:pt x="-306" y="11477"/>
                          <a:pt x="485" y="4355"/>
                          <a:pt x="0" y="0"/>
                        </a:cubicBezTo>
                        <a:close/>
                      </a:path>
                      <a:path w="3042412" h="18288" stroke="0" extrusionOk="0">
                        <a:moveTo>
                          <a:pt x="0" y="0"/>
                        </a:moveTo>
                        <a:cubicBezTo>
                          <a:pt x="254249" y="43"/>
                          <a:pt x="299528" y="-14916"/>
                          <a:pt x="547634" y="0"/>
                        </a:cubicBezTo>
                        <a:cubicBezTo>
                          <a:pt x="795740" y="14916"/>
                          <a:pt x="855495" y="-10692"/>
                          <a:pt x="1064844" y="0"/>
                        </a:cubicBezTo>
                        <a:cubicBezTo>
                          <a:pt x="1274193" y="10692"/>
                          <a:pt x="1405125" y="19931"/>
                          <a:pt x="1612478" y="0"/>
                        </a:cubicBezTo>
                        <a:cubicBezTo>
                          <a:pt x="1819831" y="-19931"/>
                          <a:pt x="1987615" y="-25056"/>
                          <a:pt x="2220961" y="0"/>
                        </a:cubicBezTo>
                        <a:cubicBezTo>
                          <a:pt x="2454307" y="25056"/>
                          <a:pt x="2867952" y="-30598"/>
                          <a:pt x="3042412" y="0"/>
                        </a:cubicBezTo>
                        <a:cubicBezTo>
                          <a:pt x="3042989" y="4624"/>
                          <a:pt x="3043231" y="11191"/>
                          <a:pt x="3042412" y="18288"/>
                        </a:cubicBezTo>
                        <a:cubicBezTo>
                          <a:pt x="2909174" y="44498"/>
                          <a:pt x="2715419" y="-8999"/>
                          <a:pt x="2433930" y="18288"/>
                        </a:cubicBezTo>
                        <a:cubicBezTo>
                          <a:pt x="2152441" y="45575"/>
                          <a:pt x="1986593" y="28277"/>
                          <a:pt x="1764599" y="18288"/>
                        </a:cubicBezTo>
                        <a:cubicBezTo>
                          <a:pt x="1542605" y="8299"/>
                          <a:pt x="1467397" y="18704"/>
                          <a:pt x="1247389" y="18288"/>
                        </a:cubicBezTo>
                        <a:cubicBezTo>
                          <a:pt x="1027381" y="17873"/>
                          <a:pt x="870240" y="28275"/>
                          <a:pt x="578058" y="18288"/>
                        </a:cubicBezTo>
                        <a:cubicBezTo>
                          <a:pt x="285876" y="8301"/>
                          <a:pt x="157187" y="20360"/>
                          <a:pt x="0" y="18288"/>
                        </a:cubicBezTo>
                        <a:cubicBezTo>
                          <a:pt x="-171" y="12755"/>
                          <a:pt x="-690" y="7930"/>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Pronto Digital Policing - Motorola Solutions - Europe, Middle East and  Africa">
            <a:extLst>
              <a:ext uri="{FF2B5EF4-FFF2-40B4-BE49-F238E27FC236}">
                <a16:creationId xmlns:a16="http://schemas.microsoft.com/office/drawing/2014/main" id="{7439576D-322A-0A41-9315-3E125BD72CB4}"/>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953190" y="3452310"/>
            <a:ext cx="2904040" cy="29040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12571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Pentagon 11">
            <a:extLst>
              <a:ext uri="{FF2B5EF4-FFF2-40B4-BE49-F238E27FC236}">
                <a16:creationId xmlns:a16="http://schemas.microsoft.com/office/drawing/2014/main" id="{FB8498B1-4871-DB4A-BA14-4A0F455E8B67}"/>
              </a:ext>
            </a:extLst>
          </p:cNvPr>
          <p:cNvSpPr/>
          <p:nvPr/>
        </p:nvSpPr>
        <p:spPr>
          <a:xfrm>
            <a:off x="0" y="322217"/>
            <a:ext cx="6235336" cy="731520"/>
          </a:xfrm>
          <a:prstGeom prst="homePlat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A7CF33-C560-724B-80FB-563F9E2E002F}"/>
              </a:ext>
            </a:extLst>
          </p:cNvPr>
          <p:cNvSpPr>
            <a:spLocks noGrp="1"/>
          </p:cNvSpPr>
          <p:nvPr>
            <p:ph type="title"/>
          </p:nvPr>
        </p:nvSpPr>
        <p:spPr>
          <a:xfrm>
            <a:off x="0" y="35796"/>
            <a:ext cx="7886700" cy="1325563"/>
          </a:xfrm>
        </p:spPr>
        <p:txBody>
          <a:bodyPr/>
          <a:lstStyle/>
          <a:p>
            <a:r>
              <a:rPr lang="en-US" dirty="0">
                <a:solidFill>
                  <a:schemeClr val="bg1"/>
                </a:solidFill>
              </a:rPr>
              <a:t>Discuss: Types of Digital Images  </a:t>
            </a:r>
          </a:p>
        </p:txBody>
      </p:sp>
      <p:sp>
        <p:nvSpPr>
          <p:cNvPr id="5" name="TextBox 4">
            <a:extLst>
              <a:ext uri="{FF2B5EF4-FFF2-40B4-BE49-F238E27FC236}">
                <a16:creationId xmlns:a16="http://schemas.microsoft.com/office/drawing/2014/main" id="{30593AF9-F537-6649-9881-D36BF496FDA4}"/>
              </a:ext>
            </a:extLst>
          </p:cNvPr>
          <p:cNvSpPr txBox="1"/>
          <p:nvPr/>
        </p:nvSpPr>
        <p:spPr>
          <a:xfrm>
            <a:off x="300445" y="1151270"/>
            <a:ext cx="7886700" cy="1477328"/>
          </a:xfrm>
          <a:prstGeom prst="rect">
            <a:avLst/>
          </a:prstGeom>
          <a:noFill/>
        </p:spPr>
        <p:txBody>
          <a:bodyPr wrap="square">
            <a:spAutoFit/>
          </a:bodyPr>
          <a:lstStyle/>
          <a:p>
            <a:pPr marL="285750" indent="-285750" algn="l">
              <a:buFont typeface="Arial" panose="020B0604020202020204" pitchFamily="34" charset="0"/>
              <a:buChar char="•"/>
            </a:pPr>
            <a:r>
              <a:rPr lang="en-GB" b="0" i="0" dirty="0">
                <a:solidFill>
                  <a:srgbClr val="333333"/>
                </a:solidFill>
                <a:effectLst/>
                <a:latin typeface="Arial" panose="020B0604020202020204" pitchFamily="34" charset="0"/>
              </a:rPr>
              <a:t>Any image (moving or still) captured digitally and stored electronically.</a:t>
            </a:r>
          </a:p>
          <a:p>
            <a:pPr marL="285750" indent="-285750" algn="l">
              <a:buFont typeface="Arial" panose="020B0604020202020204" pitchFamily="34" charset="0"/>
              <a:buChar char="•"/>
            </a:pPr>
            <a:r>
              <a:rPr lang="en-GB" dirty="0">
                <a:solidFill>
                  <a:srgbClr val="333333"/>
                </a:solidFill>
                <a:latin typeface="Arial" panose="020B0604020202020204" pitchFamily="34" charset="0"/>
              </a:rPr>
              <a:t>U</a:t>
            </a:r>
            <a:r>
              <a:rPr lang="en-GB" b="0" i="0" dirty="0">
                <a:solidFill>
                  <a:srgbClr val="333333"/>
                </a:solidFill>
                <a:effectLst/>
                <a:latin typeface="Arial" panose="020B0604020202020204" pitchFamily="34" charset="0"/>
              </a:rPr>
              <a:t>sed by the police service for evidence collection. </a:t>
            </a:r>
            <a:endParaRPr lang="en-GB" dirty="0">
              <a:solidFill>
                <a:srgbClr val="333333"/>
              </a:solidFill>
              <a:latin typeface="Arial" panose="020B0604020202020204" pitchFamily="34" charset="0"/>
            </a:endParaRPr>
          </a:p>
          <a:p>
            <a:pPr algn="l"/>
            <a:endParaRPr lang="en-GB" i="0" u="sng" dirty="0">
              <a:effectLst/>
              <a:latin typeface="Arial" panose="020B0604020202020204" pitchFamily="34" charset="0"/>
              <a:hlinkClick r:id="rId2" tooltip="ANPR">
                <a:extLst>
                  <a:ext uri="{A12FA001-AC4F-418D-AE19-62706E023703}">
                    <ahyp:hlinkClr xmlns:ahyp="http://schemas.microsoft.com/office/drawing/2018/hyperlinkcolor" val="tx"/>
                  </a:ext>
                </a:extLst>
              </a:hlinkClick>
            </a:endParaRPr>
          </a:p>
          <a:p>
            <a:pPr algn="l"/>
            <a:r>
              <a:rPr lang="en-GB" i="0" dirty="0">
                <a:effectLst/>
                <a:latin typeface="Arial" panose="020B0604020202020204" pitchFamily="34" charset="0"/>
                <a:hlinkClick r:id="rId2" tooltip="ANPR">
                  <a:extLst>
                    <a:ext uri="{A12FA001-AC4F-418D-AE19-62706E023703}">
                      <ahyp:hlinkClr xmlns:ahyp="http://schemas.microsoft.com/office/drawing/2018/hyperlinkcolor" val="tx"/>
                    </a:ext>
                  </a:extLst>
                </a:hlinkClick>
              </a:rPr>
              <a:t>Examples: </a:t>
            </a:r>
          </a:p>
          <a:p>
            <a:pPr algn="l"/>
            <a:endParaRPr lang="en-GB" u="sng" dirty="0">
              <a:latin typeface="Arial" panose="020B0604020202020204" pitchFamily="34" charset="0"/>
              <a:hlinkClick r:id="rId2" tooltip="ANPR">
                <a:extLst>
                  <a:ext uri="{A12FA001-AC4F-418D-AE19-62706E023703}">
                    <ahyp:hlinkClr xmlns:ahyp="http://schemas.microsoft.com/office/drawing/2018/hyperlinkcolor" val="tx"/>
                  </a:ext>
                </a:extLst>
              </a:hlinkClick>
            </a:endParaRPr>
          </a:p>
        </p:txBody>
      </p:sp>
      <p:sp>
        <p:nvSpPr>
          <p:cNvPr id="9" name="TextBox 8">
            <a:extLst>
              <a:ext uri="{FF2B5EF4-FFF2-40B4-BE49-F238E27FC236}">
                <a16:creationId xmlns:a16="http://schemas.microsoft.com/office/drawing/2014/main" id="{8E8FBB92-9063-8947-A783-BAEA9071CF79}"/>
              </a:ext>
            </a:extLst>
          </p:cNvPr>
          <p:cNvSpPr txBox="1"/>
          <p:nvPr/>
        </p:nvSpPr>
        <p:spPr>
          <a:xfrm>
            <a:off x="300445" y="2558553"/>
            <a:ext cx="5934891" cy="3693319"/>
          </a:xfrm>
          <a:prstGeom prst="rect">
            <a:avLst/>
          </a:prstGeom>
          <a:noFill/>
        </p:spPr>
        <p:txBody>
          <a:bodyPr wrap="square">
            <a:spAutoFit/>
          </a:bodyPr>
          <a:lstStyle/>
          <a:p>
            <a:pPr algn="l">
              <a:buFont typeface="Arial" panose="020B0604020202020204" pitchFamily="34" charset="0"/>
              <a:buChar char="•"/>
            </a:pPr>
            <a:r>
              <a:rPr lang="en-GB" u="sng" dirty="0">
                <a:latin typeface="Arial" panose="020B0604020202020204" pitchFamily="34" charset="0"/>
                <a:hlinkClick r:id="rId3" tooltip="College of Policing (2014) Body-Worn Video">
                  <a:extLst>
                    <a:ext uri="{A12FA001-AC4F-418D-AE19-62706E023703}">
                      <ahyp:hlinkClr xmlns:ahyp="http://schemas.microsoft.com/office/drawing/2018/hyperlinkcolor" val="tx"/>
                    </a:ext>
                  </a:extLst>
                </a:hlinkClick>
              </a:rPr>
              <a:t>ANPR</a:t>
            </a:r>
          </a:p>
          <a:p>
            <a:pPr algn="l">
              <a:buFont typeface="Arial" panose="020B0604020202020204" pitchFamily="34" charset="0"/>
              <a:buChar char="•"/>
            </a:pPr>
            <a:r>
              <a:rPr lang="en-GB" u="sng" dirty="0">
                <a:latin typeface="Arial" panose="020B0604020202020204" pitchFamily="34" charset="0"/>
                <a:hlinkClick r:id="rId3" tooltip="College of Policing (2014) Body-Worn Video">
                  <a:extLst>
                    <a:ext uri="{A12FA001-AC4F-418D-AE19-62706E023703}">
                      <ahyp:hlinkClr xmlns:ahyp="http://schemas.microsoft.com/office/drawing/2018/hyperlinkcolor" val="tx"/>
                    </a:ext>
                  </a:extLst>
                </a:hlinkClick>
              </a:rPr>
              <a:t>B</a:t>
            </a:r>
            <a:r>
              <a:rPr lang="en-GB" i="0" u="sng" dirty="0">
                <a:effectLst/>
                <a:latin typeface="Arial" panose="020B0604020202020204" pitchFamily="34" charset="0"/>
                <a:hlinkClick r:id="rId3" tooltip="College of Policing (2014) Body-Worn Video">
                  <a:extLst>
                    <a:ext uri="{A12FA001-AC4F-418D-AE19-62706E023703}">
                      <ahyp:hlinkClr xmlns:ahyp="http://schemas.microsoft.com/office/drawing/2018/hyperlinkcolor" val="tx"/>
                    </a:ext>
                  </a:extLst>
                </a:hlinkClick>
              </a:rPr>
              <a:t>ody-worn video devices</a:t>
            </a:r>
            <a:endParaRPr lang="en-GB" i="0" u="sng" dirty="0">
              <a:effectLst/>
              <a:latin typeface="Arial" panose="020B0604020202020204" pitchFamily="34" charset="0"/>
            </a:endParaRPr>
          </a:p>
          <a:p>
            <a:pPr algn="l">
              <a:buFont typeface="Arial" panose="020B0604020202020204" pitchFamily="34" charset="0"/>
              <a:buChar char="•"/>
            </a:pPr>
            <a:r>
              <a:rPr lang="en-GB" u="sng" dirty="0">
                <a:latin typeface="Arial" panose="020B0604020202020204" pitchFamily="34" charset="0"/>
              </a:rPr>
              <a:t>I</a:t>
            </a:r>
            <a:r>
              <a:rPr lang="en-GB" i="0" u="sng" dirty="0">
                <a:effectLst/>
                <a:latin typeface="Arial" panose="020B0604020202020204" pitchFamily="34" charset="0"/>
              </a:rPr>
              <a:t>n-vehicle camera systems</a:t>
            </a:r>
          </a:p>
          <a:p>
            <a:pPr algn="l">
              <a:buFont typeface="Arial" panose="020B0604020202020204" pitchFamily="34" charset="0"/>
              <a:buChar char="•"/>
            </a:pPr>
            <a:r>
              <a:rPr lang="en-GB" i="0" u="sng" dirty="0">
                <a:effectLst/>
                <a:latin typeface="Arial" panose="020B0604020202020204" pitchFamily="34" charset="0"/>
                <a:hlinkClick r:id="rId4" tooltip="CCTV">
                  <a:extLst>
                    <a:ext uri="{A12FA001-AC4F-418D-AE19-62706E023703}">
                      <ahyp:hlinkClr xmlns:ahyp="http://schemas.microsoft.com/office/drawing/2018/hyperlinkcolor" val="tx"/>
                    </a:ext>
                  </a:extLst>
                </a:hlinkClick>
              </a:rPr>
              <a:t>CCTV</a:t>
            </a:r>
            <a:endParaRPr lang="en-GB" i="0" u="sng" dirty="0">
              <a:effectLst/>
              <a:latin typeface="Arial" panose="020B0604020202020204" pitchFamily="34" charset="0"/>
            </a:endParaRPr>
          </a:p>
          <a:p>
            <a:pPr algn="l">
              <a:buFont typeface="Arial" panose="020B0604020202020204" pitchFamily="34" charset="0"/>
              <a:buChar char="•"/>
            </a:pPr>
            <a:r>
              <a:rPr lang="en-GB" u="sng" dirty="0">
                <a:latin typeface="Arial" panose="020B0604020202020204" pitchFamily="34" charset="0"/>
              </a:rPr>
              <a:t>C</a:t>
            </a:r>
            <a:r>
              <a:rPr lang="en-GB" i="0" u="sng" dirty="0">
                <a:effectLst/>
                <a:latin typeface="Arial" panose="020B0604020202020204" pitchFamily="34" charset="0"/>
              </a:rPr>
              <a:t>overt surveillance</a:t>
            </a:r>
          </a:p>
          <a:p>
            <a:pPr algn="l">
              <a:buFont typeface="Arial" panose="020B0604020202020204" pitchFamily="34" charset="0"/>
              <a:buChar char="•"/>
            </a:pPr>
            <a:r>
              <a:rPr lang="en-GB" u="sng" dirty="0">
                <a:latin typeface="Arial" panose="020B0604020202020204" pitchFamily="34" charset="0"/>
              </a:rPr>
              <a:t>C</a:t>
            </a:r>
            <a:r>
              <a:rPr lang="en-GB" i="0" u="sng" dirty="0">
                <a:effectLst/>
                <a:latin typeface="Arial" panose="020B0604020202020204" pitchFamily="34" charset="0"/>
              </a:rPr>
              <a:t>rime scene photographs</a:t>
            </a:r>
          </a:p>
          <a:p>
            <a:pPr algn="l">
              <a:buFont typeface="Arial" panose="020B0604020202020204" pitchFamily="34" charset="0"/>
              <a:buChar char="•"/>
            </a:pPr>
            <a:r>
              <a:rPr lang="en-GB" u="sng" dirty="0">
                <a:latin typeface="Arial" panose="020B0604020202020204" pitchFamily="34" charset="0"/>
              </a:rPr>
              <a:t>F</a:t>
            </a:r>
            <a:r>
              <a:rPr lang="en-GB" i="0" u="sng" dirty="0">
                <a:effectLst/>
                <a:latin typeface="Arial" panose="020B0604020202020204" pitchFamily="34" charset="0"/>
              </a:rPr>
              <a:t>acial recognition systems</a:t>
            </a:r>
          </a:p>
          <a:p>
            <a:pPr algn="l">
              <a:buFont typeface="Arial" panose="020B0604020202020204" pitchFamily="34" charset="0"/>
              <a:buChar char="•"/>
            </a:pPr>
            <a:r>
              <a:rPr lang="en-GB" u="sng" dirty="0">
                <a:latin typeface="Arial" panose="020B0604020202020204" pitchFamily="34" charset="0"/>
              </a:rPr>
              <a:t>F</a:t>
            </a:r>
            <a:r>
              <a:rPr lang="en-GB" i="0" u="sng" dirty="0">
                <a:effectLst/>
                <a:latin typeface="Arial" panose="020B0604020202020204" pitchFamily="34" charset="0"/>
              </a:rPr>
              <a:t>ingerprints</a:t>
            </a:r>
          </a:p>
          <a:p>
            <a:pPr algn="l">
              <a:buFont typeface="Arial" panose="020B0604020202020204" pitchFamily="34" charset="0"/>
              <a:buChar char="•"/>
            </a:pPr>
            <a:r>
              <a:rPr lang="en-GB" u="sng" dirty="0">
                <a:latin typeface="Arial" panose="020B0604020202020204" pitchFamily="34" charset="0"/>
                <a:hlinkClick r:id="rId5" tooltip="video identification">
                  <a:extLst>
                    <a:ext uri="{A12FA001-AC4F-418D-AE19-62706E023703}">
                      <ahyp:hlinkClr xmlns:ahyp="http://schemas.microsoft.com/office/drawing/2018/hyperlinkcolor" val="tx"/>
                    </a:ext>
                  </a:extLst>
                </a:hlinkClick>
              </a:rPr>
              <a:t>V</a:t>
            </a:r>
            <a:r>
              <a:rPr lang="en-GB" i="0" u="sng" dirty="0">
                <a:effectLst/>
                <a:latin typeface="Arial" panose="020B0604020202020204" pitchFamily="34" charset="0"/>
                <a:hlinkClick r:id="rId5" tooltip="video identification">
                  <a:extLst>
                    <a:ext uri="{A12FA001-AC4F-418D-AE19-62706E023703}">
                      <ahyp:hlinkClr xmlns:ahyp="http://schemas.microsoft.com/office/drawing/2018/hyperlinkcolor" val="tx"/>
                    </a:ext>
                  </a:extLst>
                </a:hlinkClick>
              </a:rPr>
              <a:t>ideo identification</a:t>
            </a:r>
            <a:endParaRPr lang="en-GB" i="0" u="sng" dirty="0">
              <a:effectLst/>
              <a:latin typeface="Arial" panose="020B0604020202020204" pitchFamily="34" charset="0"/>
            </a:endParaRPr>
          </a:p>
          <a:p>
            <a:pPr algn="l">
              <a:buFont typeface="Arial" panose="020B0604020202020204" pitchFamily="34" charset="0"/>
              <a:buChar char="•"/>
            </a:pPr>
            <a:r>
              <a:rPr lang="en-GB" u="sng" dirty="0">
                <a:latin typeface="Arial" panose="020B0604020202020204" pitchFamily="34" charset="0"/>
                <a:hlinkClick r:id="rId6" tooltip="investigative interviewing">
                  <a:extLst>
                    <a:ext uri="{A12FA001-AC4F-418D-AE19-62706E023703}">
                      <ahyp:hlinkClr xmlns:ahyp="http://schemas.microsoft.com/office/drawing/2018/hyperlinkcolor" val="tx"/>
                    </a:ext>
                  </a:extLst>
                </a:hlinkClick>
              </a:rPr>
              <a:t>I</a:t>
            </a:r>
            <a:r>
              <a:rPr lang="en-GB" i="0" u="sng" dirty="0">
                <a:effectLst/>
                <a:latin typeface="Arial" panose="020B0604020202020204" pitchFamily="34" charset="0"/>
                <a:hlinkClick r:id="rId6" tooltip="investigative interviewing">
                  <a:extLst>
                    <a:ext uri="{A12FA001-AC4F-418D-AE19-62706E023703}">
                      <ahyp:hlinkClr xmlns:ahyp="http://schemas.microsoft.com/office/drawing/2018/hyperlinkcolor" val="tx"/>
                    </a:ext>
                  </a:extLst>
                </a:hlinkClick>
              </a:rPr>
              <a:t>nvestigative interviewing</a:t>
            </a:r>
            <a:r>
              <a:rPr lang="en-GB" i="0" u="sng" dirty="0">
                <a:effectLst/>
                <a:latin typeface="Arial" panose="020B0604020202020204" pitchFamily="34" charset="0"/>
              </a:rPr>
              <a:t> (video-recorded interviews)</a:t>
            </a:r>
          </a:p>
          <a:p>
            <a:pPr algn="l">
              <a:buFont typeface="Arial" panose="020B0604020202020204" pitchFamily="34" charset="0"/>
              <a:buChar char="•"/>
            </a:pPr>
            <a:r>
              <a:rPr lang="en-GB" u="sng" dirty="0">
                <a:latin typeface="Arial" panose="020B0604020202020204" pitchFamily="34" charset="0"/>
                <a:hlinkClick r:id="rId7" tooltip="public order">
                  <a:extLst>
                    <a:ext uri="{A12FA001-AC4F-418D-AE19-62706E023703}">
                      <ahyp:hlinkClr xmlns:ahyp="http://schemas.microsoft.com/office/drawing/2018/hyperlinkcolor" val="tx"/>
                    </a:ext>
                  </a:extLst>
                </a:hlinkClick>
              </a:rPr>
              <a:t>P</a:t>
            </a:r>
            <a:r>
              <a:rPr lang="en-GB" i="0" u="sng" dirty="0">
                <a:effectLst/>
                <a:latin typeface="Arial" panose="020B0604020202020204" pitchFamily="34" charset="0"/>
                <a:hlinkClick r:id="rId7" tooltip="public order">
                  <a:extLst>
                    <a:ext uri="{A12FA001-AC4F-418D-AE19-62706E023703}">
                      <ahyp:hlinkClr xmlns:ahyp="http://schemas.microsoft.com/office/drawing/2018/hyperlinkcolor" val="tx"/>
                    </a:ext>
                  </a:extLst>
                </a:hlinkClick>
              </a:rPr>
              <a:t>ublic order</a:t>
            </a:r>
            <a:r>
              <a:rPr lang="en-GB" i="0" u="sng" dirty="0">
                <a:effectLst/>
                <a:latin typeface="Arial" panose="020B0604020202020204" pitchFamily="34" charset="0"/>
              </a:rPr>
              <a:t> evidence and intelligence gathering</a:t>
            </a:r>
          </a:p>
          <a:p>
            <a:pPr algn="l">
              <a:buFont typeface="Arial" panose="020B0604020202020204" pitchFamily="34" charset="0"/>
              <a:buChar char="•"/>
            </a:pPr>
            <a:r>
              <a:rPr lang="en-GB" u="sng" dirty="0">
                <a:latin typeface="Arial" panose="020B0604020202020204" pitchFamily="34" charset="0"/>
              </a:rPr>
              <a:t>R</a:t>
            </a:r>
            <a:r>
              <a:rPr lang="en-GB" i="0" u="sng" dirty="0">
                <a:effectLst/>
                <a:latin typeface="Arial" panose="020B0604020202020204" pitchFamily="34" charset="0"/>
              </a:rPr>
              <a:t>oad safety cameras</a:t>
            </a:r>
          </a:p>
          <a:p>
            <a:pPr algn="l">
              <a:buFont typeface="Arial" panose="020B0604020202020204" pitchFamily="34" charset="0"/>
              <a:buChar char="•"/>
            </a:pPr>
            <a:r>
              <a:rPr lang="en-GB" u="sng" dirty="0">
                <a:latin typeface="Arial" panose="020B0604020202020204" pitchFamily="34" charset="0"/>
                <a:hlinkClick r:id="rId8" tooltip="third-party images">
                  <a:extLst>
                    <a:ext uri="{A12FA001-AC4F-418D-AE19-62706E023703}">
                      <ahyp:hlinkClr xmlns:ahyp="http://schemas.microsoft.com/office/drawing/2018/hyperlinkcolor" val="tx"/>
                    </a:ext>
                  </a:extLst>
                </a:hlinkClick>
              </a:rPr>
              <a:t>T</a:t>
            </a:r>
            <a:r>
              <a:rPr lang="en-GB" i="0" u="sng" dirty="0">
                <a:effectLst/>
                <a:latin typeface="Arial" panose="020B0604020202020204" pitchFamily="34" charset="0"/>
                <a:hlinkClick r:id="rId8" tooltip="third-party images">
                  <a:extLst>
                    <a:ext uri="{A12FA001-AC4F-418D-AE19-62706E023703}">
                      <ahyp:hlinkClr xmlns:ahyp="http://schemas.microsoft.com/office/drawing/2018/hyperlinkcolor" val="tx"/>
                    </a:ext>
                  </a:extLst>
                </a:hlinkClick>
              </a:rPr>
              <a:t>hird-party images</a:t>
            </a:r>
            <a:r>
              <a:rPr lang="en-GB" i="0" u="sng" dirty="0">
                <a:effectLst/>
                <a:latin typeface="Arial" panose="020B0604020202020204" pitchFamily="34" charset="0"/>
              </a:rPr>
              <a:t>.</a:t>
            </a:r>
          </a:p>
        </p:txBody>
      </p:sp>
      <p:sp>
        <p:nvSpPr>
          <p:cNvPr id="10" name="TextBox 9">
            <a:extLst>
              <a:ext uri="{FF2B5EF4-FFF2-40B4-BE49-F238E27FC236}">
                <a16:creationId xmlns:a16="http://schemas.microsoft.com/office/drawing/2014/main" id="{9AB8CF52-FAF4-E34B-B41A-1A3BBFE50E31}"/>
              </a:ext>
            </a:extLst>
          </p:cNvPr>
          <p:cNvSpPr txBox="1"/>
          <p:nvPr/>
        </p:nvSpPr>
        <p:spPr>
          <a:xfrm>
            <a:off x="5843451" y="6348549"/>
            <a:ext cx="2673532" cy="369332"/>
          </a:xfrm>
          <a:prstGeom prst="rect">
            <a:avLst/>
          </a:prstGeom>
          <a:noFill/>
        </p:spPr>
        <p:txBody>
          <a:bodyPr wrap="square" rtlCol="0">
            <a:spAutoFit/>
          </a:bodyPr>
          <a:lstStyle/>
          <a:p>
            <a:r>
              <a:rPr lang="en-US" dirty="0"/>
              <a:t>(College of Policing, 2022) </a:t>
            </a:r>
          </a:p>
        </p:txBody>
      </p:sp>
      <p:pic>
        <p:nvPicPr>
          <p:cNvPr id="14" name="Content Placeholder 4" descr="Graphical user interface, text, application, chat or text message&#10;&#10;Description automatically generated">
            <a:extLst>
              <a:ext uri="{FF2B5EF4-FFF2-40B4-BE49-F238E27FC236}">
                <a16:creationId xmlns:a16="http://schemas.microsoft.com/office/drawing/2014/main" id="{CC5C032A-2D52-2349-AF92-214233961DBB}"/>
              </a:ext>
            </a:extLst>
          </p:cNvPr>
          <p:cNvPicPr>
            <a:picLocks noGrp="1" noChangeAspect="1"/>
          </p:cNvPicPr>
          <p:nvPr>
            <p:ph idx="1"/>
          </p:nvPr>
        </p:nvPicPr>
        <p:blipFill>
          <a:blip r:embed="rId9">
            <a:extLst>
              <a:ext uri="{28A0092B-C50C-407E-A947-70E740481C1C}">
                <a14:useLocalDpi xmlns:a14="http://schemas.microsoft.com/office/drawing/2010/main" val="0"/>
              </a:ext>
            </a:extLst>
          </a:blip>
          <a:stretch>
            <a:fillRect/>
          </a:stretch>
        </p:blipFill>
        <p:spPr>
          <a:xfrm rot="429900">
            <a:off x="5996203" y="1877253"/>
            <a:ext cx="1757821" cy="2559434"/>
          </a:xfrm>
        </p:spPr>
      </p:pic>
      <p:sp>
        <p:nvSpPr>
          <p:cNvPr id="15" name="TextBox 14">
            <a:extLst>
              <a:ext uri="{FF2B5EF4-FFF2-40B4-BE49-F238E27FC236}">
                <a16:creationId xmlns:a16="http://schemas.microsoft.com/office/drawing/2014/main" id="{E393DDED-BC81-6B44-8CEE-F500840B683C}"/>
              </a:ext>
            </a:extLst>
          </p:cNvPr>
          <p:cNvSpPr txBox="1"/>
          <p:nvPr/>
        </p:nvSpPr>
        <p:spPr>
          <a:xfrm>
            <a:off x="7748737" y="4166986"/>
            <a:ext cx="1907177" cy="369332"/>
          </a:xfrm>
          <a:prstGeom prst="rect">
            <a:avLst/>
          </a:prstGeom>
          <a:noFill/>
        </p:spPr>
        <p:txBody>
          <a:bodyPr wrap="square" rtlCol="0">
            <a:spAutoFit/>
          </a:bodyPr>
          <a:lstStyle/>
          <a:p>
            <a:r>
              <a:rPr lang="en-US" dirty="0"/>
              <a:t>Click </a:t>
            </a:r>
            <a:r>
              <a:rPr lang="en-US" u="sng" dirty="0">
                <a:hlinkClick r:id="rId10"/>
              </a:rPr>
              <a:t>here</a:t>
            </a:r>
            <a:endParaRPr lang="en-US" u="sng" dirty="0"/>
          </a:p>
        </p:txBody>
      </p:sp>
    </p:spTree>
    <p:extLst>
      <p:ext uri="{BB962C8B-B14F-4D97-AF65-F5344CB8AC3E}">
        <p14:creationId xmlns:p14="http://schemas.microsoft.com/office/powerpoint/2010/main" val="36735549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22632" y="1922631"/>
            <a:ext cx="6875818" cy="3030558"/>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63321" y="3165298"/>
            <a:ext cx="4355594" cy="302895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742858" y="2085760"/>
            <a:ext cx="6857572" cy="268605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161554" y="1712395"/>
            <a:ext cx="4808302" cy="3066500"/>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Content Placeholder 4" descr="A close-up of a tennis racket&#10;&#10;Description automatically generated with medium confidence">
            <a:extLst>
              <a:ext uri="{FF2B5EF4-FFF2-40B4-BE49-F238E27FC236}">
                <a16:creationId xmlns:a16="http://schemas.microsoft.com/office/drawing/2014/main" id="{ADA8E335-C024-1C42-A694-83B696F496C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457824" y="782334"/>
            <a:ext cx="3953991" cy="5923584"/>
          </a:xfrm>
          <a:prstGeom prst="rect">
            <a:avLst/>
          </a:prstGeom>
          <a:ln>
            <a:noFill/>
          </a:ln>
          <a:effectLst>
            <a:outerShdw blurRad="292100" dist="139700" dir="2700000" algn="tl" rotWithShape="0">
              <a:srgbClr val="333333">
                <a:alpha val="65000"/>
              </a:srgbClr>
            </a:outerShdw>
          </a:effectLst>
        </p:spPr>
      </p:pic>
      <p:sp>
        <p:nvSpPr>
          <p:cNvPr id="2" name="Title 1">
            <a:extLst>
              <a:ext uri="{FF2B5EF4-FFF2-40B4-BE49-F238E27FC236}">
                <a16:creationId xmlns:a16="http://schemas.microsoft.com/office/drawing/2014/main" id="{9806944A-F7AE-AB44-B23D-198A3720959B}"/>
              </a:ext>
            </a:extLst>
          </p:cNvPr>
          <p:cNvSpPr>
            <a:spLocks noGrp="1"/>
          </p:cNvSpPr>
          <p:nvPr>
            <p:ph type="title"/>
          </p:nvPr>
        </p:nvSpPr>
        <p:spPr>
          <a:xfrm>
            <a:off x="157021" y="280544"/>
            <a:ext cx="5743861" cy="1830266"/>
          </a:xfrm>
          <a:solidFill>
            <a:schemeClr val="bg1"/>
          </a:solidFill>
        </p:spPr>
        <p:txBody>
          <a:bodyPr vert="horz" lIns="91440" tIns="45720" rIns="91440" bIns="45720" rtlCol="0" anchor="t">
            <a:normAutofit/>
          </a:bodyPr>
          <a:lstStyle/>
          <a:p>
            <a:pPr algn="ctr" defTabSz="914400"/>
            <a:r>
              <a:rPr lang="en-US" sz="2400" b="1" kern="1200" dirty="0">
                <a:solidFill>
                  <a:srgbClr val="0070C0"/>
                </a:solidFill>
                <a:latin typeface="+mj-lt"/>
                <a:ea typeface="+mj-ea"/>
                <a:cs typeface="+mj-cs"/>
              </a:rPr>
              <a:t>Electronic evidence - a basic guide for First Responders Good practice material for CERT first responders</a:t>
            </a:r>
            <a:br>
              <a:rPr lang="en-US" sz="2400" kern="1200" dirty="0">
                <a:solidFill>
                  <a:srgbClr val="0070C0"/>
                </a:solidFill>
                <a:latin typeface="+mj-lt"/>
                <a:ea typeface="+mj-ea"/>
                <a:cs typeface="+mj-cs"/>
              </a:rPr>
            </a:br>
            <a:br>
              <a:rPr lang="en-US" sz="2400" kern="1200" dirty="0">
                <a:solidFill>
                  <a:srgbClr val="0070C0"/>
                </a:solidFill>
                <a:latin typeface="+mj-lt"/>
                <a:ea typeface="+mj-ea"/>
                <a:cs typeface="+mj-cs"/>
              </a:rPr>
            </a:br>
            <a:r>
              <a:rPr lang="en-US" sz="2400" kern="1200" dirty="0">
                <a:solidFill>
                  <a:srgbClr val="0070C0"/>
                </a:solidFill>
                <a:latin typeface="+mj-lt"/>
                <a:ea typeface="+mj-ea"/>
                <a:cs typeface="+mj-cs"/>
              </a:rPr>
              <a:t>(Click </a:t>
            </a:r>
            <a:r>
              <a:rPr lang="en-US" sz="2400" u="sng" kern="1200" dirty="0">
                <a:solidFill>
                  <a:srgbClr val="0070C0"/>
                </a:solidFill>
                <a:latin typeface="+mj-lt"/>
                <a:ea typeface="+mj-ea"/>
                <a:cs typeface="+mj-cs"/>
                <a:hlinkClick r:id="rId3">
                  <a:extLst>
                    <a:ext uri="{A12FA001-AC4F-418D-AE19-62706E023703}">
                      <ahyp:hlinkClr xmlns:ahyp="http://schemas.microsoft.com/office/drawing/2018/hyperlinkcolor" val="tx"/>
                    </a:ext>
                  </a:extLst>
                </a:hlinkClick>
              </a:rPr>
              <a:t>here</a:t>
            </a:r>
            <a:r>
              <a:rPr lang="en-US" sz="2400" kern="1200" dirty="0">
                <a:solidFill>
                  <a:srgbClr val="0070C0"/>
                </a:solidFill>
                <a:latin typeface="+mj-lt"/>
                <a:ea typeface="+mj-ea"/>
                <a:cs typeface="+mj-cs"/>
              </a:rPr>
              <a:t>) </a:t>
            </a:r>
          </a:p>
        </p:txBody>
      </p:sp>
    </p:spTree>
    <p:extLst>
      <p:ext uri="{BB962C8B-B14F-4D97-AF65-F5344CB8AC3E}">
        <p14:creationId xmlns:p14="http://schemas.microsoft.com/office/powerpoint/2010/main" val="35982456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363C5451-F9E8-CC42-9B89-C1DB1CCEFB02}"/>
              </a:ext>
            </a:extLst>
          </p:cNvPr>
          <p:cNvSpPr txBox="1"/>
          <p:nvPr/>
        </p:nvSpPr>
        <p:spPr>
          <a:xfrm>
            <a:off x="152401" y="1227465"/>
            <a:ext cx="4572000" cy="4247317"/>
          </a:xfrm>
          <a:prstGeom prst="rect">
            <a:avLst/>
          </a:prstGeom>
          <a:noFill/>
        </p:spPr>
        <p:txBody>
          <a:bodyPr wrap="square">
            <a:spAutoFit/>
          </a:bodyPr>
          <a:lstStyle/>
          <a:p>
            <a:pPr marL="285750" indent="-285750" algn="l">
              <a:buFont typeface="Arial" panose="020B0604020202020204" pitchFamily="34" charset="0"/>
              <a:buChar char="•"/>
            </a:pPr>
            <a:r>
              <a:rPr lang="en-GB" b="0" i="0" dirty="0">
                <a:solidFill>
                  <a:srgbClr val="333333"/>
                </a:solidFill>
                <a:effectLst/>
                <a:latin typeface="Arial" panose="020B0604020202020204" pitchFamily="34" charset="0"/>
              </a:rPr>
              <a:t>Information or data of investigative value that is stored on or transmitted by a computer.</a:t>
            </a:r>
            <a:br>
              <a:rPr lang="en-GB" b="0" i="0" dirty="0">
                <a:solidFill>
                  <a:srgbClr val="333333"/>
                </a:solidFill>
                <a:effectLst/>
                <a:latin typeface="Arial" panose="020B0604020202020204" pitchFamily="34" charset="0"/>
              </a:rPr>
            </a:br>
            <a:endParaRPr lang="en-GB" b="0" i="0" dirty="0">
              <a:solidFill>
                <a:srgbClr val="333333"/>
              </a:solidFill>
              <a:effectLst/>
              <a:latin typeface="Arial" panose="020B0604020202020204" pitchFamily="34" charset="0"/>
            </a:endParaRPr>
          </a:p>
          <a:p>
            <a:pPr marL="285750" indent="-285750" algn="l">
              <a:buFont typeface="Arial" panose="020B0604020202020204" pitchFamily="34" charset="0"/>
              <a:buChar char="•"/>
            </a:pPr>
            <a:r>
              <a:rPr lang="en-GB" b="0" i="0" dirty="0">
                <a:solidFill>
                  <a:srgbClr val="333333"/>
                </a:solidFill>
                <a:effectLst/>
                <a:latin typeface="Arial" panose="020B0604020202020204" pitchFamily="34" charset="0"/>
              </a:rPr>
              <a:t>Computers can be used in the commission of crime, they can contain evidence of crime and can even be targets of crime. </a:t>
            </a:r>
          </a:p>
          <a:p>
            <a:pPr algn="l"/>
            <a:endParaRPr lang="en-GB" b="0" i="0" dirty="0">
              <a:solidFill>
                <a:srgbClr val="333333"/>
              </a:solidFill>
              <a:effectLst/>
              <a:latin typeface="Arial" panose="020B0604020202020204" pitchFamily="34" charset="0"/>
            </a:endParaRPr>
          </a:p>
          <a:p>
            <a:pPr marL="285750" indent="-285750" algn="l">
              <a:buFont typeface="Arial" panose="020B0604020202020204" pitchFamily="34" charset="0"/>
              <a:buChar char="•"/>
            </a:pPr>
            <a:r>
              <a:rPr lang="en-GB" b="0" i="0" dirty="0">
                <a:solidFill>
                  <a:srgbClr val="333333"/>
                </a:solidFill>
                <a:effectLst/>
                <a:latin typeface="Arial" panose="020B0604020202020204" pitchFamily="34" charset="0"/>
              </a:rPr>
              <a:t>Understanding the role and nature of electronic evidence that might be found, how to process a crime scene containing potential electronic evidence, and how an agency might respond to such situations is crucial.</a:t>
            </a:r>
          </a:p>
        </p:txBody>
      </p:sp>
      <p:sp>
        <p:nvSpPr>
          <p:cNvPr id="19" name="TextBox 18">
            <a:extLst>
              <a:ext uri="{FF2B5EF4-FFF2-40B4-BE49-F238E27FC236}">
                <a16:creationId xmlns:a16="http://schemas.microsoft.com/office/drawing/2014/main" id="{6D3E5517-5178-9D42-98CF-B092C5C767B8}"/>
              </a:ext>
            </a:extLst>
          </p:cNvPr>
          <p:cNvSpPr txBox="1"/>
          <p:nvPr/>
        </p:nvSpPr>
        <p:spPr>
          <a:xfrm>
            <a:off x="152401" y="442351"/>
            <a:ext cx="5752010" cy="523220"/>
          </a:xfrm>
          <a:prstGeom prst="rect">
            <a:avLst/>
          </a:prstGeom>
          <a:noFill/>
        </p:spPr>
        <p:txBody>
          <a:bodyPr wrap="square">
            <a:spAutoFit/>
          </a:bodyPr>
          <a:lstStyle/>
          <a:p>
            <a:pPr algn="l"/>
            <a:r>
              <a:rPr lang="en-GB" sz="2800" b="1" i="0" dirty="0">
                <a:solidFill>
                  <a:srgbClr val="282560"/>
                </a:solidFill>
                <a:effectLst/>
              </a:rPr>
              <a:t>Computer-based </a:t>
            </a:r>
            <a:r>
              <a:rPr lang="en-GB" sz="2800" b="1" dirty="0">
                <a:solidFill>
                  <a:srgbClr val="282560"/>
                </a:solidFill>
              </a:rPr>
              <a:t>E</a:t>
            </a:r>
            <a:r>
              <a:rPr lang="en-GB" sz="2800" b="1" i="0" dirty="0">
                <a:solidFill>
                  <a:srgbClr val="282560"/>
                </a:solidFill>
                <a:effectLst/>
              </a:rPr>
              <a:t>lectronic </a:t>
            </a:r>
            <a:r>
              <a:rPr lang="en-GB" sz="2800" b="1" dirty="0">
                <a:solidFill>
                  <a:srgbClr val="282560"/>
                </a:solidFill>
              </a:rPr>
              <a:t>E</a:t>
            </a:r>
            <a:r>
              <a:rPr lang="en-GB" sz="2800" b="1" i="0" dirty="0">
                <a:solidFill>
                  <a:srgbClr val="282560"/>
                </a:solidFill>
                <a:effectLst/>
              </a:rPr>
              <a:t>vidence</a:t>
            </a:r>
          </a:p>
        </p:txBody>
      </p:sp>
      <p:pic>
        <p:nvPicPr>
          <p:cNvPr id="6159" name="Picture 15" descr="Forensic Laptop | mh Service GmbH Computerforensic">
            <a:extLst>
              <a:ext uri="{FF2B5EF4-FFF2-40B4-BE49-F238E27FC236}">
                <a16:creationId xmlns:a16="http://schemas.microsoft.com/office/drawing/2014/main" id="{AE5EE076-0F90-FA43-B2DD-E7B651D1F45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4589" y="2078375"/>
            <a:ext cx="35052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05068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E7EA6B5-25E0-A34F-8DD7-788F57D77A63}"/>
              </a:ext>
            </a:extLst>
          </p:cNvPr>
          <p:cNvSpPr txBox="1"/>
          <p:nvPr/>
        </p:nvSpPr>
        <p:spPr>
          <a:xfrm>
            <a:off x="230777" y="500277"/>
            <a:ext cx="4572000" cy="5878532"/>
          </a:xfrm>
          <a:prstGeom prst="rect">
            <a:avLst/>
          </a:prstGeom>
          <a:noFill/>
        </p:spPr>
        <p:txBody>
          <a:bodyPr wrap="square">
            <a:spAutoFit/>
          </a:bodyPr>
          <a:lstStyle/>
          <a:p>
            <a:pPr algn="l"/>
            <a:r>
              <a:rPr lang="en-GB" sz="2400" b="1" i="0" dirty="0">
                <a:solidFill>
                  <a:srgbClr val="333333"/>
                </a:solidFill>
                <a:effectLst/>
                <a:latin typeface="Helvetica Neue" panose="02000503000000020004" pitchFamily="2" charset="0"/>
              </a:rPr>
              <a:t>Handling Electronic </a:t>
            </a:r>
            <a:r>
              <a:rPr lang="en-GB" sz="2400" b="1" dirty="0">
                <a:solidFill>
                  <a:srgbClr val="333333"/>
                </a:solidFill>
                <a:latin typeface="Helvetica Neue" panose="02000503000000020004" pitchFamily="2" charset="0"/>
              </a:rPr>
              <a:t>E</a:t>
            </a:r>
            <a:r>
              <a:rPr lang="en-GB" sz="2400" b="1" i="0" dirty="0">
                <a:solidFill>
                  <a:srgbClr val="333333"/>
                </a:solidFill>
                <a:effectLst/>
                <a:latin typeface="Helvetica Neue" panose="02000503000000020004" pitchFamily="2" charset="0"/>
              </a:rPr>
              <a:t>vidence</a:t>
            </a:r>
          </a:p>
          <a:p>
            <a:pPr algn="l"/>
            <a:endParaRPr lang="en-GB" sz="1600" b="1" dirty="0">
              <a:solidFill>
                <a:srgbClr val="333333"/>
              </a:solidFill>
              <a:latin typeface="Helvetica Neue" panose="02000503000000020004" pitchFamily="2" charset="0"/>
            </a:endParaRPr>
          </a:p>
          <a:p>
            <a:pPr marL="285750" indent="-285750" algn="l">
              <a:buFont typeface="Arial" panose="020B0604020202020204" pitchFamily="34" charset="0"/>
              <a:buChar char="•"/>
            </a:pPr>
            <a:r>
              <a:rPr lang="en-GB" sz="1600" b="0" i="0" dirty="0">
                <a:solidFill>
                  <a:srgbClr val="333333"/>
                </a:solidFill>
                <a:effectLst/>
                <a:latin typeface="Arial" panose="020B0604020202020204" pitchFamily="34" charset="0"/>
              </a:rPr>
              <a:t>Must be treated in the same manner as traditional forensic evidence, with respect and care. </a:t>
            </a:r>
          </a:p>
          <a:p>
            <a:pPr marL="285750" indent="-285750" algn="l">
              <a:buFont typeface="Arial" panose="020B0604020202020204" pitchFamily="34" charset="0"/>
              <a:buChar char="•"/>
            </a:pPr>
            <a:endParaRPr lang="en-GB" sz="1600" dirty="0">
              <a:solidFill>
                <a:srgbClr val="333333"/>
              </a:solidFill>
              <a:latin typeface="Arial" panose="020B0604020202020204" pitchFamily="34" charset="0"/>
            </a:endParaRPr>
          </a:p>
          <a:p>
            <a:pPr marL="285750" indent="-285750" algn="l">
              <a:buFont typeface="Arial" panose="020B0604020202020204" pitchFamily="34" charset="0"/>
              <a:buChar char="•"/>
            </a:pPr>
            <a:r>
              <a:rPr lang="en-GB" sz="1600" b="0" i="0" dirty="0">
                <a:solidFill>
                  <a:srgbClr val="333333"/>
                </a:solidFill>
                <a:effectLst/>
                <a:latin typeface="Arial" panose="020B0604020202020204" pitchFamily="34" charset="0"/>
              </a:rPr>
              <a:t>The methods of recovering electronic evidence, while maintaining evidential continuity and integrity, may seen as complex and costly. However, if dealt with correctly, experience has shown that it will produce evidence that is both compelling and cost effective.</a:t>
            </a:r>
          </a:p>
          <a:p>
            <a:pPr algn="l"/>
            <a:endParaRPr lang="en-GB" sz="1600" b="0" i="0" dirty="0">
              <a:solidFill>
                <a:srgbClr val="333333"/>
              </a:solidFill>
              <a:effectLst/>
              <a:latin typeface="Arial" panose="020B0604020202020204" pitchFamily="34" charset="0"/>
            </a:endParaRPr>
          </a:p>
          <a:p>
            <a:pPr marL="285750" indent="-285750" algn="l">
              <a:buFont typeface="Arial" panose="020B0604020202020204" pitchFamily="34" charset="0"/>
              <a:buChar char="•"/>
            </a:pPr>
            <a:r>
              <a:rPr lang="en-GB" sz="1600" b="0" i="0" dirty="0">
                <a:solidFill>
                  <a:srgbClr val="333333"/>
                </a:solidFill>
                <a:effectLst/>
                <a:latin typeface="Arial" panose="020B0604020202020204" pitchFamily="34" charset="0"/>
              </a:rPr>
              <a:t>The case officer is responsible for ensuring continual compliance with legislation and, in particular, that the procedures adopted in the seizure of any property are performed in accordance with statute and current case law. </a:t>
            </a:r>
          </a:p>
          <a:p>
            <a:pPr marL="285750" indent="-285750" algn="l">
              <a:buFont typeface="Arial" panose="020B0604020202020204" pitchFamily="34" charset="0"/>
              <a:buChar char="•"/>
            </a:pPr>
            <a:endParaRPr lang="en-GB" sz="1600" dirty="0">
              <a:solidFill>
                <a:srgbClr val="333333"/>
              </a:solidFill>
              <a:latin typeface="Arial" panose="020B0604020202020204" pitchFamily="34" charset="0"/>
            </a:endParaRPr>
          </a:p>
          <a:p>
            <a:pPr marL="285750" indent="-285750" algn="l">
              <a:buFont typeface="Arial" panose="020B0604020202020204" pitchFamily="34" charset="0"/>
              <a:buChar char="•"/>
            </a:pPr>
            <a:r>
              <a:rPr lang="en-GB" sz="1600" b="0" i="0" dirty="0">
                <a:solidFill>
                  <a:srgbClr val="333333"/>
                </a:solidFill>
                <a:effectLst/>
                <a:latin typeface="Arial" panose="020B0604020202020204" pitchFamily="34" charset="0"/>
              </a:rPr>
              <a:t>The four principles of electronic evidence must be adhered to (covered in WS1) </a:t>
            </a:r>
          </a:p>
        </p:txBody>
      </p:sp>
      <p:pic>
        <p:nvPicPr>
          <p:cNvPr id="9" name="Picture 8" descr="Graphical user interface, application&#10;&#10;Description automatically generated">
            <a:extLst>
              <a:ext uri="{FF2B5EF4-FFF2-40B4-BE49-F238E27FC236}">
                <a16:creationId xmlns:a16="http://schemas.microsoft.com/office/drawing/2014/main" id="{BEDE05E0-B013-BA4F-884C-5F75CA8EAE4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66323" y="873282"/>
            <a:ext cx="3084592" cy="4428309"/>
          </a:xfrm>
          <a:prstGeom prst="rect">
            <a:avLst/>
          </a:prstGeom>
          <a:ln>
            <a:noFill/>
          </a:ln>
          <a:effectLst>
            <a:outerShdw blurRad="292100" dist="139700" dir="2700000" algn="tl" rotWithShape="0">
              <a:srgbClr val="333333">
                <a:alpha val="65000"/>
              </a:srgbClr>
            </a:outerShdw>
          </a:effectLst>
        </p:spPr>
      </p:pic>
      <p:sp>
        <p:nvSpPr>
          <p:cNvPr id="12" name="TextBox 11">
            <a:extLst>
              <a:ext uri="{FF2B5EF4-FFF2-40B4-BE49-F238E27FC236}">
                <a16:creationId xmlns:a16="http://schemas.microsoft.com/office/drawing/2014/main" id="{77EF2F18-2D02-F440-9C3E-DDF2814CEAEE}"/>
              </a:ext>
            </a:extLst>
          </p:cNvPr>
          <p:cNvSpPr txBox="1"/>
          <p:nvPr/>
        </p:nvSpPr>
        <p:spPr>
          <a:xfrm>
            <a:off x="7310240" y="5468983"/>
            <a:ext cx="2081349" cy="369332"/>
          </a:xfrm>
          <a:prstGeom prst="rect">
            <a:avLst/>
          </a:prstGeom>
          <a:noFill/>
        </p:spPr>
        <p:txBody>
          <a:bodyPr wrap="square" rtlCol="0">
            <a:spAutoFit/>
          </a:bodyPr>
          <a:lstStyle/>
          <a:p>
            <a:r>
              <a:rPr lang="en-US" dirty="0"/>
              <a:t>Click </a:t>
            </a:r>
            <a:r>
              <a:rPr lang="en-US" u="sng" dirty="0">
                <a:hlinkClick r:id="rId3"/>
              </a:rPr>
              <a:t>here</a:t>
            </a:r>
            <a:r>
              <a:rPr lang="en-US" dirty="0"/>
              <a:t> </a:t>
            </a:r>
          </a:p>
        </p:txBody>
      </p:sp>
      <p:sp>
        <p:nvSpPr>
          <p:cNvPr id="13" name="TextBox 12">
            <a:extLst>
              <a:ext uri="{FF2B5EF4-FFF2-40B4-BE49-F238E27FC236}">
                <a16:creationId xmlns:a16="http://schemas.microsoft.com/office/drawing/2014/main" id="{518D8B02-0C19-0045-B950-651BBF7A7626}"/>
              </a:ext>
            </a:extLst>
          </p:cNvPr>
          <p:cNvSpPr txBox="1"/>
          <p:nvPr/>
        </p:nvSpPr>
        <p:spPr>
          <a:xfrm>
            <a:off x="5460274" y="6183086"/>
            <a:ext cx="2673532" cy="369332"/>
          </a:xfrm>
          <a:prstGeom prst="rect">
            <a:avLst/>
          </a:prstGeom>
          <a:noFill/>
        </p:spPr>
        <p:txBody>
          <a:bodyPr wrap="square" rtlCol="0">
            <a:spAutoFit/>
          </a:bodyPr>
          <a:lstStyle/>
          <a:p>
            <a:r>
              <a:rPr lang="en-US" dirty="0"/>
              <a:t>(College of Policing, 2020) </a:t>
            </a:r>
          </a:p>
        </p:txBody>
      </p:sp>
    </p:spTree>
    <p:extLst>
      <p:ext uri="{BB962C8B-B14F-4D97-AF65-F5344CB8AC3E}">
        <p14:creationId xmlns:p14="http://schemas.microsoft.com/office/powerpoint/2010/main" val="23236744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AFB11-0F65-B945-8E00-AA9D0C076D4A}"/>
              </a:ext>
            </a:extLst>
          </p:cNvPr>
          <p:cNvSpPr>
            <a:spLocks noGrp="1"/>
          </p:cNvSpPr>
          <p:nvPr>
            <p:ph type="title"/>
          </p:nvPr>
        </p:nvSpPr>
        <p:spPr>
          <a:xfrm>
            <a:off x="628649" y="2315846"/>
            <a:ext cx="3185704" cy="1325563"/>
          </a:xfrm>
        </p:spPr>
        <p:txBody>
          <a:bodyPr>
            <a:normAutofit fontScale="90000"/>
          </a:bodyPr>
          <a:lstStyle/>
          <a:p>
            <a:pPr algn="ctr"/>
            <a:r>
              <a:rPr lang="en-GB" dirty="0">
                <a:latin typeface="+mn-lt"/>
              </a:rPr>
              <a:t>Authorised Professional Practice:</a:t>
            </a:r>
            <a:br>
              <a:rPr lang="en-GB" dirty="0">
                <a:latin typeface="+mn-lt"/>
              </a:rPr>
            </a:br>
            <a:r>
              <a:rPr lang="en-GB" dirty="0">
                <a:latin typeface="+mn-lt"/>
              </a:rPr>
              <a:t>Extraction of material from digital devices </a:t>
            </a:r>
            <a:endParaRPr lang="en-US" dirty="0">
              <a:latin typeface="+mn-lt"/>
            </a:endParaRPr>
          </a:p>
        </p:txBody>
      </p:sp>
      <p:pic>
        <p:nvPicPr>
          <p:cNvPr id="5" name="Picture 4" descr="Graphical user interface, application&#10;&#10;Description automatically generated">
            <a:extLst>
              <a:ext uri="{FF2B5EF4-FFF2-40B4-BE49-F238E27FC236}">
                <a16:creationId xmlns:a16="http://schemas.microsoft.com/office/drawing/2014/main" id="{3DE5A505-BC9C-2848-80BD-94C97477A20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403140">
            <a:off x="4509964" y="1326576"/>
            <a:ext cx="3599274" cy="4361117"/>
          </a:xfrm>
          <a:prstGeom prst="rect">
            <a:avLst/>
          </a:prstGeom>
          <a:ln>
            <a:noFill/>
          </a:ln>
          <a:effectLst>
            <a:outerShdw blurRad="292100" dist="139700" dir="2700000" algn="tl" rotWithShape="0">
              <a:srgbClr val="333333">
                <a:alpha val="65000"/>
              </a:srgbClr>
            </a:outerShdw>
          </a:effectLst>
        </p:spPr>
      </p:pic>
      <p:sp>
        <p:nvSpPr>
          <p:cNvPr id="4" name="TextBox 3">
            <a:extLst>
              <a:ext uri="{FF2B5EF4-FFF2-40B4-BE49-F238E27FC236}">
                <a16:creationId xmlns:a16="http://schemas.microsoft.com/office/drawing/2014/main" id="{D2DD937A-838F-244D-9BE2-71568423140A}"/>
              </a:ext>
            </a:extLst>
          </p:cNvPr>
          <p:cNvSpPr txBox="1"/>
          <p:nvPr/>
        </p:nvSpPr>
        <p:spPr>
          <a:xfrm>
            <a:off x="4267200" y="6358114"/>
            <a:ext cx="1968137" cy="369332"/>
          </a:xfrm>
          <a:prstGeom prst="rect">
            <a:avLst/>
          </a:prstGeom>
          <a:noFill/>
        </p:spPr>
        <p:txBody>
          <a:bodyPr wrap="square" rtlCol="0">
            <a:spAutoFit/>
          </a:bodyPr>
          <a:lstStyle/>
          <a:p>
            <a:r>
              <a:rPr lang="en-US" dirty="0"/>
              <a:t>Click </a:t>
            </a:r>
            <a:r>
              <a:rPr lang="en-US" u="sng" dirty="0">
                <a:hlinkClick r:id="rId3"/>
              </a:rPr>
              <a:t>here</a:t>
            </a:r>
            <a:endParaRPr lang="en-US" u="sng" dirty="0"/>
          </a:p>
        </p:txBody>
      </p:sp>
    </p:spTree>
    <p:extLst>
      <p:ext uri="{BB962C8B-B14F-4D97-AF65-F5344CB8AC3E}">
        <p14:creationId xmlns:p14="http://schemas.microsoft.com/office/powerpoint/2010/main" val="17103741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a:xfrm>
            <a:off x="58601" y="1632303"/>
            <a:ext cx="5541010" cy="276995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defRPr/>
            </a:pPr>
            <a:r>
              <a:rPr lang="en-GB" altLang="en-US" sz="1950" kern="0" dirty="0">
                <a:solidFill>
                  <a:srgbClr val="002060"/>
                </a:solidFill>
              </a:rPr>
              <a:t>Whilst on patrol you come into contact with an individual whom you suspect to be recently involved in supplying a controlled drug…</a:t>
            </a:r>
          </a:p>
          <a:p>
            <a:pPr marL="0" indent="0" algn="ctr">
              <a:buNone/>
              <a:defRPr/>
            </a:pPr>
            <a:endParaRPr lang="en-GB" altLang="en-US" sz="1950" kern="0" dirty="0">
              <a:solidFill>
                <a:srgbClr val="002060"/>
              </a:solidFill>
            </a:endParaRPr>
          </a:p>
          <a:p>
            <a:pPr marL="0" indent="0" algn="ctr">
              <a:buNone/>
              <a:defRPr/>
            </a:pPr>
            <a:r>
              <a:rPr lang="en-GB" altLang="en-US" sz="1950" kern="0" dirty="0">
                <a:solidFill>
                  <a:srgbClr val="002060"/>
                </a:solidFill>
              </a:rPr>
              <a:t>Under sufficient grounds, you search the individual under Section 23 Misuse of Drugs Act 1971 and find a substantial quantity of drugs and 3 x mobile telephones…</a:t>
            </a:r>
          </a:p>
          <a:p>
            <a:pPr marL="0" indent="0" algn="ctr">
              <a:buNone/>
              <a:defRPr/>
            </a:pPr>
            <a:r>
              <a:rPr lang="en-GB" altLang="en-US" sz="1950" kern="0" dirty="0">
                <a:solidFill>
                  <a:srgbClr val="002060"/>
                </a:solidFill>
              </a:rPr>
              <a:t>You seize the drugs and the mobile phones under </a:t>
            </a:r>
          </a:p>
          <a:p>
            <a:pPr marL="0" indent="0" algn="ctr">
              <a:buNone/>
              <a:defRPr/>
            </a:pPr>
            <a:r>
              <a:rPr lang="en-GB" altLang="en-US" sz="1950" kern="0" dirty="0">
                <a:solidFill>
                  <a:srgbClr val="002060"/>
                </a:solidFill>
              </a:rPr>
              <a:t>Section 23 Misuse of Drugs Act 1971</a:t>
            </a:r>
          </a:p>
          <a:p>
            <a:pPr marL="0" indent="0">
              <a:buNone/>
            </a:pPr>
            <a:endParaRPr lang="en-GB" sz="2100" dirty="0"/>
          </a:p>
        </p:txBody>
      </p:sp>
      <p:sp>
        <p:nvSpPr>
          <p:cNvPr id="4" name="TextBox 3"/>
          <p:cNvSpPr txBox="1"/>
          <p:nvPr/>
        </p:nvSpPr>
        <p:spPr>
          <a:xfrm>
            <a:off x="952026" y="522015"/>
            <a:ext cx="7052442" cy="461665"/>
          </a:xfrm>
          <a:prstGeom prst="rect">
            <a:avLst/>
          </a:prstGeom>
          <a:solidFill>
            <a:schemeClr val="accent6"/>
          </a:solidFill>
        </p:spPr>
        <p:txBody>
          <a:bodyPr wrap="square" rtlCol="0">
            <a:spAutoFit/>
          </a:bodyPr>
          <a:lstStyle/>
          <a:p>
            <a:pPr algn="ctr"/>
            <a:r>
              <a:rPr lang="en-GB" sz="2400" b="1" dirty="0">
                <a:solidFill>
                  <a:schemeClr val="bg1"/>
                </a:solidFill>
              </a:rPr>
              <a:t>Group Task: What would you do?</a:t>
            </a:r>
          </a:p>
        </p:txBody>
      </p:sp>
      <p:sp>
        <p:nvSpPr>
          <p:cNvPr id="5" name="Rectangle 4"/>
          <p:cNvSpPr/>
          <p:nvPr/>
        </p:nvSpPr>
        <p:spPr>
          <a:xfrm>
            <a:off x="1976600" y="5689654"/>
            <a:ext cx="5003294" cy="415498"/>
          </a:xfrm>
          <a:prstGeom prst="rect">
            <a:avLst/>
          </a:prstGeom>
          <a:solidFill>
            <a:schemeClr val="accent6"/>
          </a:solidFill>
        </p:spPr>
        <p:txBody>
          <a:bodyPr wrap="none">
            <a:spAutoFit/>
          </a:bodyPr>
          <a:lstStyle/>
          <a:p>
            <a:pPr algn="ctr">
              <a:defRPr/>
            </a:pPr>
            <a:r>
              <a:rPr lang="en-GB" altLang="en-US" sz="2100" b="1" kern="0" dirty="0">
                <a:solidFill>
                  <a:srgbClr val="002060"/>
                </a:solidFill>
              </a:rPr>
              <a:t>How would you safely recover the phones?</a:t>
            </a:r>
          </a:p>
        </p:txBody>
      </p:sp>
      <p:pic>
        <p:nvPicPr>
          <p:cNvPr id="10242" name="Picture 2" descr="Purbeck Police - I am going to put a scenario to you as I would be  interested to hear your thoughts. Imagine you are a drug dealer. You have a  standard dealer">
            <a:extLst>
              <a:ext uri="{FF2B5EF4-FFF2-40B4-BE49-F238E27FC236}">
                <a16:creationId xmlns:a16="http://schemas.microsoft.com/office/drawing/2014/main" id="{2E31A510-80A7-6145-AB19-FC2C408664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30751" y="1751731"/>
            <a:ext cx="2463800" cy="32893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347E03A-59F0-7842-97F9-5B53EEE93031}"/>
              </a:ext>
            </a:extLst>
          </p:cNvPr>
          <p:cNvSpPr txBox="1"/>
          <p:nvPr/>
        </p:nvSpPr>
        <p:spPr>
          <a:xfrm>
            <a:off x="1676400" y="6335985"/>
            <a:ext cx="6945086"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800" dirty="0">
                <a:latin typeface="Arial" panose="020B0604020202020204" pitchFamily="34" charset="0"/>
                <a:cs typeface="Arial" panose="020B0604020202020204" pitchFamily="34" charset="0"/>
              </a:rPr>
              <a:t>***SMART PHONES CAN BE REMOTELY</a:t>
            </a:r>
            <a:r>
              <a:rPr lang="en-GB" altLang="en-US" sz="1800" baseline="0" dirty="0">
                <a:latin typeface="Arial" panose="020B0604020202020204" pitchFamily="34" charset="0"/>
                <a:cs typeface="Arial" panose="020B0604020202020204" pitchFamily="34" charset="0"/>
              </a:rPr>
              <a:t> WIPED***</a:t>
            </a:r>
          </a:p>
        </p:txBody>
      </p:sp>
    </p:spTree>
    <p:extLst>
      <p:ext uri="{BB962C8B-B14F-4D97-AF65-F5344CB8AC3E}">
        <p14:creationId xmlns:p14="http://schemas.microsoft.com/office/powerpoint/2010/main" val="1034439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fade">
                                      <p:cBhvr>
                                        <p:cTn id="2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ounded Rectangle 11">
            <a:extLst>
              <a:ext uri="{FF2B5EF4-FFF2-40B4-BE49-F238E27FC236}">
                <a16:creationId xmlns:a16="http://schemas.microsoft.com/office/drawing/2014/main" id="{280D9C4A-DCD9-DD4D-B316-BB19F10C1E5E}"/>
              </a:ext>
            </a:extLst>
          </p:cNvPr>
          <p:cNvSpPr/>
          <p:nvPr/>
        </p:nvSpPr>
        <p:spPr>
          <a:xfrm>
            <a:off x="5845632" y="4201581"/>
            <a:ext cx="2791096" cy="2171309"/>
          </a:xfrm>
          <a:prstGeom prst="roundRect">
            <a:avLst/>
          </a:prstGeom>
          <a:solidFill>
            <a:schemeClr val="accent1">
              <a:alpha val="47401"/>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ounded Rectangle 10">
            <a:extLst>
              <a:ext uri="{FF2B5EF4-FFF2-40B4-BE49-F238E27FC236}">
                <a16:creationId xmlns:a16="http://schemas.microsoft.com/office/drawing/2014/main" id="{55447058-EDC7-9749-A849-EC8ABACD2E31}"/>
              </a:ext>
            </a:extLst>
          </p:cNvPr>
          <p:cNvSpPr/>
          <p:nvPr/>
        </p:nvSpPr>
        <p:spPr>
          <a:xfrm>
            <a:off x="5893528" y="1852429"/>
            <a:ext cx="2791096" cy="1860062"/>
          </a:xfrm>
          <a:prstGeom prst="roundRect">
            <a:avLst/>
          </a:prstGeom>
          <a:solidFill>
            <a:schemeClr val="accent1">
              <a:alpha val="51977"/>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DFA3FF93-5E16-3A4A-86B5-DF806211083A}"/>
              </a:ext>
            </a:extLst>
          </p:cNvPr>
          <p:cNvSpPr txBox="1"/>
          <p:nvPr/>
        </p:nvSpPr>
        <p:spPr>
          <a:xfrm>
            <a:off x="426720" y="4561781"/>
            <a:ext cx="4484914" cy="81560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90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900" baseline="0" dirty="0">
              <a:latin typeface="Arial" panose="020B0604020202020204" pitchFamily="34" charset="0"/>
              <a:cs typeface="Arial" panose="020B0604020202020204" pitchFamily="34" charset="0"/>
            </a:endParaRPr>
          </a:p>
          <a:p>
            <a:r>
              <a:rPr lang="en-GB" sz="1000" kern="1200" dirty="0">
                <a:solidFill>
                  <a:schemeClr val="tx1"/>
                </a:solidFill>
                <a:effectLst/>
                <a:latin typeface="+mn-lt"/>
                <a:ea typeface="+mn-ea"/>
                <a:cs typeface="+mn-cs"/>
              </a:rPr>
              <a:t> </a:t>
            </a:r>
          </a:p>
          <a:p>
            <a:r>
              <a:rPr lang="en-GB" sz="1000" kern="1200" dirty="0">
                <a:solidFill>
                  <a:schemeClr val="tx1"/>
                </a:solidFill>
                <a:effectLst/>
                <a:latin typeface="+mn-lt"/>
                <a:ea typeface="+mn-ea"/>
                <a:cs typeface="+mn-cs"/>
              </a:rPr>
              <a:t> </a:t>
            </a:r>
          </a:p>
          <a:p>
            <a:pPr>
              <a:lnSpc>
                <a:spcPct val="100000"/>
              </a:lnSpc>
            </a:pPr>
            <a:endParaRPr lang="en-GB" sz="9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BF0D916C-D7B4-AD48-9F05-DE1F92DC3A4F}"/>
              </a:ext>
            </a:extLst>
          </p:cNvPr>
          <p:cNvSpPr txBox="1"/>
          <p:nvPr/>
        </p:nvSpPr>
        <p:spPr>
          <a:xfrm>
            <a:off x="5830391" y="2366961"/>
            <a:ext cx="2791096" cy="830997"/>
          </a:xfrm>
          <a:prstGeom prst="rect">
            <a:avLst/>
          </a:prstGeom>
          <a:noFill/>
        </p:spPr>
        <p:txBody>
          <a:bodyPr wrap="square">
            <a:spAutoFit/>
          </a:bodyPr>
          <a:lstStyle/>
          <a:p>
            <a:pPr algn="ctr"/>
            <a:r>
              <a:rPr lang="en-GB" sz="1200" kern="1200" dirty="0">
                <a:solidFill>
                  <a:schemeClr val="bg1"/>
                </a:solidFill>
                <a:effectLst/>
                <a:latin typeface="+mn-lt"/>
                <a:ea typeface="+mn-ea"/>
                <a:cs typeface="+mn-cs"/>
              </a:rPr>
              <a:t>Best practice is for the phone to be placed in Aeroplane mode. If unable, place phone in Faraday bag or place in foil. Get to examiner asap due to battery.</a:t>
            </a:r>
          </a:p>
        </p:txBody>
      </p:sp>
      <p:sp>
        <p:nvSpPr>
          <p:cNvPr id="9" name="TextBox 8">
            <a:extLst>
              <a:ext uri="{FF2B5EF4-FFF2-40B4-BE49-F238E27FC236}">
                <a16:creationId xmlns:a16="http://schemas.microsoft.com/office/drawing/2014/main" id="{8595525F-CBAD-E248-8451-B979DCD4B64F}"/>
              </a:ext>
            </a:extLst>
          </p:cNvPr>
          <p:cNvSpPr txBox="1"/>
          <p:nvPr/>
        </p:nvSpPr>
        <p:spPr>
          <a:xfrm>
            <a:off x="5830391" y="4677198"/>
            <a:ext cx="2791096" cy="1200329"/>
          </a:xfrm>
          <a:prstGeom prst="rect">
            <a:avLst/>
          </a:prstGeom>
          <a:noFill/>
        </p:spPr>
        <p:txBody>
          <a:bodyPr wrap="square">
            <a:spAutoFit/>
          </a:bodyPr>
          <a:lstStyle/>
          <a:p>
            <a:pPr algn="ctr"/>
            <a:r>
              <a:rPr lang="en-GB" sz="1200" kern="1200" dirty="0">
                <a:solidFill>
                  <a:schemeClr val="bg1"/>
                </a:solidFill>
                <a:effectLst/>
                <a:ea typeface="+mn-ea"/>
                <a:cs typeface="+mn-cs"/>
              </a:rPr>
              <a:t>If in doubt place in Faraday bag. </a:t>
            </a:r>
            <a:endParaRPr lang="en-GB" altLang="en-US" sz="1200" dirty="0">
              <a:solidFill>
                <a:schemeClr val="bg1"/>
              </a:solidFill>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dirty="0">
                <a:solidFill>
                  <a:schemeClr val="bg1"/>
                </a:solidFill>
                <a:cs typeface="Arial" panose="020B0604020202020204" pitchFamily="34" charset="0"/>
              </a:rPr>
              <a:t>A </a:t>
            </a:r>
            <a:r>
              <a:rPr lang="en-GB" sz="1200" kern="1200" dirty="0">
                <a:solidFill>
                  <a:schemeClr val="bg1"/>
                </a:solidFill>
                <a:effectLst/>
                <a:ea typeface="+mn-ea"/>
                <a:cs typeface="Arial" panose="020B0604020202020204" pitchFamily="34" charset="0"/>
              </a:rPr>
              <a:t>Faraday Bag is designed to block wireless signals and prevent the phone making a connection – prevents external interference – will not prevent internally run changes (logic bombs)</a:t>
            </a:r>
            <a:endParaRPr lang="en-GB" altLang="en-US" sz="1200" b="1" dirty="0">
              <a:solidFill>
                <a:schemeClr val="bg1"/>
              </a:solidFill>
              <a:cs typeface="Arial" panose="020B0604020202020204" pitchFamily="34" charset="0"/>
            </a:endParaRPr>
          </a:p>
        </p:txBody>
      </p:sp>
      <p:sp>
        <p:nvSpPr>
          <p:cNvPr id="10" name="TextBox 9">
            <a:extLst>
              <a:ext uri="{FF2B5EF4-FFF2-40B4-BE49-F238E27FC236}">
                <a16:creationId xmlns:a16="http://schemas.microsoft.com/office/drawing/2014/main" id="{9073C5C6-6A14-E646-B83B-65433CAE02AA}"/>
              </a:ext>
            </a:extLst>
          </p:cNvPr>
          <p:cNvSpPr txBox="1"/>
          <p:nvPr/>
        </p:nvSpPr>
        <p:spPr>
          <a:xfrm>
            <a:off x="184517" y="403004"/>
            <a:ext cx="4575264" cy="1200329"/>
          </a:xfrm>
          <a:prstGeom prst="rect">
            <a:avLst/>
          </a:prstGeom>
          <a:noFill/>
        </p:spPr>
        <p:txBody>
          <a:bodyPr wrap="square" rtlCol="0">
            <a:spAutoFit/>
          </a:bodyPr>
          <a:lstStyle/>
          <a:p>
            <a:pPr algn="ctr"/>
            <a:r>
              <a:rPr lang="en-US" sz="3600" dirty="0">
                <a:solidFill>
                  <a:srgbClr val="002060"/>
                </a:solidFill>
              </a:rPr>
              <a:t>Discuss in your groups what you would do? </a:t>
            </a:r>
          </a:p>
        </p:txBody>
      </p:sp>
      <p:sp>
        <p:nvSpPr>
          <p:cNvPr id="15" name="TextBox 14">
            <a:extLst>
              <a:ext uri="{FF2B5EF4-FFF2-40B4-BE49-F238E27FC236}">
                <a16:creationId xmlns:a16="http://schemas.microsoft.com/office/drawing/2014/main" id="{7B67AA02-729E-9A49-9A7E-8C71D75C4AD2}"/>
              </a:ext>
            </a:extLst>
          </p:cNvPr>
          <p:cNvSpPr txBox="1"/>
          <p:nvPr/>
        </p:nvSpPr>
        <p:spPr>
          <a:xfrm>
            <a:off x="274321" y="2030742"/>
            <a:ext cx="4789711" cy="646331"/>
          </a:xfrm>
          <a:prstGeom prst="rect">
            <a:avLst/>
          </a:prstGeom>
          <a:noFill/>
        </p:spPr>
        <p:txBody>
          <a:bodyPr wrap="square">
            <a:spAutoFit/>
          </a:bodyPr>
          <a:lstStyle/>
          <a:p>
            <a:r>
              <a:rPr lang="en-GB" sz="1800" b="1" kern="1200" dirty="0">
                <a:solidFill>
                  <a:schemeClr val="tx1"/>
                </a:solidFill>
                <a:effectLst/>
                <a:latin typeface="+mn-lt"/>
                <a:ea typeface="+mn-ea"/>
                <a:cs typeface="+mn-cs"/>
              </a:rPr>
              <a:t>Group 1: </a:t>
            </a:r>
            <a:r>
              <a:rPr lang="en-GB" sz="1800" kern="1200" dirty="0">
                <a:solidFill>
                  <a:schemeClr val="tx1"/>
                </a:solidFill>
                <a:effectLst/>
                <a:latin typeface="+mn-lt"/>
                <a:ea typeface="+mn-ea"/>
                <a:cs typeface="+mn-cs"/>
              </a:rPr>
              <a:t>seized a phone which is locked (Smartphone – switched on – Charger available). </a:t>
            </a:r>
          </a:p>
        </p:txBody>
      </p:sp>
      <p:sp>
        <p:nvSpPr>
          <p:cNvPr id="17" name="TextBox 16">
            <a:extLst>
              <a:ext uri="{FF2B5EF4-FFF2-40B4-BE49-F238E27FC236}">
                <a16:creationId xmlns:a16="http://schemas.microsoft.com/office/drawing/2014/main" id="{59FD81AF-9780-7C4D-921A-ECDD7AFE2D13}"/>
              </a:ext>
            </a:extLst>
          </p:cNvPr>
          <p:cNvSpPr txBox="1"/>
          <p:nvPr/>
        </p:nvSpPr>
        <p:spPr>
          <a:xfrm>
            <a:off x="295005" y="3323959"/>
            <a:ext cx="4572000" cy="646331"/>
          </a:xfrm>
          <a:prstGeom prst="rect">
            <a:avLst/>
          </a:prstGeom>
          <a:noFill/>
        </p:spPr>
        <p:txBody>
          <a:bodyPr wrap="square">
            <a:spAutoFit/>
          </a:bodyPr>
          <a:lstStyle/>
          <a:p>
            <a:r>
              <a:rPr lang="en-GB" sz="1800" b="1" kern="1200" dirty="0">
                <a:solidFill>
                  <a:schemeClr val="tx1"/>
                </a:solidFill>
                <a:effectLst/>
                <a:latin typeface="+mn-lt"/>
                <a:ea typeface="+mn-ea"/>
                <a:cs typeface="+mn-cs"/>
              </a:rPr>
              <a:t>Group 2:</a:t>
            </a:r>
            <a:r>
              <a:rPr lang="en-GB" sz="1800" kern="1200" dirty="0">
                <a:solidFill>
                  <a:schemeClr val="tx1"/>
                </a:solidFill>
                <a:effectLst/>
                <a:latin typeface="+mn-lt"/>
                <a:ea typeface="+mn-ea"/>
                <a:cs typeface="+mn-cs"/>
              </a:rPr>
              <a:t> seized a phone which is on and unlocked (Smartphone – 15% battery) </a:t>
            </a:r>
          </a:p>
        </p:txBody>
      </p:sp>
      <p:sp>
        <p:nvSpPr>
          <p:cNvPr id="19" name="TextBox 18">
            <a:extLst>
              <a:ext uri="{FF2B5EF4-FFF2-40B4-BE49-F238E27FC236}">
                <a16:creationId xmlns:a16="http://schemas.microsoft.com/office/drawing/2014/main" id="{3F866A77-A1EC-FB41-A3EF-F5C01805BDA3}"/>
              </a:ext>
            </a:extLst>
          </p:cNvPr>
          <p:cNvSpPr txBox="1"/>
          <p:nvPr/>
        </p:nvSpPr>
        <p:spPr>
          <a:xfrm>
            <a:off x="299361" y="4931501"/>
            <a:ext cx="4345577" cy="923330"/>
          </a:xfrm>
          <a:prstGeom prst="rect">
            <a:avLst/>
          </a:prstGeom>
          <a:noFill/>
        </p:spPr>
        <p:txBody>
          <a:bodyPr wrap="square">
            <a:spAutoFit/>
          </a:bodyPr>
          <a:lstStyle/>
          <a:p>
            <a:r>
              <a:rPr lang="en-GB" sz="1800" b="1" kern="1200" dirty="0">
                <a:solidFill>
                  <a:schemeClr val="tx1"/>
                </a:solidFill>
                <a:effectLst/>
                <a:latin typeface="+mn-lt"/>
                <a:ea typeface="+mn-ea"/>
                <a:cs typeface="+mn-cs"/>
              </a:rPr>
              <a:t>Group 3:</a:t>
            </a:r>
            <a:r>
              <a:rPr lang="en-GB" sz="1800" kern="1200" dirty="0">
                <a:solidFill>
                  <a:schemeClr val="tx1"/>
                </a:solidFill>
                <a:effectLst/>
                <a:latin typeface="+mn-lt"/>
                <a:ea typeface="+mn-ea"/>
                <a:cs typeface="+mn-cs"/>
              </a:rPr>
              <a:t> seized an old fashioned phone – no internet access - so minimal threat of loss by remote wipe</a:t>
            </a:r>
            <a:endParaRPr lang="en-GB" sz="1600" dirty="0">
              <a:latin typeface="Arial" panose="020B0604020202020204" pitchFamily="34" charset="0"/>
              <a:cs typeface="Arial" panose="020B0604020202020204" pitchFamily="34" charset="0"/>
            </a:endParaRPr>
          </a:p>
        </p:txBody>
      </p:sp>
      <p:sp>
        <p:nvSpPr>
          <p:cNvPr id="20" name="Right Arrow 19">
            <a:extLst>
              <a:ext uri="{FF2B5EF4-FFF2-40B4-BE49-F238E27FC236}">
                <a16:creationId xmlns:a16="http://schemas.microsoft.com/office/drawing/2014/main" id="{A3CACD64-8A14-6F4E-8B12-D802C7BCE718}"/>
              </a:ext>
            </a:extLst>
          </p:cNvPr>
          <p:cNvSpPr/>
          <p:nvPr/>
        </p:nvSpPr>
        <p:spPr>
          <a:xfrm>
            <a:off x="4838704" y="5201722"/>
            <a:ext cx="797921" cy="20722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ight Arrow 20">
            <a:extLst>
              <a:ext uri="{FF2B5EF4-FFF2-40B4-BE49-F238E27FC236}">
                <a16:creationId xmlns:a16="http://schemas.microsoft.com/office/drawing/2014/main" id="{D6DC37A5-436E-D342-964E-982151A93E04}"/>
              </a:ext>
            </a:extLst>
          </p:cNvPr>
          <p:cNvSpPr/>
          <p:nvPr/>
        </p:nvSpPr>
        <p:spPr>
          <a:xfrm rot="20978974">
            <a:off x="4645710" y="3515080"/>
            <a:ext cx="976988" cy="20722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ight Arrow 21">
            <a:extLst>
              <a:ext uri="{FF2B5EF4-FFF2-40B4-BE49-F238E27FC236}">
                <a16:creationId xmlns:a16="http://schemas.microsoft.com/office/drawing/2014/main" id="{DEE730B3-4EF0-114E-97F3-3DF8C93F2095}"/>
              </a:ext>
            </a:extLst>
          </p:cNvPr>
          <p:cNvSpPr/>
          <p:nvPr/>
        </p:nvSpPr>
        <p:spPr>
          <a:xfrm rot="1156441" flipV="1">
            <a:off x="4521106" y="2867775"/>
            <a:ext cx="1085851" cy="21717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290" name="Picture 2" descr="Britain's Teenage Drug Runners - BBC News">
            <a:extLst>
              <a:ext uri="{FF2B5EF4-FFF2-40B4-BE49-F238E27FC236}">
                <a16:creationId xmlns:a16="http://schemas.microsoft.com/office/drawing/2014/main" id="{FC54FDF3-C90A-D345-865F-DAF90926A7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45632" y="255969"/>
            <a:ext cx="2587513" cy="14490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5207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29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P spid="10" grpId="0"/>
      <p:bldP spid="15" grpId="0"/>
      <p:bldP spid="17" grpId="0"/>
      <p:bldP spid="19"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D296348-61FB-4643-9DE2-BBE9E7AD676E}"/>
              </a:ext>
            </a:extLst>
          </p:cNvPr>
          <p:cNvSpPr txBox="1"/>
          <p:nvPr/>
        </p:nvSpPr>
        <p:spPr>
          <a:xfrm>
            <a:off x="482600" y="78377"/>
            <a:ext cx="5168390" cy="6098586"/>
          </a:xfrm>
          <a:prstGeom prst="rect">
            <a:avLst/>
          </a:prstGeom>
        </p:spPr>
        <p:txBody>
          <a:bodyPr vert="horz" lIns="91440" tIns="45720" rIns="91440" bIns="45720" rtlCol="0">
            <a:normAutofit/>
          </a:bodyPr>
          <a:lstStyle/>
          <a:p>
            <a:pPr algn="ctr" fontAlgn="base">
              <a:lnSpc>
                <a:spcPct val="90000"/>
              </a:lnSpc>
              <a:spcAft>
                <a:spcPts val="600"/>
              </a:spcAft>
            </a:pPr>
            <a:r>
              <a:rPr lang="en-US" sz="2800" b="1" u="sng" dirty="0">
                <a:solidFill>
                  <a:schemeClr val="accent2"/>
                </a:solidFill>
                <a:effectLst/>
              </a:rPr>
              <a:t>Police Powers to Seize </a:t>
            </a:r>
            <a:r>
              <a:rPr lang="en-US" sz="2800" b="1" u="sng" dirty="0">
                <a:solidFill>
                  <a:schemeClr val="accent2"/>
                </a:solidFill>
              </a:rPr>
              <a:t>P</a:t>
            </a:r>
            <a:r>
              <a:rPr lang="en-US" sz="2800" b="1" u="sng" dirty="0">
                <a:solidFill>
                  <a:schemeClr val="accent2"/>
                </a:solidFill>
                <a:effectLst/>
              </a:rPr>
              <a:t>hones and </a:t>
            </a:r>
            <a:r>
              <a:rPr lang="en-US" sz="2800" b="1" u="sng" dirty="0">
                <a:solidFill>
                  <a:schemeClr val="accent2"/>
                </a:solidFill>
              </a:rPr>
              <a:t>O</a:t>
            </a:r>
            <a:r>
              <a:rPr lang="en-US" sz="2800" b="1" u="sng" dirty="0">
                <a:solidFill>
                  <a:schemeClr val="accent2"/>
                </a:solidFill>
                <a:effectLst/>
              </a:rPr>
              <a:t>btain Passwords</a:t>
            </a:r>
          </a:p>
          <a:p>
            <a:pPr indent="-228600" fontAlgn="base">
              <a:lnSpc>
                <a:spcPct val="90000"/>
              </a:lnSpc>
              <a:spcAft>
                <a:spcPts val="600"/>
              </a:spcAft>
              <a:buFont typeface="Arial" panose="020B0604020202020204" pitchFamily="34" charset="0"/>
              <a:buChar char="•"/>
            </a:pPr>
            <a:endParaRPr lang="en-US" sz="1700" dirty="0">
              <a:effectLst/>
            </a:endParaRPr>
          </a:p>
          <a:p>
            <a:pPr marL="285750" indent="-228600" fontAlgn="base">
              <a:lnSpc>
                <a:spcPct val="90000"/>
              </a:lnSpc>
              <a:spcAft>
                <a:spcPts val="600"/>
              </a:spcAft>
              <a:buFont typeface="Arial" panose="020B0604020202020204" pitchFamily="34" charset="0"/>
              <a:buChar char="•"/>
            </a:pPr>
            <a:r>
              <a:rPr lang="en-US" sz="1700" dirty="0"/>
              <a:t>PACE 1984: O</a:t>
            </a:r>
            <a:r>
              <a:rPr lang="en-US" sz="1700" dirty="0">
                <a:effectLst/>
              </a:rPr>
              <a:t>fficers can search, seize and retain data from a mobile phone belonging to anyone who has been arrested on suspicion of committing an offence.</a:t>
            </a:r>
            <a:br>
              <a:rPr lang="en-US" sz="1700" dirty="0">
                <a:effectLst/>
              </a:rPr>
            </a:br>
            <a:endParaRPr lang="en-US" sz="1700" dirty="0">
              <a:effectLst/>
            </a:endParaRPr>
          </a:p>
          <a:p>
            <a:pPr marL="285750" indent="-228600" fontAlgn="base">
              <a:lnSpc>
                <a:spcPct val="90000"/>
              </a:lnSpc>
              <a:spcAft>
                <a:spcPts val="600"/>
              </a:spcAft>
              <a:buFont typeface="Arial" panose="020B0604020202020204" pitchFamily="34" charset="0"/>
              <a:buChar char="•"/>
            </a:pPr>
            <a:r>
              <a:rPr lang="en-US" sz="1700" dirty="0"/>
              <a:t>Officers must have</a:t>
            </a:r>
            <a:r>
              <a:rPr lang="en-US" sz="1700" dirty="0">
                <a:effectLst/>
              </a:rPr>
              <a:t> reasonable belief that it contains evidence of an offence or has been obtained in consequence of the commission of an offence. </a:t>
            </a:r>
            <a:br>
              <a:rPr lang="en-US" sz="1700" dirty="0">
                <a:effectLst/>
              </a:rPr>
            </a:br>
            <a:endParaRPr lang="en-US" sz="1700" dirty="0"/>
          </a:p>
          <a:p>
            <a:pPr marL="285750" indent="-228600" fontAlgn="base">
              <a:lnSpc>
                <a:spcPct val="90000"/>
              </a:lnSpc>
              <a:spcAft>
                <a:spcPts val="600"/>
              </a:spcAft>
              <a:buFont typeface="Arial" panose="020B0604020202020204" pitchFamily="34" charset="0"/>
              <a:buChar char="•"/>
            </a:pPr>
            <a:r>
              <a:rPr lang="en-US" sz="1700" dirty="0">
                <a:effectLst/>
              </a:rPr>
              <a:t>Seizure powers also exist in regards to the execution of search warrants production orders. </a:t>
            </a:r>
            <a:br>
              <a:rPr lang="en-US" sz="1700" dirty="0">
                <a:effectLst/>
              </a:rPr>
            </a:br>
            <a:endParaRPr lang="en-US" sz="1700" dirty="0">
              <a:effectLst/>
            </a:endParaRPr>
          </a:p>
          <a:p>
            <a:pPr marL="285750" indent="-228600" fontAlgn="base">
              <a:lnSpc>
                <a:spcPct val="90000"/>
              </a:lnSpc>
              <a:spcAft>
                <a:spcPts val="600"/>
              </a:spcAft>
              <a:buFont typeface="Arial" panose="020B0604020202020204" pitchFamily="34" charset="0"/>
              <a:buChar char="•"/>
            </a:pPr>
            <a:r>
              <a:rPr lang="en-US" sz="1700" dirty="0">
                <a:effectLst/>
              </a:rPr>
              <a:t>Data seized can only be kept for the purpose of a criminal investigation and for use as evidence at trial.</a:t>
            </a:r>
            <a:br>
              <a:rPr lang="en-US" sz="1700" dirty="0">
                <a:effectLst/>
              </a:rPr>
            </a:br>
            <a:r>
              <a:rPr lang="en-US" sz="1700" dirty="0">
                <a:effectLst/>
              </a:rPr>
              <a:t> </a:t>
            </a:r>
          </a:p>
          <a:p>
            <a:pPr marL="285750" indent="-228600" fontAlgn="base">
              <a:lnSpc>
                <a:spcPct val="90000"/>
              </a:lnSpc>
              <a:spcAft>
                <a:spcPts val="600"/>
              </a:spcAft>
              <a:buFont typeface="Arial" panose="020B0604020202020204" pitchFamily="34" charset="0"/>
              <a:buChar char="•"/>
            </a:pPr>
            <a:r>
              <a:rPr lang="en-US" sz="1700" dirty="0">
                <a:effectLst/>
              </a:rPr>
              <a:t>The police also have additional powers to seize mobile phones under other statutes</a:t>
            </a:r>
            <a:r>
              <a:rPr lang="en-US" sz="1700" dirty="0"/>
              <a:t> </a:t>
            </a:r>
            <a:r>
              <a:rPr lang="en-US" sz="1700" dirty="0">
                <a:effectLst/>
              </a:rPr>
              <a:t>such as the Misuse of Drugs Act 1971 and Terrorism Act 2000.</a:t>
            </a:r>
            <a:br>
              <a:rPr lang="en-US" sz="1700" dirty="0">
                <a:effectLst/>
              </a:rPr>
            </a:br>
            <a:endParaRPr lang="en-US" sz="1700" dirty="0">
              <a:effectLst/>
            </a:endParaRPr>
          </a:p>
        </p:txBody>
      </p:sp>
      <p:sp>
        <p:nvSpPr>
          <p:cNvPr id="75" name="Isosceles Triangle 7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28518" y="5230015"/>
            <a:ext cx="2017580" cy="760545"/>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60240" y="5789405"/>
            <a:ext cx="485578" cy="364184"/>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268" name="Picture 4" descr="Birmingham East NTF no Twitter: &quot;Team 2: Prolific #BordesleyGreen Drug  Dealer caught in the act. Officers spotted Male conducting drug deal on  Starbank Rd #Birmingham tonight. Male was immediately detained &amp; Stop">
            <a:extLst>
              <a:ext uri="{FF2B5EF4-FFF2-40B4-BE49-F238E27FC236}">
                <a16:creationId xmlns:a16="http://schemas.microsoft.com/office/drawing/2014/main" id="{6C91A263-AA9A-2F43-A326-41E6B374CD7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11" r="3258" b="-2"/>
          <a:stretch/>
        </p:blipFill>
        <p:spPr bwMode="auto">
          <a:xfrm>
            <a:off x="6097404" y="10"/>
            <a:ext cx="3046596"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79" name="Group 78">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42340" y="713128"/>
            <a:ext cx="801649" cy="2126625"/>
            <a:chOff x="10918968" y="713127"/>
            <a:chExt cx="1273032" cy="2532832"/>
          </a:xfrm>
        </p:grpSpPr>
        <p:sp>
          <p:nvSpPr>
            <p:cNvPr id="80" name="Rectangle 7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Isosceles Triangle 8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6870789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ADBB4-57EA-F640-9782-568A8EBB99FA}"/>
              </a:ext>
            </a:extLst>
          </p:cNvPr>
          <p:cNvSpPr>
            <a:spLocks noGrp="1"/>
          </p:cNvSpPr>
          <p:nvPr>
            <p:ph type="title"/>
          </p:nvPr>
        </p:nvSpPr>
        <p:spPr>
          <a:xfrm>
            <a:off x="454478" y="-2632"/>
            <a:ext cx="7886700" cy="1325563"/>
          </a:xfrm>
        </p:spPr>
        <p:txBody>
          <a:bodyPr/>
          <a:lstStyle/>
          <a:p>
            <a:r>
              <a:rPr lang="en-US" dirty="0"/>
              <a:t>What is </a:t>
            </a:r>
            <a:r>
              <a:rPr lang="en-US" i="1" dirty="0"/>
              <a:t>“Bagging and Tagging”? </a:t>
            </a:r>
            <a:r>
              <a:rPr lang="en-US" sz="1400" i="1" dirty="0"/>
              <a:t>(Covered more this afternoon)  </a:t>
            </a:r>
            <a:endParaRPr lang="en-US" i="1" dirty="0"/>
          </a:p>
        </p:txBody>
      </p:sp>
      <p:pic>
        <p:nvPicPr>
          <p:cNvPr id="5" name="Content Placeholder 4" descr="A picture containing text, aircraft&#10;&#10;Description automatically generated">
            <a:extLst>
              <a:ext uri="{FF2B5EF4-FFF2-40B4-BE49-F238E27FC236}">
                <a16:creationId xmlns:a16="http://schemas.microsoft.com/office/drawing/2014/main" id="{6D33DCA7-6BF8-0045-9A48-353B2790AF3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rot="285994">
            <a:off x="1200322" y="1440963"/>
            <a:ext cx="3021942" cy="4351338"/>
          </a:xfrm>
          <a:prstGeom prst="rect">
            <a:avLst/>
          </a:prstGeom>
          <a:ln>
            <a:noFill/>
          </a:ln>
          <a:effectLst>
            <a:outerShdw blurRad="292100" dist="139700" dir="2700000" algn="tl" rotWithShape="0">
              <a:srgbClr val="333333">
                <a:alpha val="65000"/>
              </a:srgbClr>
            </a:outerShdw>
          </a:effectLst>
        </p:spPr>
      </p:pic>
      <p:sp>
        <p:nvSpPr>
          <p:cNvPr id="8" name="TextBox 7">
            <a:extLst>
              <a:ext uri="{FF2B5EF4-FFF2-40B4-BE49-F238E27FC236}">
                <a16:creationId xmlns:a16="http://schemas.microsoft.com/office/drawing/2014/main" id="{E668548D-381A-824B-8D1F-CC7727E98559}"/>
              </a:ext>
            </a:extLst>
          </p:cNvPr>
          <p:cNvSpPr txBox="1"/>
          <p:nvPr/>
        </p:nvSpPr>
        <p:spPr>
          <a:xfrm>
            <a:off x="5381897" y="1698171"/>
            <a:ext cx="1750423" cy="369332"/>
          </a:xfrm>
          <a:prstGeom prst="rect">
            <a:avLst/>
          </a:prstGeom>
          <a:noFill/>
        </p:spPr>
        <p:txBody>
          <a:bodyPr wrap="square" rtlCol="0">
            <a:spAutoFit/>
          </a:bodyPr>
          <a:lstStyle/>
          <a:p>
            <a:r>
              <a:rPr lang="en-US" dirty="0"/>
              <a:t>Click </a:t>
            </a:r>
            <a:r>
              <a:rPr lang="en-US" u="sng" dirty="0">
                <a:hlinkClick r:id="rId3"/>
              </a:rPr>
              <a:t>here</a:t>
            </a:r>
            <a:endParaRPr lang="en-US" u="sng" dirty="0"/>
          </a:p>
        </p:txBody>
      </p:sp>
      <p:pic>
        <p:nvPicPr>
          <p:cNvPr id="16386" name="Picture 2" descr="When is law enforcement allowed to search your phone? - Vox">
            <a:extLst>
              <a:ext uri="{FF2B5EF4-FFF2-40B4-BE49-F238E27FC236}">
                <a16:creationId xmlns:a16="http://schemas.microsoft.com/office/drawing/2014/main" id="{D98C64EB-A61D-C741-988B-54C5E197517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61743" y="2932067"/>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74056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253959"/>
            <a:ext cx="9144000" cy="1200329"/>
          </a:xfrm>
          <a:prstGeom prst="rect">
            <a:avLst/>
          </a:prstGeom>
          <a:solidFill>
            <a:schemeClr val="accent6"/>
          </a:solidFill>
        </p:spPr>
        <p:txBody>
          <a:bodyPr wrap="square" rtlCol="0">
            <a:spAutoFit/>
          </a:bodyPr>
          <a:lstStyle/>
          <a:p>
            <a:pPr algn="ctr"/>
            <a:r>
              <a:rPr lang="en-GB" sz="2400" b="1" dirty="0">
                <a:solidFill>
                  <a:schemeClr val="bg1"/>
                </a:solidFill>
              </a:rPr>
              <a:t>Group Task </a:t>
            </a:r>
            <a:br>
              <a:rPr lang="en-GB" sz="2400" b="1" dirty="0">
                <a:solidFill>
                  <a:schemeClr val="bg1"/>
                </a:solidFill>
              </a:rPr>
            </a:br>
            <a:r>
              <a:rPr lang="en-GB" sz="2400" b="1" dirty="0">
                <a:solidFill>
                  <a:schemeClr val="bg1"/>
                </a:solidFill>
                <a:cs typeface="Arial" panose="020B0604020202020204" pitchFamily="34" charset="0"/>
              </a:rPr>
              <a:t>Rank the following items in order of priority when seizing and why?</a:t>
            </a:r>
          </a:p>
          <a:p>
            <a:endParaRPr lang="en-GB" sz="2400" b="1" dirty="0">
              <a:solidFill>
                <a:schemeClr val="bg1"/>
              </a:solidFill>
            </a:endParaRPr>
          </a:p>
        </p:txBody>
      </p:sp>
      <p:pic>
        <p:nvPicPr>
          <p:cNvPr id="5" name="Picture 4"/>
          <p:cNvPicPr>
            <a:picLocks noChangeAspect="1"/>
          </p:cNvPicPr>
          <p:nvPr/>
        </p:nvPicPr>
        <p:blipFill>
          <a:blip r:embed="rId3"/>
          <a:stretch>
            <a:fillRect/>
          </a:stretch>
        </p:blipFill>
        <p:spPr>
          <a:xfrm>
            <a:off x="6246091" y="1855803"/>
            <a:ext cx="1785938" cy="1107281"/>
          </a:xfrm>
          <a:prstGeom prst="rect">
            <a:avLst/>
          </a:prstGeom>
        </p:spPr>
      </p:pic>
      <p:pic>
        <p:nvPicPr>
          <p:cNvPr id="6" name="Picture 5"/>
          <p:cNvPicPr>
            <a:picLocks noChangeAspect="1"/>
          </p:cNvPicPr>
          <p:nvPr/>
        </p:nvPicPr>
        <p:blipFill>
          <a:blip r:embed="rId4"/>
          <a:stretch>
            <a:fillRect/>
          </a:stretch>
        </p:blipFill>
        <p:spPr>
          <a:xfrm>
            <a:off x="6275906" y="3589946"/>
            <a:ext cx="1285645" cy="1218791"/>
          </a:xfrm>
          <a:prstGeom prst="rect">
            <a:avLst/>
          </a:prstGeom>
        </p:spPr>
      </p:pic>
      <p:pic>
        <p:nvPicPr>
          <p:cNvPr id="7" name="Picture 6"/>
          <p:cNvPicPr>
            <a:picLocks noChangeAspect="1"/>
          </p:cNvPicPr>
          <p:nvPr/>
        </p:nvPicPr>
        <p:blipFill rotWithShape="1">
          <a:blip r:embed="rId5"/>
          <a:srcRect t="6872" b="15875"/>
          <a:stretch/>
        </p:blipFill>
        <p:spPr>
          <a:xfrm>
            <a:off x="3734283" y="3723407"/>
            <a:ext cx="1543050" cy="1285876"/>
          </a:xfrm>
          <a:prstGeom prst="rect">
            <a:avLst/>
          </a:prstGeom>
        </p:spPr>
      </p:pic>
      <p:pic>
        <p:nvPicPr>
          <p:cNvPr id="8" name="Picture 7"/>
          <p:cNvPicPr>
            <a:picLocks noChangeAspect="1"/>
          </p:cNvPicPr>
          <p:nvPr/>
        </p:nvPicPr>
        <p:blipFill rotWithShape="1">
          <a:blip r:embed="rId6"/>
          <a:srcRect t="14980" b="25277"/>
          <a:stretch/>
        </p:blipFill>
        <p:spPr>
          <a:xfrm>
            <a:off x="1121357" y="3814326"/>
            <a:ext cx="1543050" cy="994411"/>
          </a:xfrm>
          <a:prstGeom prst="rect">
            <a:avLst/>
          </a:prstGeom>
        </p:spPr>
      </p:pic>
      <p:pic>
        <p:nvPicPr>
          <p:cNvPr id="9" name="Picture 8"/>
          <p:cNvPicPr>
            <a:picLocks noChangeAspect="1"/>
          </p:cNvPicPr>
          <p:nvPr/>
        </p:nvPicPr>
        <p:blipFill>
          <a:blip r:embed="rId7"/>
          <a:stretch>
            <a:fillRect/>
          </a:stretch>
        </p:blipFill>
        <p:spPr>
          <a:xfrm>
            <a:off x="968551" y="1870233"/>
            <a:ext cx="1652249" cy="1101499"/>
          </a:xfrm>
          <a:prstGeom prst="rect">
            <a:avLst/>
          </a:prstGeom>
        </p:spPr>
      </p:pic>
      <p:pic>
        <p:nvPicPr>
          <p:cNvPr id="10" name="Picture 9"/>
          <p:cNvPicPr>
            <a:picLocks noChangeAspect="1"/>
          </p:cNvPicPr>
          <p:nvPr/>
        </p:nvPicPr>
        <p:blipFill rotWithShape="1">
          <a:blip r:embed="rId8"/>
          <a:srcRect l="11067" t="10000" r="9733" b="10000"/>
          <a:stretch/>
        </p:blipFill>
        <p:spPr>
          <a:xfrm>
            <a:off x="3794759" y="1692889"/>
            <a:ext cx="1697355" cy="1714500"/>
          </a:xfrm>
          <a:prstGeom prst="rect">
            <a:avLst/>
          </a:prstGeom>
        </p:spPr>
      </p:pic>
      <p:sp>
        <p:nvSpPr>
          <p:cNvPr id="11" name="Rectangle 10"/>
          <p:cNvSpPr/>
          <p:nvPr/>
        </p:nvSpPr>
        <p:spPr>
          <a:xfrm>
            <a:off x="7375542" y="2905560"/>
            <a:ext cx="670505" cy="323165"/>
          </a:xfrm>
          <a:prstGeom prst="rect">
            <a:avLst/>
          </a:prstGeom>
        </p:spPr>
        <p:txBody>
          <a:bodyPr wrap="none">
            <a:spAutoFit/>
          </a:bodyPr>
          <a:lstStyle/>
          <a:p>
            <a:pPr algn="ctr"/>
            <a:r>
              <a:rPr lang="en-GB" sz="1500" b="1" dirty="0"/>
              <a:t>Tablet</a:t>
            </a:r>
          </a:p>
        </p:txBody>
      </p:sp>
      <p:sp>
        <p:nvSpPr>
          <p:cNvPr id="12" name="Rectangle 11"/>
          <p:cNvSpPr/>
          <p:nvPr/>
        </p:nvSpPr>
        <p:spPr>
          <a:xfrm>
            <a:off x="4050110" y="3182887"/>
            <a:ext cx="1418900" cy="530915"/>
          </a:xfrm>
          <a:prstGeom prst="rect">
            <a:avLst/>
          </a:prstGeom>
        </p:spPr>
        <p:txBody>
          <a:bodyPr wrap="square">
            <a:spAutoFit/>
          </a:bodyPr>
          <a:lstStyle/>
          <a:p>
            <a:pPr algn="ctr"/>
            <a:endParaRPr lang="en-GB" sz="1350" b="1" dirty="0"/>
          </a:p>
          <a:p>
            <a:pPr algn="ctr"/>
            <a:r>
              <a:rPr lang="en-GB" sz="1500" b="1" dirty="0"/>
              <a:t>Games Console </a:t>
            </a:r>
          </a:p>
        </p:txBody>
      </p:sp>
      <p:sp>
        <p:nvSpPr>
          <p:cNvPr id="13" name="Rectangle 12"/>
          <p:cNvSpPr/>
          <p:nvPr/>
        </p:nvSpPr>
        <p:spPr>
          <a:xfrm>
            <a:off x="3917885" y="5068107"/>
            <a:ext cx="1451103" cy="323165"/>
          </a:xfrm>
          <a:prstGeom prst="rect">
            <a:avLst/>
          </a:prstGeom>
        </p:spPr>
        <p:txBody>
          <a:bodyPr wrap="none">
            <a:spAutoFit/>
          </a:bodyPr>
          <a:lstStyle/>
          <a:p>
            <a:pPr algn="ctr"/>
            <a:r>
              <a:rPr lang="en-GB" sz="1500" b="1" dirty="0"/>
              <a:t>Wireless Router</a:t>
            </a:r>
          </a:p>
        </p:txBody>
      </p:sp>
      <p:sp>
        <p:nvSpPr>
          <p:cNvPr id="14" name="Rectangle 13"/>
          <p:cNvSpPr/>
          <p:nvPr/>
        </p:nvSpPr>
        <p:spPr>
          <a:xfrm>
            <a:off x="1329644" y="4949695"/>
            <a:ext cx="930063" cy="323165"/>
          </a:xfrm>
          <a:prstGeom prst="rect">
            <a:avLst/>
          </a:prstGeom>
        </p:spPr>
        <p:txBody>
          <a:bodyPr wrap="none">
            <a:spAutoFit/>
          </a:bodyPr>
          <a:lstStyle/>
          <a:p>
            <a:pPr algn="ctr"/>
            <a:r>
              <a:rPr lang="en-GB" sz="1500" b="1" dirty="0"/>
              <a:t>USB Stick</a:t>
            </a:r>
          </a:p>
        </p:txBody>
      </p:sp>
      <p:sp>
        <p:nvSpPr>
          <p:cNvPr id="15" name="Rectangle 14"/>
          <p:cNvSpPr/>
          <p:nvPr/>
        </p:nvSpPr>
        <p:spPr>
          <a:xfrm>
            <a:off x="1157546" y="3193787"/>
            <a:ext cx="1274260" cy="323165"/>
          </a:xfrm>
          <a:prstGeom prst="rect">
            <a:avLst/>
          </a:prstGeom>
        </p:spPr>
        <p:txBody>
          <a:bodyPr wrap="none">
            <a:spAutoFit/>
          </a:bodyPr>
          <a:lstStyle/>
          <a:p>
            <a:pPr algn="ctr"/>
            <a:r>
              <a:rPr lang="en-GB" sz="1500" b="1" dirty="0"/>
              <a:t>Laptop Eraser</a:t>
            </a:r>
          </a:p>
        </p:txBody>
      </p:sp>
      <p:sp>
        <p:nvSpPr>
          <p:cNvPr id="16" name="Rectangle 15"/>
          <p:cNvSpPr/>
          <p:nvPr/>
        </p:nvSpPr>
        <p:spPr>
          <a:xfrm>
            <a:off x="6028708" y="4964291"/>
            <a:ext cx="1780039" cy="323165"/>
          </a:xfrm>
          <a:prstGeom prst="rect">
            <a:avLst/>
          </a:prstGeom>
        </p:spPr>
        <p:txBody>
          <a:bodyPr wrap="none">
            <a:spAutoFit/>
          </a:bodyPr>
          <a:lstStyle/>
          <a:p>
            <a:pPr algn="ctr"/>
            <a:r>
              <a:rPr lang="en-GB" sz="1500" b="1" dirty="0"/>
              <a:t>Broken Smartphone</a:t>
            </a:r>
          </a:p>
        </p:txBody>
      </p:sp>
    </p:spTree>
    <p:extLst>
      <p:ext uri="{BB962C8B-B14F-4D97-AF65-F5344CB8AC3E}">
        <p14:creationId xmlns:p14="http://schemas.microsoft.com/office/powerpoint/2010/main" val="2661814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500"/>
                                        <p:tgtEl>
                                          <p:spTgt spid="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500"/>
                                        <p:tgtEl>
                                          <p:spTgt spid="11"/>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500"/>
                                        <p:tgtEl>
                                          <p:spTgt spid="8"/>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4"/>
                                        </p:tgtEl>
                                        <p:attrNameLst>
                                          <p:attrName>style.visibility</p:attrName>
                                        </p:attrNameLst>
                                      </p:cBhvr>
                                      <p:to>
                                        <p:strVal val="visible"/>
                                      </p:to>
                                    </p:set>
                                    <p:animEffect transition="in" filter="fade">
                                      <p:cBhvr>
                                        <p:cTn id="42" dur="500"/>
                                        <p:tgtEl>
                                          <p:spTgt spid="14"/>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7"/>
                                        </p:tgtEl>
                                        <p:attrNameLst>
                                          <p:attrName>style.visibility</p:attrName>
                                        </p:attrNameLst>
                                      </p:cBhvr>
                                      <p:to>
                                        <p:strVal val="visible"/>
                                      </p:to>
                                    </p:set>
                                    <p:animEffect transition="in" filter="fade">
                                      <p:cBhvr>
                                        <p:cTn id="47" dur="500"/>
                                        <p:tgtEl>
                                          <p:spTgt spid="7"/>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3"/>
                                        </p:tgtEl>
                                        <p:attrNameLst>
                                          <p:attrName>style.visibility</p:attrName>
                                        </p:attrNameLst>
                                      </p:cBhvr>
                                      <p:to>
                                        <p:strVal val="visible"/>
                                      </p:to>
                                    </p:set>
                                    <p:animEffect transition="in" filter="fade">
                                      <p:cBhvr>
                                        <p:cTn id="52" dur="500"/>
                                        <p:tgtEl>
                                          <p:spTgt spid="13"/>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6"/>
                                        </p:tgtEl>
                                        <p:attrNameLst>
                                          <p:attrName>style.visibility</p:attrName>
                                        </p:attrNameLst>
                                      </p:cBhvr>
                                      <p:to>
                                        <p:strVal val="visible"/>
                                      </p:to>
                                    </p:set>
                                    <p:animEffect transition="in" filter="fade">
                                      <p:cBhvr>
                                        <p:cTn id="57" dur="500"/>
                                        <p:tgtEl>
                                          <p:spTgt spid="6"/>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16"/>
                                        </p:tgtEl>
                                        <p:attrNameLst>
                                          <p:attrName>style.visibility</p:attrName>
                                        </p:attrNameLst>
                                      </p:cBhvr>
                                      <p:to>
                                        <p:strVal val="visible"/>
                                      </p:to>
                                    </p:set>
                                    <p:animEffect transition="in" filter="fade">
                                      <p:cBhvr>
                                        <p:cTn id="62"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3" grpId="0"/>
      <p:bldP spid="14" grpId="0"/>
      <p:bldP spid="15" grpId="0"/>
      <p:bldP spid="16"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15A812F4-9111-3B4D-B0AB-6FC69B72084E}"/>
              </a:ext>
            </a:extLst>
          </p:cNvPr>
          <p:cNvSpPr txBox="1"/>
          <p:nvPr/>
        </p:nvSpPr>
        <p:spPr>
          <a:xfrm>
            <a:off x="278674" y="405095"/>
            <a:ext cx="6914606" cy="6163226"/>
          </a:xfrm>
          <a:prstGeom prst="rect">
            <a:avLst/>
          </a:prstGeom>
          <a:noFill/>
        </p:spPr>
        <p:txBody>
          <a:bodyPr wrap="square">
            <a:spAutoFit/>
          </a:bodyPr>
          <a:lstStyle/>
          <a:p>
            <a:pPr>
              <a:defRPr/>
            </a:pPr>
            <a:r>
              <a:rPr lang="en-GB" b="1" u="sng" dirty="0">
                <a:latin typeface="Arial" panose="020B0604020202020204" pitchFamily="34" charset="0"/>
                <a:cs typeface="Arial" panose="020B0604020202020204" pitchFamily="34" charset="0"/>
              </a:rPr>
              <a:t>Priority list Seized Items</a:t>
            </a:r>
          </a:p>
          <a:p>
            <a:pPr>
              <a:defRPr/>
            </a:pPr>
            <a:endParaRPr lang="en-GB" b="1" u="sng" dirty="0">
              <a:latin typeface="Arial" panose="020B0604020202020204" pitchFamily="34" charset="0"/>
              <a:cs typeface="Arial" panose="020B0604020202020204" pitchFamily="34" charset="0"/>
            </a:endParaRPr>
          </a:p>
          <a:p>
            <a:pPr>
              <a:defRPr/>
            </a:pPr>
            <a:r>
              <a:rPr lang="en-GB" b="1" u="sng" dirty="0">
                <a:latin typeface="Arial" panose="020B0604020202020204" pitchFamily="34" charset="0"/>
                <a:cs typeface="Arial" panose="020B0604020202020204" pitchFamily="34" charset="0"/>
              </a:rPr>
              <a:t>*Ensure that latex gloves &amp; masks are worn at all times* </a:t>
            </a:r>
          </a:p>
          <a:p>
            <a:pPr>
              <a:defRPr/>
            </a:pPr>
            <a:endParaRPr lang="en-GB" sz="1050" b="1" u="sng" dirty="0">
              <a:latin typeface="Arial" panose="020B0604020202020204" pitchFamily="34" charset="0"/>
              <a:cs typeface="Arial" panose="020B0604020202020204" pitchFamily="34" charset="0"/>
            </a:endParaRPr>
          </a:p>
          <a:p>
            <a:pPr>
              <a:defRPr/>
            </a:pPr>
            <a:endParaRPr lang="en-GB" sz="1100" b="1" u="sng" dirty="0">
              <a:latin typeface="Arial" panose="020B0604020202020204" pitchFamily="34" charset="0"/>
              <a:cs typeface="Arial" panose="020B0604020202020204" pitchFamily="34" charset="0"/>
            </a:endParaRPr>
          </a:p>
          <a:p>
            <a:pPr eaLnBrk="1" fontAlgn="auto" hangingPunct="1">
              <a:lnSpc>
                <a:spcPct val="100000"/>
              </a:lnSpc>
              <a:spcBef>
                <a:spcPts val="0"/>
              </a:spcBef>
              <a:spcAft>
                <a:spcPts val="0"/>
              </a:spcAft>
              <a:defRPr/>
            </a:pPr>
            <a:r>
              <a:rPr lang="en-GB" sz="1100" u="sng" dirty="0">
                <a:highlight>
                  <a:srgbClr val="00FFFF"/>
                </a:highlight>
                <a:latin typeface="Arial" panose="020B0604020202020204" pitchFamily="34" charset="0"/>
                <a:cs typeface="Arial" panose="020B0604020202020204" pitchFamily="34" charset="0"/>
              </a:rPr>
              <a:t>1. Laptop erasing</a:t>
            </a:r>
          </a:p>
          <a:p>
            <a:pPr marL="171450" indent="-171450" eaLnBrk="1" fontAlgn="auto" hangingPunct="1">
              <a:lnSpc>
                <a:spcPct val="100000"/>
              </a:lnSpc>
              <a:spcBef>
                <a:spcPts val="0"/>
              </a:spcBef>
              <a:spcAft>
                <a:spcPts val="0"/>
              </a:spcAft>
              <a:buFont typeface="Arial" panose="020B0604020202020204" pitchFamily="34" charset="0"/>
              <a:buChar char="•"/>
              <a:defRPr/>
            </a:pPr>
            <a:r>
              <a:rPr lang="en-GB" sz="1100" dirty="0">
                <a:latin typeface="Arial" panose="020B0604020202020204" pitchFamily="34" charset="0"/>
                <a:cs typeface="Arial" panose="020B0604020202020204" pitchFamily="34" charset="0"/>
              </a:rPr>
              <a:t>Immediate action required to preserve evidence which maybe being erased.  </a:t>
            </a:r>
          </a:p>
          <a:p>
            <a:pPr marL="171450" indent="-171450" eaLnBrk="1" fontAlgn="auto" hangingPunct="1">
              <a:lnSpc>
                <a:spcPct val="100000"/>
              </a:lnSpc>
              <a:spcBef>
                <a:spcPts val="0"/>
              </a:spcBef>
              <a:spcAft>
                <a:spcPts val="0"/>
              </a:spcAft>
              <a:buFont typeface="Arial" panose="020B0604020202020204" pitchFamily="34" charset="0"/>
              <a:buChar char="•"/>
              <a:defRPr/>
            </a:pPr>
            <a:r>
              <a:rPr lang="en-GB" sz="1100" dirty="0">
                <a:latin typeface="Arial" panose="020B0604020202020204" pitchFamily="34" charset="0"/>
                <a:cs typeface="Arial" panose="020B0604020202020204" pitchFamily="34" charset="0"/>
              </a:rPr>
              <a:t>Photograph/video what is happening on the screen and photograph in situ.  </a:t>
            </a:r>
          </a:p>
          <a:p>
            <a:pPr marL="171450" indent="-171450" eaLnBrk="1" fontAlgn="auto" hangingPunct="1">
              <a:lnSpc>
                <a:spcPct val="100000"/>
              </a:lnSpc>
              <a:spcBef>
                <a:spcPts val="0"/>
              </a:spcBef>
              <a:spcAft>
                <a:spcPts val="0"/>
              </a:spcAft>
              <a:buFont typeface="Arial" panose="020B0604020202020204" pitchFamily="34" charset="0"/>
              <a:buChar char="•"/>
              <a:defRPr/>
            </a:pPr>
            <a:r>
              <a:rPr lang="en-GB" sz="1100" dirty="0">
                <a:latin typeface="Arial" panose="020B0604020202020204" pitchFamily="34" charset="0"/>
                <a:cs typeface="Arial" panose="020B0604020202020204" pitchFamily="34" charset="0"/>
              </a:rPr>
              <a:t>Immediately remove the battery from the laptop as if you just pull the power out of the back it will still run on battery power.  </a:t>
            </a:r>
          </a:p>
          <a:p>
            <a:pPr marL="171450" indent="-171450" eaLnBrk="1" fontAlgn="auto" hangingPunct="1">
              <a:lnSpc>
                <a:spcPct val="100000"/>
              </a:lnSpc>
              <a:spcBef>
                <a:spcPts val="0"/>
              </a:spcBef>
              <a:spcAft>
                <a:spcPts val="0"/>
              </a:spcAft>
              <a:buFont typeface="Arial" panose="020B0604020202020204" pitchFamily="34" charset="0"/>
              <a:buChar char="•"/>
              <a:defRPr/>
            </a:pPr>
            <a:r>
              <a:rPr lang="en-GB" sz="1100" dirty="0">
                <a:latin typeface="Arial" panose="020B0604020202020204" pitchFamily="34" charset="0"/>
                <a:cs typeface="Arial" panose="020B0604020202020204" pitchFamily="34" charset="0"/>
              </a:rPr>
              <a:t>Remove the power lead and seize also before packaging and exhibiting correctly (No need for Faraday bag as not able to communicate wirelessly with the internet if power removed)</a:t>
            </a:r>
          </a:p>
          <a:p>
            <a:pPr marL="228600" indent="-228600" eaLnBrk="1" fontAlgn="auto" hangingPunct="1">
              <a:lnSpc>
                <a:spcPct val="100000"/>
              </a:lnSpc>
              <a:spcBef>
                <a:spcPts val="0"/>
              </a:spcBef>
              <a:spcAft>
                <a:spcPts val="0"/>
              </a:spcAft>
              <a:buFontTx/>
              <a:buAutoNum type="arabicParenR"/>
              <a:defRPr/>
            </a:pPr>
            <a:endParaRPr lang="en-GB" sz="1100" dirty="0">
              <a:latin typeface="Arial" panose="020B0604020202020204" pitchFamily="34" charset="0"/>
              <a:cs typeface="Arial" panose="020B0604020202020204" pitchFamily="34" charset="0"/>
            </a:endParaRPr>
          </a:p>
          <a:p>
            <a:pPr eaLnBrk="1" fontAlgn="auto" hangingPunct="1">
              <a:lnSpc>
                <a:spcPct val="100000"/>
              </a:lnSpc>
              <a:spcBef>
                <a:spcPts val="0"/>
              </a:spcBef>
              <a:spcAft>
                <a:spcPts val="0"/>
              </a:spcAft>
              <a:defRPr/>
            </a:pPr>
            <a:r>
              <a:rPr lang="en-GB" sz="1100" u="sng" dirty="0">
                <a:highlight>
                  <a:srgbClr val="00FFFF"/>
                </a:highlight>
                <a:latin typeface="Arial" panose="020B0604020202020204" pitchFamily="34" charset="0"/>
                <a:cs typeface="Arial" panose="020B0604020202020204" pitchFamily="34" charset="0"/>
              </a:rPr>
              <a:t>2. Tablet</a:t>
            </a:r>
            <a:r>
              <a:rPr lang="en-GB" sz="1100" dirty="0">
                <a:highlight>
                  <a:srgbClr val="00FFFF"/>
                </a:highlight>
                <a:latin typeface="Arial" panose="020B0604020202020204" pitchFamily="34" charset="0"/>
                <a:cs typeface="Arial" panose="020B0604020202020204" pitchFamily="34" charset="0"/>
              </a:rPr>
              <a:t> </a:t>
            </a:r>
          </a:p>
          <a:p>
            <a:pPr marL="171450" indent="-171450" eaLnBrk="1" fontAlgn="auto" hangingPunct="1">
              <a:lnSpc>
                <a:spcPct val="100000"/>
              </a:lnSpc>
              <a:spcBef>
                <a:spcPts val="0"/>
              </a:spcBef>
              <a:spcAft>
                <a:spcPts val="0"/>
              </a:spcAft>
              <a:buFont typeface="Arial" panose="020B0604020202020204" pitchFamily="34" charset="0"/>
              <a:buChar char="•"/>
              <a:defRPr/>
            </a:pPr>
            <a:r>
              <a:rPr lang="en-GB" sz="1100" dirty="0">
                <a:latin typeface="Arial" panose="020B0604020202020204" pitchFamily="34" charset="0"/>
                <a:cs typeface="Arial" panose="020B0604020202020204" pitchFamily="34" charset="0"/>
              </a:rPr>
              <a:t>Immediately place in Airplane mode and turn power off. </a:t>
            </a:r>
          </a:p>
          <a:p>
            <a:pPr marL="171450" indent="-171450" eaLnBrk="1" fontAlgn="auto" hangingPunct="1">
              <a:lnSpc>
                <a:spcPct val="100000"/>
              </a:lnSpc>
              <a:spcBef>
                <a:spcPts val="0"/>
              </a:spcBef>
              <a:spcAft>
                <a:spcPts val="0"/>
              </a:spcAft>
              <a:buFont typeface="Arial" panose="020B0604020202020204" pitchFamily="34" charset="0"/>
              <a:buChar char="•"/>
              <a:defRPr/>
            </a:pPr>
            <a:r>
              <a:rPr lang="en-GB" sz="1100" dirty="0">
                <a:latin typeface="Arial" panose="020B0604020202020204" pitchFamily="34" charset="0"/>
                <a:cs typeface="Arial" panose="020B0604020202020204" pitchFamily="34" charset="0"/>
              </a:rPr>
              <a:t>Place in Faraday bag or wrap in tin foil</a:t>
            </a:r>
          </a:p>
          <a:p>
            <a:pPr marL="228600" indent="-228600" eaLnBrk="1" fontAlgn="auto" hangingPunct="1">
              <a:lnSpc>
                <a:spcPct val="100000"/>
              </a:lnSpc>
              <a:spcBef>
                <a:spcPts val="0"/>
              </a:spcBef>
              <a:spcAft>
                <a:spcPts val="0"/>
              </a:spcAft>
              <a:buFontTx/>
              <a:buAutoNum type="arabicParenR"/>
              <a:defRPr/>
            </a:pPr>
            <a:endParaRPr lang="en-GB" sz="1100" dirty="0">
              <a:latin typeface="Arial" panose="020B0604020202020204" pitchFamily="34" charset="0"/>
              <a:cs typeface="Arial" panose="020B0604020202020204" pitchFamily="34" charset="0"/>
            </a:endParaRPr>
          </a:p>
          <a:p>
            <a:pPr eaLnBrk="1" fontAlgn="auto" hangingPunct="1">
              <a:lnSpc>
                <a:spcPct val="100000"/>
              </a:lnSpc>
              <a:spcBef>
                <a:spcPts val="0"/>
              </a:spcBef>
              <a:spcAft>
                <a:spcPts val="0"/>
              </a:spcAft>
              <a:defRPr/>
            </a:pPr>
            <a:r>
              <a:rPr lang="en-GB" sz="1100" u="sng" dirty="0">
                <a:highlight>
                  <a:srgbClr val="00FFFF"/>
                </a:highlight>
                <a:latin typeface="Arial" panose="020B0604020202020204" pitchFamily="34" charset="0"/>
                <a:cs typeface="Arial" panose="020B0604020202020204" pitchFamily="34" charset="0"/>
              </a:rPr>
              <a:t>3. Games consoles</a:t>
            </a:r>
          </a:p>
          <a:p>
            <a:pPr marL="171450" indent="-171450" eaLnBrk="1" fontAlgn="auto" hangingPunct="1">
              <a:lnSpc>
                <a:spcPct val="100000"/>
              </a:lnSpc>
              <a:spcBef>
                <a:spcPts val="0"/>
              </a:spcBef>
              <a:spcAft>
                <a:spcPts val="0"/>
              </a:spcAft>
              <a:buFont typeface="Arial" panose="020B0604020202020204" pitchFamily="34" charset="0"/>
              <a:buChar char="•"/>
              <a:defRPr/>
            </a:pPr>
            <a:r>
              <a:rPr lang="en-GB" sz="1100" dirty="0">
                <a:latin typeface="Arial" panose="020B0604020202020204" pitchFamily="34" charset="0"/>
                <a:cs typeface="Arial" panose="020B0604020202020204" pitchFamily="34" charset="0"/>
              </a:rPr>
              <a:t>If connected to the internet and powered on remove power leads from rear before packaging and exhibiting correctly</a:t>
            </a:r>
          </a:p>
          <a:p>
            <a:pPr eaLnBrk="1" fontAlgn="auto" hangingPunct="1">
              <a:lnSpc>
                <a:spcPct val="100000"/>
              </a:lnSpc>
              <a:spcBef>
                <a:spcPts val="0"/>
              </a:spcBef>
              <a:spcAft>
                <a:spcPts val="0"/>
              </a:spcAft>
              <a:defRPr/>
            </a:pPr>
            <a:endParaRPr lang="en-GB" sz="1100" dirty="0">
              <a:latin typeface="Arial" panose="020B0604020202020204" pitchFamily="34" charset="0"/>
              <a:cs typeface="Arial" panose="020B0604020202020204" pitchFamily="34" charset="0"/>
            </a:endParaRPr>
          </a:p>
          <a:p>
            <a:pPr marR="0" lvl="0" algn="l" defTabSz="914400" rtl="0" eaLnBrk="1" fontAlgn="auto" latinLnBrk="0" hangingPunct="1">
              <a:lnSpc>
                <a:spcPct val="100000"/>
              </a:lnSpc>
              <a:spcBef>
                <a:spcPts val="0"/>
              </a:spcBef>
              <a:spcAft>
                <a:spcPts val="0"/>
              </a:spcAft>
              <a:buClrTx/>
              <a:buSzTx/>
              <a:tabLst/>
              <a:defRPr/>
            </a:pPr>
            <a:r>
              <a:rPr lang="en-GB" sz="1100" u="sng" dirty="0">
                <a:highlight>
                  <a:srgbClr val="00FFFF"/>
                </a:highlight>
                <a:latin typeface="Arial" panose="020B0604020202020204" pitchFamily="34" charset="0"/>
                <a:cs typeface="Arial" panose="020B0604020202020204" pitchFamily="34" charset="0"/>
              </a:rPr>
              <a:t>4. Broken smartphone</a:t>
            </a:r>
            <a:r>
              <a:rPr lang="en-GB" sz="1100" dirty="0">
                <a:highlight>
                  <a:srgbClr val="00FFFF"/>
                </a:highlight>
                <a:latin typeface="Arial" panose="020B0604020202020204" pitchFamily="34" charset="0"/>
                <a:cs typeface="Arial" panose="020B0604020202020204" pitchFamily="34" charset="0"/>
              </a:rPr>
              <a: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dirty="0">
                <a:latin typeface="Arial" panose="020B0604020202020204" pitchFamily="34" charset="0"/>
                <a:cs typeface="Arial" panose="020B0604020202020204" pitchFamily="34" charset="0"/>
              </a:rPr>
              <a:t>It would appear that it has no power and therefore cannot communicate with wi-fi/telephone services.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dirty="0">
                <a:latin typeface="Arial" panose="020B0604020202020204" pitchFamily="34" charset="0"/>
                <a:cs typeface="Arial" panose="020B0604020202020204" pitchFamily="34" charset="0"/>
              </a:rPr>
              <a:t>Consider Faraday bag but seize and package/exhibit correctly</a:t>
            </a:r>
          </a:p>
          <a:p>
            <a:pPr marL="228600" indent="-228600" eaLnBrk="1" fontAlgn="auto" hangingPunct="1">
              <a:lnSpc>
                <a:spcPct val="100000"/>
              </a:lnSpc>
              <a:spcBef>
                <a:spcPts val="0"/>
              </a:spcBef>
              <a:spcAft>
                <a:spcPts val="0"/>
              </a:spcAft>
              <a:buFontTx/>
              <a:buAutoNum type="arabicParenR"/>
              <a:defRPr/>
            </a:pPr>
            <a:endParaRPr lang="en-GB" sz="1100" dirty="0">
              <a:latin typeface="Arial" panose="020B0604020202020204" pitchFamily="34" charset="0"/>
              <a:cs typeface="Arial" panose="020B0604020202020204" pitchFamily="34" charset="0"/>
            </a:endParaRPr>
          </a:p>
          <a:p>
            <a:pPr eaLnBrk="1" fontAlgn="auto" hangingPunct="1">
              <a:lnSpc>
                <a:spcPct val="100000"/>
              </a:lnSpc>
              <a:spcBef>
                <a:spcPts val="0"/>
              </a:spcBef>
              <a:spcAft>
                <a:spcPts val="0"/>
              </a:spcAft>
              <a:defRPr/>
            </a:pPr>
            <a:r>
              <a:rPr lang="en-GB" sz="1100" u="sng" dirty="0">
                <a:highlight>
                  <a:srgbClr val="00FFFF"/>
                </a:highlight>
                <a:latin typeface="Arial" panose="020B0604020202020204" pitchFamily="34" charset="0"/>
                <a:cs typeface="Arial" panose="020B0604020202020204" pitchFamily="34" charset="0"/>
              </a:rPr>
              <a:t>5. Wireless router</a:t>
            </a:r>
            <a:r>
              <a:rPr lang="en-GB" sz="1100" dirty="0">
                <a:highlight>
                  <a:srgbClr val="00FFFF"/>
                </a:highlight>
                <a:latin typeface="Arial" panose="020B0604020202020204" pitchFamily="34" charset="0"/>
                <a:cs typeface="Arial" panose="020B0604020202020204" pitchFamily="34" charset="0"/>
              </a:rPr>
              <a:t> </a:t>
            </a:r>
          </a:p>
          <a:p>
            <a:pPr marL="171450" indent="-171450" eaLnBrk="1" fontAlgn="auto" hangingPunct="1">
              <a:lnSpc>
                <a:spcPct val="100000"/>
              </a:lnSpc>
              <a:spcBef>
                <a:spcPts val="0"/>
              </a:spcBef>
              <a:spcAft>
                <a:spcPts val="0"/>
              </a:spcAft>
              <a:buFont typeface="Arial" panose="020B0604020202020204" pitchFamily="34" charset="0"/>
              <a:buChar char="•"/>
              <a:defRPr/>
            </a:pPr>
            <a:r>
              <a:rPr lang="en-GB" sz="1100" dirty="0">
                <a:solidFill>
                  <a:srgbClr val="FF0000"/>
                </a:solidFill>
                <a:effectLst>
                  <a:outerShdw blurRad="38100" dist="38100" dir="2700000" algn="tl">
                    <a:srgbClr val="000000">
                      <a:alpha val="43137"/>
                    </a:srgbClr>
                  </a:outerShdw>
                </a:effectLst>
                <a:cs typeface="Arial" panose="020B0604020202020204" pitchFamily="34" charset="0"/>
              </a:rPr>
              <a:t>DO NOT SWITCH OFF TO SEIZE</a:t>
            </a:r>
            <a:r>
              <a:rPr lang="en-GB" sz="1100" dirty="0">
                <a:cs typeface="Arial" panose="020B0604020202020204" pitchFamily="34" charset="0"/>
              </a:rPr>
              <a:t>. </a:t>
            </a:r>
          </a:p>
          <a:p>
            <a:pPr marL="171450" indent="-171450" eaLnBrk="1" fontAlgn="auto" hangingPunct="1">
              <a:lnSpc>
                <a:spcPct val="100000"/>
              </a:lnSpc>
              <a:spcBef>
                <a:spcPts val="0"/>
              </a:spcBef>
              <a:spcAft>
                <a:spcPts val="0"/>
              </a:spcAft>
              <a:buFont typeface="Arial" panose="020B0604020202020204" pitchFamily="34" charset="0"/>
              <a:buChar char="•"/>
              <a:defRPr/>
            </a:pPr>
            <a:r>
              <a:rPr lang="en-GB" sz="1100" dirty="0">
                <a:latin typeface="Arial" panose="020B0604020202020204" pitchFamily="34" charset="0"/>
                <a:cs typeface="Arial" panose="020B0604020202020204" pitchFamily="34" charset="0"/>
              </a:rPr>
              <a:t>You will lose all data stored in the memory. </a:t>
            </a:r>
          </a:p>
          <a:p>
            <a:pPr marL="171450" indent="-171450" eaLnBrk="1" fontAlgn="auto" hangingPunct="1">
              <a:lnSpc>
                <a:spcPct val="100000"/>
              </a:lnSpc>
              <a:spcBef>
                <a:spcPts val="0"/>
              </a:spcBef>
              <a:spcAft>
                <a:spcPts val="0"/>
              </a:spcAft>
              <a:buFont typeface="Arial" panose="020B0604020202020204" pitchFamily="34" charset="0"/>
              <a:buChar char="•"/>
              <a:defRPr/>
            </a:pPr>
            <a:r>
              <a:rPr lang="en-GB" sz="1100" dirty="0">
                <a:latin typeface="Arial" panose="020B0604020202020204" pitchFamily="34" charset="0"/>
                <a:cs typeface="Arial" panose="020B0604020202020204" pitchFamily="34" charset="0"/>
              </a:rPr>
              <a:t>If disconnected - very likely</a:t>
            </a:r>
            <a:r>
              <a:rPr lang="en-GB" sz="1100" baseline="0" dirty="0">
                <a:latin typeface="Arial" panose="020B0604020202020204" pitchFamily="34" charset="0"/>
                <a:cs typeface="Arial" panose="020B0604020202020204" pitchFamily="34" charset="0"/>
              </a:rPr>
              <a:t> to reconnect with a new IP address. </a:t>
            </a:r>
          </a:p>
          <a:p>
            <a:pPr marL="171450" indent="-171450" eaLnBrk="1" fontAlgn="auto" hangingPunct="1">
              <a:lnSpc>
                <a:spcPct val="100000"/>
              </a:lnSpc>
              <a:spcBef>
                <a:spcPts val="0"/>
              </a:spcBef>
              <a:spcAft>
                <a:spcPts val="0"/>
              </a:spcAft>
              <a:buFont typeface="Arial" panose="020B0604020202020204" pitchFamily="34" charset="0"/>
              <a:buChar char="•"/>
              <a:defRPr/>
            </a:pPr>
            <a:r>
              <a:rPr lang="en-GB" sz="1100" baseline="0" dirty="0">
                <a:latin typeface="Arial" panose="020B0604020202020204" pitchFamily="34" charset="0"/>
                <a:cs typeface="Arial" panose="020B0604020202020204" pitchFamily="34" charset="0"/>
              </a:rPr>
              <a:t>Remind of Principle 1 – Not to change anything. </a:t>
            </a:r>
            <a:r>
              <a:rPr lang="en-GB" sz="1100" dirty="0">
                <a:latin typeface="Arial" panose="020B0604020202020204" pitchFamily="34" charset="0"/>
                <a:cs typeface="Arial" panose="020B0604020202020204" pitchFamily="34" charset="0"/>
              </a:rPr>
              <a:t>High Tech crime can attend and download the router if required</a:t>
            </a:r>
          </a:p>
          <a:p>
            <a:pPr eaLnBrk="1" fontAlgn="auto" hangingPunct="1">
              <a:lnSpc>
                <a:spcPct val="100000"/>
              </a:lnSpc>
              <a:spcBef>
                <a:spcPts val="0"/>
              </a:spcBef>
              <a:spcAft>
                <a:spcPts val="0"/>
              </a:spcAft>
              <a:defRPr/>
            </a:pPr>
            <a:endParaRPr lang="en-GB" sz="1100" dirty="0">
              <a:latin typeface="Arial" panose="020B0604020202020204" pitchFamily="34" charset="0"/>
              <a:cs typeface="Arial" panose="020B0604020202020204" pitchFamily="34" charset="0"/>
            </a:endParaRPr>
          </a:p>
          <a:p>
            <a:pPr eaLnBrk="1" fontAlgn="auto" hangingPunct="1">
              <a:lnSpc>
                <a:spcPct val="100000"/>
              </a:lnSpc>
              <a:spcBef>
                <a:spcPts val="0"/>
              </a:spcBef>
              <a:spcAft>
                <a:spcPts val="0"/>
              </a:spcAft>
              <a:defRPr/>
            </a:pPr>
            <a:r>
              <a:rPr lang="en-GB" sz="1100" u="sng" dirty="0">
                <a:highlight>
                  <a:srgbClr val="00FFFF"/>
                </a:highlight>
                <a:latin typeface="Arial" panose="020B0604020202020204" pitchFamily="34" charset="0"/>
                <a:cs typeface="Arial" panose="020B0604020202020204" pitchFamily="34" charset="0"/>
              </a:rPr>
              <a:t>6. USB sticks</a:t>
            </a:r>
            <a:r>
              <a:rPr lang="en-GB" sz="1100" dirty="0">
                <a:highlight>
                  <a:srgbClr val="00FFFF"/>
                </a:highlight>
                <a:latin typeface="Arial" panose="020B0604020202020204" pitchFamily="34" charset="0"/>
                <a:cs typeface="Arial" panose="020B0604020202020204" pitchFamily="34" charset="0"/>
              </a:rPr>
              <a:t> </a:t>
            </a:r>
          </a:p>
          <a:p>
            <a:pPr marL="171450" indent="-171450" eaLnBrk="1" fontAlgn="auto" hangingPunct="1">
              <a:lnSpc>
                <a:spcPct val="100000"/>
              </a:lnSpc>
              <a:spcBef>
                <a:spcPts val="0"/>
              </a:spcBef>
              <a:spcAft>
                <a:spcPts val="0"/>
              </a:spcAft>
              <a:buFont typeface="Arial" panose="020B0604020202020204" pitchFamily="34" charset="0"/>
              <a:buChar char="•"/>
              <a:defRPr/>
            </a:pPr>
            <a:r>
              <a:rPr lang="en-GB" sz="1100" dirty="0">
                <a:latin typeface="Arial" panose="020B0604020202020204" pitchFamily="34" charset="0"/>
                <a:cs typeface="Arial" panose="020B0604020202020204" pitchFamily="34" charset="0"/>
              </a:rPr>
              <a:t>No power or connection to the internet so seize and packaging and exhibiting correctly</a:t>
            </a:r>
          </a:p>
        </p:txBody>
      </p:sp>
      <p:pic>
        <p:nvPicPr>
          <p:cNvPr id="9218" name="Picture 2" descr="Arrowhead Forensics Evidence Packaging - Faraday Products - Tablet Faraday  Storage Kit - A-4185K Crime Scene - Lab Supplies">
            <a:extLst>
              <a:ext uri="{FF2B5EF4-FFF2-40B4-BE49-F238E27FC236}">
                <a16:creationId xmlns:a16="http://schemas.microsoft.com/office/drawing/2014/main" id="{60BE387E-3938-E840-8006-EF950A0BE0E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58149" y="89807"/>
            <a:ext cx="1907177" cy="20209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94676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0"/>
          </a:xfrm>
          <a:prstGeom prst="rect">
            <a:avLst/>
          </a:prstGeom>
          <a:solidFill>
            <a:srgbClr val="9355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3" name="Picture 72">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12500" r="12500"/>
          <a:stretch/>
        </p:blipFill>
        <p:spPr>
          <a:xfrm>
            <a:off x="0" y="0"/>
            <a:ext cx="9144000" cy="6858000"/>
          </a:xfrm>
          <a:prstGeom prst="rect">
            <a:avLst/>
          </a:prstGeom>
        </p:spPr>
      </p:pic>
      <p:sp>
        <p:nvSpPr>
          <p:cNvPr id="75" name="Freeform: Shape 74">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410" y="-3970"/>
            <a:ext cx="7748362" cy="6874811"/>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14338" name="Picture 2" descr="What is the minimum time between shifts I have to give staff?">
            <a:extLst>
              <a:ext uri="{FF2B5EF4-FFF2-40B4-BE49-F238E27FC236}">
                <a16:creationId xmlns:a16="http://schemas.microsoft.com/office/drawing/2014/main" id="{0D0FCB77-6B1B-8D48-8796-0468C2D0182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818858" y="1625131"/>
            <a:ext cx="5421465" cy="36077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32085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7BDE95F-650B-4D12-A3A5-975E461D2E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45B998-1B21-0643-AFCA-98A3F2554274}"/>
              </a:ext>
            </a:extLst>
          </p:cNvPr>
          <p:cNvSpPr>
            <a:spLocks noGrp="1"/>
          </p:cNvSpPr>
          <p:nvPr>
            <p:ph type="title"/>
          </p:nvPr>
        </p:nvSpPr>
        <p:spPr>
          <a:xfrm>
            <a:off x="482226" y="5381788"/>
            <a:ext cx="8179546" cy="671540"/>
          </a:xfrm>
          <a:noFill/>
        </p:spPr>
        <p:txBody>
          <a:bodyPr vert="horz" lIns="91440" tIns="45720" rIns="91440" bIns="45720" rtlCol="0" anchor="ctr">
            <a:noAutofit/>
          </a:bodyPr>
          <a:lstStyle/>
          <a:p>
            <a:pPr algn="ctr" defTabSz="914400"/>
            <a:r>
              <a:rPr lang="en-US" sz="2800" dirty="0"/>
              <a:t>Discuss: How technology impacts on everyday policing practices?</a:t>
            </a:r>
          </a:p>
        </p:txBody>
      </p:sp>
      <p:sp>
        <p:nvSpPr>
          <p:cNvPr id="73" name="Rectangle 72">
            <a:extLst>
              <a:ext uri="{FF2B5EF4-FFF2-40B4-BE49-F238E27FC236}">
                <a16:creationId xmlns:a16="http://schemas.microsoft.com/office/drawing/2014/main" id="{71FC7D98-7B8B-402A-90FC-F027482F21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4001" cy="4822479"/>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ounded Rectangle 28">
            <a:extLst>
              <a:ext uri="{FF2B5EF4-FFF2-40B4-BE49-F238E27FC236}">
                <a16:creationId xmlns:a16="http://schemas.microsoft.com/office/drawing/2014/main" id="{AD7356EA-285B-4E5D-8FEC-104659A4F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3421" y="640091"/>
            <a:ext cx="6137157" cy="3881110"/>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314" name="Picture 2" descr="The Tech Of Policing: Part 1: The Digital Police | Silicon UK Tech News">
            <a:extLst>
              <a:ext uri="{FF2B5EF4-FFF2-40B4-BE49-F238E27FC236}">
                <a16:creationId xmlns:a16="http://schemas.microsoft.com/office/drawing/2014/main" id="{FD3D707A-AB4E-8F4F-9B4D-B5B2868739C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226" r="1" b="1"/>
          <a:stretch/>
        </p:blipFill>
        <p:spPr bwMode="auto">
          <a:xfrm>
            <a:off x="1627521" y="804672"/>
            <a:ext cx="5888958" cy="3554676"/>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80239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71501" y="1459744"/>
            <a:ext cx="3985902" cy="994172"/>
          </a:xfrm>
          <a:prstGeom prst="rect">
            <a:avLst/>
          </a:prstGeom>
        </p:spPr>
        <p:txBody>
          <a:bodyPr vert="horz" lIns="68580" tIns="34290" rIns="68580" bIns="34290" rtlCol="0" anchor="ctr">
            <a:normAutofit/>
          </a:bodyPr>
          <a:lstStyle/>
          <a:p>
            <a:pPr>
              <a:lnSpc>
                <a:spcPct val="90000"/>
              </a:lnSpc>
              <a:spcBef>
                <a:spcPct val="0"/>
              </a:spcBef>
              <a:spcAft>
                <a:spcPts val="450"/>
              </a:spcAft>
            </a:pPr>
            <a:r>
              <a:rPr lang="en-US" sz="3300" b="1">
                <a:latin typeface="+mj-lt"/>
                <a:ea typeface="+mj-ea"/>
                <a:cs typeface="+mj-cs"/>
              </a:rPr>
              <a:t>De-Arrest</a:t>
            </a:r>
          </a:p>
        </p:txBody>
      </p:sp>
      <p:sp>
        <p:nvSpPr>
          <p:cNvPr id="6" name="Rectangle 3"/>
          <p:cNvSpPr txBox="1">
            <a:spLocks noChangeArrowheads="1"/>
          </p:cNvSpPr>
          <p:nvPr/>
        </p:nvSpPr>
        <p:spPr bwMode="auto">
          <a:xfrm>
            <a:off x="571501" y="2566514"/>
            <a:ext cx="3985907" cy="253194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68580" tIns="34290" rIns="68580" bIns="34290" numCol="1" rtlCol="0" anchor="t" anchorCtr="0" compatLnSpc="1">
            <a:prstTxWarp prst="textNoShape">
              <a:avLst/>
            </a:prstTxWarp>
            <a:normAutofit/>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ctr" eaLnBrk="1" hangingPunct="1">
              <a:lnSpc>
                <a:spcPct val="90000"/>
              </a:lnSpc>
              <a:spcBef>
                <a:spcPct val="0"/>
              </a:spcBef>
              <a:defRPr/>
            </a:pPr>
            <a:r>
              <a:rPr lang="en-US" altLang="en-US" sz="1350" dirty="0">
                <a:solidFill>
                  <a:schemeClr val="tx1"/>
                </a:solidFill>
                <a:latin typeface="+mn-lt"/>
              </a:rPr>
              <a:t>‘A person arrested by a constable at a place other than a police station shall be released without bail if a constable is satisfied at the time before the person reaches a police station that there are no grounds for keeping him or her under arrest releasing him/her on bail.  The constable must record the fact that this has happened’</a:t>
            </a:r>
          </a:p>
          <a:p>
            <a:pPr indent="-171450" eaLnBrk="1" hangingPunct="1">
              <a:lnSpc>
                <a:spcPct val="90000"/>
              </a:lnSpc>
              <a:spcBef>
                <a:spcPct val="0"/>
              </a:spcBef>
              <a:buFont typeface="Arial" panose="020B0604020202020204" pitchFamily="34" charset="0"/>
              <a:buChar char="•"/>
              <a:defRPr/>
            </a:pPr>
            <a:endParaRPr lang="en-US" altLang="en-US" sz="1350" b="1" dirty="0">
              <a:solidFill>
                <a:schemeClr val="tx1"/>
              </a:solidFill>
              <a:latin typeface="+mn-lt"/>
            </a:endParaRPr>
          </a:p>
          <a:p>
            <a:pPr indent="-171450" eaLnBrk="1" hangingPunct="1">
              <a:lnSpc>
                <a:spcPct val="90000"/>
              </a:lnSpc>
              <a:spcBef>
                <a:spcPct val="0"/>
              </a:spcBef>
              <a:buFont typeface="Arial" panose="020B0604020202020204" pitchFamily="34" charset="0"/>
              <a:buChar char="•"/>
              <a:defRPr/>
            </a:pPr>
            <a:r>
              <a:rPr lang="en-US" altLang="en-US" sz="1350" b="1" dirty="0">
                <a:solidFill>
                  <a:schemeClr val="tx1"/>
                </a:solidFill>
                <a:latin typeface="+mn-lt"/>
              </a:rPr>
              <a:t>Sec 30(7) P.A.C.E.1984</a:t>
            </a:r>
          </a:p>
        </p:txBody>
      </p:sp>
      <p:pic>
        <p:nvPicPr>
          <p:cNvPr id="5122" name="Picture 2" descr="300 Open Handcuffs Photos and Premium High Res Pictures - Getty Images">
            <a:extLst>
              <a:ext uri="{FF2B5EF4-FFF2-40B4-BE49-F238E27FC236}">
                <a16:creationId xmlns:a16="http://schemas.microsoft.com/office/drawing/2014/main" id="{DA3604F9-3152-DC4B-98E0-5445F143294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786" r="13590" b="-1"/>
          <a:stretch/>
        </p:blipFill>
        <p:spPr bwMode="auto">
          <a:xfrm>
            <a:off x="5062606" y="857249"/>
            <a:ext cx="4081394" cy="4241205"/>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807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 name="TextBox 3"/>
          <p:cNvSpPr txBox="1"/>
          <p:nvPr/>
        </p:nvSpPr>
        <p:spPr>
          <a:xfrm>
            <a:off x="628650" y="365125"/>
            <a:ext cx="4045020" cy="1325563"/>
          </a:xfrm>
          <a:prstGeom prst="rect">
            <a:avLst/>
          </a:prstGeom>
        </p:spPr>
        <p:txBody>
          <a:bodyPr vert="horz" lIns="91440" tIns="45720" rIns="91440" bIns="45720" rtlCol="0" anchor="ctr">
            <a:normAutofit/>
          </a:bodyPr>
          <a:lstStyle/>
          <a:p>
            <a:pPr>
              <a:lnSpc>
                <a:spcPct val="90000"/>
              </a:lnSpc>
              <a:spcBef>
                <a:spcPct val="0"/>
              </a:spcBef>
              <a:spcAft>
                <a:spcPts val="450"/>
              </a:spcAft>
            </a:pPr>
            <a:r>
              <a:rPr lang="en-US" sz="4400" b="1">
                <a:latin typeface="+mj-lt"/>
                <a:ea typeface="+mj-ea"/>
                <a:cs typeface="+mj-cs"/>
              </a:rPr>
              <a:t>De-Arrest</a:t>
            </a:r>
          </a:p>
        </p:txBody>
      </p:sp>
      <p:sp>
        <p:nvSpPr>
          <p:cNvPr id="2" name="Rectangle 3"/>
          <p:cNvSpPr txBox="1">
            <a:spLocks noChangeArrowheads="1"/>
          </p:cNvSpPr>
          <p:nvPr/>
        </p:nvSpPr>
        <p:spPr bwMode="auto">
          <a:xfrm>
            <a:off x="628650" y="1825625"/>
            <a:ext cx="4045020" cy="435133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lnSpc>
                <a:spcPct val="90000"/>
              </a:lnSpc>
            </a:pPr>
            <a:r>
              <a:rPr lang="en-US" sz="2000" b="1" dirty="0">
                <a:solidFill>
                  <a:schemeClr val="tx1"/>
                </a:solidFill>
                <a:latin typeface="+mn-lt"/>
              </a:rPr>
              <a:t>Procedure following de-arrest:</a:t>
            </a:r>
          </a:p>
          <a:p>
            <a:pPr indent="-228600" eaLnBrk="1" hangingPunct="1">
              <a:lnSpc>
                <a:spcPct val="90000"/>
              </a:lnSpc>
              <a:buFont typeface="Arial" panose="020B0604020202020204" pitchFamily="34" charset="0"/>
              <a:buChar char="•"/>
            </a:pPr>
            <a:r>
              <a:rPr lang="en-US" sz="2000" dirty="0">
                <a:solidFill>
                  <a:schemeClr val="tx1"/>
                </a:solidFill>
                <a:latin typeface="+mn-lt"/>
              </a:rPr>
              <a:t>Explain that they are no longer under arrest</a:t>
            </a:r>
          </a:p>
          <a:p>
            <a:pPr indent="-228600" eaLnBrk="1" hangingPunct="1">
              <a:lnSpc>
                <a:spcPct val="90000"/>
              </a:lnSpc>
              <a:buFont typeface="Arial" panose="020B0604020202020204" pitchFamily="34" charset="0"/>
              <a:buChar char="•"/>
            </a:pPr>
            <a:r>
              <a:rPr lang="en-US" sz="2000" dirty="0">
                <a:solidFill>
                  <a:schemeClr val="tx1"/>
                </a:solidFill>
                <a:latin typeface="+mn-lt"/>
              </a:rPr>
              <a:t>Submit intelligence report (if appropriate)</a:t>
            </a:r>
          </a:p>
          <a:p>
            <a:pPr indent="-228600" eaLnBrk="1" hangingPunct="1">
              <a:lnSpc>
                <a:spcPct val="90000"/>
              </a:lnSpc>
              <a:buFont typeface="Arial" panose="020B0604020202020204" pitchFamily="34" charset="0"/>
              <a:buChar char="•"/>
            </a:pPr>
            <a:r>
              <a:rPr lang="en-US" sz="2000" dirty="0">
                <a:solidFill>
                  <a:schemeClr val="tx1"/>
                </a:solidFill>
                <a:latin typeface="+mn-lt"/>
              </a:rPr>
              <a:t>Complete EPNB entry </a:t>
            </a:r>
          </a:p>
          <a:p>
            <a:pPr indent="-228600" eaLnBrk="1" hangingPunct="1">
              <a:lnSpc>
                <a:spcPct val="90000"/>
              </a:lnSpc>
              <a:buFont typeface="Arial" panose="020B0604020202020204" pitchFamily="34" charset="0"/>
              <a:buChar char="•"/>
            </a:pPr>
            <a:r>
              <a:rPr lang="en-US" sz="2000" dirty="0">
                <a:solidFill>
                  <a:schemeClr val="tx1"/>
                </a:solidFill>
                <a:latin typeface="+mn-lt"/>
              </a:rPr>
              <a:t>Inform FCR and other officers</a:t>
            </a:r>
          </a:p>
          <a:p>
            <a:pPr indent="-228600" eaLnBrk="1" hangingPunct="1">
              <a:lnSpc>
                <a:spcPct val="90000"/>
              </a:lnSpc>
              <a:buFont typeface="Arial" panose="020B0604020202020204" pitchFamily="34" charset="0"/>
              <a:buChar char="•"/>
            </a:pPr>
            <a:r>
              <a:rPr lang="en-US" sz="2000" dirty="0">
                <a:solidFill>
                  <a:schemeClr val="tx1"/>
                </a:solidFill>
                <a:latin typeface="+mn-lt"/>
              </a:rPr>
              <a:t>Record all details of persons </a:t>
            </a:r>
          </a:p>
          <a:p>
            <a:pPr indent="-228600" eaLnBrk="1" hangingPunct="1">
              <a:lnSpc>
                <a:spcPct val="90000"/>
              </a:lnSpc>
              <a:buFont typeface="Arial" panose="020B0604020202020204" pitchFamily="34" charset="0"/>
              <a:buChar char="•"/>
            </a:pPr>
            <a:r>
              <a:rPr lang="en-US" sz="2000" dirty="0">
                <a:solidFill>
                  <a:schemeClr val="tx1"/>
                </a:solidFill>
                <a:latin typeface="+mn-lt"/>
              </a:rPr>
              <a:t>Consider any vulnerability/age etc. </a:t>
            </a:r>
          </a:p>
        </p:txBody>
      </p:sp>
      <p:pic>
        <p:nvPicPr>
          <p:cNvPr id="1026" name="Picture 2" descr="New mobile phone technology rolled out across greater Glasgow - Glasgow Live"/>
          <p:cNvPicPr>
            <a:picLocks noChangeAspect="1" noChangeArrowheads="1"/>
          </p:cNvPicPr>
          <p:nvPr/>
        </p:nvPicPr>
        <p:blipFill rotWithShape="1">
          <a:blip r:embed="rId3">
            <a:extLst>
              <a:ext uri="{28A0092B-C50C-407E-A947-70E740481C1C}">
                <a14:useLocalDpi xmlns:a14="http://schemas.microsoft.com/office/drawing/2010/main" val="0"/>
              </a:ext>
            </a:extLst>
          </a:blip>
          <a:srcRect l="1425" r="23577" b="2"/>
          <a:stretch/>
        </p:blipFill>
        <p:spPr bwMode="auto">
          <a:xfrm>
            <a:off x="4781190" y="758514"/>
            <a:ext cx="384167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73"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4696411" y="687822"/>
            <a:ext cx="4103360"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75"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86420" y="921125"/>
            <a:ext cx="593266"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06305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fade">
                                      <p:cBhvr>
                                        <p:cTn id="7" dur="500"/>
                                        <p:tgtEl>
                                          <p:spTgt spid="2">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3" end="3"/>
                                            </p:txEl>
                                          </p:spTgt>
                                        </p:tgtEl>
                                        <p:attrNameLst>
                                          <p:attrName>style.visibility</p:attrName>
                                        </p:attrNameLst>
                                      </p:cBhvr>
                                      <p:to>
                                        <p:strVal val="visible"/>
                                      </p:to>
                                    </p:set>
                                    <p:animEffect transition="in" filter="fade">
                                      <p:cBhvr>
                                        <p:cTn id="12" dur="500"/>
                                        <p:tgtEl>
                                          <p:spTgt spid="2">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fade">
                                      <p:cBhvr>
                                        <p:cTn id="17" dur="500"/>
                                        <p:tgtEl>
                                          <p:spTgt spid="2">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xEl>
                                              <p:pRg st="5" end="5"/>
                                            </p:txEl>
                                          </p:spTgt>
                                        </p:tgtEl>
                                        <p:attrNameLst>
                                          <p:attrName>style.visibility</p:attrName>
                                        </p:attrNameLst>
                                      </p:cBhvr>
                                      <p:to>
                                        <p:strVal val="visible"/>
                                      </p:to>
                                    </p:set>
                                    <p:animEffect transition="in" filter="fade">
                                      <p:cBhvr>
                                        <p:cTn id="22" dur="500"/>
                                        <p:tgtEl>
                                          <p:spTgt spid="2">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animEffect transition="in" filter="fade">
                                      <p:cBhvr>
                                        <p:cTn id="27"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429369" y="238539"/>
            <a:ext cx="8263890" cy="1434415"/>
          </a:xfrm>
          <a:prstGeom prst="rect">
            <a:avLst/>
          </a:prstGeom>
        </p:spPr>
        <p:txBody>
          <a:bodyPr vert="horz" lIns="91440" tIns="45720" rIns="91440" bIns="45720" rtlCol="0" anchor="b">
            <a:normAutofit/>
          </a:bodyPr>
          <a:lstStyle/>
          <a:p>
            <a:pPr>
              <a:lnSpc>
                <a:spcPct val="90000"/>
              </a:lnSpc>
              <a:spcBef>
                <a:spcPct val="0"/>
              </a:spcBef>
              <a:spcAft>
                <a:spcPts val="450"/>
              </a:spcAft>
            </a:pPr>
            <a:r>
              <a:rPr lang="en-US" sz="4700" b="1">
                <a:latin typeface="+mj-lt"/>
                <a:ea typeface="+mj-ea"/>
                <a:cs typeface="+mj-cs"/>
              </a:rPr>
              <a:t>Further Arrest…</a:t>
            </a:r>
          </a:p>
        </p:txBody>
      </p:sp>
      <p:sp>
        <p:nvSpPr>
          <p:cNvPr id="7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 name="connsiteX0" fmla="*/ 0 w 8229600"/>
              <a:gd name="connsiteY0" fmla="*/ 0 h 18288"/>
              <a:gd name="connsiteX1" fmla="*/ 521208 w 8229600"/>
              <a:gd name="connsiteY1" fmla="*/ 0 h 18288"/>
              <a:gd name="connsiteX2" fmla="*/ 960120 w 8229600"/>
              <a:gd name="connsiteY2" fmla="*/ 0 h 18288"/>
              <a:gd name="connsiteX3" fmla="*/ 1481328 w 8229600"/>
              <a:gd name="connsiteY3" fmla="*/ 0 h 18288"/>
              <a:gd name="connsiteX4" fmla="*/ 2167128 w 8229600"/>
              <a:gd name="connsiteY4" fmla="*/ 0 h 18288"/>
              <a:gd name="connsiteX5" fmla="*/ 2935224 w 8229600"/>
              <a:gd name="connsiteY5" fmla="*/ 0 h 18288"/>
              <a:gd name="connsiteX6" fmla="*/ 3785616 w 8229600"/>
              <a:gd name="connsiteY6" fmla="*/ 0 h 18288"/>
              <a:gd name="connsiteX7" fmla="*/ 4636008 w 8229600"/>
              <a:gd name="connsiteY7" fmla="*/ 0 h 18288"/>
              <a:gd name="connsiteX8" fmla="*/ 5239512 w 8229600"/>
              <a:gd name="connsiteY8" fmla="*/ 0 h 18288"/>
              <a:gd name="connsiteX9" fmla="*/ 6007608 w 8229600"/>
              <a:gd name="connsiteY9" fmla="*/ 0 h 18288"/>
              <a:gd name="connsiteX10" fmla="*/ 6693408 w 8229600"/>
              <a:gd name="connsiteY10" fmla="*/ 0 h 18288"/>
              <a:gd name="connsiteX11" fmla="*/ 7296912 w 8229600"/>
              <a:gd name="connsiteY11" fmla="*/ 0 h 18288"/>
              <a:gd name="connsiteX12" fmla="*/ 8229600 w 8229600"/>
              <a:gd name="connsiteY12" fmla="*/ 0 h 18288"/>
              <a:gd name="connsiteX13" fmla="*/ 8229600 w 8229600"/>
              <a:gd name="connsiteY13" fmla="*/ 18288 h 18288"/>
              <a:gd name="connsiteX14" fmla="*/ 7626096 w 8229600"/>
              <a:gd name="connsiteY14" fmla="*/ 18288 h 18288"/>
              <a:gd name="connsiteX15" fmla="*/ 7022592 w 8229600"/>
              <a:gd name="connsiteY15" fmla="*/ 18288 h 18288"/>
              <a:gd name="connsiteX16" fmla="*/ 6172200 w 8229600"/>
              <a:gd name="connsiteY16" fmla="*/ 18288 h 18288"/>
              <a:gd name="connsiteX17" fmla="*/ 5650992 w 8229600"/>
              <a:gd name="connsiteY17" fmla="*/ 18288 h 18288"/>
              <a:gd name="connsiteX18" fmla="*/ 4882896 w 8229600"/>
              <a:gd name="connsiteY18" fmla="*/ 18288 h 18288"/>
              <a:gd name="connsiteX19" fmla="*/ 4443984 w 8229600"/>
              <a:gd name="connsiteY19" fmla="*/ 18288 h 18288"/>
              <a:gd name="connsiteX20" fmla="*/ 3758184 w 8229600"/>
              <a:gd name="connsiteY20" fmla="*/ 18288 h 18288"/>
              <a:gd name="connsiteX21" fmla="*/ 3236976 w 8229600"/>
              <a:gd name="connsiteY21" fmla="*/ 18288 h 18288"/>
              <a:gd name="connsiteX22" fmla="*/ 2386584 w 8229600"/>
              <a:gd name="connsiteY22" fmla="*/ 18288 h 18288"/>
              <a:gd name="connsiteX23" fmla="*/ 1947672 w 8229600"/>
              <a:gd name="connsiteY23" fmla="*/ 18288 h 18288"/>
              <a:gd name="connsiteX24" fmla="*/ 1261872 w 8229600"/>
              <a:gd name="connsiteY24" fmla="*/ 18288 h 18288"/>
              <a:gd name="connsiteX25" fmla="*/ 822960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15278" y="6969"/>
                  <a:pt x="340572" y="21894"/>
                  <a:pt x="521208" y="0"/>
                </a:cubicBezTo>
                <a:cubicBezTo>
                  <a:pt x="745939" y="29643"/>
                  <a:pt x="1127486" y="-40512"/>
                  <a:pt x="1371600" y="0"/>
                </a:cubicBezTo>
                <a:cubicBezTo>
                  <a:pt x="1567490" y="28416"/>
                  <a:pt x="1945702" y="13075"/>
                  <a:pt x="2221992" y="0"/>
                </a:cubicBezTo>
                <a:cubicBezTo>
                  <a:pt x="2446218" y="-17340"/>
                  <a:pt x="2853686" y="-7924"/>
                  <a:pt x="3072384" y="0"/>
                </a:cubicBezTo>
                <a:cubicBezTo>
                  <a:pt x="3286960" y="20656"/>
                  <a:pt x="3324417" y="20174"/>
                  <a:pt x="3511296" y="0"/>
                </a:cubicBezTo>
                <a:cubicBezTo>
                  <a:pt x="3710690" y="-39182"/>
                  <a:pt x="3945457" y="-64074"/>
                  <a:pt x="4114800" y="0"/>
                </a:cubicBezTo>
                <a:cubicBezTo>
                  <a:pt x="4336079" y="28138"/>
                  <a:pt x="4420759" y="12117"/>
                  <a:pt x="4553712" y="0"/>
                </a:cubicBezTo>
                <a:cubicBezTo>
                  <a:pt x="4688252" y="-2224"/>
                  <a:pt x="5047430" y="19664"/>
                  <a:pt x="5239512" y="0"/>
                </a:cubicBezTo>
                <a:cubicBezTo>
                  <a:pt x="5424392" y="-49610"/>
                  <a:pt x="5708717" y="13540"/>
                  <a:pt x="5843016" y="0"/>
                </a:cubicBezTo>
                <a:cubicBezTo>
                  <a:pt x="6005788" y="32949"/>
                  <a:pt x="6198255" y="37080"/>
                  <a:pt x="6611112" y="0"/>
                </a:cubicBezTo>
                <a:cubicBezTo>
                  <a:pt x="6954152" y="635"/>
                  <a:pt x="7244390" y="18057"/>
                  <a:pt x="7461504" y="0"/>
                </a:cubicBezTo>
                <a:cubicBezTo>
                  <a:pt x="7693790" y="9882"/>
                  <a:pt x="7984486" y="17646"/>
                  <a:pt x="8229600" y="0"/>
                </a:cubicBezTo>
                <a:cubicBezTo>
                  <a:pt x="8228428" y="6016"/>
                  <a:pt x="8229853" y="9684"/>
                  <a:pt x="8229600" y="18288"/>
                </a:cubicBezTo>
                <a:cubicBezTo>
                  <a:pt x="7945777" y="19945"/>
                  <a:pt x="7812308" y="-8511"/>
                  <a:pt x="7461504" y="18288"/>
                </a:cubicBezTo>
                <a:cubicBezTo>
                  <a:pt x="7129391" y="53185"/>
                  <a:pt x="7087333" y="41906"/>
                  <a:pt x="6940296" y="18288"/>
                </a:cubicBezTo>
                <a:cubicBezTo>
                  <a:pt x="6810862" y="-23020"/>
                  <a:pt x="6701312" y="19361"/>
                  <a:pt x="6419088" y="18288"/>
                </a:cubicBezTo>
                <a:cubicBezTo>
                  <a:pt x="6152777" y="18855"/>
                  <a:pt x="5868611" y="48802"/>
                  <a:pt x="5650992" y="18288"/>
                </a:cubicBezTo>
                <a:cubicBezTo>
                  <a:pt x="5439747" y="15250"/>
                  <a:pt x="5334901" y="-1044"/>
                  <a:pt x="5129784" y="18288"/>
                </a:cubicBezTo>
                <a:cubicBezTo>
                  <a:pt x="4955906" y="40458"/>
                  <a:pt x="4793216" y="33888"/>
                  <a:pt x="4690872" y="18288"/>
                </a:cubicBezTo>
                <a:cubicBezTo>
                  <a:pt x="4552374" y="31087"/>
                  <a:pt x="4318742" y="6248"/>
                  <a:pt x="4087368" y="18288"/>
                </a:cubicBezTo>
                <a:cubicBezTo>
                  <a:pt x="3849418" y="32625"/>
                  <a:pt x="3751577" y="29688"/>
                  <a:pt x="3401568" y="18288"/>
                </a:cubicBezTo>
                <a:cubicBezTo>
                  <a:pt x="3067953" y="20409"/>
                  <a:pt x="3012425" y="26879"/>
                  <a:pt x="2798064" y="18288"/>
                </a:cubicBezTo>
                <a:cubicBezTo>
                  <a:pt x="2565154" y="16520"/>
                  <a:pt x="2426719" y="-31794"/>
                  <a:pt x="2276856" y="18288"/>
                </a:cubicBezTo>
                <a:cubicBezTo>
                  <a:pt x="2090980" y="4382"/>
                  <a:pt x="1702030" y="-8180"/>
                  <a:pt x="1426464" y="18288"/>
                </a:cubicBezTo>
                <a:cubicBezTo>
                  <a:pt x="1104481" y="69643"/>
                  <a:pt x="985013" y="-7690"/>
                  <a:pt x="740664" y="18288"/>
                </a:cubicBezTo>
                <a:cubicBezTo>
                  <a:pt x="507391" y="41643"/>
                  <a:pt x="191740" y="-11654"/>
                  <a:pt x="0" y="18288"/>
                </a:cubicBezTo>
                <a:cubicBezTo>
                  <a:pt x="714" y="9707"/>
                  <a:pt x="1025" y="3120"/>
                  <a:pt x="0" y="0"/>
                </a:cubicBezTo>
                <a:close/>
              </a:path>
              <a:path w="8229600" h="18288" stroke="0" extrusionOk="0">
                <a:moveTo>
                  <a:pt x="0" y="0"/>
                </a:moveTo>
                <a:cubicBezTo>
                  <a:pt x="270709" y="-27213"/>
                  <a:pt x="397128" y="23656"/>
                  <a:pt x="521208" y="0"/>
                </a:cubicBezTo>
                <a:cubicBezTo>
                  <a:pt x="631319" y="-5947"/>
                  <a:pt x="842157" y="28261"/>
                  <a:pt x="960120" y="0"/>
                </a:cubicBezTo>
                <a:cubicBezTo>
                  <a:pt x="1077930" y="6549"/>
                  <a:pt x="1318669" y="-15893"/>
                  <a:pt x="1481328" y="0"/>
                </a:cubicBezTo>
                <a:cubicBezTo>
                  <a:pt x="1659104" y="-21090"/>
                  <a:pt x="1870243" y="69945"/>
                  <a:pt x="2167128" y="0"/>
                </a:cubicBezTo>
                <a:cubicBezTo>
                  <a:pt x="2460684" y="-5519"/>
                  <a:pt x="2753885" y="-62993"/>
                  <a:pt x="2935224" y="0"/>
                </a:cubicBezTo>
                <a:cubicBezTo>
                  <a:pt x="3115119" y="56580"/>
                  <a:pt x="3535280" y="40687"/>
                  <a:pt x="3785616" y="0"/>
                </a:cubicBezTo>
                <a:cubicBezTo>
                  <a:pt x="4057881" y="25645"/>
                  <a:pt x="4308335" y="-2666"/>
                  <a:pt x="4636008" y="0"/>
                </a:cubicBezTo>
                <a:cubicBezTo>
                  <a:pt x="4987152" y="19805"/>
                  <a:pt x="5025979" y="14149"/>
                  <a:pt x="5239512" y="0"/>
                </a:cubicBezTo>
                <a:cubicBezTo>
                  <a:pt x="5437586" y="211"/>
                  <a:pt x="5752721" y="5618"/>
                  <a:pt x="6007608" y="0"/>
                </a:cubicBezTo>
                <a:cubicBezTo>
                  <a:pt x="6280137" y="-5132"/>
                  <a:pt x="6386079" y="-21510"/>
                  <a:pt x="6693408" y="0"/>
                </a:cubicBezTo>
                <a:cubicBezTo>
                  <a:pt x="6986580" y="4991"/>
                  <a:pt x="7015252" y="-18088"/>
                  <a:pt x="7296912" y="0"/>
                </a:cubicBezTo>
                <a:cubicBezTo>
                  <a:pt x="7569796" y="10390"/>
                  <a:pt x="7895472" y="71473"/>
                  <a:pt x="8229600" y="0"/>
                </a:cubicBezTo>
                <a:cubicBezTo>
                  <a:pt x="8230227" y="7450"/>
                  <a:pt x="8228885" y="11999"/>
                  <a:pt x="8229600" y="18288"/>
                </a:cubicBezTo>
                <a:cubicBezTo>
                  <a:pt x="8094333" y="-5252"/>
                  <a:pt x="7850928" y="37448"/>
                  <a:pt x="7626096" y="18288"/>
                </a:cubicBezTo>
                <a:cubicBezTo>
                  <a:pt x="7448378" y="-569"/>
                  <a:pt x="7315174" y="-1844"/>
                  <a:pt x="7022592" y="18288"/>
                </a:cubicBezTo>
                <a:cubicBezTo>
                  <a:pt x="6686163" y="50499"/>
                  <a:pt x="6352629" y="23510"/>
                  <a:pt x="6172200" y="18288"/>
                </a:cubicBezTo>
                <a:cubicBezTo>
                  <a:pt x="6015590" y="42345"/>
                  <a:pt x="5770309" y="21278"/>
                  <a:pt x="5650992" y="18288"/>
                </a:cubicBezTo>
                <a:cubicBezTo>
                  <a:pt x="5483975" y="12092"/>
                  <a:pt x="5165324" y="68948"/>
                  <a:pt x="4882896" y="18288"/>
                </a:cubicBezTo>
                <a:cubicBezTo>
                  <a:pt x="4568934" y="7053"/>
                  <a:pt x="4556334" y="27676"/>
                  <a:pt x="4443984" y="18288"/>
                </a:cubicBezTo>
                <a:cubicBezTo>
                  <a:pt x="4320775" y="10576"/>
                  <a:pt x="4034988" y="-3490"/>
                  <a:pt x="3758184" y="18288"/>
                </a:cubicBezTo>
                <a:cubicBezTo>
                  <a:pt x="3445155" y="-998"/>
                  <a:pt x="3367892" y="13824"/>
                  <a:pt x="3236976" y="18288"/>
                </a:cubicBezTo>
                <a:cubicBezTo>
                  <a:pt x="3093796" y="26408"/>
                  <a:pt x="2635824" y="24132"/>
                  <a:pt x="2386584" y="18288"/>
                </a:cubicBezTo>
                <a:cubicBezTo>
                  <a:pt x="2139815" y="-3297"/>
                  <a:pt x="2105958" y="25945"/>
                  <a:pt x="1947672" y="18288"/>
                </a:cubicBezTo>
                <a:cubicBezTo>
                  <a:pt x="1801011" y="-19911"/>
                  <a:pt x="1533636" y="14646"/>
                  <a:pt x="1261872" y="18288"/>
                </a:cubicBezTo>
                <a:cubicBezTo>
                  <a:pt x="989528" y="32227"/>
                  <a:pt x="1025848" y="14685"/>
                  <a:pt x="822960" y="18288"/>
                </a:cubicBezTo>
                <a:cubicBezTo>
                  <a:pt x="653456" y="20956"/>
                  <a:pt x="304027" y="8001"/>
                  <a:pt x="0" y="18288"/>
                </a:cubicBezTo>
                <a:cubicBezTo>
                  <a:pt x="-27" y="11611"/>
                  <a:pt x="-1713" y="5475"/>
                  <a:pt x="0" y="0"/>
                </a:cubicBezTo>
                <a:close/>
              </a:path>
              <a:path w="8229600" h="18288" fill="none" stroke="0" extrusionOk="0">
                <a:moveTo>
                  <a:pt x="0" y="0"/>
                </a:moveTo>
                <a:cubicBezTo>
                  <a:pt x="205130" y="6064"/>
                  <a:pt x="324007" y="6684"/>
                  <a:pt x="521208" y="0"/>
                </a:cubicBezTo>
                <a:cubicBezTo>
                  <a:pt x="695888" y="-14632"/>
                  <a:pt x="1101879" y="6017"/>
                  <a:pt x="1371600" y="0"/>
                </a:cubicBezTo>
                <a:cubicBezTo>
                  <a:pt x="1622968" y="4691"/>
                  <a:pt x="1936552" y="-7433"/>
                  <a:pt x="2221992" y="0"/>
                </a:cubicBezTo>
                <a:cubicBezTo>
                  <a:pt x="2498663" y="51226"/>
                  <a:pt x="2885875" y="-8757"/>
                  <a:pt x="3072384" y="0"/>
                </a:cubicBezTo>
                <a:cubicBezTo>
                  <a:pt x="3288944" y="24235"/>
                  <a:pt x="3331110" y="5443"/>
                  <a:pt x="3511296" y="0"/>
                </a:cubicBezTo>
                <a:cubicBezTo>
                  <a:pt x="3687973" y="-19690"/>
                  <a:pt x="3901025" y="-20092"/>
                  <a:pt x="4114800" y="0"/>
                </a:cubicBezTo>
                <a:cubicBezTo>
                  <a:pt x="4336102" y="32988"/>
                  <a:pt x="4416982" y="-5831"/>
                  <a:pt x="4553712" y="0"/>
                </a:cubicBezTo>
                <a:cubicBezTo>
                  <a:pt x="4674310" y="-5056"/>
                  <a:pt x="5080160" y="-12181"/>
                  <a:pt x="5239512" y="0"/>
                </a:cubicBezTo>
                <a:cubicBezTo>
                  <a:pt x="5419031" y="-38513"/>
                  <a:pt x="5691629" y="2226"/>
                  <a:pt x="5843016" y="0"/>
                </a:cubicBezTo>
                <a:cubicBezTo>
                  <a:pt x="5978317" y="-40553"/>
                  <a:pt x="6314754" y="9782"/>
                  <a:pt x="6611112" y="0"/>
                </a:cubicBezTo>
                <a:cubicBezTo>
                  <a:pt x="6973004" y="-17646"/>
                  <a:pt x="7175490" y="18489"/>
                  <a:pt x="7461504" y="0"/>
                </a:cubicBezTo>
                <a:cubicBezTo>
                  <a:pt x="7746737" y="-34159"/>
                  <a:pt x="7962178" y="39853"/>
                  <a:pt x="8229600" y="0"/>
                </a:cubicBezTo>
                <a:cubicBezTo>
                  <a:pt x="8228796" y="5852"/>
                  <a:pt x="8229698" y="10429"/>
                  <a:pt x="8229600" y="18288"/>
                </a:cubicBezTo>
                <a:cubicBezTo>
                  <a:pt x="7944174" y="-29104"/>
                  <a:pt x="7795646" y="-34405"/>
                  <a:pt x="7461504" y="18288"/>
                </a:cubicBezTo>
                <a:cubicBezTo>
                  <a:pt x="7129776" y="51087"/>
                  <a:pt x="7082769" y="31446"/>
                  <a:pt x="6940296" y="18288"/>
                </a:cubicBezTo>
                <a:cubicBezTo>
                  <a:pt x="6799665" y="-15875"/>
                  <a:pt x="6652769" y="31783"/>
                  <a:pt x="6419088" y="18288"/>
                </a:cubicBezTo>
                <a:cubicBezTo>
                  <a:pt x="6143970" y="52275"/>
                  <a:pt x="5863165" y="-16531"/>
                  <a:pt x="5650992" y="18288"/>
                </a:cubicBezTo>
                <a:cubicBezTo>
                  <a:pt x="5419172" y="40606"/>
                  <a:pt x="5309448" y="-405"/>
                  <a:pt x="5129784" y="18288"/>
                </a:cubicBezTo>
                <a:cubicBezTo>
                  <a:pt x="4947928" y="26023"/>
                  <a:pt x="4795021" y="5860"/>
                  <a:pt x="4690872" y="18288"/>
                </a:cubicBezTo>
                <a:cubicBezTo>
                  <a:pt x="4564358" y="-9579"/>
                  <a:pt x="4295485" y="-25280"/>
                  <a:pt x="4087368" y="18288"/>
                </a:cubicBezTo>
                <a:cubicBezTo>
                  <a:pt x="3871704" y="40406"/>
                  <a:pt x="3732927" y="-10898"/>
                  <a:pt x="3401568" y="18288"/>
                </a:cubicBezTo>
                <a:cubicBezTo>
                  <a:pt x="3075889" y="19660"/>
                  <a:pt x="3025898" y="44400"/>
                  <a:pt x="2798064" y="18288"/>
                </a:cubicBezTo>
                <a:cubicBezTo>
                  <a:pt x="2581856" y="-20869"/>
                  <a:pt x="2428311" y="-4900"/>
                  <a:pt x="2276856" y="18288"/>
                </a:cubicBezTo>
                <a:cubicBezTo>
                  <a:pt x="2098246" y="53283"/>
                  <a:pt x="1737531" y="55959"/>
                  <a:pt x="1426464" y="18288"/>
                </a:cubicBezTo>
                <a:cubicBezTo>
                  <a:pt x="1104708" y="26489"/>
                  <a:pt x="1006595" y="15928"/>
                  <a:pt x="740664" y="18288"/>
                </a:cubicBezTo>
                <a:cubicBezTo>
                  <a:pt x="480378" y="33084"/>
                  <a:pt x="202592" y="-12357"/>
                  <a:pt x="0" y="18288"/>
                </a:cubicBezTo>
                <a:cubicBezTo>
                  <a:pt x="888" y="9601"/>
                  <a:pt x="860" y="4150"/>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2" name="Picture 2" descr="Police radio suppliers accused of exchanging pricing information |  Financial Times">
            <a:extLst>
              <a:ext uri="{FF2B5EF4-FFF2-40B4-BE49-F238E27FC236}">
                <a16:creationId xmlns:a16="http://schemas.microsoft.com/office/drawing/2014/main" id="{950723E2-B948-9247-9304-CCBD7009AFC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171" r="44288"/>
          <a:stretch/>
        </p:blipFill>
        <p:spPr bwMode="auto">
          <a:xfrm>
            <a:off x="5756743" y="2093976"/>
            <a:ext cx="2955798" cy="40965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8" name="Content Placeholder 3">
            <a:extLst>
              <a:ext uri="{FF2B5EF4-FFF2-40B4-BE49-F238E27FC236}">
                <a16:creationId xmlns:a16="http://schemas.microsoft.com/office/drawing/2014/main" id="{7E00E329-587C-4753-9CDC-DA42958471A9}"/>
              </a:ext>
            </a:extLst>
          </p:cNvPr>
          <p:cNvGraphicFramePr/>
          <p:nvPr>
            <p:extLst>
              <p:ext uri="{D42A27DB-BD31-4B8C-83A1-F6EECF244321}">
                <p14:modId xmlns:p14="http://schemas.microsoft.com/office/powerpoint/2010/main" val="696384119"/>
              </p:ext>
            </p:extLst>
          </p:nvPr>
        </p:nvGraphicFramePr>
        <p:xfrm>
          <a:off x="429369" y="2071316"/>
          <a:ext cx="5035164" cy="41191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104720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480060" y="325369"/>
            <a:ext cx="3276451" cy="1956841"/>
          </a:xfrm>
          <a:prstGeom prst="rect">
            <a:avLst/>
          </a:prstGeom>
        </p:spPr>
        <p:txBody>
          <a:bodyPr vert="horz" lIns="91440" tIns="45720" rIns="91440" bIns="45720" rtlCol="0" anchor="b">
            <a:normAutofit/>
          </a:bodyPr>
          <a:lstStyle/>
          <a:p>
            <a:pPr>
              <a:lnSpc>
                <a:spcPct val="90000"/>
              </a:lnSpc>
              <a:spcBef>
                <a:spcPct val="0"/>
              </a:spcBef>
              <a:spcAft>
                <a:spcPts val="450"/>
              </a:spcAft>
            </a:pPr>
            <a:r>
              <a:rPr lang="en-US" sz="4700" b="1" dirty="0">
                <a:latin typeface="+mj-lt"/>
                <a:ea typeface="+mj-ea"/>
                <a:cs typeface="+mj-cs"/>
              </a:rPr>
              <a:t>Recap: </a:t>
            </a:r>
            <a:br>
              <a:rPr lang="en-US" sz="4700" b="1" dirty="0">
                <a:latin typeface="+mj-lt"/>
                <a:ea typeface="+mj-ea"/>
                <a:cs typeface="+mj-cs"/>
              </a:rPr>
            </a:br>
            <a:r>
              <a:rPr lang="en-US" sz="4700" b="1" dirty="0">
                <a:latin typeface="+mj-lt"/>
                <a:ea typeface="+mj-ea"/>
                <a:cs typeface="+mj-cs"/>
              </a:rPr>
              <a:t>Use of Force</a:t>
            </a:r>
          </a:p>
        </p:txBody>
      </p:sp>
      <p:sp>
        <p:nvSpPr>
          <p:cNvPr id="7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 name="connsiteX0" fmla="*/ 0 w 2606040"/>
              <a:gd name="connsiteY0" fmla="*/ 0 h 18288"/>
              <a:gd name="connsiteX1" fmla="*/ 599389 w 2606040"/>
              <a:gd name="connsiteY1" fmla="*/ 0 h 18288"/>
              <a:gd name="connsiteX2" fmla="*/ 1303020 w 2606040"/>
              <a:gd name="connsiteY2" fmla="*/ 0 h 18288"/>
              <a:gd name="connsiteX3" fmla="*/ 1876349 w 2606040"/>
              <a:gd name="connsiteY3" fmla="*/ 0 h 18288"/>
              <a:gd name="connsiteX4" fmla="*/ 2606040 w 2606040"/>
              <a:gd name="connsiteY4" fmla="*/ 0 h 18288"/>
              <a:gd name="connsiteX5" fmla="*/ 2606040 w 2606040"/>
              <a:gd name="connsiteY5" fmla="*/ 18288 h 18288"/>
              <a:gd name="connsiteX6" fmla="*/ 1980590 w 2606040"/>
              <a:gd name="connsiteY6" fmla="*/ 18288 h 18288"/>
              <a:gd name="connsiteX7" fmla="*/ 1276960 w 2606040"/>
              <a:gd name="connsiteY7" fmla="*/ 18288 h 18288"/>
              <a:gd name="connsiteX8" fmla="*/ 65151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11079" y="-22080"/>
                  <a:pt x="479378" y="-26537"/>
                  <a:pt x="625450" y="0"/>
                </a:cubicBezTo>
                <a:cubicBezTo>
                  <a:pt x="925937" y="-4758"/>
                  <a:pt x="973176" y="15739"/>
                  <a:pt x="1224839" y="0"/>
                </a:cubicBezTo>
                <a:cubicBezTo>
                  <a:pt x="1479663" y="-11328"/>
                  <a:pt x="1566636" y="18697"/>
                  <a:pt x="1824228" y="0"/>
                </a:cubicBezTo>
                <a:cubicBezTo>
                  <a:pt x="2086799" y="-72665"/>
                  <a:pt x="2306223" y="-891"/>
                  <a:pt x="2606040" y="0"/>
                </a:cubicBezTo>
                <a:cubicBezTo>
                  <a:pt x="2606645" y="4461"/>
                  <a:pt x="2607031" y="13181"/>
                  <a:pt x="2606040" y="18288"/>
                </a:cubicBezTo>
                <a:cubicBezTo>
                  <a:pt x="2260204" y="29342"/>
                  <a:pt x="2175708" y="5614"/>
                  <a:pt x="1902409" y="18288"/>
                </a:cubicBezTo>
                <a:cubicBezTo>
                  <a:pt x="1638502" y="41064"/>
                  <a:pt x="1460923" y="-16269"/>
                  <a:pt x="1276960" y="18288"/>
                </a:cubicBezTo>
                <a:cubicBezTo>
                  <a:pt x="1057717" y="14361"/>
                  <a:pt x="867956" y="2320"/>
                  <a:pt x="677570" y="18288"/>
                </a:cubicBezTo>
                <a:cubicBezTo>
                  <a:pt x="457951" y="33373"/>
                  <a:pt x="189752" y="55388"/>
                  <a:pt x="0" y="18288"/>
                </a:cubicBezTo>
                <a:cubicBezTo>
                  <a:pt x="1586" y="13022"/>
                  <a:pt x="-95" y="4569"/>
                  <a:pt x="0" y="0"/>
                </a:cubicBezTo>
                <a:close/>
              </a:path>
              <a:path w="2606040" h="18288" stroke="0" extrusionOk="0">
                <a:moveTo>
                  <a:pt x="0" y="0"/>
                </a:moveTo>
                <a:cubicBezTo>
                  <a:pt x="172759" y="3236"/>
                  <a:pt x="361166" y="-13413"/>
                  <a:pt x="599389" y="0"/>
                </a:cubicBezTo>
                <a:cubicBezTo>
                  <a:pt x="841226" y="37042"/>
                  <a:pt x="968991" y="14587"/>
                  <a:pt x="1303020" y="0"/>
                </a:cubicBezTo>
                <a:cubicBezTo>
                  <a:pt x="1643101" y="-7120"/>
                  <a:pt x="1717813" y="7213"/>
                  <a:pt x="1876349" y="0"/>
                </a:cubicBezTo>
                <a:cubicBezTo>
                  <a:pt x="2036762" y="-14138"/>
                  <a:pt x="2426397" y="-4451"/>
                  <a:pt x="2606040" y="0"/>
                </a:cubicBezTo>
                <a:cubicBezTo>
                  <a:pt x="2606314" y="8448"/>
                  <a:pt x="2606550" y="14527"/>
                  <a:pt x="2606040" y="18288"/>
                </a:cubicBezTo>
                <a:cubicBezTo>
                  <a:pt x="2344840" y="2643"/>
                  <a:pt x="2192043" y="7399"/>
                  <a:pt x="1980590" y="18288"/>
                </a:cubicBezTo>
                <a:cubicBezTo>
                  <a:pt x="1783984" y="-9745"/>
                  <a:pt x="1487673" y="45908"/>
                  <a:pt x="1276960" y="18288"/>
                </a:cubicBezTo>
                <a:cubicBezTo>
                  <a:pt x="1088134" y="-41257"/>
                  <a:pt x="877974" y="49968"/>
                  <a:pt x="651510" y="18288"/>
                </a:cubicBezTo>
                <a:cubicBezTo>
                  <a:pt x="430798" y="-27764"/>
                  <a:pt x="132889" y="-33467"/>
                  <a:pt x="0" y="18288"/>
                </a:cubicBezTo>
                <a:cubicBezTo>
                  <a:pt x="212" y="10845"/>
                  <a:pt x="-833" y="6193"/>
                  <a:pt x="0" y="0"/>
                </a:cubicBezTo>
                <a:close/>
              </a:path>
              <a:path w="2606040" h="18288" fill="none" stroke="0" extrusionOk="0">
                <a:moveTo>
                  <a:pt x="0" y="0"/>
                </a:moveTo>
                <a:cubicBezTo>
                  <a:pt x="202328" y="-14716"/>
                  <a:pt x="332722" y="-11499"/>
                  <a:pt x="625450" y="0"/>
                </a:cubicBezTo>
                <a:cubicBezTo>
                  <a:pt x="927712" y="6878"/>
                  <a:pt x="971143" y="7084"/>
                  <a:pt x="1224839" y="0"/>
                </a:cubicBezTo>
                <a:cubicBezTo>
                  <a:pt x="1477775" y="-16815"/>
                  <a:pt x="1569904" y="19146"/>
                  <a:pt x="1824228" y="0"/>
                </a:cubicBezTo>
                <a:cubicBezTo>
                  <a:pt x="2055206" y="24867"/>
                  <a:pt x="2317192" y="-62872"/>
                  <a:pt x="2606040" y="0"/>
                </a:cubicBezTo>
                <a:cubicBezTo>
                  <a:pt x="2606166" y="3680"/>
                  <a:pt x="2606905" y="11461"/>
                  <a:pt x="2606040" y="18288"/>
                </a:cubicBezTo>
                <a:cubicBezTo>
                  <a:pt x="2234648" y="26976"/>
                  <a:pt x="2180202" y="-10361"/>
                  <a:pt x="1902409" y="18288"/>
                </a:cubicBezTo>
                <a:cubicBezTo>
                  <a:pt x="1635562" y="47194"/>
                  <a:pt x="1477339" y="4794"/>
                  <a:pt x="1276960" y="18288"/>
                </a:cubicBezTo>
                <a:cubicBezTo>
                  <a:pt x="1058094" y="66922"/>
                  <a:pt x="904206" y="-20636"/>
                  <a:pt x="677570" y="18288"/>
                </a:cubicBezTo>
                <a:cubicBezTo>
                  <a:pt x="485746" y="14713"/>
                  <a:pt x="195925" y="33005"/>
                  <a:pt x="0" y="18288"/>
                </a:cubicBezTo>
                <a:cubicBezTo>
                  <a:pt x="1168" y="12774"/>
                  <a:pt x="-229" y="374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3"/>
          <p:cNvSpPr txBox="1">
            <a:spLocks noChangeArrowheads="1"/>
          </p:cNvSpPr>
          <p:nvPr>
            <p:custDataLst>
              <p:tags r:id="rId1"/>
            </p:custDataLst>
          </p:nvPr>
        </p:nvSpPr>
        <p:spPr bwMode="auto">
          <a:xfrm>
            <a:off x="480060" y="2872899"/>
            <a:ext cx="3182691" cy="332066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428625" indent="-228600" eaLnBrk="1" hangingPunct="1">
              <a:lnSpc>
                <a:spcPct val="90000"/>
              </a:lnSpc>
              <a:spcBef>
                <a:spcPct val="0"/>
              </a:spcBef>
              <a:spcAft>
                <a:spcPts val="2700"/>
              </a:spcAft>
              <a:buFont typeface="Arial" panose="020B0604020202020204" pitchFamily="34" charset="0"/>
              <a:buChar char="•"/>
              <a:defRPr/>
            </a:pPr>
            <a:r>
              <a:rPr lang="en-US" altLang="en-US" sz="1900">
                <a:solidFill>
                  <a:schemeClr val="tx1"/>
                </a:solidFill>
                <a:latin typeface="+mn-lt"/>
              </a:rPr>
              <a:t>Section 117 PACE 1984 </a:t>
            </a:r>
          </a:p>
          <a:p>
            <a:pPr marL="428625" indent="-228600" eaLnBrk="1" hangingPunct="1">
              <a:lnSpc>
                <a:spcPct val="90000"/>
              </a:lnSpc>
              <a:spcBef>
                <a:spcPct val="0"/>
              </a:spcBef>
              <a:spcAft>
                <a:spcPts val="2700"/>
              </a:spcAft>
              <a:buFont typeface="Arial" panose="020B0604020202020204" pitchFamily="34" charset="0"/>
              <a:buChar char="•"/>
              <a:defRPr/>
            </a:pPr>
            <a:r>
              <a:rPr lang="en-US" altLang="en-US" sz="1900">
                <a:solidFill>
                  <a:schemeClr val="tx1"/>
                </a:solidFill>
                <a:latin typeface="+mn-lt"/>
              </a:rPr>
              <a:t>Common  Law</a:t>
            </a:r>
          </a:p>
          <a:p>
            <a:pPr marL="428625" indent="-228600" eaLnBrk="1" hangingPunct="1">
              <a:lnSpc>
                <a:spcPct val="90000"/>
              </a:lnSpc>
              <a:spcBef>
                <a:spcPct val="0"/>
              </a:spcBef>
              <a:spcAft>
                <a:spcPts val="2700"/>
              </a:spcAft>
              <a:buFont typeface="Arial" panose="020B0604020202020204" pitchFamily="34" charset="0"/>
              <a:buChar char="•"/>
              <a:defRPr/>
            </a:pPr>
            <a:r>
              <a:rPr lang="en-US" altLang="en-US" sz="1900">
                <a:solidFill>
                  <a:schemeClr val="tx1"/>
                </a:solidFill>
                <a:latin typeface="+mn-lt"/>
              </a:rPr>
              <a:t>Section 3 Criminal Law Act 1967</a:t>
            </a:r>
          </a:p>
          <a:p>
            <a:pPr marL="428625" indent="-228600" eaLnBrk="1" hangingPunct="1">
              <a:lnSpc>
                <a:spcPct val="90000"/>
              </a:lnSpc>
              <a:spcBef>
                <a:spcPct val="0"/>
              </a:spcBef>
              <a:spcAft>
                <a:spcPts val="2700"/>
              </a:spcAft>
              <a:buFont typeface="Arial" panose="020B0604020202020204" pitchFamily="34" charset="0"/>
              <a:buChar char="•"/>
              <a:defRPr/>
            </a:pPr>
            <a:r>
              <a:rPr lang="en-US" altLang="en-US" sz="1900">
                <a:solidFill>
                  <a:schemeClr val="tx1"/>
                </a:solidFill>
                <a:latin typeface="+mn-lt"/>
              </a:rPr>
              <a:t>Section 76 Criminal Justice &amp; Immigration Act 2008</a:t>
            </a:r>
          </a:p>
          <a:p>
            <a:pPr marL="428625" indent="-228600" eaLnBrk="1" hangingPunct="1">
              <a:lnSpc>
                <a:spcPct val="90000"/>
              </a:lnSpc>
              <a:spcBef>
                <a:spcPct val="0"/>
              </a:spcBef>
              <a:spcAft>
                <a:spcPts val="2700"/>
              </a:spcAft>
              <a:buFont typeface="Arial" panose="020B0604020202020204" pitchFamily="34" charset="0"/>
              <a:buChar char="•"/>
              <a:defRPr/>
            </a:pPr>
            <a:endParaRPr lang="en-US" altLang="en-US" sz="1900">
              <a:solidFill>
                <a:schemeClr val="tx1"/>
              </a:solidFill>
              <a:latin typeface="+mn-lt"/>
            </a:endParaRPr>
          </a:p>
          <a:p>
            <a:pPr marL="428625" indent="-228600" eaLnBrk="1" hangingPunct="1">
              <a:lnSpc>
                <a:spcPct val="90000"/>
              </a:lnSpc>
              <a:spcBef>
                <a:spcPct val="0"/>
              </a:spcBef>
              <a:spcAft>
                <a:spcPts val="2700"/>
              </a:spcAft>
              <a:buFont typeface="Arial" panose="020B0604020202020204" pitchFamily="34" charset="0"/>
              <a:buChar char="•"/>
              <a:defRPr/>
            </a:pPr>
            <a:endParaRPr lang="en-US" altLang="en-US" sz="1900">
              <a:solidFill>
                <a:schemeClr val="tx1"/>
              </a:solidFill>
              <a:latin typeface="+mn-lt"/>
            </a:endParaRPr>
          </a:p>
          <a:p>
            <a:pPr marL="428625" indent="-228600" eaLnBrk="1" hangingPunct="1">
              <a:lnSpc>
                <a:spcPct val="90000"/>
              </a:lnSpc>
              <a:spcBef>
                <a:spcPct val="0"/>
              </a:spcBef>
              <a:spcAft>
                <a:spcPts val="2700"/>
              </a:spcAft>
              <a:buFont typeface="Arial" panose="020B0604020202020204" pitchFamily="34" charset="0"/>
              <a:buChar char="•"/>
              <a:defRPr/>
            </a:pPr>
            <a:endParaRPr lang="en-US" altLang="en-US" sz="1900">
              <a:solidFill>
                <a:schemeClr val="tx1"/>
              </a:solidFill>
              <a:latin typeface="+mn-lt"/>
            </a:endParaRPr>
          </a:p>
        </p:txBody>
      </p:sp>
      <p:pic>
        <p:nvPicPr>
          <p:cNvPr id="6146" name="Picture 2" descr="Use of Force Training And Certification - Why You Need It - Security Guard  Course">
            <a:extLst>
              <a:ext uri="{FF2B5EF4-FFF2-40B4-BE49-F238E27FC236}">
                <a16:creationId xmlns:a16="http://schemas.microsoft.com/office/drawing/2014/main" id="{E4D3B48D-EDFE-C247-A203-90E9B8CB89E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2386" r="12386"/>
          <a:stretch/>
        </p:blipFill>
        <p:spPr bwMode="auto">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8644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BF8C2CA-D30B-2240-BD4E-FA877972D29D}"/>
              </a:ext>
            </a:extLst>
          </p:cNvPr>
          <p:cNvSpPr txBox="1"/>
          <p:nvPr/>
        </p:nvSpPr>
        <p:spPr>
          <a:xfrm>
            <a:off x="888558" y="4755875"/>
            <a:ext cx="7394714" cy="1209495"/>
          </a:xfrm>
          <a:prstGeom prst="rect">
            <a:avLst/>
          </a:prstGeom>
        </p:spPr>
        <p:txBody>
          <a:bodyPr vert="horz" lIns="68580" tIns="34290" rIns="68580" bIns="34290" rtlCol="0" anchor="b">
            <a:normAutofit fontScale="92500"/>
          </a:bodyPr>
          <a:lstStyle/>
          <a:p>
            <a:pPr algn="ctr">
              <a:lnSpc>
                <a:spcPct val="90000"/>
              </a:lnSpc>
              <a:spcBef>
                <a:spcPct val="0"/>
              </a:spcBef>
              <a:spcAft>
                <a:spcPts val="450"/>
              </a:spcAft>
            </a:pPr>
            <a:r>
              <a:rPr lang="en-US" sz="3200" dirty="0">
                <a:latin typeface="+mj-lt"/>
                <a:ea typeface="+mj-ea"/>
                <a:cs typeface="+mj-cs"/>
              </a:rPr>
              <a:t>Discuss the journey after arrest…Who is responsible for the DP? ..What happens next?</a:t>
            </a:r>
          </a:p>
        </p:txBody>
      </p:sp>
      <p:pic>
        <p:nvPicPr>
          <p:cNvPr id="7170" name="Picture 2" descr="Police watchdog for England and Wales to increase probes into racial bias  allegations | Financial Times">
            <a:extLst>
              <a:ext uri="{FF2B5EF4-FFF2-40B4-BE49-F238E27FC236}">
                <a16:creationId xmlns:a16="http://schemas.microsoft.com/office/drawing/2014/main" id="{1DDAA67F-8CE4-D94E-AFA4-F6CE6B9EDA5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 b="9430"/>
          <a:stretch/>
        </p:blipFill>
        <p:spPr bwMode="auto">
          <a:xfrm>
            <a:off x="1559859" y="1461387"/>
            <a:ext cx="6024282" cy="30555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268959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480060" y="325369"/>
            <a:ext cx="3276451" cy="1956841"/>
          </a:xfrm>
          <a:prstGeom prst="rect">
            <a:avLst/>
          </a:prstGeom>
        </p:spPr>
        <p:txBody>
          <a:bodyPr vert="horz" lIns="91440" tIns="45720" rIns="91440" bIns="45720" rtlCol="0" anchor="b">
            <a:normAutofit/>
          </a:bodyPr>
          <a:lstStyle/>
          <a:p>
            <a:pPr>
              <a:lnSpc>
                <a:spcPct val="90000"/>
              </a:lnSpc>
              <a:spcBef>
                <a:spcPct val="0"/>
              </a:spcBef>
              <a:spcAft>
                <a:spcPts val="450"/>
              </a:spcAft>
            </a:pPr>
            <a:r>
              <a:rPr lang="en-US" sz="4300" b="1">
                <a:latin typeface="+mj-lt"/>
                <a:ea typeface="+mj-ea"/>
                <a:cs typeface="+mj-cs"/>
              </a:rPr>
              <a:t>Transporting a Prisoner to custody…</a:t>
            </a:r>
          </a:p>
        </p:txBody>
      </p:sp>
      <p:sp>
        <p:nvSpPr>
          <p:cNvPr id="1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 name="connsiteX0" fmla="*/ 0 w 2606040"/>
              <a:gd name="connsiteY0" fmla="*/ 0 h 18288"/>
              <a:gd name="connsiteX1" fmla="*/ 599389 w 2606040"/>
              <a:gd name="connsiteY1" fmla="*/ 0 h 18288"/>
              <a:gd name="connsiteX2" fmla="*/ 1303020 w 2606040"/>
              <a:gd name="connsiteY2" fmla="*/ 0 h 18288"/>
              <a:gd name="connsiteX3" fmla="*/ 1876349 w 2606040"/>
              <a:gd name="connsiteY3" fmla="*/ 0 h 18288"/>
              <a:gd name="connsiteX4" fmla="*/ 2606040 w 2606040"/>
              <a:gd name="connsiteY4" fmla="*/ 0 h 18288"/>
              <a:gd name="connsiteX5" fmla="*/ 2606040 w 2606040"/>
              <a:gd name="connsiteY5" fmla="*/ 18288 h 18288"/>
              <a:gd name="connsiteX6" fmla="*/ 1980590 w 2606040"/>
              <a:gd name="connsiteY6" fmla="*/ 18288 h 18288"/>
              <a:gd name="connsiteX7" fmla="*/ 1276960 w 2606040"/>
              <a:gd name="connsiteY7" fmla="*/ 18288 h 18288"/>
              <a:gd name="connsiteX8" fmla="*/ 65151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11079" y="-22080"/>
                  <a:pt x="479378" y="-26537"/>
                  <a:pt x="625450" y="0"/>
                </a:cubicBezTo>
                <a:cubicBezTo>
                  <a:pt x="925937" y="-4758"/>
                  <a:pt x="973176" y="15739"/>
                  <a:pt x="1224839" y="0"/>
                </a:cubicBezTo>
                <a:cubicBezTo>
                  <a:pt x="1479663" y="-11328"/>
                  <a:pt x="1566636" y="18697"/>
                  <a:pt x="1824228" y="0"/>
                </a:cubicBezTo>
                <a:cubicBezTo>
                  <a:pt x="2086799" y="-72665"/>
                  <a:pt x="2306223" y="-891"/>
                  <a:pt x="2606040" y="0"/>
                </a:cubicBezTo>
                <a:cubicBezTo>
                  <a:pt x="2606645" y="4461"/>
                  <a:pt x="2607031" y="13181"/>
                  <a:pt x="2606040" y="18288"/>
                </a:cubicBezTo>
                <a:cubicBezTo>
                  <a:pt x="2260204" y="29342"/>
                  <a:pt x="2175708" y="5614"/>
                  <a:pt x="1902409" y="18288"/>
                </a:cubicBezTo>
                <a:cubicBezTo>
                  <a:pt x="1638502" y="41064"/>
                  <a:pt x="1460923" y="-16269"/>
                  <a:pt x="1276960" y="18288"/>
                </a:cubicBezTo>
                <a:cubicBezTo>
                  <a:pt x="1057717" y="14361"/>
                  <a:pt x="867956" y="2320"/>
                  <a:pt x="677570" y="18288"/>
                </a:cubicBezTo>
                <a:cubicBezTo>
                  <a:pt x="457951" y="33373"/>
                  <a:pt x="189752" y="55388"/>
                  <a:pt x="0" y="18288"/>
                </a:cubicBezTo>
                <a:cubicBezTo>
                  <a:pt x="1586" y="13022"/>
                  <a:pt x="-95" y="4569"/>
                  <a:pt x="0" y="0"/>
                </a:cubicBezTo>
                <a:close/>
              </a:path>
              <a:path w="2606040" h="18288" stroke="0" extrusionOk="0">
                <a:moveTo>
                  <a:pt x="0" y="0"/>
                </a:moveTo>
                <a:cubicBezTo>
                  <a:pt x="172759" y="3236"/>
                  <a:pt x="361166" y="-13413"/>
                  <a:pt x="599389" y="0"/>
                </a:cubicBezTo>
                <a:cubicBezTo>
                  <a:pt x="841226" y="37042"/>
                  <a:pt x="968991" y="14587"/>
                  <a:pt x="1303020" y="0"/>
                </a:cubicBezTo>
                <a:cubicBezTo>
                  <a:pt x="1643101" y="-7120"/>
                  <a:pt x="1717813" y="7213"/>
                  <a:pt x="1876349" y="0"/>
                </a:cubicBezTo>
                <a:cubicBezTo>
                  <a:pt x="2036762" y="-14138"/>
                  <a:pt x="2426397" y="-4451"/>
                  <a:pt x="2606040" y="0"/>
                </a:cubicBezTo>
                <a:cubicBezTo>
                  <a:pt x="2606314" y="8448"/>
                  <a:pt x="2606550" y="14527"/>
                  <a:pt x="2606040" y="18288"/>
                </a:cubicBezTo>
                <a:cubicBezTo>
                  <a:pt x="2344840" y="2643"/>
                  <a:pt x="2192043" y="7399"/>
                  <a:pt x="1980590" y="18288"/>
                </a:cubicBezTo>
                <a:cubicBezTo>
                  <a:pt x="1783984" y="-9745"/>
                  <a:pt x="1487673" y="45908"/>
                  <a:pt x="1276960" y="18288"/>
                </a:cubicBezTo>
                <a:cubicBezTo>
                  <a:pt x="1088134" y="-41257"/>
                  <a:pt x="877974" y="49968"/>
                  <a:pt x="651510" y="18288"/>
                </a:cubicBezTo>
                <a:cubicBezTo>
                  <a:pt x="430798" y="-27764"/>
                  <a:pt x="132889" y="-33467"/>
                  <a:pt x="0" y="18288"/>
                </a:cubicBezTo>
                <a:cubicBezTo>
                  <a:pt x="212" y="10845"/>
                  <a:pt x="-833" y="6193"/>
                  <a:pt x="0" y="0"/>
                </a:cubicBezTo>
                <a:close/>
              </a:path>
              <a:path w="2606040" h="18288" fill="none" stroke="0" extrusionOk="0">
                <a:moveTo>
                  <a:pt x="0" y="0"/>
                </a:moveTo>
                <a:cubicBezTo>
                  <a:pt x="202328" y="-14716"/>
                  <a:pt x="332722" y="-11499"/>
                  <a:pt x="625450" y="0"/>
                </a:cubicBezTo>
                <a:cubicBezTo>
                  <a:pt x="927712" y="6878"/>
                  <a:pt x="971143" y="7084"/>
                  <a:pt x="1224839" y="0"/>
                </a:cubicBezTo>
                <a:cubicBezTo>
                  <a:pt x="1477775" y="-16815"/>
                  <a:pt x="1569904" y="19146"/>
                  <a:pt x="1824228" y="0"/>
                </a:cubicBezTo>
                <a:cubicBezTo>
                  <a:pt x="2055206" y="24867"/>
                  <a:pt x="2317192" y="-62872"/>
                  <a:pt x="2606040" y="0"/>
                </a:cubicBezTo>
                <a:cubicBezTo>
                  <a:pt x="2606166" y="3680"/>
                  <a:pt x="2606905" y="11461"/>
                  <a:pt x="2606040" y="18288"/>
                </a:cubicBezTo>
                <a:cubicBezTo>
                  <a:pt x="2234648" y="26976"/>
                  <a:pt x="2180202" y="-10361"/>
                  <a:pt x="1902409" y="18288"/>
                </a:cubicBezTo>
                <a:cubicBezTo>
                  <a:pt x="1635562" y="47194"/>
                  <a:pt x="1477339" y="4794"/>
                  <a:pt x="1276960" y="18288"/>
                </a:cubicBezTo>
                <a:cubicBezTo>
                  <a:pt x="1058094" y="66922"/>
                  <a:pt x="904206" y="-20636"/>
                  <a:pt x="677570" y="18288"/>
                </a:cubicBezTo>
                <a:cubicBezTo>
                  <a:pt x="485746" y="14713"/>
                  <a:pt x="195925" y="33005"/>
                  <a:pt x="0" y="18288"/>
                </a:cubicBezTo>
                <a:cubicBezTo>
                  <a:pt x="1168" y="12774"/>
                  <a:pt x="-229" y="374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3"/>
          <p:cNvSpPr>
            <a:spLocks noChangeArrowheads="1"/>
          </p:cNvSpPr>
          <p:nvPr/>
        </p:nvSpPr>
        <p:spPr bwMode="auto">
          <a:xfrm>
            <a:off x="480060" y="2872899"/>
            <a:ext cx="3182691" cy="332066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ormAutofit/>
          </a:bodyPr>
          <a:lstStyle>
            <a:lvl1pPr marL="342900" indent="-342900">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indent="-228600">
              <a:lnSpc>
                <a:spcPct val="90000"/>
              </a:lnSpc>
              <a:spcBef>
                <a:spcPct val="50000"/>
              </a:spcBef>
              <a:buFont typeface="Arial" panose="020B0604020202020204" pitchFamily="34" charset="0"/>
              <a:buChar char="•"/>
            </a:pPr>
            <a:r>
              <a:rPr lang="en-US" altLang="en-US" sz="1300" b="0">
                <a:solidFill>
                  <a:schemeClr val="tx1"/>
                </a:solidFill>
                <a:latin typeface="+mn-lt"/>
                <a:ea typeface="+mn-ea"/>
              </a:rPr>
              <a:t>Before you put a prisoner into a vehicle, search it in their presence - why?</a:t>
            </a:r>
          </a:p>
          <a:p>
            <a:pPr indent="-228600">
              <a:lnSpc>
                <a:spcPct val="90000"/>
              </a:lnSpc>
              <a:spcBef>
                <a:spcPct val="50000"/>
              </a:spcBef>
              <a:buFont typeface="Arial" panose="020B0604020202020204" pitchFamily="34" charset="0"/>
              <a:buChar char="•"/>
            </a:pPr>
            <a:r>
              <a:rPr lang="en-US" altLang="en-US" sz="1300" b="0">
                <a:solidFill>
                  <a:schemeClr val="tx1"/>
                </a:solidFill>
                <a:latin typeface="+mn-lt"/>
                <a:ea typeface="+mn-ea"/>
              </a:rPr>
              <a:t>Remove all equipment from area in vehicle that prisoner will be placed – why?</a:t>
            </a:r>
          </a:p>
          <a:p>
            <a:pPr indent="-228600">
              <a:lnSpc>
                <a:spcPct val="90000"/>
              </a:lnSpc>
              <a:spcBef>
                <a:spcPct val="50000"/>
              </a:spcBef>
              <a:buFont typeface="Arial" panose="020B0604020202020204" pitchFamily="34" charset="0"/>
              <a:buChar char="•"/>
            </a:pPr>
            <a:r>
              <a:rPr lang="en-US" altLang="en-US" sz="1300" b="0">
                <a:solidFill>
                  <a:schemeClr val="tx1"/>
                </a:solidFill>
                <a:latin typeface="+mn-lt"/>
                <a:ea typeface="+mn-ea"/>
              </a:rPr>
              <a:t>Activate Child locks on vehicle if applicable – why?</a:t>
            </a:r>
          </a:p>
          <a:p>
            <a:pPr indent="-228600">
              <a:lnSpc>
                <a:spcPct val="90000"/>
              </a:lnSpc>
              <a:spcBef>
                <a:spcPct val="50000"/>
              </a:spcBef>
              <a:buFont typeface="Arial" panose="020B0604020202020204" pitchFamily="34" charset="0"/>
              <a:buChar char="•"/>
            </a:pPr>
            <a:r>
              <a:rPr lang="en-US" altLang="en-US" sz="1300" b="0">
                <a:solidFill>
                  <a:schemeClr val="tx1"/>
                </a:solidFill>
                <a:latin typeface="+mn-lt"/>
                <a:ea typeface="+mn-ea"/>
              </a:rPr>
              <a:t>On arrival at the station, search the vehicle again in their presence – why?</a:t>
            </a:r>
          </a:p>
          <a:p>
            <a:pPr indent="-228600">
              <a:lnSpc>
                <a:spcPct val="90000"/>
              </a:lnSpc>
              <a:spcBef>
                <a:spcPct val="50000"/>
              </a:spcBef>
              <a:buFont typeface="Arial" panose="020B0604020202020204" pitchFamily="34" charset="0"/>
              <a:buChar char="•"/>
            </a:pPr>
            <a:r>
              <a:rPr lang="en-US" altLang="en-US" sz="1300" b="0">
                <a:solidFill>
                  <a:schemeClr val="tx1"/>
                </a:solidFill>
                <a:latin typeface="+mn-lt"/>
                <a:ea typeface="+mn-ea"/>
              </a:rPr>
              <a:t>Arrested persons must never be handcuffed to a vehicle or fixed object – why?</a:t>
            </a:r>
          </a:p>
        </p:txBody>
      </p:sp>
      <p:pic>
        <p:nvPicPr>
          <p:cNvPr id="6" name="Picture 4" descr="police van 2a"/>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6447" r="7824"/>
          <a:stretch/>
        </p:blipFill>
        <p:spPr bwMode="auto">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50115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500"/>
                                        <p:tgtEl>
                                          <p:spTgt spid="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xEl>
                                              <p:pRg st="1" end="1"/>
                                            </p:txEl>
                                          </p:spTgt>
                                        </p:tgtEl>
                                        <p:attrNameLst>
                                          <p:attrName>style.visibility</p:attrName>
                                        </p:attrNameLst>
                                      </p:cBhvr>
                                      <p:to>
                                        <p:strVal val="visible"/>
                                      </p:to>
                                    </p:set>
                                    <p:animEffect transition="in" filter="fade">
                                      <p:cBhvr>
                                        <p:cTn id="12" dur="500"/>
                                        <p:tgtEl>
                                          <p:spTgt spid="10">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xEl>
                                              <p:pRg st="2" end="2"/>
                                            </p:txEl>
                                          </p:spTgt>
                                        </p:tgtEl>
                                        <p:attrNameLst>
                                          <p:attrName>style.visibility</p:attrName>
                                        </p:attrNameLst>
                                      </p:cBhvr>
                                      <p:to>
                                        <p:strVal val="visible"/>
                                      </p:to>
                                    </p:set>
                                    <p:animEffect transition="in" filter="fade">
                                      <p:cBhvr>
                                        <p:cTn id="17" dur="500"/>
                                        <p:tgtEl>
                                          <p:spTgt spid="1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xEl>
                                              <p:pRg st="3" end="3"/>
                                            </p:txEl>
                                          </p:spTgt>
                                        </p:tgtEl>
                                        <p:attrNameLst>
                                          <p:attrName>style.visibility</p:attrName>
                                        </p:attrNameLst>
                                      </p:cBhvr>
                                      <p:to>
                                        <p:strVal val="visible"/>
                                      </p:to>
                                    </p:set>
                                    <p:animEffect transition="in" filter="fade">
                                      <p:cBhvr>
                                        <p:cTn id="22" dur="500"/>
                                        <p:tgtEl>
                                          <p:spTgt spid="10">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
                                            <p:txEl>
                                              <p:pRg st="4" end="4"/>
                                            </p:txEl>
                                          </p:spTgt>
                                        </p:tgtEl>
                                        <p:attrNameLst>
                                          <p:attrName>style.visibility</p:attrName>
                                        </p:attrNameLst>
                                      </p:cBhvr>
                                      <p:to>
                                        <p:strVal val="visible"/>
                                      </p:to>
                                    </p:set>
                                    <p:animEffect transition="in" filter="fade">
                                      <p:cBhvr>
                                        <p:cTn id="27" dur="500"/>
                                        <p:tgtEl>
                                          <p:spTgt spid="1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848319" y="1238294"/>
            <a:ext cx="7265904" cy="1120500"/>
          </a:xfrm>
          <a:prstGeom prst="rect">
            <a:avLst/>
          </a:prstGeom>
        </p:spPr>
        <p:txBody>
          <a:bodyPr vert="horz" lIns="68580" tIns="34290" rIns="68580" bIns="34290" rtlCol="0" anchor="t">
            <a:normAutofit/>
          </a:bodyPr>
          <a:lstStyle/>
          <a:p>
            <a:pPr>
              <a:lnSpc>
                <a:spcPct val="90000"/>
              </a:lnSpc>
              <a:spcBef>
                <a:spcPct val="0"/>
              </a:spcBef>
              <a:spcAft>
                <a:spcPts val="450"/>
              </a:spcAft>
            </a:pPr>
            <a:r>
              <a:rPr lang="en-US" sz="3300" b="1" dirty="0">
                <a:latin typeface="+mj-lt"/>
                <a:ea typeface="+mj-ea"/>
                <a:cs typeface="+mj-cs"/>
              </a:rPr>
              <a:t>Preventing Cross-Contamination</a:t>
            </a:r>
          </a:p>
        </p:txBody>
      </p:sp>
      <p:sp>
        <p:nvSpPr>
          <p:cNvPr id="7" name="Rectangle 3"/>
          <p:cNvSpPr txBox="1">
            <a:spLocks noChangeArrowheads="1"/>
          </p:cNvSpPr>
          <p:nvPr/>
        </p:nvSpPr>
        <p:spPr>
          <a:xfrm>
            <a:off x="938759" y="2571750"/>
            <a:ext cx="3272696" cy="2883600"/>
          </a:xfrm>
          <a:prstGeom prst="rect">
            <a:avLst/>
          </a:prstGeom>
        </p:spPr>
        <p:txBody>
          <a:bodyPr vert="horz" lIns="68580" tIns="34290" rIns="68580" bIns="3429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lvl="1" indent="0" algn="ctr">
              <a:lnSpc>
                <a:spcPct val="90000"/>
              </a:lnSpc>
              <a:buNone/>
            </a:pPr>
            <a:r>
              <a:rPr lang="en-US" altLang="en-US" sz="2700" dirty="0">
                <a:solidFill>
                  <a:schemeClr val="tx1">
                    <a:alpha val="60000"/>
                  </a:schemeClr>
                </a:solidFill>
              </a:rPr>
              <a:t>“Anyone who enters the scene both takes something of the scene with them and leaves something of themselves behind”</a:t>
            </a:r>
          </a:p>
        </p:txBody>
      </p:sp>
      <p:pic>
        <p:nvPicPr>
          <p:cNvPr id="8" name="Picture 4" descr="Fingerprint"/>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a:xfrm>
            <a:off x="4963839" y="2739837"/>
            <a:ext cx="3150385" cy="213879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7205988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194" name="Picture 2" descr="How can the police force retain and recruit female employees over 40? -  Menopause in the Workplace | Henpicked">
            <a:extLst>
              <a:ext uri="{FF2B5EF4-FFF2-40B4-BE49-F238E27FC236}">
                <a16:creationId xmlns:a16="http://schemas.microsoft.com/office/drawing/2014/main" id="{94762E50-E805-7A4A-AAC9-77D82A7EB56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 b="6413"/>
          <a:stretch/>
        </p:blipFill>
        <p:spPr bwMode="auto">
          <a:xfrm>
            <a:off x="4511330" y="-1"/>
            <a:ext cx="4632671" cy="2937954"/>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Arrested Female Handcuffed A Stock Footage ~ Royalty Free Stock Videos |  Pond5">
            <a:extLst>
              <a:ext uri="{FF2B5EF4-FFF2-40B4-BE49-F238E27FC236}">
                <a16:creationId xmlns:a16="http://schemas.microsoft.com/office/drawing/2014/main" id="{D6228311-C854-B04B-8092-9663E71AFF9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695" r="6718" b="2"/>
          <a:stretch/>
        </p:blipFill>
        <p:spPr bwMode="auto">
          <a:xfrm>
            <a:off x="3152728" y="2937953"/>
            <a:ext cx="5991270" cy="3920047"/>
          </a:xfrm>
          <a:prstGeom prst="rect">
            <a:avLst/>
          </a:prstGeom>
          <a:noFill/>
          <a:extLst>
            <a:ext uri="{909E8E84-426E-40DD-AFC4-6F175D3DCCD1}">
              <a14:hiddenFill xmlns:a14="http://schemas.microsoft.com/office/drawing/2010/main">
                <a:solidFill>
                  <a:srgbClr val="FFFFFF"/>
                </a:solidFill>
              </a14:hiddenFill>
            </a:ext>
          </a:extLst>
        </p:spPr>
      </p:pic>
      <p:sp>
        <p:nvSpPr>
          <p:cNvPr id="73" name="Freeform: Shape 72">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589485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Freeform: Shape 74">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5573380"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p:cNvSpPr txBox="1"/>
          <p:nvPr/>
        </p:nvSpPr>
        <p:spPr>
          <a:xfrm>
            <a:off x="603504" y="365125"/>
            <a:ext cx="3949616" cy="1325563"/>
          </a:xfrm>
          <a:prstGeom prst="rect">
            <a:avLst/>
          </a:prstGeom>
        </p:spPr>
        <p:txBody>
          <a:bodyPr vert="horz" lIns="91440" tIns="45720" rIns="91440" bIns="45720" rtlCol="0" anchor="ctr">
            <a:normAutofit/>
          </a:bodyPr>
          <a:lstStyle/>
          <a:p>
            <a:pPr>
              <a:lnSpc>
                <a:spcPct val="90000"/>
              </a:lnSpc>
              <a:spcBef>
                <a:spcPct val="0"/>
              </a:spcBef>
              <a:spcAft>
                <a:spcPts val="450"/>
              </a:spcAft>
            </a:pPr>
            <a:r>
              <a:rPr lang="en-US" sz="4400" b="1" kern="1200">
                <a:solidFill>
                  <a:schemeClr val="tx1"/>
                </a:solidFill>
                <a:latin typeface="+mj-lt"/>
                <a:ea typeface="+mj-ea"/>
                <a:cs typeface="+mj-cs"/>
              </a:rPr>
              <a:t>Prisoners of the Opposite Sex</a:t>
            </a:r>
          </a:p>
        </p:txBody>
      </p:sp>
      <p:sp>
        <p:nvSpPr>
          <p:cNvPr id="5" name="TextBox 4">
            <a:extLst>
              <a:ext uri="{FF2B5EF4-FFF2-40B4-BE49-F238E27FC236}">
                <a16:creationId xmlns:a16="http://schemas.microsoft.com/office/drawing/2014/main" id="{B92FBDFE-4B3C-6D43-913A-AB8D22B4F2CE}"/>
              </a:ext>
            </a:extLst>
          </p:cNvPr>
          <p:cNvSpPr txBox="1"/>
          <p:nvPr/>
        </p:nvSpPr>
        <p:spPr>
          <a:xfrm>
            <a:off x="603504" y="2022601"/>
            <a:ext cx="2956124" cy="4154361"/>
          </a:xfrm>
          <a:prstGeom prst="rect">
            <a:avLst/>
          </a:prstGeom>
        </p:spPr>
        <p:txBody>
          <a:bodyPr vert="horz" lIns="91440" tIns="45720" rIns="91440" bIns="45720" rtlCol="0">
            <a:normAutofit/>
          </a:bodyPr>
          <a:lstStyle/>
          <a:p>
            <a:pPr indent="-228600">
              <a:lnSpc>
                <a:spcPct val="90000"/>
              </a:lnSpc>
              <a:spcBef>
                <a:spcPct val="0"/>
              </a:spcBef>
              <a:spcAft>
                <a:spcPts val="450"/>
              </a:spcAft>
              <a:buFont typeface="Arial" panose="020B0604020202020204" pitchFamily="34" charset="0"/>
              <a:buChar char="•"/>
              <a:defRPr/>
            </a:pPr>
            <a:r>
              <a:rPr lang="en-US" altLang="en-US" sz="1700"/>
              <a:t>Female prisoners must be accompanied by a female police officer if one is available. </a:t>
            </a:r>
          </a:p>
          <a:p>
            <a:pPr indent="-228600">
              <a:lnSpc>
                <a:spcPct val="90000"/>
              </a:lnSpc>
              <a:spcBef>
                <a:spcPct val="0"/>
              </a:spcBef>
              <a:spcAft>
                <a:spcPts val="450"/>
              </a:spcAft>
              <a:buFont typeface="Arial" panose="020B0604020202020204" pitchFamily="34" charset="0"/>
              <a:buChar char="•"/>
              <a:defRPr/>
            </a:pPr>
            <a:endParaRPr lang="en-US" altLang="en-US" sz="1700"/>
          </a:p>
          <a:p>
            <a:pPr indent="-228600">
              <a:lnSpc>
                <a:spcPct val="90000"/>
              </a:lnSpc>
              <a:spcBef>
                <a:spcPct val="0"/>
              </a:spcBef>
              <a:spcAft>
                <a:spcPts val="450"/>
              </a:spcAft>
              <a:buFont typeface="Arial" panose="020B0604020202020204" pitchFamily="34" charset="0"/>
              <a:buChar char="•"/>
              <a:defRPr/>
            </a:pPr>
            <a:r>
              <a:rPr lang="en-US" altLang="en-US" sz="1700"/>
              <a:t>If not available, at least two male officers must act as escort. </a:t>
            </a:r>
          </a:p>
          <a:p>
            <a:pPr indent="-228600">
              <a:lnSpc>
                <a:spcPct val="90000"/>
              </a:lnSpc>
              <a:spcBef>
                <a:spcPct val="0"/>
              </a:spcBef>
              <a:spcAft>
                <a:spcPts val="450"/>
              </a:spcAft>
              <a:buFont typeface="Arial" panose="020B0604020202020204" pitchFamily="34" charset="0"/>
              <a:buChar char="•"/>
              <a:defRPr/>
            </a:pPr>
            <a:endParaRPr lang="en-US" altLang="en-US" sz="1700"/>
          </a:p>
          <a:p>
            <a:pPr indent="-228600">
              <a:lnSpc>
                <a:spcPct val="90000"/>
              </a:lnSpc>
              <a:spcBef>
                <a:spcPct val="0"/>
              </a:spcBef>
              <a:spcAft>
                <a:spcPts val="450"/>
              </a:spcAft>
              <a:buFont typeface="Arial" panose="020B0604020202020204" pitchFamily="34" charset="0"/>
              <a:buChar char="•"/>
              <a:defRPr/>
            </a:pPr>
            <a:r>
              <a:rPr lang="en-US" altLang="en-US" sz="1700"/>
              <a:t>The same course of action applies to male prisoners and female officers</a:t>
            </a:r>
          </a:p>
        </p:txBody>
      </p:sp>
    </p:spTree>
    <p:extLst>
      <p:ext uri="{BB962C8B-B14F-4D97-AF65-F5344CB8AC3E}">
        <p14:creationId xmlns:p14="http://schemas.microsoft.com/office/powerpoint/2010/main" val="2239676724"/>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2"/>
          <p:cNvSpPr txBox="1">
            <a:spLocks/>
          </p:cNvSpPr>
          <p:nvPr/>
        </p:nvSpPr>
        <p:spPr bwMode="auto">
          <a:xfrm>
            <a:off x="595246" y="2806882"/>
            <a:ext cx="3398174" cy="272958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68580" tIns="34290" rIns="68580" bIns="34290" numCol="1" rtlCol="0" anchor="ctr" anchorCtr="0" compatLnSpc="1">
            <a:prstTxWarp prst="textNoShape">
              <a:avLst/>
            </a:prstTxWarp>
            <a:normAutofit/>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lnSpc>
                <a:spcPct val="90000"/>
              </a:lnSpc>
              <a:buNone/>
              <a:defRPr/>
            </a:pPr>
            <a:r>
              <a:rPr lang="en-US" sz="2100" dirty="0">
                <a:solidFill>
                  <a:schemeClr val="tx1"/>
                </a:solidFill>
                <a:latin typeface="+mn-lt"/>
              </a:rPr>
              <a:t>The suspect </a:t>
            </a:r>
            <a:r>
              <a:rPr lang="en-US" sz="2100" b="1" dirty="0">
                <a:solidFill>
                  <a:schemeClr val="tx1"/>
                </a:solidFill>
                <a:latin typeface="+mn-lt"/>
              </a:rPr>
              <a:t>MUST </a:t>
            </a:r>
            <a:r>
              <a:rPr lang="en-US" sz="2100" dirty="0">
                <a:solidFill>
                  <a:schemeClr val="tx1"/>
                </a:solidFill>
                <a:latin typeface="+mn-lt"/>
              </a:rPr>
              <a:t>be taken to a </a:t>
            </a:r>
            <a:r>
              <a:rPr lang="en-US" sz="2100" dirty="0">
                <a:solidFill>
                  <a:srgbClr val="FFC000"/>
                </a:solidFill>
                <a:latin typeface="+mn-lt"/>
              </a:rPr>
              <a:t>designated police station </a:t>
            </a:r>
            <a:r>
              <a:rPr lang="en-US" sz="2100" dirty="0">
                <a:solidFill>
                  <a:schemeClr val="tx1"/>
                </a:solidFill>
                <a:latin typeface="+mn-lt"/>
              </a:rPr>
              <a:t>as soon as </a:t>
            </a:r>
            <a:r>
              <a:rPr lang="en-US" sz="2100" b="1" dirty="0">
                <a:solidFill>
                  <a:schemeClr val="tx1"/>
                </a:solidFill>
                <a:latin typeface="+mn-lt"/>
              </a:rPr>
              <a:t>practicable </a:t>
            </a:r>
            <a:r>
              <a:rPr lang="en-US" sz="2100" dirty="0">
                <a:solidFill>
                  <a:schemeClr val="tx1"/>
                </a:solidFill>
                <a:latin typeface="+mn-lt"/>
              </a:rPr>
              <a:t>after arrest</a:t>
            </a:r>
            <a:endParaRPr lang="en-US" sz="2100" b="1" dirty="0">
              <a:solidFill>
                <a:schemeClr val="tx1"/>
              </a:solidFill>
              <a:latin typeface="+mn-lt"/>
            </a:endParaRPr>
          </a:p>
        </p:txBody>
      </p:sp>
      <p:pic>
        <p:nvPicPr>
          <p:cNvPr id="9218" name="Picture 2" descr="Ystrad Mynach Police Station">
            <a:extLst>
              <a:ext uri="{FF2B5EF4-FFF2-40B4-BE49-F238E27FC236}">
                <a16:creationId xmlns:a16="http://schemas.microsoft.com/office/drawing/2014/main" id="{E4226451-7EE1-2645-838A-6FEE9E3E9E9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370043" y="4198014"/>
            <a:ext cx="2197967" cy="1239653"/>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Newport police station custody suite set for upgrade | South Wales Argus">
            <a:extLst>
              <a:ext uri="{FF2B5EF4-FFF2-40B4-BE49-F238E27FC236}">
                <a16:creationId xmlns:a16="http://schemas.microsoft.com/office/drawing/2014/main" id="{B23F5478-6C17-AA41-9F29-1BF37B315D9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11241" y="2361750"/>
            <a:ext cx="2619375" cy="1743075"/>
          </a:xfrm>
          <a:prstGeom prst="rect">
            <a:avLst/>
          </a:prstGeom>
          <a:noFill/>
          <a:extLst>
            <a:ext uri="{909E8E84-426E-40DD-AFC4-6F175D3DCCD1}">
              <a14:hiddenFill xmlns:a14="http://schemas.microsoft.com/office/drawing/2010/main">
                <a:solidFill>
                  <a:srgbClr val="FFFFFF"/>
                </a:solidFill>
              </a14:hiddenFill>
            </a:ext>
          </a:extLst>
        </p:spPr>
      </p:pic>
      <p:sp>
        <p:nvSpPr>
          <p:cNvPr id="2" name="Pentagon 1">
            <a:extLst>
              <a:ext uri="{FF2B5EF4-FFF2-40B4-BE49-F238E27FC236}">
                <a16:creationId xmlns:a16="http://schemas.microsoft.com/office/drawing/2014/main" id="{250377DB-6A58-CC49-9052-60C7AD417175}"/>
              </a:ext>
            </a:extLst>
          </p:cNvPr>
          <p:cNvSpPr/>
          <p:nvPr/>
        </p:nvSpPr>
        <p:spPr>
          <a:xfrm>
            <a:off x="0" y="1284940"/>
            <a:ext cx="8142317" cy="841709"/>
          </a:xfrm>
          <a:prstGeom prst="homePlat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7" name="TextBox 6"/>
          <p:cNvSpPr txBox="1"/>
          <p:nvPr/>
        </p:nvSpPr>
        <p:spPr>
          <a:xfrm>
            <a:off x="218623" y="1049839"/>
            <a:ext cx="7549592" cy="973836"/>
          </a:xfrm>
          <a:prstGeom prst="rect">
            <a:avLst/>
          </a:prstGeom>
        </p:spPr>
        <p:txBody>
          <a:bodyPr vert="horz" lIns="68580" tIns="34290" rIns="68580" bIns="34290" rtlCol="0" anchor="b">
            <a:normAutofit/>
          </a:bodyPr>
          <a:lstStyle/>
          <a:p>
            <a:pPr>
              <a:lnSpc>
                <a:spcPct val="90000"/>
              </a:lnSpc>
              <a:spcBef>
                <a:spcPct val="0"/>
              </a:spcBef>
              <a:spcAft>
                <a:spcPts val="450"/>
              </a:spcAft>
            </a:pPr>
            <a:r>
              <a:rPr lang="en-US" sz="3600" b="1" dirty="0">
                <a:latin typeface="+mj-lt"/>
                <a:ea typeface="+mj-ea"/>
                <a:cs typeface="+mj-cs"/>
              </a:rPr>
              <a:t>Taking a DP to the Police Station</a:t>
            </a:r>
          </a:p>
        </p:txBody>
      </p:sp>
    </p:spTree>
    <p:extLst>
      <p:ext uri="{BB962C8B-B14F-4D97-AF65-F5344CB8AC3E}">
        <p14:creationId xmlns:p14="http://schemas.microsoft.com/office/powerpoint/2010/main" val="318848727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595246" y="386930"/>
            <a:ext cx="7549592" cy="1298448"/>
          </a:xfrm>
          <a:prstGeom prst="rect">
            <a:avLst/>
          </a:prstGeom>
        </p:spPr>
        <p:txBody>
          <a:bodyPr vert="horz" lIns="91440" tIns="45720" rIns="91440" bIns="45720" rtlCol="0" anchor="b">
            <a:normAutofit/>
          </a:bodyPr>
          <a:lstStyle/>
          <a:p>
            <a:pPr>
              <a:lnSpc>
                <a:spcPct val="90000"/>
              </a:lnSpc>
              <a:spcBef>
                <a:spcPct val="0"/>
              </a:spcBef>
              <a:spcAft>
                <a:spcPts val="450"/>
              </a:spcAft>
            </a:pPr>
            <a:r>
              <a:rPr lang="en-US" sz="4200" b="1">
                <a:latin typeface="+mj-lt"/>
                <a:ea typeface="+mj-ea"/>
                <a:cs typeface="+mj-cs"/>
              </a:rPr>
              <a:t>Detention</a:t>
            </a:r>
          </a:p>
        </p:txBody>
      </p:sp>
      <p:sp>
        <p:nvSpPr>
          <p:cNvPr id="73" name="Rectangle 7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1998845"/>
            <a:ext cx="859094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p:cNvSpPr txBox="1">
            <a:spLocks noChangeArrowheads="1"/>
          </p:cNvSpPr>
          <p:nvPr/>
        </p:nvSpPr>
        <p:spPr>
          <a:xfrm>
            <a:off x="595245" y="2599509"/>
            <a:ext cx="3398174" cy="363945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lvl="1" indent="0">
              <a:lnSpc>
                <a:spcPct val="90000"/>
              </a:lnSpc>
              <a:buNone/>
            </a:pPr>
            <a:r>
              <a:rPr lang="en-US" altLang="en-US" sz="1700" dirty="0"/>
              <a:t>A person is in detention when he or she:</a:t>
            </a:r>
          </a:p>
          <a:p>
            <a:pPr marL="102394" lvl="1" indent="-228600">
              <a:lnSpc>
                <a:spcPct val="90000"/>
              </a:lnSpc>
              <a:buFont typeface="Arial" panose="020B0604020202020204" pitchFamily="34" charset="0"/>
              <a:buChar char="•"/>
            </a:pPr>
            <a:endParaRPr lang="en-US" altLang="en-US" sz="1700" dirty="0"/>
          </a:p>
          <a:p>
            <a:pPr marL="477440" lvl="1" indent="-228600">
              <a:lnSpc>
                <a:spcPct val="90000"/>
              </a:lnSpc>
              <a:buFont typeface="Arial" panose="020B0604020202020204" pitchFamily="34" charset="0"/>
              <a:buChar char="•"/>
            </a:pPr>
            <a:r>
              <a:rPr lang="en-US" altLang="en-US" sz="1700" dirty="0"/>
              <a:t>has been arrested for an offence and brought to custody, or</a:t>
            </a:r>
          </a:p>
          <a:p>
            <a:pPr marL="477440" lvl="1" indent="-228600">
              <a:lnSpc>
                <a:spcPct val="90000"/>
              </a:lnSpc>
              <a:buFont typeface="Arial" panose="020B0604020202020204" pitchFamily="34" charset="0"/>
              <a:buChar char="•"/>
            </a:pPr>
            <a:r>
              <a:rPr lang="en-US" altLang="en-US" sz="1700" dirty="0"/>
              <a:t>has voluntarily attended a police station and is subsequently arrested and is detained there or elsewhere in the charge of a constable.</a:t>
            </a:r>
          </a:p>
        </p:txBody>
      </p:sp>
      <p:pic>
        <p:nvPicPr>
          <p:cNvPr id="10242" name="Picture 2" descr="Detention of a minor for his own protection – round two - UK Human Rights  Blog">
            <a:extLst>
              <a:ext uri="{FF2B5EF4-FFF2-40B4-BE49-F238E27FC236}">
                <a16:creationId xmlns:a16="http://schemas.microsoft.com/office/drawing/2014/main" id="{41EFC4D3-8576-FE40-AE65-535EAB71DE1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1988" r="13664" b="-2"/>
          <a:stretch/>
        </p:blipFill>
        <p:spPr bwMode="auto">
          <a:xfrm>
            <a:off x="4433649" y="2484255"/>
            <a:ext cx="3862707" cy="3714244"/>
          </a:xfrm>
          <a:prstGeom prst="rect">
            <a:avLst/>
          </a:prstGeom>
          <a:noFill/>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23318" y="2332075"/>
            <a:ext cx="781700" cy="114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23917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8" name="Picture 4" descr="The futuristic new prison cells locked tight inside police cars - Hull Live">
            <a:extLst>
              <a:ext uri="{FF2B5EF4-FFF2-40B4-BE49-F238E27FC236}">
                <a16:creationId xmlns:a16="http://schemas.microsoft.com/office/drawing/2014/main" id="{1F3188F0-1CD4-EA4C-948A-B12E81CBFF1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359" r="9339" b="1"/>
          <a:stretch/>
        </p:blipFill>
        <p:spPr bwMode="auto">
          <a:xfrm>
            <a:off x="4511330" y="-1"/>
            <a:ext cx="4632671" cy="2937954"/>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New VW Prisoner Van Is An Uncomfortable Mobile Cell For Criminals">
            <a:extLst>
              <a:ext uri="{FF2B5EF4-FFF2-40B4-BE49-F238E27FC236}">
                <a16:creationId xmlns:a16="http://schemas.microsoft.com/office/drawing/2014/main" id="{631E0B13-4743-6949-8A71-42C41D271F9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840" r="12573" b="2"/>
          <a:stretch/>
        </p:blipFill>
        <p:spPr bwMode="auto">
          <a:xfrm>
            <a:off x="3152728" y="2937953"/>
            <a:ext cx="5991270" cy="3920047"/>
          </a:xfrm>
          <a:prstGeom prst="rect">
            <a:avLst/>
          </a:prstGeom>
          <a:noFill/>
          <a:extLst>
            <a:ext uri="{909E8E84-426E-40DD-AFC4-6F175D3DCCD1}">
              <a14:hiddenFill xmlns:a14="http://schemas.microsoft.com/office/drawing/2010/main">
                <a:solidFill>
                  <a:srgbClr val="FFFFFF"/>
                </a:solidFill>
              </a14:hiddenFill>
            </a:ext>
          </a:extLst>
        </p:spPr>
      </p:pic>
      <p:sp>
        <p:nvSpPr>
          <p:cNvPr id="73" name="Freeform: Shape 72">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589485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Freeform: Shape 74">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5573380"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p:cNvSpPr txBox="1"/>
          <p:nvPr/>
        </p:nvSpPr>
        <p:spPr>
          <a:xfrm>
            <a:off x="603504" y="365125"/>
            <a:ext cx="3949616" cy="1325563"/>
          </a:xfrm>
          <a:prstGeom prst="rect">
            <a:avLst/>
          </a:prstGeom>
        </p:spPr>
        <p:txBody>
          <a:bodyPr vert="horz" lIns="91440" tIns="45720" rIns="91440" bIns="45720" rtlCol="0" anchor="ctr">
            <a:normAutofit/>
          </a:bodyPr>
          <a:lstStyle/>
          <a:p>
            <a:pPr>
              <a:lnSpc>
                <a:spcPct val="90000"/>
              </a:lnSpc>
              <a:spcBef>
                <a:spcPct val="0"/>
              </a:spcBef>
              <a:spcAft>
                <a:spcPts val="450"/>
              </a:spcAft>
            </a:pPr>
            <a:r>
              <a:rPr lang="en-US" sz="3400" b="1" kern="1200">
                <a:solidFill>
                  <a:schemeClr val="tx1"/>
                </a:solidFill>
                <a:latin typeface="+mj-lt"/>
                <a:ea typeface="+mj-ea"/>
                <a:cs typeface="+mj-cs"/>
              </a:rPr>
              <a:t>Transporting Suspects to custody…</a:t>
            </a:r>
          </a:p>
        </p:txBody>
      </p:sp>
      <p:sp>
        <p:nvSpPr>
          <p:cNvPr id="3" name="Rectangle 5"/>
          <p:cNvSpPr txBox="1">
            <a:spLocks noChangeArrowheads="1"/>
          </p:cNvSpPr>
          <p:nvPr>
            <p:custDataLst>
              <p:tags r:id="rId1"/>
            </p:custDataLst>
          </p:nvPr>
        </p:nvSpPr>
        <p:spPr bwMode="auto">
          <a:xfrm>
            <a:off x="603504" y="2022601"/>
            <a:ext cx="2956124" cy="4154361"/>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lvl1pPr marL="0" indent="0" algn="l" rtl="0" eaLnBrk="0" fontAlgn="base" hangingPunct="0">
              <a:spcBef>
                <a:spcPct val="20000"/>
              </a:spcBef>
              <a:spcAft>
                <a:spcPct val="0"/>
              </a:spcAft>
              <a:buNone/>
              <a:defRPr sz="3200">
                <a:solidFill>
                  <a:schemeClr val="accent2"/>
                </a:solidFill>
                <a:latin typeface="Verdana" pitchFamily="34" charset="0"/>
                <a:ea typeface="+mn-ea"/>
                <a:cs typeface="+mn-cs"/>
              </a:defRPr>
            </a:lvl1pPr>
            <a:lvl2pPr marL="457200" indent="0" algn="l" rtl="0" eaLnBrk="0" fontAlgn="base" hangingPunct="0">
              <a:spcBef>
                <a:spcPct val="20000"/>
              </a:spcBef>
              <a:spcAft>
                <a:spcPct val="0"/>
              </a:spcAft>
              <a:buNone/>
              <a:defRPr sz="3200">
                <a:solidFill>
                  <a:schemeClr val="accent2"/>
                </a:solidFill>
                <a:latin typeface="Verdana" pitchFamily="34" charset="0"/>
              </a:defRPr>
            </a:lvl2pPr>
            <a:lvl3pPr marL="914400" indent="0" algn="l" rtl="0" eaLnBrk="0" fontAlgn="base" hangingPunct="0">
              <a:spcBef>
                <a:spcPct val="20000"/>
              </a:spcBef>
              <a:spcAft>
                <a:spcPct val="0"/>
              </a:spcAft>
              <a:buNone/>
              <a:defRPr sz="3200">
                <a:solidFill>
                  <a:schemeClr val="accent2"/>
                </a:solidFill>
                <a:latin typeface="Verdana" pitchFamily="34" charset="0"/>
              </a:defRPr>
            </a:lvl3pPr>
            <a:lvl4pPr marL="1371600" indent="0" algn="l" rtl="0" eaLnBrk="0" fontAlgn="base" hangingPunct="0">
              <a:spcBef>
                <a:spcPct val="20000"/>
              </a:spcBef>
              <a:spcAft>
                <a:spcPct val="0"/>
              </a:spcAft>
              <a:buNone/>
              <a:defRPr sz="3200">
                <a:solidFill>
                  <a:schemeClr val="tx1"/>
                </a:solidFill>
                <a:latin typeface="+mn-lt"/>
              </a:defRPr>
            </a:lvl4pPr>
            <a:lvl5pPr marL="1828800" indent="0" algn="l" rtl="0" eaLnBrk="0" fontAlgn="base" hangingPunct="0">
              <a:spcBef>
                <a:spcPct val="20000"/>
              </a:spcBef>
              <a:spcAft>
                <a:spcPct val="0"/>
              </a:spcAft>
              <a:buNone/>
              <a:defRPr sz="2400">
                <a:solidFill>
                  <a:schemeClr val="tx1"/>
                </a:solidFill>
                <a:latin typeface="+mn-lt"/>
              </a:defRPr>
            </a:lvl5pPr>
            <a:lvl6pPr marL="2514600" indent="-228600" algn="l" rtl="0" fontAlgn="base">
              <a:spcBef>
                <a:spcPct val="20000"/>
              </a:spcBef>
              <a:spcAft>
                <a:spcPct val="0"/>
              </a:spcAft>
              <a:buChar char="»"/>
              <a:defRPr sz="1800">
                <a:solidFill>
                  <a:schemeClr val="tx1"/>
                </a:solidFill>
                <a:latin typeface="+mn-lt"/>
              </a:defRPr>
            </a:lvl6pPr>
            <a:lvl7pPr marL="2971800" indent="-228600" algn="l" rtl="0" fontAlgn="base">
              <a:spcBef>
                <a:spcPct val="20000"/>
              </a:spcBef>
              <a:spcAft>
                <a:spcPct val="0"/>
              </a:spcAft>
              <a:buChar char="»"/>
              <a:defRPr sz="1800">
                <a:solidFill>
                  <a:schemeClr val="tx1"/>
                </a:solidFill>
                <a:latin typeface="+mn-lt"/>
              </a:defRPr>
            </a:lvl7pPr>
            <a:lvl8pPr marL="3429000" indent="-228600" algn="l" rtl="0" fontAlgn="base">
              <a:spcBef>
                <a:spcPct val="20000"/>
              </a:spcBef>
              <a:spcAft>
                <a:spcPct val="0"/>
              </a:spcAft>
              <a:buChar char="»"/>
              <a:defRPr sz="1800">
                <a:solidFill>
                  <a:schemeClr val="tx1"/>
                </a:solidFill>
                <a:latin typeface="+mn-lt"/>
              </a:defRPr>
            </a:lvl8pPr>
            <a:lvl9pPr marL="3886200" indent="-228600" algn="l" rtl="0" fontAlgn="base">
              <a:spcBef>
                <a:spcPct val="20000"/>
              </a:spcBef>
              <a:spcAft>
                <a:spcPct val="0"/>
              </a:spcAft>
              <a:buChar char="»"/>
              <a:defRPr sz="1800">
                <a:solidFill>
                  <a:schemeClr val="tx1"/>
                </a:solidFill>
                <a:latin typeface="+mn-lt"/>
              </a:defRPr>
            </a:lvl9pPr>
          </a:lstStyle>
          <a:p>
            <a:pPr indent="-228600" eaLnBrk="1" hangingPunct="1">
              <a:lnSpc>
                <a:spcPct val="90000"/>
              </a:lnSpc>
              <a:spcBef>
                <a:spcPts val="0"/>
              </a:spcBef>
              <a:spcAft>
                <a:spcPts val="2700"/>
              </a:spcAft>
              <a:buFont typeface="Arial" panose="020B0604020202020204" pitchFamily="34" charset="0"/>
              <a:buChar char="•"/>
              <a:defRPr/>
            </a:pPr>
            <a:r>
              <a:rPr lang="en-US" altLang="en-US" sz="1700" b="1">
                <a:solidFill>
                  <a:schemeClr val="tx1"/>
                </a:solidFill>
                <a:latin typeface="+mn-lt"/>
              </a:rPr>
              <a:t>Risk assessment (SCREEN)</a:t>
            </a:r>
          </a:p>
          <a:p>
            <a:pPr indent="-228600" eaLnBrk="1" hangingPunct="1">
              <a:lnSpc>
                <a:spcPct val="90000"/>
              </a:lnSpc>
              <a:spcBef>
                <a:spcPts val="0"/>
              </a:spcBef>
              <a:spcAft>
                <a:spcPts val="2700"/>
              </a:spcAft>
              <a:buFont typeface="Arial" panose="020B0604020202020204" pitchFamily="34" charset="0"/>
              <a:buChar char="•"/>
              <a:defRPr/>
            </a:pPr>
            <a:r>
              <a:rPr lang="en-US" altLang="en-US" sz="1700" b="1">
                <a:solidFill>
                  <a:schemeClr val="tx1"/>
                </a:solidFill>
                <a:latin typeface="+mn-lt"/>
              </a:rPr>
              <a:t>Search Vehicle</a:t>
            </a:r>
          </a:p>
          <a:p>
            <a:pPr indent="-228600" eaLnBrk="1" hangingPunct="1">
              <a:lnSpc>
                <a:spcPct val="90000"/>
              </a:lnSpc>
              <a:spcBef>
                <a:spcPts val="0"/>
              </a:spcBef>
              <a:spcAft>
                <a:spcPts val="2700"/>
              </a:spcAft>
              <a:buFont typeface="Arial" panose="020B0604020202020204" pitchFamily="34" charset="0"/>
              <a:buChar char="•"/>
              <a:defRPr/>
            </a:pPr>
            <a:r>
              <a:rPr lang="en-US" altLang="en-US" sz="1700" b="1">
                <a:solidFill>
                  <a:schemeClr val="tx1"/>
                </a:solidFill>
                <a:latin typeface="+mn-lt"/>
              </a:rPr>
              <a:t>Remove equipment </a:t>
            </a:r>
          </a:p>
          <a:p>
            <a:pPr indent="-228600" eaLnBrk="1" hangingPunct="1">
              <a:lnSpc>
                <a:spcPct val="90000"/>
              </a:lnSpc>
              <a:spcBef>
                <a:spcPts val="0"/>
              </a:spcBef>
              <a:spcAft>
                <a:spcPts val="2700"/>
              </a:spcAft>
              <a:buFont typeface="Arial" panose="020B0604020202020204" pitchFamily="34" charset="0"/>
              <a:buChar char="•"/>
              <a:defRPr/>
            </a:pPr>
            <a:r>
              <a:rPr lang="en-US" altLang="en-US" sz="1700" b="1">
                <a:solidFill>
                  <a:schemeClr val="tx1"/>
                </a:solidFill>
                <a:latin typeface="+mn-lt"/>
              </a:rPr>
              <a:t>Search person</a:t>
            </a:r>
          </a:p>
          <a:p>
            <a:pPr indent="-228600" eaLnBrk="1" hangingPunct="1">
              <a:lnSpc>
                <a:spcPct val="90000"/>
              </a:lnSpc>
              <a:spcBef>
                <a:spcPts val="0"/>
              </a:spcBef>
              <a:spcAft>
                <a:spcPts val="2700"/>
              </a:spcAft>
              <a:buFont typeface="Arial" panose="020B0604020202020204" pitchFamily="34" charset="0"/>
              <a:buChar char="•"/>
              <a:defRPr/>
            </a:pPr>
            <a:r>
              <a:rPr lang="en-US" altLang="en-US" sz="1700" b="1">
                <a:solidFill>
                  <a:schemeClr val="tx1"/>
                </a:solidFill>
                <a:latin typeface="+mn-lt"/>
              </a:rPr>
              <a:t>Activate child locks </a:t>
            </a:r>
          </a:p>
        </p:txBody>
      </p:sp>
    </p:spTree>
    <p:extLst>
      <p:ext uri="{BB962C8B-B14F-4D97-AF65-F5344CB8AC3E}">
        <p14:creationId xmlns:p14="http://schemas.microsoft.com/office/powerpoint/2010/main" val="354418448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442170" y="856180"/>
            <a:ext cx="3420438" cy="1128068"/>
          </a:xfrm>
          <a:prstGeom prst="rect">
            <a:avLst/>
          </a:prstGeom>
        </p:spPr>
        <p:txBody>
          <a:bodyPr vert="horz" lIns="91440" tIns="45720" rIns="91440" bIns="45720" rtlCol="0" anchor="ctr">
            <a:normAutofit fontScale="92500"/>
          </a:bodyPr>
          <a:lstStyle/>
          <a:p>
            <a:pPr>
              <a:lnSpc>
                <a:spcPct val="90000"/>
              </a:lnSpc>
              <a:spcBef>
                <a:spcPct val="0"/>
              </a:spcBef>
              <a:spcAft>
                <a:spcPts val="450"/>
              </a:spcAft>
            </a:pPr>
            <a:r>
              <a:rPr lang="en-US" sz="3000" b="1">
                <a:latin typeface="+mj-lt"/>
                <a:ea typeface="+mj-ea"/>
                <a:cs typeface="+mj-cs"/>
              </a:rPr>
              <a:t>Transporting Suspects to custody…</a:t>
            </a:r>
          </a:p>
        </p:txBody>
      </p:sp>
      <p:grpSp>
        <p:nvGrpSpPr>
          <p:cNvPr id="73" name="Group 7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266396" cy="673460"/>
            <a:chOff x="0" y="823811"/>
            <a:chExt cx="355196" cy="673460"/>
          </a:xfrm>
        </p:grpSpPr>
        <p:sp>
          <p:nvSpPr>
            <p:cNvPr id="74" name="Rectangle 7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7" name="Rectangle 7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8813" y="2090569"/>
            <a:ext cx="32232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5"/>
          <p:cNvSpPr txBox="1">
            <a:spLocks noChangeArrowheads="1"/>
          </p:cNvSpPr>
          <p:nvPr>
            <p:custDataLst>
              <p:tags r:id="rId1"/>
            </p:custDataLst>
          </p:nvPr>
        </p:nvSpPr>
        <p:spPr bwMode="auto">
          <a:xfrm>
            <a:off x="443039" y="2330505"/>
            <a:ext cx="3419569" cy="397958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lvl1pPr marL="0" indent="0" algn="l" rtl="0" eaLnBrk="0" fontAlgn="base" hangingPunct="0">
              <a:spcBef>
                <a:spcPct val="20000"/>
              </a:spcBef>
              <a:spcAft>
                <a:spcPct val="0"/>
              </a:spcAft>
              <a:buNone/>
              <a:defRPr sz="3200">
                <a:solidFill>
                  <a:schemeClr val="accent2"/>
                </a:solidFill>
                <a:latin typeface="Verdana" pitchFamily="34" charset="0"/>
                <a:ea typeface="+mn-ea"/>
                <a:cs typeface="+mn-cs"/>
              </a:defRPr>
            </a:lvl1pPr>
            <a:lvl2pPr marL="457200" indent="0" algn="l" rtl="0" eaLnBrk="0" fontAlgn="base" hangingPunct="0">
              <a:spcBef>
                <a:spcPct val="20000"/>
              </a:spcBef>
              <a:spcAft>
                <a:spcPct val="0"/>
              </a:spcAft>
              <a:buNone/>
              <a:defRPr sz="3200">
                <a:solidFill>
                  <a:schemeClr val="accent2"/>
                </a:solidFill>
                <a:latin typeface="Verdana" pitchFamily="34" charset="0"/>
              </a:defRPr>
            </a:lvl2pPr>
            <a:lvl3pPr marL="914400" indent="0" algn="l" rtl="0" eaLnBrk="0" fontAlgn="base" hangingPunct="0">
              <a:spcBef>
                <a:spcPct val="20000"/>
              </a:spcBef>
              <a:spcAft>
                <a:spcPct val="0"/>
              </a:spcAft>
              <a:buNone/>
              <a:defRPr sz="3200">
                <a:solidFill>
                  <a:schemeClr val="accent2"/>
                </a:solidFill>
                <a:latin typeface="Verdana" pitchFamily="34" charset="0"/>
              </a:defRPr>
            </a:lvl3pPr>
            <a:lvl4pPr marL="1371600" indent="0" algn="l" rtl="0" eaLnBrk="0" fontAlgn="base" hangingPunct="0">
              <a:spcBef>
                <a:spcPct val="20000"/>
              </a:spcBef>
              <a:spcAft>
                <a:spcPct val="0"/>
              </a:spcAft>
              <a:buNone/>
              <a:defRPr sz="3200">
                <a:solidFill>
                  <a:schemeClr val="tx1"/>
                </a:solidFill>
                <a:latin typeface="+mn-lt"/>
              </a:defRPr>
            </a:lvl4pPr>
            <a:lvl5pPr marL="1828800" indent="0" algn="l" rtl="0" eaLnBrk="0" fontAlgn="base" hangingPunct="0">
              <a:spcBef>
                <a:spcPct val="20000"/>
              </a:spcBef>
              <a:spcAft>
                <a:spcPct val="0"/>
              </a:spcAft>
              <a:buNone/>
              <a:defRPr sz="2400">
                <a:solidFill>
                  <a:schemeClr val="tx1"/>
                </a:solidFill>
                <a:latin typeface="+mn-lt"/>
              </a:defRPr>
            </a:lvl5pPr>
            <a:lvl6pPr marL="2514600" indent="-228600" algn="l" rtl="0" fontAlgn="base">
              <a:spcBef>
                <a:spcPct val="20000"/>
              </a:spcBef>
              <a:spcAft>
                <a:spcPct val="0"/>
              </a:spcAft>
              <a:buChar char="»"/>
              <a:defRPr sz="1800">
                <a:solidFill>
                  <a:schemeClr val="tx1"/>
                </a:solidFill>
                <a:latin typeface="+mn-lt"/>
              </a:defRPr>
            </a:lvl6pPr>
            <a:lvl7pPr marL="2971800" indent="-228600" algn="l" rtl="0" fontAlgn="base">
              <a:spcBef>
                <a:spcPct val="20000"/>
              </a:spcBef>
              <a:spcAft>
                <a:spcPct val="0"/>
              </a:spcAft>
              <a:buChar char="»"/>
              <a:defRPr sz="1800">
                <a:solidFill>
                  <a:schemeClr val="tx1"/>
                </a:solidFill>
                <a:latin typeface="+mn-lt"/>
              </a:defRPr>
            </a:lvl7pPr>
            <a:lvl8pPr marL="3429000" indent="-228600" algn="l" rtl="0" fontAlgn="base">
              <a:spcBef>
                <a:spcPct val="20000"/>
              </a:spcBef>
              <a:spcAft>
                <a:spcPct val="0"/>
              </a:spcAft>
              <a:buChar char="»"/>
              <a:defRPr sz="1800">
                <a:solidFill>
                  <a:schemeClr val="tx1"/>
                </a:solidFill>
                <a:latin typeface="+mn-lt"/>
              </a:defRPr>
            </a:lvl8pPr>
            <a:lvl9pPr marL="3886200" indent="-228600" algn="l" rtl="0" fontAlgn="base">
              <a:spcBef>
                <a:spcPct val="20000"/>
              </a:spcBef>
              <a:spcAft>
                <a:spcPct val="0"/>
              </a:spcAft>
              <a:buChar char="»"/>
              <a:defRPr sz="1800">
                <a:solidFill>
                  <a:schemeClr val="tx1"/>
                </a:solidFill>
                <a:latin typeface="+mn-lt"/>
              </a:defRPr>
            </a:lvl9pPr>
          </a:lstStyle>
          <a:p>
            <a:pPr indent="-228600" eaLnBrk="1" hangingPunct="1">
              <a:lnSpc>
                <a:spcPct val="90000"/>
              </a:lnSpc>
              <a:spcBef>
                <a:spcPts val="0"/>
              </a:spcBef>
              <a:spcAft>
                <a:spcPts val="2700"/>
              </a:spcAft>
              <a:buFont typeface="Arial" panose="020B0604020202020204" pitchFamily="34" charset="0"/>
              <a:buChar char="•"/>
              <a:defRPr/>
            </a:pPr>
            <a:r>
              <a:rPr lang="en-US" altLang="en-US" sz="1700">
                <a:solidFill>
                  <a:schemeClr val="tx1"/>
                </a:solidFill>
                <a:latin typeface="+mn-lt"/>
              </a:rPr>
              <a:t>Prevent cross contamination</a:t>
            </a:r>
          </a:p>
          <a:p>
            <a:pPr indent="-228600" eaLnBrk="1" hangingPunct="1">
              <a:lnSpc>
                <a:spcPct val="90000"/>
              </a:lnSpc>
              <a:spcBef>
                <a:spcPts val="0"/>
              </a:spcBef>
              <a:spcAft>
                <a:spcPts val="2700"/>
              </a:spcAft>
              <a:buFont typeface="Arial" panose="020B0604020202020204" pitchFamily="34" charset="0"/>
              <a:buChar char="•"/>
              <a:defRPr/>
            </a:pPr>
            <a:r>
              <a:rPr lang="en-US" altLang="en-US" sz="1700">
                <a:solidFill>
                  <a:schemeClr val="tx1"/>
                </a:solidFill>
                <a:latin typeface="+mn-lt"/>
              </a:rPr>
              <a:t>Inform custody</a:t>
            </a:r>
          </a:p>
          <a:p>
            <a:pPr indent="-228600" eaLnBrk="1" hangingPunct="1">
              <a:lnSpc>
                <a:spcPct val="90000"/>
              </a:lnSpc>
              <a:spcBef>
                <a:spcPts val="0"/>
              </a:spcBef>
              <a:spcAft>
                <a:spcPts val="2700"/>
              </a:spcAft>
              <a:buFont typeface="Arial" panose="020B0604020202020204" pitchFamily="34" charset="0"/>
              <a:buChar char="•"/>
              <a:defRPr/>
            </a:pPr>
            <a:r>
              <a:rPr lang="en-US" altLang="en-US" sz="1700">
                <a:solidFill>
                  <a:schemeClr val="tx1"/>
                </a:solidFill>
                <a:latin typeface="+mn-lt"/>
              </a:rPr>
              <a:t>Search vehicle again on arrival</a:t>
            </a:r>
          </a:p>
          <a:p>
            <a:pPr indent="-228600" eaLnBrk="1" hangingPunct="1">
              <a:lnSpc>
                <a:spcPct val="90000"/>
              </a:lnSpc>
              <a:spcBef>
                <a:spcPts val="0"/>
              </a:spcBef>
              <a:spcAft>
                <a:spcPts val="2700"/>
              </a:spcAft>
              <a:buFont typeface="Arial" panose="020B0604020202020204" pitchFamily="34" charset="0"/>
              <a:buChar char="•"/>
              <a:defRPr/>
            </a:pPr>
            <a:r>
              <a:rPr lang="en-US" altLang="en-US" sz="1700" b="1">
                <a:solidFill>
                  <a:schemeClr val="tx1"/>
                </a:solidFill>
                <a:latin typeface="+mn-lt"/>
              </a:rPr>
              <a:t>Never</a:t>
            </a:r>
            <a:r>
              <a:rPr lang="en-US" altLang="en-US" sz="1700">
                <a:solidFill>
                  <a:schemeClr val="tx1"/>
                </a:solidFill>
                <a:latin typeface="+mn-lt"/>
              </a:rPr>
              <a:t> handcuff prisoner to a vehicle or fixed object</a:t>
            </a:r>
          </a:p>
        </p:txBody>
      </p:sp>
      <p:sp>
        <p:nvSpPr>
          <p:cNvPr id="79" name="Rectangle 7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23252" y="0"/>
            <a:ext cx="112074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4357" y="513853"/>
            <a:ext cx="4507025"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Taxpayers face £1.2bn bill for delayed police radio network">
            <a:extLst>
              <a:ext uri="{FF2B5EF4-FFF2-40B4-BE49-F238E27FC236}">
                <a16:creationId xmlns:a16="http://schemas.microsoft.com/office/drawing/2014/main" id="{6CB2E23B-C628-1945-AED7-37D67D4AB7C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2910" r="18872" b="2"/>
          <a:stretch/>
        </p:blipFill>
        <p:spPr bwMode="auto">
          <a:xfrm>
            <a:off x="4483341" y="799352"/>
            <a:ext cx="4069057"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1810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3334BF2-C4C7-934F-8206-8CCD922C6656}"/>
              </a:ext>
            </a:extLst>
          </p:cNvPr>
          <p:cNvSpPr txBox="1"/>
          <p:nvPr/>
        </p:nvSpPr>
        <p:spPr>
          <a:xfrm>
            <a:off x="333384" y="857251"/>
            <a:ext cx="7200900" cy="507831"/>
          </a:xfrm>
          <a:prstGeom prst="rect">
            <a:avLst/>
          </a:prstGeom>
          <a:noFill/>
        </p:spPr>
        <p:txBody>
          <a:bodyPr wrap="square" rtlCol="0">
            <a:spAutoFit/>
          </a:bodyPr>
          <a:lstStyle/>
          <a:p>
            <a:endParaRPr lang="en-US" sz="1350" dirty="0"/>
          </a:p>
          <a:p>
            <a:endParaRPr lang="en-US" sz="1350" dirty="0"/>
          </a:p>
        </p:txBody>
      </p:sp>
      <p:graphicFrame>
        <p:nvGraphicFramePr>
          <p:cNvPr id="3" name="Table 3">
            <a:extLst>
              <a:ext uri="{FF2B5EF4-FFF2-40B4-BE49-F238E27FC236}">
                <a16:creationId xmlns:a16="http://schemas.microsoft.com/office/drawing/2014/main" id="{460353B4-9978-FE44-AE3A-4F1EF6359C9B}"/>
              </a:ext>
            </a:extLst>
          </p:cNvPr>
          <p:cNvGraphicFramePr>
            <a:graphicFrameLocks noGrp="1"/>
          </p:cNvGraphicFramePr>
          <p:nvPr/>
        </p:nvGraphicFramePr>
        <p:xfrm>
          <a:off x="108066" y="985316"/>
          <a:ext cx="8927869" cy="4991880"/>
        </p:xfrm>
        <a:graphic>
          <a:graphicData uri="http://schemas.openxmlformats.org/drawingml/2006/table">
            <a:tbl>
              <a:tblPr firstRow="1" bandRow="1">
                <a:tableStyleId>{8A107856-5554-42FB-B03E-39F5DBC370BA}</a:tableStyleId>
              </a:tblPr>
              <a:tblGrid>
                <a:gridCol w="1716578">
                  <a:extLst>
                    <a:ext uri="{9D8B030D-6E8A-4147-A177-3AD203B41FA5}">
                      <a16:colId xmlns:a16="http://schemas.microsoft.com/office/drawing/2014/main" val="2299314756"/>
                    </a:ext>
                  </a:extLst>
                </a:gridCol>
                <a:gridCol w="7211291">
                  <a:extLst>
                    <a:ext uri="{9D8B030D-6E8A-4147-A177-3AD203B41FA5}">
                      <a16:colId xmlns:a16="http://schemas.microsoft.com/office/drawing/2014/main" val="3098617369"/>
                    </a:ext>
                  </a:extLst>
                </a:gridCol>
              </a:tblGrid>
              <a:tr h="1506750">
                <a:tc>
                  <a:txBody>
                    <a:bodyPr/>
                    <a:lstStyle/>
                    <a:p>
                      <a:r>
                        <a:rPr lang="en-US" sz="1800" b="0" dirty="0">
                          <a:solidFill>
                            <a:srgbClr val="FF0000"/>
                          </a:solidFill>
                        </a:rPr>
                        <a:t>S</a:t>
                      </a:r>
                      <a:r>
                        <a:rPr lang="en-US" sz="1800" b="0" dirty="0"/>
                        <a:t>earch</a:t>
                      </a: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kern="1200" dirty="0">
                          <a:solidFill>
                            <a:schemeClr val="dk1"/>
                          </a:solidFill>
                          <a:effectLst/>
                          <a:latin typeface="+mn-lt"/>
                          <a:ea typeface="+mn-ea"/>
                          <a:cs typeface="+mn-cs"/>
                        </a:rPr>
                        <a:t>Search all prisoners for objects, to prevent: Which power? </a:t>
                      </a:r>
                      <a:br>
                        <a:rPr lang="en-GB" sz="1100" b="0" kern="1200" dirty="0">
                          <a:solidFill>
                            <a:schemeClr val="dk1"/>
                          </a:solidFill>
                          <a:effectLst/>
                          <a:latin typeface="+mn-lt"/>
                          <a:ea typeface="+mn-ea"/>
                          <a:cs typeface="+mn-cs"/>
                        </a:rPr>
                      </a:b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Injury to themselves or others.</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Damage to property, police vehicles/buildings/equipment.</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Evidence loss – if not seized can be hidden, swallowed or discarded.</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Aid escape - weapons, handcuff keys etc.</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Safekeeping – items of value are recovered to prevent loss, damage and minimise complaints.</a:t>
                      </a:r>
                    </a:p>
                    <a:p>
                      <a:endParaRPr lang="en-US" sz="1100" b="0" dirty="0"/>
                    </a:p>
                  </a:txBody>
                  <a:tcPr marL="68580" marR="68580" marT="34290" marB="34290"/>
                </a:tc>
                <a:extLst>
                  <a:ext uri="{0D108BD9-81ED-4DB2-BD59-A6C34878D82A}">
                    <a16:rowId xmlns:a16="http://schemas.microsoft.com/office/drawing/2014/main" val="1666754307"/>
                  </a:ext>
                </a:extLst>
              </a:tr>
              <a:tr h="342900">
                <a:tc>
                  <a:txBody>
                    <a:bodyPr/>
                    <a:lstStyle/>
                    <a:p>
                      <a:r>
                        <a:rPr lang="en-US" sz="1800" b="0" dirty="0">
                          <a:solidFill>
                            <a:srgbClr val="FF0000"/>
                          </a:solidFill>
                        </a:rPr>
                        <a:t>C</a:t>
                      </a:r>
                      <a:r>
                        <a:rPr lang="en-US" sz="1800" b="0" dirty="0"/>
                        <a:t>hecks</a:t>
                      </a:r>
                    </a:p>
                  </a:txBody>
                  <a:tcPr marL="68580" marR="68580" marT="34290" marB="34290"/>
                </a:tc>
                <a:tc>
                  <a:txBody>
                    <a:bodyPr/>
                    <a:lstStyle/>
                    <a:p>
                      <a:r>
                        <a:rPr lang="en-GB" sz="1100" b="0" kern="1200" dirty="0">
                          <a:solidFill>
                            <a:schemeClr val="dk1"/>
                          </a:solidFill>
                          <a:effectLst/>
                          <a:latin typeface="+mn-lt"/>
                          <a:ea typeface="+mn-ea"/>
                          <a:cs typeface="+mn-cs"/>
                        </a:rPr>
                        <a:t>Checks: ensure all checks are conducted. You must ascertain WHO you are dealing with (Niche/PNC/PND)</a:t>
                      </a:r>
                      <a:r>
                        <a:rPr lang="en-GB" sz="1100" b="0" dirty="0">
                          <a:effectLst/>
                        </a:rPr>
                        <a:t> </a:t>
                      </a:r>
                      <a:endParaRPr lang="en-US" sz="1100" b="0" dirty="0"/>
                    </a:p>
                  </a:txBody>
                  <a:tcPr marL="68580" marR="68580" marT="34290" marB="34290"/>
                </a:tc>
                <a:extLst>
                  <a:ext uri="{0D108BD9-81ED-4DB2-BD59-A6C34878D82A}">
                    <a16:rowId xmlns:a16="http://schemas.microsoft.com/office/drawing/2014/main" val="3913829472"/>
                  </a:ext>
                </a:extLst>
              </a:tr>
              <a:tr h="1032564">
                <a:tc>
                  <a:txBody>
                    <a:bodyPr/>
                    <a:lstStyle/>
                    <a:p>
                      <a:r>
                        <a:rPr lang="en-US" sz="1800" b="0" dirty="0">
                          <a:solidFill>
                            <a:srgbClr val="FF0000"/>
                          </a:solidFill>
                        </a:rPr>
                        <a:t>R</a:t>
                      </a:r>
                      <a:r>
                        <a:rPr lang="en-US" sz="1800" b="0" dirty="0"/>
                        <a:t>isk assessment </a:t>
                      </a:r>
                    </a:p>
                  </a:txBody>
                  <a:tcPr marL="68580" marR="68580" marT="34290" marB="34290"/>
                </a:tc>
                <a:tc>
                  <a:txBody>
                    <a:bodyPr/>
                    <a:lstStyle/>
                    <a:p>
                      <a:r>
                        <a:rPr lang="en-GB" sz="1100" b="0" kern="1200" dirty="0">
                          <a:solidFill>
                            <a:schemeClr val="dk1"/>
                          </a:solidFill>
                          <a:effectLst/>
                          <a:latin typeface="+mn-lt"/>
                          <a:ea typeface="+mn-ea"/>
                          <a:cs typeface="+mn-cs"/>
                        </a:rPr>
                        <a:t>Risk Assess the DP following search and checks conducted: Consider as appropriate:</a:t>
                      </a:r>
                      <a:br>
                        <a:rPr lang="en-GB" sz="1100" b="0" kern="1200" dirty="0">
                          <a:solidFill>
                            <a:schemeClr val="dk1"/>
                          </a:solidFill>
                          <a:effectLst/>
                          <a:latin typeface="+mn-lt"/>
                          <a:ea typeface="+mn-ea"/>
                          <a:cs typeface="+mn-cs"/>
                        </a:rPr>
                      </a:b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Restraints - Effective use of restraints (Hand cuffing, straps etc.). If the use of handcuffs is justified, use them.</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Effective use of communication skills continually assessing the DP for any injury, medical/welfare concerns.</a:t>
                      </a:r>
                    </a:p>
                    <a:p>
                      <a:r>
                        <a:rPr lang="en-GB" sz="1100" b="0" kern="1200" dirty="0">
                          <a:solidFill>
                            <a:schemeClr val="dk1"/>
                          </a:solidFill>
                          <a:effectLst/>
                          <a:latin typeface="+mn-lt"/>
                          <a:ea typeface="+mn-ea"/>
                          <a:cs typeface="+mn-cs"/>
                        </a:rPr>
                        <a:t>Detainees to be constantly monitored during transit and custody yard waiting periods.</a:t>
                      </a:r>
                    </a:p>
                    <a:p>
                      <a:endParaRPr lang="en-US" sz="1100" b="0" dirty="0"/>
                    </a:p>
                  </a:txBody>
                  <a:tcPr marL="68580" marR="68580" marT="34290" marB="34290"/>
                </a:tc>
                <a:extLst>
                  <a:ext uri="{0D108BD9-81ED-4DB2-BD59-A6C34878D82A}">
                    <a16:rowId xmlns:a16="http://schemas.microsoft.com/office/drawing/2014/main" val="1293672352"/>
                  </a:ext>
                </a:extLst>
              </a:tr>
              <a:tr h="390080">
                <a:tc>
                  <a:txBody>
                    <a:bodyPr/>
                    <a:lstStyle/>
                    <a:p>
                      <a:r>
                        <a:rPr lang="en-US" sz="1800" b="0" dirty="0">
                          <a:solidFill>
                            <a:srgbClr val="FF0000"/>
                          </a:solidFill>
                        </a:rPr>
                        <a:t>E</a:t>
                      </a:r>
                      <a:r>
                        <a:rPr lang="en-US" sz="1800" b="0" dirty="0"/>
                        <a:t>scort </a:t>
                      </a: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kern="1200" dirty="0">
                          <a:solidFill>
                            <a:schemeClr val="dk1"/>
                          </a:solidFill>
                          <a:effectLst/>
                          <a:latin typeface="+mn-lt"/>
                          <a:ea typeface="+mn-ea"/>
                          <a:cs typeface="+mn-cs"/>
                        </a:rPr>
                        <a:t>Escort - ensure detainee is supervised at ALL Times!!!</a:t>
                      </a:r>
                    </a:p>
                    <a:p>
                      <a:endParaRPr lang="en-US" sz="1100" b="0" dirty="0"/>
                    </a:p>
                  </a:txBody>
                  <a:tcPr marL="68580" marR="68580" marT="34290" marB="34290"/>
                </a:tc>
                <a:extLst>
                  <a:ext uri="{0D108BD9-81ED-4DB2-BD59-A6C34878D82A}">
                    <a16:rowId xmlns:a16="http://schemas.microsoft.com/office/drawing/2014/main" val="1751450238"/>
                  </a:ext>
                </a:extLst>
              </a:tr>
              <a:tr h="1193186">
                <a:tc>
                  <a:txBody>
                    <a:bodyPr/>
                    <a:lstStyle/>
                    <a:p>
                      <a:r>
                        <a:rPr lang="en-US" sz="1800" b="0" dirty="0">
                          <a:solidFill>
                            <a:srgbClr val="FF0000"/>
                          </a:solidFill>
                        </a:rPr>
                        <a:t>E</a:t>
                      </a:r>
                      <a:r>
                        <a:rPr lang="en-US" sz="1800" b="0" dirty="0"/>
                        <a:t>stablish</a:t>
                      </a:r>
                    </a:p>
                  </a:txBody>
                  <a:tcPr marL="68580" marR="68580" marT="34290" marB="34290"/>
                </a:tc>
                <a:tc>
                  <a:txBody>
                    <a:bodyPr/>
                    <a:lstStyle/>
                    <a:p>
                      <a:r>
                        <a:rPr lang="en-GB" sz="1100" b="0" kern="1200" dirty="0">
                          <a:solidFill>
                            <a:schemeClr val="dk1"/>
                          </a:solidFill>
                          <a:effectLst/>
                          <a:latin typeface="+mn-lt"/>
                          <a:ea typeface="+mn-ea"/>
                          <a:cs typeface="+mn-cs"/>
                        </a:rPr>
                        <a:t>Establish detainee needs:</a:t>
                      </a:r>
                      <a:br>
                        <a:rPr lang="en-GB" sz="1100" b="0" kern="1200" dirty="0">
                          <a:solidFill>
                            <a:schemeClr val="dk1"/>
                          </a:solidFill>
                          <a:effectLst/>
                          <a:latin typeface="+mn-lt"/>
                          <a:ea typeface="+mn-ea"/>
                          <a:cs typeface="+mn-cs"/>
                        </a:rPr>
                      </a:b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Medication – bring it with them.</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Appropriate Adult / Translator.</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Needs such as clothing – if seized you must arrange replacement.</a:t>
                      </a:r>
                    </a:p>
                    <a:p>
                      <a:r>
                        <a:rPr lang="en-GB" sz="1100" b="0" kern="1200" dirty="0">
                          <a:solidFill>
                            <a:schemeClr val="dk1"/>
                          </a:solidFill>
                          <a:effectLst/>
                          <a:latin typeface="+mn-lt"/>
                          <a:ea typeface="+mn-ea"/>
                          <a:cs typeface="+mn-cs"/>
                        </a:rPr>
                        <a:t> Young children or dependents that need caring for.</a:t>
                      </a:r>
                    </a:p>
                    <a:p>
                      <a:endParaRPr lang="en-US" sz="1100" b="0" dirty="0"/>
                    </a:p>
                  </a:txBody>
                  <a:tcPr marL="68580" marR="68580" marT="34290" marB="34290"/>
                </a:tc>
                <a:extLst>
                  <a:ext uri="{0D108BD9-81ED-4DB2-BD59-A6C34878D82A}">
                    <a16:rowId xmlns:a16="http://schemas.microsoft.com/office/drawing/2014/main" val="2007350054"/>
                  </a:ext>
                </a:extLst>
              </a:tr>
              <a:tr h="421890">
                <a:tc>
                  <a:txBody>
                    <a:bodyPr/>
                    <a:lstStyle/>
                    <a:p>
                      <a:r>
                        <a:rPr lang="en-US" sz="1800" b="0" dirty="0">
                          <a:solidFill>
                            <a:srgbClr val="FF0000"/>
                          </a:solidFill>
                        </a:rPr>
                        <a:t>N</a:t>
                      </a:r>
                      <a:r>
                        <a:rPr lang="en-US" sz="1800" b="0" dirty="0"/>
                        <a:t>ote </a:t>
                      </a:r>
                    </a:p>
                  </a:txBody>
                  <a:tcPr marL="68580" marR="68580" marT="34290" marB="34290"/>
                </a:tc>
                <a:tc>
                  <a:txBody>
                    <a:bodyPr/>
                    <a:lstStyle/>
                    <a:p>
                      <a:r>
                        <a:rPr lang="en-GB" sz="1100" b="0" kern="1200" dirty="0">
                          <a:solidFill>
                            <a:schemeClr val="dk1"/>
                          </a:solidFill>
                          <a:effectLst/>
                          <a:latin typeface="+mn-lt"/>
                          <a:ea typeface="+mn-ea"/>
                          <a:cs typeface="+mn-cs"/>
                        </a:rPr>
                        <a:t>Note and record (including BWV where appropriate) and evidence your actions and inform custody staff of all actions carried out.</a:t>
                      </a:r>
                      <a:r>
                        <a:rPr lang="en-GB" sz="1100" b="0" dirty="0">
                          <a:effectLst/>
                        </a:rPr>
                        <a:t> </a:t>
                      </a:r>
                      <a:endParaRPr lang="en-US" sz="1100" b="0" dirty="0"/>
                    </a:p>
                  </a:txBody>
                  <a:tcPr marL="68580" marR="68580" marT="34290" marB="34290"/>
                </a:tc>
                <a:extLst>
                  <a:ext uri="{0D108BD9-81ED-4DB2-BD59-A6C34878D82A}">
                    <a16:rowId xmlns:a16="http://schemas.microsoft.com/office/drawing/2014/main" val="1081853319"/>
                  </a:ext>
                </a:extLst>
              </a:tr>
            </a:tbl>
          </a:graphicData>
        </a:graphic>
      </p:graphicFrame>
      <p:sp>
        <p:nvSpPr>
          <p:cNvPr id="4" name="TextBox 3">
            <a:extLst>
              <a:ext uri="{FF2B5EF4-FFF2-40B4-BE49-F238E27FC236}">
                <a16:creationId xmlns:a16="http://schemas.microsoft.com/office/drawing/2014/main" id="{BDBF39F9-597B-A64D-9C9F-AF1FEF90856D}"/>
              </a:ext>
            </a:extLst>
          </p:cNvPr>
          <p:cNvSpPr txBox="1"/>
          <p:nvPr/>
        </p:nvSpPr>
        <p:spPr>
          <a:xfrm>
            <a:off x="6343659" y="1081694"/>
            <a:ext cx="2828925" cy="715581"/>
          </a:xfrm>
          <a:prstGeom prst="rect">
            <a:avLst/>
          </a:prstGeom>
          <a:noFill/>
        </p:spPr>
        <p:txBody>
          <a:bodyPr wrap="square" rtlCol="0">
            <a:spAutoFit/>
          </a:bodyPr>
          <a:lstStyle/>
          <a:p>
            <a:r>
              <a:rPr lang="en-US" sz="4050" b="1" dirty="0">
                <a:solidFill>
                  <a:srgbClr val="FF0000"/>
                </a:solidFill>
              </a:rPr>
              <a:t>S C R E E N </a:t>
            </a:r>
          </a:p>
        </p:txBody>
      </p:sp>
    </p:spTree>
    <p:extLst>
      <p:ext uri="{BB962C8B-B14F-4D97-AF65-F5344CB8AC3E}">
        <p14:creationId xmlns:p14="http://schemas.microsoft.com/office/powerpoint/2010/main" val="40890752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87725F2-81B1-9E47-A4A2-FC49F536707C}"/>
              </a:ext>
            </a:extLst>
          </p:cNvPr>
          <p:cNvSpPr txBox="1"/>
          <p:nvPr/>
        </p:nvSpPr>
        <p:spPr>
          <a:xfrm>
            <a:off x="619500" y="4599864"/>
            <a:ext cx="5037434" cy="744051"/>
          </a:xfrm>
          <a:prstGeom prst="rect">
            <a:avLst/>
          </a:prstGeom>
        </p:spPr>
        <p:txBody>
          <a:bodyPr vert="horz" lIns="68580" tIns="34290" rIns="68580" bIns="34290" rtlCol="0" anchor="b">
            <a:normAutofit/>
          </a:bodyPr>
          <a:lstStyle/>
          <a:p>
            <a:pPr>
              <a:lnSpc>
                <a:spcPct val="90000"/>
              </a:lnSpc>
              <a:spcBef>
                <a:spcPct val="0"/>
              </a:spcBef>
              <a:spcAft>
                <a:spcPts val="450"/>
              </a:spcAft>
            </a:pPr>
            <a:r>
              <a:rPr lang="en-US" sz="2700" dirty="0">
                <a:latin typeface="+mj-lt"/>
                <a:ea typeface="+mj-ea"/>
                <a:cs typeface="+mj-cs"/>
              </a:rPr>
              <a:t>Detention Clock Journey…</a:t>
            </a:r>
          </a:p>
        </p:txBody>
      </p:sp>
      <p:pic>
        <p:nvPicPr>
          <p:cNvPr id="11268" name="Picture 4" descr="Did You Know? Alternative to Detention Facts from MENA – International  Detention Coalition">
            <a:extLst>
              <a:ext uri="{FF2B5EF4-FFF2-40B4-BE49-F238E27FC236}">
                <a16:creationId xmlns:a16="http://schemas.microsoft.com/office/drawing/2014/main" id="{0C38D87C-F88E-C846-A038-8B64819F417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6205" b="1"/>
          <a:stretch/>
        </p:blipFill>
        <p:spPr bwMode="auto">
          <a:xfrm>
            <a:off x="15" y="857258"/>
            <a:ext cx="4571985" cy="3583299"/>
          </a:xfrm>
          <a:custGeom>
            <a:avLst/>
            <a:gdLst/>
            <a:ahLst/>
            <a:cxnLst/>
            <a:rect l="l" t="t" r="r" b="b"/>
            <a:pathLst>
              <a:path w="6096000" h="4777742">
                <a:moveTo>
                  <a:pt x="0" y="0"/>
                </a:moveTo>
                <a:lnTo>
                  <a:pt x="6096000" y="0"/>
                </a:lnTo>
                <a:lnTo>
                  <a:pt x="6096000" y="4777742"/>
                </a:lnTo>
                <a:lnTo>
                  <a:pt x="6067110" y="4773054"/>
                </a:lnTo>
                <a:cubicBezTo>
                  <a:pt x="6055069" y="4772257"/>
                  <a:pt x="6042963" y="4771677"/>
                  <a:pt x="6032848" y="4768862"/>
                </a:cubicBezTo>
                <a:cubicBezTo>
                  <a:pt x="6012619" y="4763231"/>
                  <a:pt x="5991471" y="4755713"/>
                  <a:pt x="5975856" y="4751678"/>
                </a:cubicBezTo>
                <a:cubicBezTo>
                  <a:pt x="5946385" y="4744300"/>
                  <a:pt x="5938143" y="4740617"/>
                  <a:pt x="5920410" y="4737737"/>
                </a:cubicBezTo>
                <a:cubicBezTo>
                  <a:pt x="5902677" y="4734858"/>
                  <a:pt x="5883840" y="4734501"/>
                  <a:pt x="5869459" y="4734403"/>
                </a:cubicBezTo>
                <a:cubicBezTo>
                  <a:pt x="5855079" y="4734305"/>
                  <a:pt x="5852140" y="4739700"/>
                  <a:pt x="5834127" y="4737148"/>
                </a:cubicBezTo>
                <a:cubicBezTo>
                  <a:pt x="5804874" y="4729435"/>
                  <a:pt x="5807796" y="4730400"/>
                  <a:pt x="5771966" y="4726150"/>
                </a:cubicBezTo>
                <a:lnTo>
                  <a:pt x="5680977" y="4726617"/>
                </a:lnTo>
                <a:lnTo>
                  <a:pt x="5650557" y="4723904"/>
                </a:lnTo>
                <a:cubicBezTo>
                  <a:pt x="5639802" y="4725929"/>
                  <a:pt x="5629047" y="4714121"/>
                  <a:pt x="5618294" y="4716145"/>
                </a:cubicBezTo>
                <a:lnTo>
                  <a:pt x="5567600" y="4712292"/>
                </a:lnTo>
                <a:cubicBezTo>
                  <a:pt x="5545229" y="4692374"/>
                  <a:pt x="5541151" y="4712551"/>
                  <a:pt x="5525295" y="4707303"/>
                </a:cubicBezTo>
                <a:cubicBezTo>
                  <a:pt x="5498062" y="4696523"/>
                  <a:pt x="5492452" y="4697563"/>
                  <a:pt x="5464966" y="4687718"/>
                </a:cubicBezTo>
                <a:cubicBezTo>
                  <a:pt x="5451160" y="4689453"/>
                  <a:pt x="5436112" y="4684365"/>
                  <a:pt x="5422637" y="4687843"/>
                </a:cubicBezTo>
                <a:lnTo>
                  <a:pt x="5385596" y="4686184"/>
                </a:lnTo>
                <a:lnTo>
                  <a:pt x="5347417" y="4690023"/>
                </a:lnTo>
                <a:lnTo>
                  <a:pt x="5307450" y="4701204"/>
                </a:lnTo>
                <a:cubicBezTo>
                  <a:pt x="5291923" y="4701949"/>
                  <a:pt x="5275426" y="4700974"/>
                  <a:pt x="5257509" y="4697243"/>
                </a:cubicBezTo>
                <a:cubicBezTo>
                  <a:pt x="5243483" y="4695263"/>
                  <a:pt x="5222121" y="4694006"/>
                  <a:pt x="5205681" y="4681108"/>
                </a:cubicBezTo>
                <a:cubicBezTo>
                  <a:pt x="5189241" y="4668210"/>
                  <a:pt x="5066582" y="4656956"/>
                  <a:pt x="5066665" y="4656732"/>
                </a:cubicBezTo>
                <a:cubicBezTo>
                  <a:pt x="5036013" y="4653433"/>
                  <a:pt x="5037516" y="4666066"/>
                  <a:pt x="5021767" y="4667463"/>
                </a:cubicBezTo>
                <a:cubicBezTo>
                  <a:pt x="5006018" y="4668859"/>
                  <a:pt x="4997883" y="4663456"/>
                  <a:pt x="4972175" y="4665113"/>
                </a:cubicBezTo>
                <a:cubicBezTo>
                  <a:pt x="4946467" y="4666771"/>
                  <a:pt x="4895264" y="4676890"/>
                  <a:pt x="4867522" y="4677409"/>
                </a:cubicBezTo>
                <a:cubicBezTo>
                  <a:pt x="4847198" y="4677652"/>
                  <a:pt x="4846533" y="4665718"/>
                  <a:pt x="4824459" y="4661311"/>
                </a:cubicBezTo>
                <a:cubicBezTo>
                  <a:pt x="4802946" y="4676275"/>
                  <a:pt x="4746723" y="4640980"/>
                  <a:pt x="4748119" y="4662282"/>
                </a:cubicBezTo>
                <a:cubicBezTo>
                  <a:pt x="4696376" y="4649495"/>
                  <a:pt x="4704934" y="4651568"/>
                  <a:pt x="4681435" y="4656529"/>
                </a:cubicBezTo>
                <a:lnTo>
                  <a:pt x="4655641" y="4662947"/>
                </a:lnTo>
                <a:lnTo>
                  <a:pt x="4568774" y="4659157"/>
                </a:lnTo>
                <a:lnTo>
                  <a:pt x="4561567" y="4664296"/>
                </a:lnTo>
                <a:lnTo>
                  <a:pt x="4544039" y="4665425"/>
                </a:lnTo>
                <a:lnTo>
                  <a:pt x="4537547" y="4666124"/>
                </a:lnTo>
                <a:lnTo>
                  <a:pt x="4533521" y="4663656"/>
                </a:lnTo>
                <a:cubicBezTo>
                  <a:pt x="4531131" y="4662547"/>
                  <a:pt x="4529356" y="4662473"/>
                  <a:pt x="4528079" y="4664277"/>
                </a:cubicBezTo>
                <a:cubicBezTo>
                  <a:pt x="4527877" y="4665254"/>
                  <a:pt x="4527677" y="4666231"/>
                  <a:pt x="4527476" y="4667208"/>
                </a:cubicBezTo>
                <a:lnTo>
                  <a:pt x="4493203" y="4670897"/>
                </a:lnTo>
                <a:lnTo>
                  <a:pt x="4246811" y="4676399"/>
                </a:lnTo>
                <a:cubicBezTo>
                  <a:pt x="4137387" y="4710859"/>
                  <a:pt x="4001444" y="4666072"/>
                  <a:pt x="3880688" y="4677902"/>
                </a:cubicBezTo>
                <a:cubicBezTo>
                  <a:pt x="3854349" y="4668373"/>
                  <a:pt x="3867024" y="4694267"/>
                  <a:pt x="3804472" y="4706612"/>
                </a:cubicBezTo>
                <a:cubicBezTo>
                  <a:pt x="3769790" y="4699764"/>
                  <a:pt x="3709689" y="4672031"/>
                  <a:pt x="3671141" y="4669214"/>
                </a:cubicBezTo>
                <a:cubicBezTo>
                  <a:pt x="3634430" y="4661806"/>
                  <a:pt x="3632993" y="4657630"/>
                  <a:pt x="3609792" y="4651280"/>
                </a:cubicBezTo>
                <a:cubicBezTo>
                  <a:pt x="3586591" y="4644931"/>
                  <a:pt x="3596838" y="4646444"/>
                  <a:pt x="3550675" y="4644949"/>
                </a:cubicBezTo>
                <a:cubicBezTo>
                  <a:pt x="3513195" y="4640338"/>
                  <a:pt x="3398385" y="4630109"/>
                  <a:pt x="3362699" y="4629669"/>
                </a:cubicBezTo>
                <a:cubicBezTo>
                  <a:pt x="3327014" y="4629229"/>
                  <a:pt x="3350265" y="4628980"/>
                  <a:pt x="3317820" y="4628473"/>
                </a:cubicBezTo>
                <a:cubicBezTo>
                  <a:pt x="3291761" y="4635373"/>
                  <a:pt x="3220279" y="4625153"/>
                  <a:pt x="3202541" y="4611353"/>
                </a:cubicBezTo>
                <a:cubicBezTo>
                  <a:pt x="3176498" y="4608414"/>
                  <a:pt x="3173034" y="4597692"/>
                  <a:pt x="3165095" y="4593183"/>
                </a:cubicBezTo>
                <a:cubicBezTo>
                  <a:pt x="3157156" y="4588674"/>
                  <a:pt x="3151440" y="4597640"/>
                  <a:pt x="3142614" y="4593521"/>
                </a:cubicBezTo>
                <a:cubicBezTo>
                  <a:pt x="3133788" y="4589402"/>
                  <a:pt x="3119786" y="4585666"/>
                  <a:pt x="3108607" y="4586122"/>
                </a:cubicBezTo>
                <a:cubicBezTo>
                  <a:pt x="3097429" y="4586579"/>
                  <a:pt x="3083057" y="4584832"/>
                  <a:pt x="3060172" y="4583967"/>
                </a:cubicBezTo>
                <a:cubicBezTo>
                  <a:pt x="3037288" y="4583102"/>
                  <a:pt x="3008898" y="4580847"/>
                  <a:pt x="2971297" y="4580934"/>
                </a:cubicBezTo>
                <a:cubicBezTo>
                  <a:pt x="2936460" y="4577753"/>
                  <a:pt x="2952539" y="4581456"/>
                  <a:pt x="2872577" y="4576652"/>
                </a:cubicBezTo>
                <a:cubicBezTo>
                  <a:pt x="2845447" y="4572221"/>
                  <a:pt x="2833971" y="4557733"/>
                  <a:pt x="2814205" y="4559580"/>
                </a:cubicBezTo>
                <a:cubicBezTo>
                  <a:pt x="2790909" y="4543112"/>
                  <a:pt x="2768526" y="4546849"/>
                  <a:pt x="2754311" y="4545459"/>
                </a:cubicBezTo>
                <a:cubicBezTo>
                  <a:pt x="2740096" y="4544070"/>
                  <a:pt x="2737019" y="4543662"/>
                  <a:pt x="2723224" y="4546010"/>
                </a:cubicBezTo>
                <a:cubicBezTo>
                  <a:pt x="2709430" y="4548359"/>
                  <a:pt x="2687410" y="4554101"/>
                  <a:pt x="2672793" y="4554314"/>
                </a:cubicBezTo>
                <a:cubicBezTo>
                  <a:pt x="2658176" y="4554527"/>
                  <a:pt x="2649574" y="4546685"/>
                  <a:pt x="2635521" y="4547286"/>
                </a:cubicBezTo>
                <a:cubicBezTo>
                  <a:pt x="2621467" y="4547887"/>
                  <a:pt x="2621767" y="4560245"/>
                  <a:pt x="2588471" y="4557919"/>
                </a:cubicBezTo>
                <a:lnTo>
                  <a:pt x="2439275" y="4540387"/>
                </a:lnTo>
                <a:cubicBezTo>
                  <a:pt x="2417784" y="4540194"/>
                  <a:pt x="2396292" y="4546221"/>
                  <a:pt x="2374801" y="4546028"/>
                </a:cubicBezTo>
                <a:cubicBezTo>
                  <a:pt x="2331700" y="4546603"/>
                  <a:pt x="2372806" y="4559122"/>
                  <a:pt x="2318618" y="4550990"/>
                </a:cubicBezTo>
                <a:cubicBezTo>
                  <a:pt x="2264430" y="4533528"/>
                  <a:pt x="2150787" y="4518120"/>
                  <a:pt x="2084135" y="4520400"/>
                </a:cubicBezTo>
                <a:lnTo>
                  <a:pt x="2010848" y="4500404"/>
                </a:lnTo>
                <a:lnTo>
                  <a:pt x="1962215" y="4501400"/>
                </a:lnTo>
                <a:lnTo>
                  <a:pt x="1926990" y="4495570"/>
                </a:lnTo>
                <a:cubicBezTo>
                  <a:pt x="1909127" y="4479452"/>
                  <a:pt x="1902510" y="4484082"/>
                  <a:pt x="1884649" y="4474880"/>
                </a:cubicBezTo>
                <a:cubicBezTo>
                  <a:pt x="1864462" y="4463930"/>
                  <a:pt x="1869383" y="4485922"/>
                  <a:pt x="1816219" y="4470938"/>
                </a:cubicBezTo>
                <a:cubicBezTo>
                  <a:pt x="1786214" y="4478916"/>
                  <a:pt x="1794086" y="4458547"/>
                  <a:pt x="1768335" y="4471096"/>
                </a:cubicBezTo>
                <a:cubicBezTo>
                  <a:pt x="1756010" y="4466078"/>
                  <a:pt x="1737157" y="4463295"/>
                  <a:pt x="1725889" y="4456707"/>
                </a:cubicBezTo>
                <a:lnTo>
                  <a:pt x="1704987" y="4453275"/>
                </a:lnTo>
                <a:lnTo>
                  <a:pt x="1678857" y="4447221"/>
                </a:lnTo>
                <a:lnTo>
                  <a:pt x="1674568" y="4435925"/>
                </a:lnTo>
                <a:lnTo>
                  <a:pt x="1634075" y="4429269"/>
                </a:lnTo>
                <a:cubicBezTo>
                  <a:pt x="1619699" y="4424763"/>
                  <a:pt x="1607040" y="4412316"/>
                  <a:pt x="1588492" y="4411465"/>
                </a:cubicBezTo>
                <a:cubicBezTo>
                  <a:pt x="1548666" y="4404488"/>
                  <a:pt x="1441540" y="4396830"/>
                  <a:pt x="1402240" y="4391911"/>
                </a:cubicBezTo>
                <a:cubicBezTo>
                  <a:pt x="1362940" y="4386992"/>
                  <a:pt x="1383536" y="4385271"/>
                  <a:pt x="1352691" y="4381952"/>
                </a:cubicBezTo>
                <a:cubicBezTo>
                  <a:pt x="1322602" y="4385447"/>
                  <a:pt x="1230331" y="4373936"/>
                  <a:pt x="1213419" y="4358161"/>
                </a:cubicBezTo>
                <a:cubicBezTo>
                  <a:pt x="1194291" y="4352958"/>
                  <a:pt x="1171642" y="4355246"/>
                  <a:pt x="1163347" y="4339486"/>
                </a:cubicBezTo>
                <a:cubicBezTo>
                  <a:pt x="1149374" y="4320060"/>
                  <a:pt x="1081104" y="4339702"/>
                  <a:pt x="1091517" y="4319884"/>
                </a:cubicBezTo>
                <a:cubicBezTo>
                  <a:pt x="1067291" y="4326517"/>
                  <a:pt x="1046078" y="4319455"/>
                  <a:pt x="1025956" y="4309010"/>
                </a:cubicBezTo>
                <a:lnTo>
                  <a:pt x="1004286" y="4296626"/>
                </a:lnTo>
                <a:lnTo>
                  <a:pt x="983819" y="4298478"/>
                </a:lnTo>
                <a:cubicBezTo>
                  <a:pt x="974051" y="4282658"/>
                  <a:pt x="953984" y="4293628"/>
                  <a:pt x="939204" y="4282411"/>
                </a:cubicBezTo>
                <a:lnTo>
                  <a:pt x="915836" y="4272323"/>
                </a:lnTo>
                <a:lnTo>
                  <a:pt x="899731" y="4266965"/>
                </a:lnTo>
                <a:lnTo>
                  <a:pt x="893886" y="4264715"/>
                </a:lnTo>
                <a:lnTo>
                  <a:pt x="889021" y="4266066"/>
                </a:lnTo>
                <a:cubicBezTo>
                  <a:pt x="886286" y="4266531"/>
                  <a:pt x="884573" y="4266166"/>
                  <a:pt x="884135" y="4264147"/>
                </a:cubicBezTo>
                <a:lnTo>
                  <a:pt x="884818" y="4261224"/>
                </a:lnTo>
                <a:lnTo>
                  <a:pt x="820228" y="4266638"/>
                </a:lnTo>
                <a:lnTo>
                  <a:pt x="788402" y="4263209"/>
                </a:lnTo>
                <a:cubicBezTo>
                  <a:pt x="756573" y="4279518"/>
                  <a:pt x="718864" y="4245871"/>
                  <a:pt x="687574" y="4276905"/>
                </a:cubicBezTo>
                <a:lnTo>
                  <a:pt x="556383" y="4277125"/>
                </a:lnTo>
                <a:lnTo>
                  <a:pt x="497122" y="4273689"/>
                </a:lnTo>
                <a:cubicBezTo>
                  <a:pt x="484020" y="4279519"/>
                  <a:pt x="445941" y="4269992"/>
                  <a:pt x="454008" y="4273811"/>
                </a:cubicBezTo>
                <a:lnTo>
                  <a:pt x="394229" y="4278215"/>
                </a:lnTo>
                <a:lnTo>
                  <a:pt x="386356" y="4282251"/>
                </a:lnTo>
                <a:lnTo>
                  <a:pt x="383576" y="4284364"/>
                </a:lnTo>
                <a:lnTo>
                  <a:pt x="370039" y="4285533"/>
                </a:lnTo>
                <a:cubicBezTo>
                  <a:pt x="361618" y="4289428"/>
                  <a:pt x="359083" y="4297501"/>
                  <a:pt x="350141" y="4300911"/>
                </a:cubicBezTo>
                <a:cubicBezTo>
                  <a:pt x="345670" y="4302616"/>
                  <a:pt x="339596" y="4303155"/>
                  <a:pt x="330385" y="4301424"/>
                </a:cubicBezTo>
                <a:cubicBezTo>
                  <a:pt x="329804" y="4289693"/>
                  <a:pt x="314374" y="4293109"/>
                  <a:pt x="297835" y="4297065"/>
                </a:cubicBezTo>
                <a:lnTo>
                  <a:pt x="282816" y="4299894"/>
                </a:lnTo>
                <a:lnTo>
                  <a:pt x="281368" y="4300653"/>
                </a:lnTo>
                <a:lnTo>
                  <a:pt x="280684" y="4300295"/>
                </a:lnTo>
                <a:lnTo>
                  <a:pt x="273908" y="4301571"/>
                </a:lnTo>
                <a:cubicBezTo>
                  <a:pt x="266799" y="4301990"/>
                  <a:pt x="261129" y="4300718"/>
                  <a:pt x="258614" y="4295926"/>
                </a:cubicBezTo>
                <a:cubicBezTo>
                  <a:pt x="242516" y="4327823"/>
                  <a:pt x="214979" y="4309338"/>
                  <a:pt x="182068" y="4323284"/>
                </a:cubicBezTo>
                <a:cubicBezTo>
                  <a:pt x="157942" y="4332898"/>
                  <a:pt x="153812" y="4326151"/>
                  <a:pt x="128666" y="4331122"/>
                </a:cubicBezTo>
                <a:cubicBezTo>
                  <a:pt x="77925" y="4373333"/>
                  <a:pt x="87445" y="4341355"/>
                  <a:pt x="21563" y="4371972"/>
                </a:cubicBezTo>
                <a:lnTo>
                  <a:pt x="0" y="4383632"/>
                </a:lnTo>
                <a:close/>
              </a:path>
            </a:pathLst>
          </a:custGeom>
          <a:noFill/>
          <a:extLst>
            <a:ext uri="{909E8E84-426E-40DD-AFC4-6F175D3DCCD1}">
              <a14:hiddenFill xmlns:a14="http://schemas.microsoft.com/office/drawing/2010/main">
                <a:solidFill>
                  <a:srgbClr val="FFFFFF"/>
                </a:solidFill>
              </a14:hiddenFill>
            </a:ext>
          </a:extLst>
        </p:spPr>
      </p:pic>
      <p:pic>
        <p:nvPicPr>
          <p:cNvPr id="11266" name="Picture 2" descr="Police Station Gate Mission Row [YMAP / FiveM] - GTA5-Mods.com">
            <a:extLst>
              <a:ext uri="{FF2B5EF4-FFF2-40B4-BE49-F238E27FC236}">
                <a16:creationId xmlns:a16="http://schemas.microsoft.com/office/drawing/2014/main" id="{871B74BF-5155-D64D-9D8E-B9F98D2062D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992" r="19111" b="1"/>
          <a:stretch/>
        </p:blipFill>
        <p:spPr bwMode="auto">
          <a:xfrm>
            <a:off x="4572000" y="868742"/>
            <a:ext cx="4572000" cy="4091664"/>
          </a:xfrm>
          <a:custGeom>
            <a:avLst/>
            <a:gdLst/>
            <a:ahLst/>
            <a:cxnLst/>
            <a:rect l="l" t="t" r="r" b="b"/>
            <a:pathLst>
              <a:path w="6096000" h="5455552">
                <a:moveTo>
                  <a:pt x="0" y="0"/>
                </a:moveTo>
                <a:lnTo>
                  <a:pt x="8632" y="2126"/>
                </a:lnTo>
                <a:cubicBezTo>
                  <a:pt x="71597" y="8644"/>
                  <a:pt x="52747" y="11892"/>
                  <a:pt x="102111" y="11566"/>
                </a:cubicBezTo>
                <a:cubicBezTo>
                  <a:pt x="107032" y="11203"/>
                  <a:pt x="116450" y="20386"/>
                  <a:pt x="135511" y="18109"/>
                </a:cubicBezTo>
                <a:cubicBezTo>
                  <a:pt x="165681" y="22040"/>
                  <a:pt x="149025" y="33094"/>
                  <a:pt x="187668" y="36734"/>
                </a:cubicBezTo>
                <a:cubicBezTo>
                  <a:pt x="184095" y="40156"/>
                  <a:pt x="221954" y="38461"/>
                  <a:pt x="225602" y="50611"/>
                </a:cubicBezTo>
                <a:cubicBezTo>
                  <a:pt x="242020" y="54481"/>
                  <a:pt x="267241" y="57744"/>
                  <a:pt x="286175" y="59952"/>
                </a:cubicBezTo>
                <a:cubicBezTo>
                  <a:pt x="314543" y="65902"/>
                  <a:pt x="328665" y="72319"/>
                  <a:pt x="332857" y="76558"/>
                </a:cubicBezTo>
                <a:cubicBezTo>
                  <a:pt x="361257" y="83289"/>
                  <a:pt x="358186" y="84500"/>
                  <a:pt x="395478" y="98782"/>
                </a:cubicBezTo>
                <a:cubicBezTo>
                  <a:pt x="417363" y="93652"/>
                  <a:pt x="436168" y="104748"/>
                  <a:pt x="445328" y="114882"/>
                </a:cubicBezTo>
                <a:cubicBezTo>
                  <a:pt x="470101" y="124482"/>
                  <a:pt x="523910" y="147405"/>
                  <a:pt x="559300" y="150440"/>
                </a:cubicBezTo>
                <a:cubicBezTo>
                  <a:pt x="613422" y="149710"/>
                  <a:pt x="598278" y="160982"/>
                  <a:pt x="622357" y="169552"/>
                </a:cubicBezTo>
                <a:cubicBezTo>
                  <a:pt x="641101" y="180205"/>
                  <a:pt x="638493" y="171007"/>
                  <a:pt x="658054" y="184474"/>
                </a:cubicBezTo>
                <a:lnTo>
                  <a:pt x="694284" y="200095"/>
                </a:lnTo>
                <a:lnTo>
                  <a:pt x="737979" y="224556"/>
                </a:lnTo>
                <a:lnTo>
                  <a:pt x="747981" y="231280"/>
                </a:lnTo>
                <a:cubicBezTo>
                  <a:pt x="753111" y="231304"/>
                  <a:pt x="756366" y="231723"/>
                  <a:pt x="758445" y="232460"/>
                </a:cubicBezTo>
                <a:cubicBezTo>
                  <a:pt x="758496" y="232559"/>
                  <a:pt x="758549" y="232658"/>
                  <a:pt x="758600" y="232757"/>
                </a:cubicBezTo>
                <a:lnTo>
                  <a:pt x="773364" y="235718"/>
                </a:lnTo>
                <a:cubicBezTo>
                  <a:pt x="790479" y="236082"/>
                  <a:pt x="824818" y="262048"/>
                  <a:pt x="841072" y="261356"/>
                </a:cubicBezTo>
                <a:cubicBezTo>
                  <a:pt x="848247" y="277811"/>
                  <a:pt x="845053" y="250444"/>
                  <a:pt x="872404" y="265382"/>
                </a:cubicBezTo>
                <a:cubicBezTo>
                  <a:pt x="884596" y="267374"/>
                  <a:pt x="889722" y="269394"/>
                  <a:pt x="899938" y="270925"/>
                </a:cubicBezTo>
                <a:cubicBezTo>
                  <a:pt x="900079" y="271345"/>
                  <a:pt x="933560" y="274145"/>
                  <a:pt x="933701" y="274565"/>
                </a:cubicBezTo>
                <a:lnTo>
                  <a:pt x="958104" y="278658"/>
                </a:lnTo>
                <a:lnTo>
                  <a:pt x="963678" y="280729"/>
                </a:lnTo>
                <a:lnTo>
                  <a:pt x="996167" y="277529"/>
                </a:lnTo>
                <a:lnTo>
                  <a:pt x="1012387" y="277350"/>
                </a:lnTo>
                <a:lnTo>
                  <a:pt x="1018139" y="274257"/>
                </a:lnTo>
                <a:cubicBezTo>
                  <a:pt x="1023705" y="272608"/>
                  <a:pt x="1030840" y="272419"/>
                  <a:pt x="1041488" y="275538"/>
                </a:cubicBezTo>
                <a:lnTo>
                  <a:pt x="1043729" y="276831"/>
                </a:lnTo>
                <a:lnTo>
                  <a:pt x="1076532" y="271239"/>
                </a:lnTo>
                <a:cubicBezTo>
                  <a:pt x="1083544" y="269462"/>
                  <a:pt x="1111552" y="278849"/>
                  <a:pt x="1117458" y="275294"/>
                </a:cubicBezTo>
                <a:cubicBezTo>
                  <a:pt x="1173364" y="280135"/>
                  <a:pt x="1207569" y="263603"/>
                  <a:pt x="1275827" y="275029"/>
                </a:cubicBezTo>
                <a:cubicBezTo>
                  <a:pt x="1321519" y="279616"/>
                  <a:pt x="1347196" y="279519"/>
                  <a:pt x="1376683" y="283128"/>
                </a:cubicBezTo>
                <a:cubicBezTo>
                  <a:pt x="1406170" y="286737"/>
                  <a:pt x="1433752" y="293140"/>
                  <a:pt x="1452749" y="296685"/>
                </a:cubicBezTo>
                <a:cubicBezTo>
                  <a:pt x="1471746" y="300230"/>
                  <a:pt x="1466619" y="301895"/>
                  <a:pt x="1490664" y="304401"/>
                </a:cubicBezTo>
                <a:cubicBezTo>
                  <a:pt x="1514709" y="306907"/>
                  <a:pt x="1573675" y="305000"/>
                  <a:pt x="1597021" y="311721"/>
                </a:cubicBezTo>
                <a:cubicBezTo>
                  <a:pt x="1622238" y="311037"/>
                  <a:pt x="1625537" y="322069"/>
                  <a:pt x="1639314" y="320753"/>
                </a:cubicBezTo>
                <a:cubicBezTo>
                  <a:pt x="1710549" y="337224"/>
                  <a:pt x="1769892" y="334296"/>
                  <a:pt x="1856583" y="331628"/>
                </a:cubicBezTo>
                <a:cubicBezTo>
                  <a:pt x="1913730" y="336509"/>
                  <a:pt x="1912698" y="339285"/>
                  <a:pt x="1937745" y="342098"/>
                </a:cubicBezTo>
                <a:cubicBezTo>
                  <a:pt x="1945390" y="344925"/>
                  <a:pt x="1949181" y="335092"/>
                  <a:pt x="1956068" y="338984"/>
                </a:cubicBezTo>
                <a:lnTo>
                  <a:pt x="1991434" y="344183"/>
                </a:lnTo>
                <a:lnTo>
                  <a:pt x="2017399" y="354323"/>
                </a:lnTo>
                <a:lnTo>
                  <a:pt x="2041804" y="360756"/>
                </a:lnTo>
                <a:lnTo>
                  <a:pt x="2071138" y="363487"/>
                </a:lnTo>
                <a:cubicBezTo>
                  <a:pt x="2080124" y="365903"/>
                  <a:pt x="2080713" y="373697"/>
                  <a:pt x="2092557" y="373570"/>
                </a:cubicBezTo>
                <a:cubicBezTo>
                  <a:pt x="2128517" y="378742"/>
                  <a:pt x="2193287" y="383225"/>
                  <a:pt x="2242182" y="388922"/>
                </a:cubicBezTo>
                <a:cubicBezTo>
                  <a:pt x="2266404" y="385527"/>
                  <a:pt x="2301142" y="392029"/>
                  <a:pt x="2311187" y="401718"/>
                </a:cubicBezTo>
                <a:cubicBezTo>
                  <a:pt x="2323182" y="404413"/>
                  <a:pt x="2352098" y="404462"/>
                  <a:pt x="2363765" y="402554"/>
                </a:cubicBezTo>
                <a:cubicBezTo>
                  <a:pt x="2374121" y="402833"/>
                  <a:pt x="2375999" y="406521"/>
                  <a:pt x="2389759" y="407955"/>
                </a:cubicBezTo>
                <a:cubicBezTo>
                  <a:pt x="2404778" y="411334"/>
                  <a:pt x="2437354" y="427346"/>
                  <a:pt x="2451497" y="432353"/>
                </a:cubicBezTo>
                <a:cubicBezTo>
                  <a:pt x="2465640" y="437360"/>
                  <a:pt x="2451256" y="432175"/>
                  <a:pt x="2474615" y="437995"/>
                </a:cubicBezTo>
                <a:cubicBezTo>
                  <a:pt x="2482949" y="439979"/>
                  <a:pt x="2481204" y="447714"/>
                  <a:pt x="2499122" y="451403"/>
                </a:cubicBezTo>
                <a:cubicBezTo>
                  <a:pt x="2517041" y="455093"/>
                  <a:pt x="2557176" y="459358"/>
                  <a:pt x="2582126" y="460132"/>
                </a:cubicBezTo>
                <a:cubicBezTo>
                  <a:pt x="2610000" y="447613"/>
                  <a:pt x="2600233" y="464657"/>
                  <a:pt x="2651203" y="448902"/>
                </a:cubicBezTo>
                <a:cubicBezTo>
                  <a:pt x="2652514" y="450917"/>
                  <a:pt x="2673343" y="450050"/>
                  <a:pt x="2694692" y="451398"/>
                </a:cubicBezTo>
                <a:cubicBezTo>
                  <a:pt x="2716041" y="452746"/>
                  <a:pt x="2761501" y="464041"/>
                  <a:pt x="2779298" y="456988"/>
                </a:cubicBezTo>
                <a:lnTo>
                  <a:pt x="2936306" y="456249"/>
                </a:lnTo>
                <a:lnTo>
                  <a:pt x="3026435" y="468085"/>
                </a:lnTo>
                <a:cubicBezTo>
                  <a:pt x="3057775" y="469980"/>
                  <a:pt x="3063039" y="478620"/>
                  <a:pt x="3083171" y="475230"/>
                </a:cubicBezTo>
                <a:cubicBezTo>
                  <a:pt x="3117108" y="477415"/>
                  <a:pt x="3095622" y="493457"/>
                  <a:pt x="3134778" y="480540"/>
                </a:cubicBezTo>
                <a:cubicBezTo>
                  <a:pt x="3124076" y="494276"/>
                  <a:pt x="3153178" y="476814"/>
                  <a:pt x="3173314" y="487873"/>
                </a:cubicBezTo>
                <a:cubicBezTo>
                  <a:pt x="3201556" y="479719"/>
                  <a:pt x="3230591" y="489990"/>
                  <a:pt x="3247734" y="491186"/>
                </a:cubicBezTo>
                <a:cubicBezTo>
                  <a:pt x="3264877" y="492382"/>
                  <a:pt x="3251612" y="496143"/>
                  <a:pt x="3276172" y="495050"/>
                </a:cubicBezTo>
                <a:lnTo>
                  <a:pt x="3310856" y="500586"/>
                </a:lnTo>
                <a:cubicBezTo>
                  <a:pt x="3309045" y="496015"/>
                  <a:pt x="3314063" y="497362"/>
                  <a:pt x="3327824" y="498077"/>
                </a:cubicBezTo>
                <a:lnTo>
                  <a:pt x="3364782" y="494003"/>
                </a:lnTo>
                <a:lnTo>
                  <a:pt x="3390144" y="498112"/>
                </a:lnTo>
                <a:cubicBezTo>
                  <a:pt x="3393544" y="497973"/>
                  <a:pt x="3417720" y="493499"/>
                  <a:pt x="3417235" y="489988"/>
                </a:cubicBezTo>
                <a:cubicBezTo>
                  <a:pt x="3443685" y="504716"/>
                  <a:pt x="3446332" y="495464"/>
                  <a:pt x="3473455" y="491710"/>
                </a:cubicBezTo>
                <a:cubicBezTo>
                  <a:pt x="3496710" y="493093"/>
                  <a:pt x="3476665" y="493558"/>
                  <a:pt x="3532861" y="495298"/>
                </a:cubicBezTo>
                <a:cubicBezTo>
                  <a:pt x="3554737" y="511467"/>
                  <a:pt x="3539011" y="483579"/>
                  <a:pt x="3581951" y="506221"/>
                </a:cubicBezTo>
                <a:cubicBezTo>
                  <a:pt x="3584053" y="504456"/>
                  <a:pt x="3610563" y="506075"/>
                  <a:pt x="3624438" y="507850"/>
                </a:cubicBezTo>
                <a:cubicBezTo>
                  <a:pt x="3638313" y="509625"/>
                  <a:pt x="3650849" y="507462"/>
                  <a:pt x="3665204" y="516874"/>
                </a:cubicBezTo>
                <a:cubicBezTo>
                  <a:pt x="3675692" y="519769"/>
                  <a:pt x="3656949" y="515532"/>
                  <a:pt x="3689747" y="520459"/>
                </a:cubicBezTo>
                <a:cubicBezTo>
                  <a:pt x="3722545" y="525386"/>
                  <a:pt x="3829449" y="542068"/>
                  <a:pt x="3861993" y="546434"/>
                </a:cubicBezTo>
                <a:cubicBezTo>
                  <a:pt x="3894537" y="550800"/>
                  <a:pt x="3871648" y="553364"/>
                  <a:pt x="3885009" y="553797"/>
                </a:cubicBezTo>
                <a:cubicBezTo>
                  <a:pt x="3898370" y="554230"/>
                  <a:pt x="3927139" y="547164"/>
                  <a:pt x="3942159" y="549034"/>
                </a:cubicBezTo>
                <a:cubicBezTo>
                  <a:pt x="3961015" y="550940"/>
                  <a:pt x="3963811" y="558241"/>
                  <a:pt x="3975129" y="557872"/>
                </a:cubicBezTo>
                <a:cubicBezTo>
                  <a:pt x="3985593" y="547655"/>
                  <a:pt x="3996704" y="547768"/>
                  <a:pt x="4014830" y="553964"/>
                </a:cubicBezTo>
                <a:cubicBezTo>
                  <a:pt x="4048643" y="556748"/>
                  <a:pt x="4048670" y="546238"/>
                  <a:pt x="4081323" y="547753"/>
                </a:cubicBezTo>
                <a:cubicBezTo>
                  <a:pt x="4095652" y="547174"/>
                  <a:pt x="4103318" y="550468"/>
                  <a:pt x="4127224" y="547194"/>
                </a:cubicBezTo>
                <a:cubicBezTo>
                  <a:pt x="4144245" y="547892"/>
                  <a:pt x="4178444" y="549648"/>
                  <a:pt x="4201489" y="539366"/>
                </a:cubicBezTo>
                <a:cubicBezTo>
                  <a:pt x="4226484" y="538057"/>
                  <a:pt x="4208332" y="537593"/>
                  <a:pt x="4235612" y="540183"/>
                </a:cubicBezTo>
                <a:cubicBezTo>
                  <a:pt x="4268938" y="540701"/>
                  <a:pt x="4282810" y="534470"/>
                  <a:pt x="4302068" y="535952"/>
                </a:cubicBezTo>
                <a:cubicBezTo>
                  <a:pt x="4314608" y="531697"/>
                  <a:pt x="4300406" y="536768"/>
                  <a:pt x="4348604" y="531427"/>
                </a:cubicBezTo>
                <a:cubicBezTo>
                  <a:pt x="4367706" y="540886"/>
                  <a:pt x="4384046" y="527950"/>
                  <a:pt x="4400391" y="529988"/>
                </a:cubicBezTo>
                <a:cubicBezTo>
                  <a:pt x="4426313" y="528954"/>
                  <a:pt x="4490025" y="529067"/>
                  <a:pt x="4513659" y="527603"/>
                </a:cubicBezTo>
                <a:cubicBezTo>
                  <a:pt x="4537293" y="526139"/>
                  <a:pt x="4512137" y="523958"/>
                  <a:pt x="4542198" y="521206"/>
                </a:cubicBezTo>
                <a:cubicBezTo>
                  <a:pt x="4597566" y="533455"/>
                  <a:pt x="4628464" y="511410"/>
                  <a:pt x="4684502" y="508712"/>
                </a:cubicBezTo>
                <a:cubicBezTo>
                  <a:pt x="4718519" y="491640"/>
                  <a:pt x="4742626" y="509374"/>
                  <a:pt x="4779821" y="496309"/>
                </a:cubicBezTo>
                <a:cubicBezTo>
                  <a:pt x="4804992" y="492314"/>
                  <a:pt x="4808648" y="496131"/>
                  <a:pt x="4822825" y="494266"/>
                </a:cubicBezTo>
                <a:cubicBezTo>
                  <a:pt x="4837002" y="492401"/>
                  <a:pt x="4852992" y="487905"/>
                  <a:pt x="4864884" y="485118"/>
                </a:cubicBezTo>
                <a:cubicBezTo>
                  <a:pt x="4871249" y="488756"/>
                  <a:pt x="4920720" y="482346"/>
                  <a:pt x="4919578" y="477542"/>
                </a:cubicBezTo>
                <a:cubicBezTo>
                  <a:pt x="4926928" y="479188"/>
                  <a:pt x="4947247" y="485560"/>
                  <a:pt x="4949541" y="477954"/>
                </a:cubicBezTo>
                <a:cubicBezTo>
                  <a:pt x="4987069" y="477873"/>
                  <a:pt x="5008152" y="476806"/>
                  <a:pt x="5040980" y="486944"/>
                </a:cubicBezTo>
                <a:cubicBezTo>
                  <a:pt x="5064311" y="490721"/>
                  <a:pt x="5048016" y="488694"/>
                  <a:pt x="5062537" y="491091"/>
                </a:cubicBezTo>
                <a:cubicBezTo>
                  <a:pt x="5077058" y="493488"/>
                  <a:pt x="5101248" y="489194"/>
                  <a:pt x="5124930" y="488624"/>
                </a:cubicBezTo>
                <a:cubicBezTo>
                  <a:pt x="5148941" y="488756"/>
                  <a:pt x="5176916" y="492838"/>
                  <a:pt x="5194697" y="494266"/>
                </a:cubicBezTo>
                <a:cubicBezTo>
                  <a:pt x="5212478" y="495694"/>
                  <a:pt x="5216720" y="495351"/>
                  <a:pt x="5231615" y="497193"/>
                </a:cubicBezTo>
                <a:cubicBezTo>
                  <a:pt x="5256471" y="493743"/>
                  <a:pt x="5277358" y="495561"/>
                  <a:pt x="5295973" y="502936"/>
                </a:cubicBezTo>
                <a:cubicBezTo>
                  <a:pt x="5310458" y="504829"/>
                  <a:pt x="5303034" y="509138"/>
                  <a:pt x="5313760" y="510935"/>
                </a:cubicBezTo>
                <a:cubicBezTo>
                  <a:pt x="5324486" y="512732"/>
                  <a:pt x="5331325" y="504608"/>
                  <a:pt x="5360330" y="506574"/>
                </a:cubicBezTo>
                <a:cubicBezTo>
                  <a:pt x="5370649" y="506971"/>
                  <a:pt x="5370304" y="514592"/>
                  <a:pt x="5392341" y="515697"/>
                </a:cubicBezTo>
                <a:cubicBezTo>
                  <a:pt x="5414378" y="516802"/>
                  <a:pt x="5502983" y="521559"/>
                  <a:pt x="5535415" y="522731"/>
                </a:cubicBezTo>
                <a:cubicBezTo>
                  <a:pt x="5567847" y="523903"/>
                  <a:pt x="5554717" y="520685"/>
                  <a:pt x="5570264" y="520350"/>
                </a:cubicBezTo>
                <a:cubicBezTo>
                  <a:pt x="5585811" y="520015"/>
                  <a:pt x="5604204" y="511612"/>
                  <a:pt x="5628698" y="520719"/>
                </a:cubicBezTo>
                <a:cubicBezTo>
                  <a:pt x="5647020" y="515874"/>
                  <a:pt x="5647491" y="526993"/>
                  <a:pt x="5667807" y="529861"/>
                </a:cubicBezTo>
                <a:cubicBezTo>
                  <a:pt x="5679016" y="533919"/>
                  <a:pt x="5693046" y="532742"/>
                  <a:pt x="5702300" y="535541"/>
                </a:cubicBezTo>
                <a:cubicBezTo>
                  <a:pt x="5711554" y="538340"/>
                  <a:pt x="5718870" y="538844"/>
                  <a:pt x="5725716" y="541891"/>
                </a:cubicBezTo>
                <a:cubicBezTo>
                  <a:pt x="5732562" y="544938"/>
                  <a:pt x="5734643" y="551045"/>
                  <a:pt x="5743374" y="553823"/>
                </a:cubicBezTo>
                <a:cubicBezTo>
                  <a:pt x="5752105" y="556601"/>
                  <a:pt x="5765759" y="561491"/>
                  <a:pt x="5775722" y="563322"/>
                </a:cubicBezTo>
                <a:cubicBezTo>
                  <a:pt x="5785685" y="565153"/>
                  <a:pt x="5784173" y="562319"/>
                  <a:pt x="5803154" y="564811"/>
                </a:cubicBezTo>
                <a:cubicBezTo>
                  <a:pt x="5834093" y="570132"/>
                  <a:pt x="5861956" y="573987"/>
                  <a:pt x="5896753" y="573511"/>
                </a:cubicBezTo>
                <a:cubicBezTo>
                  <a:pt x="5903276" y="583218"/>
                  <a:pt x="5913663" y="578812"/>
                  <a:pt x="5927554" y="573675"/>
                </a:cubicBezTo>
                <a:cubicBezTo>
                  <a:pt x="5953522" y="580755"/>
                  <a:pt x="5997380" y="586240"/>
                  <a:pt x="6041802" y="602069"/>
                </a:cubicBezTo>
                <a:cubicBezTo>
                  <a:pt x="6060710" y="611771"/>
                  <a:pt x="6064884" y="613437"/>
                  <a:pt x="6078434" y="616108"/>
                </a:cubicBezTo>
                <a:lnTo>
                  <a:pt x="6096000" y="619448"/>
                </a:lnTo>
                <a:lnTo>
                  <a:pt x="6096000" y="5455552"/>
                </a:lnTo>
                <a:lnTo>
                  <a:pt x="6069997" y="5451207"/>
                </a:lnTo>
                <a:cubicBezTo>
                  <a:pt x="6053823" y="5455294"/>
                  <a:pt x="6044686" y="5455132"/>
                  <a:pt x="6037984" y="5444964"/>
                </a:cubicBezTo>
                <a:cubicBezTo>
                  <a:pt x="5998377" y="5442843"/>
                  <a:pt x="5957550" y="5417208"/>
                  <a:pt x="5932185" y="5429303"/>
                </a:cubicBezTo>
                <a:cubicBezTo>
                  <a:pt x="5933795" y="5407890"/>
                  <a:pt x="5919598" y="5415926"/>
                  <a:pt x="5891978" y="5410773"/>
                </a:cubicBezTo>
                <a:cubicBezTo>
                  <a:pt x="5872223" y="5404775"/>
                  <a:pt x="5829555" y="5392164"/>
                  <a:pt x="5813654" y="5386399"/>
                </a:cubicBezTo>
                <a:cubicBezTo>
                  <a:pt x="5797753" y="5380634"/>
                  <a:pt x="5785570" y="5384842"/>
                  <a:pt x="5769613" y="5379294"/>
                </a:cubicBezTo>
                <a:cubicBezTo>
                  <a:pt x="5776777" y="5360980"/>
                  <a:pt x="5681621" y="5373475"/>
                  <a:pt x="5717914" y="5360029"/>
                </a:cubicBezTo>
                <a:cubicBezTo>
                  <a:pt x="5690732" y="5349118"/>
                  <a:pt x="5700727" y="5354575"/>
                  <a:pt x="5686355" y="5359511"/>
                </a:cubicBezTo>
                <a:cubicBezTo>
                  <a:pt x="5652173" y="5354756"/>
                  <a:pt x="5649150" y="5353330"/>
                  <a:pt x="5609707" y="5357833"/>
                </a:cubicBezTo>
                <a:cubicBezTo>
                  <a:pt x="5592195" y="5357127"/>
                  <a:pt x="5585993" y="5354659"/>
                  <a:pt x="5570413" y="5353209"/>
                </a:cubicBezTo>
                <a:cubicBezTo>
                  <a:pt x="5554833" y="5351759"/>
                  <a:pt x="5546238" y="5352814"/>
                  <a:pt x="5516227" y="5349136"/>
                </a:cubicBezTo>
                <a:cubicBezTo>
                  <a:pt x="5492490" y="5344525"/>
                  <a:pt x="5475257" y="5345814"/>
                  <a:pt x="5456088" y="5343158"/>
                </a:cubicBezTo>
                <a:cubicBezTo>
                  <a:pt x="5436918" y="5340503"/>
                  <a:pt x="5425237" y="5336331"/>
                  <a:pt x="5401214" y="5333202"/>
                </a:cubicBezTo>
                <a:cubicBezTo>
                  <a:pt x="5380590" y="5324458"/>
                  <a:pt x="5302803" y="5345416"/>
                  <a:pt x="5287223" y="5319212"/>
                </a:cubicBezTo>
                <a:cubicBezTo>
                  <a:pt x="5230819" y="5324494"/>
                  <a:pt x="5214860" y="5313910"/>
                  <a:pt x="5168498" y="5309267"/>
                </a:cubicBezTo>
                <a:cubicBezTo>
                  <a:pt x="5123665" y="5304413"/>
                  <a:pt x="5118021" y="5307363"/>
                  <a:pt x="5071189" y="5294765"/>
                </a:cubicBezTo>
                <a:cubicBezTo>
                  <a:pt x="5034607" y="5282205"/>
                  <a:pt x="5014978" y="5278240"/>
                  <a:pt x="4972297" y="5275521"/>
                </a:cubicBezTo>
                <a:cubicBezTo>
                  <a:pt x="4969126" y="5282935"/>
                  <a:pt x="4918210" y="5268072"/>
                  <a:pt x="4909975" y="5265882"/>
                </a:cubicBezTo>
                <a:cubicBezTo>
                  <a:pt x="4910918" y="5270758"/>
                  <a:pt x="4884027" y="5272900"/>
                  <a:pt x="4877057" y="5268795"/>
                </a:cubicBezTo>
                <a:cubicBezTo>
                  <a:pt x="4815399" y="5271659"/>
                  <a:pt x="4796579" y="5290311"/>
                  <a:pt x="4750368" y="5280515"/>
                </a:cubicBezTo>
                <a:cubicBezTo>
                  <a:pt x="4714297" y="5280446"/>
                  <a:pt x="4716019" y="5289985"/>
                  <a:pt x="4664197" y="5289876"/>
                </a:cubicBezTo>
                <a:cubicBezTo>
                  <a:pt x="4642396" y="5294034"/>
                  <a:pt x="4648926" y="5285802"/>
                  <a:pt x="4621801" y="5286109"/>
                </a:cubicBezTo>
                <a:cubicBezTo>
                  <a:pt x="4587181" y="5303707"/>
                  <a:pt x="4550367" y="5292240"/>
                  <a:pt x="4501450" y="5291718"/>
                </a:cubicBezTo>
                <a:cubicBezTo>
                  <a:pt x="4441618" y="5290413"/>
                  <a:pt x="4391602" y="5297669"/>
                  <a:pt x="4339538" y="5289896"/>
                </a:cubicBezTo>
                <a:cubicBezTo>
                  <a:pt x="4320399" y="5296143"/>
                  <a:pt x="4294824" y="5304547"/>
                  <a:pt x="4273798" y="5293687"/>
                </a:cubicBezTo>
                <a:cubicBezTo>
                  <a:pt x="4218595" y="5295417"/>
                  <a:pt x="4225039" y="5300366"/>
                  <a:pt x="4204001" y="5294046"/>
                </a:cubicBezTo>
                <a:cubicBezTo>
                  <a:pt x="4162118" y="5296469"/>
                  <a:pt x="4168874" y="5290927"/>
                  <a:pt x="4131013" y="5287923"/>
                </a:cubicBezTo>
                <a:cubicBezTo>
                  <a:pt x="4100184" y="5283304"/>
                  <a:pt x="4115521" y="5283729"/>
                  <a:pt x="4087000" y="5283169"/>
                </a:cubicBezTo>
                <a:cubicBezTo>
                  <a:pt x="4060034" y="5291706"/>
                  <a:pt x="4041568" y="5281154"/>
                  <a:pt x="4034328" y="5278941"/>
                </a:cubicBezTo>
                <a:cubicBezTo>
                  <a:pt x="4008845" y="5280382"/>
                  <a:pt x="3971113" y="5268624"/>
                  <a:pt x="3975385" y="5283804"/>
                </a:cubicBezTo>
                <a:cubicBezTo>
                  <a:pt x="3939593" y="5263231"/>
                  <a:pt x="3940927" y="5284115"/>
                  <a:pt x="3902682" y="5278816"/>
                </a:cubicBezTo>
                <a:cubicBezTo>
                  <a:pt x="3882526" y="5271283"/>
                  <a:pt x="3856417" y="5267233"/>
                  <a:pt x="3843763" y="5276642"/>
                </a:cubicBezTo>
                <a:cubicBezTo>
                  <a:pt x="3766863" y="5264696"/>
                  <a:pt x="3813381" y="5261088"/>
                  <a:pt x="3734981" y="5248544"/>
                </a:cubicBezTo>
                <a:cubicBezTo>
                  <a:pt x="3694311" y="5242227"/>
                  <a:pt x="3633976" y="5239795"/>
                  <a:pt x="3602355" y="5230777"/>
                </a:cubicBezTo>
                <a:cubicBezTo>
                  <a:pt x="3570735" y="5221759"/>
                  <a:pt x="3562983" y="5225833"/>
                  <a:pt x="3538517" y="5219315"/>
                </a:cubicBezTo>
                <a:cubicBezTo>
                  <a:pt x="3514052" y="5212798"/>
                  <a:pt x="3482747" y="5212305"/>
                  <a:pt x="3463058" y="5208965"/>
                </a:cubicBezTo>
                <a:cubicBezTo>
                  <a:pt x="3443369" y="5205624"/>
                  <a:pt x="3422900" y="5197673"/>
                  <a:pt x="3420380" y="5199276"/>
                </a:cubicBezTo>
                <a:cubicBezTo>
                  <a:pt x="3380714" y="5190779"/>
                  <a:pt x="3368868" y="5201274"/>
                  <a:pt x="3345184" y="5183516"/>
                </a:cubicBezTo>
                <a:cubicBezTo>
                  <a:pt x="3324916" y="5181274"/>
                  <a:pt x="3320333" y="5179327"/>
                  <a:pt x="3298771" y="5178904"/>
                </a:cubicBezTo>
                <a:cubicBezTo>
                  <a:pt x="3277209" y="5178481"/>
                  <a:pt x="3245843" y="5181014"/>
                  <a:pt x="3215809" y="5180977"/>
                </a:cubicBezTo>
                <a:cubicBezTo>
                  <a:pt x="3184688" y="5182696"/>
                  <a:pt x="3183910" y="5199151"/>
                  <a:pt x="3154917" y="5182487"/>
                </a:cubicBezTo>
                <a:cubicBezTo>
                  <a:pt x="3155210" y="5186026"/>
                  <a:pt x="3140142" y="5187176"/>
                  <a:pt x="3136265" y="5187060"/>
                </a:cubicBezTo>
                <a:lnTo>
                  <a:pt x="3105563" y="5188768"/>
                </a:lnTo>
                <a:lnTo>
                  <a:pt x="3102974" y="5183180"/>
                </a:lnTo>
                <a:cubicBezTo>
                  <a:pt x="3091506" y="5180875"/>
                  <a:pt x="3071814" y="5186387"/>
                  <a:pt x="3060354" y="5187376"/>
                </a:cubicBezTo>
                <a:lnTo>
                  <a:pt x="3034213" y="5189113"/>
                </a:lnTo>
                <a:lnTo>
                  <a:pt x="3024272" y="5188328"/>
                </a:lnTo>
                <a:lnTo>
                  <a:pt x="3020033" y="5188388"/>
                </a:lnTo>
                <a:lnTo>
                  <a:pt x="3009083" y="5184215"/>
                </a:lnTo>
                <a:cubicBezTo>
                  <a:pt x="2998901" y="5183170"/>
                  <a:pt x="2991286" y="5176456"/>
                  <a:pt x="2985198" y="5175435"/>
                </a:cubicBezTo>
                <a:cubicBezTo>
                  <a:pt x="2979110" y="5174414"/>
                  <a:pt x="2977314" y="5182166"/>
                  <a:pt x="2972552" y="5178092"/>
                </a:cubicBezTo>
                <a:cubicBezTo>
                  <a:pt x="2978585" y="5175121"/>
                  <a:pt x="2969122" y="5172700"/>
                  <a:pt x="2964948" y="5170542"/>
                </a:cubicBezTo>
                <a:lnTo>
                  <a:pt x="2927081" y="5167883"/>
                </a:lnTo>
                <a:cubicBezTo>
                  <a:pt x="2881315" y="5170765"/>
                  <a:pt x="2897505" y="5157632"/>
                  <a:pt x="2883507" y="5165948"/>
                </a:cubicBezTo>
                <a:cubicBezTo>
                  <a:pt x="2848802" y="5172562"/>
                  <a:pt x="2841183" y="5172540"/>
                  <a:pt x="2828808" y="5171024"/>
                </a:cubicBezTo>
                <a:cubicBezTo>
                  <a:pt x="2789723" y="5176358"/>
                  <a:pt x="2783598" y="5178552"/>
                  <a:pt x="2733350" y="5182954"/>
                </a:cubicBezTo>
                <a:cubicBezTo>
                  <a:pt x="2705294" y="5195484"/>
                  <a:pt x="2697276" y="5196299"/>
                  <a:pt x="2676026" y="5201528"/>
                </a:cubicBezTo>
                <a:cubicBezTo>
                  <a:pt x="2649850" y="5209688"/>
                  <a:pt x="2656777" y="5215631"/>
                  <a:pt x="2624966" y="5219503"/>
                </a:cubicBezTo>
                <a:cubicBezTo>
                  <a:pt x="2608822" y="5223802"/>
                  <a:pt x="2596717" y="5233960"/>
                  <a:pt x="2586657" y="5237693"/>
                </a:cubicBezTo>
                <a:cubicBezTo>
                  <a:pt x="2576598" y="5241426"/>
                  <a:pt x="2572560" y="5240215"/>
                  <a:pt x="2555604" y="5242950"/>
                </a:cubicBezTo>
                <a:cubicBezTo>
                  <a:pt x="2544327" y="5242024"/>
                  <a:pt x="2507818" y="5241999"/>
                  <a:pt x="2501014" y="5243732"/>
                </a:cubicBezTo>
                <a:cubicBezTo>
                  <a:pt x="2481627" y="5253849"/>
                  <a:pt x="2464234" y="5242512"/>
                  <a:pt x="2430333" y="5242347"/>
                </a:cubicBezTo>
                <a:lnTo>
                  <a:pt x="2390297" y="5243718"/>
                </a:lnTo>
                <a:cubicBezTo>
                  <a:pt x="2383025" y="5238323"/>
                  <a:pt x="2325738" y="5236407"/>
                  <a:pt x="2321676" y="5229096"/>
                </a:cubicBezTo>
                <a:cubicBezTo>
                  <a:pt x="2300682" y="5221752"/>
                  <a:pt x="2300605" y="5203239"/>
                  <a:pt x="2268081" y="5196194"/>
                </a:cubicBezTo>
                <a:cubicBezTo>
                  <a:pt x="2250549" y="5189151"/>
                  <a:pt x="2260291" y="5206888"/>
                  <a:pt x="2216485" y="5186836"/>
                </a:cubicBezTo>
                <a:cubicBezTo>
                  <a:pt x="2176812" y="5155811"/>
                  <a:pt x="2009284" y="5133290"/>
                  <a:pt x="2001494" y="5079343"/>
                </a:cubicBezTo>
                <a:cubicBezTo>
                  <a:pt x="1930452" y="5061834"/>
                  <a:pt x="1990088" y="5062662"/>
                  <a:pt x="1894629" y="5047832"/>
                </a:cubicBezTo>
                <a:cubicBezTo>
                  <a:pt x="1809963" y="5035276"/>
                  <a:pt x="1557661" y="5013588"/>
                  <a:pt x="1500237" y="4994679"/>
                </a:cubicBezTo>
                <a:cubicBezTo>
                  <a:pt x="1422590" y="4985100"/>
                  <a:pt x="1462550" y="4984560"/>
                  <a:pt x="1428745" y="4990358"/>
                </a:cubicBezTo>
                <a:cubicBezTo>
                  <a:pt x="1371818" y="4998904"/>
                  <a:pt x="1368586" y="4981591"/>
                  <a:pt x="1331117" y="4982813"/>
                </a:cubicBezTo>
                <a:cubicBezTo>
                  <a:pt x="1275392" y="4969813"/>
                  <a:pt x="1167811" y="4963517"/>
                  <a:pt x="1094400" y="4949677"/>
                </a:cubicBezTo>
                <a:cubicBezTo>
                  <a:pt x="1032555" y="4940283"/>
                  <a:pt x="1020613" y="4926459"/>
                  <a:pt x="960420" y="4921601"/>
                </a:cubicBezTo>
                <a:cubicBezTo>
                  <a:pt x="926461" y="4913284"/>
                  <a:pt x="907935" y="4932317"/>
                  <a:pt x="890651" y="4899776"/>
                </a:cubicBezTo>
                <a:cubicBezTo>
                  <a:pt x="868932" y="4886871"/>
                  <a:pt x="828943" y="4886321"/>
                  <a:pt x="792786" y="4879490"/>
                </a:cubicBezTo>
                <a:cubicBezTo>
                  <a:pt x="774601" y="4877972"/>
                  <a:pt x="755410" y="4883422"/>
                  <a:pt x="715957" y="4873155"/>
                </a:cubicBezTo>
                <a:cubicBezTo>
                  <a:pt x="685950" y="4865367"/>
                  <a:pt x="651097" y="4849744"/>
                  <a:pt x="647625" y="4870967"/>
                </a:cubicBezTo>
                <a:cubicBezTo>
                  <a:pt x="617175" y="4843306"/>
                  <a:pt x="628363" y="4862320"/>
                  <a:pt x="588833" y="4861867"/>
                </a:cubicBezTo>
                <a:cubicBezTo>
                  <a:pt x="485840" y="4832827"/>
                  <a:pt x="444489" y="4851587"/>
                  <a:pt x="366769" y="4836563"/>
                </a:cubicBezTo>
                <a:cubicBezTo>
                  <a:pt x="347086" y="4818158"/>
                  <a:pt x="343282" y="4863016"/>
                  <a:pt x="293285" y="4819988"/>
                </a:cubicBezTo>
                <a:cubicBezTo>
                  <a:pt x="289569" y="4822136"/>
                  <a:pt x="267030" y="4799681"/>
                  <a:pt x="251789" y="4793960"/>
                </a:cubicBezTo>
                <a:cubicBezTo>
                  <a:pt x="236548" y="4788239"/>
                  <a:pt x="215411" y="4786648"/>
                  <a:pt x="201835" y="4785664"/>
                </a:cubicBezTo>
                <a:cubicBezTo>
                  <a:pt x="188258" y="4784679"/>
                  <a:pt x="186209" y="4788050"/>
                  <a:pt x="170329" y="4788050"/>
                </a:cubicBezTo>
                <a:cubicBezTo>
                  <a:pt x="154448" y="4788050"/>
                  <a:pt x="132774" y="4775085"/>
                  <a:pt x="103478" y="4797957"/>
                </a:cubicBezTo>
                <a:cubicBezTo>
                  <a:pt x="89551" y="4796239"/>
                  <a:pt x="97852" y="4783571"/>
                  <a:pt x="86767" y="4777747"/>
                </a:cubicBezTo>
                <a:cubicBezTo>
                  <a:pt x="81225" y="4774835"/>
                  <a:pt x="72809" y="4772046"/>
                  <a:pt x="63762" y="4769537"/>
                </a:cubicBezTo>
                <a:lnTo>
                  <a:pt x="37001" y="4763022"/>
                </a:lnTo>
                <a:lnTo>
                  <a:pt x="37482" y="4761597"/>
                </a:lnTo>
                <a:cubicBezTo>
                  <a:pt x="35277" y="4760236"/>
                  <a:pt x="31697" y="4759001"/>
                  <a:pt x="30394" y="4758901"/>
                </a:cubicBezTo>
                <a:cubicBezTo>
                  <a:pt x="29091" y="4758801"/>
                  <a:pt x="30066" y="4759837"/>
                  <a:pt x="36971" y="4763015"/>
                </a:cubicBezTo>
                <a:lnTo>
                  <a:pt x="37001" y="4763022"/>
                </a:lnTo>
                <a:lnTo>
                  <a:pt x="36315" y="4765055"/>
                </a:lnTo>
                <a:cubicBezTo>
                  <a:pt x="32115" y="4765663"/>
                  <a:pt x="22886" y="4765389"/>
                  <a:pt x="4975" y="4763227"/>
                </a:cubicBezTo>
                <a:lnTo>
                  <a:pt x="0" y="476242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610572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5" name="TextBox 1">
            <a:extLst>
              <a:ext uri="{FF2B5EF4-FFF2-40B4-BE49-F238E27FC236}">
                <a16:creationId xmlns:a16="http://schemas.microsoft.com/office/drawing/2014/main" id="{62F20EC7-379B-495F-9EE2-B93CF858AB7A}"/>
              </a:ext>
            </a:extLst>
          </p:cNvPr>
          <p:cNvGraphicFramePr/>
          <p:nvPr>
            <p:extLst>
              <p:ext uri="{D42A27DB-BD31-4B8C-83A1-F6EECF244321}">
                <p14:modId xmlns:p14="http://schemas.microsoft.com/office/powerpoint/2010/main" val="1489296755"/>
              </p:ext>
            </p:extLst>
          </p:nvPr>
        </p:nvGraphicFramePr>
        <p:xfrm>
          <a:off x="334192" y="191588"/>
          <a:ext cx="8569234" cy="52768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2292" name="Picture 4" descr="Black Round 24 Hrs Customer Service Stock Vector (Royalty Free) 1692678568">
            <a:extLst>
              <a:ext uri="{FF2B5EF4-FFF2-40B4-BE49-F238E27FC236}">
                <a16:creationId xmlns:a16="http://schemas.microsoft.com/office/drawing/2014/main" id="{718352AA-892F-4C49-88D8-118AC1F25BC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053944" y="4749746"/>
            <a:ext cx="1849482" cy="19950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326127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57500" y="1503623"/>
            <a:ext cx="5661620" cy="776836"/>
          </a:xfrm>
          <a:prstGeom prst="rect">
            <a:avLst/>
          </a:prstGeom>
        </p:spPr>
        <p:txBody>
          <a:bodyPr vert="horz" lIns="68580" tIns="34290" rIns="68580" bIns="34290" rtlCol="0" anchor="ctr">
            <a:normAutofit/>
          </a:bodyPr>
          <a:lstStyle/>
          <a:p>
            <a:pPr>
              <a:lnSpc>
                <a:spcPct val="90000"/>
              </a:lnSpc>
              <a:spcBef>
                <a:spcPct val="0"/>
              </a:spcBef>
              <a:spcAft>
                <a:spcPts val="450"/>
              </a:spcAft>
            </a:pPr>
            <a:r>
              <a:rPr lang="en-US" b="1" dirty="0">
                <a:latin typeface="+mj-lt"/>
                <a:ea typeface="+mj-ea"/>
                <a:cs typeface="+mj-cs"/>
              </a:rPr>
              <a:t>Remember…</a:t>
            </a:r>
          </a:p>
        </p:txBody>
      </p:sp>
      <p:sp>
        <p:nvSpPr>
          <p:cNvPr id="3" name="Rectangle 5"/>
          <p:cNvSpPr txBox="1">
            <a:spLocks noChangeArrowheads="1"/>
          </p:cNvSpPr>
          <p:nvPr>
            <p:custDataLst>
              <p:tags r:id="rId1"/>
            </p:custDataLst>
          </p:nvPr>
        </p:nvSpPr>
        <p:spPr bwMode="auto">
          <a:xfrm>
            <a:off x="109952" y="2460295"/>
            <a:ext cx="4846950" cy="275784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68580" tIns="34290" rIns="68580" bIns="34290" numCol="1" rtlCol="0" anchor="ctr" anchorCtr="0" compatLnSpc="1">
            <a:prstTxWarp prst="textNoShape">
              <a:avLst/>
            </a:prstTxWarp>
            <a:normAutofit/>
          </a:bodyPr>
          <a:lstStyle>
            <a:lvl1pPr marL="0" indent="0" algn="l" rtl="0" eaLnBrk="0" fontAlgn="base" hangingPunct="0">
              <a:spcBef>
                <a:spcPct val="20000"/>
              </a:spcBef>
              <a:spcAft>
                <a:spcPct val="0"/>
              </a:spcAft>
              <a:buNone/>
              <a:defRPr sz="3200">
                <a:solidFill>
                  <a:schemeClr val="accent2"/>
                </a:solidFill>
                <a:latin typeface="Verdana" pitchFamily="34" charset="0"/>
                <a:ea typeface="+mn-ea"/>
                <a:cs typeface="+mn-cs"/>
              </a:defRPr>
            </a:lvl1pPr>
            <a:lvl2pPr marL="457200" indent="0" algn="l" rtl="0" eaLnBrk="0" fontAlgn="base" hangingPunct="0">
              <a:spcBef>
                <a:spcPct val="20000"/>
              </a:spcBef>
              <a:spcAft>
                <a:spcPct val="0"/>
              </a:spcAft>
              <a:buNone/>
              <a:defRPr sz="3200">
                <a:solidFill>
                  <a:schemeClr val="accent2"/>
                </a:solidFill>
                <a:latin typeface="Verdana" pitchFamily="34" charset="0"/>
              </a:defRPr>
            </a:lvl2pPr>
            <a:lvl3pPr marL="914400" indent="0" algn="l" rtl="0" eaLnBrk="0" fontAlgn="base" hangingPunct="0">
              <a:spcBef>
                <a:spcPct val="20000"/>
              </a:spcBef>
              <a:spcAft>
                <a:spcPct val="0"/>
              </a:spcAft>
              <a:buNone/>
              <a:defRPr sz="3200">
                <a:solidFill>
                  <a:schemeClr val="accent2"/>
                </a:solidFill>
                <a:latin typeface="Verdana" pitchFamily="34" charset="0"/>
              </a:defRPr>
            </a:lvl3pPr>
            <a:lvl4pPr marL="1371600" indent="0" algn="l" rtl="0" eaLnBrk="0" fontAlgn="base" hangingPunct="0">
              <a:spcBef>
                <a:spcPct val="20000"/>
              </a:spcBef>
              <a:spcAft>
                <a:spcPct val="0"/>
              </a:spcAft>
              <a:buNone/>
              <a:defRPr sz="3200">
                <a:solidFill>
                  <a:schemeClr val="tx1"/>
                </a:solidFill>
                <a:latin typeface="+mn-lt"/>
              </a:defRPr>
            </a:lvl4pPr>
            <a:lvl5pPr marL="1828800" indent="0" algn="l" rtl="0" eaLnBrk="0" fontAlgn="base" hangingPunct="0">
              <a:spcBef>
                <a:spcPct val="20000"/>
              </a:spcBef>
              <a:spcAft>
                <a:spcPct val="0"/>
              </a:spcAft>
              <a:buNone/>
              <a:defRPr sz="2400">
                <a:solidFill>
                  <a:schemeClr val="tx1"/>
                </a:solidFill>
                <a:latin typeface="+mn-lt"/>
              </a:defRPr>
            </a:lvl5pPr>
            <a:lvl6pPr marL="2514600" indent="-228600" algn="l" rtl="0" fontAlgn="base">
              <a:spcBef>
                <a:spcPct val="20000"/>
              </a:spcBef>
              <a:spcAft>
                <a:spcPct val="0"/>
              </a:spcAft>
              <a:buChar char="»"/>
              <a:defRPr sz="1800">
                <a:solidFill>
                  <a:schemeClr val="tx1"/>
                </a:solidFill>
                <a:latin typeface="+mn-lt"/>
              </a:defRPr>
            </a:lvl6pPr>
            <a:lvl7pPr marL="2971800" indent="-228600" algn="l" rtl="0" fontAlgn="base">
              <a:spcBef>
                <a:spcPct val="20000"/>
              </a:spcBef>
              <a:spcAft>
                <a:spcPct val="0"/>
              </a:spcAft>
              <a:buChar char="»"/>
              <a:defRPr sz="1800">
                <a:solidFill>
                  <a:schemeClr val="tx1"/>
                </a:solidFill>
                <a:latin typeface="+mn-lt"/>
              </a:defRPr>
            </a:lvl7pPr>
            <a:lvl8pPr marL="3429000" indent="-228600" algn="l" rtl="0" fontAlgn="base">
              <a:spcBef>
                <a:spcPct val="20000"/>
              </a:spcBef>
              <a:spcAft>
                <a:spcPct val="0"/>
              </a:spcAft>
              <a:buChar char="»"/>
              <a:defRPr sz="1800">
                <a:solidFill>
                  <a:schemeClr val="tx1"/>
                </a:solidFill>
                <a:latin typeface="+mn-lt"/>
              </a:defRPr>
            </a:lvl8pPr>
            <a:lvl9pPr marL="3886200" indent="-228600" algn="l" rtl="0" fontAlgn="base">
              <a:spcBef>
                <a:spcPct val="20000"/>
              </a:spcBef>
              <a:spcAft>
                <a:spcPct val="0"/>
              </a:spcAft>
              <a:buChar char="»"/>
              <a:defRPr sz="1800">
                <a:solidFill>
                  <a:schemeClr val="tx1"/>
                </a:solidFill>
                <a:latin typeface="+mn-lt"/>
              </a:defRPr>
            </a:lvl9pPr>
          </a:lstStyle>
          <a:p>
            <a:pPr eaLnBrk="1" hangingPunct="1">
              <a:lnSpc>
                <a:spcPct val="90000"/>
              </a:lnSpc>
              <a:spcBef>
                <a:spcPts val="0"/>
              </a:spcBef>
              <a:spcAft>
                <a:spcPts val="2700"/>
              </a:spcAft>
              <a:defRPr/>
            </a:pPr>
            <a:r>
              <a:rPr lang="en-US" altLang="en-US" sz="1350" dirty="0">
                <a:solidFill>
                  <a:schemeClr val="tx1"/>
                </a:solidFill>
                <a:latin typeface="+mn-lt"/>
              </a:rPr>
              <a:t>Section 136 Mental Health Act 1983 states:</a:t>
            </a:r>
          </a:p>
          <a:p>
            <a:pPr algn="ctr" eaLnBrk="1" hangingPunct="1">
              <a:lnSpc>
                <a:spcPct val="90000"/>
              </a:lnSpc>
              <a:spcBef>
                <a:spcPts val="0"/>
              </a:spcBef>
              <a:spcAft>
                <a:spcPts val="2700"/>
              </a:spcAft>
              <a:defRPr/>
            </a:pPr>
            <a:r>
              <a:rPr lang="en-US" sz="1350" dirty="0">
                <a:solidFill>
                  <a:schemeClr val="tx1"/>
                </a:solidFill>
                <a:latin typeface="+mn-lt"/>
              </a:rPr>
              <a:t>‘If a police officer finds a person in a public place who appears to be suffering from mental disorder and to be in immediate need of care or control, the police officer may, if they think it necessary to do so in the interests of that person or for the protection of other persons, remove that person to a </a:t>
            </a:r>
            <a:r>
              <a:rPr lang="en-US" sz="1350" dirty="0">
                <a:solidFill>
                  <a:srgbClr val="FF0000"/>
                </a:solidFill>
                <a:latin typeface="+mn-lt"/>
              </a:rPr>
              <a:t>place of safety</a:t>
            </a:r>
            <a:r>
              <a:rPr lang="en-US" sz="1350" dirty="0">
                <a:solidFill>
                  <a:schemeClr val="tx1"/>
                </a:solidFill>
                <a:latin typeface="+mn-lt"/>
              </a:rPr>
              <a:t>’. </a:t>
            </a:r>
            <a:endParaRPr lang="en-US" altLang="en-US" sz="1350" dirty="0">
              <a:solidFill>
                <a:schemeClr val="tx1"/>
              </a:solidFill>
              <a:latin typeface="+mn-lt"/>
            </a:endParaRPr>
          </a:p>
        </p:txBody>
      </p:sp>
      <p:pic>
        <p:nvPicPr>
          <p:cNvPr id="3074" name="Picture 2" descr="What is section 136 of the Mental Health Act?">
            <a:extLst>
              <a:ext uri="{FF2B5EF4-FFF2-40B4-BE49-F238E27FC236}">
                <a16:creationId xmlns:a16="http://schemas.microsoft.com/office/drawing/2014/main" id="{F70EB171-641A-B04B-91CB-E20B1D890598}"/>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197870" y="2626647"/>
            <a:ext cx="3167439" cy="164992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4">
            <a:extLst>
              <a:ext uri="{FF2B5EF4-FFF2-40B4-BE49-F238E27FC236}">
                <a16:creationId xmlns:a16="http://schemas.microsoft.com/office/drawing/2014/main" id="{F015AA0E-B49F-114E-BA51-F3FC91E918D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94003" y="1447218"/>
            <a:ext cx="919433" cy="91943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71C3B55-0736-E844-B072-3D96AC044870}"/>
              </a:ext>
            </a:extLst>
          </p:cNvPr>
          <p:cNvSpPr txBox="1"/>
          <p:nvPr/>
        </p:nvSpPr>
        <p:spPr>
          <a:xfrm>
            <a:off x="-160869" y="4975362"/>
            <a:ext cx="3974305" cy="300082"/>
          </a:xfrm>
          <a:prstGeom prst="rect">
            <a:avLst/>
          </a:prstGeom>
          <a:noFill/>
        </p:spPr>
        <p:txBody>
          <a:bodyPr wrap="square" rtlCol="0">
            <a:spAutoFit/>
          </a:bodyPr>
          <a:lstStyle/>
          <a:p>
            <a:pPr algn="ctr"/>
            <a:r>
              <a:rPr lang="en-US" sz="1350" dirty="0">
                <a:solidFill>
                  <a:srgbClr val="FF0000"/>
                </a:solidFill>
              </a:rPr>
              <a:t>What is a ‘place of safety’?</a:t>
            </a:r>
          </a:p>
        </p:txBody>
      </p:sp>
    </p:spTree>
    <p:extLst>
      <p:ext uri="{BB962C8B-B14F-4D97-AF65-F5344CB8AC3E}">
        <p14:creationId xmlns:p14="http://schemas.microsoft.com/office/powerpoint/2010/main" val="1395862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595246" y="386930"/>
            <a:ext cx="7549592" cy="1298448"/>
          </a:xfrm>
          <a:prstGeom prst="rect">
            <a:avLst/>
          </a:prstGeom>
        </p:spPr>
        <p:txBody>
          <a:bodyPr vert="horz" lIns="91440" tIns="45720" rIns="91440" bIns="45720" rtlCol="0" anchor="b">
            <a:normAutofit/>
          </a:bodyPr>
          <a:lstStyle/>
          <a:p>
            <a:pPr>
              <a:lnSpc>
                <a:spcPct val="90000"/>
              </a:lnSpc>
              <a:spcBef>
                <a:spcPct val="0"/>
              </a:spcBef>
              <a:spcAft>
                <a:spcPts val="450"/>
              </a:spcAft>
            </a:pPr>
            <a:r>
              <a:rPr lang="en-US" sz="4200" b="1">
                <a:latin typeface="+mj-lt"/>
                <a:ea typeface="+mj-ea"/>
                <a:cs typeface="+mj-cs"/>
              </a:rPr>
              <a:t>The Custody Officer</a:t>
            </a:r>
          </a:p>
        </p:txBody>
      </p:sp>
      <p:sp>
        <p:nvSpPr>
          <p:cNvPr id="73" name="Rectangle 7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1998845"/>
            <a:ext cx="859094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p:cNvSpPr/>
          <p:nvPr>
            <p:custDataLst>
              <p:tags r:id="rId1"/>
            </p:custDataLst>
          </p:nvPr>
        </p:nvSpPr>
        <p:spPr>
          <a:xfrm>
            <a:off x="595245" y="2599509"/>
            <a:ext cx="3398174" cy="3639450"/>
          </a:xfrm>
          <a:prstGeom prst="rect">
            <a:avLst/>
          </a:prstGeom>
        </p:spPr>
        <p:txBody>
          <a:bodyPr vert="horz" lIns="91440" tIns="45720" rIns="91440" bIns="45720" rtlCol="0" anchor="ctr">
            <a:normAutofit/>
          </a:bodyPr>
          <a:lstStyle/>
          <a:p>
            <a:pPr indent="-228600">
              <a:lnSpc>
                <a:spcPct val="90000"/>
              </a:lnSpc>
              <a:spcAft>
                <a:spcPts val="1800"/>
              </a:spcAft>
              <a:buFont typeface="Arial" panose="020B0604020202020204" pitchFamily="34" charset="0"/>
              <a:buChar char="•"/>
              <a:defRPr/>
            </a:pPr>
            <a:r>
              <a:rPr lang="en-US" altLang="en-US" sz="1700"/>
              <a:t>Sergeant</a:t>
            </a:r>
          </a:p>
          <a:p>
            <a:pPr indent="-228600">
              <a:lnSpc>
                <a:spcPct val="90000"/>
              </a:lnSpc>
              <a:spcAft>
                <a:spcPts val="1800"/>
              </a:spcAft>
              <a:buFont typeface="Arial" panose="020B0604020202020204" pitchFamily="34" charset="0"/>
              <a:buChar char="•"/>
              <a:defRPr/>
            </a:pPr>
            <a:r>
              <a:rPr lang="en-US" altLang="en-US" sz="1700"/>
              <a:t>Impartial &amp; Independent</a:t>
            </a:r>
          </a:p>
          <a:p>
            <a:pPr indent="-228600">
              <a:lnSpc>
                <a:spcPct val="90000"/>
              </a:lnSpc>
              <a:spcAft>
                <a:spcPts val="1800"/>
              </a:spcAft>
              <a:buFont typeface="Arial" panose="020B0604020202020204" pitchFamily="34" charset="0"/>
              <a:buChar char="•"/>
              <a:defRPr/>
            </a:pPr>
            <a:r>
              <a:rPr lang="en-US" altLang="en-US" sz="1700"/>
              <a:t>Prisoner’s rights</a:t>
            </a:r>
          </a:p>
        </p:txBody>
      </p:sp>
      <p:pic>
        <p:nvPicPr>
          <p:cNvPr id="4098" name="Picture 2" descr="Police Custody Detention Officers | G4S United Kingdom">
            <a:extLst>
              <a:ext uri="{FF2B5EF4-FFF2-40B4-BE49-F238E27FC236}">
                <a16:creationId xmlns:a16="http://schemas.microsoft.com/office/drawing/2014/main" id="{0ED5F597-DC0B-9E45-949C-587D14F69B2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2125" r="8919" b="-2"/>
          <a:stretch/>
        </p:blipFill>
        <p:spPr bwMode="auto">
          <a:xfrm>
            <a:off x="4433649" y="2484255"/>
            <a:ext cx="3862707" cy="3714244"/>
          </a:xfrm>
          <a:prstGeom prst="rect">
            <a:avLst/>
          </a:prstGeom>
          <a:noFill/>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23318" y="2332075"/>
            <a:ext cx="781700" cy="114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2079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42170" y="1499385"/>
            <a:ext cx="3420438" cy="846051"/>
          </a:xfrm>
          <a:prstGeom prst="rect">
            <a:avLst/>
          </a:prstGeom>
        </p:spPr>
        <p:txBody>
          <a:bodyPr vert="horz" lIns="68580" tIns="34290" rIns="68580" bIns="34290" rtlCol="0" anchor="ctr">
            <a:normAutofit/>
          </a:bodyPr>
          <a:lstStyle/>
          <a:p>
            <a:pPr>
              <a:lnSpc>
                <a:spcPct val="90000"/>
              </a:lnSpc>
              <a:spcBef>
                <a:spcPct val="0"/>
              </a:spcBef>
              <a:spcAft>
                <a:spcPts val="450"/>
              </a:spcAft>
            </a:pPr>
            <a:r>
              <a:rPr lang="en-US" sz="3000" b="1" dirty="0">
                <a:latin typeface="+mj-lt"/>
                <a:ea typeface="+mj-ea"/>
                <a:cs typeface="+mj-cs"/>
              </a:rPr>
              <a:t>The Custody Officer</a:t>
            </a:r>
          </a:p>
        </p:txBody>
      </p:sp>
      <p:sp>
        <p:nvSpPr>
          <p:cNvPr id="3" name="Rectangle 2"/>
          <p:cNvSpPr/>
          <p:nvPr>
            <p:custDataLst>
              <p:tags r:id="rId1"/>
            </p:custDataLst>
          </p:nvPr>
        </p:nvSpPr>
        <p:spPr>
          <a:xfrm>
            <a:off x="443040" y="2605129"/>
            <a:ext cx="3419569" cy="2984689"/>
          </a:xfrm>
          <a:prstGeom prst="rect">
            <a:avLst/>
          </a:prstGeom>
        </p:spPr>
        <p:txBody>
          <a:bodyPr vert="horz" lIns="68580" tIns="34290" rIns="68580" bIns="34290" rtlCol="0" anchor="ctr">
            <a:normAutofit/>
          </a:bodyPr>
          <a:lstStyle/>
          <a:p>
            <a:pPr>
              <a:lnSpc>
                <a:spcPct val="90000"/>
              </a:lnSpc>
              <a:spcAft>
                <a:spcPts val="1800"/>
              </a:spcAft>
              <a:defRPr/>
            </a:pPr>
            <a:r>
              <a:rPr lang="en-US" altLang="en-US" sz="1500" dirty="0"/>
              <a:t>Must be informed of:</a:t>
            </a:r>
          </a:p>
          <a:p>
            <a:pPr marL="428625" indent="-171450">
              <a:lnSpc>
                <a:spcPct val="90000"/>
              </a:lnSpc>
              <a:spcAft>
                <a:spcPts val="1800"/>
              </a:spcAft>
              <a:buFont typeface="Arial" panose="020B0604020202020204" pitchFamily="34" charset="0"/>
              <a:buChar char="•"/>
              <a:defRPr/>
            </a:pPr>
            <a:r>
              <a:rPr lang="en-US" altLang="en-US" sz="1500" dirty="0"/>
              <a:t>Circumstances of the arrest</a:t>
            </a:r>
          </a:p>
          <a:p>
            <a:pPr marL="428625" indent="-171450">
              <a:lnSpc>
                <a:spcPct val="90000"/>
              </a:lnSpc>
              <a:spcAft>
                <a:spcPts val="1800"/>
              </a:spcAft>
              <a:buFont typeface="Arial" panose="020B0604020202020204" pitchFamily="34" charset="0"/>
              <a:buChar char="•"/>
              <a:defRPr/>
            </a:pPr>
            <a:r>
              <a:rPr lang="en-US" altLang="en-US" sz="1500" dirty="0"/>
              <a:t>Involvement of the suspect</a:t>
            </a:r>
          </a:p>
          <a:p>
            <a:pPr marL="428625" indent="-171450">
              <a:lnSpc>
                <a:spcPct val="90000"/>
              </a:lnSpc>
              <a:spcAft>
                <a:spcPts val="1800"/>
              </a:spcAft>
              <a:buFont typeface="Arial" panose="020B0604020202020204" pitchFamily="34" charset="0"/>
              <a:buChar char="•"/>
              <a:defRPr/>
            </a:pPr>
            <a:r>
              <a:rPr lang="en-US" altLang="en-US" sz="1500" dirty="0"/>
              <a:t>Necessity for arrest</a:t>
            </a:r>
          </a:p>
          <a:p>
            <a:pPr marL="428625" indent="-171450">
              <a:lnSpc>
                <a:spcPct val="90000"/>
              </a:lnSpc>
              <a:spcAft>
                <a:spcPts val="1800"/>
              </a:spcAft>
              <a:buFont typeface="Arial" panose="020B0604020202020204" pitchFamily="34" charset="0"/>
              <a:buChar char="•"/>
              <a:defRPr/>
            </a:pPr>
            <a:r>
              <a:rPr lang="en-US" altLang="en-US" sz="1500" dirty="0"/>
              <a:t>Use of any force</a:t>
            </a:r>
          </a:p>
          <a:p>
            <a:pPr marL="428625" indent="-171450">
              <a:lnSpc>
                <a:spcPct val="90000"/>
              </a:lnSpc>
              <a:spcAft>
                <a:spcPts val="1800"/>
              </a:spcAft>
              <a:buFont typeface="Arial" panose="020B0604020202020204" pitchFamily="34" charset="0"/>
              <a:buChar char="•"/>
              <a:defRPr/>
            </a:pPr>
            <a:r>
              <a:rPr lang="en-US" altLang="en-US" sz="1500" dirty="0"/>
              <a:t>Other needs </a:t>
            </a:r>
          </a:p>
        </p:txBody>
      </p:sp>
      <p:pic>
        <p:nvPicPr>
          <p:cNvPr id="5122" name="Picture 2" descr="Final glimpse of real-life Peaky Blinders police station | Daily Mail Online">
            <a:extLst>
              <a:ext uri="{FF2B5EF4-FFF2-40B4-BE49-F238E27FC236}">
                <a16:creationId xmlns:a16="http://schemas.microsoft.com/office/drawing/2014/main" id="{21182737-9E64-F144-B932-0087FE753D9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196" r="28947" b="1"/>
          <a:stretch/>
        </p:blipFill>
        <p:spPr bwMode="auto">
          <a:xfrm>
            <a:off x="4483341" y="1456764"/>
            <a:ext cx="4069058" cy="39444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2472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3973321" y="329184"/>
            <a:ext cx="4688333" cy="1783080"/>
          </a:xfrm>
          <a:prstGeom prst="rect">
            <a:avLst/>
          </a:prstGeom>
        </p:spPr>
        <p:txBody>
          <a:bodyPr vert="horz" lIns="91440" tIns="45720" rIns="91440" bIns="45720" rtlCol="0" anchor="b">
            <a:normAutofit/>
          </a:bodyPr>
          <a:lstStyle/>
          <a:p>
            <a:pPr>
              <a:lnSpc>
                <a:spcPct val="90000"/>
              </a:lnSpc>
              <a:spcBef>
                <a:spcPct val="0"/>
              </a:spcBef>
              <a:spcAft>
                <a:spcPts val="450"/>
              </a:spcAft>
            </a:pPr>
            <a:r>
              <a:rPr lang="en-US" sz="4700" b="1">
                <a:latin typeface="+mj-lt"/>
                <a:ea typeface="+mj-ea"/>
                <a:cs typeface="+mj-cs"/>
              </a:rPr>
              <a:t>Information to be given to the DP…</a:t>
            </a:r>
          </a:p>
        </p:txBody>
      </p:sp>
      <p:pic>
        <p:nvPicPr>
          <p:cNvPr id="3" name="Picture 2"/>
          <p:cNvPicPr>
            <a:picLocks noChangeAspect="1"/>
          </p:cNvPicPr>
          <p:nvPr>
            <p:custDataLst>
              <p:tags r:id="rId1"/>
            </p:custDataLst>
          </p:nvPr>
        </p:nvPicPr>
        <p:blipFill rotWithShape="1">
          <a:blip r:embed="rId5" cstate="print">
            <a:extLst>
              <a:ext uri="{28A0092B-C50C-407E-A947-70E740481C1C}">
                <a14:useLocalDpi xmlns:a14="http://schemas.microsoft.com/office/drawing/2010/main" val="0"/>
              </a:ext>
            </a:extLst>
          </a:blip>
          <a:srcRect l="35130" r="34311" b="1"/>
          <a:stretch/>
        </p:blipFill>
        <p:spPr>
          <a:xfrm>
            <a:off x="20" y="10"/>
            <a:ext cx="3492988"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3"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3321" y="2374947"/>
            <a:ext cx="3182692" cy="18288"/>
          </a:xfrm>
          <a:custGeom>
            <a:avLst/>
            <a:gdLst>
              <a:gd name="connsiteX0" fmla="*/ 0 w 3182692"/>
              <a:gd name="connsiteY0" fmla="*/ 0 h 18288"/>
              <a:gd name="connsiteX1" fmla="*/ 636538 w 3182692"/>
              <a:gd name="connsiteY1" fmla="*/ 0 h 18288"/>
              <a:gd name="connsiteX2" fmla="*/ 1273077 w 3182692"/>
              <a:gd name="connsiteY2" fmla="*/ 0 h 18288"/>
              <a:gd name="connsiteX3" fmla="*/ 1909615 w 3182692"/>
              <a:gd name="connsiteY3" fmla="*/ 0 h 18288"/>
              <a:gd name="connsiteX4" fmla="*/ 2482500 w 3182692"/>
              <a:gd name="connsiteY4" fmla="*/ 0 h 18288"/>
              <a:gd name="connsiteX5" fmla="*/ 3182692 w 3182692"/>
              <a:gd name="connsiteY5" fmla="*/ 0 h 18288"/>
              <a:gd name="connsiteX6" fmla="*/ 3182692 w 3182692"/>
              <a:gd name="connsiteY6" fmla="*/ 18288 h 18288"/>
              <a:gd name="connsiteX7" fmla="*/ 2609807 w 3182692"/>
              <a:gd name="connsiteY7" fmla="*/ 18288 h 18288"/>
              <a:gd name="connsiteX8" fmla="*/ 2068750 w 3182692"/>
              <a:gd name="connsiteY8" fmla="*/ 18288 h 18288"/>
              <a:gd name="connsiteX9" fmla="*/ 1432211 w 3182692"/>
              <a:gd name="connsiteY9" fmla="*/ 18288 h 18288"/>
              <a:gd name="connsiteX10" fmla="*/ 859327 w 3182692"/>
              <a:gd name="connsiteY10" fmla="*/ 18288 h 18288"/>
              <a:gd name="connsiteX11" fmla="*/ 0 w 3182692"/>
              <a:gd name="connsiteY11" fmla="*/ 18288 h 18288"/>
              <a:gd name="connsiteX12" fmla="*/ 0 w 3182692"/>
              <a:gd name="connsiteY12" fmla="*/ 0 h 18288"/>
              <a:gd name="connsiteX0" fmla="*/ 0 w 3182692"/>
              <a:gd name="connsiteY0" fmla="*/ 0 h 18288"/>
              <a:gd name="connsiteX1" fmla="*/ 572885 w 3182692"/>
              <a:gd name="connsiteY1" fmla="*/ 0 h 18288"/>
              <a:gd name="connsiteX2" fmla="*/ 1113942 w 3182692"/>
              <a:gd name="connsiteY2" fmla="*/ 0 h 18288"/>
              <a:gd name="connsiteX3" fmla="*/ 1686827 w 3182692"/>
              <a:gd name="connsiteY3" fmla="*/ 0 h 18288"/>
              <a:gd name="connsiteX4" fmla="*/ 2323365 w 3182692"/>
              <a:gd name="connsiteY4" fmla="*/ 0 h 18288"/>
              <a:gd name="connsiteX5" fmla="*/ 3182692 w 3182692"/>
              <a:gd name="connsiteY5" fmla="*/ 0 h 18288"/>
              <a:gd name="connsiteX6" fmla="*/ 3182692 w 3182692"/>
              <a:gd name="connsiteY6" fmla="*/ 18288 h 18288"/>
              <a:gd name="connsiteX7" fmla="*/ 2546154 w 3182692"/>
              <a:gd name="connsiteY7" fmla="*/ 18288 h 18288"/>
              <a:gd name="connsiteX8" fmla="*/ 1845961 w 3182692"/>
              <a:gd name="connsiteY8" fmla="*/ 18288 h 18288"/>
              <a:gd name="connsiteX9" fmla="*/ 1304904 w 3182692"/>
              <a:gd name="connsiteY9" fmla="*/ 18288 h 18288"/>
              <a:gd name="connsiteX10" fmla="*/ 604711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225870" y="33585"/>
                  <a:pt x="418138" y="17639"/>
                  <a:pt x="636538" y="0"/>
                </a:cubicBezTo>
                <a:cubicBezTo>
                  <a:pt x="865372" y="-3887"/>
                  <a:pt x="1010746" y="-18166"/>
                  <a:pt x="1273077" y="0"/>
                </a:cubicBezTo>
                <a:cubicBezTo>
                  <a:pt x="1527846" y="-24408"/>
                  <a:pt x="1703704" y="-36055"/>
                  <a:pt x="1909615" y="0"/>
                </a:cubicBezTo>
                <a:cubicBezTo>
                  <a:pt x="2119487" y="1667"/>
                  <a:pt x="2200543" y="-19343"/>
                  <a:pt x="2482500" y="0"/>
                </a:cubicBezTo>
                <a:cubicBezTo>
                  <a:pt x="2736775" y="57438"/>
                  <a:pt x="2997998" y="-48885"/>
                  <a:pt x="3182692" y="0"/>
                </a:cubicBezTo>
                <a:cubicBezTo>
                  <a:pt x="3182658" y="4844"/>
                  <a:pt x="3182282" y="11009"/>
                  <a:pt x="3182692" y="18288"/>
                </a:cubicBezTo>
                <a:cubicBezTo>
                  <a:pt x="2944477" y="15825"/>
                  <a:pt x="2868931" y="12370"/>
                  <a:pt x="2609807" y="18288"/>
                </a:cubicBezTo>
                <a:cubicBezTo>
                  <a:pt x="2341556" y="6193"/>
                  <a:pt x="2324113" y="22706"/>
                  <a:pt x="2068750" y="18288"/>
                </a:cubicBezTo>
                <a:cubicBezTo>
                  <a:pt x="1817163" y="7852"/>
                  <a:pt x="1716254" y="25979"/>
                  <a:pt x="1432211" y="18288"/>
                </a:cubicBezTo>
                <a:cubicBezTo>
                  <a:pt x="1164747" y="-28137"/>
                  <a:pt x="993140" y="27575"/>
                  <a:pt x="859327" y="18288"/>
                </a:cubicBezTo>
                <a:cubicBezTo>
                  <a:pt x="750703" y="-24974"/>
                  <a:pt x="236193" y="38731"/>
                  <a:pt x="0" y="18288"/>
                </a:cubicBezTo>
                <a:cubicBezTo>
                  <a:pt x="-649" y="11698"/>
                  <a:pt x="663" y="5413"/>
                  <a:pt x="0" y="0"/>
                </a:cubicBezTo>
                <a:close/>
              </a:path>
              <a:path w="3182692" h="18288" stroke="0" extrusionOk="0">
                <a:moveTo>
                  <a:pt x="0" y="0"/>
                </a:moveTo>
                <a:cubicBezTo>
                  <a:pt x="224421" y="-39331"/>
                  <a:pt x="418777" y="11439"/>
                  <a:pt x="572885" y="0"/>
                </a:cubicBezTo>
                <a:cubicBezTo>
                  <a:pt x="750333" y="-6388"/>
                  <a:pt x="940592" y="15806"/>
                  <a:pt x="1113942" y="0"/>
                </a:cubicBezTo>
                <a:cubicBezTo>
                  <a:pt x="1322785" y="-1777"/>
                  <a:pt x="1505363" y="28230"/>
                  <a:pt x="1686827" y="0"/>
                </a:cubicBezTo>
                <a:cubicBezTo>
                  <a:pt x="1853304" y="1595"/>
                  <a:pt x="2194652" y="-1232"/>
                  <a:pt x="2323365" y="0"/>
                </a:cubicBezTo>
                <a:cubicBezTo>
                  <a:pt x="2488732" y="36406"/>
                  <a:pt x="2902093" y="-40336"/>
                  <a:pt x="3182692" y="0"/>
                </a:cubicBezTo>
                <a:cubicBezTo>
                  <a:pt x="3182167" y="5049"/>
                  <a:pt x="3182885" y="12044"/>
                  <a:pt x="3182692" y="18288"/>
                </a:cubicBezTo>
                <a:cubicBezTo>
                  <a:pt x="3012563" y="-37820"/>
                  <a:pt x="2765409" y="35618"/>
                  <a:pt x="2546154" y="18288"/>
                </a:cubicBezTo>
                <a:cubicBezTo>
                  <a:pt x="2333381" y="13914"/>
                  <a:pt x="2154438" y="9838"/>
                  <a:pt x="1845961" y="18288"/>
                </a:cubicBezTo>
                <a:cubicBezTo>
                  <a:pt x="1531509" y="33812"/>
                  <a:pt x="1456631" y="-6606"/>
                  <a:pt x="1304904" y="18288"/>
                </a:cubicBezTo>
                <a:cubicBezTo>
                  <a:pt x="1168344" y="36351"/>
                  <a:pt x="928499" y="15047"/>
                  <a:pt x="604711" y="18288"/>
                </a:cubicBezTo>
                <a:cubicBezTo>
                  <a:pt x="285438" y="38007"/>
                  <a:pt x="116029" y="-22204"/>
                  <a:pt x="0" y="18288"/>
                </a:cubicBezTo>
                <a:cubicBezTo>
                  <a:pt x="-39" y="12511"/>
                  <a:pt x="-381" y="8039"/>
                  <a:pt x="0" y="0"/>
                </a:cubicBezTo>
                <a:close/>
              </a:path>
              <a:path w="3182692" h="18288" fill="none" stroke="0" extrusionOk="0">
                <a:moveTo>
                  <a:pt x="0" y="0"/>
                </a:moveTo>
                <a:cubicBezTo>
                  <a:pt x="245832" y="29445"/>
                  <a:pt x="388924" y="-28919"/>
                  <a:pt x="636538" y="0"/>
                </a:cubicBezTo>
                <a:cubicBezTo>
                  <a:pt x="854919" y="4634"/>
                  <a:pt x="991654" y="8864"/>
                  <a:pt x="1273077" y="0"/>
                </a:cubicBezTo>
                <a:cubicBezTo>
                  <a:pt x="1566644" y="-14667"/>
                  <a:pt x="1666526" y="3717"/>
                  <a:pt x="1909615" y="0"/>
                </a:cubicBezTo>
                <a:cubicBezTo>
                  <a:pt x="2138795" y="27220"/>
                  <a:pt x="2225506" y="-13892"/>
                  <a:pt x="2482500" y="0"/>
                </a:cubicBezTo>
                <a:cubicBezTo>
                  <a:pt x="2775583" y="32183"/>
                  <a:pt x="3003218" y="-43687"/>
                  <a:pt x="3182692" y="0"/>
                </a:cubicBezTo>
                <a:cubicBezTo>
                  <a:pt x="3183006" y="4158"/>
                  <a:pt x="3181713" y="12539"/>
                  <a:pt x="3182692" y="18288"/>
                </a:cubicBezTo>
                <a:cubicBezTo>
                  <a:pt x="2959845" y="25574"/>
                  <a:pt x="2868929" y="24980"/>
                  <a:pt x="2609807" y="18288"/>
                </a:cubicBezTo>
                <a:cubicBezTo>
                  <a:pt x="2341405" y="5992"/>
                  <a:pt x="2328488" y="20436"/>
                  <a:pt x="2068750" y="18288"/>
                </a:cubicBezTo>
                <a:cubicBezTo>
                  <a:pt x="1816113" y="2395"/>
                  <a:pt x="1699345" y="36855"/>
                  <a:pt x="1432211" y="18288"/>
                </a:cubicBezTo>
                <a:cubicBezTo>
                  <a:pt x="1148381" y="-28184"/>
                  <a:pt x="987622" y="2403"/>
                  <a:pt x="859327" y="18288"/>
                </a:cubicBezTo>
                <a:cubicBezTo>
                  <a:pt x="743387" y="37422"/>
                  <a:pt x="194182" y="18789"/>
                  <a:pt x="0" y="18288"/>
                </a:cubicBezTo>
                <a:cubicBezTo>
                  <a:pt x="20" y="11469"/>
                  <a:pt x="-29" y="515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custGeom>
                    <a:avLst/>
                    <a:gdLst>
                      <a:gd name="connsiteX0" fmla="*/ 0 w 3182692"/>
                      <a:gd name="connsiteY0" fmla="*/ 0 h 18288"/>
                      <a:gd name="connsiteX1" fmla="*/ 636538 w 3182692"/>
                      <a:gd name="connsiteY1" fmla="*/ 0 h 18288"/>
                      <a:gd name="connsiteX2" fmla="*/ 1273077 w 3182692"/>
                      <a:gd name="connsiteY2" fmla="*/ 0 h 18288"/>
                      <a:gd name="connsiteX3" fmla="*/ 1909615 w 3182692"/>
                      <a:gd name="connsiteY3" fmla="*/ 0 h 18288"/>
                      <a:gd name="connsiteX4" fmla="*/ 2482500 w 3182692"/>
                      <a:gd name="connsiteY4" fmla="*/ 0 h 18288"/>
                      <a:gd name="connsiteX5" fmla="*/ 3182692 w 3182692"/>
                      <a:gd name="connsiteY5" fmla="*/ 0 h 18288"/>
                      <a:gd name="connsiteX6" fmla="*/ 3182692 w 3182692"/>
                      <a:gd name="connsiteY6" fmla="*/ 18288 h 18288"/>
                      <a:gd name="connsiteX7" fmla="*/ 2609807 w 3182692"/>
                      <a:gd name="connsiteY7" fmla="*/ 18288 h 18288"/>
                      <a:gd name="connsiteX8" fmla="*/ 2068750 w 3182692"/>
                      <a:gd name="connsiteY8" fmla="*/ 18288 h 18288"/>
                      <a:gd name="connsiteX9" fmla="*/ 1432211 w 3182692"/>
                      <a:gd name="connsiteY9" fmla="*/ 18288 h 18288"/>
                      <a:gd name="connsiteX10" fmla="*/ 859327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253588" y="25878"/>
                          <a:pt x="409323" y="-5359"/>
                          <a:pt x="636538" y="0"/>
                        </a:cubicBezTo>
                        <a:cubicBezTo>
                          <a:pt x="863753" y="5359"/>
                          <a:pt x="1007727" y="-28"/>
                          <a:pt x="1273077" y="0"/>
                        </a:cubicBezTo>
                        <a:cubicBezTo>
                          <a:pt x="1538427" y="28"/>
                          <a:pt x="1698640" y="-12775"/>
                          <a:pt x="1909615" y="0"/>
                        </a:cubicBezTo>
                        <a:cubicBezTo>
                          <a:pt x="2120590" y="12775"/>
                          <a:pt x="2210293" y="-21823"/>
                          <a:pt x="2482500" y="0"/>
                        </a:cubicBezTo>
                        <a:cubicBezTo>
                          <a:pt x="2754708" y="21823"/>
                          <a:pt x="3004133" y="-28750"/>
                          <a:pt x="3182692" y="0"/>
                        </a:cubicBezTo>
                        <a:cubicBezTo>
                          <a:pt x="3183134" y="4516"/>
                          <a:pt x="3181865" y="12266"/>
                          <a:pt x="3182692" y="18288"/>
                        </a:cubicBezTo>
                        <a:cubicBezTo>
                          <a:pt x="2947402" y="22440"/>
                          <a:pt x="2876226" y="27191"/>
                          <a:pt x="2609807" y="18288"/>
                        </a:cubicBezTo>
                        <a:cubicBezTo>
                          <a:pt x="2343389" y="9385"/>
                          <a:pt x="2326689" y="25579"/>
                          <a:pt x="2068750" y="18288"/>
                        </a:cubicBezTo>
                        <a:cubicBezTo>
                          <a:pt x="1810811" y="10997"/>
                          <a:pt x="1713836" y="48219"/>
                          <a:pt x="1432211" y="18288"/>
                        </a:cubicBezTo>
                        <a:cubicBezTo>
                          <a:pt x="1150586" y="-11643"/>
                          <a:pt x="982765" y="3747"/>
                          <a:pt x="859327" y="18288"/>
                        </a:cubicBezTo>
                        <a:cubicBezTo>
                          <a:pt x="735889" y="32829"/>
                          <a:pt x="254183" y="35231"/>
                          <a:pt x="0" y="18288"/>
                        </a:cubicBezTo>
                        <a:cubicBezTo>
                          <a:pt x="-306" y="11477"/>
                          <a:pt x="485" y="4355"/>
                          <a:pt x="0" y="0"/>
                        </a:cubicBezTo>
                        <a:close/>
                      </a:path>
                      <a:path w="3182692" h="18288" stroke="0" extrusionOk="0">
                        <a:moveTo>
                          <a:pt x="0" y="0"/>
                        </a:moveTo>
                        <a:cubicBezTo>
                          <a:pt x="243108" y="-22426"/>
                          <a:pt x="387854" y="22949"/>
                          <a:pt x="572885" y="0"/>
                        </a:cubicBezTo>
                        <a:cubicBezTo>
                          <a:pt x="757916" y="-22949"/>
                          <a:pt x="923707" y="6797"/>
                          <a:pt x="1113942" y="0"/>
                        </a:cubicBezTo>
                        <a:cubicBezTo>
                          <a:pt x="1304177" y="-6797"/>
                          <a:pt x="1495991" y="20627"/>
                          <a:pt x="1686827" y="0"/>
                        </a:cubicBezTo>
                        <a:cubicBezTo>
                          <a:pt x="1877663" y="-20627"/>
                          <a:pt x="2170182" y="-20672"/>
                          <a:pt x="2323365" y="0"/>
                        </a:cubicBezTo>
                        <a:cubicBezTo>
                          <a:pt x="2476548" y="20672"/>
                          <a:pt x="2919164" y="6097"/>
                          <a:pt x="3182692" y="0"/>
                        </a:cubicBezTo>
                        <a:cubicBezTo>
                          <a:pt x="3183269" y="4624"/>
                          <a:pt x="3183511" y="11191"/>
                          <a:pt x="3182692" y="18288"/>
                        </a:cubicBezTo>
                        <a:cubicBezTo>
                          <a:pt x="3026065" y="-10849"/>
                          <a:pt x="2775006" y="23067"/>
                          <a:pt x="2546154" y="18288"/>
                        </a:cubicBezTo>
                        <a:cubicBezTo>
                          <a:pt x="2317302" y="13509"/>
                          <a:pt x="2168173" y="-8513"/>
                          <a:pt x="1845961" y="18288"/>
                        </a:cubicBezTo>
                        <a:cubicBezTo>
                          <a:pt x="1523749" y="45089"/>
                          <a:pt x="1450078" y="-844"/>
                          <a:pt x="1304904" y="18288"/>
                        </a:cubicBezTo>
                        <a:cubicBezTo>
                          <a:pt x="1159730" y="37420"/>
                          <a:pt x="942635" y="-10021"/>
                          <a:pt x="604711" y="18288"/>
                        </a:cubicBezTo>
                        <a:cubicBezTo>
                          <a:pt x="266787" y="46597"/>
                          <a:pt x="141927" y="-8395"/>
                          <a:pt x="0" y="18288"/>
                        </a:cubicBezTo>
                        <a:cubicBezTo>
                          <a:pt x="-171" y="12755"/>
                          <a:pt x="-690" y="7930"/>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4"/>
          <p:cNvSpPr txBox="1">
            <a:spLocks noChangeArrowheads="1"/>
          </p:cNvSpPr>
          <p:nvPr>
            <p:custDataLst>
              <p:tags r:id="rId2"/>
            </p:custDataLst>
          </p:nvPr>
        </p:nvSpPr>
        <p:spPr bwMode="auto">
          <a:xfrm>
            <a:off x="3973321" y="2706624"/>
            <a:ext cx="4688333" cy="348386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indent="-228600" eaLnBrk="1" hangingPunct="1">
              <a:lnSpc>
                <a:spcPct val="90000"/>
              </a:lnSpc>
              <a:spcBef>
                <a:spcPct val="50000"/>
              </a:spcBef>
              <a:buFont typeface="Arial" panose="020B0604020202020204" pitchFamily="34" charset="0"/>
              <a:buChar char="•"/>
              <a:defRPr/>
            </a:pPr>
            <a:r>
              <a:rPr lang="en-US" altLang="en-US" sz="1900">
                <a:solidFill>
                  <a:schemeClr val="tx1"/>
                </a:solidFill>
                <a:latin typeface="+mn-lt"/>
              </a:rPr>
              <a:t>Someone informed </a:t>
            </a:r>
          </a:p>
          <a:p>
            <a:pPr indent="-228600" eaLnBrk="1" hangingPunct="1">
              <a:lnSpc>
                <a:spcPct val="90000"/>
              </a:lnSpc>
              <a:spcBef>
                <a:spcPct val="50000"/>
              </a:spcBef>
              <a:buFont typeface="Arial" panose="020B0604020202020204" pitchFamily="34" charset="0"/>
              <a:buChar char="•"/>
              <a:defRPr/>
            </a:pPr>
            <a:r>
              <a:rPr lang="en-US" altLang="en-US" sz="1900">
                <a:solidFill>
                  <a:schemeClr val="tx1"/>
                </a:solidFill>
                <a:latin typeface="+mn-lt"/>
              </a:rPr>
              <a:t>Free independent legal advice </a:t>
            </a:r>
          </a:p>
          <a:p>
            <a:pPr indent="-228600" eaLnBrk="1" hangingPunct="1">
              <a:lnSpc>
                <a:spcPct val="90000"/>
              </a:lnSpc>
              <a:spcBef>
                <a:spcPct val="50000"/>
              </a:spcBef>
              <a:buFont typeface="Arial" panose="020B0604020202020204" pitchFamily="34" charset="0"/>
              <a:buChar char="•"/>
              <a:defRPr/>
            </a:pPr>
            <a:r>
              <a:rPr lang="en-US" altLang="en-US" sz="1900">
                <a:solidFill>
                  <a:schemeClr val="tx1"/>
                </a:solidFill>
                <a:latin typeface="+mn-lt"/>
              </a:rPr>
              <a:t>Consult the Codes of Practice</a:t>
            </a:r>
          </a:p>
          <a:p>
            <a:pPr indent="-228600" eaLnBrk="1" hangingPunct="1">
              <a:lnSpc>
                <a:spcPct val="90000"/>
              </a:lnSpc>
              <a:spcBef>
                <a:spcPct val="50000"/>
              </a:spcBef>
              <a:buFont typeface="Arial" panose="020B0604020202020204" pitchFamily="34" charset="0"/>
              <a:buChar char="•"/>
              <a:defRPr/>
            </a:pPr>
            <a:r>
              <a:rPr lang="en-US" altLang="en-US" sz="1900">
                <a:solidFill>
                  <a:schemeClr val="tx1"/>
                </a:solidFill>
                <a:latin typeface="+mn-lt"/>
              </a:rPr>
              <a:t>View custody record</a:t>
            </a:r>
          </a:p>
        </p:txBody>
      </p:sp>
    </p:spTree>
    <p:extLst>
      <p:ext uri="{BB962C8B-B14F-4D97-AF65-F5344CB8AC3E}">
        <p14:creationId xmlns:p14="http://schemas.microsoft.com/office/powerpoint/2010/main" val="3654693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442170" y="856180"/>
            <a:ext cx="3420438" cy="1128068"/>
          </a:xfrm>
          <a:prstGeom prst="rect">
            <a:avLst/>
          </a:prstGeom>
        </p:spPr>
        <p:txBody>
          <a:bodyPr vert="horz" lIns="91440" tIns="45720" rIns="91440" bIns="45720" rtlCol="0" anchor="ctr">
            <a:normAutofit/>
          </a:bodyPr>
          <a:lstStyle/>
          <a:p>
            <a:pPr>
              <a:lnSpc>
                <a:spcPct val="90000"/>
              </a:lnSpc>
              <a:spcBef>
                <a:spcPct val="0"/>
              </a:spcBef>
              <a:spcAft>
                <a:spcPts val="450"/>
              </a:spcAft>
            </a:pPr>
            <a:r>
              <a:rPr lang="en-US" sz="3500" b="1">
                <a:latin typeface="+mj-lt"/>
                <a:ea typeface="+mj-ea"/>
                <a:cs typeface="+mj-cs"/>
              </a:rPr>
              <a:t>Custody Record</a:t>
            </a:r>
          </a:p>
        </p:txBody>
      </p:sp>
      <p:grpSp>
        <p:nvGrpSpPr>
          <p:cNvPr id="73" name="Group 7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266396" cy="673460"/>
            <a:chOff x="0" y="823811"/>
            <a:chExt cx="355196" cy="673460"/>
          </a:xfrm>
        </p:grpSpPr>
        <p:sp>
          <p:nvSpPr>
            <p:cNvPr id="74" name="Rectangle 7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7" name="Rectangle 7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8813" y="2090569"/>
            <a:ext cx="32232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4"/>
          <p:cNvSpPr txBox="1">
            <a:spLocks noChangeArrowheads="1"/>
          </p:cNvSpPr>
          <p:nvPr>
            <p:custDataLst>
              <p:tags r:id="rId1"/>
            </p:custDataLst>
          </p:nvPr>
        </p:nvSpPr>
        <p:spPr bwMode="auto">
          <a:xfrm>
            <a:off x="443039" y="2330505"/>
            <a:ext cx="3419569" cy="397958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lnSpc>
                <a:spcPct val="90000"/>
              </a:lnSpc>
              <a:spcBef>
                <a:spcPct val="0"/>
              </a:spcBef>
              <a:spcAft>
                <a:spcPts val="3600"/>
              </a:spcAft>
              <a:defRPr/>
            </a:pPr>
            <a:r>
              <a:rPr lang="en-US" altLang="en-US" sz="1700" dirty="0">
                <a:solidFill>
                  <a:schemeClr val="tx1"/>
                </a:solidFill>
                <a:latin typeface="+mn-lt"/>
              </a:rPr>
              <a:t>Will contain:</a:t>
            </a:r>
          </a:p>
          <a:p>
            <a:pPr marL="428625" indent="-228600" eaLnBrk="1" hangingPunct="1">
              <a:lnSpc>
                <a:spcPct val="90000"/>
              </a:lnSpc>
              <a:spcBef>
                <a:spcPct val="0"/>
              </a:spcBef>
              <a:spcAft>
                <a:spcPts val="3600"/>
              </a:spcAft>
              <a:buFont typeface="Arial" panose="020B0604020202020204" pitchFamily="34" charset="0"/>
              <a:buChar char="•"/>
              <a:defRPr/>
            </a:pPr>
            <a:r>
              <a:rPr lang="en-US" altLang="en-US" sz="1700" dirty="0">
                <a:solidFill>
                  <a:schemeClr val="tx1"/>
                </a:solidFill>
                <a:latin typeface="+mn-lt"/>
              </a:rPr>
              <a:t>Personal information</a:t>
            </a:r>
          </a:p>
          <a:p>
            <a:pPr marL="428625" indent="-228600" eaLnBrk="1" hangingPunct="1">
              <a:lnSpc>
                <a:spcPct val="90000"/>
              </a:lnSpc>
              <a:spcBef>
                <a:spcPct val="0"/>
              </a:spcBef>
              <a:spcAft>
                <a:spcPts val="3600"/>
              </a:spcAft>
              <a:buFont typeface="Arial" panose="020B0604020202020204" pitchFamily="34" charset="0"/>
              <a:buChar char="•"/>
              <a:defRPr/>
            </a:pPr>
            <a:r>
              <a:rPr lang="en-US" altLang="en-US" sz="1700" dirty="0">
                <a:solidFill>
                  <a:schemeClr val="tx1"/>
                </a:solidFill>
                <a:latin typeface="+mn-lt"/>
              </a:rPr>
              <a:t>Every action or decision</a:t>
            </a:r>
          </a:p>
          <a:p>
            <a:pPr marL="428625" indent="-228600" eaLnBrk="1" hangingPunct="1">
              <a:lnSpc>
                <a:spcPct val="90000"/>
              </a:lnSpc>
              <a:spcBef>
                <a:spcPct val="0"/>
              </a:spcBef>
              <a:spcAft>
                <a:spcPts val="3600"/>
              </a:spcAft>
              <a:buFont typeface="Arial" panose="020B0604020202020204" pitchFamily="34" charset="0"/>
              <a:buChar char="•"/>
              <a:defRPr/>
            </a:pPr>
            <a:r>
              <a:rPr lang="en-US" altLang="en-US" sz="1700" dirty="0">
                <a:solidFill>
                  <a:schemeClr val="tx1"/>
                </a:solidFill>
                <a:latin typeface="+mn-lt"/>
              </a:rPr>
              <a:t>Every entry signed and timed</a:t>
            </a:r>
          </a:p>
        </p:txBody>
      </p:sp>
      <p:sp>
        <p:nvSpPr>
          <p:cNvPr id="79" name="Rectangle 7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23252" y="0"/>
            <a:ext cx="112074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4357" y="513853"/>
            <a:ext cx="4507025"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Benefits of Online Document Management | APS Payroll">
            <a:extLst>
              <a:ext uri="{FF2B5EF4-FFF2-40B4-BE49-F238E27FC236}">
                <a16:creationId xmlns:a16="http://schemas.microsoft.com/office/drawing/2014/main" id="{13A3A21F-A558-4842-ADED-291132ECFAF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3077" r="9556" b="2"/>
          <a:stretch/>
        </p:blipFill>
        <p:spPr bwMode="auto">
          <a:xfrm>
            <a:off x="4483341" y="799352"/>
            <a:ext cx="4069057"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3027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595246" y="386930"/>
            <a:ext cx="7549592" cy="1298448"/>
          </a:xfrm>
          <a:prstGeom prst="rect">
            <a:avLst/>
          </a:prstGeom>
        </p:spPr>
        <p:txBody>
          <a:bodyPr vert="horz" lIns="91440" tIns="45720" rIns="91440" bIns="45720" rtlCol="0" anchor="b">
            <a:normAutofit/>
          </a:bodyPr>
          <a:lstStyle/>
          <a:p>
            <a:pPr>
              <a:lnSpc>
                <a:spcPct val="90000"/>
              </a:lnSpc>
              <a:spcBef>
                <a:spcPct val="0"/>
              </a:spcBef>
              <a:spcAft>
                <a:spcPts val="450"/>
              </a:spcAft>
            </a:pPr>
            <a:r>
              <a:rPr lang="en-US" sz="4200" b="1" kern="1200">
                <a:solidFill>
                  <a:schemeClr val="tx1"/>
                </a:solidFill>
                <a:latin typeface="+mj-lt"/>
                <a:ea typeface="+mj-ea"/>
                <a:cs typeface="+mj-cs"/>
              </a:rPr>
              <a:t>Prisoner Rights</a:t>
            </a:r>
          </a:p>
        </p:txBody>
      </p:sp>
      <p:sp>
        <p:nvSpPr>
          <p:cNvPr id="73" name="Rectangle 7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1998845"/>
            <a:ext cx="859094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p:cNvSpPr txBox="1">
            <a:spLocks noChangeArrowheads="1"/>
          </p:cNvSpPr>
          <p:nvPr/>
        </p:nvSpPr>
        <p:spPr>
          <a:xfrm>
            <a:off x="595245" y="2599509"/>
            <a:ext cx="3398174" cy="363945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indent="-228600">
              <a:lnSpc>
                <a:spcPct val="90000"/>
              </a:lnSpc>
              <a:spcBef>
                <a:spcPct val="50000"/>
              </a:spcBef>
            </a:pPr>
            <a:r>
              <a:rPr lang="en-US" altLang="en-US" sz="1700"/>
              <a:t>Right to have somebody informed of their arrest</a:t>
            </a:r>
          </a:p>
          <a:p>
            <a:pPr indent="-228600">
              <a:lnSpc>
                <a:spcPct val="90000"/>
              </a:lnSpc>
              <a:spcBef>
                <a:spcPct val="50000"/>
              </a:spcBef>
            </a:pPr>
            <a:r>
              <a:rPr lang="en-US" altLang="en-US" sz="1700"/>
              <a:t>Right to free independent legal advice and consult with a solicitor</a:t>
            </a:r>
          </a:p>
          <a:p>
            <a:pPr indent="-228600">
              <a:lnSpc>
                <a:spcPct val="90000"/>
              </a:lnSpc>
              <a:spcBef>
                <a:spcPct val="50000"/>
              </a:spcBef>
            </a:pPr>
            <a:r>
              <a:rPr lang="en-US" altLang="en-US" sz="1700"/>
              <a:t>Right to consult the codes of practice</a:t>
            </a:r>
          </a:p>
        </p:txBody>
      </p:sp>
      <p:pic>
        <p:nvPicPr>
          <p:cNvPr id="7170" name="Picture 2" descr="No Xbox very disappointed': The amusing reviews of Croydon police stations  on Google - Croydon Advertiser">
            <a:extLst>
              <a:ext uri="{FF2B5EF4-FFF2-40B4-BE49-F238E27FC236}">
                <a16:creationId xmlns:a16="http://schemas.microsoft.com/office/drawing/2014/main" id="{F97FF8A8-47F5-CF4B-8489-0F874D1DEDB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413" r="-1" b="-1"/>
          <a:stretch/>
        </p:blipFill>
        <p:spPr bwMode="auto">
          <a:xfrm>
            <a:off x="4433649" y="3207824"/>
            <a:ext cx="3862707" cy="2267106"/>
          </a:xfrm>
          <a:prstGeom prst="rect">
            <a:avLst/>
          </a:prstGeom>
          <a:noFill/>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23318" y="2332075"/>
            <a:ext cx="781700" cy="114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60265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2"/>
          <p:cNvSpPr txBox="1">
            <a:spLocks/>
          </p:cNvSpPr>
          <p:nvPr/>
        </p:nvSpPr>
        <p:spPr bwMode="auto">
          <a:xfrm>
            <a:off x="462422" y="1622487"/>
            <a:ext cx="3780420" cy="3578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spcBef>
                <a:spcPts val="0"/>
              </a:spcBef>
              <a:spcAft>
                <a:spcPts val="2250"/>
              </a:spcAft>
              <a:buNone/>
              <a:defRPr/>
            </a:pPr>
            <a:r>
              <a:rPr lang="en-GB" sz="1800" kern="0" dirty="0">
                <a:solidFill>
                  <a:srgbClr val="002060"/>
                </a:solidFill>
                <a:latin typeface="Arial" panose="020B0604020202020204" pitchFamily="34" charset="0"/>
                <a:cs typeface="Arial" panose="020B0604020202020204" pitchFamily="34" charset="0"/>
              </a:rPr>
              <a:t>Any property may be seized if              it is believed it may be used to;</a:t>
            </a:r>
          </a:p>
          <a:p>
            <a:pPr>
              <a:spcBef>
                <a:spcPts val="0"/>
              </a:spcBef>
              <a:spcAft>
                <a:spcPts val="2250"/>
              </a:spcAft>
              <a:defRPr/>
            </a:pPr>
            <a:r>
              <a:rPr lang="en-GB" sz="1800" kern="0" dirty="0">
                <a:solidFill>
                  <a:srgbClr val="002060"/>
                </a:solidFill>
                <a:latin typeface="Arial" panose="020B0604020202020204" pitchFamily="34" charset="0"/>
                <a:cs typeface="Arial" panose="020B0604020202020204" pitchFamily="34" charset="0"/>
              </a:rPr>
              <a:t>Cause physical injury</a:t>
            </a:r>
          </a:p>
          <a:p>
            <a:pPr>
              <a:spcBef>
                <a:spcPts val="0"/>
              </a:spcBef>
              <a:spcAft>
                <a:spcPts val="2250"/>
              </a:spcAft>
              <a:defRPr/>
            </a:pPr>
            <a:r>
              <a:rPr lang="en-GB" sz="1800" kern="0" dirty="0">
                <a:solidFill>
                  <a:srgbClr val="002060"/>
                </a:solidFill>
                <a:latin typeface="Arial" panose="020B0604020202020204" pitchFamily="34" charset="0"/>
                <a:cs typeface="Arial" panose="020B0604020202020204" pitchFamily="34" charset="0"/>
              </a:rPr>
              <a:t>Damage property</a:t>
            </a:r>
          </a:p>
          <a:p>
            <a:pPr>
              <a:spcBef>
                <a:spcPts val="0"/>
              </a:spcBef>
              <a:spcAft>
                <a:spcPts val="2250"/>
              </a:spcAft>
              <a:defRPr/>
            </a:pPr>
            <a:r>
              <a:rPr lang="en-GB" sz="1800" kern="0" dirty="0">
                <a:solidFill>
                  <a:srgbClr val="002060"/>
                </a:solidFill>
                <a:latin typeface="Arial" panose="020B0604020202020204" pitchFamily="34" charset="0"/>
                <a:cs typeface="Arial" panose="020B0604020202020204" pitchFamily="34" charset="0"/>
              </a:rPr>
              <a:t>Interfere with evidence</a:t>
            </a:r>
          </a:p>
          <a:p>
            <a:pPr>
              <a:spcBef>
                <a:spcPts val="0"/>
              </a:spcBef>
              <a:spcAft>
                <a:spcPts val="2250"/>
              </a:spcAft>
              <a:defRPr/>
            </a:pPr>
            <a:r>
              <a:rPr lang="en-GB" sz="1800" kern="0" dirty="0">
                <a:solidFill>
                  <a:srgbClr val="002060"/>
                </a:solidFill>
                <a:latin typeface="Arial" panose="020B0604020202020204" pitchFamily="34" charset="0"/>
                <a:cs typeface="Arial" panose="020B0604020202020204" pitchFamily="34" charset="0"/>
              </a:rPr>
              <a:t>Assist escape</a:t>
            </a:r>
          </a:p>
          <a:p>
            <a:pPr>
              <a:spcBef>
                <a:spcPts val="0"/>
              </a:spcBef>
              <a:spcAft>
                <a:spcPts val="2250"/>
              </a:spcAft>
              <a:defRPr/>
            </a:pPr>
            <a:r>
              <a:rPr lang="en-GB" sz="1800" kern="0" dirty="0">
                <a:solidFill>
                  <a:srgbClr val="002060"/>
                </a:solidFill>
                <a:latin typeface="Arial" panose="020B0604020202020204" pitchFamily="34" charset="0"/>
                <a:cs typeface="Arial" panose="020B0604020202020204" pitchFamily="34" charset="0"/>
              </a:rPr>
              <a:t>Evidence relating to an offence</a:t>
            </a:r>
          </a:p>
          <a:p>
            <a:pPr marL="0" indent="0">
              <a:buNone/>
              <a:defRPr/>
            </a:pPr>
            <a:endParaRPr lang="en-GB" sz="1800" kern="0" dirty="0">
              <a:solidFill>
                <a:srgbClr val="333399"/>
              </a:solidFill>
            </a:endParaRPr>
          </a:p>
        </p:txBody>
      </p:sp>
      <p:sp>
        <p:nvSpPr>
          <p:cNvPr id="5" name="TextBox 4"/>
          <p:cNvSpPr txBox="1"/>
          <p:nvPr/>
        </p:nvSpPr>
        <p:spPr>
          <a:xfrm>
            <a:off x="0" y="948813"/>
            <a:ext cx="6210690" cy="461665"/>
          </a:xfrm>
          <a:prstGeom prst="rect">
            <a:avLst/>
          </a:prstGeom>
          <a:solidFill>
            <a:srgbClr val="002060"/>
          </a:solidFill>
        </p:spPr>
        <p:txBody>
          <a:bodyPr wrap="square" rtlCol="0">
            <a:spAutoFit/>
          </a:bodyPr>
          <a:lstStyle/>
          <a:p>
            <a:r>
              <a:rPr lang="en-GB" sz="2400" b="1" dirty="0">
                <a:solidFill>
                  <a:srgbClr val="00B0F0"/>
                </a:solidFill>
              </a:rPr>
              <a:t>Searches of Detained Persons</a:t>
            </a:r>
          </a:p>
        </p:txBody>
      </p:sp>
      <p:sp>
        <p:nvSpPr>
          <p:cNvPr id="6" name="TextBox 5">
            <a:extLst>
              <a:ext uri="{FF2B5EF4-FFF2-40B4-BE49-F238E27FC236}">
                <a16:creationId xmlns:a16="http://schemas.microsoft.com/office/drawing/2014/main" id="{6D7D17A4-160A-1648-A466-17235C24B0A0}"/>
              </a:ext>
            </a:extLst>
          </p:cNvPr>
          <p:cNvSpPr txBox="1"/>
          <p:nvPr/>
        </p:nvSpPr>
        <p:spPr>
          <a:xfrm>
            <a:off x="0" y="5436076"/>
            <a:ext cx="8866415" cy="507831"/>
          </a:xfrm>
          <a:prstGeom prst="rect">
            <a:avLst/>
          </a:prstGeom>
          <a:noFill/>
        </p:spPr>
        <p:txBody>
          <a:bodyPr wrap="square">
            <a:spAutoFit/>
          </a:bodyPr>
          <a:lstStyle/>
          <a:p>
            <a:pPr algn="ctr">
              <a:spcAft>
                <a:spcPts val="1800"/>
              </a:spcAft>
            </a:pPr>
            <a:r>
              <a:rPr lang="en-GB" sz="1350" dirty="0">
                <a:solidFill>
                  <a:srgbClr val="00B0F0"/>
                </a:solidFill>
              </a:rPr>
              <a:t>Section 54 of PACE provides a custody officer with a power to search, seize and retain any items which have been found during the search of detained persons.</a:t>
            </a:r>
          </a:p>
        </p:txBody>
      </p:sp>
      <p:pic>
        <p:nvPicPr>
          <p:cNvPr id="8194" name="Picture 2" descr="Stop and search | Essex Police">
            <a:extLst>
              <a:ext uri="{FF2B5EF4-FFF2-40B4-BE49-F238E27FC236}">
                <a16:creationId xmlns:a16="http://schemas.microsoft.com/office/drawing/2014/main" id="{527E30CA-EE50-DD4F-8A20-BD80DFF30D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3028950"/>
            <a:ext cx="2165845" cy="2172033"/>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G4S - Custody Detention Officer: “As a CDO, the welfare and safety of the  detained people in our care is of paramount importance.” | Facebook">
            <a:extLst>
              <a:ext uri="{FF2B5EF4-FFF2-40B4-BE49-F238E27FC236}">
                <a16:creationId xmlns:a16="http://schemas.microsoft.com/office/drawing/2014/main" id="{BE83CD3A-1E7D-D04E-B13B-20350BA56B6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62203" y="2535435"/>
            <a:ext cx="2619375" cy="1752600"/>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A night in custody - Office of the Police and Crime Commissioner for  Warwickshire">
            <a:extLst>
              <a:ext uri="{FF2B5EF4-FFF2-40B4-BE49-F238E27FC236}">
                <a16:creationId xmlns:a16="http://schemas.microsoft.com/office/drawing/2014/main" id="{C5308E5B-8D86-3D47-947D-A9CE0937E2A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80545" y="1662372"/>
            <a:ext cx="1905000" cy="190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152956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595246" y="386930"/>
            <a:ext cx="7549592" cy="1298448"/>
          </a:xfrm>
          <a:prstGeom prst="rect">
            <a:avLst/>
          </a:prstGeom>
        </p:spPr>
        <p:txBody>
          <a:bodyPr vert="horz" lIns="91440" tIns="45720" rIns="91440" bIns="45720" rtlCol="0" anchor="b">
            <a:normAutofit/>
          </a:bodyPr>
          <a:lstStyle/>
          <a:p>
            <a:pPr>
              <a:lnSpc>
                <a:spcPct val="90000"/>
              </a:lnSpc>
              <a:spcBef>
                <a:spcPct val="0"/>
              </a:spcBef>
              <a:spcAft>
                <a:spcPts val="450"/>
              </a:spcAft>
            </a:pPr>
            <a:r>
              <a:rPr lang="en-US" sz="4200" b="1">
                <a:latin typeface="+mj-lt"/>
                <a:ea typeface="+mj-ea"/>
                <a:cs typeface="+mj-cs"/>
              </a:rPr>
              <a:t>Strip and Intimate Searches</a:t>
            </a:r>
          </a:p>
        </p:txBody>
      </p:sp>
      <p:sp>
        <p:nvSpPr>
          <p:cNvPr id="73" name="Rectangle 7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1998845"/>
            <a:ext cx="859094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p:cNvSpPr txBox="1">
            <a:spLocks noChangeArrowheads="1"/>
          </p:cNvSpPr>
          <p:nvPr/>
        </p:nvSpPr>
        <p:spPr>
          <a:xfrm>
            <a:off x="595245" y="2599509"/>
            <a:ext cx="3398174" cy="363945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indent="-228600">
              <a:lnSpc>
                <a:spcPct val="90000"/>
              </a:lnSpc>
              <a:defRPr/>
            </a:pPr>
            <a:r>
              <a:rPr lang="en-US" sz="1700"/>
              <a:t>Strip searches involve removal of more than the outer clothing</a:t>
            </a:r>
          </a:p>
          <a:p>
            <a:pPr marL="0" indent="-228600">
              <a:lnSpc>
                <a:spcPct val="90000"/>
              </a:lnSpc>
              <a:defRPr/>
            </a:pPr>
            <a:endParaRPr lang="en-US" sz="1700"/>
          </a:p>
          <a:p>
            <a:pPr indent="-228600">
              <a:lnSpc>
                <a:spcPct val="90000"/>
              </a:lnSpc>
              <a:defRPr/>
            </a:pPr>
            <a:r>
              <a:rPr lang="en-US" sz="1700"/>
              <a:t>Intimate searches consist of a physical examination of a person’s body orifices other than the mouth </a:t>
            </a:r>
          </a:p>
        </p:txBody>
      </p:sp>
      <p:pic>
        <p:nvPicPr>
          <p:cNvPr id="9218" name="Picture 2" descr="Behind the scenes at Perry Barr custody block as police detail every arrest  made in 24 hours - Birmingham Live">
            <a:extLst>
              <a:ext uri="{FF2B5EF4-FFF2-40B4-BE49-F238E27FC236}">
                <a16:creationId xmlns:a16="http://schemas.microsoft.com/office/drawing/2014/main" id="{ECF5B3DE-87C4-2C48-B05C-E1D21720465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847" r="18946" b="-2"/>
          <a:stretch/>
        </p:blipFill>
        <p:spPr bwMode="auto">
          <a:xfrm>
            <a:off x="4433649" y="2484255"/>
            <a:ext cx="3862707" cy="3714244"/>
          </a:xfrm>
          <a:prstGeom prst="rect">
            <a:avLst/>
          </a:prstGeom>
          <a:noFill/>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23318" y="2332075"/>
            <a:ext cx="781700" cy="114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44358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2" name="Rectangle 74">
            <a:extLst>
              <a:ext uri="{FF2B5EF4-FFF2-40B4-BE49-F238E27FC236}">
                <a16:creationId xmlns:a16="http://schemas.microsoft.com/office/drawing/2014/main" id="{BD02D496-6B73-4F97-A645-768B8C29F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B387F331-A0AA-484B-B644-26D6EBC9FBE8}"/>
              </a:ext>
            </a:extLst>
          </p:cNvPr>
          <p:cNvSpPr txBox="1"/>
          <p:nvPr/>
        </p:nvSpPr>
        <p:spPr>
          <a:xfrm>
            <a:off x="3674080" y="967882"/>
            <a:ext cx="4777885" cy="3932729"/>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300">
                <a:latin typeface="+mj-lt"/>
                <a:ea typeface="+mj-ea"/>
                <a:cs typeface="+mj-cs"/>
              </a:rPr>
              <a:t>“Booking in” </a:t>
            </a:r>
          </a:p>
        </p:txBody>
      </p:sp>
      <p:grpSp>
        <p:nvGrpSpPr>
          <p:cNvPr id="1033" name="Group 76">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2218699" y="2733628"/>
            <a:ext cx="1340409" cy="5777807"/>
            <a:chOff x="329184" y="2"/>
            <a:chExt cx="524256" cy="5777807"/>
          </a:xfrm>
        </p:grpSpPr>
        <p:cxnSp>
          <p:nvCxnSpPr>
            <p:cNvPr id="78" name="Straight Connector 77">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034" name="Rectangle 78">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2"/>
              <a:ext cx="524256" cy="566677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035" name="Rectangle 80">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6468" y="269325"/>
            <a:ext cx="2775369" cy="617193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extLst>
              <a:ext uri="{FF2B5EF4-FFF2-40B4-BE49-F238E27FC236}">
                <a16:creationId xmlns:a16="http://schemas.microsoft.com/office/drawing/2014/main" id="{8F4990C2-4047-784C-BB74-BF282D34156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666780" y="115101"/>
            <a:ext cx="2366847" cy="355673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New Mug Shot Released… Are YOU Wanted? [EXPIRED]">
            <a:extLst>
              <a:ext uri="{FF2B5EF4-FFF2-40B4-BE49-F238E27FC236}">
                <a16:creationId xmlns:a16="http://schemas.microsoft.com/office/drawing/2014/main" id="{A82C8B5F-C715-4D4C-996B-973665C98FB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92035" y="967882"/>
            <a:ext cx="3698403" cy="246111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Footprints as Forensic Evidence: A Critical Analysis">
            <a:extLst>
              <a:ext uri="{FF2B5EF4-FFF2-40B4-BE49-F238E27FC236}">
                <a16:creationId xmlns:a16="http://schemas.microsoft.com/office/drawing/2014/main" id="{1E3DEBBA-A2FC-4E49-B6D7-0584CD196A89}"/>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66903" y="4863781"/>
            <a:ext cx="4301485" cy="151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094369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149FB5C3-7336-4FE0-A30C-CC0A3646D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5" name="Group 74">
            <a:extLst>
              <a:ext uri="{FF2B5EF4-FFF2-40B4-BE49-F238E27FC236}">
                <a16:creationId xmlns:a16="http://schemas.microsoft.com/office/drawing/2014/main" id="{19A6B5CE-CB1D-48EE-8B43-E952235C83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487837" y="2732147"/>
            <a:ext cx="5860051" cy="395784"/>
            <a:chOff x="6081624" y="1998368"/>
            <a:chExt cx="5613457" cy="782175"/>
          </a:xfrm>
          <a:solidFill>
            <a:schemeClr val="accent4"/>
          </a:solidFill>
        </p:grpSpPr>
        <p:sp>
          <p:nvSpPr>
            <p:cNvPr id="76" name="Rectangle 75">
              <a:extLst>
                <a:ext uri="{FF2B5EF4-FFF2-40B4-BE49-F238E27FC236}">
                  <a16:creationId xmlns:a16="http://schemas.microsoft.com/office/drawing/2014/main" id="{E3F3EAA5-4E15-400B-BBA3-82B3F49A21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72BA2E40-BE9B-4C54-9CDD-40EE804CC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9" name="Rectangle 78">
            <a:extLst>
              <a:ext uri="{FF2B5EF4-FFF2-40B4-BE49-F238E27FC236}">
                <a16:creationId xmlns:a16="http://schemas.microsoft.com/office/drawing/2014/main" id="{0DA909B4-15FF-46A6-8A7F-7AEF977FE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4646" y="517897"/>
            <a:ext cx="8333796"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792768" y="922644"/>
            <a:ext cx="3780214" cy="1169585"/>
          </a:xfrm>
          <a:prstGeom prst="rect">
            <a:avLst/>
          </a:prstGeom>
        </p:spPr>
        <p:txBody>
          <a:bodyPr vert="horz" lIns="91440" tIns="45720" rIns="91440" bIns="45720" rtlCol="0" anchor="b">
            <a:normAutofit/>
          </a:bodyPr>
          <a:lstStyle/>
          <a:p>
            <a:pPr>
              <a:lnSpc>
                <a:spcPct val="90000"/>
              </a:lnSpc>
              <a:spcBef>
                <a:spcPct val="0"/>
              </a:spcBef>
              <a:spcAft>
                <a:spcPts val="450"/>
              </a:spcAft>
            </a:pPr>
            <a:r>
              <a:rPr lang="en-US" sz="3500" b="1" dirty="0">
                <a:latin typeface="+mj-lt"/>
                <a:ea typeface="+mj-ea"/>
                <a:cs typeface="+mj-cs"/>
              </a:rPr>
              <a:t>Appropriate Adult</a:t>
            </a:r>
          </a:p>
        </p:txBody>
      </p:sp>
      <p:sp>
        <p:nvSpPr>
          <p:cNvPr id="81" name="Rectangle 80">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1785" y="2263365"/>
            <a:ext cx="37033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txBox="1">
            <a:spLocks noChangeArrowheads="1"/>
          </p:cNvSpPr>
          <p:nvPr>
            <p:custDataLst>
              <p:tags r:id="rId1"/>
            </p:custDataLst>
          </p:nvPr>
        </p:nvSpPr>
        <p:spPr bwMode="auto">
          <a:xfrm>
            <a:off x="791786" y="2508105"/>
            <a:ext cx="3780214" cy="363249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indent="-228600" eaLnBrk="1" hangingPunct="1">
              <a:lnSpc>
                <a:spcPct val="90000"/>
              </a:lnSpc>
              <a:spcBef>
                <a:spcPct val="0"/>
              </a:spcBef>
              <a:spcAft>
                <a:spcPts val="3600"/>
              </a:spcAft>
              <a:buFont typeface="Arial" panose="020B0604020202020204" pitchFamily="34" charset="0"/>
              <a:buChar char="•"/>
              <a:defRPr/>
            </a:pPr>
            <a:r>
              <a:rPr lang="en-US" sz="1700">
                <a:solidFill>
                  <a:schemeClr val="tx1"/>
                </a:solidFill>
                <a:latin typeface="+mn-lt"/>
              </a:rPr>
              <a:t>Juveniles and detainees who are mentally vulnerable are entitled to the support of an appropriate adult. </a:t>
            </a:r>
          </a:p>
          <a:p>
            <a:pPr indent="-228600" eaLnBrk="1" hangingPunct="1">
              <a:lnSpc>
                <a:spcPct val="90000"/>
              </a:lnSpc>
              <a:spcBef>
                <a:spcPct val="0"/>
              </a:spcBef>
              <a:spcAft>
                <a:spcPts val="3600"/>
              </a:spcAft>
              <a:buFont typeface="Arial" panose="020B0604020202020204" pitchFamily="34" charset="0"/>
              <a:buChar char="•"/>
              <a:defRPr/>
            </a:pPr>
            <a:endParaRPr lang="en-US" altLang="en-US" sz="1700">
              <a:solidFill>
                <a:schemeClr val="tx1"/>
              </a:solidFill>
              <a:latin typeface="+mn-lt"/>
            </a:endParaRPr>
          </a:p>
        </p:txBody>
      </p:sp>
      <p:pic>
        <p:nvPicPr>
          <p:cNvPr id="10244" name="Picture 4" descr="Criminal Justice Services - Hafal">
            <a:extLst>
              <a:ext uri="{FF2B5EF4-FFF2-40B4-BE49-F238E27FC236}">
                <a16:creationId xmlns:a16="http://schemas.microsoft.com/office/drawing/2014/main" id="{3B77D64E-8026-E647-9BFA-4229ABAB416B}"/>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565333" y="774285"/>
            <a:ext cx="2581173" cy="2581173"/>
          </a:xfrm>
          <a:prstGeom prst="rect">
            <a:avLst/>
          </a:prstGeom>
          <a:noFill/>
          <a:extLst>
            <a:ext uri="{909E8E84-426E-40DD-AFC4-6F175D3DCCD1}">
              <a14:hiddenFill xmlns:a14="http://schemas.microsoft.com/office/drawing/2010/main">
                <a:solidFill>
                  <a:srgbClr val="FFFFFF"/>
                </a:solidFill>
              </a14:hiddenFill>
            </a:ext>
          </a:extLst>
        </p:spPr>
      </p:pic>
      <p:pic>
        <p:nvPicPr>
          <p:cNvPr id="10242" name="Picture 2" descr="About appropriate adults">
            <a:extLst>
              <a:ext uri="{FF2B5EF4-FFF2-40B4-BE49-F238E27FC236}">
                <a16:creationId xmlns:a16="http://schemas.microsoft.com/office/drawing/2014/main" id="{A83F1D99-FE4F-9E4A-AD5F-A83BA8DA3F8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066" r="94" b="-2"/>
          <a:stretch/>
        </p:blipFill>
        <p:spPr bwMode="auto">
          <a:xfrm>
            <a:off x="5210000" y="3899625"/>
            <a:ext cx="3291840" cy="19320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9889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txBox="1">
            <a:spLocks noChangeArrowheads="1"/>
          </p:cNvSpPr>
          <p:nvPr>
            <p:custDataLst>
              <p:tags r:id="rId1"/>
            </p:custDataLst>
          </p:nvPr>
        </p:nvSpPr>
        <p:spPr bwMode="auto">
          <a:xfrm>
            <a:off x="197413" y="1592797"/>
            <a:ext cx="6210690" cy="26909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spcAft>
                <a:spcPts val="3600"/>
              </a:spcAft>
              <a:defRPr/>
            </a:pPr>
            <a:r>
              <a:rPr lang="en-GB" altLang="en-US" sz="1500" b="1" kern="0" dirty="0">
                <a:solidFill>
                  <a:schemeClr val="tx1"/>
                </a:solidFill>
              </a:rPr>
              <a:t>Need to carry out checks on the DP utilising Police Computer Equipment: </a:t>
            </a:r>
          </a:p>
          <a:p>
            <a:pPr marL="557213" indent="-557213" eaLnBrk="1" hangingPunct="1">
              <a:spcBef>
                <a:spcPct val="0"/>
              </a:spcBef>
              <a:spcAft>
                <a:spcPts val="3600"/>
              </a:spcAft>
              <a:buFontTx/>
              <a:buAutoNum type="arabicPeriod"/>
              <a:defRPr/>
            </a:pPr>
            <a:r>
              <a:rPr lang="en-GB" altLang="en-US" sz="1500" b="1" kern="0" dirty="0">
                <a:solidFill>
                  <a:schemeClr val="tx1"/>
                </a:solidFill>
              </a:rPr>
              <a:t>Wanted by that or another force or on warrant</a:t>
            </a:r>
          </a:p>
          <a:p>
            <a:pPr marL="557213" indent="-557213" eaLnBrk="1" hangingPunct="1">
              <a:spcBef>
                <a:spcPct val="0"/>
              </a:spcBef>
              <a:spcAft>
                <a:spcPts val="3600"/>
              </a:spcAft>
              <a:buFontTx/>
              <a:buAutoNum type="arabicPeriod"/>
              <a:defRPr/>
            </a:pPr>
            <a:r>
              <a:rPr lang="en-GB" altLang="en-US" sz="1500" b="1" kern="0" dirty="0">
                <a:solidFill>
                  <a:schemeClr val="tx1"/>
                </a:solidFill>
              </a:rPr>
              <a:t>Warning markers may be needed, or previous offending history e.g. offends on bail; or there may need to a cause to remand the prisoner based on history</a:t>
            </a:r>
          </a:p>
          <a:p>
            <a:pPr marL="557213" indent="-557213" eaLnBrk="1" hangingPunct="1">
              <a:spcBef>
                <a:spcPct val="0"/>
              </a:spcBef>
              <a:spcAft>
                <a:spcPts val="3600"/>
              </a:spcAft>
              <a:buFontTx/>
              <a:buAutoNum type="arabicPeriod"/>
              <a:defRPr/>
            </a:pPr>
            <a:r>
              <a:rPr lang="en-GB" altLang="en-US" sz="1500" b="1" kern="0" dirty="0">
                <a:solidFill>
                  <a:schemeClr val="tx1"/>
                </a:solidFill>
              </a:rPr>
              <a:t>Foreign nationals: their embassy can be informed, and checks may need to be carried out liaising with international police forces e.g. Interpol</a:t>
            </a:r>
          </a:p>
          <a:p>
            <a:pPr eaLnBrk="1" hangingPunct="1">
              <a:spcBef>
                <a:spcPct val="0"/>
              </a:spcBef>
              <a:spcAft>
                <a:spcPts val="3600"/>
              </a:spcAft>
              <a:defRPr/>
            </a:pPr>
            <a:endParaRPr lang="en-GB" altLang="en-US" sz="2700" kern="0" dirty="0">
              <a:solidFill>
                <a:srgbClr val="333399"/>
              </a:solidFill>
            </a:endParaRPr>
          </a:p>
        </p:txBody>
      </p:sp>
      <p:sp>
        <p:nvSpPr>
          <p:cNvPr id="6" name="TextBox 5"/>
          <p:cNvSpPr txBox="1"/>
          <p:nvPr/>
        </p:nvSpPr>
        <p:spPr>
          <a:xfrm>
            <a:off x="0" y="1002436"/>
            <a:ext cx="6210690" cy="461665"/>
          </a:xfrm>
          <a:prstGeom prst="rect">
            <a:avLst/>
          </a:prstGeom>
          <a:solidFill>
            <a:srgbClr val="FFC000"/>
          </a:solidFill>
          <a:ln>
            <a:noFill/>
          </a:ln>
        </p:spPr>
        <p:txBody>
          <a:bodyPr wrap="square" rtlCol="0">
            <a:spAutoFit/>
          </a:bodyPr>
          <a:lstStyle/>
          <a:p>
            <a:r>
              <a:rPr lang="en-GB" sz="2400" b="1" dirty="0">
                <a:solidFill>
                  <a:schemeClr val="bg1"/>
                </a:solidFill>
              </a:rPr>
              <a:t>Remember your checks…</a:t>
            </a:r>
          </a:p>
        </p:txBody>
      </p:sp>
      <p:pic>
        <p:nvPicPr>
          <p:cNvPr id="11266" name="Picture 2" descr="Remember Stock Illustrations – 44,122 Remember Stock Illustrations, Vectors  &amp; Clipart - Dreamstime">
            <a:extLst>
              <a:ext uri="{FF2B5EF4-FFF2-40B4-BE49-F238E27FC236}">
                <a16:creationId xmlns:a16="http://schemas.microsoft.com/office/drawing/2014/main" id="{6F8BCFFB-B21D-484F-A017-FAFD4064E3F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1115881">
            <a:off x="6576433" y="1186600"/>
            <a:ext cx="2249532" cy="11247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1928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ositive impact for police officers equipped with mobile devices">
            <a:extLst>
              <a:ext uri="{FF2B5EF4-FFF2-40B4-BE49-F238E27FC236}">
                <a16:creationId xmlns:a16="http://schemas.microsoft.com/office/drawing/2014/main" id="{112F7D8E-F90F-054D-8DAD-42EBF2F397F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579"/>
          <a:stretch/>
        </p:blipFill>
        <p:spPr bwMode="auto">
          <a:xfrm>
            <a:off x="3560480" y="1347461"/>
            <a:ext cx="5027117" cy="415500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4CB0A6B-A17A-DC4C-8F75-F4DE688E6DCE}"/>
              </a:ext>
            </a:extLst>
          </p:cNvPr>
          <p:cNvSpPr>
            <a:spLocks noGrp="1"/>
          </p:cNvSpPr>
          <p:nvPr>
            <p:ph type="ctrTitle"/>
          </p:nvPr>
        </p:nvSpPr>
        <p:spPr>
          <a:xfrm>
            <a:off x="759483" y="1396701"/>
            <a:ext cx="2680346" cy="2178840"/>
          </a:xfrm>
        </p:spPr>
        <p:txBody>
          <a:bodyPr anchor="b">
            <a:normAutofit/>
          </a:bodyPr>
          <a:lstStyle/>
          <a:p>
            <a:pPr algn="l"/>
            <a:r>
              <a:rPr lang="en-US" sz="3600" dirty="0">
                <a:solidFill>
                  <a:schemeClr val="tx2"/>
                </a:solidFill>
              </a:rPr>
              <a:t>Discuss: What are the alternatives to arrest?..</a:t>
            </a:r>
          </a:p>
        </p:txBody>
      </p:sp>
      <p:pic>
        <p:nvPicPr>
          <p:cNvPr id="1028" name="Picture 4" descr="Banbury area traffic police warn of increased chances of serious injury at  start of crackdown on use of mobile phones while driving - 'hands free is  not a safe alternative' | Banbury Guardian">
            <a:extLst>
              <a:ext uri="{FF2B5EF4-FFF2-40B4-BE49-F238E27FC236}">
                <a16:creationId xmlns:a16="http://schemas.microsoft.com/office/drawing/2014/main" id="{D71E6C39-E1FA-8240-B834-FAFFBDD549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4227" y="3657491"/>
            <a:ext cx="2619375"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085043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606478" y="386930"/>
            <a:ext cx="6927525" cy="1188950"/>
          </a:xfrm>
          <a:prstGeom prst="rect">
            <a:avLst/>
          </a:prstGeom>
        </p:spPr>
        <p:txBody>
          <a:bodyPr vert="horz" lIns="91440" tIns="45720" rIns="91440" bIns="45720" rtlCol="0" anchor="b">
            <a:normAutofit/>
          </a:bodyPr>
          <a:lstStyle/>
          <a:p>
            <a:pPr>
              <a:lnSpc>
                <a:spcPct val="90000"/>
              </a:lnSpc>
              <a:spcBef>
                <a:spcPct val="0"/>
              </a:spcBef>
              <a:spcAft>
                <a:spcPts val="450"/>
              </a:spcAft>
            </a:pPr>
            <a:r>
              <a:rPr lang="en-US" sz="4700" b="1" kern="1200">
                <a:solidFill>
                  <a:schemeClr val="tx1"/>
                </a:solidFill>
                <a:latin typeface="+mj-lt"/>
                <a:ea typeface="+mj-ea"/>
                <a:cs typeface="+mj-cs"/>
              </a:rPr>
              <a:t>Alternatives to Arrest…</a:t>
            </a:r>
          </a:p>
        </p:txBody>
      </p:sp>
      <p:grpSp>
        <p:nvGrpSpPr>
          <p:cNvPr id="12" name="Group 11">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998368"/>
            <a:ext cx="8771274" cy="782176"/>
            <a:chOff x="-2" y="1998368"/>
            <a:chExt cx="11695083" cy="782176"/>
          </a:xfrm>
        </p:grpSpPr>
        <p:sp>
          <p:nvSpPr>
            <p:cNvPr id="13" name="Rectangle 12">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3"/>
          <p:cNvSpPr txBox="1">
            <a:spLocks/>
          </p:cNvSpPr>
          <p:nvPr/>
        </p:nvSpPr>
        <p:spPr>
          <a:xfrm>
            <a:off x="595245" y="2599509"/>
            <a:ext cx="7607751" cy="3435531"/>
          </a:xfrm>
          <a:prstGeom prst="rect">
            <a:avLst/>
          </a:prstGeom>
        </p:spPr>
        <p:txBody>
          <a:bodyPr vert="horz" lIns="91440" tIns="45720" rIns="91440" bIns="45720" rtlCol="0" anchor="ct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indent="-228600" defTabSz="914400"/>
            <a:r>
              <a:rPr lang="en-US" sz="1600"/>
              <a:t>No further action- discretion</a:t>
            </a:r>
          </a:p>
          <a:p>
            <a:pPr indent="-228600" defTabSz="914400"/>
            <a:r>
              <a:rPr lang="en-US" sz="1600"/>
              <a:t>Persuade, Advise &amp; Warn</a:t>
            </a:r>
          </a:p>
          <a:p>
            <a:pPr indent="-228600" defTabSz="914400"/>
            <a:r>
              <a:rPr lang="en-US" sz="1600"/>
              <a:t>Caution</a:t>
            </a:r>
          </a:p>
          <a:p>
            <a:pPr indent="-228600" defTabSz="914400"/>
            <a:r>
              <a:rPr lang="en-US" sz="1600"/>
              <a:t>Out of court disposal (fixed penalty notice)</a:t>
            </a:r>
          </a:p>
          <a:p>
            <a:pPr indent="-228600" defTabSz="914400"/>
            <a:r>
              <a:rPr lang="en-US" sz="1600"/>
              <a:t>Youth Referral</a:t>
            </a:r>
          </a:p>
          <a:p>
            <a:pPr indent="-228600" defTabSz="914400"/>
            <a:r>
              <a:rPr lang="en-US" sz="1600"/>
              <a:t>Community Resolutions</a:t>
            </a:r>
          </a:p>
          <a:p>
            <a:pPr indent="-228600" defTabSz="914400"/>
            <a:r>
              <a:rPr lang="en-US" sz="1600"/>
              <a:t>Restorative Justice</a:t>
            </a:r>
          </a:p>
          <a:p>
            <a:pPr indent="-228600" defTabSz="914400"/>
            <a:r>
              <a:rPr lang="en-US" sz="1600"/>
              <a:t>Postal Charge Requsition</a:t>
            </a:r>
          </a:p>
          <a:p>
            <a:pPr indent="-228600" defTabSz="914400"/>
            <a:r>
              <a:rPr lang="en-US" sz="1600"/>
              <a:t>Report for summons</a:t>
            </a:r>
          </a:p>
          <a:p>
            <a:pPr indent="-228600" defTabSz="914400"/>
            <a:r>
              <a:rPr lang="en-US" sz="1600"/>
              <a:t>Voluntary interview</a:t>
            </a:r>
          </a:p>
        </p:txBody>
      </p:sp>
    </p:spTree>
    <p:extLst>
      <p:ext uri="{BB962C8B-B14F-4D97-AF65-F5344CB8AC3E}">
        <p14:creationId xmlns:p14="http://schemas.microsoft.com/office/powerpoint/2010/main" val="1088438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500"/>
                                        <p:tgtEl>
                                          <p:spTgt spid="3">
                                            <p:txEl>
                                              <p:pRg st="5" end="5"/>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500"/>
                                        <p:tgtEl>
                                          <p:spTgt spid="3">
                                            <p:txEl>
                                              <p:pRg st="6" end="6"/>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3">
                                            <p:txEl>
                                              <p:pRg st="7" end="7"/>
                                            </p:txEl>
                                          </p:spTgt>
                                        </p:tgtEl>
                                        <p:attrNameLst>
                                          <p:attrName>style.visibility</p:attrName>
                                        </p:attrNameLst>
                                      </p:cBhvr>
                                      <p:to>
                                        <p:strVal val="visible"/>
                                      </p:to>
                                    </p:set>
                                    <p:animEffect transition="in" filter="fade">
                                      <p:cBhvr>
                                        <p:cTn id="40" dur="500"/>
                                        <p:tgtEl>
                                          <p:spTgt spid="3">
                                            <p:txEl>
                                              <p:pRg st="7" end="7"/>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3">
                                            <p:txEl>
                                              <p:pRg st="8" end="8"/>
                                            </p:txEl>
                                          </p:spTgt>
                                        </p:tgtEl>
                                        <p:attrNameLst>
                                          <p:attrName>style.visibility</p:attrName>
                                        </p:attrNameLst>
                                      </p:cBhvr>
                                      <p:to>
                                        <p:strVal val="visible"/>
                                      </p:to>
                                    </p:set>
                                    <p:animEffect transition="in" filter="fade">
                                      <p:cBhvr>
                                        <p:cTn id="45" dur="500"/>
                                        <p:tgtEl>
                                          <p:spTgt spid="3">
                                            <p:txEl>
                                              <p:pRg st="8" end="8"/>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3">
                                            <p:txEl>
                                              <p:pRg st="9" end="9"/>
                                            </p:txEl>
                                          </p:spTgt>
                                        </p:tgtEl>
                                        <p:attrNameLst>
                                          <p:attrName>style.visibility</p:attrName>
                                        </p:attrNameLst>
                                      </p:cBhvr>
                                      <p:to>
                                        <p:strVal val="visible"/>
                                      </p:to>
                                    </p:set>
                                    <p:animEffect transition="in" filter="fade">
                                      <p:cBhvr>
                                        <p:cTn id="50"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071380"/>
            <a:ext cx="5886654" cy="507831"/>
          </a:xfrm>
          <a:prstGeom prst="rect">
            <a:avLst/>
          </a:prstGeom>
          <a:solidFill>
            <a:schemeClr val="accent6"/>
          </a:solidFill>
          <a:ln>
            <a:noFill/>
          </a:ln>
        </p:spPr>
        <p:txBody>
          <a:bodyPr wrap="square" rtlCol="0">
            <a:spAutoFit/>
          </a:bodyPr>
          <a:lstStyle/>
          <a:p>
            <a:r>
              <a:rPr lang="en-GB" sz="2700" b="1" dirty="0">
                <a:solidFill>
                  <a:schemeClr val="bg1"/>
                </a:solidFill>
              </a:rPr>
              <a:t>Postal Charge Requisition (PCR)</a:t>
            </a:r>
          </a:p>
        </p:txBody>
      </p:sp>
      <p:sp>
        <p:nvSpPr>
          <p:cNvPr id="4" name="Rectangle 1">
            <a:extLst>
              <a:ext uri="{FF2B5EF4-FFF2-40B4-BE49-F238E27FC236}">
                <a16:creationId xmlns:a16="http://schemas.microsoft.com/office/drawing/2014/main" id="{40144B85-F1A1-4046-9FB4-FED28C0FB258}"/>
              </a:ext>
            </a:extLst>
          </p:cNvPr>
          <p:cNvSpPr>
            <a:spLocks noChangeArrowheads="1"/>
          </p:cNvSpPr>
          <p:nvPr/>
        </p:nvSpPr>
        <p:spPr bwMode="auto">
          <a:xfrm>
            <a:off x="282476" y="2600704"/>
            <a:ext cx="3701696" cy="2169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8580" tIns="34290" rIns="68580" bIns="3429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128588" indent="-128588" defTabSz="685800">
              <a:buFont typeface="Arial" panose="020B0604020202020204" pitchFamily="34" charset="0"/>
              <a:buChar char="•"/>
            </a:pPr>
            <a:r>
              <a:rPr lang="en-GB" altLang="en-US" dirty="0">
                <a:cs typeface="Arial" panose="020B0604020202020204" pitchFamily="34" charset="0"/>
              </a:rPr>
              <a:t>PCR is used for crime detections,  and </a:t>
            </a:r>
            <a:r>
              <a:rPr lang="en-GB" altLang="en-US" u="sng" dirty="0">
                <a:cs typeface="Arial" panose="020B0604020202020204" pitchFamily="34" charset="0"/>
              </a:rPr>
              <a:t>most traffic offences.</a:t>
            </a:r>
          </a:p>
          <a:p>
            <a:pPr defTabSz="685800"/>
            <a:endParaRPr lang="en-GB" altLang="en-US" sz="1050" dirty="0"/>
          </a:p>
          <a:p>
            <a:pPr marL="128588" indent="-128588" defTabSz="685800">
              <a:buFont typeface="Arial" panose="020B0604020202020204" pitchFamily="34" charset="0"/>
              <a:buChar char="•"/>
            </a:pPr>
            <a:r>
              <a:rPr lang="en-GB" altLang="en-US" dirty="0">
                <a:cs typeface="Arial" panose="020B0604020202020204" pitchFamily="34" charset="0"/>
              </a:rPr>
              <a:t>No requirement for offender to attend court and can plead guilty by post or can prosecute in absence known as ‘proof in absence’ in most cases.</a:t>
            </a:r>
            <a:endParaRPr lang="en-GB" altLang="en-US" sz="3000" dirty="0"/>
          </a:p>
        </p:txBody>
      </p:sp>
      <p:pic>
        <p:nvPicPr>
          <p:cNvPr id="12291" name="Picture 3" descr="What is a postal requisition? | Donald Race &amp; Newton Solicitors Burnley">
            <a:extLst>
              <a:ext uri="{FF2B5EF4-FFF2-40B4-BE49-F238E27FC236}">
                <a16:creationId xmlns:a16="http://schemas.microsoft.com/office/drawing/2014/main" id="{EF847A58-C1EE-3A4B-8E74-934E246565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32577" y="3685617"/>
            <a:ext cx="2581275" cy="1771650"/>
          </a:xfrm>
          <a:prstGeom prst="rect">
            <a:avLst/>
          </a:prstGeom>
          <a:noFill/>
          <a:extLst>
            <a:ext uri="{909E8E84-426E-40DD-AFC4-6F175D3DCCD1}">
              <a14:hiddenFill xmlns:a14="http://schemas.microsoft.com/office/drawing/2010/main">
                <a:solidFill>
                  <a:srgbClr val="FFFFFF"/>
                </a:solidFill>
              </a14:hiddenFill>
            </a:ext>
          </a:extLst>
        </p:spPr>
      </p:pic>
      <p:pic>
        <p:nvPicPr>
          <p:cNvPr id="12293" name="Picture 5" descr="I have received a postal requisition - what should I do? - VHS Fletchers  Solicitors">
            <a:extLst>
              <a:ext uri="{FF2B5EF4-FFF2-40B4-BE49-F238E27FC236}">
                <a16:creationId xmlns:a16="http://schemas.microsoft.com/office/drawing/2014/main" id="{3498A292-BC9D-E24A-A701-491B3E221FE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883557">
            <a:off x="5886654" y="1679831"/>
            <a:ext cx="2438400" cy="187642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213036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71450" y="1882871"/>
            <a:ext cx="5543754" cy="30922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342900" indent="-342900" algn="l" rtl="0" eaLnBrk="0" fontAlgn="base" hangingPunct="0">
              <a:spcBef>
                <a:spcPts val="0"/>
              </a:spcBef>
              <a:spcAft>
                <a:spcPts val="1800"/>
              </a:spcAft>
              <a:buChar char="•"/>
              <a:defRPr sz="2400">
                <a:solidFill>
                  <a:schemeClr val="tx1"/>
                </a:solidFill>
                <a:latin typeface="+mn-lt"/>
                <a:ea typeface="+mn-ea"/>
                <a:cs typeface="+mn-cs"/>
              </a:defRPr>
            </a:lvl1pPr>
            <a:lvl2pPr marL="742950" indent="-285750" algn="l" rtl="0" eaLnBrk="0" fontAlgn="base" hangingPunct="0">
              <a:spcBef>
                <a:spcPts val="0"/>
              </a:spcBef>
              <a:spcAft>
                <a:spcPts val="1800"/>
              </a:spcAft>
              <a:buChar char="–"/>
              <a:defRPr sz="2400">
                <a:solidFill>
                  <a:schemeClr val="tx1"/>
                </a:solidFill>
                <a:latin typeface="+mn-lt"/>
              </a:defRPr>
            </a:lvl2pPr>
            <a:lvl3pPr marL="1143000" indent="-228600" algn="l" rtl="0" eaLnBrk="0" fontAlgn="base" hangingPunct="0">
              <a:spcBef>
                <a:spcPts val="0"/>
              </a:spcBef>
              <a:spcAft>
                <a:spcPts val="180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spcBef>
                <a:spcPct val="0"/>
              </a:spcBef>
              <a:buNone/>
              <a:defRPr/>
            </a:pPr>
            <a:r>
              <a:rPr lang="en-US" altLang="en-US" kern="0" dirty="0">
                <a:solidFill>
                  <a:srgbClr val="002060"/>
                </a:solidFill>
                <a:latin typeface="Arial"/>
              </a:rPr>
              <a:t>It is a written order signed by a justice, magistrate, or clerk of the court addressed to the accused person, directing them to appear at a specified time and place to answer the offence(s) detailed in it </a:t>
            </a:r>
          </a:p>
          <a:p>
            <a:pPr marL="0" indent="0" algn="ctr" eaLnBrk="1" hangingPunct="1">
              <a:spcBef>
                <a:spcPct val="0"/>
              </a:spcBef>
              <a:buNone/>
              <a:defRPr/>
            </a:pPr>
            <a:endParaRPr lang="en-US" altLang="en-US" kern="0" dirty="0">
              <a:solidFill>
                <a:srgbClr val="002060"/>
              </a:solidFill>
              <a:latin typeface="Arial"/>
            </a:endParaRPr>
          </a:p>
          <a:p>
            <a:pPr marL="0" indent="0" algn="ctr" eaLnBrk="1" hangingPunct="1">
              <a:spcBef>
                <a:spcPct val="0"/>
              </a:spcBef>
              <a:buNone/>
              <a:defRPr/>
            </a:pPr>
            <a:r>
              <a:rPr lang="en-US" altLang="en-US" kern="0" dirty="0">
                <a:solidFill>
                  <a:srgbClr val="002060"/>
                </a:solidFill>
                <a:latin typeface="Arial"/>
              </a:rPr>
              <a:t>(or to give evidence or                             to produce exhibits)</a:t>
            </a:r>
            <a:endParaRPr lang="en-GB" altLang="en-US" kern="0" dirty="0">
              <a:solidFill>
                <a:srgbClr val="002060"/>
              </a:solidFill>
              <a:latin typeface="Arial"/>
            </a:endParaRPr>
          </a:p>
        </p:txBody>
      </p:sp>
      <p:sp>
        <p:nvSpPr>
          <p:cNvPr id="4" name="TextBox 3"/>
          <p:cNvSpPr txBox="1"/>
          <p:nvPr/>
        </p:nvSpPr>
        <p:spPr>
          <a:xfrm>
            <a:off x="0" y="965788"/>
            <a:ext cx="5886654" cy="507831"/>
          </a:xfrm>
          <a:prstGeom prst="rect">
            <a:avLst/>
          </a:prstGeom>
          <a:solidFill>
            <a:schemeClr val="accent6"/>
          </a:solidFill>
        </p:spPr>
        <p:txBody>
          <a:bodyPr wrap="square" rtlCol="0">
            <a:spAutoFit/>
          </a:bodyPr>
          <a:lstStyle/>
          <a:p>
            <a:r>
              <a:rPr lang="en-GB" sz="2700" b="1" dirty="0">
                <a:solidFill>
                  <a:schemeClr val="bg1"/>
                </a:solidFill>
              </a:rPr>
              <a:t>What is a Summons?</a:t>
            </a:r>
          </a:p>
        </p:txBody>
      </p:sp>
      <p:pic>
        <p:nvPicPr>
          <p:cNvPr id="6" name="Picture 5"/>
          <p:cNvPicPr>
            <a:picLocks noChangeAspect="1"/>
          </p:cNvPicPr>
          <p:nvPr/>
        </p:nvPicPr>
        <p:blipFill>
          <a:blip r:embed="rId3"/>
          <a:stretch>
            <a:fillRect/>
          </a:stretch>
        </p:blipFill>
        <p:spPr>
          <a:xfrm>
            <a:off x="5781879" y="1752951"/>
            <a:ext cx="2850375" cy="2469383"/>
          </a:xfrm>
          <a:prstGeom prst="rect">
            <a:avLst/>
          </a:prstGeom>
        </p:spPr>
      </p:pic>
    </p:spTree>
    <p:extLst>
      <p:ext uri="{BB962C8B-B14F-4D97-AF65-F5344CB8AC3E}">
        <p14:creationId xmlns:p14="http://schemas.microsoft.com/office/powerpoint/2010/main" val="30757088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Pen placed on top of a signature line">
            <a:extLst>
              <a:ext uri="{FF2B5EF4-FFF2-40B4-BE49-F238E27FC236}">
                <a16:creationId xmlns:a16="http://schemas.microsoft.com/office/drawing/2014/main" id="{35329892-BAC5-4599-8341-DC104FFDCA39}"/>
              </a:ext>
            </a:extLst>
          </p:cNvPr>
          <p:cNvPicPr>
            <a:picLocks noChangeAspect="1"/>
          </p:cNvPicPr>
          <p:nvPr/>
        </p:nvPicPr>
        <p:blipFill rotWithShape="1">
          <a:blip r:embed="rId2"/>
          <a:srcRect l="25716" r="-1" b="-1"/>
          <a:stretch/>
        </p:blipFill>
        <p:spPr>
          <a:xfrm>
            <a:off x="3419976" y="857257"/>
            <a:ext cx="5724024" cy="5143493"/>
          </a:xfrm>
          <a:prstGeom prst="rect">
            <a:avLst/>
          </a:prstGeom>
        </p:spPr>
      </p:pic>
      <p:sp>
        <p:nvSpPr>
          <p:cNvPr id="3" name="TextBox 2">
            <a:extLst>
              <a:ext uri="{FF2B5EF4-FFF2-40B4-BE49-F238E27FC236}">
                <a16:creationId xmlns:a16="http://schemas.microsoft.com/office/drawing/2014/main" id="{E60D9EA9-4DB9-8349-8FAC-C005A23AFA8E}"/>
              </a:ext>
            </a:extLst>
          </p:cNvPr>
          <p:cNvSpPr txBox="1"/>
          <p:nvPr/>
        </p:nvSpPr>
        <p:spPr>
          <a:xfrm>
            <a:off x="326138" y="1987200"/>
            <a:ext cx="2556900" cy="2883600"/>
          </a:xfrm>
          <a:prstGeom prst="rect">
            <a:avLst/>
          </a:prstGeom>
        </p:spPr>
        <p:txBody>
          <a:bodyPr vert="horz" lIns="68580" tIns="34290" rIns="68580" bIns="34290" rtlCol="0">
            <a:normAutofit/>
          </a:bodyPr>
          <a:lstStyle/>
          <a:p>
            <a:pPr>
              <a:lnSpc>
                <a:spcPct val="90000"/>
              </a:lnSpc>
              <a:spcAft>
                <a:spcPts val="450"/>
              </a:spcAft>
              <a:defRPr/>
            </a:pPr>
            <a:r>
              <a:rPr lang="en-US" sz="1425" b="1" dirty="0">
                <a:solidFill>
                  <a:schemeClr val="tx1">
                    <a:alpha val="60000"/>
                  </a:schemeClr>
                </a:solidFill>
              </a:rPr>
              <a:t>What is a Summons?</a:t>
            </a:r>
          </a:p>
          <a:p>
            <a:pPr indent="-171450">
              <a:lnSpc>
                <a:spcPct val="90000"/>
              </a:lnSpc>
              <a:spcAft>
                <a:spcPts val="450"/>
              </a:spcAft>
              <a:buFont typeface="Arial" panose="020B0604020202020204" pitchFamily="34" charset="0"/>
              <a:buChar char="•"/>
              <a:defRPr/>
            </a:pPr>
            <a:endParaRPr lang="en-US" sz="1425" b="1" dirty="0">
              <a:solidFill>
                <a:schemeClr val="tx1">
                  <a:alpha val="60000"/>
                </a:schemeClr>
              </a:solidFill>
            </a:endParaRPr>
          </a:p>
          <a:p>
            <a:pPr marL="214313" indent="-171450">
              <a:lnSpc>
                <a:spcPct val="90000"/>
              </a:lnSpc>
              <a:spcAft>
                <a:spcPts val="450"/>
              </a:spcAft>
              <a:buFont typeface="Arial" panose="020B0604020202020204" pitchFamily="34" charset="0"/>
              <a:buChar char="•"/>
              <a:defRPr/>
            </a:pPr>
            <a:r>
              <a:rPr lang="en-US" sz="1425" dirty="0">
                <a:solidFill>
                  <a:schemeClr val="tx1">
                    <a:alpha val="60000"/>
                  </a:schemeClr>
                </a:solidFill>
              </a:rPr>
              <a:t>Orders a person to attend court and in some cases, it is used as an alternative to arrest. </a:t>
            </a:r>
          </a:p>
          <a:p>
            <a:pPr marL="214313" indent="-171450">
              <a:lnSpc>
                <a:spcPct val="90000"/>
              </a:lnSpc>
              <a:spcAft>
                <a:spcPts val="450"/>
              </a:spcAft>
              <a:buFont typeface="Arial" panose="020B0604020202020204" pitchFamily="34" charset="0"/>
              <a:buChar char="•"/>
              <a:defRPr/>
            </a:pPr>
            <a:r>
              <a:rPr lang="en-US" sz="1425" dirty="0">
                <a:solidFill>
                  <a:schemeClr val="tx1">
                    <a:alpha val="60000"/>
                  </a:schemeClr>
                </a:solidFill>
              </a:rPr>
              <a:t>Does not necessarily indicate that an individual has committed an offence - they may not be accused or suspected of an offence, or the offence may only be minor.  </a:t>
            </a:r>
          </a:p>
          <a:p>
            <a:pPr indent="-171450">
              <a:lnSpc>
                <a:spcPct val="90000"/>
              </a:lnSpc>
              <a:spcAft>
                <a:spcPts val="450"/>
              </a:spcAft>
              <a:buFont typeface="Arial" panose="020B0604020202020204" pitchFamily="34" charset="0"/>
              <a:buChar char="•"/>
              <a:defRPr/>
            </a:pPr>
            <a:endParaRPr lang="en-US" altLang="en-US" sz="1425" dirty="0">
              <a:solidFill>
                <a:schemeClr val="tx1">
                  <a:alpha val="60000"/>
                </a:schemeClr>
              </a:solidFill>
            </a:endParaRPr>
          </a:p>
        </p:txBody>
      </p:sp>
    </p:spTree>
    <p:extLst>
      <p:ext uri="{BB962C8B-B14F-4D97-AF65-F5344CB8AC3E}">
        <p14:creationId xmlns:p14="http://schemas.microsoft.com/office/powerpoint/2010/main" val="343000191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1346B4B8-00AF-5949-80B5-8A9E91DD586D}"/>
              </a:ext>
            </a:extLst>
          </p:cNvPr>
          <p:cNvSpPr txBox="1"/>
          <p:nvPr/>
        </p:nvSpPr>
        <p:spPr>
          <a:xfrm>
            <a:off x="628650" y="557188"/>
            <a:ext cx="7886700" cy="1133499"/>
          </a:xfrm>
          <a:prstGeom prst="rect">
            <a:avLst/>
          </a:prstGeom>
        </p:spPr>
        <p:txBody>
          <a:bodyPr vert="horz" lIns="91440" tIns="45720" rIns="91440" bIns="45720" rtlCol="0" anchor="ctr">
            <a:normAutofit/>
          </a:bodyPr>
          <a:lstStyle/>
          <a:p>
            <a:pPr lvl="0" algn="ctr">
              <a:lnSpc>
                <a:spcPct val="90000"/>
              </a:lnSpc>
              <a:spcBef>
                <a:spcPct val="0"/>
              </a:spcBef>
              <a:spcAft>
                <a:spcPts val="600"/>
              </a:spcAft>
            </a:pPr>
            <a:r>
              <a:rPr lang="en-US" sz="3500" kern="1200">
                <a:solidFill>
                  <a:schemeClr val="tx1"/>
                </a:solidFill>
                <a:latin typeface="+mj-lt"/>
                <a:ea typeface="+mj-ea"/>
                <a:cs typeface="+mj-cs"/>
              </a:rPr>
              <a:t>Sequence of events leading to the issue of a defendant summons…</a:t>
            </a:r>
          </a:p>
        </p:txBody>
      </p:sp>
      <p:graphicFrame>
        <p:nvGraphicFramePr>
          <p:cNvPr id="5" name="TextBox 2">
            <a:extLst>
              <a:ext uri="{FF2B5EF4-FFF2-40B4-BE49-F238E27FC236}">
                <a16:creationId xmlns:a16="http://schemas.microsoft.com/office/drawing/2014/main" id="{756DF603-7819-44C1-AAD3-72B65E4F5A01}"/>
              </a:ext>
            </a:extLst>
          </p:cNvPr>
          <p:cNvGraphicFramePr/>
          <p:nvPr>
            <p:extLst>
              <p:ext uri="{D42A27DB-BD31-4B8C-83A1-F6EECF244321}">
                <p14:modId xmlns:p14="http://schemas.microsoft.com/office/powerpoint/2010/main" val="1153397555"/>
              </p:ext>
            </p:extLst>
          </p:nvPr>
        </p:nvGraphicFramePr>
        <p:xfrm>
          <a:off x="628650" y="1828800"/>
          <a:ext cx="78867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5072821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Organization Chart 3"/>
          <p:cNvGrpSpPr>
            <a:grpSpLocks/>
          </p:cNvGrpSpPr>
          <p:nvPr/>
        </p:nvGrpSpPr>
        <p:grpSpPr bwMode="auto">
          <a:xfrm>
            <a:off x="312371" y="1970652"/>
            <a:ext cx="8194875" cy="3262313"/>
            <a:chOff x="1134" y="1272"/>
            <a:chExt cx="2592" cy="2448"/>
          </a:xfrm>
          <a:solidFill>
            <a:schemeClr val="accent6"/>
          </a:solidFill>
        </p:grpSpPr>
        <p:cxnSp>
          <p:nvCxnSpPr>
            <p:cNvPr id="1028" name="_s1028"/>
            <p:cNvCxnSpPr>
              <a:cxnSpLocks noChangeShapeType="1"/>
              <a:stCxn id="12" idx="1"/>
              <a:endCxn id="11" idx="2"/>
            </p:cNvCxnSpPr>
            <p:nvPr/>
          </p:nvCxnSpPr>
          <p:spPr bwMode="auto">
            <a:xfrm rot="10800000">
              <a:off x="2718" y="3288"/>
              <a:ext cx="144" cy="289"/>
            </a:xfrm>
            <a:prstGeom prst="bentConnector2">
              <a:avLst/>
            </a:prstGeom>
            <a:grpFill/>
            <a:ln w="28575">
              <a:solidFill>
                <a:srgbClr val="000000"/>
              </a:solidFill>
              <a:miter lim="800000"/>
              <a:headEnd/>
              <a:tailEnd/>
            </a:ln>
          </p:spPr>
        </p:cxnSp>
        <p:cxnSp>
          <p:nvCxnSpPr>
            <p:cNvPr id="1029" name="_s1029"/>
            <p:cNvCxnSpPr>
              <a:cxnSpLocks noChangeShapeType="1"/>
              <a:stCxn id="11" idx="1"/>
              <a:endCxn id="10" idx="2"/>
            </p:cNvCxnSpPr>
            <p:nvPr/>
          </p:nvCxnSpPr>
          <p:spPr bwMode="auto">
            <a:xfrm rot="10800000">
              <a:off x="2142" y="2856"/>
              <a:ext cx="144" cy="288"/>
            </a:xfrm>
            <a:prstGeom prst="bentConnector2">
              <a:avLst/>
            </a:prstGeom>
            <a:grpFill/>
            <a:ln w="28575">
              <a:solidFill>
                <a:srgbClr val="000000"/>
              </a:solidFill>
              <a:miter lim="800000"/>
              <a:headEnd/>
              <a:tailEnd/>
            </a:ln>
          </p:spPr>
        </p:cxnSp>
        <p:cxnSp>
          <p:nvCxnSpPr>
            <p:cNvPr id="1030" name="_s1030"/>
            <p:cNvCxnSpPr>
              <a:cxnSpLocks noChangeShapeType="1"/>
              <a:stCxn id="10" idx="1"/>
              <a:endCxn id="9" idx="2"/>
            </p:cNvCxnSpPr>
            <p:nvPr/>
          </p:nvCxnSpPr>
          <p:spPr bwMode="auto">
            <a:xfrm rot="10800000">
              <a:off x="1566" y="2424"/>
              <a:ext cx="144" cy="288"/>
            </a:xfrm>
            <a:prstGeom prst="bentConnector2">
              <a:avLst/>
            </a:prstGeom>
            <a:grpFill/>
            <a:ln w="28575">
              <a:solidFill>
                <a:srgbClr val="000000"/>
              </a:solidFill>
              <a:miter lim="800000"/>
              <a:headEnd/>
              <a:tailEnd/>
            </a:ln>
          </p:spPr>
        </p:cxnSp>
        <p:cxnSp>
          <p:nvCxnSpPr>
            <p:cNvPr id="1031" name="_s1031"/>
            <p:cNvCxnSpPr>
              <a:cxnSpLocks noChangeShapeType="1"/>
              <a:stCxn id="9" idx="0"/>
              <a:endCxn id="8" idx="2"/>
            </p:cNvCxnSpPr>
            <p:nvPr/>
          </p:nvCxnSpPr>
          <p:spPr bwMode="auto">
            <a:xfrm rot="16200000">
              <a:off x="1495" y="2063"/>
              <a:ext cx="144" cy="1"/>
            </a:xfrm>
            <a:prstGeom prst="straightConnector1">
              <a:avLst/>
            </a:prstGeom>
            <a:grpFill/>
            <a:ln w="28575">
              <a:solidFill>
                <a:srgbClr val="000000"/>
              </a:solidFill>
              <a:round/>
              <a:headEnd/>
              <a:tailEnd/>
            </a:ln>
          </p:spPr>
        </p:cxnSp>
        <p:cxnSp>
          <p:nvCxnSpPr>
            <p:cNvPr id="1032" name="_s1032"/>
            <p:cNvCxnSpPr>
              <a:cxnSpLocks noChangeShapeType="1"/>
              <a:stCxn id="8" idx="0"/>
              <a:endCxn id="7" idx="2"/>
            </p:cNvCxnSpPr>
            <p:nvPr/>
          </p:nvCxnSpPr>
          <p:spPr bwMode="auto">
            <a:xfrm rot="16200000">
              <a:off x="1495" y="1631"/>
              <a:ext cx="144" cy="1"/>
            </a:xfrm>
            <a:prstGeom prst="straightConnector1">
              <a:avLst/>
            </a:prstGeom>
            <a:grpFill/>
            <a:ln w="28575">
              <a:solidFill>
                <a:srgbClr val="000000"/>
              </a:solidFill>
              <a:round/>
              <a:headEnd/>
              <a:tailEnd/>
            </a:ln>
          </p:spPr>
        </p:cxnSp>
        <p:sp>
          <p:nvSpPr>
            <p:cNvPr id="7" name="_s1033"/>
            <p:cNvSpPr>
              <a:spLocks noChangeArrowheads="1"/>
            </p:cNvSpPr>
            <p:nvPr/>
          </p:nvSpPr>
          <p:spPr bwMode="auto">
            <a:xfrm>
              <a:off x="1134" y="1272"/>
              <a:ext cx="864" cy="288"/>
            </a:xfrm>
            <a:prstGeom prst="roundRect">
              <a:avLst>
                <a:gd name="adj" fmla="val 16667"/>
              </a:avLst>
            </a:prstGeom>
            <a:grpFill/>
            <a:ln w="9525">
              <a:solidFill>
                <a:srgbClr val="000000"/>
              </a:solidFill>
              <a:round/>
              <a:headEnd/>
              <a:tailEnd/>
            </a:ln>
          </p:spPr>
          <p:txBody>
            <a:bodyPr vert="horz" wrap="none" lIns="0" tIns="0" rIns="0" bIns="0" numCol="1" anchor="ctr" anchorCtr="0" compatLnSpc="1">
              <a:prstTxWarp prst="textNoShape">
                <a:avLst/>
              </a:prstTxWarp>
            </a:bodyPr>
            <a:lstStyle/>
            <a:p>
              <a:pPr algn="ctr" fontAlgn="base">
                <a:spcBef>
                  <a:spcPct val="0"/>
                </a:spcBef>
                <a:spcAft>
                  <a:spcPct val="0"/>
                </a:spcAft>
              </a:pPr>
              <a:r>
                <a:rPr lang="en-US" altLang="en-US" sz="975" dirty="0">
                  <a:solidFill>
                    <a:srgbClr val="000000"/>
                  </a:solidFill>
                  <a:latin typeface="Arial" panose="020B0604020202020204" pitchFamily="34" charset="0"/>
                </a:rPr>
                <a:t>Summary Offence Occurs</a:t>
              </a:r>
              <a:endParaRPr lang="en-GB" altLang="en-US" sz="975" dirty="0">
                <a:solidFill>
                  <a:srgbClr val="000000"/>
                </a:solidFill>
                <a:latin typeface="Arial" panose="020B0604020202020204" pitchFamily="34" charset="0"/>
              </a:endParaRPr>
            </a:p>
          </p:txBody>
        </p:sp>
        <p:sp>
          <p:nvSpPr>
            <p:cNvPr id="8" name="_s1034"/>
            <p:cNvSpPr>
              <a:spLocks noChangeArrowheads="1"/>
            </p:cNvSpPr>
            <p:nvPr/>
          </p:nvSpPr>
          <p:spPr bwMode="auto">
            <a:xfrm>
              <a:off x="1134" y="1704"/>
              <a:ext cx="864" cy="288"/>
            </a:xfrm>
            <a:prstGeom prst="roundRect">
              <a:avLst>
                <a:gd name="adj" fmla="val 16667"/>
              </a:avLst>
            </a:prstGeom>
            <a:grpFill/>
            <a:ln w="9525">
              <a:solidFill>
                <a:srgbClr val="000000"/>
              </a:solidFill>
              <a:round/>
              <a:headEnd/>
              <a:tailEnd/>
            </a:ln>
          </p:spPr>
          <p:txBody>
            <a:bodyPr vert="horz" wrap="none" lIns="0" tIns="0" rIns="0" bIns="0" numCol="1" anchor="ctr" anchorCtr="0" compatLnSpc="1">
              <a:prstTxWarp prst="textNoShape">
                <a:avLst/>
              </a:prstTxWarp>
            </a:bodyPr>
            <a:lstStyle/>
            <a:p>
              <a:pPr algn="ctr" fontAlgn="base">
                <a:spcBef>
                  <a:spcPct val="0"/>
                </a:spcBef>
                <a:spcAft>
                  <a:spcPct val="0"/>
                </a:spcAft>
              </a:pPr>
              <a:r>
                <a:rPr lang="en-US" altLang="en-US" sz="975">
                  <a:solidFill>
                    <a:srgbClr val="000000"/>
                  </a:solidFill>
                  <a:latin typeface="Arial" panose="020B0604020202020204" pitchFamily="34" charset="0"/>
                </a:rPr>
                <a:t>Report offender (‘now’ caution)</a:t>
              </a:r>
              <a:endParaRPr lang="en-GB" altLang="en-US" sz="975">
                <a:solidFill>
                  <a:srgbClr val="000000"/>
                </a:solidFill>
                <a:latin typeface="Arial" panose="020B0604020202020204" pitchFamily="34" charset="0"/>
              </a:endParaRPr>
            </a:p>
          </p:txBody>
        </p:sp>
        <p:sp>
          <p:nvSpPr>
            <p:cNvPr id="9" name="_s1035"/>
            <p:cNvSpPr>
              <a:spLocks noChangeArrowheads="1"/>
            </p:cNvSpPr>
            <p:nvPr/>
          </p:nvSpPr>
          <p:spPr bwMode="auto">
            <a:xfrm>
              <a:off x="1134" y="2136"/>
              <a:ext cx="864" cy="288"/>
            </a:xfrm>
            <a:prstGeom prst="roundRect">
              <a:avLst>
                <a:gd name="adj" fmla="val 16667"/>
              </a:avLst>
            </a:prstGeom>
            <a:grpFill/>
            <a:ln w="9525">
              <a:solidFill>
                <a:srgbClr val="000000"/>
              </a:solidFill>
              <a:round/>
              <a:headEnd/>
              <a:tailEnd/>
            </a:ln>
          </p:spPr>
          <p:txBody>
            <a:bodyPr vert="horz" wrap="none" lIns="0" tIns="0" rIns="0" bIns="0" numCol="1" anchor="ctr" anchorCtr="0" compatLnSpc="1">
              <a:prstTxWarp prst="textNoShape">
                <a:avLst/>
              </a:prstTxWarp>
            </a:bodyPr>
            <a:lstStyle/>
            <a:p>
              <a:pPr algn="ctr" fontAlgn="base">
                <a:spcBef>
                  <a:spcPct val="0"/>
                </a:spcBef>
                <a:spcAft>
                  <a:spcPct val="0"/>
                </a:spcAft>
              </a:pPr>
              <a:r>
                <a:rPr lang="en-US" altLang="en-US" sz="975">
                  <a:solidFill>
                    <a:srgbClr val="000000"/>
                  </a:solidFill>
                  <a:latin typeface="Arial" panose="020B0604020202020204" pitchFamily="34" charset="0"/>
                </a:rPr>
                <a:t>Complete process file</a:t>
              </a:r>
              <a:endParaRPr lang="en-GB" altLang="en-US" sz="975">
                <a:solidFill>
                  <a:srgbClr val="000000"/>
                </a:solidFill>
                <a:latin typeface="Arial" panose="020B0604020202020204" pitchFamily="34" charset="0"/>
              </a:endParaRPr>
            </a:p>
          </p:txBody>
        </p:sp>
        <p:sp>
          <p:nvSpPr>
            <p:cNvPr id="10" name="_s1036"/>
            <p:cNvSpPr>
              <a:spLocks noChangeArrowheads="1"/>
            </p:cNvSpPr>
            <p:nvPr/>
          </p:nvSpPr>
          <p:spPr bwMode="auto">
            <a:xfrm>
              <a:off x="1710" y="2568"/>
              <a:ext cx="864" cy="288"/>
            </a:xfrm>
            <a:prstGeom prst="roundRect">
              <a:avLst>
                <a:gd name="adj" fmla="val 16667"/>
              </a:avLst>
            </a:prstGeom>
            <a:grpFill/>
            <a:ln w="9525">
              <a:solidFill>
                <a:srgbClr val="000000"/>
              </a:solidFill>
              <a:round/>
              <a:headEnd/>
              <a:tailEnd/>
            </a:ln>
          </p:spPr>
          <p:txBody>
            <a:bodyPr vert="horz" wrap="none" lIns="0" tIns="0" rIns="0" bIns="0" numCol="1" anchor="ctr" anchorCtr="0" compatLnSpc="1">
              <a:prstTxWarp prst="textNoShape">
                <a:avLst/>
              </a:prstTxWarp>
            </a:bodyPr>
            <a:lstStyle/>
            <a:p>
              <a:pPr algn="ctr" fontAlgn="base">
                <a:spcBef>
                  <a:spcPct val="0"/>
                </a:spcBef>
                <a:spcAft>
                  <a:spcPct val="0"/>
                </a:spcAft>
              </a:pPr>
              <a:r>
                <a:rPr lang="en-US" altLang="en-US" sz="975">
                  <a:solidFill>
                    <a:srgbClr val="000000"/>
                  </a:solidFill>
                  <a:latin typeface="Arial" panose="020B0604020202020204" pitchFamily="34" charset="0"/>
                </a:rPr>
                <a:t>Decision made to prosecute</a:t>
              </a:r>
              <a:endParaRPr lang="en-GB" altLang="en-US" sz="975">
                <a:solidFill>
                  <a:srgbClr val="000000"/>
                </a:solidFill>
                <a:latin typeface="Arial" panose="020B0604020202020204" pitchFamily="34" charset="0"/>
              </a:endParaRPr>
            </a:p>
          </p:txBody>
        </p:sp>
        <p:sp>
          <p:nvSpPr>
            <p:cNvPr id="11" name="_s1037"/>
            <p:cNvSpPr>
              <a:spLocks noChangeArrowheads="1"/>
            </p:cNvSpPr>
            <p:nvPr/>
          </p:nvSpPr>
          <p:spPr bwMode="auto">
            <a:xfrm>
              <a:off x="2286" y="3000"/>
              <a:ext cx="864" cy="288"/>
            </a:xfrm>
            <a:prstGeom prst="roundRect">
              <a:avLst>
                <a:gd name="adj" fmla="val 16667"/>
              </a:avLst>
            </a:prstGeom>
            <a:grpFill/>
            <a:ln w="9525">
              <a:solidFill>
                <a:srgbClr val="000000"/>
              </a:solidFill>
              <a:round/>
              <a:headEnd/>
              <a:tailEnd/>
            </a:ln>
          </p:spPr>
          <p:txBody>
            <a:bodyPr vert="horz" wrap="none" lIns="0" tIns="0" rIns="0" bIns="0" numCol="1" anchor="ctr" anchorCtr="0" compatLnSpc="1">
              <a:prstTxWarp prst="textNoShape">
                <a:avLst/>
              </a:prstTxWarp>
            </a:bodyPr>
            <a:lstStyle/>
            <a:p>
              <a:pPr algn="ctr" fontAlgn="base">
                <a:spcBef>
                  <a:spcPct val="0"/>
                </a:spcBef>
                <a:spcAft>
                  <a:spcPct val="0"/>
                </a:spcAft>
              </a:pPr>
              <a:r>
                <a:rPr lang="en-US" altLang="en-US" sz="975">
                  <a:solidFill>
                    <a:srgbClr val="000000"/>
                  </a:solidFill>
                  <a:latin typeface="Arial" panose="020B0604020202020204" pitchFamily="34" charset="0"/>
                </a:rPr>
                <a:t>Information laid for summons</a:t>
              </a:r>
              <a:endParaRPr lang="en-GB" altLang="en-US" sz="975">
                <a:solidFill>
                  <a:srgbClr val="000000"/>
                </a:solidFill>
                <a:latin typeface="Arial" panose="020B0604020202020204" pitchFamily="34" charset="0"/>
              </a:endParaRPr>
            </a:p>
          </p:txBody>
        </p:sp>
        <p:sp>
          <p:nvSpPr>
            <p:cNvPr id="12" name="_s1038"/>
            <p:cNvSpPr>
              <a:spLocks noChangeArrowheads="1"/>
            </p:cNvSpPr>
            <p:nvPr/>
          </p:nvSpPr>
          <p:spPr bwMode="auto">
            <a:xfrm>
              <a:off x="2862" y="3432"/>
              <a:ext cx="864" cy="288"/>
            </a:xfrm>
            <a:prstGeom prst="roundRect">
              <a:avLst>
                <a:gd name="adj" fmla="val 16667"/>
              </a:avLst>
            </a:prstGeom>
            <a:grpFill/>
            <a:ln w="9525">
              <a:solidFill>
                <a:srgbClr val="000000"/>
              </a:solidFill>
              <a:round/>
              <a:headEnd/>
              <a:tailEnd/>
            </a:ln>
          </p:spPr>
          <p:txBody>
            <a:bodyPr vert="horz" wrap="none" lIns="0" tIns="0" rIns="0" bIns="0" numCol="1" anchor="ctr" anchorCtr="0" compatLnSpc="1">
              <a:prstTxWarp prst="textNoShape">
                <a:avLst/>
              </a:prstTxWarp>
            </a:bodyPr>
            <a:lstStyle/>
            <a:p>
              <a:pPr algn="ctr" fontAlgn="base">
                <a:spcBef>
                  <a:spcPct val="0"/>
                </a:spcBef>
                <a:spcAft>
                  <a:spcPct val="0"/>
                </a:spcAft>
              </a:pPr>
              <a:r>
                <a:rPr lang="en-US" altLang="en-US" sz="975">
                  <a:solidFill>
                    <a:srgbClr val="000000"/>
                  </a:solidFill>
                  <a:latin typeface="Arial" panose="020B0604020202020204" pitchFamily="34" charset="0"/>
                </a:rPr>
                <a:t>Summons issued</a:t>
              </a:r>
              <a:endParaRPr lang="en-GB" altLang="en-US" sz="975">
                <a:solidFill>
                  <a:srgbClr val="000000"/>
                </a:solidFill>
                <a:latin typeface="Arial" panose="020B0604020202020204" pitchFamily="34" charset="0"/>
              </a:endParaRPr>
            </a:p>
          </p:txBody>
        </p:sp>
      </p:grpSp>
      <p:sp>
        <p:nvSpPr>
          <p:cNvPr id="15" name="TextBox 14"/>
          <p:cNvSpPr txBox="1"/>
          <p:nvPr/>
        </p:nvSpPr>
        <p:spPr>
          <a:xfrm>
            <a:off x="312372" y="791168"/>
            <a:ext cx="8194876" cy="507831"/>
          </a:xfrm>
          <a:prstGeom prst="rect">
            <a:avLst/>
          </a:prstGeom>
          <a:solidFill>
            <a:schemeClr val="accent6"/>
          </a:solidFill>
        </p:spPr>
        <p:txBody>
          <a:bodyPr wrap="square" rtlCol="0">
            <a:spAutoFit/>
          </a:bodyPr>
          <a:lstStyle/>
          <a:p>
            <a:r>
              <a:rPr lang="en-GB" sz="2700" b="1" dirty="0">
                <a:solidFill>
                  <a:schemeClr val="bg1"/>
                </a:solidFill>
              </a:rPr>
              <a:t>Obtaining a Summons</a:t>
            </a:r>
          </a:p>
        </p:txBody>
      </p:sp>
    </p:spTree>
    <p:extLst>
      <p:ext uri="{BB962C8B-B14F-4D97-AF65-F5344CB8AC3E}">
        <p14:creationId xmlns:p14="http://schemas.microsoft.com/office/powerpoint/2010/main" val="37899961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968041"/>
            <a:ext cx="5739063" cy="461665"/>
          </a:xfrm>
          <a:prstGeom prst="rect">
            <a:avLst/>
          </a:prstGeom>
          <a:solidFill>
            <a:schemeClr val="accent6"/>
          </a:solidFill>
          <a:ln>
            <a:noFill/>
          </a:ln>
        </p:spPr>
        <p:txBody>
          <a:bodyPr wrap="square" rtlCol="0">
            <a:spAutoFit/>
          </a:bodyPr>
          <a:lstStyle/>
          <a:p>
            <a:pPr algn="ctr"/>
            <a:r>
              <a:rPr lang="en-GB" sz="2400" b="1" dirty="0">
                <a:solidFill>
                  <a:schemeClr val="bg1"/>
                </a:solidFill>
              </a:rPr>
              <a:t>Remember: POCLAROC </a:t>
            </a:r>
          </a:p>
        </p:txBody>
      </p:sp>
      <p:graphicFrame>
        <p:nvGraphicFramePr>
          <p:cNvPr id="3" name="Table 2"/>
          <p:cNvGraphicFramePr>
            <a:graphicFrameLocks noGrp="1"/>
          </p:cNvGraphicFramePr>
          <p:nvPr/>
        </p:nvGraphicFramePr>
        <p:xfrm>
          <a:off x="1" y="1504950"/>
          <a:ext cx="6956502" cy="4284344"/>
        </p:xfrm>
        <a:graphic>
          <a:graphicData uri="http://schemas.openxmlformats.org/drawingml/2006/table">
            <a:tbl>
              <a:tblPr firstRow="1">
                <a:tableStyleId>{93296810-A885-4BE3-A3E7-6D5BEEA58F35}</a:tableStyleId>
              </a:tblPr>
              <a:tblGrid>
                <a:gridCol w="578901">
                  <a:extLst>
                    <a:ext uri="{9D8B030D-6E8A-4147-A177-3AD203B41FA5}">
                      <a16:colId xmlns:a16="http://schemas.microsoft.com/office/drawing/2014/main" val="3555286029"/>
                    </a:ext>
                  </a:extLst>
                </a:gridCol>
                <a:gridCol w="2187658">
                  <a:extLst>
                    <a:ext uri="{9D8B030D-6E8A-4147-A177-3AD203B41FA5}">
                      <a16:colId xmlns:a16="http://schemas.microsoft.com/office/drawing/2014/main" val="1767525350"/>
                    </a:ext>
                  </a:extLst>
                </a:gridCol>
                <a:gridCol w="4189943">
                  <a:extLst>
                    <a:ext uri="{9D8B030D-6E8A-4147-A177-3AD203B41FA5}">
                      <a16:colId xmlns:a16="http://schemas.microsoft.com/office/drawing/2014/main" val="367138461"/>
                    </a:ext>
                  </a:extLst>
                </a:gridCol>
              </a:tblGrid>
              <a:tr h="392561">
                <a:tc>
                  <a:txBody>
                    <a:bodyPr/>
                    <a:lstStyle/>
                    <a:p>
                      <a:endParaRPr lang="en-GB" sz="1000" dirty="0"/>
                    </a:p>
                  </a:txBody>
                  <a:tcPr marL="68580" marR="68580" marT="34290" marB="34290"/>
                </a:tc>
                <a:tc>
                  <a:txBody>
                    <a:bodyPr/>
                    <a:lstStyle/>
                    <a:p>
                      <a:endParaRPr lang="en-GB" sz="1000"/>
                    </a:p>
                  </a:txBody>
                  <a:tcPr marL="68580" marR="68580" marT="34290" marB="34290"/>
                </a:tc>
                <a:tc>
                  <a:txBody>
                    <a:bodyPr/>
                    <a:lstStyle/>
                    <a:p>
                      <a:endParaRPr lang="en-GB" sz="1000" dirty="0"/>
                    </a:p>
                  </a:txBody>
                  <a:tcPr marL="68580" marR="68580" marT="34290" marB="34290"/>
                </a:tc>
                <a:extLst>
                  <a:ext uri="{0D108BD9-81ED-4DB2-BD59-A6C34878D82A}">
                    <a16:rowId xmlns:a16="http://schemas.microsoft.com/office/drawing/2014/main" val="3443159036"/>
                  </a:ext>
                </a:extLst>
              </a:tr>
              <a:tr h="754191">
                <a:tc>
                  <a:txBody>
                    <a:bodyPr/>
                    <a:lstStyle/>
                    <a:p>
                      <a:pPr algn="ctr"/>
                      <a:r>
                        <a:rPr lang="en-GB" sz="1800" b="1" dirty="0">
                          <a:solidFill>
                            <a:srgbClr val="FF0000"/>
                          </a:solidFill>
                        </a:rPr>
                        <a:t>P</a:t>
                      </a:r>
                    </a:p>
                    <a:p>
                      <a:pPr algn="ctr"/>
                      <a:r>
                        <a:rPr lang="en-GB" sz="1800" b="1" dirty="0">
                          <a:solidFill>
                            <a:srgbClr val="FF0000"/>
                          </a:solidFill>
                        </a:rPr>
                        <a:t>O</a:t>
                      </a: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t>Point out the Offence</a:t>
                      </a:r>
                    </a:p>
                    <a:p>
                      <a:endParaRPr lang="en-GB" sz="1000" dirty="0"/>
                    </a:p>
                  </a:txBody>
                  <a:tcPr marL="68580" marR="68580" marT="34290" marB="34290"/>
                </a:tc>
                <a:tc>
                  <a:txBody>
                    <a:bodyPr/>
                    <a:lstStyle/>
                    <a:p>
                      <a:r>
                        <a:rPr lang="en-GB" sz="1400" b="1" dirty="0"/>
                        <a:t>Use simple language</a:t>
                      </a:r>
                    </a:p>
                    <a:p>
                      <a:r>
                        <a:rPr lang="en-GB" sz="1400" b="1" dirty="0"/>
                        <a:t>Do not use act &amp; section </a:t>
                      </a:r>
                    </a:p>
                  </a:txBody>
                  <a:tcPr marL="68580" marR="68580" marT="34290" marB="34290"/>
                </a:tc>
                <a:extLst>
                  <a:ext uri="{0D108BD9-81ED-4DB2-BD59-A6C34878D82A}">
                    <a16:rowId xmlns:a16="http://schemas.microsoft.com/office/drawing/2014/main" val="3454964228"/>
                  </a:ext>
                </a:extLst>
              </a:tr>
              <a:tr h="586593">
                <a:tc>
                  <a:txBody>
                    <a:bodyPr/>
                    <a:lstStyle/>
                    <a:p>
                      <a:pPr algn="ctr"/>
                      <a:r>
                        <a:rPr lang="en-GB" sz="1800" b="1" dirty="0">
                          <a:solidFill>
                            <a:srgbClr val="FF0000"/>
                          </a:solidFill>
                        </a:rPr>
                        <a:t>C</a:t>
                      </a: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t>Caution</a:t>
                      </a:r>
                    </a:p>
                    <a:p>
                      <a:endParaRPr lang="en-GB" sz="1000" dirty="0"/>
                    </a:p>
                  </a:txBody>
                  <a:tcPr marL="68580" marR="68580" marT="34290" marB="34290"/>
                </a:tc>
                <a:tc>
                  <a:txBody>
                    <a:bodyPr/>
                    <a:lstStyle/>
                    <a:p>
                      <a:r>
                        <a:rPr lang="en-GB" sz="1400" b="1" dirty="0"/>
                        <a:t>Use ‘When’ caution</a:t>
                      </a:r>
                    </a:p>
                    <a:p>
                      <a:r>
                        <a:rPr lang="en-GB" sz="1400" b="1" dirty="0"/>
                        <a:t>Note reply</a:t>
                      </a:r>
                    </a:p>
                  </a:txBody>
                  <a:tcPr marL="68580" marR="68580" marT="34290" marB="34290"/>
                </a:tc>
                <a:extLst>
                  <a:ext uri="{0D108BD9-81ED-4DB2-BD59-A6C34878D82A}">
                    <a16:rowId xmlns:a16="http://schemas.microsoft.com/office/drawing/2014/main" val="1837163595"/>
                  </a:ext>
                </a:extLst>
              </a:tr>
              <a:tr h="586593">
                <a:tc>
                  <a:txBody>
                    <a:bodyPr/>
                    <a:lstStyle/>
                    <a:p>
                      <a:pPr algn="ctr"/>
                      <a:r>
                        <a:rPr lang="en-GB" sz="1800" b="1" dirty="0">
                          <a:solidFill>
                            <a:srgbClr val="FF0000"/>
                          </a:solidFill>
                        </a:rPr>
                        <a:t>L</a:t>
                      </a:r>
                    </a:p>
                  </a:txBody>
                  <a:tcPr marL="68580" marR="68580" marT="34290" marB="34290"/>
                </a:tc>
                <a:tc>
                  <a:txBody>
                    <a:bodyPr/>
                    <a:lstStyle/>
                    <a:p>
                      <a:r>
                        <a:rPr lang="en-GB" sz="1000" b="1" dirty="0" err="1"/>
                        <a:t>Legals</a:t>
                      </a:r>
                      <a:endParaRPr lang="en-GB" sz="1000" b="1" dirty="0"/>
                    </a:p>
                  </a:txBody>
                  <a:tcPr marL="68580" marR="68580" marT="34290" marB="34290"/>
                </a:tc>
                <a:tc>
                  <a:txBody>
                    <a:bodyPr/>
                    <a:lstStyle/>
                    <a:p>
                      <a:r>
                        <a:rPr lang="en-GB" sz="1400" b="1" dirty="0"/>
                        <a:t>Tell them, they are not under arrest</a:t>
                      </a:r>
                    </a:p>
                    <a:p>
                      <a:r>
                        <a:rPr lang="en-GB" sz="1400" b="1" dirty="0"/>
                        <a:t>Not obliged to stay with you</a:t>
                      </a:r>
                    </a:p>
                  </a:txBody>
                  <a:tcPr marL="68580" marR="68580" marT="34290" marB="34290"/>
                </a:tc>
                <a:extLst>
                  <a:ext uri="{0D108BD9-81ED-4DB2-BD59-A6C34878D82A}">
                    <a16:rowId xmlns:a16="http://schemas.microsoft.com/office/drawing/2014/main" val="1835631090"/>
                  </a:ext>
                </a:extLst>
              </a:tr>
              <a:tr h="586593">
                <a:tc>
                  <a:txBody>
                    <a:bodyPr/>
                    <a:lstStyle/>
                    <a:p>
                      <a:pPr algn="ctr"/>
                      <a:r>
                        <a:rPr lang="en-GB" sz="1800" b="1" dirty="0">
                          <a:solidFill>
                            <a:srgbClr val="FF0000"/>
                          </a:solidFill>
                        </a:rPr>
                        <a:t>A</a:t>
                      </a: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t>Admin</a:t>
                      </a:r>
                    </a:p>
                  </a:txBody>
                  <a:tcPr marL="68580" marR="68580" marT="34290" marB="34290"/>
                </a:tc>
                <a:tc>
                  <a:txBody>
                    <a:bodyPr/>
                    <a:lstStyle/>
                    <a:p>
                      <a:r>
                        <a:rPr lang="en-GB" sz="1400" b="1" dirty="0"/>
                        <a:t>Obtain details, name &amp; address etc.</a:t>
                      </a:r>
                    </a:p>
                    <a:p>
                      <a:r>
                        <a:rPr lang="en-GB" sz="1400" b="1" dirty="0"/>
                        <a:t>Complete paperwork</a:t>
                      </a:r>
                    </a:p>
                  </a:txBody>
                  <a:tcPr marL="68580" marR="68580" marT="34290" marB="34290"/>
                </a:tc>
                <a:extLst>
                  <a:ext uri="{0D108BD9-81ED-4DB2-BD59-A6C34878D82A}">
                    <a16:rowId xmlns:a16="http://schemas.microsoft.com/office/drawing/2014/main" val="775801512"/>
                  </a:ext>
                </a:extLst>
              </a:tr>
              <a:tr h="754191">
                <a:tc>
                  <a:txBody>
                    <a:bodyPr/>
                    <a:lstStyle/>
                    <a:p>
                      <a:pPr algn="ctr"/>
                      <a:r>
                        <a:rPr lang="en-GB" sz="1800" b="1" dirty="0">
                          <a:solidFill>
                            <a:srgbClr val="FF0000"/>
                          </a:solidFill>
                        </a:rPr>
                        <a:t>R</a:t>
                      </a:r>
                    </a:p>
                    <a:p>
                      <a:pPr algn="ctr"/>
                      <a:r>
                        <a:rPr lang="en-GB" sz="1800" b="1" dirty="0">
                          <a:solidFill>
                            <a:srgbClr val="FF0000"/>
                          </a:solidFill>
                        </a:rPr>
                        <a:t>O</a:t>
                      </a: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t>Report for Offence</a:t>
                      </a:r>
                    </a:p>
                    <a:p>
                      <a:endParaRPr lang="en-GB" sz="1000" dirty="0"/>
                    </a:p>
                  </a:txBody>
                  <a:tcPr marL="68580" marR="68580" marT="34290" marB="34290"/>
                </a:tc>
                <a:tc>
                  <a:txBody>
                    <a:bodyPr/>
                    <a:lstStyle/>
                    <a:p>
                      <a:endParaRPr lang="en-GB" sz="1000" dirty="0"/>
                    </a:p>
                  </a:txBody>
                  <a:tcPr marL="68580" marR="68580" marT="34290" marB="34290"/>
                </a:tc>
                <a:extLst>
                  <a:ext uri="{0D108BD9-81ED-4DB2-BD59-A6C34878D82A}">
                    <a16:rowId xmlns:a16="http://schemas.microsoft.com/office/drawing/2014/main" val="525901628"/>
                  </a:ext>
                </a:extLst>
              </a:tr>
              <a:tr h="623622">
                <a:tc>
                  <a:txBody>
                    <a:bodyPr/>
                    <a:lstStyle/>
                    <a:p>
                      <a:pPr algn="ctr"/>
                      <a:r>
                        <a:rPr lang="en-GB" sz="1800" b="1" dirty="0">
                          <a:solidFill>
                            <a:srgbClr val="FF0000"/>
                          </a:solidFill>
                        </a:rPr>
                        <a:t>C</a:t>
                      </a: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t>Caution </a:t>
                      </a:r>
                    </a:p>
                    <a:p>
                      <a:endParaRPr lang="en-GB" sz="1000" dirty="0"/>
                    </a:p>
                  </a:txBody>
                  <a:tcPr marL="68580" marR="68580" marT="34290" marB="34290"/>
                </a:tc>
                <a:tc>
                  <a:txBody>
                    <a:bodyPr/>
                    <a:lstStyle/>
                    <a:p>
                      <a:r>
                        <a:rPr lang="en-GB" sz="1400" b="1" dirty="0"/>
                        <a:t>Use ‘Now’ caution, No more questions </a:t>
                      </a:r>
                      <a:endParaRPr lang="en-GB" sz="1000" dirty="0"/>
                    </a:p>
                  </a:txBody>
                  <a:tcPr marL="68580" marR="68580" marT="34290" marB="34290"/>
                </a:tc>
                <a:extLst>
                  <a:ext uri="{0D108BD9-81ED-4DB2-BD59-A6C34878D82A}">
                    <a16:rowId xmlns:a16="http://schemas.microsoft.com/office/drawing/2014/main" val="3483677245"/>
                  </a:ext>
                </a:extLst>
              </a:tr>
            </a:tbl>
          </a:graphicData>
        </a:graphic>
      </p:graphicFrame>
      <p:sp>
        <p:nvSpPr>
          <p:cNvPr id="8" name="AutoShape 12"/>
          <p:cNvSpPr>
            <a:spLocks noChangeArrowheads="1"/>
          </p:cNvSpPr>
          <p:nvPr/>
        </p:nvSpPr>
        <p:spPr bwMode="auto">
          <a:xfrm rot="10800000">
            <a:off x="6534239" y="3729103"/>
            <a:ext cx="701279" cy="322283"/>
          </a:xfrm>
          <a:custGeom>
            <a:avLst/>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6"/>
          </a:solidFill>
          <a:ln w="9525">
            <a:solidFill>
              <a:schemeClr val="tx1"/>
            </a:solidFill>
            <a:miter lim="800000"/>
            <a:headEnd/>
            <a:tailEnd/>
          </a:ln>
          <a:effectLst/>
        </p:spPr>
        <p:txBody>
          <a:bodyPr wrap="none" anchor="ctr"/>
          <a:lstStyle/>
          <a:p>
            <a:endParaRPr lang="en-GB" sz="1350"/>
          </a:p>
        </p:txBody>
      </p:sp>
      <p:sp>
        <p:nvSpPr>
          <p:cNvPr id="9" name="Text Box 10"/>
          <p:cNvSpPr txBox="1">
            <a:spLocks noChangeArrowheads="1"/>
          </p:cNvSpPr>
          <p:nvPr/>
        </p:nvSpPr>
        <p:spPr bwMode="auto">
          <a:xfrm>
            <a:off x="7428810" y="2908766"/>
            <a:ext cx="1457687" cy="2585323"/>
          </a:xfrm>
          <a:prstGeom prst="rect">
            <a:avLst/>
          </a:prstGeom>
          <a:solidFill>
            <a:schemeClr val="accent6"/>
          </a:solidFill>
          <a:ln w="9525">
            <a:solidFill>
              <a:schemeClr val="tx1"/>
            </a:solidFill>
            <a:miter lim="800000"/>
            <a:headEnd/>
            <a:tailEnd/>
          </a:ln>
          <a:effec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dirty="0">
                <a:cs typeface="Arial" panose="020B0604020202020204" pitchFamily="34" charset="0"/>
              </a:rPr>
              <a:t>If you conduct an interview, record questions and answers verbatim here!</a:t>
            </a:r>
          </a:p>
        </p:txBody>
      </p:sp>
      <p:sp>
        <p:nvSpPr>
          <p:cNvPr id="4" name="TextBox 3">
            <a:extLst>
              <a:ext uri="{FF2B5EF4-FFF2-40B4-BE49-F238E27FC236}">
                <a16:creationId xmlns:a16="http://schemas.microsoft.com/office/drawing/2014/main" id="{7A40DD89-A8C9-1E43-A8B5-8BB73023F997}"/>
              </a:ext>
            </a:extLst>
          </p:cNvPr>
          <p:cNvSpPr txBox="1"/>
          <p:nvPr/>
        </p:nvSpPr>
        <p:spPr>
          <a:xfrm>
            <a:off x="6099858" y="324091"/>
            <a:ext cx="2060294" cy="369332"/>
          </a:xfrm>
          <a:prstGeom prst="rect">
            <a:avLst/>
          </a:prstGeom>
          <a:noFill/>
        </p:spPr>
        <p:txBody>
          <a:bodyPr wrap="square" rtlCol="0">
            <a:spAutoFit/>
          </a:bodyPr>
          <a:lstStyle/>
          <a:p>
            <a:r>
              <a:rPr lang="en-US" dirty="0"/>
              <a:t>Handout!</a:t>
            </a:r>
          </a:p>
        </p:txBody>
      </p:sp>
    </p:spTree>
    <p:extLst>
      <p:ext uri="{BB962C8B-B14F-4D97-AF65-F5344CB8AC3E}">
        <p14:creationId xmlns:p14="http://schemas.microsoft.com/office/powerpoint/2010/main" val="1665564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1" name="Rectangle 71">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595246" y="386930"/>
            <a:ext cx="7549592" cy="1298448"/>
          </a:xfrm>
          <a:prstGeom prst="rect">
            <a:avLst/>
          </a:prstGeom>
        </p:spPr>
        <p:txBody>
          <a:bodyPr vert="horz" lIns="91440" tIns="45720" rIns="91440" bIns="45720" rtlCol="0" anchor="b">
            <a:normAutofit/>
          </a:bodyPr>
          <a:lstStyle/>
          <a:p>
            <a:pPr>
              <a:lnSpc>
                <a:spcPct val="90000"/>
              </a:lnSpc>
              <a:spcBef>
                <a:spcPct val="0"/>
              </a:spcBef>
              <a:spcAft>
                <a:spcPts val="450"/>
              </a:spcAft>
            </a:pPr>
            <a:r>
              <a:rPr lang="en-US" sz="4200" b="1" kern="1200">
                <a:solidFill>
                  <a:schemeClr val="tx1"/>
                </a:solidFill>
                <a:latin typeface="+mj-lt"/>
                <a:ea typeface="+mj-ea"/>
                <a:cs typeface="+mj-cs"/>
              </a:rPr>
              <a:t>Penalty Notices for Disorder (PND) </a:t>
            </a:r>
          </a:p>
        </p:txBody>
      </p:sp>
      <p:sp>
        <p:nvSpPr>
          <p:cNvPr id="14342" name="Rectangle 7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1998845"/>
            <a:ext cx="859094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D329BC4D-5F48-C649-BBDD-8BD33FBC32BE}"/>
              </a:ext>
            </a:extLst>
          </p:cNvPr>
          <p:cNvSpPr txBox="1"/>
          <p:nvPr/>
        </p:nvSpPr>
        <p:spPr>
          <a:xfrm>
            <a:off x="595245" y="2599509"/>
            <a:ext cx="3398174" cy="3639450"/>
          </a:xfrm>
          <a:prstGeom prst="rect">
            <a:avLst/>
          </a:prstGeom>
        </p:spPr>
        <p:txBody>
          <a:bodyPr vert="horz" lIns="91440" tIns="45720" rIns="91440" bIns="45720" rtlCol="0" anchor="ctr">
            <a:normAutofit/>
          </a:bodyPr>
          <a:lstStyle/>
          <a:p>
            <a:pPr>
              <a:lnSpc>
                <a:spcPct val="90000"/>
              </a:lnSpc>
              <a:spcAft>
                <a:spcPts val="450"/>
              </a:spcAft>
            </a:pPr>
            <a:r>
              <a:rPr lang="en-US" sz="1700" dirty="0"/>
              <a:t>Criminal Justice and Police Act 2001: </a:t>
            </a:r>
          </a:p>
          <a:p>
            <a:pPr indent="-228600">
              <a:lnSpc>
                <a:spcPct val="90000"/>
              </a:lnSpc>
              <a:spcAft>
                <a:spcPts val="450"/>
              </a:spcAft>
              <a:buFont typeface="Arial" panose="020B0604020202020204" pitchFamily="34" charset="0"/>
              <a:buChar char="•"/>
            </a:pPr>
            <a:endParaRPr lang="en-US" sz="1700" dirty="0"/>
          </a:p>
          <a:p>
            <a:pPr>
              <a:lnSpc>
                <a:spcPct val="90000"/>
              </a:lnSpc>
              <a:spcAft>
                <a:spcPts val="450"/>
              </a:spcAft>
            </a:pPr>
            <a:r>
              <a:rPr lang="en-US" sz="1700" dirty="0"/>
              <a:t>The PND scheme provides the police and certain accredited individuals with a swift, out-of-court disposal to deal with low level, anti-social and nuisance suspected offending for adult offenders.</a:t>
            </a:r>
          </a:p>
          <a:p>
            <a:pPr indent="-228600">
              <a:lnSpc>
                <a:spcPct val="90000"/>
              </a:lnSpc>
              <a:spcAft>
                <a:spcPts val="450"/>
              </a:spcAft>
              <a:buFont typeface="Arial" panose="020B0604020202020204" pitchFamily="34" charset="0"/>
              <a:buChar char="•"/>
            </a:pPr>
            <a:endParaRPr lang="en-US" sz="1700" dirty="0"/>
          </a:p>
        </p:txBody>
      </p:sp>
      <p:pic>
        <p:nvPicPr>
          <p:cNvPr id="14339" name="Picture 3" descr="Florida Traffic Ticket Stock Photo - Download Image Now - iStock">
            <a:extLst>
              <a:ext uri="{FF2B5EF4-FFF2-40B4-BE49-F238E27FC236}">
                <a16:creationId xmlns:a16="http://schemas.microsoft.com/office/drawing/2014/main" id="{52D0E8E2-9A6C-AF47-80A7-C932C23E6F2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422" b="944"/>
          <a:stretch/>
        </p:blipFill>
        <p:spPr bwMode="auto">
          <a:xfrm>
            <a:off x="5103810" y="2484255"/>
            <a:ext cx="2522384" cy="3714244"/>
          </a:xfrm>
          <a:prstGeom prst="rect">
            <a:avLst/>
          </a:prstGeom>
          <a:extLst>
            <a:ext uri="{909E8E84-426E-40DD-AFC4-6F175D3DCCD1}">
              <a14:hiddenFill xmlns:a14="http://schemas.microsoft.com/office/drawing/2010/main">
                <a:solidFill>
                  <a:srgbClr val="FFFFFF"/>
                </a:solidFill>
              </a14:hiddenFill>
            </a:ext>
          </a:extLst>
        </p:spPr>
      </p:pic>
      <p:sp>
        <p:nvSpPr>
          <p:cNvPr id="78" name="Rectangle 7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23318" y="2332075"/>
            <a:ext cx="781700" cy="114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579832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116221"/>
            <a:ext cx="5886654" cy="507831"/>
          </a:xfrm>
          <a:prstGeom prst="rect">
            <a:avLst/>
          </a:prstGeom>
          <a:solidFill>
            <a:schemeClr val="accent6"/>
          </a:solidFill>
        </p:spPr>
        <p:txBody>
          <a:bodyPr wrap="square" rtlCol="0">
            <a:spAutoFit/>
          </a:bodyPr>
          <a:lstStyle/>
          <a:p>
            <a:pPr algn="ctr"/>
            <a:r>
              <a:rPr lang="en-GB" sz="2700" b="1" dirty="0">
                <a:solidFill>
                  <a:schemeClr val="bg1"/>
                </a:solidFill>
              </a:rPr>
              <a:t>Penalty Notices for Disorder (PND) </a:t>
            </a:r>
          </a:p>
        </p:txBody>
      </p:sp>
      <p:graphicFrame>
        <p:nvGraphicFramePr>
          <p:cNvPr id="6" name="Table 5"/>
          <p:cNvGraphicFramePr>
            <a:graphicFrameLocks noGrp="1"/>
          </p:cNvGraphicFramePr>
          <p:nvPr/>
        </p:nvGraphicFramePr>
        <p:xfrm>
          <a:off x="324853" y="2263981"/>
          <a:ext cx="8734926" cy="3477799"/>
        </p:xfrm>
        <a:graphic>
          <a:graphicData uri="http://schemas.openxmlformats.org/drawingml/2006/table">
            <a:tbl>
              <a:tblPr firstRow="1" bandRow="1">
                <a:tableStyleId>{93296810-A885-4BE3-A3E7-6D5BEEA58F35}</a:tableStyleId>
              </a:tblPr>
              <a:tblGrid>
                <a:gridCol w="2911642">
                  <a:extLst>
                    <a:ext uri="{9D8B030D-6E8A-4147-A177-3AD203B41FA5}">
                      <a16:colId xmlns:a16="http://schemas.microsoft.com/office/drawing/2014/main" val="2134548742"/>
                    </a:ext>
                  </a:extLst>
                </a:gridCol>
                <a:gridCol w="4544753">
                  <a:extLst>
                    <a:ext uri="{9D8B030D-6E8A-4147-A177-3AD203B41FA5}">
                      <a16:colId xmlns:a16="http://schemas.microsoft.com/office/drawing/2014/main" val="2038270157"/>
                    </a:ext>
                  </a:extLst>
                </a:gridCol>
                <a:gridCol w="1278531">
                  <a:extLst>
                    <a:ext uri="{9D8B030D-6E8A-4147-A177-3AD203B41FA5}">
                      <a16:colId xmlns:a16="http://schemas.microsoft.com/office/drawing/2014/main" val="537164779"/>
                    </a:ext>
                  </a:extLst>
                </a:gridCol>
              </a:tblGrid>
              <a:tr h="498504">
                <a:tc>
                  <a:txBody>
                    <a:bodyPr/>
                    <a:lstStyle/>
                    <a:p>
                      <a:endParaRPr lang="en-GB" sz="1800" dirty="0"/>
                    </a:p>
                  </a:txBody>
                  <a:tcPr marL="68580" marR="68580" marT="34290" marB="34290"/>
                </a:tc>
                <a:tc>
                  <a:txBody>
                    <a:bodyPr/>
                    <a:lstStyle/>
                    <a:p>
                      <a:endParaRPr lang="en-GB" sz="1800" dirty="0"/>
                    </a:p>
                  </a:txBody>
                  <a:tcPr marL="68580" marR="68580" marT="34290" marB="34290"/>
                </a:tc>
                <a:tc>
                  <a:txBody>
                    <a:bodyPr/>
                    <a:lstStyle/>
                    <a:p>
                      <a:endParaRPr lang="en-GB" sz="1800"/>
                    </a:p>
                  </a:txBody>
                  <a:tcPr marL="68580" marR="68580" marT="34290" marB="34290"/>
                </a:tc>
                <a:extLst>
                  <a:ext uri="{0D108BD9-81ED-4DB2-BD59-A6C34878D82A}">
                    <a16:rowId xmlns:a16="http://schemas.microsoft.com/office/drawing/2014/main" val="2398027825"/>
                  </a:ext>
                </a:extLst>
              </a:tr>
              <a:tr h="997008">
                <a:tc>
                  <a:txBody>
                    <a:bodyPr/>
                    <a:lstStyle/>
                    <a:p>
                      <a:r>
                        <a:rPr lang="en-GB" sz="1400" b="0" u="none" strike="noStrike" kern="1200" baseline="0" dirty="0">
                          <a:solidFill>
                            <a:schemeClr val="dk1"/>
                          </a:solidFill>
                        </a:rPr>
                        <a:t>S.1(1) Theft Act 1968</a:t>
                      </a:r>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r>
                        <a:rPr lang="en-GB" sz="1400" b="0" u="none" strike="noStrike" kern="1200" baseline="0" dirty="0">
                          <a:solidFill>
                            <a:schemeClr val="dk1"/>
                          </a:solidFill>
                        </a:rPr>
                        <a:t>Retail Theft </a:t>
                      </a:r>
                    </a:p>
                    <a:p>
                      <a:r>
                        <a:rPr lang="en-GB" sz="1400" b="1" u="none" strike="noStrike" kern="1200" baseline="0" dirty="0">
                          <a:solidFill>
                            <a:schemeClr val="dk1"/>
                          </a:solidFill>
                        </a:rPr>
                        <a:t>(under £100 and may only be given on one occasion)</a:t>
                      </a:r>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pPr algn="ctr"/>
                      <a:r>
                        <a:rPr lang="en-GB" sz="1400" dirty="0"/>
                        <a:t>£90 fine </a:t>
                      </a:r>
                      <a:endParaRPr lang="en-GB" sz="1400" dirty="0">
                        <a:latin typeface="Arial" panose="020B0604020202020204" pitchFamily="34" charset="0"/>
                        <a:cs typeface="Arial" panose="020B0604020202020204" pitchFamily="34" charset="0"/>
                      </a:endParaRPr>
                    </a:p>
                  </a:txBody>
                  <a:tcPr marL="68580" marR="68580" marT="34290" marB="34290"/>
                </a:tc>
                <a:extLst>
                  <a:ext uri="{0D108BD9-81ED-4DB2-BD59-A6C34878D82A}">
                    <a16:rowId xmlns:a16="http://schemas.microsoft.com/office/drawing/2014/main" val="2346520536"/>
                  </a:ext>
                </a:extLst>
              </a:tr>
              <a:tr h="997008">
                <a:tc>
                  <a:txBody>
                    <a:bodyPr/>
                    <a:lstStyle/>
                    <a:p>
                      <a:r>
                        <a:rPr lang="en-GB" sz="1400" b="0" u="none" strike="noStrike" kern="1200" baseline="0" dirty="0">
                          <a:solidFill>
                            <a:schemeClr val="dk1"/>
                          </a:solidFill>
                        </a:rPr>
                        <a:t>S.1 Criminal Damage Act 1971</a:t>
                      </a:r>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r>
                        <a:rPr lang="en-GB" sz="1400" b="0" u="none" strike="noStrike" kern="1200" baseline="0" dirty="0">
                          <a:solidFill>
                            <a:schemeClr val="dk1"/>
                          </a:solidFill>
                        </a:rPr>
                        <a:t>Destroying or damaging property </a:t>
                      </a:r>
                    </a:p>
                    <a:p>
                      <a:r>
                        <a:rPr lang="en-GB" sz="1400" b="1" u="none" strike="noStrike" kern="1200" baseline="0" dirty="0">
                          <a:solidFill>
                            <a:schemeClr val="dk1"/>
                          </a:solidFill>
                        </a:rPr>
                        <a:t>(under £300 and may only be given on one occasion)</a:t>
                      </a:r>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pPr algn="ctr"/>
                      <a:r>
                        <a:rPr lang="en-GB" sz="1400" dirty="0"/>
                        <a:t>£90 fine </a:t>
                      </a:r>
                      <a:endParaRPr lang="en-GB" sz="1400" dirty="0">
                        <a:latin typeface="Arial" panose="020B0604020202020204" pitchFamily="34" charset="0"/>
                        <a:cs typeface="Arial" panose="020B0604020202020204" pitchFamily="34" charset="0"/>
                      </a:endParaRPr>
                    </a:p>
                  </a:txBody>
                  <a:tcPr marL="68580" marR="68580" marT="34290" marB="34290"/>
                </a:tc>
                <a:extLst>
                  <a:ext uri="{0D108BD9-81ED-4DB2-BD59-A6C34878D82A}">
                    <a16:rowId xmlns:a16="http://schemas.microsoft.com/office/drawing/2014/main" val="3750816597"/>
                  </a:ext>
                </a:extLst>
              </a:tr>
              <a:tr h="985279">
                <a:tc>
                  <a:txBody>
                    <a:bodyPr/>
                    <a:lstStyle/>
                    <a:p>
                      <a:r>
                        <a:rPr lang="en-GB" sz="1400" dirty="0"/>
                        <a:t>S.87(1) &amp; (5) Environmental Protection Act 1990</a:t>
                      </a:r>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r>
                        <a:rPr lang="en-GB" sz="1400" dirty="0"/>
                        <a:t>Deposit and leave litter</a:t>
                      </a:r>
                      <a:endParaRPr lang="en-GB" sz="1400" dirty="0">
                        <a:latin typeface="Arial" panose="020B0604020202020204" pitchFamily="34" charset="0"/>
                        <a:cs typeface="Arial" panose="020B0604020202020204" pitchFamily="34" charset="0"/>
                      </a:endParaRPr>
                    </a:p>
                  </a:txBody>
                  <a:tcPr marL="68580" marR="68580" marT="34290" marB="34290"/>
                </a:tc>
                <a:tc>
                  <a:txBody>
                    <a:bodyPr/>
                    <a:lstStyle/>
                    <a:p>
                      <a:pPr algn="ctr"/>
                      <a:r>
                        <a:rPr lang="en-GB" sz="1400" dirty="0"/>
                        <a:t>£60 fine</a:t>
                      </a:r>
                      <a:endParaRPr lang="en-GB" sz="1400" dirty="0">
                        <a:latin typeface="Arial" panose="020B0604020202020204" pitchFamily="34" charset="0"/>
                        <a:cs typeface="Arial" panose="020B0604020202020204" pitchFamily="34" charset="0"/>
                      </a:endParaRPr>
                    </a:p>
                  </a:txBody>
                  <a:tcPr marL="68580" marR="68580" marT="34290" marB="34290"/>
                </a:tc>
                <a:extLst>
                  <a:ext uri="{0D108BD9-81ED-4DB2-BD59-A6C34878D82A}">
                    <a16:rowId xmlns:a16="http://schemas.microsoft.com/office/drawing/2014/main" val="656409394"/>
                  </a:ext>
                </a:extLst>
              </a:tr>
            </a:tbl>
          </a:graphicData>
        </a:graphic>
      </p:graphicFrame>
      <p:sp>
        <p:nvSpPr>
          <p:cNvPr id="7" name="TextBox 6"/>
          <p:cNvSpPr txBox="1"/>
          <p:nvPr/>
        </p:nvSpPr>
        <p:spPr>
          <a:xfrm>
            <a:off x="233650" y="1782434"/>
            <a:ext cx="4365041" cy="323165"/>
          </a:xfrm>
          <a:prstGeom prst="rect">
            <a:avLst/>
          </a:prstGeom>
          <a:noFill/>
        </p:spPr>
        <p:txBody>
          <a:bodyPr wrap="none" rtlCol="0">
            <a:spAutoFit/>
          </a:bodyPr>
          <a:lstStyle/>
          <a:p>
            <a:pPr algn="ctr"/>
            <a:r>
              <a:rPr lang="en-GB" sz="1500" dirty="0">
                <a:latin typeface="Arial" panose="020B0604020202020204" pitchFamily="34" charset="0"/>
                <a:cs typeface="Arial" panose="020B0604020202020204" pitchFamily="34" charset="0"/>
              </a:rPr>
              <a:t>Examples of offences when a PND can be used: </a:t>
            </a:r>
          </a:p>
        </p:txBody>
      </p:sp>
    </p:spTree>
    <p:extLst>
      <p:ext uri="{BB962C8B-B14F-4D97-AF65-F5344CB8AC3E}">
        <p14:creationId xmlns:p14="http://schemas.microsoft.com/office/powerpoint/2010/main" val="325082717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29299" y="1582990"/>
            <a:ext cx="3490652" cy="3295487"/>
          </a:xfrm>
          <a:prstGeom prst="rect">
            <a:avLst/>
          </a:prstGeom>
        </p:spPr>
        <p:txBody>
          <a:bodyPr vert="horz" lIns="68580" tIns="34290" rIns="68580" bIns="34290" rtlCol="0">
            <a:normAutofit/>
          </a:bodyPr>
          <a:lstStyle/>
          <a:p>
            <a:pPr>
              <a:lnSpc>
                <a:spcPct val="90000"/>
              </a:lnSpc>
              <a:spcAft>
                <a:spcPts val="450"/>
              </a:spcAft>
            </a:pPr>
            <a:r>
              <a:rPr lang="en-US" sz="2100" b="1" dirty="0"/>
              <a:t>A PND may only be given: </a:t>
            </a:r>
          </a:p>
          <a:p>
            <a:pPr indent="-171450">
              <a:lnSpc>
                <a:spcPct val="90000"/>
              </a:lnSpc>
              <a:spcAft>
                <a:spcPts val="450"/>
              </a:spcAft>
              <a:buFont typeface="Arial" panose="020B0604020202020204" pitchFamily="34" charset="0"/>
              <a:buChar char="•"/>
            </a:pPr>
            <a:endParaRPr lang="en-US" sz="1500" dirty="0"/>
          </a:p>
          <a:p>
            <a:pPr marL="385763" indent="-171450">
              <a:lnSpc>
                <a:spcPct val="90000"/>
              </a:lnSpc>
              <a:spcAft>
                <a:spcPts val="450"/>
              </a:spcAft>
              <a:buFont typeface="Arial" panose="020B0604020202020204" pitchFamily="34" charset="0"/>
              <a:buChar char="•"/>
            </a:pPr>
            <a:r>
              <a:rPr lang="en-US" sz="1500" dirty="0"/>
              <a:t>For a </a:t>
            </a:r>
            <a:r>
              <a:rPr lang="en-US" sz="1500" b="1" dirty="0"/>
              <a:t>penalty offence </a:t>
            </a:r>
            <a:endParaRPr lang="en-US" sz="1500" dirty="0"/>
          </a:p>
          <a:p>
            <a:pPr marL="385763" indent="-171450">
              <a:lnSpc>
                <a:spcPct val="90000"/>
              </a:lnSpc>
              <a:spcAft>
                <a:spcPts val="450"/>
              </a:spcAft>
              <a:buFont typeface="Arial" panose="020B0604020202020204" pitchFamily="34" charset="0"/>
              <a:buChar char="•"/>
            </a:pPr>
            <a:endParaRPr lang="en-US" sz="1500" dirty="0"/>
          </a:p>
          <a:p>
            <a:pPr marL="385763" indent="-171450">
              <a:lnSpc>
                <a:spcPct val="90000"/>
              </a:lnSpc>
              <a:spcAft>
                <a:spcPts val="450"/>
              </a:spcAft>
              <a:buFont typeface="Arial" panose="020B0604020202020204" pitchFamily="34" charset="0"/>
              <a:buChar char="•"/>
            </a:pPr>
            <a:r>
              <a:rPr lang="en-US" sz="1500" dirty="0"/>
              <a:t>Where the offence is at the lower end of the spectrum in terms of seriousness</a:t>
            </a:r>
            <a:r>
              <a:rPr lang="en-US" sz="1500" b="1" dirty="0"/>
              <a:t>,</a:t>
            </a:r>
            <a:endParaRPr lang="en-US" sz="1500" dirty="0"/>
          </a:p>
          <a:p>
            <a:pPr marL="385763" indent="-171450">
              <a:lnSpc>
                <a:spcPct val="90000"/>
              </a:lnSpc>
              <a:spcAft>
                <a:spcPts val="450"/>
              </a:spcAft>
              <a:buFont typeface="Arial" panose="020B0604020202020204" pitchFamily="34" charset="0"/>
              <a:buChar char="•"/>
            </a:pPr>
            <a:endParaRPr lang="en-US" sz="1500" dirty="0"/>
          </a:p>
          <a:p>
            <a:pPr marL="385763" indent="-171450">
              <a:lnSpc>
                <a:spcPct val="90000"/>
              </a:lnSpc>
              <a:spcAft>
                <a:spcPts val="450"/>
              </a:spcAft>
              <a:buFont typeface="Arial" panose="020B0604020202020204" pitchFamily="34" charset="0"/>
              <a:buChar char="•"/>
            </a:pPr>
            <a:r>
              <a:rPr lang="en-US" sz="1500" dirty="0"/>
              <a:t>Where the penalty offence is </a:t>
            </a:r>
            <a:r>
              <a:rPr lang="en-US" sz="1500" b="1" dirty="0"/>
              <a:t>not committed in association with another penalty offence or does not overlap with another offence </a:t>
            </a:r>
            <a:endParaRPr lang="en-US" sz="1500" dirty="0"/>
          </a:p>
        </p:txBody>
      </p:sp>
      <p:pic>
        <p:nvPicPr>
          <p:cNvPr id="15362" name="Picture 2" descr="Remember that 0.27%!. Yes please remember it, don't forget… | by Kayode  Damali | BSc, MPSA | Medium">
            <a:extLst>
              <a:ext uri="{FF2B5EF4-FFF2-40B4-BE49-F238E27FC236}">
                <a16:creationId xmlns:a16="http://schemas.microsoft.com/office/drawing/2014/main" id="{666ED9CD-74BD-0A4C-AFA9-8497630D1A0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095998" y="1517710"/>
            <a:ext cx="4579986" cy="32714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532507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90237" y="2835237"/>
            <a:ext cx="5346240" cy="28677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342900" indent="-342900" algn="l" rtl="0" eaLnBrk="0" fontAlgn="base" hangingPunct="0">
              <a:spcBef>
                <a:spcPts val="0"/>
              </a:spcBef>
              <a:spcAft>
                <a:spcPts val="1800"/>
              </a:spcAft>
              <a:buChar char="•"/>
              <a:defRPr sz="2400">
                <a:solidFill>
                  <a:schemeClr val="tx1"/>
                </a:solidFill>
                <a:latin typeface="+mn-lt"/>
                <a:ea typeface="+mn-ea"/>
                <a:cs typeface="+mn-cs"/>
              </a:defRPr>
            </a:lvl1pPr>
            <a:lvl2pPr marL="742950" indent="-285750" algn="l" rtl="0" eaLnBrk="0" fontAlgn="base" hangingPunct="0">
              <a:spcBef>
                <a:spcPts val="0"/>
              </a:spcBef>
              <a:spcAft>
                <a:spcPts val="1800"/>
              </a:spcAft>
              <a:buChar char="–"/>
              <a:defRPr sz="2400">
                <a:solidFill>
                  <a:schemeClr val="tx1"/>
                </a:solidFill>
                <a:latin typeface="+mn-lt"/>
              </a:defRPr>
            </a:lvl2pPr>
            <a:lvl3pPr marL="1143000" indent="-228600" algn="l" rtl="0" eaLnBrk="0" fontAlgn="base" hangingPunct="0">
              <a:spcBef>
                <a:spcPts val="0"/>
              </a:spcBef>
              <a:spcAft>
                <a:spcPts val="180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defRPr/>
            </a:pPr>
            <a:r>
              <a:rPr lang="en-GB" sz="1800" kern="0" dirty="0">
                <a:solidFill>
                  <a:srgbClr val="002060"/>
                </a:solidFill>
                <a:latin typeface="Arial"/>
              </a:rPr>
              <a:t>A person is likely to be able to give material evidence, or produce any document, or thing, likely to be material evidence, for the purpose of any criminal proceedings before the court </a:t>
            </a:r>
          </a:p>
          <a:p>
            <a:pPr>
              <a:defRPr/>
            </a:pPr>
            <a:r>
              <a:rPr lang="en-GB" sz="1800" kern="0" dirty="0">
                <a:solidFill>
                  <a:srgbClr val="002060"/>
                </a:solidFill>
                <a:latin typeface="Arial"/>
              </a:rPr>
              <a:t>The court is satisfied that it is in the interests of justice to do so. </a:t>
            </a:r>
          </a:p>
        </p:txBody>
      </p:sp>
      <p:sp>
        <p:nvSpPr>
          <p:cNvPr id="4" name="TextBox 3"/>
          <p:cNvSpPr txBox="1"/>
          <p:nvPr/>
        </p:nvSpPr>
        <p:spPr>
          <a:xfrm>
            <a:off x="0" y="1064796"/>
            <a:ext cx="5886654" cy="507831"/>
          </a:xfrm>
          <a:prstGeom prst="rect">
            <a:avLst/>
          </a:prstGeom>
          <a:solidFill>
            <a:schemeClr val="accent6"/>
          </a:solidFill>
        </p:spPr>
        <p:txBody>
          <a:bodyPr wrap="square" rtlCol="0">
            <a:spAutoFit/>
          </a:bodyPr>
          <a:lstStyle/>
          <a:p>
            <a:r>
              <a:rPr lang="en-GB" sz="2700" b="1" dirty="0">
                <a:solidFill>
                  <a:schemeClr val="bg1"/>
                </a:solidFill>
              </a:rPr>
              <a:t>Witness Summons</a:t>
            </a:r>
          </a:p>
        </p:txBody>
      </p:sp>
      <p:sp>
        <p:nvSpPr>
          <p:cNvPr id="6" name="Rectangle 5"/>
          <p:cNvSpPr/>
          <p:nvPr/>
        </p:nvSpPr>
        <p:spPr>
          <a:xfrm>
            <a:off x="90237" y="1845550"/>
            <a:ext cx="5886654" cy="646331"/>
          </a:xfrm>
          <a:prstGeom prst="rect">
            <a:avLst/>
          </a:prstGeom>
        </p:spPr>
        <p:txBody>
          <a:bodyPr wrap="square">
            <a:spAutoFit/>
          </a:bodyPr>
          <a:lstStyle/>
          <a:p>
            <a:pPr eaLnBrk="0" hangingPunct="0">
              <a:spcAft>
                <a:spcPts val="1350"/>
              </a:spcAft>
              <a:defRPr/>
            </a:pPr>
            <a:r>
              <a:rPr lang="en-GB" kern="0" dirty="0">
                <a:solidFill>
                  <a:srgbClr val="002060"/>
                </a:solidFill>
                <a:latin typeface="Arial"/>
              </a:rPr>
              <a:t>A court can issue a summons to ensure that a witness attends court if: </a:t>
            </a:r>
          </a:p>
        </p:txBody>
      </p:sp>
      <p:pic>
        <p:nvPicPr>
          <p:cNvPr id="16386" name="Picture 2" descr="Cumbria Witness Care Unit - Cumbria Together">
            <a:extLst>
              <a:ext uri="{FF2B5EF4-FFF2-40B4-BE49-F238E27FC236}">
                <a16:creationId xmlns:a16="http://schemas.microsoft.com/office/drawing/2014/main" id="{F0DAB2E2-61E4-9741-AC6F-01F7544A55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874897">
            <a:off x="5428732" y="2285456"/>
            <a:ext cx="3250997" cy="24689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84778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95246" y="386930"/>
            <a:ext cx="7549592" cy="1298448"/>
          </a:xfrm>
          <a:prstGeom prst="rect">
            <a:avLst/>
          </a:prstGeom>
        </p:spPr>
        <p:txBody>
          <a:bodyPr vert="horz" lIns="91440" tIns="45720" rIns="91440" bIns="45720" rtlCol="0" anchor="b">
            <a:normAutofit/>
          </a:bodyPr>
          <a:lstStyle/>
          <a:p>
            <a:pPr>
              <a:lnSpc>
                <a:spcPct val="90000"/>
              </a:lnSpc>
              <a:spcBef>
                <a:spcPct val="0"/>
              </a:spcBef>
              <a:spcAft>
                <a:spcPts val="450"/>
              </a:spcAft>
            </a:pPr>
            <a:r>
              <a:rPr lang="en-US" sz="4200" b="1" kern="1200">
                <a:solidFill>
                  <a:schemeClr val="tx1"/>
                </a:solidFill>
                <a:latin typeface="+mj-lt"/>
                <a:ea typeface="+mj-ea"/>
                <a:cs typeface="+mj-cs"/>
              </a:rPr>
              <a:t>What is a Warrant?</a:t>
            </a:r>
          </a:p>
        </p:txBody>
      </p:sp>
      <p:sp>
        <p:nvSpPr>
          <p:cNvPr id="73" name="Rectangle 7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1998845"/>
            <a:ext cx="859094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3"/>
          <p:cNvSpPr txBox="1">
            <a:spLocks noChangeArrowheads="1"/>
          </p:cNvSpPr>
          <p:nvPr/>
        </p:nvSpPr>
        <p:spPr bwMode="auto">
          <a:xfrm>
            <a:off x="595245" y="2599509"/>
            <a:ext cx="3398174" cy="363945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lvl1pPr marL="342900" indent="-342900" algn="l" rtl="0" eaLnBrk="0" fontAlgn="base" hangingPunct="0">
              <a:spcBef>
                <a:spcPts val="0"/>
              </a:spcBef>
              <a:spcAft>
                <a:spcPts val="1800"/>
              </a:spcAft>
              <a:buChar char="•"/>
              <a:defRPr sz="2400">
                <a:solidFill>
                  <a:schemeClr val="tx1"/>
                </a:solidFill>
                <a:latin typeface="+mn-lt"/>
                <a:ea typeface="+mn-ea"/>
                <a:cs typeface="+mn-cs"/>
              </a:defRPr>
            </a:lvl1pPr>
            <a:lvl2pPr marL="742950" indent="-285750" algn="l" rtl="0" eaLnBrk="0" fontAlgn="base" hangingPunct="0">
              <a:spcBef>
                <a:spcPts val="0"/>
              </a:spcBef>
              <a:spcAft>
                <a:spcPts val="1800"/>
              </a:spcAft>
              <a:buChar char="–"/>
              <a:defRPr sz="2400">
                <a:solidFill>
                  <a:schemeClr val="tx1"/>
                </a:solidFill>
                <a:latin typeface="+mn-lt"/>
              </a:defRPr>
            </a:lvl2pPr>
            <a:lvl3pPr marL="1143000" indent="-228600" algn="l" rtl="0" eaLnBrk="0" fontAlgn="base" hangingPunct="0">
              <a:spcBef>
                <a:spcPts val="0"/>
              </a:spcBef>
              <a:spcAft>
                <a:spcPts val="180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90000"/>
              </a:lnSpc>
              <a:spcBef>
                <a:spcPct val="0"/>
              </a:spcBef>
              <a:buNone/>
              <a:defRPr/>
            </a:pPr>
            <a:r>
              <a:rPr lang="en-US" altLang="en-US" sz="1700" dirty="0"/>
              <a:t>‘A written document issued by a magistrate or a judge which instructs the specified persons (normally a constable) to whom it is addressed to do a particular act.’</a:t>
            </a:r>
          </a:p>
        </p:txBody>
      </p:sp>
      <p:pic>
        <p:nvPicPr>
          <p:cNvPr id="17410" name="Picture 2" descr="Can A Police Officer Make An Arrest Without A Warrant? - Fulgham Law Firm">
            <a:extLst>
              <a:ext uri="{FF2B5EF4-FFF2-40B4-BE49-F238E27FC236}">
                <a16:creationId xmlns:a16="http://schemas.microsoft.com/office/drawing/2014/main" id="{7DF83AEE-8EF5-C742-B7DF-8D8CBF4207D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433649" y="3056149"/>
            <a:ext cx="3862707" cy="2570455"/>
          </a:xfrm>
          <a:prstGeom prst="rect">
            <a:avLst/>
          </a:prstGeom>
          <a:noFill/>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23318" y="2332075"/>
            <a:ext cx="781700" cy="114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056934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9&quot;/&gt;&lt;lineCharCount val=&quot;18&quot;/&gt;&lt;lineCharCount val=&quot;10&quot;/&gt;&lt;lineCharCount val=&quot;13&quot;/&gt;&lt;lineCharCount val=&quot;17&quot;/&gt;&lt;lineCharCount val=&quot;19&quot;/&gt;&lt;lineCharCount val=&quot;8&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5&quot;/&gt;&lt;lineCharCount val=&quot;18&quot;/&gt;&lt;lineCharCount val=&quot;22&quot;/&gt;&lt;lineCharCount val=&quot;21&quot;/&gt;&lt;lineCharCount val=&quot;37&quot;/&gt;&lt;lineCharCount val=&quot;7&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5&quot;/&gt;&lt;lineCharCount val=&quot;18&quot;/&gt;&lt;lineCharCount val=&quot;22&quot;/&gt;&lt;lineCharCount val=&quot;21&quot;/&gt;&lt;lineCharCount val=&quot;37&quot;/&gt;&lt;lineCharCount val=&quot;7&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5&quot;/&gt;&lt;lineCharCount val=&quot;18&quot;/&gt;&lt;lineCharCount val=&quot;22&quot;/&gt;&lt;lineCharCount val=&quot;21&quot;/&gt;&lt;lineCharCount val=&quot;37&quot;/&gt;&lt;lineCharCount val=&quot;7&quot;/&gt;&lt;/TableIndex&gt;&lt;/ShapeText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10&quot;/&gt;&lt;lineCharCount val=&quot;8&quot;/&gt;&lt;lineCharCount val=&quot;11&quot;/&gt;&lt;lineCharCount val=&quot;5&quot;/&gt;&lt;lineCharCount val=&quot;7&quot;/&gt;&lt;/TableIndex&gt;&lt;/ShapeTextInfo&gt;"/>
</p:tagLst>
</file>

<file path=ppt/tags/tag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10&quot;/&gt;&lt;lineCharCount val=&quot;8&quot;/&gt;&lt;lineCharCount val=&quot;11&quot;/&gt;&lt;lineCharCount val=&quot;5&quot;/&gt;&lt;lineCharCount val=&quot;7&quot;/&gt;&lt;/TableIndex&gt;&lt;/ShapeTextInfo&gt;"/>
</p:tagLst>
</file>

<file path=ppt/tags/tag7.xml><?xml version="1.0" encoding="utf-8"?>
<p:tagLst xmlns:a="http://schemas.openxmlformats.org/drawingml/2006/main" xmlns:r="http://schemas.openxmlformats.org/officeDocument/2006/relationships" xmlns:p="http://schemas.openxmlformats.org/presentationml/2006/main">
  <p:tag name="PRESENTER_SHAPEINFO" val="&lt;ThreeDShapeInfo&gt;&lt;uuid val=&quot;{7E42AA6A-9B9A-4E79-94C6-4ECE4D2A9FB3}&quot;/&gt;&lt;isInvalidForFieldText val=&quot;0&quot;/&gt;&lt;Image&gt;&lt;filename val=&quot;C:\DOCUME~1\swp54152\LOCALS~1\Temp\PR\data\asimages\{7E42AA6A-9B9A-4E79-94C6-4ECE4D2A9FB3}_50.png&quot;/&gt;&lt;left val=&quot;247&quot;/&gt;&lt;top val=&quot;127&quot;/&gt;&lt;width val=&quot;465&quot;/&gt;&lt;height val=&quot;279&quot;/&gt;&lt;hasText val=&quot;1&quot;/&gt;&lt;/Image&gt;&lt;/ThreeDShape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8&quot;/&gt;&lt;lineCharCount val=&quot;10&quot;/&gt;&lt;lineCharCount val=&quot;5&quot;/&gt;&lt;lineCharCount val=&quot;12&quot;/&gt;&lt;lineCharCount val=&quot;14&quot;/&gt;&lt;lineCharCount val=&quot;12&quot;/&gt;&lt;lineCharCount val=&quot;9&quot;/&gt;&lt;lineCharCount val=&quot;8&quot;/&gt;&lt;/TableIndex&gt;&lt;/ShapeTextInfo&gt;"/>
</p:tagLst>
</file>

<file path=ppt/tags/tag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21&quot;/&gt;&lt;lineCharCount val=&quot;25&quot;/&gt;&lt;lineCharCount val=&quot;23&quot;/&gt;&lt;lineCharCount val=&quot;5&quot;/&gt;&lt;/TableIndex&gt;&lt;/ShapeTextInfo&gt;"/>
</p:tagLst>
</file>

<file path=ppt/tags/tag1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21&quot;/&gt;&lt;lineCharCount val=&quot;25&quot;/&gt;&lt;lineCharCount val=&quot;23&quot;/&gt;&lt;lineCharCount val=&quot;5&quot;/&gt;&lt;/TableIndex&gt;&lt;/ShapeTextInfo&gt;"/>
</p:tagLst>
</file>

<file path=ppt/tags/tag1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21&quot;/&gt;&lt;lineCharCount val=&quot;25&quot;/&gt;&lt;lineCharCount val=&quot;23&quot;/&gt;&lt;lineCharCount val=&quot;5&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4EC8029807A2946B625B0D114BCF650" ma:contentTypeVersion="12" ma:contentTypeDescription="Create a new document." ma:contentTypeScope="" ma:versionID="a6865cf35ac3fa4d2eba64820c5d7ea5">
  <xsd:schema xmlns:xsd="http://www.w3.org/2001/XMLSchema" xmlns:xs="http://www.w3.org/2001/XMLSchema" xmlns:p="http://schemas.microsoft.com/office/2006/metadata/properties" xmlns:ns2="2e89cfda-a374-4413-9f0d-8b601eddeb70" xmlns:ns3="1ecf5648-3750-43f5-867d-bfaa16e6e17e" targetNamespace="http://schemas.microsoft.com/office/2006/metadata/properties" ma:root="true" ma:fieldsID="970de7c6851c97a7d95ccd6dac2a1142" ns2:_="" ns3:_="">
    <xsd:import namespace="2e89cfda-a374-4413-9f0d-8b601eddeb70"/>
    <xsd:import namespace="1ecf5648-3750-43f5-867d-bfaa16e6e17e"/>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e89cfda-a374-4413-9f0d-8b601eddeb7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ecf5648-3750-43f5-867d-bfaa16e6e17e"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F9697DB-5CA7-41C9-83BD-DAA45911AE0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e89cfda-a374-4413-9f0d-8b601eddeb70"/>
    <ds:schemaRef ds:uri="1ecf5648-3750-43f5-867d-bfaa16e6e1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DA0CDED-E7C0-4778-89DC-F75DE928FF50}">
  <ds:schemaRefs>
    <ds:schemaRef ds:uri="http://purl.org/dc/dcmitype/"/>
    <ds:schemaRef ds:uri="http://purl.org/dc/terms/"/>
    <ds:schemaRef ds:uri="2e89cfda-a374-4413-9f0d-8b601eddeb70"/>
    <ds:schemaRef ds:uri="http://www.w3.org/XML/1998/namespace"/>
    <ds:schemaRef ds:uri="http://schemas.microsoft.com/office/2006/metadata/properties"/>
    <ds:schemaRef ds:uri="http://schemas.microsoft.com/office/2006/documentManagement/types"/>
    <ds:schemaRef ds:uri="http://schemas.openxmlformats.org/package/2006/metadata/core-properties"/>
    <ds:schemaRef ds:uri="http://purl.org/dc/elements/1.1/"/>
    <ds:schemaRef ds:uri="http://schemas.microsoft.com/office/infopath/2007/PartnerControls"/>
    <ds:schemaRef ds:uri="1ecf5648-3750-43f5-867d-bfaa16e6e17e"/>
  </ds:schemaRefs>
</ds:datastoreItem>
</file>

<file path=customXml/itemProps3.xml><?xml version="1.0" encoding="utf-8"?>
<ds:datastoreItem xmlns:ds="http://schemas.openxmlformats.org/officeDocument/2006/customXml" ds:itemID="{CC81E64F-6D2E-4C97-905B-2403E22F7EB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2100</TotalTime>
  <Words>3569</Words>
  <Application>Microsoft Macintosh PowerPoint</Application>
  <PresentationFormat>On-screen Show (4:3)</PresentationFormat>
  <Paragraphs>418</Paragraphs>
  <Slides>61</Slides>
  <Notes>38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61</vt:i4>
      </vt:variant>
    </vt:vector>
  </HeadingPairs>
  <TitlesOfParts>
    <vt:vector size="67" baseType="lpstr">
      <vt:lpstr>Arial</vt:lpstr>
      <vt:lpstr>Calibri</vt:lpstr>
      <vt:lpstr>Calibri Light</vt:lpstr>
      <vt:lpstr>Helvetica Neue</vt:lpstr>
      <vt:lpstr>Verdana</vt:lpstr>
      <vt:lpstr>Office Theme</vt:lpstr>
      <vt:lpstr>Digital Policing </vt:lpstr>
      <vt:lpstr>Recap: Workshop 3  </vt:lpstr>
      <vt:lpstr>Today’s aims and learning outcomes </vt:lpstr>
      <vt:lpstr>Digital Forensics </vt:lpstr>
      <vt:lpstr>PowerPoint Presentation</vt:lpstr>
      <vt:lpstr>PowerPoint Presentation</vt:lpstr>
      <vt:lpstr>Forensic Considerations </vt:lpstr>
      <vt:lpstr>Digital Evidence </vt:lpstr>
      <vt:lpstr>Discuss:  Types of digital evidence?</vt:lpstr>
      <vt:lpstr>Discuss: Types of Digital Images  </vt:lpstr>
      <vt:lpstr>Electronic evidence - a basic guide for First Responders Good practice material for CERT first responders  (Click here) </vt:lpstr>
      <vt:lpstr>PowerPoint Presentation</vt:lpstr>
      <vt:lpstr>PowerPoint Presentation</vt:lpstr>
      <vt:lpstr>Authorised Professional Practice: Extraction of material from digital devices </vt:lpstr>
      <vt:lpstr>PowerPoint Presentation</vt:lpstr>
      <vt:lpstr>PowerPoint Presentation</vt:lpstr>
      <vt:lpstr>PowerPoint Presentation</vt:lpstr>
      <vt:lpstr>What is “Bagging and Tagging”? (Covered more this afternoon)  </vt:lpstr>
      <vt:lpstr>PowerPoint Presentation</vt:lpstr>
      <vt:lpstr>PowerPoint Presentation</vt:lpstr>
      <vt:lpstr>PowerPoint Presentation</vt:lpstr>
      <vt:lpstr>Discuss: How technology impacts on everyday policing practices?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Discuss: What are the alternatives to arrest?..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Policing  </dc:title>
  <dc:creator>Sarah Jones (IMH)</dc:creator>
  <cp:lastModifiedBy>Rhiannon Lloyd</cp:lastModifiedBy>
  <cp:revision>46</cp:revision>
  <dcterms:created xsi:type="dcterms:W3CDTF">2020-07-16T07:08:53Z</dcterms:created>
  <dcterms:modified xsi:type="dcterms:W3CDTF">2022-02-16T21:25:50Z</dcterms:modified>
</cp:coreProperties>
</file>