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94" r:id="rId6"/>
    <p:sldId id="293" r:id="rId7"/>
    <p:sldId id="295" r:id="rId8"/>
    <p:sldId id="296" r:id="rId9"/>
    <p:sldId id="297" r:id="rId10"/>
    <p:sldId id="298" r:id="rId11"/>
    <p:sldId id="299" r:id="rId12"/>
    <p:sldId id="30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0" autoAdjust="0"/>
    <p:restoredTop sz="93204" autoAdjust="0"/>
  </p:normalViewPr>
  <p:slideViewPr>
    <p:cSldViewPr snapToGrid="0">
      <p:cViewPr varScale="1">
        <p:scale>
          <a:sx n="64" d="100"/>
          <a:sy n="64" d="100"/>
        </p:scale>
        <p:origin x="858" y="66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600" dirty="0"/>
              <a:t>Initial Comparison</a:t>
            </a:r>
            <a:r>
              <a:rPr lang="en-GB" sz="1600" baseline="0" dirty="0"/>
              <a:t> of Uptake</a:t>
            </a:r>
            <a:endParaRPr lang="en-GB" sz="1600" dirty="0"/>
          </a:p>
        </c:rich>
      </c:tx>
      <c:layout>
        <c:manualLayout>
          <c:xMode val="edge"/>
          <c:yMode val="edge"/>
          <c:x val="0.3617244459025955"/>
          <c:y val="3.174603174603174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2026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Sheet1!$A$2:$A$6</c:f>
              <c:strCache>
                <c:ptCount val="5"/>
                <c:pt idx="0">
                  <c:v>Feb</c:v>
                </c:pt>
                <c:pt idx="1">
                  <c:v>Mar</c:v>
                </c:pt>
                <c:pt idx="2">
                  <c:v>July</c:v>
                </c:pt>
                <c:pt idx="3">
                  <c:v>Sept</c:v>
                </c:pt>
                <c:pt idx="4">
                  <c:v>Nov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10</c:v>
                </c:pt>
                <c:pt idx="1">
                  <c:v>8</c:v>
                </c:pt>
                <c:pt idx="2">
                  <c:v>6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71-4B48-977A-793B4406F2C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2025</c:v>
                </c:pt>
              </c:strCache>
            </c:strRef>
          </c:tx>
          <c:spPr>
            <a:ln w="28575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strRef>
              <c:f>Sheet1!$A$2:$A$6</c:f>
              <c:strCache>
                <c:ptCount val="5"/>
                <c:pt idx="0">
                  <c:v>Feb</c:v>
                </c:pt>
                <c:pt idx="1">
                  <c:v>Mar</c:v>
                </c:pt>
                <c:pt idx="2">
                  <c:v>July</c:v>
                </c:pt>
                <c:pt idx="3">
                  <c:v>Sept</c:v>
                </c:pt>
                <c:pt idx="4">
                  <c:v>Nov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3</c:v>
                </c:pt>
                <c:pt idx="1">
                  <c:v>3</c:v>
                </c:pt>
                <c:pt idx="2">
                  <c:v>9</c:v>
                </c:pt>
                <c:pt idx="3">
                  <c:v>3</c:v>
                </c:pt>
                <c:pt idx="4">
                  <c:v>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71-4B48-977A-793B4406F2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357724912"/>
        <c:axId val="1137744384"/>
      </c:lineChart>
      <c:catAx>
        <c:axId val="13577249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37744384"/>
        <c:crosses val="autoZero"/>
        <c:auto val="1"/>
        <c:lblAlgn val="ctr"/>
        <c:lblOffset val="100"/>
        <c:noMultiLvlLbl val="0"/>
      </c:catAx>
      <c:valAx>
        <c:axId val="11377443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577249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2/5/2026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2/5/2026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AA37AA-E217-AA92-2E5B-44633BAB7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EAA7F4-0865-8909-613B-32686726B6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9E1E75-ECD1-5BFE-0BB0-9484A58516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E91454-E69E-1DAC-F5B1-0D50F3FF1F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411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78ADF-D9C2-273D-5895-D86832698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E7E873-FB23-32C9-A2FC-CC5099EA2A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BA2360-9218-D26D-EA0E-E91C19591B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FE0473-7784-59D3-1046-CDFB22AE17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6745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2313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19598-1559-052C-2828-79C4A36DF7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2FD9B9-B30C-5107-FEA9-BD146D8549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903FA8-2057-7483-88FA-BA7B82CF14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FB83B8-94DE-AB25-F382-97DDBF888D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2941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EFC65-FCF2-28AB-4F36-913A485BD9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2203CB-E217-B813-3D09-3794D1A219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881146-54A8-E178-C0FA-C877DDAFE2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A5FEE8-2F26-7B74-7241-D43041B9F1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491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10" Type="http://schemas.openxmlformats.org/officeDocument/2006/relationships/image" Target="../media/image5.png"/><Relationship Id="rId4" Type="http://schemas.openxmlformats.org/officeDocument/2006/relationships/image" Target="../media/image14.png"/><Relationship Id="rId9" Type="http://schemas.openxmlformats.org/officeDocument/2006/relationships/image" Target="../media/image2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4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988706"/>
          </a:xfrm>
        </p:spPr>
        <p:txBody>
          <a:bodyPr anchor="t">
            <a:normAutofit/>
          </a:bodyPr>
          <a:lstStyle/>
          <a:p>
            <a:r>
              <a:rPr lang="en-US" sz="3400"/>
              <a:t>Plan, DO, STUDY, ACT (PDSA) CYCLE TO IMPROVE TOTAL COMMUNICATION TRAINING UPTAKE.</a:t>
            </a:r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22CE1F4F-4929-8912-3CA0-9D3AC04CD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081027-FA67-7258-D3E7-F09BBC60A9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5028" y="3292193"/>
            <a:ext cx="3216500" cy="26696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439C9C-3E6F-9F47-46AB-6826321FC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575" y="385985"/>
            <a:ext cx="9866313" cy="13589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is Total Communication training important?</a:t>
            </a:r>
            <a:endParaRPr lang="en-Z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1FC3D2C-17E6-0D24-11B5-BF169D165052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2"/>
          <a:stretch>
            <a:fillRect/>
          </a:stretch>
        </p:blipFill>
        <p:spPr>
          <a:xfrm>
            <a:off x="2175072" y="3023946"/>
            <a:ext cx="1276190" cy="1352381"/>
          </a:xfrm>
          <a:prstGeom prst="rect">
            <a:avLst/>
          </a:prstGeom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 txBox="1">
            <a:spLocks/>
          </p:cNvSpPr>
          <p:nvPr/>
        </p:nvSpPr>
        <p:spPr>
          <a:xfrm>
            <a:off x="4266145" y="2257145"/>
            <a:ext cx="6338887" cy="4626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lphaLcPeriod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arenR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714500" indent="-3429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lphaLcParenR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171700" indent="-3429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romanLcPeriod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Practice - Royal College of Speech and Language Therapists (2013)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Legal requirement - Care Quality Commission (2025), Welsh Government (2025)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Advocated by professionals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FEE54C4-47B6-5A4F-A83D-95A1C3D71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51" y="3023946"/>
            <a:ext cx="819048" cy="138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35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uiExpand="1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31A0DF-66A6-E93E-E454-D61D060F8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8EC02-11BD-77F3-F7C8-AF2B52633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8425" y="369168"/>
            <a:ext cx="2136023" cy="824201"/>
          </a:xfrm>
        </p:spPr>
        <p:txBody>
          <a:bodyPr anchor="t">
            <a:normAutofit/>
          </a:bodyPr>
          <a:lstStyle/>
          <a:p>
            <a:r>
              <a:rPr lang="en-ZA" dirty="0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B17872-21A4-E5FF-BA6B-BEC16C958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614" y="1113972"/>
            <a:ext cx="4745231" cy="4630056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3FB57FF-4B13-3A5A-AD15-B999CCE54BE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81734" y="1782305"/>
            <a:ext cx="5498761" cy="4458835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To increase the uptake of Total Communication training in Llanelli.</a:t>
            </a:r>
          </a:p>
          <a:p>
            <a:pPr marL="0" indent="0" algn="ctr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Separate Carmarthen and Llanelli training</a:t>
            </a: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Take the lead for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Llanelli training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Find a suitable training venue in Llanelli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Compare 2026 and 2025 attendance lists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58A6E-580F-E2CC-98B6-A4AE47C39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03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868616-B5BA-7B45-D737-353FDF449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FF3E5-A191-9B89-D212-3F49D669E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9278" y="404342"/>
            <a:ext cx="2136023" cy="824201"/>
          </a:xfrm>
        </p:spPr>
        <p:txBody>
          <a:bodyPr anchor="t">
            <a:normAutofit/>
          </a:bodyPr>
          <a:lstStyle/>
          <a:p>
            <a:r>
              <a:rPr lang="en-ZA" dirty="0"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4733FF-539D-EDDC-D158-E3E5AA26964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1582722"/>
            <a:ext cx="5498761" cy="445883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Discussion with SALT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Plan training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Dates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Venue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Co – facilitation with Service Users, Health Education England (2022)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Contact list/keep record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Facilitate training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21D93-63A9-4837-544B-04C811219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FB9C92-2D70-B56B-5161-B57817D098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2822" y="1793438"/>
            <a:ext cx="3851385" cy="379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307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E6383-437C-BE0B-E6EF-05554CDC6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1061" y="506367"/>
            <a:ext cx="2329878" cy="872728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3248751-CA12-4370-8B6E-86DD53C16AC4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3"/>
          <a:stretch>
            <a:fillRect/>
          </a:stretch>
        </p:blipFill>
        <p:spPr>
          <a:xfrm>
            <a:off x="3570232" y="101184"/>
            <a:ext cx="1047177" cy="127791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4C137F-9C14-80C9-FD2E-B530F46CEEF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37743" y="2057571"/>
            <a:ext cx="6029536" cy="375920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Compare data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22AB58-B38D-B638-7B23-EAEAE3469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5325B671-E699-1406-1D5E-41E632BF12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5891836"/>
              </p:ext>
            </p:extLst>
          </p:nvPr>
        </p:nvGraphicFramePr>
        <p:xfrm>
          <a:off x="1848575" y="1489578"/>
          <a:ext cx="9049868" cy="486205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764369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D4AFB-436B-5E32-44C6-E75DF59BB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A2A08-FAFC-036E-7384-73AAEFBE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426" y="389352"/>
            <a:ext cx="2136023" cy="824201"/>
          </a:xfrm>
        </p:spPr>
        <p:txBody>
          <a:bodyPr anchor="t">
            <a:normAutofit/>
          </a:bodyPr>
          <a:lstStyle/>
          <a:p>
            <a:r>
              <a:rPr lang="en-ZA" dirty="0">
                <a:latin typeface="Arial" panose="020B0604020202020204" pitchFamily="34" charset="0"/>
                <a:cs typeface="Arial" panose="020B0604020202020204" pitchFamily="34" charset="0"/>
              </a:rPr>
              <a:t>Study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4D7F58-CBD5-2E01-CD1C-24BD37E6A32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41985" y="1777594"/>
            <a:ext cx="4596927" cy="37987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Increased uptake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Better grasp of training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Increased/direct contact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Improved relationships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12A36-465A-35CA-F58E-B6DA79BD2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2BF535C6-58F4-0060-309F-31C045C78D30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3"/>
          <a:stretch>
            <a:fillRect/>
          </a:stretch>
        </p:blipFill>
        <p:spPr>
          <a:xfrm>
            <a:off x="2400999" y="1903097"/>
            <a:ext cx="2500785" cy="3051806"/>
          </a:xfrm>
        </p:spPr>
      </p:pic>
    </p:spTree>
    <p:extLst>
      <p:ext uri="{BB962C8B-B14F-4D97-AF65-F5344CB8AC3E}">
        <p14:creationId xmlns:p14="http://schemas.microsoft.com/office/powerpoint/2010/main" val="163292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05A160-B880-A618-57ED-55BE876F5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04791-1B85-710B-A787-FE640B639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426" y="389352"/>
            <a:ext cx="2136023" cy="824201"/>
          </a:xfrm>
        </p:spPr>
        <p:txBody>
          <a:bodyPr anchor="t">
            <a:normAutofit/>
          </a:bodyPr>
          <a:lstStyle/>
          <a:p>
            <a:r>
              <a:rPr lang="en-ZA" dirty="0">
                <a:latin typeface="Arial" panose="020B0604020202020204" pitchFamily="34" charset="0"/>
                <a:cs typeface="Arial" panose="020B0604020202020204" pitchFamily="34" charset="0"/>
              </a:rPr>
              <a:t>Act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DB08BE-5B3D-EE79-55DD-8293E86E6A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41985" y="1777594"/>
            <a:ext cx="4596927" cy="46910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What is next?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Compare results again (Nov)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Discussion with SALT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PDSA for 2027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2269E-A2CC-636A-F4EB-94540C81E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09A46446-CF2F-87A1-4040-59D5A77FB013}"/>
              </a:ext>
            </a:extLst>
          </p:cNvPr>
          <p:cNvPicPr>
            <a:picLocks noGrp="1" noChangeAspect="1"/>
          </p:cNvPicPr>
          <p:nvPr>
            <p:ph sz="half" idx="15"/>
          </p:nvPr>
        </p:nvPicPr>
        <p:blipFill>
          <a:blip r:embed="rId3"/>
          <a:stretch>
            <a:fillRect/>
          </a:stretch>
        </p:blipFill>
        <p:spPr>
          <a:xfrm>
            <a:off x="2400999" y="1903097"/>
            <a:ext cx="2500785" cy="3051806"/>
          </a:xfrm>
        </p:spPr>
      </p:pic>
    </p:spTree>
    <p:extLst>
      <p:ext uri="{BB962C8B-B14F-4D97-AF65-F5344CB8AC3E}">
        <p14:creationId xmlns:p14="http://schemas.microsoft.com/office/powerpoint/2010/main" val="107087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1D05F-C01C-13E3-5C08-3EB22E265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Thank you for Listening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32B934-84C2-43D4-7D24-EEC1CFCDA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BB3FA6-2C56-C53F-17DE-889D54BD3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1566" y="1755458"/>
            <a:ext cx="3597639" cy="4783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707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E7EC3-43BD-E4E8-CAE6-6B078C9C8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F484B-19CA-E116-C443-C693DA94E99B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52574" y="2481940"/>
            <a:ext cx="10364605" cy="363583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Care Quality Commission (2025) </a:t>
            </a:r>
            <a:r>
              <a:rPr lang="en-GB" i="1" dirty="0"/>
              <a:t>Brief guide: good communication standards for people with a learning disability or autism. </a:t>
            </a:r>
            <a:r>
              <a:rPr lang="en-GB" dirty="0"/>
              <a:t>Available at: https://www.cqc.or.uk/sites/default/files/20191125_9001508_briefguide-good_communication_standards_v2.pdf (Accessed 22nd January 2026)</a:t>
            </a:r>
          </a:p>
          <a:p>
            <a:endParaRPr lang="en-GB" dirty="0"/>
          </a:p>
          <a:p>
            <a:r>
              <a:rPr lang="en-GB" dirty="0"/>
              <a:t>Care Quality Commission (2025) </a:t>
            </a:r>
            <a:r>
              <a:rPr lang="en-GB" i="1" dirty="0"/>
              <a:t>Training Staff to Support Autistic People and People with a Learning Disability.</a:t>
            </a:r>
            <a:r>
              <a:rPr lang="en-GB" dirty="0"/>
              <a:t> Available at: https://www.cqc.org.uk/guidance-providers/training-staff-support-autistic-people-and-people-learning-disability (Accessed 22nd January 2026)</a:t>
            </a:r>
          </a:p>
          <a:p>
            <a:endParaRPr lang="en-GB" dirty="0"/>
          </a:p>
          <a:p>
            <a:r>
              <a:rPr lang="en-GB" dirty="0"/>
              <a:t>Royal College of Speech and Language Therapist (2013) </a:t>
            </a:r>
            <a:r>
              <a:rPr lang="en-GB" i="1" dirty="0"/>
              <a:t>5 Good Communication Standards: Easy Read Version. </a:t>
            </a:r>
            <a:r>
              <a:rPr lang="en-GB" dirty="0"/>
              <a:t>Available at: https://www.rcslt.org/wp-content/uploads/media/Project/RCSLT/5-good-comms-standards-easy-read.pdf (Accessed 15th January 2026)</a:t>
            </a:r>
          </a:p>
          <a:p>
            <a:endParaRPr lang="en-GB" dirty="0"/>
          </a:p>
          <a:p>
            <a:r>
              <a:rPr lang="en-GB" dirty="0"/>
              <a:t>Welsh Government (2025) </a:t>
            </a:r>
            <a:r>
              <a:rPr lang="en-GB" i="1" dirty="0"/>
              <a:t>Accessible communication and information standards in healthcare. </a:t>
            </a:r>
            <a:r>
              <a:rPr lang="en-GB"/>
              <a:t>Available at: https://www.gov.wales/accessible-communication-and-information-standards-healthcare (Accessed 15th January 2026)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0477F-E612-24BC-D7E8-ED3FFA87E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46453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{4F6CCB85-CD76-4FB2-92AD-DFCAA317E6F1}TF55c86556-70ea-476e-aa05-13a38f2d5b0da1381d77_win32-a3c664429073</Template>
  <TotalTime>331</TotalTime>
  <Words>361</Words>
  <Application>Microsoft Office PowerPoint</Application>
  <PresentationFormat>Widescreen</PresentationFormat>
  <Paragraphs>125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Avenir Next LT Pro</vt:lpstr>
      <vt:lpstr>Calibri</vt:lpstr>
      <vt:lpstr>Custom</vt:lpstr>
      <vt:lpstr>Plan, DO, STUDY, ACT (PDSA) CYCLE TO IMPROVE TOTAL COMMUNICATION TRAINING UPTAKE.</vt:lpstr>
      <vt:lpstr>Why is Total Communication training important?</vt:lpstr>
      <vt:lpstr>plan</vt:lpstr>
      <vt:lpstr>Do</vt:lpstr>
      <vt:lpstr>Study</vt:lpstr>
      <vt:lpstr>Study </vt:lpstr>
      <vt:lpstr>Act </vt:lpstr>
      <vt:lpstr>Thank you for Listening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Cerys Davies (Hywel Dda UHB - Communication Development Officer)</dc:creator>
  <cp:lastModifiedBy>Cerys Davies (Hywel Dda UHB - Communication Development Officer)</cp:lastModifiedBy>
  <cp:revision>4</cp:revision>
  <dcterms:created xsi:type="dcterms:W3CDTF">2026-01-23T13:45:52Z</dcterms:created>
  <dcterms:modified xsi:type="dcterms:W3CDTF">2026-02-05T11:16:11Z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