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9"/>
  </p:notesMasterIdLst>
  <p:sldIdLst>
    <p:sldId id="335" r:id="rId4"/>
    <p:sldId id="336" r:id="rId5"/>
    <p:sldId id="342"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324" r:id="rId22"/>
    <p:sldId id="272" r:id="rId23"/>
    <p:sldId id="273" r:id="rId24"/>
    <p:sldId id="274" r:id="rId25"/>
    <p:sldId id="275" r:id="rId26"/>
    <p:sldId id="276" r:id="rId27"/>
    <p:sldId id="277" r:id="rId28"/>
    <p:sldId id="278" r:id="rId29"/>
    <p:sldId id="280" r:id="rId30"/>
    <p:sldId id="282" r:id="rId31"/>
    <p:sldId id="283" r:id="rId32"/>
    <p:sldId id="284" r:id="rId33"/>
    <p:sldId id="286" r:id="rId34"/>
    <p:sldId id="287" r:id="rId35"/>
    <p:sldId id="288" r:id="rId36"/>
    <p:sldId id="289"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snapToGrid="0">
      <p:cViewPr varScale="1">
        <p:scale>
          <a:sx n="93" d="100"/>
          <a:sy n="93" d="100"/>
        </p:scale>
        <p:origin x="102"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t>
        <a:bodyPr/>
        <a:lstStyle/>
        <a:p>
          <a:endParaRPr lang="en-US"/>
        </a:p>
      </dgm:t>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t>
        <a:bodyPr/>
        <a:lstStyle/>
        <a:p>
          <a:endParaRPr lang="en-US"/>
        </a:p>
      </dgm:t>
    </dgm:pt>
    <dgm:pt modelId="{94B3EB65-0575-4447-986C-53F81E98CCF0}" type="pres">
      <dgm:prSet presAssocID="{BC7D26A4-27B4-4F48-9751-42DC4841CF0B}" presName="descendantText" presStyleLbl="alignAcc1" presStyleIdx="0" presStyleCnt="4">
        <dgm:presLayoutVars>
          <dgm:bulletEnabled val="1"/>
        </dgm:presLayoutVars>
      </dgm:prSet>
      <dgm:spPr/>
      <dgm:t>
        <a:bodyPr/>
        <a:lstStyle/>
        <a:p>
          <a:endParaRPr lang="en-US"/>
        </a:p>
      </dgm:t>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t>
        <a:bodyPr/>
        <a:lstStyle/>
        <a:p>
          <a:endParaRPr lang="en-US"/>
        </a:p>
      </dgm:t>
    </dgm:pt>
    <dgm:pt modelId="{F65089E1-0C3E-4A73-8C23-5355D0F4B166}" type="pres">
      <dgm:prSet presAssocID="{3155ACE6-CD92-4A2E-87CE-0BEF08006824}" presName="descendantText" presStyleLbl="alignAcc1" presStyleIdx="1" presStyleCnt="4">
        <dgm:presLayoutVars>
          <dgm:bulletEnabled val="1"/>
        </dgm:presLayoutVars>
      </dgm:prSet>
      <dgm:spPr/>
      <dgm:t>
        <a:bodyPr/>
        <a:lstStyle/>
        <a:p>
          <a:endParaRPr lang="en-US"/>
        </a:p>
      </dgm:t>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t>
        <a:bodyPr/>
        <a:lstStyle/>
        <a:p>
          <a:endParaRPr lang="en-US"/>
        </a:p>
      </dgm:t>
    </dgm:pt>
    <dgm:pt modelId="{7659A367-3A94-4881-9E1C-0860B3A1FEB4}" type="pres">
      <dgm:prSet presAssocID="{D40C34B5-F01E-4EA7-8AF8-9D3397C5E916}" presName="descendantText" presStyleLbl="alignAcc1" presStyleIdx="2" presStyleCnt="4">
        <dgm:presLayoutVars>
          <dgm:bulletEnabled val="1"/>
        </dgm:presLayoutVars>
      </dgm:prSet>
      <dgm:spPr/>
      <dgm:t>
        <a:bodyPr/>
        <a:lstStyle/>
        <a:p>
          <a:endParaRPr lang="en-US"/>
        </a:p>
      </dgm:t>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t>
        <a:bodyPr/>
        <a:lstStyle/>
        <a:p>
          <a:endParaRPr lang="en-US"/>
        </a:p>
      </dgm:t>
    </dgm:pt>
    <dgm:pt modelId="{64B104E8-073B-416B-A1DD-58CCA88FB8E4}" type="pres">
      <dgm:prSet presAssocID="{B0EA5390-7D5C-4404-9D58-71BAD386A8E7}" presName="descendantText" presStyleLbl="alignAcc1" presStyleIdx="3" presStyleCnt="4">
        <dgm:presLayoutVars>
          <dgm:bulletEnabled val="1"/>
        </dgm:presLayoutVars>
      </dgm:prSet>
      <dgm:spPr/>
      <dgm:t>
        <a:bodyPr/>
        <a:lstStyle/>
        <a:p>
          <a:endParaRPr lang="en-US"/>
        </a:p>
      </dgm:t>
    </dgm:pt>
  </dgm:ptLst>
  <dgm:cxnLst>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6074015F-7124-4CC5-B6A8-727D3C9DA673}" type="presOf" srcId="{7AEEF965-1DC6-4B07-8D66-775FDB2567C9}" destId="{7659A367-3A94-4881-9E1C-0860B3A1FEB4}" srcOrd="0" destOrd="0" presId="urn:microsoft.com/office/officeart/2005/8/layout/chevron2"/>
    <dgm:cxn modelId="{07982E12-FBBD-4823-B61D-EA263EE7ED56}" srcId="{60CB4670-2F01-46F6-B284-B94FC432A9C9}" destId="{BC7D26A4-27B4-4F48-9751-42DC4841CF0B}" srcOrd="0" destOrd="0" parTransId="{D7569688-CB99-4BE0-83D2-E0534EB75073}" sibTransId="{A16EE3D3-5C82-45D2-A2EF-E9D24E126CEB}"/>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E9164CE5-34B4-48A7-BB35-6A0F4F19F260}" type="presOf" srcId="{07FC7CBA-FADC-4BC2-A11D-DBB79FC3B740}" destId="{F65089E1-0C3E-4A73-8C23-5355D0F4B166}" srcOrd="0" destOrd="0" presId="urn:microsoft.com/office/officeart/2005/8/layout/chevron2"/>
    <dgm:cxn modelId="{09CAA32A-E92C-4A98-937B-B4922F85B41A}" srcId="{B0EA5390-7D5C-4404-9D58-71BAD386A8E7}" destId="{2B2E94FD-D34B-494E-A8B9-2D26029F2746}" srcOrd="0" destOrd="0" parTransId="{B4619F87-166E-4953-9A3F-88E023B8221B}" sibTransId="{EBDBC62B-E0C7-4A0E-84CA-C4BC80D02FAB}"/>
    <dgm:cxn modelId="{341B745D-FE2D-4DAC-A35F-3766A336A7F8}" srcId="{3155ACE6-CD92-4A2E-87CE-0BEF08006824}" destId="{07FC7CBA-FADC-4BC2-A11D-DBB79FC3B740}" srcOrd="0" destOrd="0" parTransId="{F77A590E-D1A7-48E4-911E-7F4482DCFA00}" sibTransId="{2291FCFE-CDCA-4237-9639-A33C9E1F05F0}"/>
    <dgm:cxn modelId="{39F9B494-2F13-45DE-A25C-F79D573A21CE}" type="presOf" srcId="{B0EA5390-7D5C-4404-9D58-71BAD386A8E7}" destId="{7C8B86ED-55D2-4511-9846-1D118167798D}"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BFCD2A31-CE85-454C-9C96-D20A58AE45A3}" type="presOf" srcId="{60CB4670-2F01-46F6-B284-B94FC432A9C9}" destId="{21671F8E-ADCC-43CD-A990-2DD52719121E}"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F8BAD545-5CC0-4B82-BA9B-6C757A9E3F2A}" srcId="{D40C34B5-F01E-4EA7-8AF8-9D3397C5E916}" destId="{7AEEF965-1DC6-4B07-8D66-775FDB2567C9}" srcOrd="0" destOrd="0" parTransId="{4498C584-AE7B-410E-913B-132B0E7EF633}" sibTransId="{234946AE-C7E6-4BE2-8D3F-4E7CF99DDB3E}"/>
    <dgm:cxn modelId="{879D1034-8D8D-4ACE-8334-49110526A678}" srcId="{60CB4670-2F01-46F6-B284-B94FC432A9C9}" destId="{3155ACE6-CD92-4A2E-87CE-0BEF08006824}" srcOrd="1" destOrd="0" parTransId="{AA6D2A7F-1D49-4F03-B71D-E9106B614F72}" sibTransId="{C690BCE7-2633-45C7-914D-25BA3AE4DB8C}"/>
    <dgm:cxn modelId="{ADC056B9-52FF-4343-91C1-FE654071B7CD}" type="presOf" srcId="{9BF4A146-0A56-406D-BFB1-25B101E92B27}" destId="{94B3EB65-0575-4447-986C-53F81E98CCF0}" srcOrd="0" destOrd="0" presId="urn:microsoft.com/office/officeart/2005/8/layout/chevron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338DCD-01D6-463C-AFE3-274F7F4AA0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A02D5AF-F392-4566-9A8B-D5267004843C}">
      <dgm:prSet phldrT="[Text]"/>
      <dgm:spPr/>
      <dgm:t>
        <a:bodyPr/>
        <a:lstStyle/>
        <a:p>
          <a:r>
            <a:rPr lang="en-GB" dirty="0"/>
            <a:t>Product - Technology</a:t>
          </a:r>
        </a:p>
      </dgm:t>
    </dgm:pt>
    <dgm:pt modelId="{88BA8764-4062-4C97-BC8D-7E091B15AE67}" type="parTrans" cxnId="{8659B257-CA63-4D65-AF45-4A23C018D75B}">
      <dgm:prSet/>
      <dgm:spPr/>
      <dgm:t>
        <a:bodyPr/>
        <a:lstStyle/>
        <a:p>
          <a:endParaRPr lang="en-GB"/>
        </a:p>
      </dgm:t>
    </dgm:pt>
    <dgm:pt modelId="{65E1C508-E7C6-4AF9-8545-10933A87B877}" type="sibTrans" cxnId="{8659B257-CA63-4D65-AF45-4A23C018D75B}">
      <dgm:prSet/>
      <dgm:spPr/>
      <dgm:t>
        <a:bodyPr/>
        <a:lstStyle/>
        <a:p>
          <a:endParaRPr lang="en-GB"/>
        </a:p>
      </dgm:t>
    </dgm:pt>
    <dgm:pt modelId="{C892938D-CE04-4BBC-A7DD-45B420902A72}">
      <dgm:prSet phldrT="[Text]"/>
      <dgm:spPr/>
      <dgm:t>
        <a:bodyPr/>
        <a:lstStyle/>
        <a:p>
          <a:r>
            <a:rPr lang="en-GB" dirty="0"/>
            <a:t>Structure </a:t>
          </a:r>
        </a:p>
      </dgm:t>
    </dgm:pt>
    <dgm:pt modelId="{62DB8DCA-B376-4089-B61D-4165E32D21A7}" type="parTrans" cxnId="{241165C5-200E-46C6-9A2A-7F99682700B9}">
      <dgm:prSet/>
      <dgm:spPr/>
      <dgm:t>
        <a:bodyPr/>
        <a:lstStyle/>
        <a:p>
          <a:endParaRPr lang="en-GB"/>
        </a:p>
      </dgm:t>
    </dgm:pt>
    <dgm:pt modelId="{4BA81F1D-5839-481F-9912-32833B15E759}" type="sibTrans" cxnId="{241165C5-200E-46C6-9A2A-7F99682700B9}">
      <dgm:prSet/>
      <dgm:spPr/>
      <dgm:t>
        <a:bodyPr/>
        <a:lstStyle/>
        <a:p>
          <a:endParaRPr lang="en-GB"/>
        </a:p>
      </dgm:t>
    </dgm:pt>
    <dgm:pt modelId="{93D9BCEE-A917-44F1-9EFF-139D021C57BB}">
      <dgm:prSet phldrT="[Text]"/>
      <dgm:spPr/>
      <dgm:t>
        <a:bodyPr/>
        <a:lstStyle/>
        <a:p>
          <a:r>
            <a:rPr lang="en-GB" dirty="0"/>
            <a:t>Psychological climate</a:t>
          </a:r>
        </a:p>
      </dgm:t>
    </dgm:pt>
    <dgm:pt modelId="{19E351BD-B99D-435B-9852-4EC82CBE3705}" type="parTrans" cxnId="{53C93EDF-4D6A-4188-823F-0AA6A686CEDC}">
      <dgm:prSet/>
      <dgm:spPr/>
      <dgm:t>
        <a:bodyPr/>
        <a:lstStyle/>
        <a:p>
          <a:endParaRPr lang="en-GB"/>
        </a:p>
      </dgm:t>
    </dgm:pt>
    <dgm:pt modelId="{112FA115-1C4F-4537-9245-CF12D47BEFD7}" type="sibTrans" cxnId="{53C93EDF-4D6A-4188-823F-0AA6A686CEDC}">
      <dgm:prSet/>
      <dgm:spPr/>
      <dgm:t>
        <a:bodyPr/>
        <a:lstStyle/>
        <a:p>
          <a:endParaRPr lang="en-GB"/>
        </a:p>
      </dgm:t>
    </dgm:pt>
    <dgm:pt modelId="{869FFA83-F0C7-4744-8A66-37A79A443D66}">
      <dgm:prSet phldrT="[Text]"/>
      <dgm:spPr/>
      <dgm:t>
        <a:bodyPr/>
        <a:lstStyle/>
        <a:p>
          <a:r>
            <a:rPr lang="en-GB" dirty="0"/>
            <a:t>Management </a:t>
          </a:r>
        </a:p>
      </dgm:t>
    </dgm:pt>
    <dgm:pt modelId="{D6D3F8DD-4F7F-46F6-912B-D8363DF682F6}" type="parTrans" cxnId="{01C00900-6752-402C-B581-5C9A5475730F}">
      <dgm:prSet/>
      <dgm:spPr/>
      <dgm:t>
        <a:bodyPr/>
        <a:lstStyle/>
        <a:p>
          <a:endParaRPr lang="en-GB"/>
        </a:p>
      </dgm:t>
    </dgm:pt>
    <dgm:pt modelId="{4ACA4078-6BB3-4A49-ADE2-88B45D0A5D89}" type="sibTrans" cxnId="{01C00900-6752-402C-B581-5C9A5475730F}">
      <dgm:prSet/>
      <dgm:spPr/>
      <dgm:t>
        <a:bodyPr/>
        <a:lstStyle/>
        <a:p>
          <a:endParaRPr lang="en-GB"/>
        </a:p>
      </dgm:t>
    </dgm:pt>
    <dgm:pt modelId="{36E63C1E-2F62-4F44-A23B-07882DD47BE3}">
      <dgm:prSet phldrT="[Text]"/>
      <dgm:spPr/>
      <dgm:t>
        <a:bodyPr/>
        <a:lstStyle/>
        <a:p>
          <a:r>
            <a:rPr lang="en-GB" dirty="0"/>
            <a:t>Culture</a:t>
          </a:r>
        </a:p>
      </dgm:t>
    </dgm:pt>
    <dgm:pt modelId="{78C6B14C-51EB-4C6E-9AEC-52013E1652FD}" type="parTrans" cxnId="{EE21E953-A577-46B0-AC8B-92C5E73793CD}">
      <dgm:prSet/>
      <dgm:spPr/>
      <dgm:t>
        <a:bodyPr/>
        <a:lstStyle/>
        <a:p>
          <a:endParaRPr lang="en-GB"/>
        </a:p>
      </dgm:t>
    </dgm:pt>
    <dgm:pt modelId="{07AAC1D1-C9E6-4CF4-BFC3-C74BAC0B2C22}" type="sibTrans" cxnId="{EE21E953-A577-46B0-AC8B-92C5E73793CD}">
      <dgm:prSet/>
      <dgm:spPr/>
      <dgm:t>
        <a:bodyPr/>
        <a:lstStyle/>
        <a:p>
          <a:endParaRPr lang="en-GB"/>
        </a:p>
      </dgm:t>
    </dgm:pt>
    <dgm:pt modelId="{34CCD0DD-3387-4AC9-8EAA-AD6AF62A61C6}" type="pres">
      <dgm:prSet presAssocID="{87338DCD-01D6-463C-AFE3-274F7F4AA02A}" presName="diagram" presStyleCnt="0">
        <dgm:presLayoutVars>
          <dgm:dir/>
          <dgm:resizeHandles val="exact"/>
        </dgm:presLayoutVars>
      </dgm:prSet>
      <dgm:spPr/>
      <dgm:t>
        <a:bodyPr/>
        <a:lstStyle/>
        <a:p>
          <a:endParaRPr lang="en-US"/>
        </a:p>
      </dgm:t>
    </dgm:pt>
    <dgm:pt modelId="{BEA54DC4-3659-4A9F-9524-2D382E624887}" type="pres">
      <dgm:prSet presAssocID="{9A02D5AF-F392-4566-9A8B-D5267004843C}" presName="node" presStyleLbl="node1" presStyleIdx="0" presStyleCnt="5">
        <dgm:presLayoutVars>
          <dgm:bulletEnabled val="1"/>
        </dgm:presLayoutVars>
      </dgm:prSet>
      <dgm:spPr/>
      <dgm:t>
        <a:bodyPr/>
        <a:lstStyle/>
        <a:p>
          <a:endParaRPr lang="en-US"/>
        </a:p>
      </dgm:t>
    </dgm:pt>
    <dgm:pt modelId="{9628AF8F-B19E-4097-BB31-20D13E473251}" type="pres">
      <dgm:prSet presAssocID="{65E1C508-E7C6-4AF9-8545-10933A87B877}" presName="sibTrans" presStyleCnt="0"/>
      <dgm:spPr/>
    </dgm:pt>
    <dgm:pt modelId="{E17F1536-575E-4C38-8F7B-91698CFE0346}" type="pres">
      <dgm:prSet presAssocID="{C892938D-CE04-4BBC-A7DD-45B420902A72}" presName="node" presStyleLbl="node1" presStyleIdx="1" presStyleCnt="5">
        <dgm:presLayoutVars>
          <dgm:bulletEnabled val="1"/>
        </dgm:presLayoutVars>
      </dgm:prSet>
      <dgm:spPr/>
      <dgm:t>
        <a:bodyPr/>
        <a:lstStyle/>
        <a:p>
          <a:endParaRPr lang="en-US"/>
        </a:p>
      </dgm:t>
    </dgm:pt>
    <dgm:pt modelId="{91ED4E48-6B87-435C-9B8C-8D519E0364A7}" type="pres">
      <dgm:prSet presAssocID="{4BA81F1D-5839-481F-9912-32833B15E759}" presName="sibTrans" presStyleCnt="0"/>
      <dgm:spPr/>
    </dgm:pt>
    <dgm:pt modelId="{A29FEF0C-E797-4F92-B4A8-DCB6824289D9}" type="pres">
      <dgm:prSet presAssocID="{93D9BCEE-A917-44F1-9EFF-139D021C57BB}" presName="node" presStyleLbl="node1" presStyleIdx="2" presStyleCnt="5">
        <dgm:presLayoutVars>
          <dgm:bulletEnabled val="1"/>
        </dgm:presLayoutVars>
      </dgm:prSet>
      <dgm:spPr/>
      <dgm:t>
        <a:bodyPr/>
        <a:lstStyle/>
        <a:p>
          <a:endParaRPr lang="en-US"/>
        </a:p>
      </dgm:t>
    </dgm:pt>
    <dgm:pt modelId="{BC2EA92A-44F1-485C-80D4-54BFAFE28939}" type="pres">
      <dgm:prSet presAssocID="{112FA115-1C4F-4537-9245-CF12D47BEFD7}" presName="sibTrans" presStyleCnt="0"/>
      <dgm:spPr/>
    </dgm:pt>
    <dgm:pt modelId="{63A1B322-7488-4458-B1EA-91CF87B6DFE3}" type="pres">
      <dgm:prSet presAssocID="{869FFA83-F0C7-4744-8A66-37A79A443D66}" presName="node" presStyleLbl="node1" presStyleIdx="3" presStyleCnt="5">
        <dgm:presLayoutVars>
          <dgm:bulletEnabled val="1"/>
        </dgm:presLayoutVars>
      </dgm:prSet>
      <dgm:spPr/>
      <dgm:t>
        <a:bodyPr/>
        <a:lstStyle/>
        <a:p>
          <a:endParaRPr lang="en-US"/>
        </a:p>
      </dgm:t>
    </dgm:pt>
    <dgm:pt modelId="{3C57008A-149B-4AFB-A8A6-BDD06ACDDC0D}" type="pres">
      <dgm:prSet presAssocID="{4ACA4078-6BB3-4A49-ADE2-88B45D0A5D89}" presName="sibTrans" presStyleCnt="0"/>
      <dgm:spPr/>
    </dgm:pt>
    <dgm:pt modelId="{E5B30241-C8AA-4201-9F7D-CFB68D91A2BD}" type="pres">
      <dgm:prSet presAssocID="{36E63C1E-2F62-4F44-A23B-07882DD47BE3}" presName="node" presStyleLbl="node1" presStyleIdx="4" presStyleCnt="5">
        <dgm:presLayoutVars>
          <dgm:bulletEnabled val="1"/>
        </dgm:presLayoutVars>
      </dgm:prSet>
      <dgm:spPr/>
      <dgm:t>
        <a:bodyPr/>
        <a:lstStyle/>
        <a:p>
          <a:endParaRPr lang="en-US"/>
        </a:p>
      </dgm:t>
    </dgm:pt>
  </dgm:ptLst>
  <dgm:cxnLst>
    <dgm:cxn modelId="{802AF2E0-2D11-40D8-ADF7-B6281FED88BF}" type="presOf" srcId="{9A02D5AF-F392-4566-9A8B-D5267004843C}" destId="{BEA54DC4-3659-4A9F-9524-2D382E624887}" srcOrd="0" destOrd="0" presId="urn:microsoft.com/office/officeart/2005/8/layout/default"/>
    <dgm:cxn modelId="{2E63DA18-B28C-435B-9465-AE9535FD318F}" type="presOf" srcId="{87338DCD-01D6-463C-AFE3-274F7F4AA02A}" destId="{34CCD0DD-3387-4AC9-8EAA-AD6AF62A61C6}" srcOrd="0" destOrd="0" presId="urn:microsoft.com/office/officeart/2005/8/layout/default"/>
    <dgm:cxn modelId="{8659B257-CA63-4D65-AF45-4A23C018D75B}" srcId="{87338DCD-01D6-463C-AFE3-274F7F4AA02A}" destId="{9A02D5AF-F392-4566-9A8B-D5267004843C}" srcOrd="0" destOrd="0" parTransId="{88BA8764-4062-4C97-BC8D-7E091B15AE67}" sibTransId="{65E1C508-E7C6-4AF9-8545-10933A87B877}"/>
    <dgm:cxn modelId="{01C00900-6752-402C-B581-5C9A5475730F}" srcId="{87338DCD-01D6-463C-AFE3-274F7F4AA02A}" destId="{869FFA83-F0C7-4744-8A66-37A79A443D66}" srcOrd="3" destOrd="0" parTransId="{D6D3F8DD-4F7F-46F6-912B-D8363DF682F6}" sibTransId="{4ACA4078-6BB3-4A49-ADE2-88B45D0A5D89}"/>
    <dgm:cxn modelId="{DAC0400A-D4D3-41EE-B8BB-38360C96960E}" type="presOf" srcId="{93D9BCEE-A917-44F1-9EFF-139D021C57BB}" destId="{A29FEF0C-E797-4F92-B4A8-DCB6824289D9}" srcOrd="0" destOrd="0" presId="urn:microsoft.com/office/officeart/2005/8/layout/default"/>
    <dgm:cxn modelId="{53C93EDF-4D6A-4188-823F-0AA6A686CEDC}" srcId="{87338DCD-01D6-463C-AFE3-274F7F4AA02A}" destId="{93D9BCEE-A917-44F1-9EFF-139D021C57BB}" srcOrd="2" destOrd="0" parTransId="{19E351BD-B99D-435B-9852-4EC82CBE3705}" sibTransId="{112FA115-1C4F-4537-9245-CF12D47BEFD7}"/>
    <dgm:cxn modelId="{7B9EC4A7-634F-4173-9387-3A40BEB9D31E}" type="presOf" srcId="{C892938D-CE04-4BBC-A7DD-45B420902A72}" destId="{E17F1536-575E-4C38-8F7B-91698CFE0346}" srcOrd="0" destOrd="0" presId="urn:microsoft.com/office/officeart/2005/8/layout/default"/>
    <dgm:cxn modelId="{241165C5-200E-46C6-9A2A-7F99682700B9}" srcId="{87338DCD-01D6-463C-AFE3-274F7F4AA02A}" destId="{C892938D-CE04-4BBC-A7DD-45B420902A72}" srcOrd="1" destOrd="0" parTransId="{62DB8DCA-B376-4089-B61D-4165E32D21A7}" sibTransId="{4BA81F1D-5839-481F-9912-32833B15E759}"/>
    <dgm:cxn modelId="{5F434D51-2E82-426F-B535-9CE52316B27F}" type="presOf" srcId="{36E63C1E-2F62-4F44-A23B-07882DD47BE3}" destId="{E5B30241-C8AA-4201-9F7D-CFB68D91A2BD}" srcOrd="0" destOrd="0" presId="urn:microsoft.com/office/officeart/2005/8/layout/default"/>
    <dgm:cxn modelId="{EE21E953-A577-46B0-AC8B-92C5E73793CD}" srcId="{87338DCD-01D6-463C-AFE3-274F7F4AA02A}" destId="{36E63C1E-2F62-4F44-A23B-07882DD47BE3}" srcOrd="4" destOrd="0" parTransId="{78C6B14C-51EB-4C6E-9AEC-52013E1652FD}" sibTransId="{07AAC1D1-C9E6-4CF4-BFC3-C74BAC0B2C22}"/>
    <dgm:cxn modelId="{51435F5D-0B9E-471A-B8E2-7A5CE21242FA}" type="presOf" srcId="{869FFA83-F0C7-4744-8A66-37A79A443D66}" destId="{63A1B322-7488-4458-B1EA-91CF87B6DFE3}" srcOrd="0" destOrd="0" presId="urn:microsoft.com/office/officeart/2005/8/layout/default"/>
    <dgm:cxn modelId="{0C7ED6A4-5BFF-4BAF-815C-C53CB103389F}" type="presParOf" srcId="{34CCD0DD-3387-4AC9-8EAA-AD6AF62A61C6}" destId="{BEA54DC4-3659-4A9F-9524-2D382E624887}" srcOrd="0" destOrd="0" presId="urn:microsoft.com/office/officeart/2005/8/layout/default"/>
    <dgm:cxn modelId="{7B012A3C-647B-4063-841E-CA6ED03D32B2}" type="presParOf" srcId="{34CCD0DD-3387-4AC9-8EAA-AD6AF62A61C6}" destId="{9628AF8F-B19E-4097-BB31-20D13E473251}" srcOrd="1" destOrd="0" presId="urn:microsoft.com/office/officeart/2005/8/layout/default"/>
    <dgm:cxn modelId="{79C52A1C-0952-4F5E-8882-5B5BB03881B8}" type="presParOf" srcId="{34CCD0DD-3387-4AC9-8EAA-AD6AF62A61C6}" destId="{E17F1536-575E-4C38-8F7B-91698CFE0346}" srcOrd="2" destOrd="0" presId="urn:microsoft.com/office/officeart/2005/8/layout/default"/>
    <dgm:cxn modelId="{9C2641C3-82C1-4B87-BA73-5AB7044A6542}" type="presParOf" srcId="{34CCD0DD-3387-4AC9-8EAA-AD6AF62A61C6}" destId="{91ED4E48-6B87-435C-9B8C-8D519E0364A7}" srcOrd="3" destOrd="0" presId="urn:microsoft.com/office/officeart/2005/8/layout/default"/>
    <dgm:cxn modelId="{999BA44E-D93A-4AC3-A576-1D5E23E6F1A5}" type="presParOf" srcId="{34CCD0DD-3387-4AC9-8EAA-AD6AF62A61C6}" destId="{A29FEF0C-E797-4F92-B4A8-DCB6824289D9}" srcOrd="4" destOrd="0" presId="urn:microsoft.com/office/officeart/2005/8/layout/default"/>
    <dgm:cxn modelId="{6CF94EC0-E3F8-462D-A378-F2580532A188}" type="presParOf" srcId="{34CCD0DD-3387-4AC9-8EAA-AD6AF62A61C6}" destId="{BC2EA92A-44F1-485C-80D4-54BFAFE28939}" srcOrd="5" destOrd="0" presId="urn:microsoft.com/office/officeart/2005/8/layout/default"/>
    <dgm:cxn modelId="{1501E0EA-3FE9-44BA-9024-62502CD92D79}" type="presParOf" srcId="{34CCD0DD-3387-4AC9-8EAA-AD6AF62A61C6}" destId="{63A1B322-7488-4458-B1EA-91CF87B6DFE3}" srcOrd="6" destOrd="0" presId="urn:microsoft.com/office/officeart/2005/8/layout/default"/>
    <dgm:cxn modelId="{49204CA3-500C-49AB-9193-3C9C0185B691}" type="presParOf" srcId="{34CCD0DD-3387-4AC9-8EAA-AD6AF62A61C6}" destId="{3C57008A-149B-4AFB-A8A6-BDD06ACDDC0D}" srcOrd="7" destOrd="0" presId="urn:microsoft.com/office/officeart/2005/8/layout/default"/>
    <dgm:cxn modelId="{7B60F663-7643-4557-A8A3-D60893A2E297}" type="presParOf" srcId="{34CCD0DD-3387-4AC9-8EAA-AD6AF62A61C6}" destId="{E5B30241-C8AA-4201-9F7D-CFB68D91A2B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63500" y="165311"/>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383311"/>
        <a:ext cx="763002" cy="327001"/>
      </dsp:txXfrm>
    </dsp:sp>
    <dsp:sp modelId="{94B3EB65-0575-4447-986C-53F81E98CCF0}">
      <dsp:nvSpPr>
        <dsp:cNvPr id="0" name=""/>
        <dsp:cNvSpPr/>
      </dsp:nvSpPr>
      <dsp:spPr>
        <a:xfrm rot="5400000">
          <a:off x="4142050" y="-3377237"/>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Problem Identification</a:t>
          </a:r>
        </a:p>
      </dsp:txBody>
      <dsp:txXfrm rot="-5400000">
        <a:off x="763003" y="36396"/>
        <a:ext cx="7432011" cy="639330"/>
      </dsp:txXfrm>
    </dsp:sp>
    <dsp:sp modelId="{D2D7A8F7-83A2-4F76-852C-A2B844E6BE04}">
      <dsp:nvSpPr>
        <dsp:cNvPr id="0" name=""/>
        <dsp:cNvSpPr/>
      </dsp:nvSpPr>
      <dsp:spPr>
        <a:xfrm rot="5400000">
          <a:off x="-163500" y="1106223"/>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1324223"/>
        <a:ext cx="763002" cy="327001"/>
      </dsp:txXfrm>
    </dsp:sp>
    <dsp:sp modelId="{F65089E1-0C3E-4A73-8C23-5355D0F4B166}">
      <dsp:nvSpPr>
        <dsp:cNvPr id="0" name=""/>
        <dsp:cNvSpPr/>
      </dsp:nvSpPr>
      <dsp:spPr>
        <a:xfrm rot="5400000">
          <a:off x="4142050" y="-2436324"/>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Criteria definition </a:t>
          </a:r>
        </a:p>
      </dsp:txBody>
      <dsp:txXfrm rot="-5400000">
        <a:off x="763003" y="977309"/>
        <a:ext cx="7432011" cy="639330"/>
      </dsp:txXfrm>
    </dsp:sp>
    <dsp:sp modelId="{DCD5F3C3-47D5-49A3-B27A-194E51A20986}">
      <dsp:nvSpPr>
        <dsp:cNvPr id="0" name=""/>
        <dsp:cNvSpPr/>
      </dsp:nvSpPr>
      <dsp:spPr>
        <a:xfrm rot="5400000">
          <a:off x="-163500" y="2047136"/>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2265136"/>
        <a:ext cx="763002" cy="327001"/>
      </dsp:txXfrm>
    </dsp:sp>
    <dsp:sp modelId="{7659A367-3A94-4881-9E1C-0860B3A1FEB4}">
      <dsp:nvSpPr>
        <dsp:cNvPr id="0" name=""/>
        <dsp:cNvSpPr/>
      </dsp:nvSpPr>
      <dsp:spPr>
        <a:xfrm rot="5400000">
          <a:off x="4142050" y="-1495411"/>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Alternative generation and evaluation </a:t>
          </a:r>
        </a:p>
      </dsp:txBody>
      <dsp:txXfrm rot="-5400000">
        <a:off x="763003" y="1918222"/>
        <a:ext cx="7432011" cy="639330"/>
      </dsp:txXfrm>
    </dsp:sp>
    <dsp:sp modelId="{7C8B86ED-55D2-4511-9846-1D118167798D}">
      <dsp:nvSpPr>
        <dsp:cNvPr id="0" name=""/>
        <dsp:cNvSpPr/>
      </dsp:nvSpPr>
      <dsp:spPr>
        <a:xfrm rot="5400000">
          <a:off x="-163500" y="2988049"/>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3206049"/>
        <a:ext cx="763002" cy="327001"/>
      </dsp:txXfrm>
    </dsp:sp>
    <dsp:sp modelId="{64B104E8-073B-416B-A1DD-58CCA88FB8E4}">
      <dsp:nvSpPr>
        <dsp:cNvPr id="0" name=""/>
        <dsp:cNvSpPr/>
      </dsp:nvSpPr>
      <dsp:spPr>
        <a:xfrm rot="5400000">
          <a:off x="4142050" y="-554498"/>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Implementation </a:t>
          </a:r>
        </a:p>
      </dsp:txBody>
      <dsp:txXfrm rot="-5400000">
        <a:off x="763003" y="2859135"/>
        <a:ext cx="7432011" cy="639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54DC4-3659-4A9F-9524-2D382E624887}">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dirty="0"/>
            <a:t>Product - Technology</a:t>
          </a:r>
        </a:p>
      </dsp:txBody>
      <dsp:txXfrm>
        <a:off x="0" y="39687"/>
        <a:ext cx="3286125" cy="1971675"/>
      </dsp:txXfrm>
    </dsp:sp>
    <dsp:sp modelId="{E17F1536-575E-4C38-8F7B-91698CFE034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dirty="0"/>
            <a:t>Structure </a:t>
          </a:r>
        </a:p>
      </dsp:txBody>
      <dsp:txXfrm>
        <a:off x="3614737" y="39687"/>
        <a:ext cx="3286125" cy="1971675"/>
      </dsp:txXfrm>
    </dsp:sp>
    <dsp:sp modelId="{A29FEF0C-E797-4F92-B4A8-DCB6824289D9}">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dirty="0"/>
            <a:t>Psychological climate</a:t>
          </a:r>
        </a:p>
      </dsp:txBody>
      <dsp:txXfrm>
        <a:off x="7229475" y="39687"/>
        <a:ext cx="3286125" cy="1971675"/>
      </dsp:txXfrm>
    </dsp:sp>
    <dsp:sp modelId="{63A1B322-7488-4458-B1EA-91CF87B6DFE3}">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dirty="0"/>
            <a:t>Management </a:t>
          </a:r>
        </a:p>
      </dsp:txBody>
      <dsp:txXfrm>
        <a:off x="1807368" y="2339975"/>
        <a:ext cx="3286125" cy="1971675"/>
      </dsp:txXfrm>
    </dsp:sp>
    <dsp:sp modelId="{E5B30241-C8AA-4201-9F7D-CFB68D91A2BD}">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dirty="0"/>
            <a:t>Culture</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29/11/2018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a:lstStyle/>
          <a:p>
            <a:pPr eaLnBrk="1" hangingPunct="1"/>
            <a:r>
              <a:rPr lang="en-US" dirty="0">
                <a:cs typeface="Arial" charset="0"/>
              </a:rPr>
              <a:t>Structure can be shown visually in an </a:t>
            </a:r>
            <a:r>
              <a:rPr lang="en-US" b="1">
                <a:cs typeface="Arial" charset="0"/>
              </a:rPr>
              <a:t>organizational chart</a:t>
            </a:r>
            <a:r>
              <a:rPr lang="en-US">
                <a:cs typeface="Arial" charset="0"/>
              </a:rPr>
              <a:t>. </a:t>
            </a:r>
            <a:r>
              <a:rPr lang="en-US" dirty="0">
                <a:cs typeface="Arial" charset="0"/>
              </a:rPr>
              <a:t>(See Exhibit 10-1.) When managers create or change the structure, they’re engaged in </a:t>
            </a:r>
            <a:r>
              <a:rPr lang="en-US" b="1" dirty="0">
                <a:cs typeface="Arial" charset="0"/>
              </a:rPr>
              <a:t>organizational design</a:t>
            </a:r>
            <a:r>
              <a:rPr lang="en-US" dirty="0">
                <a:cs typeface="Arial" charset="0"/>
              </a:rPr>
              <a:t>, a process that involves decisions about six key elements: work specialization, departmentalization, chain of command, span of control, centralization and decentralization, and formalization.</a:t>
            </a:r>
          </a:p>
        </p:txBody>
      </p:sp>
      <p:sp>
        <p:nvSpPr>
          <p:cNvPr id="4" name="Slide Number Placeholder 3"/>
          <p:cNvSpPr>
            <a:spLocks noGrp="1"/>
          </p:cNvSpPr>
          <p:nvPr>
            <p:ph type="sldNum" sz="quarter" idx="5"/>
          </p:nvPr>
        </p:nvSpPr>
        <p:spPr/>
        <p:txBody>
          <a:bodyPr/>
          <a:lstStyle/>
          <a:p>
            <a:pPr>
              <a:defRPr/>
            </a:pPr>
            <a:fld id="{15D1F198-E0E7-41F1-AC40-955724C69157}" type="slidenum">
              <a:rPr lang="en-US" smtClean="0"/>
              <a:pPr>
                <a:defRPr/>
              </a:pPr>
              <a:t>22</a:t>
            </a:fld>
            <a:endParaRPr lang="en-US" dirty="0"/>
          </a:p>
        </p:txBody>
      </p:sp>
    </p:spTree>
    <p:extLst>
      <p:ext uri="{BB962C8B-B14F-4D97-AF65-F5344CB8AC3E}">
        <p14:creationId xmlns:p14="http://schemas.microsoft.com/office/powerpoint/2010/main" val="1129214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a:lstStyle/>
          <a:p>
            <a:pPr eaLnBrk="1" hangingPunct="1"/>
            <a:r>
              <a:rPr lang="en-US" b="1" dirty="0">
                <a:cs typeface="Arial" charset="0"/>
              </a:rPr>
              <a:t>Work specialization</a:t>
            </a:r>
            <a:r>
              <a:rPr lang="en-US" dirty="0">
                <a:cs typeface="Arial" charset="0"/>
              </a:rPr>
              <a:t> is dividing work activities into separate job tasks. Individual employees “specialize” in doing part of an activity rather than the entire activity in order to increase work output. It’s also known as division of labor. Work specialization makes efficient use of the diversity of workers skills.</a:t>
            </a:r>
          </a:p>
          <a:p>
            <a:pPr eaLnBrk="1" hangingPunct="1"/>
            <a:endParaRPr lang="en-US" dirty="0">
              <a:cs typeface="Arial" charset="0"/>
            </a:endParaRPr>
          </a:p>
          <a:p>
            <a:pPr eaLnBrk="1" hangingPunct="1"/>
            <a:r>
              <a:rPr lang="en-US" dirty="0">
                <a:cs typeface="Arial" charset="0"/>
              </a:rPr>
              <a:t>Early proponents of work specialization believed it could lead to great increases in productivity. At the beginning of the twentieth century, that generalization was reasonable. Because specialization was not widely practiced, its introduction almost always generated higher productivity.</a:t>
            </a:r>
          </a:p>
          <a:p>
            <a:pPr eaLnBrk="1" hangingPunct="1"/>
            <a:endParaRPr lang="en-US" dirty="0">
              <a:cs typeface="Arial" charset="0"/>
            </a:endParaRPr>
          </a:p>
          <a:p>
            <a:pPr eaLnBrk="1" hangingPunct="1"/>
            <a:r>
              <a:rPr lang="en-US" dirty="0">
                <a:cs typeface="Arial" charset="0"/>
              </a:rPr>
              <a:t>But, as Exhibit 10-2 illustrates, a good thing can be carried too far. At some point, the human diseconomies from division of labor—boredom, fatigue, stress, low productivity, poor quality, increased absenteeism, and high turnover—exceed the economic advantages.</a:t>
            </a:r>
          </a:p>
        </p:txBody>
      </p:sp>
      <p:sp>
        <p:nvSpPr>
          <p:cNvPr id="4" name="Slide Number Placeholder 3"/>
          <p:cNvSpPr>
            <a:spLocks noGrp="1"/>
          </p:cNvSpPr>
          <p:nvPr>
            <p:ph type="sldNum" sz="quarter" idx="5"/>
          </p:nvPr>
        </p:nvSpPr>
        <p:spPr/>
        <p:txBody>
          <a:bodyPr/>
          <a:lstStyle/>
          <a:p>
            <a:pPr>
              <a:defRPr/>
            </a:pPr>
            <a:fld id="{9D81041D-BB36-4241-9E3B-89E0861D5E0E}" type="slidenum">
              <a:rPr lang="en-US" smtClean="0"/>
              <a:pPr>
                <a:defRPr/>
              </a:pPr>
              <a:t>23</a:t>
            </a:fld>
            <a:endParaRPr lang="en-US" dirty="0"/>
          </a:p>
        </p:txBody>
      </p:sp>
    </p:spTree>
    <p:extLst>
      <p:ext uri="{BB962C8B-B14F-4D97-AF65-F5344CB8AC3E}">
        <p14:creationId xmlns:p14="http://schemas.microsoft.com/office/powerpoint/2010/main" val="170877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a:lstStyle/>
          <a:p>
            <a:pPr eaLnBrk="1" hangingPunct="1"/>
            <a:r>
              <a:rPr lang="en-US" dirty="0">
                <a:cs typeface="Arial" charset="0"/>
              </a:rPr>
              <a:t>How jobs are grouped together is called </a:t>
            </a:r>
            <a:r>
              <a:rPr lang="en-US" b="1" dirty="0">
                <a:cs typeface="Arial" charset="0"/>
              </a:rPr>
              <a:t>departmentalization</a:t>
            </a:r>
            <a:r>
              <a:rPr lang="en-US" dirty="0">
                <a:cs typeface="Arial" charset="0"/>
              </a:rPr>
              <a:t>. Five common forms of departmentalization are used, although an organization may develop its own unique classification. Exhibit 10-3 illustrates each type of departmentalization as well as the advantages</a:t>
            </a:r>
            <a:r>
              <a:rPr lang="en-US" baseline="0" dirty="0">
                <a:cs typeface="Arial" charset="0"/>
              </a:rPr>
              <a:t> </a:t>
            </a:r>
            <a:r>
              <a:rPr lang="en-US" dirty="0">
                <a:cs typeface="Arial" charset="0"/>
              </a:rPr>
              <a:t>and disadvantages of each.</a:t>
            </a:r>
          </a:p>
        </p:txBody>
      </p:sp>
      <p:sp>
        <p:nvSpPr>
          <p:cNvPr id="4" name="Slide Number Placeholder 3"/>
          <p:cNvSpPr>
            <a:spLocks noGrp="1"/>
          </p:cNvSpPr>
          <p:nvPr>
            <p:ph type="sldNum" sz="quarter" idx="5"/>
          </p:nvPr>
        </p:nvSpPr>
        <p:spPr/>
        <p:txBody>
          <a:bodyPr/>
          <a:lstStyle/>
          <a:p>
            <a:pPr>
              <a:defRPr/>
            </a:pPr>
            <a:fld id="{043E66B8-BF11-4E2F-AB26-DE3408D8F638}" type="slidenum">
              <a:rPr lang="en-US" smtClean="0"/>
              <a:pPr>
                <a:defRPr/>
              </a:pPr>
              <a:t>24</a:t>
            </a:fld>
            <a:endParaRPr lang="en-US" dirty="0"/>
          </a:p>
        </p:txBody>
      </p:sp>
    </p:spTree>
    <p:extLst>
      <p:ext uri="{BB962C8B-B14F-4D97-AF65-F5344CB8AC3E}">
        <p14:creationId xmlns:p14="http://schemas.microsoft.com/office/powerpoint/2010/main" val="2400883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CA4914FF-6803-4646-B55A-2D02BD331AEE}" type="slidenum">
              <a:rPr lang="en-US" smtClean="0"/>
              <a:pPr>
                <a:defRPr/>
              </a:pPr>
              <a:t>25</a:t>
            </a:fld>
            <a:endParaRPr lang="en-US" dirty="0"/>
          </a:p>
        </p:txBody>
      </p:sp>
    </p:spTree>
    <p:extLst>
      <p:ext uri="{BB962C8B-B14F-4D97-AF65-F5344CB8AC3E}">
        <p14:creationId xmlns:p14="http://schemas.microsoft.com/office/powerpoint/2010/main" val="344399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E9D923B0-E128-4F3C-9BD2-D6232DFFF4CB}" type="slidenum">
              <a:rPr lang="en-US" smtClean="0"/>
              <a:pPr>
                <a:defRPr/>
              </a:pPr>
              <a:t>26</a:t>
            </a:fld>
            <a:endParaRPr lang="en-US" dirty="0"/>
          </a:p>
        </p:txBody>
      </p:sp>
    </p:spTree>
    <p:extLst>
      <p:ext uri="{BB962C8B-B14F-4D97-AF65-F5344CB8AC3E}">
        <p14:creationId xmlns:p14="http://schemas.microsoft.com/office/powerpoint/2010/main" val="40925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15FBBDA2-9A51-4F6A-8DC8-63FF06684A1B}" type="slidenum">
              <a:rPr lang="en-US" smtClean="0"/>
              <a:pPr>
                <a:defRPr/>
              </a:pPr>
              <a:t>27</a:t>
            </a:fld>
            <a:endParaRPr lang="en-US" dirty="0"/>
          </a:p>
        </p:txBody>
      </p:sp>
    </p:spTree>
    <p:extLst>
      <p:ext uri="{BB962C8B-B14F-4D97-AF65-F5344CB8AC3E}">
        <p14:creationId xmlns:p14="http://schemas.microsoft.com/office/powerpoint/2010/main" val="3477405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a:lstStyle/>
          <a:p>
            <a:pPr eaLnBrk="1" hangingPunct="1"/>
            <a:r>
              <a:rPr lang="en-US" dirty="0">
                <a:cs typeface="Arial" charset="0"/>
              </a:rPr>
              <a:t>One popular departmentalization trend is the increasing use of customer departmentalization. Because getting and keeping customers is essential for success, this approach works well because it emphasizes monitoring and responding to changes in customers’ needs. </a:t>
            </a:r>
          </a:p>
          <a:p>
            <a:pPr eaLnBrk="1" hangingPunct="1"/>
            <a:endParaRPr lang="en-US" dirty="0">
              <a:cs typeface="Arial" charset="0"/>
            </a:endParaRPr>
          </a:p>
          <a:p>
            <a:pPr eaLnBrk="1" hangingPunct="1"/>
            <a:r>
              <a:rPr lang="en-US" dirty="0">
                <a:cs typeface="Arial" charset="0"/>
              </a:rPr>
              <a:t>Another popular trend is the use of teams, especially as work tasks have become more complex and diverse skills are needed to accomplish those tasks.</a:t>
            </a:r>
          </a:p>
          <a:p>
            <a:pPr eaLnBrk="1" hangingPunct="1"/>
            <a:endParaRPr lang="en-US" dirty="0">
              <a:cs typeface="Arial" charset="0"/>
            </a:endParaRPr>
          </a:p>
          <a:p>
            <a:pPr eaLnBrk="1" hangingPunct="1"/>
            <a:r>
              <a:rPr lang="en-US" dirty="0">
                <a:cs typeface="Arial" charset="0"/>
              </a:rPr>
              <a:t>One specific type of team that more organizations are using is a </a:t>
            </a:r>
            <a:r>
              <a:rPr lang="en-US" b="1" dirty="0">
                <a:cs typeface="Arial" charset="0"/>
              </a:rPr>
              <a:t>cross-functional team</a:t>
            </a:r>
            <a:r>
              <a:rPr lang="en-US" dirty="0">
                <a:cs typeface="Arial" charset="0"/>
              </a:rPr>
              <a:t>, a work team composed of individuals from various functional specialties.</a:t>
            </a:r>
          </a:p>
        </p:txBody>
      </p:sp>
      <p:sp>
        <p:nvSpPr>
          <p:cNvPr id="4" name="Slide Number Placeholder 3"/>
          <p:cNvSpPr>
            <a:spLocks noGrp="1"/>
          </p:cNvSpPr>
          <p:nvPr>
            <p:ph type="sldNum" sz="quarter" idx="5"/>
          </p:nvPr>
        </p:nvSpPr>
        <p:spPr/>
        <p:txBody>
          <a:bodyPr/>
          <a:lstStyle/>
          <a:p>
            <a:pPr>
              <a:defRPr/>
            </a:pPr>
            <a:fld id="{E6507881-B740-431E-880B-97AF39E1DC27}" type="slidenum">
              <a:rPr lang="en-US" smtClean="0"/>
              <a:pPr>
                <a:defRPr/>
              </a:pPr>
              <a:t>28</a:t>
            </a:fld>
            <a:endParaRPr lang="en-US" dirty="0"/>
          </a:p>
        </p:txBody>
      </p:sp>
    </p:spTree>
    <p:extLst>
      <p:ext uri="{BB962C8B-B14F-4D97-AF65-F5344CB8AC3E}">
        <p14:creationId xmlns:p14="http://schemas.microsoft.com/office/powerpoint/2010/main" val="995053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a:lstStyle/>
          <a:p>
            <a:pPr eaLnBrk="1" hangingPunct="1"/>
            <a:r>
              <a:rPr lang="en-US" dirty="0">
                <a:cs typeface="Arial" charset="0"/>
              </a:rPr>
              <a:t>The </a:t>
            </a:r>
            <a:r>
              <a:rPr lang="en-US" b="1" dirty="0">
                <a:cs typeface="Arial" charset="0"/>
              </a:rPr>
              <a:t>chain of command </a:t>
            </a:r>
            <a:r>
              <a:rPr lang="en-US" dirty="0">
                <a:cs typeface="Arial" charset="0"/>
              </a:rPr>
              <a:t>is the line of authority extending from upper organizational levels to lower levels, which clarifies who reports to whom. Managers need to consider it when organizing work because it helps employees with questions such as “Who do I report to?” or</a:t>
            </a:r>
            <a:r>
              <a:rPr lang="en-US" baseline="0" dirty="0">
                <a:cs typeface="Arial" charset="0"/>
              </a:rPr>
              <a:t> </a:t>
            </a:r>
            <a:r>
              <a:rPr lang="en-US" dirty="0">
                <a:cs typeface="Arial" charset="0"/>
              </a:rPr>
              <a:t>“Who do I go to if I have a problem?” To understand the chain of command, you have to understand three other important concepts: authority, responsibility, and unity of command. Let’s look first at authority.</a:t>
            </a:r>
          </a:p>
        </p:txBody>
      </p:sp>
      <p:sp>
        <p:nvSpPr>
          <p:cNvPr id="4" name="Slide Number Placeholder 3"/>
          <p:cNvSpPr>
            <a:spLocks noGrp="1"/>
          </p:cNvSpPr>
          <p:nvPr>
            <p:ph type="sldNum" sz="quarter" idx="5"/>
          </p:nvPr>
        </p:nvSpPr>
        <p:spPr/>
        <p:txBody>
          <a:bodyPr/>
          <a:lstStyle/>
          <a:p>
            <a:pPr>
              <a:defRPr/>
            </a:pPr>
            <a:fld id="{25A6BF74-8563-412E-A229-E8F50E8D645E}" type="slidenum">
              <a:rPr lang="en-US" smtClean="0"/>
              <a:pPr>
                <a:defRPr/>
              </a:pPr>
              <a:t>29</a:t>
            </a:fld>
            <a:endParaRPr lang="en-US" dirty="0"/>
          </a:p>
        </p:txBody>
      </p:sp>
    </p:spTree>
    <p:extLst>
      <p:ext uri="{BB962C8B-B14F-4D97-AF65-F5344CB8AC3E}">
        <p14:creationId xmlns:p14="http://schemas.microsoft.com/office/powerpoint/2010/main" val="2361836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p:spPr>
      </p:sp>
      <p:sp>
        <p:nvSpPr>
          <p:cNvPr id="55298" name="Notes Placeholder 2"/>
          <p:cNvSpPr>
            <a:spLocks noGrp="1"/>
          </p:cNvSpPr>
          <p:nvPr>
            <p:ph type="body" idx="1"/>
          </p:nvPr>
        </p:nvSpPr>
        <p:spPr bwMode="auto">
          <a:noFill/>
        </p:spPr>
        <p:txBody>
          <a:bodyPr/>
          <a:lstStyle/>
          <a:p>
            <a:pPr eaLnBrk="1" hangingPunct="1"/>
            <a:r>
              <a:rPr lang="en-US" b="1" dirty="0">
                <a:cs typeface="Arial" charset="0"/>
              </a:rPr>
              <a:t>Authority </a:t>
            </a:r>
            <a:r>
              <a:rPr lang="en-US" dirty="0">
                <a:cs typeface="Arial" charset="0"/>
              </a:rPr>
              <a:t>refers to the rights inherent in a managerial position to tell people what to do and to expect them to do it. Managers in the chain</a:t>
            </a:r>
            <a:r>
              <a:rPr lang="en-US" baseline="0" dirty="0">
                <a:cs typeface="Arial" charset="0"/>
              </a:rPr>
              <a:t> </a:t>
            </a:r>
            <a:r>
              <a:rPr lang="en-US" dirty="0">
                <a:cs typeface="Arial" charset="0"/>
              </a:rPr>
              <a:t>of command have authority to do their job of coordinating and overseeing the work of others. Authority can be delegated downward to lower-level managers, giving them certain rights while also prescribing certain limits within which to operate.</a:t>
            </a:r>
          </a:p>
          <a:p>
            <a:pPr eaLnBrk="1" hangingPunct="1"/>
            <a:endParaRPr lang="en-US" dirty="0">
              <a:cs typeface="Arial" charset="0"/>
            </a:endParaRPr>
          </a:p>
          <a:p>
            <a:pPr eaLnBrk="1" hangingPunct="1"/>
            <a:r>
              <a:rPr lang="en-US" dirty="0">
                <a:cs typeface="Arial" charset="0"/>
              </a:rPr>
              <a:t>Chester Barnard, proposed another perspective on authority. This view, the </a:t>
            </a:r>
            <a:r>
              <a:rPr lang="en-US" b="1" dirty="0">
                <a:cs typeface="Arial" charset="0"/>
              </a:rPr>
              <a:t>acceptance theory of authority</a:t>
            </a:r>
            <a:r>
              <a:rPr lang="en-US" dirty="0">
                <a:cs typeface="Arial" charset="0"/>
              </a:rPr>
              <a:t>, says that authority</a:t>
            </a:r>
            <a:r>
              <a:rPr lang="en-US" baseline="0" dirty="0">
                <a:cs typeface="Arial" charset="0"/>
              </a:rPr>
              <a:t> </a:t>
            </a:r>
            <a:r>
              <a:rPr lang="en-US" dirty="0">
                <a:cs typeface="Arial" charset="0"/>
              </a:rPr>
              <a:t>comes from the willingness of subordinates to accept it. If an employee didn’t accept a manager’s order, there was no authority.</a:t>
            </a:r>
          </a:p>
        </p:txBody>
      </p:sp>
      <p:sp>
        <p:nvSpPr>
          <p:cNvPr id="4" name="Slide Number Placeholder 3"/>
          <p:cNvSpPr>
            <a:spLocks noGrp="1"/>
          </p:cNvSpPr>
          <p:nvPr>
            <p:ph type="sldNum" sz="quarter" idx="5"/>
          </p:nvPr>
        </p:nvSpPr>
        <p:spPr/>
        <p:txBody>
          <a:bodyPr/>
          <a:lstStyle/>
          <a:p>
            <a:pPr>
              <a:defRPr/>
            </a:pPr>
            <a:fld id="{98A82C1A-5C17-456A-B652-4AFCD04848BA}" type="slidenum">
              <a:rPr lang="en-US" smtClean="0"/>
              <a:pPr>
                <a:defRPr/>
              </a:pPr>
              <a:t>30</a:t>
            </a:fld>
            <a:endParaRPr lang="en-US" dirty="0"/>
          </a:p>
        </p:txBody>
      </p:sp>
    </p:spTree>
    <p:extLst>
      <p:ext uri="{BB962C8B-B14F-4D97-AF65-F5344CB8AC3E}">
        <p14:creationId xmlns:p14="http://schemas.microsoft.com/office/powerpoint/2010/main" val="24232002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a:lstStyle/>
          <a:p>
            <a:pPr eaLnBrk="1" hangingPunct="1"/>
            <a:r>
              <a:rPr lang="en-US" b="1" dirty="0">
                <a:cs typeface="Arial" charset="0"/>
              </a:rPr>
              <a:t>Line authority </a:t>
            </a:r>
            <a:r>
              <a:rPr lang="en-US" dirty="0">
                <a:cs typeface="Arial" charset="0"/>
              </a:rPr>
              <a:t>entitles a manager to direct the work of an employee. It is the employer–employee authority relationship that extends from the top of the organization to the lowest echelon, according to the chain of command, as shown in Exhibit 10-4. As a link in the chain of command, a manager with line authority has the right to direct the work of employees and to make certain decisions without consulting anyone.</a:t>
            </a:r>
          </a:p>
          <a:p>
            <a:pPr eaLnBrk="1" hangingPunct="1"/>
            <a:endParaRPr lang="en-US" dirty="0">
              <a:cs typeface="Arial" charset="0"/>
            </a:endParaRPr>
          </a:p>
          <a:p>
            <a:pPr eaLnBrk="1" hangingPunct="1"/>
            <a:r>
              <a:rPr lang="en-US" dirty="0">
                <a:cs typeface="Arial" charset="0"/>
              </a:rPr>
              <a:t>As organizations get larger and more complex, line managers find that they do not have the time, expertise, or resources to get their jobs done effectively. In response, they create </a:t>
            </a:r>
            <a:r>
              <a:rPr lang="en-US" b="1" dirty="0">
                <a:cs typeface="Arial" charset="0"/>
              </a:rPr>
              <a:t>staff authority </a:t>
            </a:r>
            <a:r>
              <a:rPr lang="en-US" dirty="0">
                <a:cs typeface="Arial" charset="0"/>
              </a:rPr>
              <a:t>functions to support, assist, advise, and generally reduce some of their informational burdens. For instance, a hospital administrator who cannot effectively handle the purchasing of all the supplies the hospital needs creates a purchasing department, which is a staff function.</a:t>
            </a:r>
          </a:p>
        </p:txBody>
      </p:sp>
      <p:sp>
        <p:nvSpPr>
          <p:cNvPr id="4" name="Slide Number Placeholder 3"/>
          <p:cNvSpPr>
            <a:spLocks noGrp="1"/>
          </p:cNvSpPr>
          <p:nvPr>
            <p:ph type="sldNum" sz="quarter" idx="5"/>
          </p:nvPr>
        </p:nvSpPr>
        <p:spPr/>
        <p:txBody>
          <a:bodyPr/>
          <a:lstStyle/>
          <a:p>
            <a:pPr>
              <a:defRPr/>
            </a:pPr>
            <a:fld id="{2E268848-2FF2-499F-ABFC-375D85F72E3A}" type="slidenum">
              <a:rPr lang="en-US" smtClean="0"/>
              <a:pPr>
                <a:defRPr/>
              </a:pPr>
              <a:t>31</a:t>
            </a:fld>
            <a:endParaRPr lang="en-US" dirty="0"/>
          </a:p>
        </p:txBody>
      </p:sp>
    </p:spTree>
    <p:extLst>
      <p:ext uri="{BB962C8B-B14F-4D97-AF65-F5344CB8AC3E}">
        <p14:creationId xmlns:p14="http://schemas.microsoft.com/office/powerpoint/2010/main" val="1036833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BB5485F6-38B5-436A-A816-42042CCA3303}" type="slidenum">
              <a:rPr lang="en-US" smtClean="0"/>
              <a:pPr>
                <a:defRPr/>
              </a:pPr>
              <a:t>32</a:t>
            </a:fld>
            <a:endParaRPr lang="en-US" dirty="0"/>
          </a:p>
        </p:txBody>
      </p:sp>
    </p:spTree>
    <p:extLst>
      <p:ext uri="{BB962C8B-B14F-4D97-AF65-F5344CB8AC3E}">
        <p14:creationId xmlns:p14="http://schemas.microsoft.com/office/powerpoint/2010/main" val="1279288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a:lstStyle/>
          <a:p>
            <a:pPr eaLnBrk="1" hangingPunct="1"/>
            <a:r>
              <a:rPr lang="en-US" dirty="0">
                <a:cs typeface="Arial" charset="0"/>
              </a:rPr>
              <a:t>When managers use their authority to assign work to employees, those employees take on an obligation to perform those assigned duties. This obligation or expectation to perform is known as </a:t>
            </a:r>
            <a:r>
              <a:rPr lang="en-US" b="1" dirty="0">
                <a:cs typeface="Arial" charset="0"/>
              </a:rPr>
              <a:t>responsibility</a:t>
            </a:r>
            <a:r>
              <a:rPr lang="en-US" dirty="0">
                <a:cs typeface="Arial" charset="0"/>
              </a:rPr>
              <a:t>. And employees should be held accountable for their performance! Assigning work authority without responsibility and accountability can create opportunities for abuse. Likewise, no one should be held responsible or accountable for work tasks over which he or she has no authority to complete.</a:t>
            </a:r>
          </a:p>
          <a:p>
            <a:pPr eaLnBrk="1" hangingPunct="1"/>
            <a:endParaRPr lang="en-US" dirty="0">
              <a:cs typeface="Arial" charset="0"/>
            </a:endParaRPr>
          </a:p>
          <a:p>
            <a:pPr eaLnBrk="1" hangingPunct="1"/>
            <a:r>
              <a:rPr lang="en-US" dirty="0">
                <a:cs typeface="Arial" charset="0"/>
              </a:rPr>
              <a:t>Finally, the </a:t>
            </a:r>
            <a:r>
              <a:rPr lang="en-US" b="1" dirty="0">
                <a:cs typeface="Arial" charset="0"/>
              </a:rPr>
              <a:t>unity of command </a:t>
            </a:r>
            <a:r>
              <a:rPr lang="en-US" dirty="0">
                <a:cs typeface="Arial" charset="0"/>
              </a:rPr>
              <a:t>principle (one of Fayol’s 14 management principles) states that a person should report to only one manager.</a:t>
            </a:r>
            <a:r>
              <a:rPr lang="en-US" baseline="0" dirty="0">
                <a:cs typeface="Arial" charset="0"/>
              </a:rPr>
              <a:t>  </a:t>
            </a:r>
            <a:r>
              <a:rPr lang="en-US" dirty="0">
                <a:cs typeface="Arial" charset="0"/>
              </a:rPr>
              <a:t>Without unity of command, conflicting demands from multiple bosses may create problems.</a:t>
            </a:r>
          </a:p>
        </p:txBody>
      </p:sp>
      <p:sp>
        <p:nvSpPr>
          <p:cNvPr id="4" name="Slide Number Placeholder 3"/>
          <p:cNvSpPr>
            <a:spLocks noGrp="1"/>
          </p:cNvSpPr>
          <p:nvPr>
            <p:ph type="sldNum" sz="quarter" idx="5"/>
          </p:nvPr>
        </p:nvSpPr>
        <p:spPr/>
        <p:txBody>
          <a:bodyPr/>
          <a:lstStyle/>
          <a:p>
            <a:pPr>
              <a:defRPr/>
            </a:pPr>
            <a:fld id="{5970C43C-FC97-4DE2-9DF4-AF6149747DEC}" type="slidenum">
              <a:rPr lang="en-US" smtClean="0"/>
              <a:pPr>
                <a:defRPr/>
              </a:pPr>
              <a:t>33</a:t>
            </a:fld>
            <a:endParaRPr lang="en-US" dirty="0"/>
          </a:p>
        </p:txBody>
      </p:sp>
    </p:spTree>
    <p:extLst>
      <p:ext uri="{BB962C8B-B14F-4D97-AF65-F5344CB8AC3E}">
        <p14:creationId xmlns:p14="http://schemas.microsoft.com/office/powerpoint/2010/main" val="3151351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a:lstStyle/>
          <a:p>
            <a:pPr eaLnBrk="1" hangingPunct="1"/>
            <a:r>
              <a:rPr lang="en-US" dirty="0">
                <a:cs typeface="Arial" charset="0"/>
              </a:rPr>
              <a:t>How many employees can a manager efficiently and effectively manage? That’s what </a:t>
            </a:r>
            <a:r>
              <a:rPr lang="en-US" b="1" dirty="0">
                <a:cs typeface="Arial" charset="0"/>
              </a:rPr>
              <a:t>span of control </a:t>
            </a:r>
            <a:r>
              <a:rPr lang="en-US" dirty="0">
                <a:cs typeface="Arial" charset="0"/>
              </a:rPr>
              <a:t>is all about. The traditional view was that managers could not—and should not—directly supervise more than five or six subordinates. Determining the span of control is important because to a large degree, it determines the number of levels and managers in an organization—an important consideration in how efficient</a:t>
            </a:r>
            <a:r>
              <a:rPr lang="en-US" baseline="0" dirty="0">
                <a:cs typeface="Arial" charset="0"/>
              </a:rPr>
              <a:t> </a:t>
            </a:r>
            <a:r>
              <a:rPr lang="en-US" dirty="0">
                <a:cs typeface="Arial" charset="0"/>
              </a:rPr>
              <a:t>an organization will be. All other things being equal, the wider or larger the span, the more efficient the organization.</a:t>
            </a:r>
          </a:p>
          <a:p>
            <a:pPr eaLnBrk="1" hangingPunct="1"/>
            <a:endParaRPr lang="en-US" dirty="0">
              <a:cs typeface="Arial" charset="0"/>
            </a:endParaRPr>
          </a:p>
          <a:p>
            <a:pPr eaLnBrk="1" hangingPunct="1"/>
            <a:r>
              <a:rPr lang="en-US" dirty="0">
                <a:cs typeface="Arial" charset="0"/>
              </a:rPr>
              <a:t>Assume two organizations both have approximately 4,100 employees. As Exhibit 10-6 shows, if one organization has a span of four and the other a span of eight, the organization with the wider span will have two fewer levels and approximately 800 fewer managers.</a:t>
            </a:r>
          </a:p>
        </p:txBody>
      </p:sp>
      <p:sp>
        <p:nvSpPr>
          <p:cNvPr id="4" name="Slide Number Placeholder 3"/>
          <p:cNvSpPr>
            <a:spLocks noGrp="1"/>
          </p:cNvSpPr>
          <p:nvPr>
            <p:ph type="sldNum" sz="quarter" idx="5"/>
          </p:nvPr>
        </p:nvSpPr>
        <p:spPr/>
        <p:txBody>
          <a:bodyPr/>
          <a:lstStyle/>
          <a:p>
            <a:pPr>
              <a:defRPr/>
            </a:pPr>
            <a:fld id="{1DDEA83F-D8CE-423E-9306-A4ED1F2DB5B9}" type="slidenum">
              <a:rPr lang="en-US" smtClean="0"/>
              <a:pPr>
                <a:defRPr/>
              </a:pPr>
              <a:t>34</a:t>
            </a:fld>
            <a:endParaRPr lang="en-US" dirty="0"/>
          </a:p>
        </p:txBody>
      </p:sp>
    </p:spTree>
    <p:extLst>
      <p:ext uri="{BB962C8B-B14F-4D97-AF65-F5344CB8AC3E}">
        <p14:creationId xmlns:p14="http://schemas.microsoft.com/office/powerpoint/2010/main" val="3885425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F189-A2A5-48AF-B846-5CF1E06EF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BD3DF-900E-4C5E-8038-706C65004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00B99-44F8-4ACB-AEDD-EDEA2CB4E7EE}"/>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43C3AC3B-40D2-434D-99FA-10DAED6A6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342AF-C4B4-4FF3-AEFC-BE70EA359515}"/>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71998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2CA4-6CAC-4187-BDA6-D7E9D51A7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C1DC6-FE61-4F75-9617-B3327FD6F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A6CA3-919D-4A6E-960E-B3A91018090E}"/>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11F5C232-2D61-4FEA-9CEC-53875AD9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C7FF-89D1-470C-A6D9-9B4E84C4B0F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9687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7F4-5A31-4358-A004-E09FE2D5F9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C91B3-DE64-4427-99FB-242DD0A95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0837A7-FAFD-403B-A73B-6FF07AB0D095}"/>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F28081AF-D9AE-4948-9C58-4A5379B0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22399-7131-47F4-BF0E-E910E0183E6C}"/>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4320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0A5A-3F68-40FE-AB5A-7984CFA08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AACD-9565-4274-AD8B-A5BEBAC2BA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5EE-8FC0-47A3-A068-4570D5B495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6973A-EF65-4613-9B72-B8289BA4BAE2}"/>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6" name="Footer Placeholder 5">
            <a:extLst>
              <a:ext uri="{FF2B5EF4-FFF2-40B4-BE49-F238E27FC236}">
                <a16:creationId xmlns:a16="http://schemas.microsoft.com/office/drawing/2014/main" id="{87E51536-FF14-44C0-B185-F8D7CE8816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8911F-D9A0-42AF-B336-4F0CB702CA5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6273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3735-322C-48A6-B5BC-664E4202C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E4A17-8EB8-42BA-A8EE-0C9E7BC51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18D1EC-AE4A-4B51-A72B-EAC5FFD2A2A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66E94-82B3-49A9-8AB6-32F755F81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9A9075A-B12F-419A-B1CC-DB39910E9F7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D3226-3B5E-4168-B9BA-25112D4ED6FE}"/>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8" name="Footer Placeholder 7">
            <a:extLst>
              <a:ext uri="{FF2B5EF4-FFF2-40B4-BE49-F238E27FC236}">
                <a16:creationId xmlns:a16="http://schemas.microsoft.com/office/drawing/2014/main" id="{FCAE0C61-06A6-4945-9C69-1D29E9FB7F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5931-EA90-4F00-B839-C5018208CAE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77039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9B1D-A1A5-4A19-83BA-CFA9462A2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C2C29A-B0DC-4B4E-B141-2403764782EF}"/>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4" name="Footer Placeholder 3">
            <a:extLst>
              <a:ext uri="{FF2B5EF4-FFF2-40B4-BE49-F238E27FC236}">
                <a16:creationId xmlns:a16="http://schemas.microsoft.com/office/drawing/2014/main" id="{2FB59C45-D408-4361-AAA6-ACF9DF638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FA4DF-0465-4875-8C27-C5032E14C579}"/>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87398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4BD6F-5F8C-495B-9CC3-A93152F5B142}"/>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3" name="Footer Placeholder 2">
            <a:extLst>
              <a:ext uri="{FF2B5EF4-FFF2-40B4-BE49-F238E27FC236}">
                <a16:creationId xmlns:a16="http://schemas.microsoft.com/office/drawing/2014/main" id="{187C354D-6848-440F-AD2B-A0ECAB296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F009F-C222-47F0-A7C8-6A2DE123833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9096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09FB-250F-403D-8016-A96564D5F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A6969-94AD-40D8-AAFE-5A8EEA1E0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5168B-1B0F-4A6A-8557-981C571C8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F38EE-A453-4879-AD29-B4786A3FCBDE}"/>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6" name="Footer Placeholder 5">
            <a:extLst>
              <a:ext uri="{FF2B5EF4-FFF2-40B4-BE49-F238E27FC236}">
                <a16:creationId xmlns:a16="http://schemas.microsoft.com/office/drawing/2014/main" id="{5731BC52-5408-4B54-86A4-9332C9813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FB223-1E95-4764-826D-520E4397CAD1}"/>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59907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7D6B-2D8D-4F1B-A41D-F5B5B0A6A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B6507-2E49-43F5-B69A-3B55B71D4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4069CA-1B00-4FC6-A397-DBDA6B9C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4210ED-D3C6-4719-88B1-73F703662FB3}"/>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6" name="Footer Placeholder 5">
            <a:extLst>
              <a:ext uri="{FF2B5EF4-FFF2-40B4-BE49-F238E27FC236}">
                <a16:creationId xmlns:a16="http://schemas.microsoft.com/office/drawing/2014/main" id="{32964738-AB67-4CE3-86BF-D562B2406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ECC64-273E-41CC-B8C5-85BDFFDFC5C0}"/>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3691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895-5145-463F-993E-329D4B2F7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4DF9A7-88E4-4F7C-9F48-2D9674216B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F24F-9465-4948-9F13-4FA1F29BBABF}"/>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780D4D9C-BC71-4056-8720-5BBB6F707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74FF-27DD-4662-B14F-CFA766B9B7CA}"/>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70956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A942-6176-4E67-9A64-1E77F4805B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B9874-254A-4148-9602-7ABD40B991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E5A89-EF26-4D65-A727-43007A1B5D55}"/>
              </a:ext>
            </a:extLst>
          </p:cNvPr>
          <p:cNvSpPr>
            <a:spLocks noGrp="1"/>
          </p:cNvSpPr>
          <p:nvPr>
            <p:ph type="dt" sz="half" idx="10"/>
          </p:nvPr>
        </p:nvSpPr>
        <p:spPr/>
        <p:txBody>
          <a:body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F5554066-D6FB-4E99-B888-F1FA034D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A9B6-9506-40CE-98B6-9341F23D4A8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423353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8ACBA845-B15F-475E-8CF1-6A098BAA7879}" type="datetime1">
              <a:rPr lang="en-US">
                <a:solidFill>
                  <a:prstClr val="black">
                    <a:tint val="75000"/>
                  </a:prstClr>
                </a:solidFill>
              </a:rPr>
              <a:pPr>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BDFD46EB-031D-4301-A843-75531BE74511}" type="slidenum">
              <a:rPr lang="en-US" altLang="en-US"/>
              <a:pPr>
                <a:defRPr/>
              </a:pPr>
              <a:t>‹#›</a:t>
            </a:fld>
            <a:endParaRPr lang="en-US" altLang="en-US"/>
          </a:p>
        </p:txBody>
      </p:sp>
    </p:spTree>
    <p:extLst>
      <p:ext uri="{BB962C8B-B14F-4D97-AF65-F5344CB8AC3E}">
        <p14:creationId xmlns:p14="http://schemas.microsoft.com/office/powerpoint/2010/main" val="2869735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D9C576C2-D634-430D-BFC7-B56FD306DB96}" type="datetime1">
              <a:rPr lang="en-US">
                <a:solidFill>
                  <a:prstClr val="black">
                    <a:tint val="75000"/>
                  </a:prstClr>
                </a:solidFill>
              </a:rPr>
              <a:pPr>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A2A2234D-DB53-4484-B2C6-B1BC59190A33}" type="slidenum">
              <a:rPr lang="en-US" altLang="en-US"/>
              <a:pPr>
                <a:defRPr/>
              </a:pPr>
              <a:t>‹#›</a:t>
            </a:fld>
            <a:endParaRPr lang="en-US" altLang="en-US"/>
          </a:p>
        </p:txBody>
      </p:sp>
    </p:spTree>
    <p:extLst>
      <p:ext uri="{BB962C8B-B14F-4D97-AF65-F5344CB8AC3E}">
        <p14:creationId xmlns:p14="http://schemas.microsoft.com/office/powerpoint/2010/main" val="345591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9E038CE8-8F53-4978-9983-3ED1E0C0B60A}" type="datetime1">
              <a:rPr lang="en-US">
                <a:solidFill>
                  <a:prstClr val="black">
                    <a:tint val="75000"/>
                  </a:prstClr>
                </a:solidFill>
              </a:rPr>
              <a:pPr>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B543C64F-53DB-4573-8D54-65C3BF9FDF35}" type="slidenum">
              <a:rPr lang="en-US" altLang="en-US"/>
              <a:pPr>
                <a:defRPr/>
              </a:pPr>
              <a:t>‹#›</a:t>
            </a:fld>
            <a:endParaRPr lang="en-US" altLang="en-US"/>
          </a:p>
        </p:txBody>
      </p:sp>
    </p:spTree>
    <p:extLst>
      <p:ext uri="{BB962C8B-B14F-4D97-AF65-F5344CB8AC3E}">
        <p14:creationId xmlns:p14="http://schemas.microsoft.com/office/powerpoint/2010/main" val="106847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F41F327E-655E-4C6B-B477-6FC9BA273062}" type="datetime1">
              <a:rPr lang="en-US">
                <a:solidFill>
                  <a:prstClr val="black">
                    <a:tint val="75000"/>
                  </a:prstClr>
                </a:solidFill>
              </a:rPr>
              <a:pPr>
                <a:defRPr/>
              </a:pPr>
              <a:t>11/29/2018</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F5354BF3-5DB0-4C6D-80A7-8FFFDA543C63}" type="slidenum">
              <a:rPr lang="en-US" altLang="en-US"/>
              <a:pPr>
                <a:defRPr/>
              </a:pPr>
              <a:t>‹#›</a:t>
            </a:fld>
            <a:endParaRPr lang="en-US" altLang="en-US"/>
          </a:p>
        </p:txBody>
      </p:sp>
    </p:spTree>
    <p:extLst>
      <p:ext uri="{BB962C8B-B14F-4D97-AF65-F5344CB8AC3E}">
        <p14:creationId xmlns:p14="http://schemas.microsoft.com/office/powerpoint/2010/main" val="477589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7EFFC31C-DE90-40E6-841B-0BE7AE9117E1}" type="datetime1">
              <a:rPr lang="en-US">
                <a:solidFill>
                  <a:prstClr val="black">
                    <a:tint val="75000"/>
                  </a:prstClr>
                </a:solidFill>
              </a:rPr>
              <a:pPr>
                <a:defRPr/>
              </a:pPr>
              <a:t>11/29/2018</a:t>
            </a:fld>
            <a:endParaRPr lang="en-US" dirty="0">
              <a:solidFill>
                <a:prstClr val="black">
                  <a:tint val="75000"/>
                </a:prstClr>
              </a:solidFill>
            </a:endParaRPr>
          </a:p>
        </p:txBody>
      </p:sp>
      <p:sp>
        <p:nvSpPr>
          <p:cNvPr id="8"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9"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F08782D0-C489-438C-984F-FB0D5F029ADE}" type="slidenum">
              <a:rPr lang="en-US" altLang="en-US"/>
              <a:pPr>
                <a:defRPr/>
              </a:pPr>
              <a:t>‹#›</a:t>
            </a:fld>
            <a:endParaRPr lang="en-US" altLang="en-US"/>
          </a:p>
        </p:txBody>
      </p:sp>
    </p:spTree>
    <p:extLst>
      <p:ext uri="{BB962C8B-B14F-4D97-AF65-F5344CB8AC3E}">
        <p14:creationId xmlns:p14="http://schemas.microsoft.com/office/powerpoint/2010/main" val="537655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E37E465D-F805-4F0A-AF2E-CA76913B6B28}" type="datetime1">
              <a:rPr lang="en-US">
                <a:solidFill>
                  <a:prstClr val="black">
                    <a:tint val="75000"/>
                  </a:prstClr>
                </a:solidFill>
              </a:rPr>
              <a:pPr>
                <a:defRPr/>
              </a:pPr>
              <a:t>11/29/2018</a:t>
            </a:fld>
            <a:endParaRPr lang="en-US" dirty="0">
              <a:solidFill>
                <a:prstClr val="black">
                  <a:tint val="75000"/>
                </a:prstClr>
              </a:solidFill>
            </a:endParaRPr>
          </a:p>
        </p:txBody>
      </p:sp>
      <p:sp>
        <p:nvSpPr>
          <p:cNvPr id="4"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5"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6552B806-E405-45CA-A74F-712E547B5C0F}" type="slidenum">
              <a:rPr lang="en-US" altLang="en-US"/>
              <a:pPr>
                <a:defRPr/>
              </a:pPr>
              <a:t>‹#›</a:t>
            </a:fld>
            <a:endParaRPr lang="en-US" altLang="en-US"/>
          </a:p>
        </p:txBody>
      </p:sp>
    </p:spTree>
    <p:extLst>
      <p:ext uri="{BB962C8B-B14F-4D97-AF65-F5344CB8AC3E}">
        <p14:creationId xmlns:p14="http://schemas.microsoft.com/office/powerpoint/2010/main" val="3597751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00EDE83C-1050-452B-8976-B34FF48409BF}" type="datetime1">
              <a:rPr lang="en-US">
                <a:solidFill>
                  <a:prstClr val="black">
                    <a:tint val="75000"/>
                  </a:prstClr>
                </a:solidFill>
              </a:rPr>
              <a:pPr>
                <a:defRPr/>
              </a:pPr>
              <a:t>11/29/2018</a:t>
            </a:fld>
            <a:endParaRPr lang="en-US" dirty="0">
              <a:solidFill>
                <a:prstClr val="black">
                  <a:tint val="75000"/>
                </a:prstClr>
              </a:solidFill>
            </a:endParaRPr>
          </a:p>
        </p:txBody>
      </p:sp>
      <p:sp>
        <p:nvSpPr>
          <p:cNvPr id="3"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4"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04DC018E-AC4E-4BEC-B778-673EA4C1EB9A}" type="slidenum">
              <a:rPr lang="en-US" altLang="en-US"/>
              <a:pPr>
                <a:defRPr/>
              </a:pPr>
              <a:t>‹#›</a:t>
            </a:fld>
            <a:endParaRPr lang="en-US" altLang="en-US"/>
          </a:p>
        </p:txBody>
      </p:sp>
    </p:spTree>
    <p:extLst>
      <p:ext uri="{BB962C8B-B14F-4D97-AF65-F5344CB8AC3E}">
        <p14:creationId xmlns:p14="http://schemas.microsoft.com/office/powerpoint/2010/main" val="4104554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C41C48D2-DE02-4E14-B288-59EC8FF02F6D}" type="datetime1">
              <a:rPr lang="en-US">
                <a:solidFill>
                  <a:prstClr val="black">
                    <a:tint val="75000"/>
                  </a:prstClr>
                </a:solidFill>
              </a:rPr>
              <a:pPr>
                <a:defRPr/>
              </a:pPr>
              <a:t>11/29/2018</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22583C32-BBA0-43BA-B42A-C3484F0A2D64}" type="slidenum">
              <a:rPr lang="en-US" altLang="en-US"/>
              <a:pPr>
                <a:defRPr/>
              </a:pPr>
              <a:t>‹#›</a:t>
            </a:fld>
            <a:endParaRPr lang="en-US" altLang="en-US"/>
          </a:p>
        </p:txBody>
      </p:sp>
    </p:spTree>
    <p:extLst>
      <p:ext uri="{BB962C8B-B14F-4D97-AF65-F5344CB8AC3E}">
        <p14:creationId xmlns:p14="http://schemas.microsoft.com/office/powerpoint/2010/main" val="1038733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1BDA7396-B75F-45B6-A7F6-5D879C6CB86E}" type="datetime1">
              <a:rPr lang="en-US">
                <a:solidFill>
                  <a:prstClr val="black">
                    <a:tint val="75000"/>
                  </a:prstClr>
                </a:solidFill>
              </a:rPr>
              <a:pPr>
                <a:defRPr/>
              </a:pPr>
              <a:t>11/29/2018</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20D7F7A3-FABF-40D7-AE36-C4B50A3C31C1}" type="slidenum">
              <a:rPr lang="en-US" altLang="en-US"/>
              <a:pPr>
                <a:defRPr/>
              </a:pPr>
              <a:t>‹#›</a:t>
            </a:fld>
            <a:endParaRPr lang="en-US" altLang="en-US"/>
          </a:p>
        </p:txBody>
      </p:sp>
    </p:spTree>
    <p:extLst>
      <p:ext uri="{BB962C8B-B14F-4D97-AF65-F5344CB8AC3E}">
        <p14:creationId xmlns:p14="http://schemas.microsoft.com/office/powerpoint/2010/main" val="13329768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4C64FC1A-7393-4A0B-96E0-EE35AE0FE308}" type="datetime1">
              <a:rPr lang="en-US">
                <a:solidFill>
                  <a:prstClr val="black">
                    <a:tint val="75000"/>
                  </a:prstClr>
                </a:solidFill>
              </a:rPr>
              <a:pPr>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7D4EBA56-CD73-4C8B-85C0-0085F73D535D}" type="slidenum">
              <a:rPr lang="en-US" altLang="en-US"/>
              <a:pPr>
                <a:defRPr/>
              </a:pPr>
              <a:t>‹#›</a:t>
            </a:fld>
            <a:endParaRPr lang="en-US" altLang="en-US"/>
          </a:p>
        </p:txBody>
      </p:sp>
    </p:spTree>
    <p:extLst>
      <p:ext uri="{BB962C8B-B14F-4D97-AF65-F5344CB8AC3E}">
        <p14:creationId xmlns:p14="http://schemas.microsoft.com/office/powerpoint/2010/main" val="1019988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EE177795-4BA7-40CF-A875-4949A3B86D0D}" type="datetime1">
              <a:rPr lang="en-US">
                <a:solidFill>
                  <a:prstClr val="black">
                    <a:tint val="75000"/>
                  </a:prstClr>
                </a:solidFill>
              </a:rPr>
              <a:pPr>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9DE983BE-4939-41F6-9BD5-AB788DEBF478}" type="slidenum">
              <a:rPr lang="en-US" altLang="en-US"/>
              <a:pPr>
                <a:defRPr/>
              </a:pPr>
              <a:t>‹#›</a:t>
            </a:fld>
            <a:endParaRPr lang="en-US" altLang="en-US"/>
          </a:p>
        </p:txBody>
      </p:sp>
    </p:spTree>
    <p:extLst>
      <p:ext uri="{BB962C8B-B14F-4D97-AF65-F5344CB8AC3E}">
        <p14:creationId xmlns:p14="http://schemas.microsoft.com/office/powerpoint/2010/main" val="3745602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29/11/2018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29/11/2018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29/11/2018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29/11/2018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29/11/2018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1188A-C31D-417D-BC68-CF60BBC24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5EFA0-D6C0-4130-B823-E0DB87234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30E94-16E5-44F6-B2A7-94CA8D88AF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B54062-95A9-41F0-A4BE-08D08F4A4176}" type="datetimeFigureOut">
              <a:rPr lang="en-GB" smtClean="0"/>
              <a:t>29/11/2018</a:t>
            </a:fld>
            <a:endParaRPr lang="en-GB"/>
          </a:p>
        </p:txBody>
      </p:sp>
      <p:sp>
        <p:nvSpPr>
          <p:cNvPr id="5" name="Footer Placeholder 4">
            <a:extLst>
              <a:ext uri="{FF2B5EF4-FFF2-40B4-BE49-F238E27FC236}">
                <a16:creationId xmlns:a16="http://schemas.microsoft.com/office/drawing/2014/main" id="{79D5EE59-B816-491F-96C6-B0DF3F153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2BDFD-457B-4FDB-8282-6270B13C6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F1E5D-76CA-4100-9626-6529C6DF21A2}" type="slidenum">
              <a:rPr lang="en-GB" smtClean="0"/>
              <a:t>‹#›</a:t>
            </a:fld>
            <a:endParaRPr lang="en-GB"/>
          </a:p>
        </p:txBody>
      </p:sp>
    </p:spTree>
    <p:extLst>
      <p:ext uri="{BB962C8B-B14F-4D97-AF65-F5344CB8AC3E}">
        <p14:creationId xmlns:p14="http://schemas.microsoft.com/office/powerpoint/2010/main" val="5292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Calibri" panose="020F0502020204030204" pitchFamily="34" charset="0"/>
              </a:defRPr>
            </a:lvl1pPr>
          </a:lstStyle>
          <a:p>
            <a:pPr fontAlgn="base">
              <a:spcBef>
                <a:spcPct val="0"/>
              </a:spcBef>
              <a:spcAft>
                <a:spcPct val="0"/>
              </a:spcAft>
              <a:defRPr/>
            </a:pPr>
            <a:fld id="{A2C1EEAD-E82A-4B5B-96B0-923D0D13B08A}" type="datetime1">
              <a:rPr lang="en-US">
                <a:solidFill>
                  <a:prstClr val="black">
                    <a:tint val="75000"/>
                  </a:prstClr>
                </a:solidFill>
              </a:rPr>
              <a:pPr fontAlgn="base">
                <a:spcBef>
                  <a:spcPct val="0"/>
                </a:spcBef>
                <a:spcAft>
                  <a:spcPct val="0"/>
                </a:spcAft>
                <a:defRPr/>
              </a:pPr>
              <a:t>11/29/2018</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Calibri" panose="020F0502020204030204" pitchFamily="34" charset="0"/>
              </a:defRPr>
            </a:lvl1pPr>
          </a:lstStyle>
          <a:p>
            <a:pPr fontAlgn="base">
              <a:spcBef>
                <a:spcPct val="0"/>
              </a:spcBef>
              <a:spcAft>
                <a:spcPct val="0"/>
              </a:spcAft>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fontAlgn="base">
              <a:spcBef>
                <a:spcPct val="0"/>
              </a:spcBef>
              <a:spcAft>
                <a:spcPct val="0"/>
              </a:spcAft>
              <a:defRPr/>
            </a:pPr>
            <a:fld id="{4861AE85-42D5-480A-8E06-23BD22061C8D}" type="slidenum">
              <a:rPr lang="en-US" altLang="en-US"/>
              <a:pPr fontAlgn="base">
                <a:spcBef>
                  <a:spcPct val="0"/>
                </a:spcBef>
                <a:spcAft>
                  <a:spcPct val="0"/>
                </a:spcAft>
                <a:defRPr/>
              </a:pPr>
              <a:t>‹#›</a:t>
            </a:fld>
            <a:endParaRPr lang="en-US" altLang="en-US"/>
          </a:p>
        </p:txBody>
      </p:sp>
    </p:spTree>
    <p:extLst>
      <p:ext uri="{BB962C8B-B14F-4D97-AF65-F5344CB8AC3E}">
        <p14:creationId xmlns:p14="http://schemas.microsoft.com/office/powerpoint/2010/main" val="604535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PRS</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Problem solving and </a:t>
            </a:r>
            <a:r>
              <a:rPr lang="en-GB" altLang="en-US">
                <a:solidFill>
                  <a:schemeClr val="tx1"/>
                </a:solidFill>
              </a:rPr>
              <a:t>decision </a:t>
            </a:r>
            <a:r>
              <a:rPr lang="en-GB" altLang="en-US" smtClean="0">
                <a:solidFill>
                  <a:schemeClr val="tx1"/>
                </a:solidFill>
              </a:rPr>
              <a:t>making.</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r>
              <a:rPr lang="en-GB" altLang="en-US" dirty="0">
                <a:solidFill>
                  <a:schemeClr val="tx1"/>
                </a:solidFill>
              </a:rPr>
              <a:t>By Husam Helmi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81201" y="1268413"/>
            <a:ext cx="8507413" cy="4176712"/>
          </a:xfrm>
        </p:spPr>
        <p:txBody>
          <a:bodyPr/>
          <a:lstStyle/>
          <a:p>
            <a:pPr marL="0" indent="0" eaLnBrk="1" hangingPunct="1">
              <a:buNone/>
              <a:defRPr/>
            </a:pPr>
            <a:r>
              <a:rPr lang="en-GB" altLang="en-US" sz="2400" dirty="0"/>
              <a:t>The aim of this session: </a:t>
            </a:r>
          </a:p>
          <a:p>
            <a:pPr marL="0" indent="0" eaLnBrk="1" hangingPunct="1">
              <a:buNone/>
              <a:defRPr/>
            </a:pPr>
            <a:r>
              <a:rPr lang="en-GB" altLang="en-US" sz="2400" dirty="0"/>
              <a:t>To introduce and discuss the key organisational subsystems to identify problems and enhance decision making in workplace. </a:t>
            </a:r>
          </a:p>
          <a:p>
            <a:pPr marL="0" indent="0" eaLnBrk="1" hangingPunct="1">
              <a:buNone/>
              <a:defRPr/>
            </a:pPr>
            <a:r>
              <a:rPr lang="en-GB" altLang="en-US" sz="2400" dirty="0"/>
              <a:t>Learning outcomes: </a:t>
            </a:r>
          </a:p>
          <a:p>
            <a:pPr eaLnBrk="1" hangingPunct="1">
              <a:buFontTx/>
              <a:buChar char="-"/>
              <a:defRPr/>
            </a:pPr>
            <a:r>
              <a:rPr lang="en-GB" altLang="en-US" sz="2400" dirty="0"/>
              <a:t>Demonstrate the importance of key subsystems of organisations (Product, structure, psychological climate, management and culture). </a:t>
            </a:r>
          </a:p>
          <a:p>
            <a:pPr eaLnBrk="1" hangingPunct="1">
              <a:buFontTx/>
              <a:buChar char="-"/>
              <a:defRPr/>
            </a:pPr>
            <a:r>
              <a:rPr lang="en-GB" altLang="en-US" sz="2400" dirty="0"/>
              <a:t>Discuss different issues associated with each subsystem. </a:t>
            </a:r>
          </a:p>
          <a:p>
            <a:pPr eaLnBrk="1" hangingPunct="1">
              <a:buFontTx/>
              <a:buChar char="-"/>
              <a:defRPr/>
            </a:pPr>
            <a:r>
              <a:rPr lang="en-GB" altLang="en-US" sz="2400" dirty="0"/>
              <a:t>Discuss different ways of overcoming issues identified to enhance decision making in workplace. </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2</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p:txBody>
          <a:bodyPr/>
          <a:lstStyle/>
          <a:p>
            <a:r>
              <a:rPr lang="en-GB" dirty="0"/>
              <a:t>Recapping from last session: 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extLst/>
          </p:nvPr>
        </p:nvGraphicFramePr>
        <p:xfrm>
          <a:off x="1981200" y="1600201"/>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29/11/2018</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1D4D4-72A7-4295-84B2-39308E703E26}"/>
              </a:ext>
            </a:extLst>
          </p:cNvPr>
          <p:cNvSpPr>
            <a:spLocks noGrp="1"/>
          </p:cNvSpPr>
          <p:nvPr>
            <p:ph type="title"/>
          </p:nvPr>
        </p:nvSpPr>
        <p:spPr/>
        <p:txBody>
          <a:bodyPr/>
          <a:lstStyle/>
          <a:p>
            <a:r>
              <a:rPr lang="en-GB" dirty="0"/>
              <a:t>Organisational systems </a:t>
            </a:r>
          </a:p>
        </p:txBody>
      </p:sp>
      <p:graphicFrame>
        <p:nvGraphicFramePr>
          <p:cNvPr id="4" name="Content Placeholder 3">
            <a:extLst>
              <a:ext uri="{FF2B5EF4-FFF2-40B4-BE49-F238E27FC236}">
                <a16:creationId xmlns:a16="http://schemas.microsoft.com/office/drawing/2014/main" id="{B15B7E2A-2996-4F45-A04A-26450E46C84A}"/>
              </a:ext>
            </a:extLst>
          </p:cNvPr>
          <p:cNvGraphicFramePr>
            <a:graphicFrameLocks noGrp="1"/>
          </p:cNvGraphicFramePr>
          <p:nvPr>
            <p:ph idx="1"/>
            <p:extLst>
              <p:ext uri="{D42A27DB-BD31-4B8C-83A1-F6EECF244321}">
                <p14:modId xmlns:p14="http://schemas.microsoft.com/office/powerpoint/2010/main" val="28761668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28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C458-7B6D-4E82-BFDA-08E875D9F54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6D70D11-F909-4DD8-B05D-7202B5D6476C}"/>
              </a:ext>
            </a:extLst>
          </p:cNvPr>
          <p:cNvSpPr>
            <a:spLocks noGrp="1"/>
          </p:cNvSpPr>
          <p:nvPr>
            <p:ph idx="1"/>
          </p:nvPr>
        </p:nvSpPr>
        <p:spPr/>
        <p:txBody>
          <a:bodyPr/>
          <a:lstStyle/>
          <a:p>
            <a:pPr marL="0" indent="0" algn="ctr">
              <a:buNone/>
            </a:pPr>
            <a:endParaRPr lang="en-GB" dirty="0"/>
          </a:p>
          <a:p>
            <a:pPr marL="0" indent="0" algn="ctr">
              <a:buNone/>
            </a:pPr>
            <a:r>
              <a:rPr lang="en-GB" sz="7200" dirty="0"/>
              <a:t>Issues associated with </a:t>
            </a:r>
          </a:p>
          <a:p>
            <a:pPr marL="0" indent="0" algn="ctr">
              <a:buNone/>
            </a:pPr>
            <a:r>
              <a:rPr lang="en-GB" sz="7200" dirty="0"/>
              <a:t> Product – Technology</a:t>
            </a:r>
          </a:p>
          <a:p>
            <a:pPr marL="0" indent="0">
              <a:buNone/>
            </a:pPr>
            <a:r>
              <a:rPr lang="en-GB" sz="2400" dirty="0"/>
              <a:t>(Stevenson, 2009)</a:t>
            </a:r>
          </a:p>
          <a:p>
            <a:pPr marL="0" indent="0">
              <a:buNone/>
            </a:pPr>
            <a:endParaRPr lang="en-GB" dirty="0"/>
          </a:p>
        </p:txBody>
      </p:sp>
    </p:spTree>
    <p:extLst>
      <p:ext uri="{BB962C8B-B14F-4D97-AF65-F5344CB8AC3E}">
        <p14:creationId xmlns:p14="http://schemas.microsoft.com/office/powerpoint/2010/main" val="51150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Examples</a:t>
            </a:r>
            <a:r>
              <a:rPr lang="en-GB" dirty="0"/>
              <a:t> </a:t>
            </a:r>
          </a:p>
        </p:txBody>
      </p:sp>
      <p:sp>
        <p:nvSpPr>
          <p:cNvPr id="3" name="Content Placeholder 2"/>
          <p:cNvSpPr>
            <a:spLocks noGrp="1"/>
          </p:cNvSpPr>
          <p:nvPr>
            <p:ph idx="1"/>
          </p:nvPr>
        </p:nvSpPr>
        <p:spPr>
          <a:xfrm>
            <a:off x="729916" y="1452646"/>
            <a:ext cx="10515600" cy="4351338"/>
          </a:xfrm>
        </p:spPr>
        <p:txBody>
          <a:bodyPr>
            <a:normAutofit/>
          </a:bodyPr>
          <a:lstStyle/>
          <a:p>
            <a:pPr marL="0" indent="0">
              <a:buNone/>
            </a:pPr>
            <a:r>
              <a:rPr lang="en-US" dirty="0"/>
              <a:t>Product Design</a:t>
            </a:r>
          </a:p>
          <a:p>
            <a:r>
              <a:rPr lang="en-US" dirty="0"/>
              <a:t>Plumbing</a:t>
            </a:r>
          </a:p>
          <a:p>
            <a:r>
              <a:rPr lang="en-US" dirty="0"/>
              <a:t>MP3-player</a:t>
            </a:r>
          </a:p>
          <a:p>
            <a:r>
              <a:rPr lang="en-US" dirty="0"/>
              <a:t>Pool Pump</a:t>
            </a:r>
          </a:p>
          <a:p>
            <a:r>
              <a:rPr lang="en-US" dirty="0"/>
              <a:t>Hot Tub / Spa</a:t>
            </a:r>
          </a:p>
          <a:p>
            <a:pPr marL="0" indent="0">
              <a:buNone/>
            </a:pPr>
            <a:r>
              <a:rPr lang="en-US" dirty="0"/>
              <a:t>Service Design:</a:t>
            </a:r>
          </a:p>
          <a:p>
            <a:r>
              <a:rPr lang="en-US" dirty="0"/>
              <a:t>Gas stations</a:t>
            </a:r>
          </a:p>
          <a:p>
            <a:r>
              <a:rPr lang="en-US" dirty="0"/>
              <a:t>Retail checkout / cashiers</a:t>
            </a:r>
          </a:p>
          <a:p>
            <a:endParaRPr lang="en-GB" dirty="0"/>
          </a:p>
        </p:txBody>
      </p:sp>
    </p:spTree>
    <p:extLst>
      <p:ext uri="{BB962C8B-B14F-4D97-AF65-F5344CB8AC3E}">
        <p14:creationId xmlns:p14="http://schemas.microsoft.com/office/powerpoint/2010/main" val="121867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Considerations </a:t>
            </a:r>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ct val="0"/>
              </a:spcAft>
              <a:buClr>
                <a:srgbClr val="000000"/>
              </a:buClr>
              <a:buFont typeface="Wingdings" panose="05000000000000000000" pitchFamily="2" charset="2"/>
              <a:buChar char="§"/>
            </a:pPr>
            <a:r>
              <a:rPr lang="en-US" altLang="en-US" sz="3200" dirty="0">
                <a:solidFill>
                  <a:srgbClr val="000000"/>
                </a:solidFill>
                <a:latin typeface="Arial"/>
              </a:rPr>
              <a:t>Major factors in design strategy</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Cost</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Quality</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Time-to-market</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Customer satisfaction</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Competitive advantage</a:t>
            </a:r>
          </a:p>
          <a:p>
            <a:endParaRPr lang="en-GB" dirty="0"/>
          </a:p>
        </p:txBody>
      </p:sp>
    </p:spTree>
    <p:extLst>
      <p:ext uri="{BB962C8B-B14F-4D97-AF65-F5344CB8AC3E}">
        <p14:creationId xmlns:p14="http://schemas.microsoft.com/office/powerpoint/2010/main" val="718336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 </a:t>
            </a:r>
          </a:p>
        </p:txBody>
      </p:sp>
      <p:sp>
        <p:nvSpPr>
          <p:cNvPr id="3" name="Content Placeholder 2"/>
          <p:cNvSpPr>
            <a:spLocks noGrp="1"/>
          </p:cNvSpPr>
          <p:nvPr>
            <p:ph idx="1"/>
          </p:nvPr>
        </p:nvSpPr>
        <p:spPr/>
        <p:txBody>
          <a:bodyPr/>
          <a:lstStyle/>
          <a:p>
            <a:pPr marL="0" indent="0">
              <a:buNone/>
            </a:pPr>
            <a:r>
              <a:rPr lang="en-US" dirty="0"/>
              <a:t>To what extent do you agree on disagree with the following? </a:t>
            </a:r>
          </a:p>
          <a:p>
            <a:pPr marL="0" indent="0">
              <a:buNone/>
            </a:pPr>
            <a:endParaRPr lang="en-US" dirty="0"/>
          </a:p>
          <a:p>
            <a:pPr marL="0" indent="0">
              <a:buNone/>
            </a:pPr>
            <a:r>
              <a:rPr lang="en-US" b="1" dirty="0">
                <a:solidFill>
                  <a:srgbClr val="FF0000"/>
                </a:solidFill>
              </a:rPr>
              <a:t>Product and service design – or redesign – should be closely tied to an organization’s strategy</a:t>
            </a:r>
          </a:p>
          <a:p>
            <a:pPr marL="0" indent="0">
              <a:buNone/>
            </a:pPr>
            <a:endParaRPr lang="en-US" dirty="0"/>
          </a:p>
          <a:p>
            <a:pPr marL="0" indent="0">
              <a:buNone/>
            </a:pPr>
            <a:r>
              <a:rPr lang="en-US" dirty="0"/>
              <a:t>Can problems arise from this? </a:t>
            </a:r>
          </a:p>
          <a:p>
            <a:endParaRPr lang="en-GB" dirty="0"/>
          </a:p>
        </p:txBody>
      </p:sp>
    </p:spTree>
    <p:extLst>
      <p:ext uri="{BB962C8B-B14F-4D97-AF65-F5344CB8AC3E}">
        <p14:creationId xmlns:p14="http://schemas.microsoft.com/office/powerpoint/2010/main" val="374706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Product or Service Design Activities</a:t>
            </a:r>
            <a:endParaRPr lang="en-GB" b="1" dirty="0"/>
          </a:p>
        </p:txBody>
      </p:sp>
      <p:sp>
        <p:nvSpPr>
          <p:cNvPr id="3" name="Content Placeholder 2"/>
          <p:cNvSpPr>
            <a:spLocks noGrp="1"/>
          </p:cNvSpPr>
          <p:nvPr>
            <p:ph idx="1"/>
          </p:nvPr>
        </p:nvSpPr>
        <p:spPr/>
        <p:txBody>
          <a:bodyPr/>
          <a:lstStyle/>
          <a:p>
            <a:pPr marL="609600" indent="-609600">
              <a:buFont typeface="Symbol" panose="05050102010706020507" pitchFamily="18" charset="2"/>
              <a:buAutoNum type="arabicPeriod"/>
            </a:pPr>
            <a:r>
              <a:rPr lang="en-US" altLang="en-US" dirty="0"/>
              <a:t>Translate customer wants and needs into product and service requirements</a:t>
            </a:r>
          </a:p>
          <a:p>
            <a:pPr marL="609600" indent="-609600">
              <a:buFont typeface="Symbol" panose="05050102010706020507" pitchFamily="18" charset="2"/>
              <a:buAutoNum type="arabicPeriod"/>
            </a:pPr>
            <a:r>
              <a:rPr lang="en-US" altLang="en-US" dirty="0"/>
              <a:t>Refine existing products and services</a:t>
            </a:r>
          </a:p>
          <a:p>
            <a:pPr marL="609600" indent="-609600">
              <a:buFont typeface="Symbol" panose="05050102010706020507" pitchFamily="18" charset="2"/>
              <a:buAutoNum type="arabicPeriod"/>
            </a:pPr>
            <a:r>
              <a:rPr lang="en-US" altLang="en-US" dirty="0"/>
              <a:t>Develop new products and services</a:t>
            </a:r>
          </a:p>
          <a:p>
            <a:pPr marL="609600" indent="-609600">
              <a:buFont typeface="Symbol" panose="05050102010706020507" pitchFamily="18" charset="2"/>
              <a:buAutoNum type="arabicPeriod"/>
            </a:pPr>
            <a:r>
              <a:rPr lang="en-US" altLang="en-US" dirty="0"/>
              <a:t>Formulate quality goals</a:t>
            </a:r>
          </a:p>
          <a:p>
            <a:pPr marL="609600" indent="-609600">
              <a:buFont typeface="Symbol" panose="05050102010706020507" pitchFamily="18" charset="2"/>
              <a:buAutoNum type="arabicPeriod"/>
            </a:pPr>
            <a:r>
              <a:rPr lang="en-US" altLang="en-US" dirty="0"/>
              <a:t>Formulate cost targets</a:t>
            </a:r>
          </a:p>
          <a:p>
            <a:pPr marL="609600" indent="-609600">
              <a:buFont typeface="Symbol" panose="05050102010706020507" pitchFamily="18" charset="2"/>
              <a:buAutoNum type="arabicPeriod"/>
            </a:pPr>
            <a:r>
              <a:rPr lang="en-US" altLang="en-US" dirty="0"/>
              <a:t>Construct and test prototypes</a:t>
            </a:r>
          </a:p>
          <a:p>
            <a:pPr marL="609600" indent="-609600">
              <a:buFont typeface="Symbol" panose="05050102010706020507" pitchFamily="18" charset="2"/>
              <a:buAutoNum type="arabicPeriod"/>
            </a:pPr>
            <a:r>
              <a:rPr lang="en-US" altLang="en-US" dirty="0"/>
              <a:t>Document specifications</a:t>
            </a:r>
          </a:p>
          <a:p>
            <a:endParaRPr lang="en-GB" dirty="0"/>
          </a:p>
        </p:txBody>
      </p:sp>
    </p:spTree>
    <p:extLst>
      <p:ext uri="{BB962C8B-B14F-4D97-AF65-F5344CB8AC3E}">
        <p14:creationId xmlns:p14="http://schemas.microsoft.com/office/powerpoint/2010/main" val="2659133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Considerations during the process </a:t>
            </a:r>
          </a:p>
        </p:txBody>
      </p:sp>
      <p:sp>
        <p:nvSpPr>
          <p:cNvPr id="3" name="Content Placeholder 2"/>
          <p:cNvSpPr>
            <a:spLocks noGrp="1"/>
          </p:cNvSpPr>
          <p:nvPr>
            <p:ph idx="1"/>
          </p:nvPr>
        </p:nvSpPr>
        <p:spPr/>
        <p:txBody>
          <a:bodyPr/>
          <a:lstStyle/>
          <a:p>
            <a:pPr>
              <a:spcBef>
                <a:spcPct val="45000"/>
              </a:spcBef>
            </a:pPr>
            <a:r>
              <a:rPr lang="en-US" altLang="en-US" dirty="0"/>
              <a:t>Economic</a:t>
            </a:r>
          </a:p>
          <a:p>
            <a:pPr>
              <a:spcBef>
                <a:spcPct val="45000"/>
              </a:spcBef>
            </a:pPr>
            <a:r>
              <a:rPr lang="en-US" altLang="en-US" dirty="0"/>
              <a:t>Social and demographic</a:t>
            </a:r>
          </a:p>
          <a:p>
            <a:pPr>
              <a:spcBef>
                <a:spcPct val="45000"/>
              </a:spcBef>
            </a:pPr>
            <a:r>
              <a:rPr lang="en-US" altLang="en-US" dirty="0"/>
              <a:t>Political, liability, or legal</a:t>
            </a:r>
          </a:p>
          <a:p>
            <a:pPr>
              <a:spcBef>
                <a:spcPct val="45000"/>
              </a:spcBef>
            </a:pPr>
            <a:r>
              <a:rPr lang="en-US" altLang="en-US" dirty="0"/>
              <a:t>Competitive</a:t>
            </a:r>
          </a:p>
          <a:p>
            <a:pPr>
              <a:spcBef>
                <a:spcPct val="45000"/>
              </a:spcBef>
            </a:pPr>
            <a:r>
              <a:rPr lang="en-US" altLang="en-US" dirty="0"/>
              <a:t>Cost or availability</a:t>
            </a:r>
          </a:p>
          <a:p>
            <a:pPr>
              <a:spcBef>
                <a:spcPct val="45000"/>
              </a:spcBef>
            </a:pPr>
            <a:r>
              <a:rPr lang="en-US" altLang="en-US" dirty="0"/>
              <a:t>Technological</a:t>
            </a:r>
          </a:p>
          <a:p>
            <a:endParaRPr lang="en-GB" dirty="0"/>
          </a:p>
        </p:txBody>
      </p:sp>
    </p:spTree>
    <p:extLst>
      <p:ext uri="{BB962C8B-B14F-4D97-AF65-F5344CB8AC3E}">
        <p14:creationId xmlns:p14="http://schemas.microsoft.com/office/powerpoint/2010/main" val="4087352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 of product/service design or development </a:t>
            </a:r>
          </a:p>
        </p:txBody>
      </p:sp>
      <p:sp>
        <p:nvSpPr>
          <p:cNvPr id="3" name="Content Placeholder 2"/>
          <p:cNvSpPr>
            <a:spLocks noGrp="1"/>
          </p:cNvSpPr>
          <p:nvPr>
            <p:ph idx="1"/>
          </p:nvPr>
        </p:nvSpPr>
        <p:spPr/>
        <p:txBody>
          <a:bodyPr/>
          <a:lstStyle/>
          <a:p>
            <a:r>
              <a:rPr lang="en-US" altLang="en-US" dirty="0"/>
              <a:t>Main focus</a:t>
            </a:r>
          </a:p>
          <a:p>
            <a:pPr lvl="1"/>
            <a:r>
              <a:rPr lang="en-US" altLang="en-US" dirty="0"/>
              <a:t>Customer satisfaction</a:t>
            </a:r>
          </a:p>
          <a:p>
            <a:pPr lvl="1"/>
            <a:r>
              <a:rPr lang="en-US" altLang="en-US" dirty="0"/>
              <a:t>Understand what the customer wants</a:t>
            </a:r>
          </a:p>
          <a:p>
            <a:r>
              <a:rPr lang="en-US" altLang="en-US" dirty="0"/>
              <a:t>Secondary focus</a:t>
            </a:r>
          </a:p>
          <a:p>
            <a:pPr lvl="1"/>
            <a:r>
              <a:rPr lang="en-US" altLang="en-US" dirty="0"/>
              <a:t>Function of product/service</a:t>
            </a:r>
          </a:p>
          <a:p>
            <a:pPr lvl="1"/>
            <a:r>
              <a:rPr lang="en-US" altLang="en-US" dirty="0"/>
              <a:t>Cost/profit</a:t>
            </a:r>
          </a:p>
          <a:p>
            <a:pPr lvl="1"/>
            <a:r>
              <a:rPr lang="en-US" altLang="en-US" dirty="0"/>
              <a:t>Quality</a:t>
            </a:r>
          </a:p>
          <a:p>
            <a:pPr lvl="1"/>
            <a:r>
              <a:rPr lang="en-US" altLang="en-US" dirty="0"/>
              <a:t>Appearance</a:t>
            </a:r>
          </a:p>
          <a:p>
            <a:pPr lvl="1"/>
            <a:r>
              <a:rPr lang="en-US" altLang="en-US" dirty="0"/>
              <a:t>Ease of production/assembly</a:t>
            </a:r>
          </a:p>
          <a:p>
            <a:pPr lvl="1"/>
            <a:r>
              <a:rPr lang="en-US" altLang="en-US" dirty="0"/>
              <a:t>Ease of maintenance/service</a:t>
            </a:r>
          </a:p>
          <a:p>
            <a:endParaRPr lang="en-GB" dirty="0"/>
          </a:p>
        </p:txBody>
      </p:sp>
    </p:spTree>
    <p:extLst>
      <p:ext uri="{BB962C8B-B14F-4D97-AF65-F5344CB8AC3E}">
        <p14:creationId xmlns:p14="http://schemas.microsoft.com/office/powerpoint/2010/main" val="957109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Points for consideration during the process </a:t>
            </a:r>
          </a:p>
        </p:txBody>
      </p:sp>
      <p:sp>
        <p:nvSpPr>
          <p:cNvPr id="3" name="Content Placeholder 2"/>
          <p:cNvSpPr>
            <a:spLocks noGrp="1"/>
          </p:cNvSpPr>
          <p:nvPr>
            <p:ph idx="1"/>
          </p:nvPr>
        </p:nvSpPr>
        <p:spPr/>
        <p:txBody>
          <a:bodyPr/>
          <a:lstStyle/>
          <a:p>
            <a:r>
              <a:rPr lang="en-US" dirty="0"/>
              <a:t>Product/service life cycles</a:t>
            </a:r>
          </a:p>
          <a:p>
            <a:r>
              <a:rPr lang="en-US" dirty="0"/>
              <a:t>How much standardization</a:t>
            </a:r>
          </a:p>
          <a:p>
            <a:r>
              <a:rPr lang="en-US" dirty="0"/>
              <a:t>Mass customization</a:t>
            </a:r>
          </a:p>
          <a:p>
            <a:r>
              <a:rPr lang="en-US" dirty="0"/>
              <a:t>Product/service reliability</a:t>
            </a:r>
          </a:p>
          <a:p>
            <a:r>
              <a:rPr lang="en-US" dirty="0"/>
              <a:t>Robust design</a:t>
            </a:r>
          </a:p>
          <a:p>
            <a:r>
              <a:rPr lang="en-US" dirty="0"/>
              <a:t>Degree of newness</a:t>
            </a:r>
          </a:p>
          <a:p>
            <a:r>
              <a:rPr lang="en-US" dirty="0"/>
              <a:t>Cultural differences</a:t>
            </a:r>
          </a:p>
          <a:p>
            <a:endParaRPr lang="en-GB" dirty="0"/>
          </a:p>
        </p:txBody>
      </p:sp>
    </p:spTree>
    <p:extLst>
      <p:ext uri="{BB962C8B-B14F-4D97-AF65-F5344CB8AC3E}">
        <p14:creationId xmlns:p14="http://schemas.microsoft.com/office/powerpoint/2010/main" val="3697650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Life Cycles of Products or Services</a:t>
            </a:r>
            <a:endParaRPr lang="en-GB" b="1" dirty="0"/>
          </a:p>
        </p:txBody>
      </p:sp>
      <p:sp>
        <p:nvSpPr>
          <p:cNvPr id="3" name="Content Placeholder 2"/>
          <p:cNvSpPr>
            <a:spLocks noGrp="1"/>
          </p:cNvSpPr>
          <p:nvPr>
            <p:ph idx="1"/>
          </p:nvPr>
        </p:nvSpPr>
        <p:spPr/>
        <p:txBody>
          <a:bodyPr/>
          <a:lstStyle/>
          <a:p>
            <a:endParaRPr lang="en-GB" dirty="0"/>
          </a:p>
        </p:txBody>
      </p:sp>
      <p:grpSp>
        <p:nvGrpSpPr>
          <p:cNvPr id="4" name="Group 3"/>
          <p:cNvGrpSpPr>
            <a:grpSpLocks/>
          </p:cNvGrpSpPr>
          <p:nvPr/>
        </p:nvGrpSpPr>
        <p:grpSpPr bwMode="auto">
          <a:xfrm>
            <a:off x="1632350" y="1621939"/>
            <a:ext cx="7839075" cy="4306888"/>
            <a:chOff x="250" y="1200"/>
            <a:chExt cx="4938" cy="2713"/>
          </a:xfrm>
        </p:grpSpPr>
        <p:sp>
          <p:nvSpPr>
            <p:cNvPr id="5" name="Rectangle 4">
              <a:extLst>
                <a:ext uri="{FF2B5EF4-FFF2-40B4-BE49-F238E27FC236}">
                  <a16:creationId xmlns:a16="http://schemas.microsoft.com/office/drawing/2014/main" id="{60C7C093-8A73-40E1-BD0F-C280D30E8E47}"/>
                </a:ext>
              </a:extLst>
            </p:cNvPr>
            <p:cNvSpPr>
              <a:spLocks noChangeArrowheads="1"/>
            </p:cNvSpPr>
            <p:nvPr/>
          </p:nvSpPr>
          <p:spPr bwMode="auto">
            <a:xfrm>
              <a:off x="528" y="1200"/>
              <a:ext cx="4660" cy="2344"/>
            </a:xfrm>
            <a:prstGeom prst="rect">
              <a:avLst/>
            </a:prstGeom>
            <a:gradFill rotWithShape="0">
              <a:gsLst>
                <a:gs pos="0">
                  <a:srgbClr val="9CC8EC">
                    <a:gamma/>
                    <a:tint val="0"/>
                    <a:invGamma/>
                  </a:srgbClr>
                </a:gs>
                <a:gs pos="100000">
                  <a:srgbClr val="9CC8EC"/>
                </a:gs>
              </a:gsLst>
              <a:path path="shape">
                <a:fillToRect l="50000" t="50000" r="50000" b="50000"/>
              </a:path>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US" altLang="en-US" sz="2400">
                <a:effectLst>
                  <a:outerShdw blurRad="38100" dist="38100" dir="2700000" algn="tl">
                    <a:srgbClr val="FFFFFF"/>
                  </a:outerShdw>
                </a:effectLst>
                <a:latin typeface="Times New Roman" panose="02020603050405020304" pitchFamily="18" charset="0"/>
              </a:endParaRPr>
            </a:p>
          </p:txBody>
        </p:sp>
        <p:grpSp>
          <p:nvGrpSpPr>
            <p:cNvPr id="6" name="Group 5"/>
            <p:cNvGrpSpPr>
              <a:grpSpLocks/>
            </p:cNvGrpSpPr>
            <p:nvPr/>
          </p:nvGrpSpPr>
          <p:grpSpPr bwMode="auto">
            <a:xfrm>
              <a:off x="2331" y="3627"/>
              <a:ext cx="925" cy="286"/>
              <a:chOff x="2331" y="3627"/>
              <a:chExt cx="925" cy="286"/>
            </a:xfrm>
          </p:grpSpPr>
          <p:sp>
            <p:nvSpPr>
              <p:cNvPr id="18" name="Rectangle 6"/>
              <p:cNvSpPr>
                <a:spLocks noChangeArrowheads="1"/>
              </p:cNvSpPr>
              <p:nvPr/>
            </p:nvSpPr>
            <p:spPr bwMode="auto">
              <a:xfrm>
                <a:off x="2331" y="3627"/>
                <a:ext cx="572"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t>Time</a:t>
                </a:r>
              </a:p>
            </p:txBody>
          </p:sp>
          <p:sp>
            <p:nvSpPr>
              <p:cNvPr id="19" name="Line 7"/>
              <p:cNvSpPr>
                <a:spLocks noChangeShapeType="1"/>
              </p:cNvSpPr>
              <p:nvPr/>
            </p:nvSpPr>
            <p:spPr bwMode="auto">
              <a:xfrm>
                <a:off x="2937" y="3768"/>
                <a:ext cx="319"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7" name="Line 8"/>
            <p:cNvSpPr>
              <a:spLocks noChangeShapeType="1"/>
            </p:cNvSpPr>
            <p:nvPr/>
          </p:nvSpPr>
          <p:spPr bwMode="auto">
            <a:xfrm flipV="1">
              <a:off x="420" y="1745"/>
              <a:ext cx="0" cy="31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8" name="Group 9"/>
            <p:cNvGrpSpPr>
              <a:grpSpLocks/>
            </p:cNvGrpSpPr>
            <p:nvPr/>
          </p:nvGrpSpPr>
          <p:grpSpPr bwMode="auto">
            <a:xfrm>
              <a:off x="858" y="1400"/>
              <a:ext cx="3623" cy="2168"/>
              <a:chOff x="858" y="1400"/>
              <a:chExt cx="3623" cy="2168"/>
            </a:xfrm>
          </p:grpSpPr>
          <p:sp>
            <p:nvSpPr>
              <p:cNvPr id="15" name="Arc 10"/>
              <p:cNvSpPr>
                <a:spLocks/>
              </p:cNvSpPr>
              <p:nvPr/>
            </p:nvSpPr>
            <p:spPr bwMode="auto">
              <a:xfrm rot="-9540000">
                <a:off x="1716" y="1400"/>
                <a:ext cx="2055" cy="1640"/>
              </a:xfrm>
              <a:custGeom>
                <a:avLst/>
                <a:gdLst>
                  <a:gd name="T0" fmla="*/ 2055 w 21632"/>
                  <a:gd name="T1" fmla="*/ 1 h 21600"/>
                  <a:gd name="T2" fmla="*/ 0 w 21632"/>
                  <a:gd name="T3" fmla="*/ 1640 h 21600"/>
                  <a:gd name="T4" fmla="*/ 3 w 21632"/>
                  <a:gd name="T5" fmla="*/ 0 h 21600"/>
                  <a:gd name="T6" fmla="*/ 0 60000 65536"/>
                  <a:gd name="T7" fmla="*/ 0 60000 65536"/>
                  <a:gd name="T8" fmla="*/ 0 60000 65536"/>
                </a:gdLst>
                <a:ahLst/>
                <a:cxnLst>
                  <a:cxn ang="T6">
                    <a:pos x="T0" y="T1"/>
                  </a:cxn>
                  <a:cxn ang="T7">
                    <a:pos x="T2" y="T3"/>
                  </a:cxn>
                  <a:cxn ang="T8">
                    <a:pos x="T4" y="T5"/>
                  </a:cxn>
                </a:cxnLst>
                <a:rect l="0" t="0" r="r" b="b"/>
                <a:pathLst>
                  <a:path w="21632" h="21600" fill="none" extrusionOk="0">
                    <a:moveTo>
                      <a:pt x="21631" y="12"/>
                    </a:moveTo>
                    <a:cubicBezTo>
                      <a:pt x="21624" y="11937"/>
                      <a:pt x="11956" y="21600"/>
                      <a:pt x="32" y="21600"/>
                    </a:cubicBezTo>
                    <a:cubicBezTo>
                      <a:pt x="21" y="21600"/>
                      <a:pt x="10" y="21599"/>
                      <a:pt x="0" y="21599"/>
                    </a:cubicBezTo>
                  </a:path>
                  <a:path w="21632" h="21600" stroke="0" extrusionOk="0">
                    <a:moveTo>
                      <a:pt x="21631" y="12"/>
                    </a:moveTo>
                    <a:cubicBezTo>
                      <a:pt x="21624" y="11937"/>
                      <a:pt x="11956" y="21600"/>
                      <a:pt x="32" y="21600"/>
                    </a:cubicBezTo>
                    <a:cubicBezTo>
                      <a:pt x="21" y="21600"/>
                      <a:pt x="10" y="21599"/>
                      <a:pt x="0" y="21599"/>
                    </a:cubicBezTo>
                    <a:lnTo>
                      <a:pt x="32" y="0"/>
                    </a:lnTo>
                    <a:lnTo>
                      <a:pt x="21631" y="12"/>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 name="Arc 11"/>
              <p:cNvSpPr>
                <a:spLocks/>
              </p:cNvSpPr>
              <p:nvPr/>
            </p:nvSpPr>
            <p:spPr bwMode="auto">
              <a:xfrm rot="1140000">
                <a:off x="3921" y="1898"/>
                <a:ext cx="560" cy="191"/>
              </a:xfrm>
              <a:custGeom>
                <a:avLst/>
                <a:gdLst>
                  <a:gd name="T0" fmla="*/ 0 w 21600"/>
                  <a:gd name="T1" fmla="*/ 0 h 21600"/>
                  <a:gd name="T2" fmla="*/ 560 w 21600"/>
                  <a:gd name="T3" fmla="*/ 190 h 21600"/>
                  <a:gd name="T4" fmla="*/ 0 w 21600"/>
                  <a:gd name="T5" fmla="*/ 191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885" y="0"/>
                      <a:pt x="21537" y="9601"/>
                      <a:pt x="21599" y="21487"/>
                    </a:cubicBezTo>
                  </a:path>
                  <a:path w="21600" h="21600" stroke="0" extrusionOk="0">
                    <a:moveTo>
                      <a:pt x="-1" y="0"/>
                    </a:moveTo>
                    <a:cubicBezTo>
                      <a:pt x="11885" y="0"/>
                      <a:pt x="21537" y="9601"/>
                      <a:pt x="21599" y="21487"/>
                    </a:cubicBezTo>
                    <a:lnTo>
                      <a:pt x="0" y="21600"/>
                    </a:lnTo>
                    <a:lnTo>
                      <a:pt x="-1" y="0"/>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 name="Arc 12"/>
              <p:cNvSpPr>
                <a:spLocks/>
              </p:cNvSpPr>
              <p:nvPr/>
            </p:nvSpPr>
            <p:spPr bwMode="auto">
              <a:xfrm rot="-4140000">
                <a:off x="542" y="2783"/>
                <a:ext cx="1101" cy="470"/>
              </a:xfrm>
              <a:custGeom>
                <a:avLst/>
                <a:gdLst>
                  <a:gd name="T0" fmla="*/ 1099 w 21600"/>
                  <a:gd name="T1" fmla="*/ 470 h 21600"/>
                  <a:gd name="T2" fmla="*/ 0 w 21600"/>
                  <a:gd name="T3" fmla="*/ 0 h 21600"/>
                  <a:gd name="T4" fmla="*/ 1101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561" y="21599"/>
                    </a:moveTo>
                    <a:cubicBezTo>
                      <a:pt x="9646" y="21578"/>
                      <a:pt x="0" y="11914"/>
                      <a:pt x="0" y="0"/>
                    </a:cubicBezTo>
                  </a:path>
                  <a:path w="21600" h="21600" stroke="0" extrusionOk="0">
                    <a:moveTo>
                      <a:pt x="21561" y="21599"/>
                    </a:moveTo>
                    <a:cubicBezTo>
                      <a:pt x="9646" y="21578"/>
                      <a:pt x="0" y="11914"/>
                      <a:pt x="0" y="0"/>
                    </a:cubicBezTo>
                    <a:lnTo>
                      <a:pt x="21600" y="0"/>
                    </a:lnTo>
                    <a:lnTo>
                      <a:pt x="21561" y="21599"/>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 name="Rectangle 13"/>
            <p:cNvSpPr>
              <a:spLocks noChangeArrowheads="1"/>
            </p:cNvSpPr>
            <p:nvPr/>
          </p:nvSpPr>
          <p:spPr bwMode="auto">
            <a:xfrm>
              <a:off x="631" y="3117"/>
              <a:ext cx="986"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Introduction</a:t>
              </a:r>
            </a:p>
          </p:txBody>
        </p:sp>
        <p:sp>
          <p:nvSpPr>
            <p:cNvPr id="10" name="Rectangle 14"/>
            <p:cNvSpPr>
              <a:spLocks noChangeArrowheads="1"/>
            </p:cNvSpPr>
            <p:nvPr/>
          </p:nvSpPr>
          <p:spPr bwMode="auto">
            <a:xfrm>
              <a:off x="1275" y="2409"/>
              <a:ext cx="650"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Growth</a:t>
              </a:r>
            </a:p>
          </p:txBody>
        </p:sp>
        <p:sp>
          <p:nvSpPr>
            <p:cNvPr id="11" name="Rectangle 15"/>
            <p:cNvSpPr>
              <a:spLocks noChangeArrowheads="1"/>
            </p:cNvSpPr>
            <p:nvPr/>
          </p:nvSpPr>
          <p:spPr bwMode="auto">
            <a:xfrm>
              <a:off x="1775" y="1781"/>
              <a:ext cx="706" cy="245"/>
            </a:xfrm>
            <a:prstGeom prst="rect">
              <a:avLst/>
            </a:prstGeom>
            <a:noFill/>
            <a:ln>
              <a:noFill/>
            </a:ln>
            <a:effectLst/>
            <a:extLst>
              <a:ext uri="{909E8E84-426E-40DD-AFC4-6F175D3DCCD1}">
                <a14:hiddenFill xmlns:a14="http://schemas.microsoft.com/office/drawing/2010/main">
                  <a:gradFill rotWithShape="0">
                    <a:gsLst>
                      <a:gs pos="0">
                        <a:srgbClr val="FFFFFF"/>
                      </a:gs>
                      <a:gs pos="100000">
                        <a:srgbClr val="E6F1FA"/>
                      </a:gs>
                    </a:gsLst>
                    <a:path path="shape">
                      <a:fillToRect l="50000" t="50000" r="50000" b="50000"/>
                    </a:path>
                  </a:gra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Maturity</a:t>
              </a:r>
            </a:p>
          </p:txBody>
        </p:sp>
        <p:sp>
          <p:nvSpPr>
            <p:cNvPr id="12" name="Rectangle 16"/>
            <p:cNvSpPr>
              <a:spLocks noChangeArrowheads="1"/>
            </p:cNvSpPr>
            <p:nvPr/>
          </p:nvSpPr>
          <p:spPr bwMode="auto">
            <a:xfrm>
              <a:off x="2722" y="1470"/>
              <a:ext cx="858"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Saturation</a:t>
              </a:r>
            </a:p>
          </p:txBody>
        </p:sp>
        <p:sp>
          <p:nvSpPr>
            <p:cNvPr id="13" name="Rectangle 17"/>
            <p:cNvSpPr>
              <a:spLocks noChangeArrowheads="1"/>
            </p:cNvSpPr>
            <p:nvPr/>
          </p:nvSpPr>
          <p:spPr bwMode="auto">
            <a:xfrm>
              <a:off x="4153" y="2124"/>
              <a:ext cx="658"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Decline</a:t>
              </a:r>
            </a:p>
          </p:txBody>
        </p:sp>
        <p:sp>
          <p:nvSpPr>
            <p:cNvPr id="14" name="Rectangle 18"/>
            <p:cNvSpPr>
              <a:spLocks noChangeArrowheads="1"/>
            </p:cNvSpPr>
            <p:nvPr/>
          </p:nvSpPr>
          <p:spPr bwMode="auto">
            <a:xfrm rot="16200000">
              <a:off x="-104" y="2241"/>
              <a:ext cx="997"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dirty="0"/>
                <a:t>Demand</a:t>
              </a:r>
              <a:endParaRPr lang="en-US" altLang="en-US" sz="2000" b="1" dirty="0"/>
            </a:p>
          </p:txBody>
        </p:sp>
      </p:grpSp>
    </p:spTree>
    <p:extLst>
      <p:ext uri="{BB962C8B-B14F-4D97-AF65-F5344CB8AC3E}">
        <p14:creationId xmlns:p14="http://schemas.microsoft.com/office/powerpoint/2010/main" val="1468424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Standardization </a:t>
            </a:r>
          </a:p>
        </p:txBody>
      </p:sp>
      <p:sp>
        <p:nvSpPr>
          <p:cNvPr id="3" name="Content Placeholder 2"/>
          <p:cNvSpPr>
            <a:spLocks noGrp="1"/>
          </p:cNvSpPr>
          <p:nvPr>
            <p:ph idx="1"/>
          </p:nvPr>
        </p:nvSpPr>
        <p:spPr/>
        <p:txBody>
          <a:bodyPr/>
          <a:lstStyle/>
          <a:p>
            <a:r>
              <a:rPr lang="en-US" altLang="en-US" dirty="0"/>
              <a:t>Standardization </a:t>
            </a:r>
          </a:p>
          <a:p>
            <a:pPr lvl="1"/>
            <a:r>
              <a:rPr lang="en-US" altLang="en-US" dirty="0"/>
              <a:t>Extent to which there is an absence of variety in a product, service or process</a:t>
            </a:r>
          </a:p>
          <a:p>
            <a:endParaRPr lang="en-GB" dirty="0"/>
          </a:p>
        </p:txBody>
      </p:sp>
    </p:spTree>
    <p:extLst>
      <p:ext uri="{BB962C8B-B14F-4D97-AF65-F5344CB8AC3E}">
        <p14:creationId xmlns:p14="http://schemas.microsoft.com/office/powerpoint/2010/main" val="3847429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Advantages of standardization </a:t>
            </a:r>
          </a:p>
        </p:txBody>
      </p:sp>
      <p:sp>
        <p:nvSpPr>
          <p:cNvPr id="3" name="Content Placeholder 2"/>
          <p:cNvSpPr>
            <a:spLocks noGrp="1"/>
          </p:cNvSpPr>
          <p:nvPr>
            <p:ph idx="1"/>
          </p:nvPr>
        </p:nvSpPr>
        <p:spPr>
          <a:xfrm>
            <a:off x="838200" y="1344362"/>
            <a:ext cx="10515600" cy="4351338"/>
          </a:xfrm>
        </p:spPr>
        <p:txBody>
          <a:bodyPr>
            <a:normAutofit fontScale="92500" lnSpcReduction="10000"/>
          </a:bodyPr>
          <a:lstStyle/>
          <a:p>
            <a:pPr>
              <a:spcBef>
                <a:spcPct val="50000"/>
              </a:spcBef>
            </a:pPr>
            <a:r>
              <a:rPr lang="en-US" altLang="en-US" dirty="0"/>
              <a:t>Fewer parts to deal with in inventory &amp; manufacturing</a:t>
            </a:r>
          </a:p>
          <a:p>
            <a:pPr>
              <a:spcBef>
                <a:spcPct val="50000"/>
              </a:spcBef>
            </a:pPr>
            <a:r>
              <a:rPr lang="en-US" altLang="en-US" dirty="0"/>
              <a:t>Design costs are generally lower</a:t>
            </a:r>
          </a:p>
          <a:p>
            <a:pPr>
              <a:spcBef>
                <a:spcPct val="50000"/>
              </a:spcBef>
            </a:pPr>
            <a:r>
              <a:rPr lang="en-US" altLang="en-US" dirty="0"/>
              <a:t>Reduced training costs and time</a:t>
            </a:r>
          </a:p>
          <a:p>
            <a:pPr>
              <a:spcBef>
                <a:spcPct val="50000"/>
              </a:spcBef>
            </a:pPr>
            <a:r>
              <a:rPr lang="en-US" altLang="en-US" dirty="0"/>
              <a:t>More routine purchasing, handling, and inspection procedures</a:t>
            </a:r>
          </a:p>
          <a:p>
            <a:pPr>
              <a:spcBef>
                <a:spcPct val="50000"/>
              </a:spcBef>
            </a:pPr>
            <a:r>
              <a:rPr lang="en-US" altLang="en-US" dirty="0"/>
              <a:t>Quality is more consistent</a:t>
            </a:r>
          </a:p>
          <a:p>
            <a:pPr>
              <a:spcBef>
                <a:spcPct val="50000"/>
              </a:spcBef>
            </a:pPr>
            <a:r>
              <a:rPr lang="en-US" altLang="en-US" dirty="0"/>
              <a:t>Orders fillable from inventory</a:t>
            </a:r>
          </a:p>
          <a:p>
            <a:pPr>
              <a:spcBef>
                <a:spcPct val="50000"/>
              </a:spcBef>
            </a:pPr>
            <a:r>
              <a:rPr lang="en-US" altLang="en-US" dirty="0"/>
              <a:t>Opportunities for long production runs and automation</a:t>
            </a:r>
          </a:p>
          <a:p>
            <a:pPr>
              <a:spcBef>
                <a:spcPct val="50000"/>
              </a:spcBef>
            </a:pPr>
            <a:r>
              <a:rPr lang="en-US" altLang="en-US" dirty="0"/>
              <a:t>Need for fewer parts justifies increased expenditures on perfecting designs and improving quality control procedures.</a:t>
            </a:r>
          </a:p>
          <a:p>
            <a:pPr>
              <a:spcBef>
                <a:spcPct val="50000"/>
              </a:spcBef>
            </a:pPr>
            <a:endParaRPr lang="en-US" altLang="en-US" dirty="0"/>
          </a:p>
          <a:p>
            <a:endParaRPr lang="en-GB" dirty="0"/>
          </a:p>
        </p:txBody>
      </p:sp>
    </p:spTree>
    <p:extLst>
      <p:ext uri="{BB962C8B-B14F-4D97-AF65-F5344CB8AC3E}">
        <p14:creationId xmlns:p14="http://schemas.microsoft.com/office/powerpoint/2010/main" val="1472035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Disadvantages of standardization </a:t>
            </a:r>
          </a:p>
        </p:txBody>
      </p:sp>
      <p:sp>
        <p:nvSpPr>
          <p:cNvPr id="3" name="Content Placeholder 2"/>
          <p:cNvSpPr>
            <a:spLocks noGrp="1"/>
          </p:cNvSpPr>
          <p:nvPr>
            <p:ph idx="1"/>
          </p:nvPr>
        </p:nvSpPr>
        <p:spPr/>
        <p:txBody>
          <a:bodyPr/>
          <a:lstStyle/>
          <a:p>
            <a:pPr>
              <a:spcBef>
                <a:spcPct val="50000"/>
              </a:spcBef>
            </a:pPr>
            <a:r>
              <a:rPr lang="en-US" altLang="en-US" dirty="0"/>
              <a:t>Designs may be frozen with too many imperfections remaining.</a:t>
            </a:r>
          </a:p>
          <a:p>
            <a:pPr>
              <a:spcBef>
                <a:spcPct val="50000"/>
              </a:spcBef>
            </a:pPr>
            <a:r>
              <a:rPr lang="en-US" altLang="en-US" dirty="0"/>
              <a:t>High cost of design changes increases resistance to improvements.</a:t>
            </a:r>
          </a:p>
          <a:p>
            <a:pPr>
              <a:spcBef>
                <a:spcPct val="50000"/>
              </a:spcBef>
            </a:pPr>
            <a:r>
              <a:rPr lang="en-US" altLang="en-US" dirty="0"/>
              <a:t>Decreased variety results in less consumer appeal.</a:t>
            </a:r>
          </a:p>
          <a:p>
            <a:pPr marL="0" indent="0">
              <a:buNone/>
            </a:pPr>
            <a:endParaRPr lang="en-GB" dirty="0"/>
          </a:p>
        </p:txBody>
      </p:sp>
    </p:spTree>
    <p:extLst>
      <p:ext uri="{BB962C8B-B14F-4D97-AF65-F5344CB8AC3E}">
        <p14:creationId xmlns:p14="http://schemas.microsoft.com/office/powerpoint/2010/main" val="2539342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Reliability of products and services</a:t>
            </a:r>
          </a:p>
        </p:txBody>
      </p:sp>
      <p:sp>
        <p:nvSpPr>
          <p:cNvPr id="3" name="Content Placeholder 2"/>
          <p:cNvSpPr>
            <a:spLocks noGrp="1"/>
          </p:cNvSpPr>
          <p:nvPr>
            <p:ph idx="1"/>
          </p:nvPr>
        </p:nvSpPr>
        <p:spPr/>
        <p:txBody>
          <a:bodyPr/>
          <a:lstStyle/>
          <a:p>
            <a:pPr>
              <a:spcBef>
                <a:spcPct val="50000"/>
              </a:spcBef>
            </a:pPr>
            <a:r>
              <a:rPr lang="en-US" altLang="en-US" i="1" u="sng" dirty="0"/>
              <a:t>Reliability</a:t>
            </a:r>
            <a:r>
              <a:rPr lang="en-US" altLang="en-US" dirty="0"/>
              <a:t>: The ability of a product, part, or system to perform its intended function under a prescribed set of conditions</a:t>
            </a:r>
          </a:p>
          <a:p>
            <a:pPr>
              <a:spcBef>
                <a:spcPct val="50000"/>
              </a:spcBef>
            </a:pPr>
            <a:r>
              <a:rPr lang="en-US" altLang="en-US" i="1" u="sng" dirty="0"/>
              <a:t>Failure</a:t>
            </a:r>
            <a:r>
              <a:rPr lang="en-US" altLang="en-US" dirty="0"/>
              <a:t>: Situation in which a product, part, or system does not perform as intended</a:t>
            </a:r>
          </a:p>
          <a:p>
            <a:pPr>
              <a:spcBef>
                <a:spcPct val="50000"/>
              </a:spcBef>
            </a:pPr>
            <a:r>
              <a:rPr lang="en-US" altLang="en-US" i="1" u="sng" dirty="0"/>
              <a:t>Normal operating conditions</a:t>
            </a:r>
            <a:r>
              <a:rPr lang="en-US" altLang="en-US" dirty="0"/>
              <a:t>: The set of conditions under which an item’s reliability is specified</a:t>
            </a:r>
          </a:p>
          <a:p>
            <a:endParaRPr lang="en-GB" dirty="0"/>
          </a:p>
        </p:txBody>
      </p:sp>
    </p:spTree>
    <p:extLst>
      <p:ext uri="{BB962C8B-B14F-4D97-AF65-F5344CB8AC3E}">
        <p14:creationId xmlns:p14="http://schemas.microsoft.com/office/powerpoint/2010/main" val="494094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Ways to improve reliability </a:t>
            </a:r>
          </a:p>
        </p:txBody>
      </p:sp>
      <p:sp>
        <p:nvSpPr>
          <p:cNvPr id="3" name="Content Placeholder 2"/>
          <p:cNvSpPr>
            <a:spLocks noGrp="1"/>
          </p:cNvSpPr>
          <p:nvPr>
            <p:ph idx="1"/>
          </p:nvPr>
        </p:nvSpPr>
        <p:spPr/>
        <p:txBody>
          <a:bodyPr/>
          <a:lstStyle/>
          <a:p>
            <a:pPr>
              <a:spcBef>
                <a:spcPct val="30000"/>
              </a:spcBef>
              <a:buClr>
                <a:schemeClr val="hlink"/>
              </a:buClr>
              <a:buFontTx/>
              <a:buChar char="•"/>
            </a:pPr>
            <a:r>
              <a:rPr lang="en-US" altLang="en-US" dirty="0"/>
              <a:t>Component design</a:t>
            </a:r>
          </a:p>
          <a:p>
            <a:pPr>
              <a:spcBef>
                <a:spcPct val="30000"/>
              </a:spcBef>
              <a:buClr>
                <a:schemeClr val="hlink"/>
              </a:buClr>
              <a:buFontTx/>
              <a:buChar char="•"/>
            </a:pPr>
            <a:r>
              <a:rPr lang="en-US" altLang="en-US" dirty="0"/>
              <a:t>Production/assembly techniques</a:t>
            </a:r>
          </a:p>
          <a:p>
            <a:pPr>
              <a:spcBef>
                <a:spcPct val="30000"/>
              </a:spcBef>
              <a:buClr>
                <a:schemeClr val="hlink"/>
              </a:buClr>
              <a:buFontTx/>
              <a:buChar char="•"/>
            </a:pPr>
            <a:r>
              <a:rPr lang="en-US" altLang="en-US" dirty="0"/>
              <a:t>Testing</a:t>
            </a:r>
          </a:p>
          <a:p>
            <a:pPr>
              <a:spcBef>
                <a:spcPct val="30000"/>
              </a:spcBef>
              <a:buClr>
                <a:schemeClr val="hlink"/>
              </a:buClr>
              <a:buFontTx/>
              <a:buChar char="•"/>
            </a:pPr>
            <a:r>
              <a:rPr lang="en-US" altLang="en-US" dirty="0"/>
              <a:t>Redundancy/backup</a:t>
            </a:r>
          </a:p>
          <a:p>
            <a:pPr>
              <a:spcBef>
                <a:spcPct val="30000"/>
              </a:spcBef>
              <a:buClr>
                <a:schemeClr val="hlink"/>
              </a:buClr>
              <a:buFontTx/>
              <a:buChar char="•"/>
            </a:pPr>
            <a:r>
              <a:rPr lang="en-US" altLang="en-US" dirty="0"/>
              <a:t>Preventive maintenance procedures</a:t>
            </a:r>
          </a:p>
          <a:p>
            <a:pPr>
              <a:spcBef>
                <a:spcPct val="30000"/>
              </a:spcBef>
              <a:buClr>
                <a:schemeClr val="hlink"/>
              </a:buClr>
              <a:buFontTx/>
              <a:buChar char="•"/>
            </a:pPr>
            <a:r>
              <a:rPr lang="en-US" altLang="en-US" dirty="0"/>
              <a:t>User education</a:t>
            </a:r>
          </a:p>
          <a:p>
            <a:pPr>
              <a:spcBef>
                <a:spcPct val="30000"/>
              </a:spcBef>
              <a:buClr>
                <a:schemeClr val="hlink"/>
              </a:buClr>
              <a:buFontTx/>
              <a:buChar char="•"/>
            </a:pPr>
            <a:r>
              <a:rPr lang="en-US" altLang="en-US" dirty="0"/>
              <a:t>System design</a:t>
            </a:r>
          </a:p>
          <a:p>
            <a:endParaRPr lang="en-GB" dirty="0"/>
          </a:p>
        </p:txBody>
      </p:sp>
    </p:spTree>
    <p:extLst>
      <p:ext uri="{BB962C8B-B14F-4D97-AF65-F5344CB8AC3E}">
        <p14:creationId xmlns:p14="http://schemas.microsoft.com/office/powerpoint/2010/main" val="1472523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72B4-C772-44A8-BAD6-C3B56F3E43C4}"/>
              </a:ext>
            </a:extLst>
          </p:cNvPr>
          <p:cNvSpPr>
            <a:spLocks noGrp="1"/>
          </p:cNvSpPr>
          <p:nvPr>
            <p:ph type="title"/>
          </p:nvPr>
        </p:nvSpPr>
        <p:spPr/>
        <p:txBody>
          <a:bodyPr rtlCol="0">
            <a:normAutofit/>
          </a:bodyPr>
          <a:lstStyle/>
          <a:p>
            <a:pPr eaLnBrk="1" fontAlgn="auto" hangingPunct="1">
              <a:spcAft>
                <a:spcPts val="0"/>
              </a:spcAft>
              <a:defRPr/>
            </a:pPr>
            <a:r>
              <a:rPr lang="en-US" sz="4000" b="1" dirty="0">
                <a:cs typeface="Times New Roman" pitchFamily="18" charset="0"/>
              </a:rPr>
              <a:t>Consumer-Stak</a:t>
            </a:r>
            <a:r>
              <a:rPr lang="en-US" b="1" dirty="0">
                <a:cs typeface="Times New Roman" pitchFamily="18" charset="0"/>
              </a:rPr>
              <a:t>eholder Satisfaction Model</a:t>
            </a:r>
          </a:p>
        </p:txBody>
      </p:sp>
      <p:grpSp>
        <p:nvGrpSpPr>
          <p:cNvPr id="9" name="Group 3">
            <a:extLst>
              <a:ext uri="{FF2B5EF4-FFF2-40B4-BE49-F238E27FC236}">
                <a16:creationId xmlns:a16="http://schemas.microsoft.com/office/drawing/2014/main" id="{62B8EE07-D010-498A-A008-D5E27666D7CB}"/>
              </a:ext>
            </a:extLst>
          </p:cNvPr>
          <p:cNvGrpSpPr>
            <a:grpSpLocks/>
          </p:cNvGrpSpPr>
          <p:nvPr/>
        </p:nvGrpSpPr>
        <p:grpSpPr bwMode="auto">
          <a:xfrm>
            <a:off x="2057400" y="1600200"/>
            <a:ext cx="8001000" cy="4343400"/>
            <a:chOff x="336" y="1008"/>
            <a:chExt cx="5040" cy="2736"/>
          </a:xfrm>
          <a:effectLst>
            <a:outerShdw blurRad="50800" dist="38100" dir="2700000" algn="tl" rotWithShape="0">
              <a:prstClr val="black">
                <a:alpha val="40000"/>
              </a:prstClr>
            </a:outerShdw>
          </a:effectLst>
        </p:grpSpPr>
        <p:sp>
          <p:nvSpPr>
            <p:cNvPr id="10" name="Text Box 4">
              <a:extLst>
                <a:ext uri="{FF2B5EF4-FFF2-40B4-BE49-F238E27FC236}">
                  <a16:creationId xmlns:a16="http://schemas.microsoft.com/office/drawing/2014/main" id="{DF9668DA-A960-442A-B5A7-CEDB57A9388F}"/>
                </a:ext>
              </a:extLst>
            </p:cNvPr>
            <p:cNvSpPr txBox="1">
              <a:spLocks noChangeArrowheads="1"/>
            </p:cNvSpPr>
            <p:nvPr/>
          </p:nvSpPr>
          <p:spPr bwMode="auto">
            <a:xfrm>
              <a:off x="2112" y="1584"/>
              <a:ext cx="1440" cy="624"/>
            </a:xfrm>
            <a:prstGeom prst="rect">
              <a:avLst/>
            </a:prstGeom>
            <a:solidFill>
              <a:schemeClr val="accent3">
                <a:lumMod val="50000"/>
              </a:schemeClr>
            </a:solidFill>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white"/>
                  </a:solidFill>
                  <a:latin typeface="Calibri" panose="020F0502020204030204" pitchFamily="34" charset="0"/>
                  <a:cs typeface="Times New Roman" pitchFamily="18" charset="0"/>
                </a:rPr>
                <a:t>Consumer Satisfaction</a:t>
              </a:r>
            </a:p>
          </p:txBody>
        </p:sp>
        <p:sp>
          <p:nvSpPr>
            <p:cNvPr id="11" name="Text Box 5">
              <a:extLst>
                <a:ext uri="{FF2B5EF4-FFF2-40B4-BE49-F238E27FC236}">
                  <a16:creationId xmlns:a16="http://schemas.microsoft.com/office/drawing/2014/main" id="{04C9CC94-569C-4BE2-A3E9-971520702A82}"/>
                </a:ext>
              </a:extLst>
            </p:cNvPr>
            <p:cNvSpPr txBox="1">
              <a:spLocks noChangeArrowheads="1"/>
            </p:cNvSpPr>
            <p:nvPr/>
          </p:nvSpPr>
          <p:spPr bwMode="auto">
            <a:xfrm>
              <a:off x="3936" y="100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Continued</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Purchases by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Consumers</a:t>
              </a:r>
            </a:p>
          </p:txBody>
        </p:sp>
        <p:sp>
          <p:nvSpPr>
            <p:cNvPr id="12" name="Text Box 6">
              <a:extLst>
                <a:ext uri="{FF2B5EF4-FFF2-40B4-BE49-F238E27FC236}">
                  <a16:creationId xmlns:a16="http://schemas.microsoft.com/office/drawing/2014/main" id="{40FD87AB-99D6-416E-952E-D3E83153146F}"/>
                </a:ext>
              </a:extLst>
            </p:cNvPr>
            <p:cNvSpPr txBox="1">
              <a:spLocks noChangeArrowheads="1"/>
            </p:cNvSpPr>
            <p:nvPr/>
          </p:nvSpPr>
          <p:spPr bwMode="auto">
            <a:xfrm>
              <a:off x="3936" y="196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Firm</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Profitability</a:t>
              </a:r>
            </a:p>
          </p:txBody>
        </p:sp>
        <p:sp>
          <p:nvSpPr>
            <p:cNvPr id="13" name="Text Box 7">
              <a:extLst>
                <a:ext uri="{FF2B5EF4-FFF2-40B4-BE49-F238E27FC236}">
                  <a16:creationId xmlns:a16="http://schemas.microsoft.com/office/drawing/2014/main" id="{6E2CE469-C730-497C-8500-8B5B26026F50}"/>
                </a:ext>
              </a:extLst>
            </p:cNvPr>
            <p:cNvSpPr txBox="1">
              <a:spLocks noChangeArrowheads="1"/>
            </p:cNvSpPr>
            <p:nvPr/>
          </p:nvSpPr>
          <p:spPr bwMode="auto">
            <a:xfrm>
              <a:off x="3936" y="292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Firm</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Reputation</a:t>
              </a:r>
            </a:p>
          </p:txBody>
        </p:sp>
        <p:grpSp>
          <p:nvGrpSpPr>
            <p:cNvPr id="14" name="Group 8">
              <a:extLst>
                <a:ext uri="{FF2B5EF4-FFF2-40B4-BE49-F238E27FC236}">
                  <a16:creationId xmlns:a16="http://schemas.microsoft.com/office/drawing/2014/main" id="{8422CC5A-6355-45A0-96EF-51255355627C}"/>
                </a:ext>
              </a:extLst>
            </p:cNvPr>
            <p:cNvGrpSpPr>
              <a:grpSpLocks/>
            </p:cNvGrpSpPr>
            <p:nvPr/>
          </p:nvGrpSpPr>
          <p:grpSpPr bwMode="auto">
            <a:xfrm>
              <a:off x="336" y="1056"/>
              <a:ext cx="1441" cy="2496"/>
              <a:chOff x="336" y="1152"/>
              <a:chExt cx="1441" cy="2496"/>
            </a:xfrm>
          </p:grpSpPr>
          <p:sp>
            <p:nvSpPr>
              <p:cNvPr id="23" name="Text Box 9">
                <a:extLst>
                  <a:ext uri="{FF2B5EF4-FFF2-40B4-BE49-F238E27FC236}">
                    <a16:creationId xmlns:a16="http://schemas.microsoft.com/office/drawing/2014/main" id="{7383D693-33CD-4421-827D-518C0141B37F}"/>
                  </a:ext>
                </a:extLst>
              </p:cNvPr>
              <p:cNvSpPr txBox="1">
                <a:spLocks noChangeArrowheads="1"/>
              </p:cNvSpPr>
              <p:nvPr/>
            </p:nvSpPr>
            <p:spPr bwMode="auto">
              <a:xfrm>
                <a:off x="336" y="1152"/>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Product Quality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and Safety</a:t>
                </a:r>
              </a:p>
            </p:txBody>
          </p:sp>
          <p:sp>
            <p:nvSpPr>
              <p:cNvPr id="24" name="Text Box 10">
                <a:extLst>
                  <a:ext uri="{FF2B5EF4-FFF2-40B4-BE49-F238E27FC236}">
                    <a16:creationId xmlns:a16="http://schemas.microsoft.com/office/drawing/2014/main" id="{164B8E41-4E52-42FA-B818-E02F77E1482D}"/>
                  </a:ext>
                </a:extLst>
              </p:cNvPr>
              <p:cNvSpPr txBox="1">
                <a:spLocks noChangeArrowheads="1"/>
              </p:cNvSpPr>
              <p:nvPr/>
            </p:nvSpPr>
            <p:spPr bwMode="auto">
              <a:xfrm>
                <a:off x="336" y="2112"/>
                <a:ext cx="1440" cy="1536"/>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Service Quality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and Safety</a:t>
                </a:r>
              </a:p>
            </p:txBody>
          </p:sp>
          <p:cxnSp>
            <p:nvCxnSpPr>
              <p:cNvPr id="25" name="AutoShape 11">
                <a:extLst>
                  <a:ext uri="{FF2B5EF4-FFF2-40B4-BE49-F238E27FC236}">
                    <a16:creationId xmlns:a16="http://schemas.microsoft.com/office/drawing/2014/main" id="{9FFC2E65-E272-4FF7-B9ED-D6F8260F5D5E}"/>
                  </a:ext>
                </a:extLst>
              </p:cNvPr>
              <p:cNvCxnSpPr>
                <a:cxnSpLocks noChangeShapeType="1"/>
                <a:stCxn id="23" idx="3"/>
                <a:endCxn id="24" idx="3"/>
              </p:cNvCxnSpPr>
              <p:nvPr/>
            </p:nvCxnSpPr>
            <p:spPr bwMode="auto">
              <a:xfrm>
                <a:off x="1776" y="1464"/>
                <a:ext cx="1" cy="1416"/>
              </a:xfrm>
              <a:prstGeom prst="bentConnector3">
                <a:avLst>
                  <a:gd name="adj1" fmla="val 14400000"/>
                </a:avLst>
              </a:prstGeom>
              <a:noFill/>
              <a:ln w="38100">
                <a:solidFill>
                  <a:schemeClr val="tx1"/>
                </a:solidFill>
                <a:miter lim="800000"/>
                <a:headEnd/>
                <a:tailEnd/>
              </a:ln>
              <a:effectLst/>
            </p:spPr>
          </p:cxnSp>
        </p:grpSp>
        <p:sp>
          <p:nvSpPr>
            <p:cNvPr id="15" name="Line 12">
              <a:extLst>
                <a:ext uri="{FF2B5EF4-FFF2-40B4-BE49-F238E27FC236}">
                  <a16:creationId xmlns:a16="http://schemas.microsoft.com/office/drawing/2014/main" id="{DBC59215-BA87-417F-BFD7-586B5A78C5C2}"/>
                </a:ext>
              </a:extLst>
            </p:cNvPr>
            <p:cNvSpPr>
              <a:spLocks noChangeShapeType="1"/>
            </p:cNvSpPr>
            <p:nvPr/>
          </p:nvSpPr>
          <p:spPr bwMode="auto">
            <a:xfrm>
              <a:off x="1920" y="1920"/>
              <a:ext cx="192" cy="0"/>
            </a:xfrm>
            <a:prstGeom prst="line">
              <a:avLst/>
            </a:prstGeom>
            <a:noFill/>
            <a:ln w="38100">
              <a:solidFill>
                <a:schemeClr val="tx1"/>
              </a:solidFill>
              <a:round/>
              <a:headEnd/>
              <a:tailEnd type="triangle" w="med" len="med"/>
            </a:ln>
            <a:effectLst/>
          </p:spPr>
          <p:txBody>
            <a:bodyPr/>
            <a:lstStyle/>
            <a:p>
              <a:pPr>
                <a:defRPr/>
              </a:pPr>
              <a:endParaRPr lang="en-US" dirty="0">
                <a:solidFill>
                  <a:prstClr val="black"/>
                </a:solidFill>
                <a:cs typeface="Times New Roman" pitchFamily="18" charset="0"/>
              </a:endParaRPr>
            </a:p>
          </p:txBody>
        </p:sp>
        <p:cxnSp>
          <p:nvCxnSpPr>
            <p:cNvPr id="16" name="AutoShape 13">
              <a:extLst>
                <a:ext uri="{FF2B5EF4-FFF2-40B4-BE49-F238E27FC236}">
                  <a16:creationId xmlns:a16="http://schemas.microsoft.com/office/drawing/2014/main" id="{C739E893-027F-4B7D-B160-5CE9AEA29287}"/>
                </a:ext>
              </a:extLst>
            </p:cNvPr>
            <p:cNvCxnSpPr>
              <a:cxnSpLocks noChangeShapeType="1"/>
              <a:stCxn id="11" idx="1"/>
              <a:endCxn id="13" idx="1"/>
            </p:cNvCxnSpPr>
            <p:nvPr/>
          </p:nvCxnSpPr>
          <p:spPr bwMode="auto">
            <a:xfrm rot="10800000" flipH="1" flipV="1">
              <a:off x="3936" y="1320"/>
              <a:ext cx="1" cy="1920"/>
            </a:xfrm>
            <a:prstGeom prst="bentConnector3">
              <a:avLst>
                <a:gd name="adj1" fmla="val -14400000"/>
              </a:avLst>
            </a:prstGeom>
            <a:noFill/>
            <a:ln w="38100">
              <a:solidFill>
                <a:schemeClr val="tx1"/>
              </a:solidFill>
              <a:miter lim="800000"/>
              <a:headEnd type="triangle" w="med" len="med"/>
              <a:tailEnd type="triangle" w="med" len="med"/>
            </a:ln>
            <a:effectLst/>
          </p:spPr>
        </p:cxnSp>
        <p:sp>
          <p:nvSpPr>
            <p:cNvPr id="17" name="Line 14">
              <a:extLst>
                <a:ext uri="{FF2B5EF4-FFF2-40B4-BE49-F238E27FC236}">
                  <a16:creationId xmlns:a16="http://schemas.microsoft.com/office/drawing/2014/main" id="{12D2F17E-4C17-4588-A13C-9E01F238F48D}"/>
                </a:ext>
              </a:extLst>
            </p:cNvPr>
            <p:cNvSpPr>
              <a:spLocks noChangeShapeType="1"/>
            </p:cNvSpPr>
            <p:nvPr/>
          </p:nvSpPr>
          <p:spPr bwMode="auto">
            <a:xfrm>
              <a:off x="3792" y="2256"/>
              <a:ext cx="144" cy="0"/>
            </a:xfrm>
            <a:prstGeom prst="line">
              <a:avLst/>
            </a:prstGeom>
            <a:noFill/>
            <a:ln w="38100">
              <a:solidFill>
                <a:schemeClr val="tx1"/>
              </a:solidFill>
              <a:round/>
              <a:headEnd/>
              <a:tailEnd type="triangle" w="med" len="med"/>
            </a:ln>
            <a:effectLst/>
          </p:spPr>
          <p:txBody>
            <a:bodyPr/>
            <a:lstStyle/>
            <a:p>
              <a:pPr>
                <a:defRPr/>
              </a:pPr>
              <a:endParaRPr lang="en-US" dirty="0">
                <a:solidFill>
                  <a:prstClr val="black"/>
                </a:solidFill>
                <a:cs typeface="Times New Roman" pitchFamily="18" charset="0"/>
              </a:endParaRPr>
            </a:p>
          </p:txBody>
        </p:sp>
        <p:cxnSp>
          <p:nvCxnSpPr>
            <p:cNvPr id="18" name="AutoShape 15">
              <a:extLst>
                <a:ext uri="{FF2B5EF4-FFF2-40B4-BE49-F238E27FC236}">
                  <a16:creationId xmlns:a16="http://schemas.microsoft.com/office/drawing/2014/main" id="{9D99691C-0275-45A3-9B15-97B0656D2224}"/>
                </a:ext>
              </a:extLst>
            </p:cNvPr>
            <p:cNvCxnSpPr>
              <a:cxnSpLocks noChangeShapeType="1"/>
              <a:stCxn id="11" idx="2"/>
              <a:endCxn id="12" idx="0"/>
            </p:cNvCxnSpPr>
            <p:nvPr/>
          </p:nvCxnSpPr>
          <p:spPr bwMode="auto">
            <a:xfrm>
              <a:off x="4656" y="1632"/>
              <a:ext cx="0" cy="336"/>
            </a:xfrm>
            <a:prstGeom prst="straightConnector1">
              <a:avLst/>
            </a:prstGeom>
            <a:noFill/>
            <a:ln w="38100">
              <a:solidFill>
                <a:schemeClr val="tx1"/>
              </a:solidFill>
              <a:round/>
              <a:headEnd/>
              <a:tailEnd type="triangle" w="med" len="med"/>
            </a:ln>
            <a:effectLst/>
          </p:spPr>
        </p:cxnSp>
        <p:cxnSp>
          <p:nvCxnSpPr>
            <p:cNvPr id="19" name="AutoShape 16">
              <a:extLst>
                <a:ext uri="{FF2B5EF4-FFF2-40B4-BE49-F238E27FC236}">
                  <a16:creationId xmlns:a16="http://schemas.microsoft.com/office/drawing/2014/main" id="{89CE3DF9-15A7-442E-B633-AC9638245CF6}"/>
                </a:ext>
              </a:extLst>
            </p:cNvPr>
            <p:cNvCxnSpPr>
              <a:cxnSpLocks noChangeShapeType="1"/>
              <a:stCxn id="12" idx="2"/>
              <a:endCxn id="13" idx="0"/>
            </p:cNvCxnSpPr>
            <p:nvPr/>
          </p:nvCxnSpPr>
          <p:spPr bwMode="auto">
            <a:xfrm>
              <a:off x="4656" y="2592"/>
              <a:ext cx="0" cy="336"/>
            </a:xfrm>
            <a:prstGeom prst="straightConnector1">
              <a:avLst/>
            </a:prstGeom>
            <a:noFill/>
            <a:ln w="38100">
              <a:solidFill>
                <a:schemeClr val="tx1"/>
              </a:solidFill>
              <a:round/>
              <a:headEnd type="triangle" w="med" len="med"/>
              <a:tailEnd type="triangle" w="med" len="med"/>
            </a:ln>
            <a:effectLst/>
          </p:spPr>
        </p:cxnSp>
        <p:cxnSp>
          <p:nvCxnSpPr>
            <p:cNvPr id="20" name="AutoShape 17">
              <a:extLst>
                <a:ext uri="{FF2B5EF4-FFF2-40B4-BE49-F238E27FC236}">
                  <a16:creationId xmlns:a16="http://schemas.microsoft.com/office/drawing/2014/main" id="{3084B3E9-4F88-46F6-9DD3-CC43FA368060}"/>
                </a:ext>
              </a:extLst>
            </p:cNvPr>
            <p:cNvCxnSpPr>
              <a:cxnSpLocks noChangeShapeType="1"/>
              <a:stCxn id="13" idx="2"/>
              <a:endCxn id="24" idx="2"/>
            </p:cNvCxnSpPr>
            <p:nvPr/>
          </p:nvCxnSpPr>
          <p:spPr bwMode="auto">
            <a:xfrm rot="5400000">
              <a:off x="2855" y="1753"/>
              <a:ext cx="1" cy="3600"/>
            </a:xfrm>
            <a:prstGeom prst="bentConnector3">
              <a:avLst>
                <a:gd name="adj1" fmla="val 22500000"/>
              </a:avLst>
            </a:prstGeom>
            <a:noFill/>
            <a:ln w="38100">
              <a:solidFill>
                <a:schemeClr val="tx1"/>
              </a:solidFill>
              <a:prstDash val="sysDot"/>
              <a:miter lim="800000"/>
              <a:headEnd/>
              <a:tailEnd type="triangle" w="med" len="med"/>
            </a:ln>
            <a:effectLst/>
          </p:spPr>
        </p:cxnSp>
        <p:sp>
          <p:nvSpPr>
            <p:cNvPr id="21" name="Line 18">
              <a:extLst>
                <a:ext uri="{FF2B5EF4-FFF2-40B4-BE49-F238E27FC236}">
                  <a16:creationId xmlns:a16="http://schemas.microsoft.com/office/drawing/2014/main" id="{D03E16FA-8548-4F87-B3B5-9F0AF37185B5}"/>
                </a:ext>
              </a:extLst>
            </p:cNvPr>
            <p:cNvSpPr>
              <a:spLocks noChangeShapeType="1"/>
            </p:cNvSpPr>
            <p:nvPr/>
          </p:nvSpPr>
          <p:spPr bwMode="auto">
            <a:xfrm>
              <a:off x="4656" y="3552"/>
              <a:ext cx="0" cy="192"/>
            </a:xfrm>
            <a:prstGeom prst="line">
              <a:avLst/>
            </a:prstGeom>
            <a:noFill/>
            <a:ln w="9525">
              <a:solidFill>
                <a:schemeClr val="tx1"/>
              </a:solidFill>
              <a:prstDash val="sysDot"/>
              <a:round/>
              <a:headEnd/>
              <a:tailEnd type="triangle" w="med" len="med"/>
            </a:ln>
            <a:effectLst/>
          </p:spPr>
          <p:txBody>
            <a:bodyPr/>
            <a:lstStyle/>
            <a:p>
              <a:pPr>
                <a:defRPr/>
              </a:pPr>
              <a:endParaRPr lang="en-US" dirty="0">
                <a:solidFill>
                  <a:prstClr val="black"/>
                </a:solidFill>
                <a:cs typeface="Times New Roman" pitchFamily="18" charset="0"/>
              </a:endParaRPr>
            </a:p>
          </p:txBody>
        </p:sp>
        <p:sp>
          <p:nvSpPr>
            <p:cNvPr id="22" name="Line 19">
              <a:extLst>
                <a:ext uri="{FF2B5EF4-FFF2-40B4-BE49-F238E27FC236}">
                  <a16:creationId xmlns:a16="http://schemas.microsoft.com/office/drawing/2014/main" id="{347E8D3C-B622-497A-A1DE-83483997E2F4}"/>
                </a:ext>
              </a:extLst>
            </p:cNvPr>
            <p:cNvSpPr>
              <a:spLocks noChangeShapeType="1"/>
            </p:cNvSpPr>
            <p:nvPr/>
          </p:nvSpPr>
          <p:spPr bwMode="auto">
            <a:xfrm>
              <a:off x="3552" y="1872"/>
              <a:ext cx="240" cy="0"/>
            </a:xfrm>
            <a:prstGeom prst="line">
              <a:avLst/>
            </a:prstGeom>
            <a:noFill/>
            <a:ln w="38100">
              <a:solidFill>
                <a:schemeClr val="tx1"/>
              </a:solidFill>
              <a:round/>
              <a:headEnd/>
              <a:tailEnd/>
            </a:ln>
            <a:effectLst/>
          </p:spPr>
          <p:txBody>
            <a:bodyPr/>
            <a:lstStyle/>
            <a:p>
              <a:pPr>
                <a:defRPr/>
              </a:pPr>
              <a:endParaRPr lang="en-US" dirty="0">
                <a:solidFill>
                  <a:prstClr val="black"/>
                </a:solidFill>
                <a:cs typeface="Times New Roman" pitchFamily="18" charset="0"/>
              </a:endParaRPr>
            </a:p>
          </p:txBody>
        </p:sp>
      </p:grpSp>
      <p:sp>
        <p:nvSpPr>
          <p:cNvPr id="5" name="Rectangle 4"/>
          <p:cNvSpPr/>
          <p:nvPr/>
        </p:nvSpPr>
        <p:spPr>
          <a:xfrm>
            <a:off x="1588" y="4820334"/>
            <a:ext cx="2055812" cy="646331"/>
          </a:xfrm>
          <a:prstGeom prst="rect">
            <a:avLst/>
          </a:prstGeom>
        </p:spPr>
        <p:txBody>
          <a:bodyPr wrap="square">
            <a:spAutoFit/>
          </a:bodyPr>
          <a:lstStyle/>
          <a:p>
            <a:r>
              <a:rPr lang="en-GB" b="1" dirty="0">
                <a:latin typeface="Open Sans"/>
              </a:rPr>
              <a:t>(Carroll and </a:t>
            </a:r>
            <a:r>
              <a:rPr lang="en-GB" b="1" dirty="0" err="1">
                <a:latin typeface="Open Sans"/>
              </a:rPr>
              <a:t>Buchholtz</a:t>
            </a:r>
            <a:r>
              <a:rPr lang="en-GB" b="1" dirty="0">
                <a:latin typeface="Open Sans"/>
              </a:rPr>
              <a:t>, 2015)</a:t>
            </a:r>
            <a:endParaRPr lang="en-GB" b="1" dirty="0"/>
          </a:p>
        </p:txBody>
      </p:sp>
    </p:spTree>
    <p:extLst>
      <p:ext uri="{BB962C8B-B14F-4D97-AF65-F5344CB8AC3E}">
        <p14:creationId xmlns:p14="http://schemas.microsoft.com/office/powerpoint/2010/main" val="1085666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750"/>
                                        <p:tgtEl>
                                          <p:spTgt spid="2"/>
                                        </p:tgtEl>
                                      </p:cBhvr>
                                    </p:animEffect>
                                  </p:childTnLst>
                                </p:cTn>
                              </p:par>
                              <p:par>
                                <p:cTn id="8" presetID="22" presetClass="entr" presetSubtype="8"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7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7200" dirty="0"/>
              <a:t>Issues associated with </a:t>
            </a:r>
          </a:p>
          <a:p>
            <a:pPr marL="0" indent="0" algn="ctr">
              <a:buNone/>
            </a:pPr>
            <a:r>
              <a:rPr lang="en-GB" sz="7200" dirty="0"/>
              <a:t>    Structure </a:t>
            </a:r>
          </a:p>
        </p:txBody>
      </p:sp>
    </p:spTree>
    <p:extLst>
      <p:ext uri="{BB962C8B-B14F-4D97-AF65-F5344CB8AC3E}">
        <p14:creationId xmlns:p14="http://schemas.microsoft.com/office/powerpoint/2010/main" val="540227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Designing Organizational Structure</a:t>
            </a:r>
          </a:p>
        </p:txBody>
      </p:sp>
      <p:sp>
        <p:nvSpPr>
          <p:cNvPr id="3" name="Content Placeholder 2"/>
          <p:cNvSpPr>
            <a:spLocks noGrp="1"/>
          </p:cNvSpPr>
          <p:nvPr>
            <p:ph idx="1"/>
          </p:nvPr>
        </p:nvSpPr>
        <p:spPr/>
        <p:txBody>
          <a:bodyPr/>
          <a:lstStyle/>
          <a:p>
            <a:pPr indent="-342900" eaLnBrk="0" hangingPunct="0">
              <a:lnSpc>
                <a:spcPct val="80000"/>
              </a:lnSpc>
              <a:spcBef>
                <a:spcPct val="35000"/>
              </a:spcBef>
            </a:pPr>
            <a:r>
              <a:rPr lang="en-US" b="1" dirty="0"/>
              <a:t>Organizing </a:t>
            </a:r>
            <a:r>
              <a:rPr lang="en-US" dirty="0"/>
              <a:t>– arranging and structuring work to accomplish an organization’s goals.</a:t>
            </a:r>
          </a:p>
          <a:p>
            <a:pPr indent="-342900" eaLnBrk="0" hangingPunct="0">
              <a:lnSpc>
                <a:spcPct val="80000"/>
              </a:lnSpc>
              <a:spcBef>
                <a:spcPct val="35000"/>
              </a:spcBef>
            </a:pPr>
            <a:r>
              <a:rPr lang="en-US" b="1" dirty="0"/>
              <a:t>Organizational Structure </a:t>
            </a:r>
            <a:r>
              <a:rPr lang="en-US" dirty="0"/>
              <a:t>–</a:t>
            </a:r>
            <a:r>
              <a:rPr lang="en-US" b="1" dirty="0"/>
              <a:t> </a:t>
            </a:r>
            <a:r>
              <a:rPr lang="en-US" dirty="0"/>
              <a:t>the formal arrangement of jobs within an organization.</a:t>
            </a:r>
            <a:endParaRPr lang="en-US" sz="2400" dirty="0"/>
          </a:p>
          <a:p>
            <a:endParaRPr lang="en-GB" dirty="0"/>
          </a:p>
        </p:txBody>
      </p:sp>
    </p:spTree>
    <p:extLst>
      <p:ext uri="{BB962C8B-B14F-4D97-AF65-F5344CB8AC3E}">
        <p14:creationId xmlns:p14="http://schemas.microsoft.com/office/powerpoint/2010/main" val="2699236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normAutofit/>
          </a:bodyPr>
          <a:lstStyle/>
          <a:p>
            <a:pPr algn="ctr"/>
            <a:r>
              <a:rPr lang="en-US" sz="3600" b="1" dirty="0"/>
              <a:t>Designing Organizational Structure</a:t>
            </a:r>
            <a:endParaRPr lang="en-US" sz="3600" b="1" dirty="0">
              <a:latin typeface="Calibri" pitchFamily="34" charset="0"/>
            </a:endParaRPr>
          </a:p>
        </p:txBody>
      </p:sp>
      <p:sp>
        <p:nvSpPr>
          <p:cNvPr id="11" name="Content Placeholder 10"/>
          <p:cNvSpPr>
            <a:spLocks noGrp="1"/>
          </p:cNvSpPr>
          <p:nvPr>
            <p:ph idx="1"/>
          </p:nvPr>
        </p:nvSpPr>
        <p:spPr/>
        <p:txBody>
          <a:bodyPr>
            <a:normAutofit lnSpcReduction="10000"/>
          </a:bodyPr>
          <a:lstStyle/>
          <a:p>
            <a:pPr indent="-342900" eaLnBrk="0" hangingPunct="0">
              <a:spcBef>
                <a:spcPct val="20000"/>
              </a:spcBef>
            </a:pPr>
            <a:r>
              <a:rPr lang="en-US" sz="3000" b="1" dirty="0">
                <a:latin typeface="Arial"/>
                <a:cs typeface="Arial"/>
              </a:rPr>
              <a:t>Organizational chart </a:t>
            </a:r>
            <a:r>
              <a:rPr lang="en-US" sz="3000" dirty="0">
                <a:latin typeface="Arial"/>
                <a:cs typeface="Arial"/>
              </a:rPr>
              <a:t>–</a:t>
            </a:r>
            <a:r>
              <a:rPr lang="en-US" sz="3000" b="1" dirty="0">
                <a:latin typeface="Arial"/>
                <a:cs typeface="Arial"/>
              </a:rPr>
              <a:t> </a:t>
            </a:r>
            <a:r>
              <a:rPr lang="en-US" sz="3000" dirty="0">
                <a:latin typeface="Arial"/>
                <a:cs typeface="Arial"/>
              </a:rPr>
              <a:t>the visual representation of an organization’s structure.</a:t>
            </a:r>
          </a:p>
          <a:p>
            <a:pPr indent="-342900" eaLnBrk="0" hangingPunct="0">
              <a:spcBef>
                <a:spcPct val="20000"/>
              </a:spcBef>
            </a:pPr>
            <a:r>
              <a:rPr lang="en-US" sz="3000" b="1" dirty="0">
                <a:latin typeface="Arial"/>
                <a:cs typeface="Arial"/>
              </a:rPr>
              <a:t>Organizational Design </a:t>
            </a:r>
            <a:r>
              <a:rPr lang="en-US" sz="3000" dirty="0">
                <a:latin typeface="Arial"/>
                <a:cs typeface="Arial"/>
              </a:rPr>
              <a:t>–</a:t>
            </a:r>
            <a:r>
              <a:rPr lang="en-US" sz="3000" b="1" dirty="0">
                <a:latin typeface="Arial"/>
                <a:cs typeface="Arial"/>
              </a:rPr>
              <a:t> </a:t>
            </a:r>
            <a:r>
              <a:rPr lang="en-US" sz="3000" dirty="0">
                <a:latin typeface="Arial"/>
                <a:cs typeface="Arial"/>
              </a:rPr>
              <a:t>a process involving decisions about six key elements:</a:t>
            </a:r>
          </a:p>
          <a:p>
            <a:pPr lvl="2" eaLnBrk="0" hangingPunct="0">
              <a:lnSpc>
                <a:spcPct val="80000"/>
              </a:lnSpc>
              <a:spcBef>
                <a:spcPct val="35000"/>
              </a:spcBef>
              <a:buFont typeface="Arial" charset="0"/>
              <a:buChar char="•"/>
            </a:pPr>
            <a:r>
              <a:rPr lang="en-US" sz="2400" dirty="0">
                <a:latin typeface="Arial"/>
                <a:cs typeface="Arial"/>
              </a:rPr>
              <a:t>Work specialization</a:t>
            </a:r>
          </a:p>
          <a:p>
            <a:pPr lvl="2" eaLnBrk="0" hangingPunct="0">
              <a:lnSpc>
                <a:spcPct val="80000"/>
              </a:lnSpc>
              <a:spcBef>
                <a:spcPct val="35000"/>
              </a:spcBef>
              <a:buFont typeface="Arial" charset="0"/>
              <a:buChar char="•"/>
            </a:pPr>
            <a:r>
              <a:rPr lang="en-US" sz="2400" dirty="0">
                <a:latin typeface="Arial"/>
                <a:cs typeface="Arial"/>
              </a:rPr>
              <a:t>Departmentalization</a:t>
            </a:r>
          </a:p>
          <a:p>
            <a:pPr lvl="2" eaLnBrk="0" hangingPunct="0">
              <a:lnSpc>
                <a:spcPct val="80000"/>
              </a:lnSpc>
              <a:spcBef>
                <a:spcPct val="35000"/>
              </a:spcBef>
              <a:buFont typeface="Arial" charset="0"/>
              <a:buChar char="•"/>
            </a:pPr>
            <a:r>
              <a:rPr lang="en-US" sz="2400" dirty="0">
                <a:latin typeface="Arial"/>
                <a:cs typeface="Arial"/>
              </a:rPr>
              <a:t>Chain of command</a:t>
            </a:r>
          </a:p>
          <a:p>
            <a:pPr lvl="2" eaLnBrk="0" hangingPunct="0">
              <a:lnSpc>
                <a:spcPct val="80000"/>
              </a:lnSpc>
              <a:spcBef>
                <a:spcPct val="35000"/>
              </a:spcBef>
              <a:buFont typeface="Arial" charset="0"/>
              <a:buChar char="•"/>
            </a:pPr>
            <a:r>
              <a:rPr lang="en-US" sz="2400" dirty="0">
                <a:latin typeface="Arial"/>
                <a:cs typeface="Arial"/>
              </a:rPr>
              <a:t>Span of control</a:t>
            </a:r>
          </a:p>
          <a:p>
            <a:pPr lvl="2" eaLnBrk="0" hangingPunct="0">
              <a:lnSpc>
                <a:spcPct val="80000"/>
              </a:lnSpc>
              <a:spcBef>
                <a:spcPct val="35000"/>
              </a:spcBef>
              <a:buFont typeface="Arial" charset="0"/>
              <a:buChar char="•"/>
            </a:pPr>
            <a:r>
              <a:rPr lang="en-US" sz="2400" dirty="0">
                <a:latin typeface="Arial"/>
                <a:cs typeface="Arial"/>
              </a:rPr>
              <a:t>Centralization and decentralization</a:t>
            </a:r>
          </a:p>
          <a:p>
            <a:pPr lvl="2" eaLnBrk="0" hangingPunct="0">
              <a:lnSpc>
                <a:spcPct val="80000"/>
              </a:lnSpc>
              <a:spcBef>
                <a:spcPct val="35000"/>
              </a:spcBef>
              <a:buFont typeface="Arial" charset="0"/>
              <a:buChar char="•"/>
            </a:pPr>
            <a:r>
              <a:rPr lang="en-US" sz="2400" dirty="0">
                <a:latin typeface="Arial"/>
                <a:cs typeface="Arial"/>
              </a:rPr>
              <a:t>Formalization</a:t>
            </a:r>
          </a:p>
          <a:p>
            <a:endParaRPr lang="en-US" sz="2400" b="1" dirty="0">
              <a:latin typeface="Arial" pitchFamily="34" charset="0"/>
              <a:cs typeface="Arial" pitchFamily="34" charset="0"/>
            </a:endParaRPr>
          </a:p>
        </p:txBody>
      </p:sp>
    </p:spTree>
    <p:extLst>
      <p:ext uri="{BB962C8B-B14F-4D97-AF65-F5344CB8AC3E}">
        <p14:creationId xmlns:p14="http://schemas.microsoft.com/office/powerpoint/2010/main" val="1414713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699655" y="115048"/>
            <a:ext cx="10515600" cy="1325563"/>
          </a:xfrm>
        </p:spPr>
        <p:txBody>
          <a:bodyPr/>
          <a:lstStyle/>
          <a:p>
            <a:pPr algn="ctr"/>
            <a:r>
              <a:rPr lang="en-US" sz="3600" b="1" dirty="0"/>
              <a:t>Organizational Structure</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Work specialization</a:t>
            </a:r>
          </a:p>
        </p:txBody>
      </p:sp>
      <p:sp>
        <p:nvSpPr>
          <p:cNvPr id="37890" name="Rectangle 3"/>
          <p:cNvSpPr txBox="1">
            <a:spLocks/>
          </p:cNvSpPr>
          <p:nvPr/>
        </p:nvSpPr>
        <p:spPr bwMode="auto">
          <a:xfrm>
            <a:off x="508697" y="1440611"/>
            <a:ext cx="9861430" cy="4685553"/>
          </a:xfrm>
          <a:prstGeom prst="rect">
            <a:avLst/>
          </a:prstGeom>
          <a:noFill/>
          <a:ln w="9525">
            <a:noFill/>
            <a:miter lim="800000"/>
            <a:headEnd/>
            <a:tailEnd/>
          </a:ln>
        </p:spPr>
        <p:txBody>
          <a:bodyPr/>
          <a:lstStyle/>
          <a:p>
            <a:pPr marL="342900" indent="-342900" eaLnBrk="0" hangingPunct="0">
              <a:spcBef>
                <a:spcPct val="20000"/>
              </a:spcBef>
            </a:pPr>
            <a:r>
              <a:rPr lang="en-US" sz="3200" b="1" dirty="0"/>
              <a:t>    </a:t>
            </a:r>
            <a:r>
              <a:rPr lang="en-US" sz="2800" b="1" dirty="0"/>
              <a:t>                                      </a:t>
            </a:r>
          </a:p>
          <a:p>
            <a:pPr marL="342900" indent="-342900" eaLnBrk="0" hangingPunct="0">
              <a:spcBef>
                <a:spcPct val="20000"/>
              </a:spcBef>
            </a:pPr>
            <a:endParaRPr lang="en-US" sz="2800" b="1" dirty="0"/>
          </a:p>
          <a:p>
            <a:pPr marL="342900" indent="-342900" eaLnBrk="0" hangingPunct="0">
              <a:spcBef>
                <a:spcPct val="20000"/>
              </a:spcBef>
            </a:pPr>
            <a:r>
              <a:rPr lang="en-US" sz="2800" b="1" dirty="0"/>
              <a:t>  </a:t>
            </a:r>
            <a:r>
              <a:rPr lang="en-US" sz="2800" dirty="0">
                <a:latin typeface="Arial"/>
                <a:cs typeface="Arial"/>
              </a:rPr>
              <a:t>–</a:t>
            </a:r>
            <a:r>
              <a:rPr lang="en-US" sz="2800" b="1" dirty="0"/>
              <a:t> </a:t>
            </a:r>
            <a:r>
              <a:rPr lang="en-US" sz="2800" dirty="0"/>
              <a:t>dividing work activities into separate job tasks.</a:t>
            </a:r>
          </a:p>
          <a:p>
            <a:pPr marL="862013" indent="-296863" eaLnBrk="0" hangingPunct="0">
              <a:spcBef>
                <a:spcPct val="20000"/>
              </a:spcBef>
              <a:buFont typeface="Arial" charset="0"/>
              <a:buChar char="•"/>
            </a:pPr>
            <a:r>
              <a:rPr lang="en-US" sz="2800" dirty="0"/>
              <a:t>Early proponents of work specialization believed it could lead to great increases in productivity.</a:t>
            </a:r>
          </a:p>
          <a:p>
            <a:pPr marL="862013" lvl="1" indent="-296863" eaLnBrk="0" hangingPunct="0">
              <a:spcBef>
                <a:spcPct val="20000"/>
              </a:spcBef>
              <a:buFont typeface="Arial" charset="0"/>
              <a:buChar char="•"/>
            </a:pPr>
            <a:r>
              <a:rPr lang="en-US" sz="2800" dirty="0"/>
              <a:t>Overspecialization can result in human diseconomies such as boredom, fatigue, stress, poor quality, increased absenteeism, and higher turnover.</a:t>
            </a:r>
          </a:p>
          <a:p>
            <a:pPr marL="342900" indent="-342900" eaLnBrk="0" hangingPunct="0">
              <a:spcBef>
                <a:spcPct val="20000"/>
              </a:spcBef>
              <a:buFont typeface="Arial" charset="0"/>
              <a:buChar char="•"/>
            </a:pPr>
            <a:endParaRPr lang="en-US" sz="3200" dirty="0"/>
          </a:p>
        </p:txBody>
      </p:sp>
    </p:spTree>
    <p:extLst>
      <p:ext uri="{BB962C8B-B14F-4D97-AF65-F5344CB8AC3E}">
        <p14:creationId xmlns:p14="http://schemas.microsoft.com/office/powerpoint/2010/main" val="1708266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p:txBody>
          <a:bodyPr/>
          <a:lstStyle/>
          <a:p>
            <a:pPr algn="ctr"/>
            <a:r>
              <a:rPr lang="en-US" sz="3600" b="1" dirty="0"/>
              <a:t>Departmentalization</a:t>
            </a:r>
            <a:endParaRPr lang="en-US" sz="3600" b="1" dirty="0">
              <a:latin typeface="Calibri" pitchFamily="34" charset="0"/>
            </a:endParaRPr>
          </a:p>
        </p:txBody>
      </p:sp>
      <p:sp>
        <p:nvSpPr>
          <p:cNvPr id="14" name="Content Placeholder 13"/>
          <p:cNvSpPr>
            <a:spLocks noGrp="1"/>
          </p:cNvSpPr>
          <p:nvPr>
            <p:ph idx="1"/>
          </p:nvPr>
        </p:nvSpPr>
        <p:spPr>
          <a:xfrm>
            <a:off x="431320" y="1457864"/>
            <a:ext cx="10922479" cy="4719099"/>
          </a:xfrm>
        </p:spPr>
        <p:txBody>
          <a:bodyPr>
            <a:normAutofit/>
          </a:bodyPr>
          <a:lstStyle/>
          <a:p>
            <a:r>
              <a:rPr lang="en-US" sz="2400" b="1" dirty="0">
                <a:latin typeface="Arial" pitchFamily="34" charset="0"/>
                <a:cs typeface="Arial" pitchFamily="34" charset="0"/>
              </a:rPr>
              <a:t>Departmentalization</a:t>
            </a:r>
          </a:p>
        </p:txBody>
      </p:sp>
      <p:sp>
        <p:nvSpPr>
          <p:cNvPr id="41986" name="Rectangle 3"/>
          <p:cNvSpPr txBox="1">
            <a:spLocks/>
          </p:cNvSpPr>
          <p:nvPr/>
        </p:nvSpPr>
        <p:spPr bwMode="auto">
          <a:xfrm>
            <a:off x="1981200" y="1600201"/>
            <a:ext cx="4114800" cy="4525963"/>
          </a:xfrm>
          <a:prstGeom prst="rect">
            <a:avLst/>
          </a:prstGeom>
          <a:noFill/>
          <a:ln w="9525">
            <a:noFill/>
            <a:miter lim="800000"/>
            <a:headEnd/>
            <a:tailEnd/>
          </a:ln>
        </p:spPr>
        <p:txBody>
          <a:bodyPr/>
          <a:lstStyle/>
          <a:p>
            <a:pPr marL="342900" indent="-342900" eaLnBrk="0" hangingPunct="0">
              <a:spcBef>
                <a:spcPct val="20000"/>
              </a:spcBef>
              <a:buFont typeface="Arial" charset="0"/>
              <a:buChar char="•"/>
            </a:pPr>
            <a:endParaRPr lang="en-US" sz="3200" dirty="0"/>
          </a:p>
        </p:txBody>
      </p:sp>
      <p:sp>
        <p:nvSpPr>
          <p:cNvPr id="41987" name="Content Placeholder 3"/>
          <p:cNvSpPr>
            <a:spLocks noGrp="1"/>
          </p:cNvSpPr>
          <p:nvPr/>
        </p:nvSpPr>
        <p:spPr bwMode="auto">
          <a:xfrm>
            <a:off x="2057400" y="2590800"/>
            <a:ext cx="4038600" cy="3276600"/>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000" b="1" dirty="0"/>
              <a:t>Functional </a:t>
            </a:r>
          </a:p>
          <a:p>
            <a:pPr marL="742950" lvl="1" indent="-285750" eaLnBrk="0" hangingPunct="0">
              <a:spcBef>
                <a:spcPct val="20000"/>
              </a:spcBef>
              <a:buFont typeface="Arial" charset="0"/>
              <a:buChar char="–"/>
            </a:pPr>
            <a:r>
              <a:rPr lang="en-US" sz="2000" dirty="0"/>
              <a:t>Grouping jobs by functions performed</a:t>
            </a:r>
          </a:p>
          <a:p>
            <a:pPr marL="342900" indent="-342900" eaLnBrk="0" hangingPunct="0">
              <a:spcBef>
                <a:spcPct val="20000"/>
              </a:spcBef>
              <a:buFont typeface="Arial" charset="0"/>
              <a:buChar char="•"/>
            </a:pPr>
            <a:r>
              <a:rPr lang="en-US" sz="2000" b="1" dirty="0"/>
              <a:t>Product</a:t>
            </a:r>
          </a:p>
          <a:p>
            <a:pPr marL="742950" lvl="1" indent="-285750" eaLnBrk="0" hangingPunct="0">
              <a:spcBef>
                <a:spcPct val="20000"/>
              </a:spcBef>
              <a:buFont typeface="Arial" charset="0"/>
              <a:buChar char="–"/>
            </a:pPr>
            <a:r>
              <a:rPr lang="en-US" sz="2000" dirty="0"/>
              <a:t>Grouping jobs by product line</a:t>
            </a:r>
          </a:p>
          <a:p>
            <a:pPr marL="342900" indent="-342900" eaLnBrk="0" hangingPunct="0">
              <a:spcBef>
                <a:spcPct val="20000"/>
              </a:spcBef>
              <a:buFont typeface="Arial" charset="0"/>
              <a:buChar char="•"/>
            </a:pPr>
            <a:r>
              <a:rPr lang="en-US" sz="2000" b="1" dirty="0"/>
              <a:t>Geographical</a:t>
            </a:r>
          </a:p>
          <a:p>
            <a:pPr marL="742950" lvl="1" indent="-285750" eaLnBrk="0" hangingPunct="0">
              <a:spcBef>
                <a:spcPct val="20000"/>
              </a:spcBef>
              <a:buFont typeface="Arial" charset="0"/>
              <a:buChar char="–"/>
            </a:pPr>
            <a:r>
              <a:rPr lang="en-US" sz="2000" dirty="0"/>
              <a:t>Grouping jobs on the basis of territory or geography</a:t>
            </a:r>
          </a:p>
        </p:txBody>
      </p:sp>
      <p:sp>
        <p:nvSpPr>
          <p:cNvPr id="41988" name="Content Placeholder 4"/>
          <p:cNvSpPr>
            <a:spLocks noGrp="1"/>
          </p:cNvSpPr>
          <p:nvPr/>
        </p:nvSpPr>
        <p:spPr bwMode="auto">
          <a:xfrm>
            <a:off x="6172200" y="2590800"/>
            <a:ext cx="3886200" cy="2667000"/>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000" b="1" dirty="0"/>
              <a:t>Process </a:t>
            </a:r>
          </a:p>
          <a:p>
            <a:pPr marL="742950" lvl="1" indent="-285750" eaLnBrk="0" hangingPunct="0">
              <a:spcBef>
                <a:spcPct val="20000"/>
              </a:spcBef>
              <a:buFont typeface="Arial" charset="0"/>
              <a:buChar char="–"/>
            </a:pPr>
            <a:r>
              <a:rPr lang="en-US" sz="2000" dirty="0"/>
              <a:t>Grouping jobs on the basis of product or customer flow</a:t>
            </a:r>
          </a:p>
          <a:p>
            <a:pPr marL="342900" indent="-342900" eaLnBrk="0" hangingPunct="0">
              <a:spcBef>
                <a:spcPct val="20000"/>
              </a:spcBef>
              <a:buFont typeface="Arial" charset="0"/>
              <a:buChar char="•"/>
            </a:pPr>
            <a:r>
              <a:rPr lang="en-US" sz="2000" b="1" dirty="0"/>
              <a:t>Customer</a:t>
            </a:r>
          </a:p>
          <a:p>
            <a:pPr marL="742950" lvl="1" indent="-285750" eaLnBrk="0" hangingPunct="0">
              <a:spcBef>
                <a:spcPct val="20000"/>
              </a:spcBef>
              <a:buFont typeface="Arial" charset="0"/>
              <a:buChar char="–"/>
            </a:pPr>
            <a:r>
              <a:rPr lang="en-US" sz="2000" dirty="0"/>
              <a:t>Grouping jobs by type of customer and needs</a:t>
            </a:r>
          </a:p>
          <a:p>
            <a:pPr marL="342900" indent="-342900" eaLnBrk="0" hangingPunct="0">
              <a:spcBef>
                <a:spcPct val="20000"/>
              </a:spcBef>
              <a:buFont typeface="Arial" charset="0"/>
              <a:buChar char="•"/>
            </a:pPr>
            <a:endParaRPr lang="en-US" sz="2000" dirty="0"/>
          </a:p>
        </p:txBody>
      </p:sp>
      <p:sp>
        <p:nvSpPr>
          <p:cNvPr id="41989" name="TextBox 1"/>
          <p:cNvSpPr txBox="1">
            <a:spLocks noChangeArrowheads="1"/>
          </p:cNvSpPr>
          <p:nvPr/>
        </p:nvSpPr>
        <p:spPr bwMode="auto">
          <a:xfrm>
            <a:off x="2057400" y="1600201"/>
            <a:ext cx="8001000" cy="830997"/>
          </a:xfrm>
          <a:prstGeom prst="rect">
            <a:avLst/>
          </a:prstGeom>
          <a:noFill/>
          <a:ln w="9525">
            <a:noFill/>
            <a:miter lim="800000"/>
            <a:headEnd/>
            <a:tailEnd/>
          </a:ln>
        </p:spPr>
        <p:txBody>
          <a:bodyPr>
            <a:spAutoFit/>
          </a:bodyPr>
          <a:lstStyle/>
          <a:p>
            <a:pPr marL="285750" indent="-285750"/>
            <a:r>
              <a:rPr lang="en-US" sz="2400" b="1" dirty="0"/>
              <a:t>                                       </a:t>
            </a:r>
          </a:p>
          <a:p>
            <a:pPr marL="285750" indent="-285750"/>
            <a:r>
              <a:rPr lang="en-US" sz="2400" b="1" dirty="0"/>
              <a:t> </a:t>
            </a:r>
            <a:r>
              <a:rPr lang="en-US" sz="2400" dirty="0"/>
              <a:t>– </a:t>
            </a:r>
            <a:r>
              <a:rPr lang="en-US" sz="2400" b="1" dirty="0"/>
              <a:t> </a:t>
            </a:r>
            <a:r>
              <a:rPr lang="en-US" sz="2400" dirty="0"/>
              <a:t>the basis by which jobs are grouped together.</a:t>
            </a:r>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endParaRPr lang="en-US" dirty="0"/>
          </a:p>
        </p:txBody>
      </p:sp>
    </p:spTree>
    <p:extLst>
      <p:ext uri="{BB962C8B-B14F-4D97-AF65-F5344CB8AC3E}">
        <p14:creationId xmlns:p14="http://schemas.microsoft.com/office/powerpoint/2010/main" val="1944868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a:xfrm>
            <a:off x="838200" y="365126"/>
            <a:ext cx="10515600" cy="862096"/>
          </a:xfrm>
        </p:spPr>
        <p:txBody>
          <a:bodyPr>
            <a:normAutofit/>
          </a:bodyPr>
          <a:lstStyle/>
          <a:p>
            <a:pPr algn="ctr"/>
            <a:r>
              <a:rPr lang="en-US" sz="3600" b="1" dirty="0" smtClean="0"/>
              <a:t>The </a:t>
            </a:r>
            <a:r>
              <a:rPr lang="en-US" sz="3600" b="1" dirty="0"/>
              <a:t>Five </a:t>
            </a:r>
            <a:r>
              <a:rPr lang="en-US" sz="3600" b="1" dirty="0" smtClean="0"/>
              <a:t>Common Forms </a:t>
            </a:r>
            <a:r>
              <a:rPr lang="en-US" sz="3600" b="1" dirty="0"/>
              <a:t>of Departmentalization</a:t>
            </a:r>
            <a:endParaRPr lang="en-US" sz="3600" b="1" dirty="0">
              <a:latin typeface="Calibri" pitchFamily="34" charset="0"/>
            </a:endParaRPr>
          </a:p>
        </p:txBody>
      </p:sp>
      <p:pic>
        <p:nvPicPr>
          <p:cNvPr id="2" name="Picture 1"/>
          <p:cNvPicPr>
            <a:picLocks noChangeAspect="1"/>
          </p:cNvPicPr>
          <p:nvPr/>
        </p:nvPicPr>
        <p:blipFill>
          <a:blip r:embed="rId3"/>
          <a:stretch>
            <a:fillRect/>
          </a:stretch>
        </p:blipFill>
        <p:spPr>
          <a:xfrm>
            <a:off x="776037" y="1379256"/>
            <a:ext cx="10639926" cy="4365041"/>
          </a:xfrm>
          <a:prstGeom prst="rect">
            <a:avLst/>
          </a:prstGeom>
        </p:spPr>
      </p:pic>
    </p:spTree>
    <p:extLst>
      <p:ext uri="{BB962C8B-B14F-4D97-AF65-F5344CB8AC3E}">
        <p14:creationId xmlns:p14="http://schemas.microsoft.com/office/powerpoint/2010/main" val="276268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a:spLocks noGrp="1" noChangeArrowheads="1"/>
          </p:cNvSpPr>
          <p:nvPr>
            <p:ph type="title"/>
          </p:nvPr>
        </p:nvSpPr>
        <p:spPr>
          <a:xfrm>
            <a:off x="838200" y="365126"/>
            <a:ext cx="10515600" cy="850064"/>
          </a:xfrm>
        </p:spPr>
        <p:txBody>
          <a:bodyPr>
            <a:noAutofit/>
          </a:bodyPr>
          <a:lstStyle/>
          <a:p>
            <a:pPr algn="ctr"/>
            <a:r>
              <a:rPr lang="en-US" sz="3000" b="1" dirty="0" smtClean="0"/>
              <a:t>The </a:t>
            </a:r>
            <a:r>
              <a:rPr lang="en-US" sz="3000" b="1" dirty="0"/>
              <a:t>Five </a:t>
            </a:r>
            <a:r>
              <a:rPr lang="en-US" sz="3000" b="1" dirty="0" smtClean="0"/>
              <a:t>Common Forms </a:t>
            </a:r>
            <a:r>
              <a:rPr lang="en-US" sz="3000" b="1" dirty="0"/>
              <a:t>of Departmentalization (CONT.)</a:t>
            </a:r>
            <a:endParaRPr lang="en-US" sz="3000" b="1" dirty="0">
              <a:latin typeface="Calibri" pitchFamily="34" charset="0"/>
            </a:endParaRPr>
          </a:p>
        </p:txBody>
      </p:sp>
      <p:pic>
        <p:nvPicPr>
          <p:cNvPr id="2" name="Picture 1"/>
          <p:cNvPicPr>
            <a:picLocks noChangeAspect="1"/>
          </p:cNvPicPr>
          <p:nvPr/>
        </p:nvPicPr>
        <p:blipFill>
          <a:blip r:embed="rId3"/>
          <a:stretch>
            <a:fillRect/>
          </a:stretch>
        </p:blipFill>
        <p:spPr>
          <a:xfrm>
            <a:off x="1323474" y="1518895"/>
            <a:ext cx="10030326" cy="3898232"/>
          </a:xfrm>
          <a:prstGeom prst="rect">
            <a:avLst/>
          </a:prstGeom>
        </p:spPr>
      </p:pic>
    </p:spTree>
    <p:extLst>
      <p:ext uri="{BB962C8B-B14F-4D97-AF65-F5344CB8AC3E}">
        <p14:creationId xmlns:p14="http://schemas.microsoft.com/office/powerpoint/2010/main" val="31579991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838200" y="365125"/>
            <a:ext cx="10515600" cy="777875"/>
          </a:xfrm>
        </p:spPr>
        <p:txBody>
          <a:bodyPr>
            <a:noAutofit/>
          </a:bodyPr>
          <a:lstStyle/>
          <a:p>
            <a:pPr algn="ctr"/>
            <a:r>
              <a:rPr lang="en-US" sz="3000" b="1" dirty="0"/>
              <a:t/>
            </a:r>
            <a:br>
              <a:rPr lang="en-US" sz="3000" b="1" dirty="0"/>
            </a:br>
            <a:r>
              <a:rPr lang="en-US" sz="3000" b="1" dirty="0"/>
              <a:t>The Five </a:t>
            </a:r>
            <a:r>
              <a:rPr lang="en-US" sz="3000" b="1" dirty="0" smtClean="0"/>
              <a:t>Common Forms </a:t>
            </a:r>
            <a:r>
              <a:rPr lang="en-US" sz="3000" b="1" dirty="0"/>
              <a:t>of Departmentalization (CONT.)</a:t>
            </a:r>
            <a:endParaRPr lang="en-US" sz="3000" b="1" dirty="0">
              <a:latin typeface="Calibri" pitchFamily="34" charset="0"/>
            </a:endParaRPr>
          </a:p>
        </p:txBody>
      </p:sp>
      <p:pic>
        <p:nvPicPr>
          <p:cNvPr id="3" name="Picture 2"/>
          <p:cNvPicPr>
            <a:picLocks noChangeAspect="1"/>
          </p:cNvPicPr>
          <p:nvPr/>
        </p:nvPicPr>
        <p:blipFill>
          <a:blip r:embed="rId3"/>
          <a:stretch>
            <a:fillRect/>
          </a:stretch>
        </p:blipFill>
        <p:spPr>
          <a:xfrm>
            <a:off x="1335505" y="1455821"/>
            <a:ext cx="10154653" cy="4513179"/>
          </a:xfrm>
          <a:prstGeom prst="rect">
            <a:avLst/>
          </a:prstGeom>
        </p:spPr>
      </p:pic>
      <p:sp>
        <p:nvSpPr>
          <p:cNvPr id="2" name="Footer Placeholder 1"/>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068090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algn="ctr"/>
            <a:r>
              <a:rPr lang="en-US" sz="3600" b="1" dirty="0"/>
              <a:t>Departmentalization Trends</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dirty="0">
                <a:latin typeface="Arial"/>
                <a:cs typeface="Arial"/>
              </a:rPr>
              <a:t>Increasing use of customer departmentalization</a:t>
            </a:r>
          </a:p>
          <a:p>
            <a:pPr indent="-342900" eaLnBrk="0" hangingPunct="0">
              <a:spcBef>
                <a:spcPct val="20000"/>
              </a:spcBef>
            </a:pPr>
            <a:r>
              <a:rPr lang="en-US" sz="3200" b="1" dirty="0"/>
              <a:t>Cross-functional team </a:t>
            </a:r>
            <a:r>
              <a:rPr lang="en-US" sz="3200" dirty="0"/>
              <a:t>–</a:t>
            </a:r>
            <a:r>
              <a:rPr lang="en-US" sz="3200" b="1" dirty="0"/>
              <a:t> </a:t>
            </a:r>
            <a:r>
              <a:rPr lang="en-US" sz="3200" dirty="0"/>
              <a:t>a work team composed of individuals from various functional specialties.</a:t>
            </a:r>
          </a:p>
          <a:p>
            <a:endParaRPr lang="en-US" sz="3200" dirty="0">
              <a:latin typeface="Arial" pitchFamily="34" charset="0"/>
              <a:cs typeface="Arial" pitchFamily="34" charset="0"/>
            </a:endParaRPr>
          </a:p>
        </p:txBody>
      </p:sp>
    </p:spTree>
    <p:extLst>
      <p:ext uri="{BB962C8B-B14F-4D97-AF65-F5344CB8AC3E}">
        <p14:creationId xmlns:p14="http://schemas.microsoft.com/office/powerpoint/2010/main" val="73212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41218" y="118519"/>
            <a:ext cx="10515600" cy="838033"/>
          </a:xfrm>
        </p:spPr>
        <p:txBody>
          <a:bodyPr/>
          <a:lstStyle/>
          <a:p>
            <a:pPr algn="ctr"/>
            <a:r>
              <a:rPr lang="en-US" sz="3600" b="1" dirty="0"/>
              <a:t>Chain of Command </a:t>
            </a:r>
            <a:endParaRPr lang="en-US" sz="3600" b="1" dirty="0">
              <a:latin typeface="Calibri" pitchFamily="34" charset="0"/>
            </a:endParaRPr>
          </a:p>
        </p:txBody>
      </p:sp>
      <p:sp>
        <p:nvSpPr>
          <p:cNvPr id="11" name="Content Placeholder 10"/>
          <p:cNvSpPr>
            <a:spLocks noGrp="1"/>
          </p:cNvSpPr>
          <p:nvPr>
            <p:ph idx="1"/>
          </p:nvPr>
        </p:nvSpPr>
        <p:spPr/>
        <p:txBody>
          <a:bodyPr/>
          <a:lstStyle/>
          <a:p>
            <a:r>
              <a:rPr lang="en-US" sz="3200" b="1" dirty="0">
                <a:latin typeface="Arial" pitchFamily="34" charset="0"/>
                <a:cs typeface="Arial" pitchFamily="34" charset="0"/>
              </a:rPr>
              <a:t>Chain of Command</a:t>
            </a:r>
          </a:p>
          <a:p>
            <a:endParaRPr lang="en-US" dirty="0"/>
          </a:p>
        </p:txBody>
      </p:sp>
      <p:sp>
        <p:nvSpPr>
          <p:cNvPr id="52226" name="Rectangle 3"/>
          <p:cNvSpPr txBox="1">
            <a:spLocks/>
          </p:cNvSpPr>
          <p:nvPr/>
        </p:nvSpPr>
        <p:spPr bwMode="auto">
          <a:xfrm>
            <a:off x="838200" y="1053722"/>
            <a:ext cx="9372600" cy="4600577"/>
          </a:xfrm>
          <a:prstGeom prst="rect">
            <a:avLst/>
          </a:prstGeom>
          <a:noFill/>
          <a:ln w="9525">
            <a:noFill/>
            <a:miter lim="800000"/>
            <a:headEnd/>
            <a:tailEnd/>
          </a:ln>
        </p:spPr>
        <p:txBody>
          <a:bodyPr/>
          <a:lstStyle/>
          <a:p>
            <a:pPr marL="342900" indent="-342900" eaLnBrk="0" hangingPunct="0">
              <a:spcBef>
                <a:spcPct val="20000"/>
              </a:spcBef>
            </a:pPr>
            <a:r>
              <a:rPr lang="en-US" sz="3200" b="1" dirty="0"/>
              <a:t>                                     </a:t>
            </a:r>
            <a:endParaRPr lang="en-US" sz="3200" b="1" dirty="0" smtClean="0"/>
          </a:p>
          <a:p>
            <a:pPr marL="342900" indent="-342900" eaLnBrk="0" hangingPunct="0">
              <a:spcBef>
                <a:spcPct val="20000"/>
              </a:spcBef>
            </a:pPr>
            <a:endParaRPr lang="en-US" sz="3200" b="1" dirty="0"/>
          </a:p>
          <a:p>
            <a:pPr marL="342900" indent="-342900" eaLnBrk="0" hangingPunct="0">
              <a:spcBef>
                <a:spcPct val="20000"/>
              </a:spcBef>
            </a:pPr>
            <a:r>
              <a:rPr lang="en-US" sz="3200" dirty="0"/>
              <a:t>–</a:t>
            </a:r>
            <a:r>
              <a:rPr lang="en-US" sz="3200" b="1" dirty="0"/>
              <a:t> </a:t>
            </a:r>
            <a:r>
              <a:rPr lang="en-US" sz="3200" dirty="0"/>
              <a:t>the continuous line of authority that extends from upper levels of an organization to the lowest levels of the organization—clarifies who reports to whom.</a:t>
            </a:r>
          </a:p>
        </p:txBody>
      </p:sp>
      <p:pic>
        <p:nvPicPr>
          <p:cNvPr id="8" name="Picture 7"/>
          <p:cNvPicPr>
            <a:picLocks noChangeAspect="1"/>
          </p:cNvPicPr>
          <p:nvPr/>
        </p:nvPicPr>
        <p:blipFill>
          <a:blip r:embed="rId3"/>
          <a:stretch>
            <a:fillRect/>
          </a:stretch>
        </p:blipFill>
        <p:spPr>
          <a:xfrm>
            <a:off x="1690254" y="4223084"/>
            <a:ext cx="8010279" cy="2411079"/>
          </a:xfrm>
          <a:prstGeom prst="rect">
            <a:avLst/>
          </a:prstGeom>
        </p:spPr>
      </p:pic>
    </p:spTree>
    <p:extLst>
      <p:ext uri="{BB962C8B-B14F-4D97-AF65-F5344CB8AC3E}">
        <p14:creationId xmlns:p14="http://schemas.microsoft.com/office/powerpoint/2010/main" val="33806791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pPr algn="ctr"/>
            <a:r>
              <a:rPr lang="en-US" sz="3600" b="1" dirty="0"/>
              <a:t>Authority</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Authority</a:t>
            </a:r>
          </a:p>
        </p:txBody>
      </p:sp>
      <p:sp>
        <p:nvSpPr>
          <p:cNvPr id="54274" name="Rectangle 3"/>
          <p:cNvSpPr txBox="1">
            <a:spLocks/>
          </p:cNvSpPr>
          <p:nvPr/>
        </p:nvSpPr>
        <p:spPr bwMode="auto">
          <a:xfrm>
            <a:off x="838200" y="1457865"/>
            <a:ext cx="9372600" cy="4668300"/>
          </a:xfrm>
          <a:prstGeom prst="rect">
            <a:avLst/>
          </a:prstGeom>
          <a:noFill/>
          <a:ln w="9525">
            <a:noFill/>
            <a:miter lim="800000"/>
            <a:headEnd/>
            <a:tailEnd/>
          </a:ln>
        </p:spPr>
        <p:txBody>
          <a:bodyPr/>
          <a:lstStyle/>
          <a:p>
            <a:pPr marL="342900" indent="-342900" eaLnBrk="0" hangingPunct="0">
              <a:spcBef>
                <a:spcPct val="20000"/>
              </a:spcBef>
            </a:pPr>
            <a:r>
              <a:rPr lang="en-US" sz="3200" b="1" dirty="0"/>
              <a:t>                     </a:t>
            </a:r>
          </a:p>
          <a:p>
            <a:pPr marL="342900" indent="-342900" eaLnBrk="0" hangingPunct="0">
              <a:spcBef>
                <a:spcPct val="20000"/>
              </a:spcBef>
            </a:pPr>
            <a:endParaRPr lang="en-US" sz="3200" b="1" dirty="0"/>
          </a:p>
          <a:p>
            <a:pPr marL="342900" indent="-342900" eaLnBrk="0" hangingPunct="0">
              <a:spcBef>
                <a:spcPct val="20000"/>
              </a:spcBef>
            </a:pPr>
            <a:r>
              <a:rPr lang="en-US" sz="3200" dirty="0"/>
              <a:t>–</a:t>
            </a:r>
            <a:r>
              <a:rPr lang="en-US" sz="3200" b="1" dirty="0"/>
              <a:t> </a:t>
            </a:r>
            <a:r>
              <a:rPr lang="en-US" sz="3200" dirty="0"/>
              <a:t>the rights inherent in a managerial position to tell people what to do and to expect them to do it.</a:t>
            </a:r>
          </a:p>
          <a:p>
            <a:pPr marL="862013" indent="-454025" eaLnBrk="0" hangingPunct="0">
              <a:spcBef>
                <a:spcPct val="20000"/>
              </a:spcBef>
              <a:buFont typeface="Arial" charset="0"/>
              <a:buChar char="•"/>
            </a:pPr>
            <a:r>
              <a:rPr lang="en-US" sz="3200" b="1" dirty="0"/>
              <a:t>Acceptance theory of authority </a:t>
            </a:r>
            <a:r>
              <a:rPr lang="en-US" sz="3200" dirty="0"/>
              <a:t>–</a:t>
            </a:r>
            <a:r>
              <a:rPr lang="en-US" sz="3200" b="1" dirty="0"/>
              <a:t> </a:t>
            </a:r>
            <a:r>
              <a:rPr lang="en-US" sz="3200" dirty="0"/>
              <a:t>the view that authority comes from the willingness of subordinates to accept it.</a:t>
            </a:r>
          </a:p>
        </p:txBody>
      </p:sp>
    </p:spTree>
    <p:extLst>
      <p:ext uri="{BB962C8B-B14F-4D97-AF65-F5344CB8AC3E}">
        <p14:creationId xmlns:p14="http://schemas.microsoft.com/office/powerpoint/2010/main" val="3825439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algn="ctr"/>
            <a:r>
              <a:rPr lang="en-US" sz="3600" b="1" dirty="0"/>
              <a:t>Authority (cont.)</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b="1" dirty="0">
                <a:latin typeface="Arial" pitchFamily="34" charset="0"/>
                <a:cs typeface="Arial" pitchFamily="34" charset="0"/>
              </a:rPr>
              <a:t>Line authority </a:t>
            </a:r>
            <a:r>
              <a:rPr lang="en-US" sz="3200" dirty="0"/>
              <a:t>–</a:t>
            </a:r>
            <a:r>
              <a:rPr lang="en-US" sz="3200" b="1" dirty="0"/>
              <a:t> </a:t>
            </a:r>
            <a:r>
              <a:rPr lang="en-US" sz="3200" dirty="0"/>
              <a:t>authority that entitles a manager to direct the work of an employee.</a:t>
            </a:r>
          </a:p>
          <a:p>
            <a:pPr indent="-342900" eaLnBrk="0" hangingPunct="0">
              <a:spcBef>
                <a:spcPct val="20000"/>
              </a:spcBef>
            </a:pPr>
            <a:r>
              <a:rPr lang="en-US" sz="3200" b="1" dirty="0"/>
              <a:t>Staff authority </a:t>
            </a:r>
            <a:r>
              <a:rPr lang="en-US" sz="3200" dirty="0"/>
              <a:t>–</a:t>
            </a:r>
            <a:r>
              <a:rPr lang="en-US" sz="3200" b="1" dirty="0"/>
              <a:t> </a:t>
            </a:r>
            <a:r>
              <a:rPr lang="en-US" sz="3200" dirty="0"/>
              <a:t>positions with some authority that have been created to support, assist, and advise those holding line authority.</a:t>
            </a:r>
          </a:p>
          <a:p>
            <a:endParaRPr lang="en-US" sz="3200" b="1" dirty="0">
              <a:latin typeface="Arial" pitchFamily="34" charset="0"/>
              <a:cs typeface="Arial" pitchFamily="34" charset="0"/>
            </a:endParaRPr>
          </a:p>
        </p:txBody>
      </p:sp>
      <p:sp>
        <p:nvSpPr>
          <p:cNvPr id="6" name="TextBox 5"/>
          <p:cNvSpPr txBox="1"/>
          <p:nvPr/>
        </p:nvSpPr>
        <p:spPr>
          <a:xfrm>
            <a:off x="9677401" y="6400801"/>
            <a:ext cx="718131" cy="246221"/>
          </a:xfrm>
          <a:prstGeom prst="rect">
            <a:avLst/>
          </a:prstGeom>
          <a:noFill/>
        </p:spPr>
        <p:txBody>
          <a:bodyPr wrap="square" rtlCol="0">
            <a:spAutoFit/>
          </a:bodyPr>
          <a:lstStyle/>
          <a:p>
            <a:r>
              <a:rPr lang="en-US" sz="1000" dirty="0"/>
              <a:t>10 - 15</a:t>
            </a:r>
          </a:p>
        </p:txBody>
      </p:sp>
      <p:sp>
        <p:nvSpPr>
          <p:cNvPr id="2" name="Footer Placeholder 1"/>
          <p:cNvSpPr>
            <a:spLocks noGrp="1"/>
          </p:cNvSpPr>
          <p:nvPr>
            <p:ph type="ftr" sz="quarter" idx="11"/>
          </p:nvPr>
        </p:nvSpPr>
        <p:spPr/>
        <p:txBody>
          <a:bodyPr/>
          <a:lstStyle/>
          <a:p>
            <a:r>
              <a:rPr lang="en-IN"/>
              <a:t>Copyright © 2016 Pearson Education, Ltd.</a:t>
            </a:r>
            <a:endParaRPr lang="en-US" dirty="0"/>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r>
              <a:rPr lang="en-US"/>
              <a:t>10-</a:t>
            </a:r>
            <a:fld id="{8B37D5FE-740C-46F5-801A-FA5477D9711F}" type="slidenum">
              <a:rPr lang="en-US" smtClean="0"/>
              <a:pPr/>
              <a:t>31</a:t>
            </a:fld>
            <a:endParaRPr lang="en-US" dirty="0"/>
          </a:p>
        </p:txBody>
      </p:sp>
    </p:spTree>
    <p:extLst>
      <p:ext uri="{BB962C8B-B14F-4D97-AF65-F5344CB8AC3E}">
        <p14:creationId xmlns:p14="http://schemas.microsoft.com/office/powerpoint/2010/main" val="4221802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38200" y="365125"/>
            <a:ext cx="10515600" cy="489117"/>
          </a:xfrm>
        </p:spPr>
        <p:txBody>
          <a:bodyPr>
            <a:normAutofit fontScale="90000"/>
          </a:bodyPr>
          <a:lstStyle/>
          <a:p>
            <a:pPr algn="ctr"/>
            <a:r>
              <a:rPr lang="en-US" sz="3600" dirty="0"/>
              <a:t/>
            </a:r>
            <a:br>
              <a:rPr lang="en-US" sz="3600" dirty="0"/>
            </a:br>
            <a:r>
              <a:rPr lang="en-US" sz="3600" b="1" dirty="0"/>
              <a:t>Line Versus Staff Authority</a:t>
            </a:r>
            <a:endParaRPr lang="en-US" sz="3600" b="1" dirty="0">
              <a:latin typeface="Calibri" pitchFamily="34" charset="0"/>
            </a:endParaRPr>
          </a:p>
        </p:txBody>
      </p:sp>
      <p:sp>
        <p:nvSpPr>
          <p:cNvPr id="11" name="Content Placeholder 10"/>
          <p:cNvSpPr>
            <a:spLocks noGrp="1"/>
          </p:cNvSpPr>
          <p:nvPr>
            <p:ph idx="1"/>
          </p:nvPr>
        </p:nvSpPr>
        <p:spPr/>
        <p:txBody>
          <a:bodyPr/>
          <a:lstStyle/>
          <a:p>
            <a:endParaRPr lang="en-US" dirty="0"/>
          </a:p>
        </p:txBody>
      </p:sp>
      <p:pic>
        <p:nvPicPr>
          <p:cNvPr id="60418" name="Picture 3"/>
          <p:cNvPicPr>
            <a:picLocks noGrp="1" noChangeAspect="1" noChangeArrowheads="1"/>
          </p:cNvPicPr>
          <p:nvPr/>
        </p:nvPicPr>
        <p:blipFill>
          <a:blip r:embed="rId3" cstate="print"/>
          <a:srcRect/>
          <a:stretch>
            <a:fillRect/>
          </a:stretch>
        </p:blipFill>
        <p:spPr bwMode="auto">
          <a:xfrm>
            <a:off x="385012" y="1167063"/>
            <a:ext cx="11806988" cy="4513012"/>
          </a:xfrm>
          <a:prstGeom prst="rect">
            <a:avLst/>
          </a:prstGeom>
          <a:noFill/>
          <a:ln w="9525">
            <a:noFill/>
            <a:miter lim="800000"/>
            <a:headEnd/>
            <a:tailEnd/>
          </a:ln>
        </p:spPr>
      </p:pic>
    </p:spTree>
    <p:extLst>
      <p:ext uri="{BB962C8B-B14F-4D97-AF65-F5344CB8AC3E}">
        <p14:creationId xmlns:p14="http://schemas.microsoft.com/office/powerpoint/2010/main" val="2547259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p:txBody>
          <a:bodyPr>
            <a:normAutofit/>
          </a:bodyPr>
          <a:lstStyle/>
          <a:p>
            <a:pPr algn="ctr"/>
            <a:r>
              <a:rPr lang="en-US" sz="3600" b="1" dirty="0"/>
              <a:t>Responsibility and Unity of Command</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b="1" dirty="0">
                <a:latin typeface="Arial" pitchFamily="34" charset="0"/>
                <a:cs typeface="Arial" pitchFamily="34" charset="0"/>
              </a:rPr>
              <a:t>Responsibility </a:t>
            </a:r>
          </a:p>
          <a:p>
            <a:pPr marL="0" indent="0" eaLnBrk="0" hangingPunct="0">
              <a:spcBef>
                <a:spcPct val="20000"/>
              </a:spcBef>
              <a:buNone/>
            </a:pPr>
            <a:r>
              <a:rPr lang="en-US" sz="3200" dirty="0"/>
              <a:t>– the obligation or expectation to perform.</a:t>
            </a:r>
          </a:p>
          <a:p>
            <a:pPr marL="0" indent="0" eaLnBrk="0" hangingPunct="0">
              <a:spcBef>
                <a:spcPct val="20000"/>
              </a:spcBef>
              <a:buNone/>
            </a:pPr>
            <a:endParaRPr lang="en-US" sz="3200" dirty="0"/>
          </a:p>
          <a:p>
            <a:pPr indent="-342900" eaLnBrk="0" hangingPunct="0">
              <a:spcBef>
                <a:spcPct val="20000"/>
              </a:spcBef>
            </a:pPr>
            <a:r>
              <a:rPr lang="en-US" sz="3200" b="1" dirty="0"/>
              <a:t>Unity of command </a:t>
            </a:r>
          </a:p>
          <a:p>
            <a:pPr marL="0" indent="0" eaLnBrk="0" hangingPunct="0">
              <a:spcBef>
                <a:spcPct val="20000"/>
              </a:spcBef>
              <a:buNone/>
            </a:pPr>
            <a:r>
              <a:rPr lang="en-US" sz="3200" dirty="0"/>
              <a:t>–</a:t>
            </a:r>
            <a:r>
              <a:rPr lang="en-US" sz="3200" b="1" dirty="0"/>
              <a:t> </a:t>
            </a:r>
            <a:r>
              <a:rPr lang="en-US" sz="3200" dirty="0"/>
              <a:t>the management principle that each person should report to only one manager.</a:t>
            </a:r>
          </a:p>
          <a:p>
            <a:endParaRPr lang="en-US" sz="3200" b="1" dirty="0">
              <a:latin typeface="Arial" pitchFamily="34" charset="0"/>
              <a:cs typeface="Arial" pitchFamily="34" charset="0"/>
            </a:endParaRPr>
          </a:p>
        </p:txBody>
      </p:sp>
    </p:spTree>
    <p:extLst>
      <p:ext uri="{BB962C8B-B14F-4D97-AF65-F5344CB8AC3E}">
        <p14:creationId xmlns:p14="http://schemas.microsoft.com/office/powerpoint/2010/main" val="1899528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lstStyle/>
          <a:p>
            <a:pPr algn="ctr"/>
            <a:r>
              <a:rPr lang="en-US" sz="3600" b="1" dirty="0"/>
              <a:t>Span of Control</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Span of control</a:t>
            </a:r>
          </a:p>
        </p:txBody>
      </p:sp>
      <p:sp>
        <p:nvSpPr>
          <p:cNvPr id="64514" name="Rectangle 3"/>
          <p:cNvSpPr txBox="1">
            <a:spLocks/>
          </p:cNvSpPr>
          <p:nvPr/>
        </p:nvSpPr>
        <p:spPr bwMode="auto">
          <a:xfrm>
            <a:off x="207034" y="1388853"/>
            <a:ext cx="10003766" cy="4737311"/>
          </a:xfrm>
          <a:prstGeom prst="rect">
            <a:avLst/>
          </a:prstGeom>
          <a:noFill/>
          <a:ln w="9525">
            <a:noFill/>
            <a:miter lim="800000"/>
            <a:headEnd/>
            <a:tailEnd/>
          </a:ln>
        </p:spPr>
        <p:txBody>
          <a:bodyPr/>
          <a:lstStyle/>
          <a:p>
            <a:pPr marL="342900" indent="-342900" eaLnBrk="0" hangingPunct="0">
              <a:lnSpc>
                <a:spcPct val="90000"/>
              </a:lnSpc>
              <a:spcBef>
                <a:spcPct val="30000"/>
              </a:spcBef>
            </a:pPr>
            <a:r>
              <a:rPr lang="en-US" sz="3200" b="1" dirty="0"/>
              <a:t>                               </a:t>
            </a:r>
          </a:p>
          <a:p>
            <a:pPr marL="342900" indent="-342900" eaLnBrk="0" hangingPunct="0">
              <a:lnSpc>
                <a:spcPct val="90000"/>
              </a:lnSpc>
              <a:spcBef>
                <a:spcPct val="30000"/>
              </a:spcBef>
            </a:pPr>
            <a:endParaRPr lang="en-US" sz="3200" b="1" dirty="0"/>
          </a:p>
          <a:p>
            <a:pPr marL="342900" indent="-342900" eaLnBrk="0" hangingPunct="0">
              <a:lnSpc>
                <a:spcPct val="90000"/>
              </a:lnSpc>
              <a:spcBef>
                <a:spcPct val="30000"/>
              </a:spcBef>
            </a:pPr>
            <a:r>
              <a:rPr lang="en-US" sz="3200" b="1" dirty="0"/>
              <a:t> </a:t>
            </a:r>
            <a:r>
              <a:rPr lang="en-US" sz="3200" dirty="0"/>
              <a:t>–</a:t>
            </a:r>
            <a:r>
              <a:rPr lang="en-US" sz="3200" b="1" dirty="0"/>
              <a:t> </a:t>
            </a:r>
            <a:r>
              <a:rPr lang="en-US" sz="3200" dirty="0"/>
              <a:t>the number of employees who can be effectively and efficiently supervised by a manager</a:t>
            </a:r>
            <a:r>
              <a:rPr lang="en-US" sz="2800" dirty="0"/>
              <a:t>.</a:t>
            </a:r>
          </a:p>
        </p:txBody>
      </p:sp>
    </p:spTree>
    <p:extLst>
      <p:ext uri="{BB962C8B-B14F-4D97-AF65-F5344CB8AC3E}">
        <p14:creationId xmlns:p14="http://schemas.microsoft.com/office/powerpoint/2010/main" val="32527884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768" y="198870"/>
            <a:ext cx="10515600" cy="1325563"/>
          </a:xfrm>
        </p:spPr>
        <p:txBody>
          <a:bodyPr/>
          <a:lstStyle/>
          <a:p>
            <a:r>
              <a:rPr lang="en-GB" b="1" dirty="0"/>
              <a:t>Centralization and decentralization </a:t>
            </a:r>
          </a:p>
        </p:txBody>
      </p:sp>
      <p:pic>
        <p:nvPicPr>
          <p:cNvPr id="4" name="Picture 2"/>
          <p:cNvPicPr>
            <a:picLocks noGrp="1" noChangeAspect="1" noChangeArrowheads="1"/>
          </p:cNvPicPr>
          <p:nvPr>
            <p:ph idx="1"/>
          </p:nvPr>
        </p:nvPicPr>
        <p:blipFill>
          <a:blip r:embed="rId2" cstate="print"/>
          <a:srcRect/>
          <a:stretch>
            <a:fillRect/>
          </a:stretch>
        </p:blipFill>
        <p:spPr bwMode="auto">
          <a:xfrm>
            <a:off x="838200" y="1524433"/>
            <a:ext cx="10948736" cy="3901407"/>
          </a:xfrm>
          <a:prstGeom prst="rect">
            <a:avLst/>
          </a:prstGeom>
          <a:noFill/>
          <a:ln w="9525">
            <a:noFill/>
            <a:miter lim="800000"/>
            <a:headEnd/>
            <a:tailEnd/>
          </a:ln>
        </p:spPr>
      </p:pic>
    </p:spTree>
    <p:extLst>
      <p:ext uri="{BB962C8B-B14F-4D97-AF65-F5344CB8AC3E}">
        <p14:creationId xmlns:p14="http://schemas.microsoft.com/office/powerpoint/2010/main" val="2842556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arroll 9e w fonts">
  <a:themeElements>
    <a:clrScheme name="Custom 7">
      <a:dk1>
        <a:sysClr val="windowText" lastClr="000000"/>
      </a:dk1>
      <a:lt1>
        <a:sysClr val="window" lastClr="FFFFFF"/>
      </a:lt1>
      <a:dk2>
        <a:srgbClr val="257566"/>
      </a:dk2>
      <a:lt2>
        <a:srgbClr val="EEECE1"/>
      </a:lt2>
      <a:accent1>
        <a:srgbClr val="82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TotalTime>
  <Words>1910</Words>
  <Application>Microsoft Office PowerPoint</Application>
  <PresentationFormat>Widescreen</PresentationFormat>
  <Paragraphs>246</Paragraphs>
  <Slides>35</Slides>
  <Notes>14</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35</vt:i4>
      </vt:variant>
    </vt:vector>
  </HeadingPairs>
  <TitlesOfParts>
    <vt:vector size="46" baseType="lpstr">
      <vt:lpstr>Arial</vt:lpstr>
      <vt:lpstr>Calibri</vt:lpstr>
      <vt:lpstr>Calibri Light</vt:lpstr>
      <vt:lpstr>Myriad Pro</vt:lpstr>
      <vt:lpstr>Open Sans</vt:lpstr>
      <vt:lpstr>Symbol</vt:lpstr>
      <vt:lpstr>Times New Roman</vt:lpstr>
      <vt:lpstr>Wingdings</vt:lpstr>
      <vt:lpstr>Office Theme</vt:lpstr>
      <vt:lpstr>Carroll 9e w fonts</vt:lpstr>
      <vt:lpstr>20140311PresentationUWTSDTemplate</vt:lpstr>
      <vt:lpstr>PRS</vt:lpstr>
      <vt:lpstr>Lesson Aims</vt:lpstr>
      <vt:lpstr>Recapping from last session: The rational decision process </vt:lpstr>
      <vt:lpstr>Organisational systems </vt:lpstr>
      <vt:lpstr>PowerPoint Presentation</vt:lpstr>
      <vt:lpstr>Examples </vt:lpstr>
      <vt:lpstr>Considerations </vt:lpstr>
      <vt:lpstr>Discussion </vt:lpstr>
      <vt:lpstr>Product or Service Design Activities</vt:lpstr>
      <vt:lpstr>Considerations during the process </vt:lpstr>
      <vt:lpstr>Objectives of product/service design or development </vt:lpstr>
      <vt:lpstr>Points for consideration during the process </vt:lpstr>
      <vt:lpstr>Life Cycles of Products or Services</vt:lpstr>
      <vt:lpstr>Standardization </vt:lpstr>
      <vt:lpstr>Advantages of standardization </vt:lpstr>
      <vt:lpstr>Disadvantages of standardization </vt:lpstr>
      <vt:lpstr>Reliability of products and services</vt:lpstr>
      <vt:lpstr>Ways to improve reliability </vt:lpstr>
      <vt:lpstr>Consumer-Stakeholder Satisfaction Model</vt:lpstr>
      <vt:lpstr>PowerPoint Presentation</vt:lpstr>
      <vt:lpstr>Designing Organizational Structure</vt:lpstr>
      <vt:lpstr>Designing Organizational Structure</vt:lpstr>
      <vt:lpstr>Organizational Structure</vt:lpstr>
      <vt:lpstr>Departmentalization</vt:lpstr>
      <vt:lpstr>The Five Common Forms of Departmentalization</vt:lpstr>
      <vt:lpstr>The Five Common Forms of Departmentalization (CONT.)</vt:lpstr>
      <vt:lpstr> The Five Common Forms of Departmentalization (CONT.)</vt:lpstr>
      <vt:lpstr>Departmentalization Trends</vt:lpstr>
      <vt:lpstr>Chain of Command </vt:lpstr>
      <vt:lpstr>Authority</vt:lpstr>
      <vt:lpstr>Authority (cont.)</vt:lpstr>
      <vt:lpstr> Line Versus Staff Authority</vt:lpstr>
      <vt:lpstr>Responsibility and Unity of Command</vt:lpstr>
      <vt:lpstr>Span of Control</vt:lpstr>
      <vt:lpstr>Centralization and decentralization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Mushfiqur Rahman</cp:lastModifiedBy>
  <cp:revision>31</cp:revision>
  <dcterms:created xsi:type="dcterms:W3CDTF">2018-07-26T22:29:14Z</dcterms:created>
  <dcterms:modified xsi:type="dcterms:W3CDTF">2018-11-29T09:26:01Z</dcterms:modified>
</cp:coreProperties>
</file>