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96" d="100"/>
          <a:sy n="96" d="100"/>
        </p:scale>
        <p:origin x="92"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696"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1048697"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793A04-2985-4C71-8275-AB4EB3E28D0D}" type="datetimeFigureOut">
              <a:rPr lang="en-GB" smtClean="0"/>
              <a:t>17/07/2026</a:t>
            </a:fld>
            <a:endParaRPr lang="en-GB"/>
          </a:p>
        </p:txBody>
      </p:sp>
      <p:sp>
        <p:nvSpPr>
          <p:cNvPr id="1048698"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1048699"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48700"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1048701"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703DE-C37B-42BF-8D30-D097ADCBFC98}"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6" name="Slide Image Placeholder 1"/>
          <p:cNvSpPr>
            <a:spLocks noGrp="1" noRot="1" noChangeAspect="1"/>
          </p:cNvSpPr>
          <p:nvPr>
            <p:ph type="sldImg"/>
          </p:nvPr>
        </p:nvSpPr>
        <p:spPr/>
      </p:sp>
      <p:sp>
        <p:nvSpPr>
          <p:cNvPr id="1048597"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This presentation describes the significance of communication to health and social care. It clarifies the concept of communication and explains various communication techniques in healthcare. It describes the SBAR model of communication and gives a real situation of its application. The advantages of effective communication are also discussed in the presentation, and how the learner will enhance their communication skills are also outlined. These discussion areas demonstrate the role of communication in ensuring safe, high-quality and person-centred healthcare.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598" name="Slide Number Placeholder 3"/>
          <p:cNvSpPr>
            <a:spLocks noGrp="1"/>
          </p:cNvSpPr>
          <p:nvPr>
            <p:ph type="sldNum" sz="quarter" idx="10"/>
          </p:nvPr>
        </p:nvSpPr>
        <p:spPr/>
        <p:txBody>
          <a:bodyPr/>
          <a:lstStyle/>
          <a:p>
            <a:fld id="{ED5703DE-C37B-42BF-8D30-D097ADCBFC98}" type="slidenum">
              <a:rPr lang="en-GB" smtClean="0"/>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1" name="Slide Image Placeholder 1"/>
          <p:cNvSpPr>
            <a:spLocks noGrp="1" noRot="1" noChangeAspect="1"/>
          </p:cNvSpPr>
          <p:nvPr>
            <p:ph type="sldImg"/>
          </p:nvPr>
        </p:nvSpPr>
        <p:spPr/>
      </p:sp>
      <p:sp>
        <p:nvSpPr>
          <p:cNvPr id="1048602"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Communication is a process of exchanging information, ideas and feelings among individuals (Aji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It encompasses verbal, non-verbal, written and digital forms. In health and social care, communication assists professionals to clarify treatments, assist patients and collaborate with fellow professionals. Effective communication eliminates misunderstandings and enhances safety. It fosters trust, enhances relationships and promotes person-centred care. Therefore, effective communication is an essential professional skill in healthcare.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03" name="Slide Number Placeholder 3"/>
          <p:cNvSpPr>
            <a:spLocks noGrp="1"/>
          </p:cNvSpPr>
          <p:nvPr>
            <p:ph type="sldNum" sz="quarter" idx="10"/>
          </p:nvPr>
        </p:nvSpPr>
        <p:spPr/>
        <p:txBody>
          <a:bodyPr/>
          <a:lstStyle/>
          <a:p>
            <a:fld id="{ED5703DE-C37B-42BF-8D30-D097ADCBFC98}" type="slidenum">
              <a:rPr lang="en-GB" smtClean="0"/>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6" name="Slide Image Placeholder 1"/>
          <p:cNvSpPr>
            <a:spLocks noGrp="1" noRot="1" noChangeAspect="1"/>
          </p:cNvSpPr>
          <p:nvPr>
            <p:ph type="sldImg"/>
          </p:nvPr>
        </p:nvSpPr>
        <p:spPr/>
      </p:sp>
      <p:sp>
        <p:nvSpPr>
          <p:cNvPr id="1048607"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In health and social care, effective communication is a necessity. It establishes confidence between patients and the healthcare professionals. Effective communication eliminates errors and enhances patient safety. It assists doctors, nurses and other professionals to share correct information and collaborate (Foronda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2016). Patients are more knowledgeable about their treatment and are included in decision-making about their care. This enhances patient satisfaction, treatment compliance and the quality of healthcare services.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08" name="Slide Number Placeholder 3"/>
          <p:cNvSpPr>
            <a:spLocks noGrp="1"/>
          </p:cNvSpPr>
          <p:nvPr>
            <p:ph type="sldNum" sz="quarter" idx="10"/>
          </p:nvPr>
        </p:nvSpPr>
        <p:spPr/>
        <p:txBody>
          <a:bodyPr/>
          <a:lstStyle/>
          <a:p>
            <a:fld id="{ED5703DE-C37B-42BF-8D30-D097ADCBFC98}" type="slidenum">
              <a:rPr lang="en-GB" smtClean="0"/>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1" name="Slide Image Placeholder 1"/>
          <p:cNvSpPr>
            <a:spLocks noGrp="1" noRot="1" noChangeAspect="1"/>
          </p:cNvSpPr>
          <p:nvPr>
            <p:ph type="sldImg"/>
          </p:nvPr>
        </p:nvSpPr>
        <p:spPr/>
      </p:sp>
      <p:sp>
        <p:nvSpPr>
          <p:cNvPr id="1048612"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The presence of verbal communication is actively found to be quite important. It typically includes patient consultations as well as face-to-face conversations, which eventually help to share information clearly. Nonverbal communication actively includes facial expressions or eye contact. It actively helps to show both professionalism as well as empathy. Written communication typically includes patient records as well as plans for care (Yahalom and Manias, 2024). It actively helps in providing accurate documentation in healthcare settings. The presence of digital communication like EHR actively helps to support Information sharing, which is safe.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13" name="Slide Number Placeholder 3"/>
          <p:cNvSpPr>
            <a:spLocks noGrp="1"/>
          </p:cNvSpPr>
          <p:nvPr>
            <p:ph type="sldNum" sz="quarter" idx="10"/>
          </p:nvPr>
        </p:nvSpPr>
        <p:spPr/>
        <p:txBody>
          <a:bodyPr/>
          <a:lstStyle/>
          <a:p>
            <a:fld id="{ED5703DE-C37B-42BF-8D30-D097ADCBFC98}" type="slidenum">
              <a:rPr lang="en-GB" smtClean="0"/>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6" name="Slide Image Placeholder 1"/>
          <p:cNvSpPr>
            <a:spLocks noGrp="1" noRot="1" noChangeAspect="1"/>
          </p:cNvSpPr>
          <p:nvPr>
            <p:ph type="sldImg"/>
          </p:nvPr>
        </p:nvSpPr>
        <p:spPr/>
      </p:sp>
      <p:sp>
        <p:nvSpPr>
          <p:cNvPr id="1048617"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The situation phase effectively explains the problems a patient currently faces that need urgent attention. The background typically includes the medical history as well as current treatment which a patient is receiving (Institute for Healthcare Improvement, 2026). The assessment stage typically describes the observations as well as findings from the Healthcare professionals. That stage of recommendation effectively states the required actions which need to be taken. The purpose of the following model is that it helps to provide a communication method which is quite structured. It actively helps to reduce clinical errors as well as improve teamwork.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18" name="Slide Number Placeholder 3"/>
          <p:cNvSpPr>
            <a:spLocks noGrp="1"/>
          </p:cNvSpPr>
          <p:nvPr>
            <p:ph type="sldNum" sz="quarter" idx="10"/>
          </p:nvPr>
        </p:nvSpPr>
        <p:spPr/>
        <p:txBody>
          <a:bodyPr/>
          <a:lstStyle/>
          <a:p>
            <a:fld id="{ED5703DE-C37B-42BF-8D30-D097ADCBFC98}" type="slidenum">
              <a:rPr lang="en-GB" smtClean="0"/>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1" name="Slide Image Placeholder 1"/>
          <p:cNvSpPr>
            <a:spLocks noGrp="1" noRot="1" noChangeAspect="1"/>
          </p:cNvSpPr>
          <p:nvPr>
            <p:ph type="sldImg"/>
          </p:nvPr>
        </p:nvSpPr>
        <p:spPr/>
      </p:sp>
      <p:sp>
        <p:nvSpPr>
          <p:cNvPr id="1048622"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Regarding the example, a patient is actively found to develop sudden chest pain during a treatment procedure in the hospital ward. The nurse actively assesses the patient as well as records any important clinical observations. The nurse is effectively found to use the SBAR model. It actively allows the individual to communicate clearly with the medical team (Falade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The doctor is effectively found to understand the situation immediately. The professional is actively found to start emergency medical treatment. The communication, which was effective, is found to improve the safety of the patient as well as reduce any clinical risk.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23" name="Slide Number Placeholder 3"/>
          <p:cNvSpPr>
            <a:spLocks noGrp="1"/>
          </p:cNvSpPr>
          <p:nvPr>
            <p:ph type="sldNum" sz="quarter" idx="10"/>
          </p:nvPr>
        </p:nvSpPr>
        <p:spPr/>
        <p:txBody>
          <a:bodyPr/>
          <a:lstStyle/>
          <a:p>
            <a:fld id="{ED5703DE-C37B-42BF-8D30-D097ADCBFC98}" type="slidenum">
              <a:rPr lang="en-GB" smtClean="0"/>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6" name="Slide Image Placeholder 1"/>
          <p:cNvSpPr>
            <a:spLocks noGrp="1" noRot="1" noChangeAspect="1"/>
          </p:cNvSpPr>
          <p:nvPr>
            <p:ph type="sldImg"/>
          </p:nvPr>
        </p:nvSpPr>
        <p:spPr/>
      </p:sp>
      <p:sp>
        <p:nvSpPr>
          <p:cNvPr id="1048627"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Regarding the benefits, it is actively found to improve the safety of the patient by actively reducing misunderstandings. It is also found to improve teamwork by sharing information which is accurate. It is also effectively found to promote the class of patient as well as help in deriving satisfaction with health care services. Good communication is also found in supporting decision making that is informed as well as encourages patient participation (</a:t>
            </a:r>
            <a:r>
              <a:rPr lang="en-GB" sz="1200" kern="1200" dirty="0" err="1">
                <a:solidFill>
                  <a:schemeClr val="tx1"/>
                </a:solidFill>
                <a:effectLst/>
                <a:latin typeface="+mn-lt"/>
                <a:ea typeface="+mn-ea"/>
                <a:cs typeface="+mn-cs"/>
              </a:rPr>
              <a:t>Ganisia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A'zdom</a:t>
            </a:r>
            <a:r>
              <a:rPr lang="en-GB" sz="1200" kern="1200" dirty="0">
                <a:solidFill>
                  <a:schemeClr val="tx1"/>
                </a:solidFill>
                <a:effectLst/>
                <a:latin typeface="+mn-lt"/>
                <a:ea typeface="+mn-ea"/>
                <a:cs typeface="+mn-cs"/>
              </a:rPr>
              <a:t>, 2025). It is also found to actively develop professional communication skills as well as help in improving competence.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28" name="Slide Number Placeholder 3"/>
          <p:cNvSpPr>
            <a:spLocks noGrp="1"/>
          </p:cNvSpPr>
          <p:nvPr>
            <p:ph type="sldNum" sz="quarter" idx="10"/>
          </p:nvPr>
        </p:nvSpPr>
        <p:spPr/>
        <p:txBody>
          <a:bodyPr/>
          <a:lstStyle/>
          <a:p>
            <a:fld id="{ED5703DE-C37B-42BF-8D30-D097ADCBFC98}" type="slidenum">
              <a:rPr lang="en-GB" smtClean="0"/>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1" name="Slide Image Placeholder 1"/>
          <p:cNvSpPr>
            <a:spLocks noGrp="1" noRot="1" noChangeAspect="1"/>
          </p:cNvSpPr>
          <p:nvPr>
            <p:ph type="sldImg"/>
          </p:nvPr>
        </p:nvSpPr>
        <p:spPr/>
      </p:sp>
      <p:sp>
        <p:nvSpPr>
          <p:cNvPr id="1048632"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I will keep on practising my communication skills in my career in healthcare. I will also be an active listener who gives patients time to discuss their issues. Lecturers, mentors and placement supervisors will be asked to provide constructive feedback to me so that I can work on my communication. To gain confidence, I will take part in communication training and simulation activities. I will also contemplate every interaction with a patient to understand what I do well and what I can improve. Life-long learning will ensure that an individual becomes a safe, caring and effective healthcare professional (</a:t>
            </a:r>
            <a:r>
              <a:rPr lang="en-GB" sz="1200" kern="1200" dirty="0" err="1">
                <a:solidFill>
                  <a:schemeClr val="tx1"/>
                </a:solidFill>
                <a:effectLst/>
                <a:latin typeface="+mn-lt"/>
                <a:ea typeface="+mn-ea"/>
                <a:cs typeface="+mn-cs"/>
              </a:rPr>
              <a:t>Verkooijen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 </a:t>
            </a: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33" name="Slide Number Placeholder 3"/>
          <p:cNvSpPr>
            <a:spLocks noGrp="1"/>
          </p:cNvSpPr>
          <p:nvPr>
            <p:ph type="sldNum" sz="quarter" idx="10"/>
          </p:nvPr>
        </p:nvSpPr>
        <p:spPr/>
        <p:txBody>
          <a:bodyPr/>
          <a:lstStyle/>
          <a:p>
            <a:fld id="{ED5703DE-C37B-42BF-8D30-D097ADCBFC98}" type="slidenum">
              <a:rPr lang="en-GB" smtClean="0"/>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6" name="Slide Image Placeholder 1"/>
          <p:cNvSpPr>
            <a:spLocks noGrp="1" noRot="1" noChangeAspect="1"/>
          </p:cNvSpPr>
          <p:nvPr>
            <p:ph type="sldImg"/>
          </p:nvPr>
        </p:nvSpPr>
        <p:spPr/>
      </p:sp>
      <p:sp>
        <p:nvSpPr>
          <p:cNvPr id="1048637"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pPr>
            <a:r>
              <a:rPr lang="en-GB" sz="1200" kern="1200" dirty="0">
                <a:solidFill>
                  <a:schemeClr val="tx1"/>
                </a:solidFill>
                <a:effectLst/>
                <a:latin typeface="+mn-lt"/>
                <a:ea typeface="+mn-ea"/>
                <a:cs typeface="+mn-cs"/>
              </a:rPr>
              <a:t>In conclusion, communication plays a very important role in the health and social care sector. It enhances patient safety, collaboration, trust and quality of care. The SBAR model can help professionals to communicate effectively. Person-centred care and improved health outcomes are facilitated by effective communication. I will continue to develop my communication skills through learning, reflection and practice and become a confident, caring and competent healthcare professional.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38" name="Slide Number Placeholder 3"/>
          <p:cNvSpPr>
            <a:spLocks noGrp="1"/>
          </p:cNvSpPr>
          <p:nvPr>
            <p:ph type="sldNum" sz="quarter" idx="10"/>
          </p:nvPr>
        </p:nvSpPr>
        <p:spPr/>
        <p:txBody>
          <a:bodyPr/>
          <a:lstStyle/>
          <a:p>
            <a:fld id="{ED5703DE-C37B-42BF-8D30-D097ADCBFC98}" type="slidenum">
              <a:rPr lang="en-GB" smtClean="0"/>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1" name="Slide Image Placeholder 1"/>
          <p:cNvSpPr>
            <a:spLocks noGrp="1" noRot="1" noChangeAspect="1"/>
          </p:cNvSpPr>
          <p:nvPr>
            <p:ph type="sldImg"/>
          </p:nvPr>
        </p:nvSpPr>
        <p:spPr/>
      </p:sp>
      <p:sp>
        <p:nvSpPr>
          <p:cNvPr id="1048642"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43" name="Slide Number Placeholder 3"/>
          <p:cNvSpPr>
            <a:spLocks noGrp="1"/>
          </p:cNvSpPr>
          <p:nvPr>
            <p:ph type="sldNum" sz="quarter" idx="10"/>
          </p:nvPr>
        </p:nvSpPr>
        <p:spPr/>
        <p:txBody>
          <a:bodyPr/>
          <a:lstStyle/>
          <a:p>
            <a:fld id="{ED5703DE-C37B-42BF-8D30-D097ADCBFC98}" type="slidenum">
              <a:rPr lang="en-GB" smtClean="0"/>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Slide Image Placeholder 1"/>
          <p:cNvSpPr>
            <a:spLocks noGrp="1" noRot="1" noChangeAspect="1"/>
          </p:cNvSpPr>
          <p:nvPr>
            <p:ph type="sldImg"/>
          </p:nvPr>
        </p:nvSpPr>
        <p:spPr/>
      </p:sp>
      <p:sp>
        <p:nvSpPr>
          <p:cNvPr id="1048646"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1048647" name="Slide Number Placeholder 3"/>
          <p:cNvSpPr>
            <a:spLocks noGrp="1"/>
          </p:cNvSpPr>
          <p:nvPr>
            <p:ph type="sldNum" sz="quarter" idx="10"/>
          </p:nvPr>
        </p:nvSpPr>
        <p:spPr/>
        <p:txBody>
          <a:bodyPr/>
          <a:lstStyle/>
          <a:p>
            <a:fld id="{ED5703DE-C37B-42BF-8D30-D097ADCBFC98}" type="slidenum">
              <a:rPr lang="en-GB" smtClean="0"/>
              <a:t>13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581"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1048582"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1048583" name="Date Placeholder 3"/>
          <p:cNvSpPr>
            <a:spLocks noGrp="1"/>
          </p:cNvSpPr>
          <p:nvPr>
            <p:ph type="dt" sz="half" idx="10"/>
          </p:nvPr>
        </p:nvSpPr>
        <p:spPr/>
        <p:txBody>
          <a:bodyPr/>
          <a:lstStyle/>
          <a:p>
            <a:fld id="{183F51D8-06B5-4A5F-A927-CCF3EBEF6D07}" type="datetimeFigureOut">
              <a:rPr lang="en-GB" smtClean="0"/>
              <a:t>17/07/2026</a:t>
            </a:fld>
            <a:endParaRPr lang="en-GB"/>
          </a:p>
        </p:txBody>
      </p:sp>
      <p:sp>
        <p:nvSpPr>
          <p:cNvPr id="1048584" name="Footer Placeholder 4"/>
          <p:cNvSpPr>
            <a:spLocks noGrp="1"/>
          </p:cNvSpPr>
          <p:nvPr>
            <p:ph type="ftr" sz="quarter" idx="11"/>
          </p:nvPr>
        </p:nvSpPr>
        <p:spPr/>
        <p:txBody>
          <a:bodyPr/>
          <a:lstStyle/>
          <a:p>
            <a:endParaRPr lang="en-GB"/>
          </a:p>
        </p:txBody>
      </p:sp>
      <p:sp>
        <p:nvSpPr>
          <p:cNvPr id="1048585"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587" name="Title 1"/>
          <p:cNvSpPr>
            <a:spLocks noGrp="1"/>
          </p:cNvSpPr>
          <p:nvPr>
            <p:ph type="title"/>
          </p:nvPr>
        </p:nvSpPr>
        <p:spPr/>
        <p:txBody>
          <a:bodyPr/>
          <a:lstStyle/>
          <a:p>
            <a:r>
              <a:rPr lang="en-US"/>
              <a:t>Click to edit Master title style</a:t>
            </a:r>
            <a:endParaRPr lang="en-IN"/>
          </a:p>
        </p:txBody>
      </p:sp>
      <p:sp>
        <p:nvSpPr>
          <p:cNvPr id="1048588"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589" name="Date Placeholder 3"/>
          <p:cNvSpPr>
            <a:spLocks noGrp="1"/>
          </p:cNvSpPr>
          <p:nvPr>
            <p:ph type="dt" sz="half" idx="10"/>
          </p:nvPr>
        </p:nvSpPr>
        <p:spPr/>
        <p:txBody>
          <a:bodyPr/>
          <a:lstStyle/>
          <a:p>
            <a:fld id="{183F51D8-06B5-4A5F-A927-CCF3EBEF6D07}" type="datetimeFigureOut">
              <a:rPr lang="en-GB" smtClean="0"/>
              <a:t>17/07/2026</a:t>
            </a:fld>
            <a:endParaRPr lang="en-GB"/>
          </a:p>
        </p:txBody>
      </p:sp>
      <p:sp>
        <p:nvSpPr>
          <p:cNvPr id="1048590" name="Footer Placeholder 4"/>
          <p:cNvSpPr>
            <a:spLocks noGrp="1"/>
          </p:cNvSpPr>
          <p:nvPr>
            <p:ph type="ftr" sz="quarter" idx="11"/>
          </p:nvPr>
        </p:nvSpPr>
        <p:spPr/>
        <p:txBody>
          <a:bodyPr/>
          <a:lstStyle/>
          <a:p>
            <a:endParaRPr lang="en-GB"/>
          </a:p>
        </p:txBody>
      </p:sp>
      <p:sp>
        <p:nvSpPr>
          <p:cNvPr id="1048591"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668"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1048669"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1048670" name="Date Placeholder 3"/>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71" name="Footer Placeholder 4"/>
          <p:cNvSpPr>
            <a:spLocks noGrp="1"/>
          </p:cNvSpPr>
          <p:nvPr>
            <p:ph type="ftr" sz="quarter" idx="11"/>
          </p:nvPr>
        </p:nvSpPr>
        <p:spPr/>
        <p:txBody>
          <a:bodyPr/>
          <a:lstStyle/>
          <a:p>
            <a:endParaRPr lang="en-GB"/>
          </a:p>
        </p:txBody>
      </p:sp>
      <p:sp>
        <p:nvSpPr>
          <p:cNvPr id="1048672"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673" name="Title 1"/>
          <p:cNvSpPr>
            <a:spLocks noGrp="1"/>
          </p:cNvSpPr>
          <p:nvPr>
            <p:ph type="title"/>
          </p:nvPr>
        </p:nvSpPr>
        <p:spPr/>
        <p:txBody>
          <a:bodyPr/>
          <a:lstStyle/>
          <a:p>
            <a:r>
              <a:rPr lang="en-US"/>
              <a:t>Click to edit Master title style</a:t>
            </a:r>
            <a:endParaRPr lang="en-IN"/>
          </a:p>
        </p:txBody>
      </p:sp>
      <p:sp>
        <p:nvSpPr>
          <p:cNvPr id="1048674"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75"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76" name="Date Placeholder 4"/>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77" name="Footer Placeholder 5"/>
          <p:cNvSpPr>
            <a:spLocks noGrp="1"/>
          </p:cNvSpPr>
          <p:nvPr>
            <p:ph type="ftr" sz="quarter" idx="11"/>
          </p:nvPr>
        </p:nvSpPr>
        <p:spPr/>
        <p:txBody>
          <a:bodyPr/>
          <a:lstStyle/>
          <a:p>
            <a:endParaRPr lang="en-GB"/>
          </a:p>
        </p:txBody>
      </p:sp>
      <p:sp>
        <p:nvSpPr>
          <p:cNvPr id="1048678"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679"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1048680"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1"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82"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683"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84" name="Date Placeholder 6"/>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85" name="Footer Placeholder 7"/>
          <p:cNvSpPr>
            <a:spLocks noGrp="1"/>
          </p:cNvSpPr>
          <p:nvPr>
            <p:ph type="ftr" sz="quarter" idx="11"/>
          </p:nvPr>
        </p:nvSpPr>
        <p:spPr/>
        <p:txBody>
          <a:bodyPr/>
          <a:lstStyle/>
          <a:p>
            <a:endParaRPr lang="en-GB"/>
          </a:p>
        </p:txBody>
      </p:sp>
      <p:sp>
        <p:nvSpPr>
          <p:cNvPr id="1048686" name="Slide Number Placeholder 8"/>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648" name="Title 1"/>
          <p:cNvSpPr>
            <a:spLocks noGrp="1"/>
          </p:cNvSpPr>
          <p:nvPr>
            <p:ph type="title"/>
          </p:nvPr>
        </p:nvSpPr>
        <p:spPr/>
        <p:txBody>
          <a:bodyPr/>
          <a:lstStyle/>
          <a:p>
            <a:r>
              <a:rPr lang="en-US"/>
              <a:t>Click to edit Master title style</a:t>
            </a:r>
            <a:endParaRPr lang="en-IN"/>
          </a:p>
        </p:txBody>
      </p:sp>
      <p:sp>
        <p:nvSpPr>
          <p:cNvPr id="1048649" name="Date Placeholder 2"/>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50" name="Footer Placeholder 3"/>
          <p:cNvSpPr>
            <a:spLocks noGrp="1"/>
          </p:cNvSpPr>
          <p:nvPr>
            <p:ph type="ftr" sz="quarter" idx="11"/>
          </p:nvPr>
        </p:nvSpPr>
        <p:spPr/>
        <p:txBody>
          <a:bodyPr/>
          <a:lstStyle/>
          <a:p>
            <a:endParaRPr lang="en-GB"/>
          </a:p>
        </p:txBody>
      </p:sp>
      <p:sp>
        <p:nvSpPr>
          <p:cNvPr id="1048651" name="Slide Number Placeholder 4"/>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687" name="Date Placeholder 1"/>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88" name="Footer Placeholder 2"/>
          <p:cNvSpPr>
            <a:spLocks noGrp="1"/>
          </p:cNvSpPr>
          <p:nvPr>
            <p:ph type="ftr" sz="quarter" idx="11"/>
          </p:nvPr>
        </p:nvSpPr>
        <p:spPr/>
        <p:txBody>
          <a:bodyPr/>
          <a:lstStyle/>
          <a:p>
            <a:endParaRPr lang="en-GB"/>
          </a:p>
        </p:txBody>
      </p:sp>
      <p:sp>
        <p:nvSpPr>
          <p:cNvPr id="1048689" name="Slide Number Placeholder 3"/>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690"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1048691"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92"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93" name="Date Placeholder 4"/>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94" name="Footer Placeholder 5"/>
          <p:cNvSpPr>
            <a:spLocks noGrp="1"/>
          </p:cNvSpPr>
          <p:nvPr>
            <p:ph type="ftr" sz="quarter" idx="11"/>
          </p:nvPr>
        </p:nvSpPr>
        <p:spPr/>
        <p:txBody>
          <a:bodyPr/>
          <a:lstStyle/>
          <a:p>
            <a:endParaRPr lang="en-GB"/>
          </a:p>
        </p:txBody>
      </p:sp>
      <p:sp>
        <p:nvSpPr>
          <p:cNvPr id="1048695"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657"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1048658"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1048659"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48660" name="Date Placeholder 4"/>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61" name="Footer Placeholder 5"/>
          <p:cNvSpPr>
            <a:spLocks noGrp="1"/>
          </p:cNvSpPr>
          <p:nvPr>
            <p:ph type="ftr" sz="quarter" idx="11"/>
          </p:nvPr>
        </p:nvSpPr>
        <p:spPr/>
        <p:txBody>
          <a:bodyPr/>
          <a:lstStyle/>
          <a:p>
            <a:endParaRPr lang="en-GB"/>
          </a:p>
        </p:txBody>
      </p:sp>
      <p:sp>
        <p:nvSpPr>
          <p:cNvPr id="1048662" name="Slide Number Placeholder 6"/>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663" name="Title 1"/>
          <p:cNvSpPr>
            <a:spLocks noGrp="1"/>
          </p:cNvSpPr>
          <p:nvPr>
            <p:ph type="title"/>
          </p:nvPr>
        </p:nvSpPr>
        <p:spPr/>
        <p:txBody>
          <a:bodyPr/>
          <a:lstStyle/>
          <a:p>
            <a:r>
              <a:rPr lang="en-US"/>
              <a:t>Click to edit Master title style</a:t>
            </a:r>
            <a:endParaRPr lang="en-IN"/>
          </a:p>
        </p:txBody>
      </p:sp>
      <p:sp>
        <p:nvSpPr>
          <p:cNvPr id="1048664"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65" name="Date Placeholder 3"/>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66" name="Footer Placeholder 4"/>
          <p:cNvSpPr>
            <a:spLocks noGrp="1"/>
          </p:cNvSpPr>
          <p:nvPr>
            <p:ph type="ftr" sz="quarter" idx="11"/>
          </p:nvPr>
        </p:nvSpPr>
        <p:spPr/>
        <p:txBody>
          <a:bodyPr/>
          <a:lstStyle/>
          <a:p>
            <a:endParaRPr lang="en-GB"/>
          </a:p>
        </p:txBody>
      </p:sp>
      <p:sp>
        <p:nvSpPr>
          <p:cNvPr id="1048667"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65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104865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654" name="Date Placeholder 3"/>
          <p:cNvSpPr>
            <a:spLocks noGrp="1"/>
          </p:cNvSpPr>
          <p:nvPr>
            <p:ph type="dt" sz="half" idx="10"/>
          </p:nvPr>
        </p:nvSpPr>
        <p:spPr/>
        <p:txBody>
          <a:bodyPr/>
          <a:lstStyle/>
          <a:p>
            <a:fld id="{183F51D8-06B5-4A5F-A927-CCF3EBEF6D07}" type="datetimeFigureOut">
              <a:rPr lang="en-GB" smtClean="0"/>
              <a:t>17/07/2026</a:t>
            </a:fld>
            <a:endParaRPr lang="en-GB"/>
          </a:p>
        </p:txBody>
      </p:sp>
      <p:sp>
        <p:nvSpPr>
          <p:cNvPr id="1048655" name="Footer Placeholder 4"/>
          <p:cNvSpPr>
            <a:spLocks noGrp="1"/>
          </p:cNvSpPr>
          <p:nvPr>
            <p:ph type="ftr" sz="quarter" idx="11"/>
          </p:nvPr>
        </p:nvSpPr>
        <p:spPr/>
        <p:txBody>
          <a:bodyPr/>
          <a:lstStyle/>
          <a:p>
            <a:endParaRPr lang="en-GB"/>
          </a:p>
        </p:txBody>
      </p:sp>
      <p:sp>
        <p:nvSpPr>
          <p:cNvPr id="1048656" name="Slide Number Placeholder 5"/>
          <p:cNvSpPr>
            <a:spLocks noGrp="1"/>
          </p:cNvSpPr>
          <p:nvPr>
            <p:ph type="sldNum" sz="quarter" idx="12"/>
          </p:nvPr>
        </p:nvSpPr>
        <p:spPr/>
        <p:txBody>
          <a:bodyPr/>
          <a:lstStyle/>
          <a:p>
            <a:fld id="{819918BC-0070-4979-9E76-535EDC4204F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
              <a:schemeClr val="accent2">
                <a:lumMod val="40000"/>
                <a:lumOff val="60000"/>
              </a:schemeClr>
            </a:gs>
            <a:gs pos="8000">
              <a:schemeClr val="accent2">
                <a:lumMod val="40000"/>
                <a:lumOff val="60000"/>
              </a:schemeClr>
            </a:gs>
            <a:gs pos="74000">
              <a:schemeClr val="accent5">
                <a:lumMod val="20000"/>
                <a:lumOff val="80000"/>
              </a:schemeClr>
            </a:gs>
            <a:gs pos="100000">
              <a:schemeClr val="accent2">
                <a:lumMod val="40000"/>
                <a:lumOff val="60000"/>
              </a:schemeClr>
            </a:gs>
          </a:gsLst>
          <a:lin ang="5400000" scaled="1"/>
        </a:gradFill>
        <a:effectLst/>
      </p:bgPr>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1048577"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1048578"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3F51D8-06B5-4A5F-A927-CCF3EBEF6D07}" type="datetimeFigureOut">
              <a:rPr lang="en-GB" smtClean="0"/>
              <a:t>17/07/2026</a:t>
            </a:fld>
            <a:endParaRPr lang="en-GB"/>
          </a:p>
        </p:txBody>
      </p:sp>
      <p:sp>
        <p:nvSpPr>
          <p:cNvPr id="1048579"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1048580"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9918BC-0070-4979-9E76-535EDC4204F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6" name="Title 1"/>
          <p:cNvSpPr>
            <a:spLocks noGrp="1"/>
          </p:cNvSpPr>
          <p:nvPr>
            <p:ph type="ctrTitle"/>
          </p:nvPr>
        </p:nvSpPr>
        <p:spPr>
          <a:xfrm>
            <a:off x="1424609" y="3428999"/>
            <a:ext cx="9203634" cy="3429001"/>
          </a:xfrm>
        </p:spPr>
        <p:txBody>
          <a:bodyPr>
            <a:noAutofit/>
          </a:bodyPr>
          <a:lstStyle/>
          <a:p>
            <a:pPr algn="ctr">
              <a:lnSpc>
                <a:spcPct val="150000"/>
              </a:lnSpc>
            </a:pPr>
            <a:r>
              <a:rPr lang="en-US" sz="3200" b="1" dirty="0">
                <a:solidFill>
                  <a:schemeClr val="tx1"/>
                </a:solidFill>
                <a:latin typeface="Times New Roman" panose="02020603050405020304" pitchFamily="18" charset="0"/>
                <a:cs typeface="Times New Roman" panose="02020603050405020304" pitchFamily="18" charset="0"/>
              </a:rPr>
              <a:t>LCHS4009_Professional Development within Health and Social Care</a:t>
            </a:r>
            <a:br>
              <a:rPr lang="en-US" sz="3200" b="1" dirty="0">
                <a:solidFill>
                  <a:schemeClr val="tx1"/>
                </a:solidFill>
                <a:latin typeface="Times New Roman" panose="02020603050405020304" pitchFamily="18" charset="0"/>
                <a:cs typeface="Times New Roman" panose="02020603050405020304" pitchFamily="18" charset="0"/>
              </a:rPr>
            </a:br>
            <a:r>
              <a:rPr lang="en-US" sz="3200" b="1" dirty="0">
                <a:solidFill>
                  <a:schemeClr val="tx1"/>
                </a:solidFill>
                <a:latin typeface="Times New Roman" panose="02020603050405020304" pitchFamily="18" charset="0"/>
                <a:cs typeface="Times New Roman" panose="02020603050405020304" pitchFamily="18" charset="0"/>
              </a:rPr>
              <a:t>Skill: Communication</a:t>
            </a:r>
            <a:br>
              <a:rPr lang="en-US" sz="3200" b="1" dirty="0">
                <a:solidFill>
                  <a:schemeClr val="tx1"/>
                </a:solidFill>
                <a:latin typeface="Times New Roman" panose="02020603050405020304" pitchFamily="18" charset="0"/>
                <a:cs typeface="Times New Roman" panose="02020603050405020304" pitchFamily="18" charset="0"/>
              </a:rPr>
            </a:br>
            <a:br>
              <a:rPr lang="en-US" sz="3200" b="1" dirty="0">
                <a:solidFill>
                  <a:schemeClr val="tx1"/>
                </a:solidFill>
                <a:latin typeface="Times New Roman" panose="02020603050405020304" pitchFamily="18" charset="0"/>
                <a:cs typeface="Times New Roman" panose="02020603050405020304" pitchFamily="18" charset="0"/>
              </a:rPr>
            </a:br>
            <a:r>
              <a:rPr lang="en-US" sz="2000" b="1" dirty="0">
                <a:solidFill>
                  <a:prstClr val="black"/>
                </a:solidFill>
                <a:latin typeface="Times New Roman" panose="02020603050405020304" pitchFamily="18" charset="0"/>
                <a:cs typeface="Times New Roman" panose="02020603050405020304" pitchFamily="18" charset="0"/>
              </a:rPr>
              <a:t>S</a:t>
            </a:r>
            <a:r>
              <a:rPr kumimoji="0" lang="en-US" sz="2000" b="1" i="0" u="none" strike="noStrike" kern="1200" cap="none" spc="0" normalizeH="0" baseline="0" noProof="0" dirty="0" err="1">
                <a:ln>
                  <a:noFill/>
                </a:ln>
                <a:solidFill>
                  <a:prstClr val="black"/>
                </a:solidFill>
                <a:effectLst/>
                <a:uLnTx/>
                <a:uFillTx/>
                <a:latin typeface="Times New Roman" panose="02020603050405020304" pitchFamily="18" charset="0"/>
                <a:ea typeface="+mj-ea"/>
                <a:cs typeface="Times New Roman" panose="02020603050405020304" pitchFamily="18" charset="0"/>
              </a:rPr>
              <a:t>tudent</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 name: Jenny Elizabeth Torres Crespo</a:t>
            </a:r>
            <a:b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b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Student number:  2511145</a:t>
            </a:r>
            <a:b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b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Lecturer’s name:  </a:t>
            </a:r>
            <a:r>
              <a:rPr kumimoji="0" lang="en-US" sz="2000" b="1" i="0" u="none" strike="noStrike" kern="1200" cap="none" spc="0" normalizeH="0" baseline="0" noProof="0" dirty="0" err="1">
                <a:ln>
                  <a:noFill/>
                </a:ln>
                <a:solidFill>
                  <a:prstClr val="black"/>
                </a:solidFill>
                <a:effectLst/>
                <a:uLnTx/>
                <a:uFillTx/>
                <a:latin typeface="Times New Roman" panose="02020603050405020304" pitchFamily="18" charset="0"/>
                <a:ea typeface="+mj-ea"/>
                <a:cs typeface="Times New Roman" panose="02020603050405020304" pitchFamily="18" charset="0"/>
              </a:rPr>
              <a:t>Dilhara</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t> </a:t>
            </a:r>
            <a:r>
              <a:rPr kumimoji="0" lang="en-US" sz="2000" b="1" i="0" u="none" strike="noStrike" kern="1200" cap="none" spc="0" normalizeH="0" baseline="0" noProof="0" dirty="0" err="1">
                <a:ln>
                  <a:noFill/>
                </a:ln>
                <a:solidFill>
                  <a:prstClr val="black"/>
                </a:solidFill>
                <a:effectLst/>
                <a:uLnTx/>
                <a:uFillTx/>
                <a:latin typeface="Times New Roman" panose="02020603050405020304" pitchFamily="18" charset="0"/>
                <a:ea typeface="+mj-ea"/>
                <a:cs typeface="Times New Roman" panose="02020603050405020304" pitchFamily="18" charset="0"/>
              </a:rPr>
              <a:t>Mampitiya</a:t>
            </a:r>
            <a:b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mj-ea"/>
                <a:cs typeface="Times New Roman" panose="02020603050405020304" pitchFamily="18" charset="0"/>
              </a:rPr>
            </a:br>
            <a:endParaRPr lang="en-GB" sz="3200" b="1" dirty="0">
              <a:solidFill>
                <a:schemeClr val="tx1"/>
              </a:solidFill>
              <a:latin typeface="Times New Roman" panose="02020603050405020304" pitchFamily="18" charset="0"/>
              <a:cs typeface="Times New Roman" panose="02020603050405020304" pitchFamily="18" charset="0"/>
            </a:endParaRPr>
          </a:p>
        </p:txBody>
      </p:sp>
      <p:pic>
        <p:nvPicPr>
          <p:cNvPr id="3" name="Google Shape;87;p1" descr="UWTSD logo | Discover Dylan Thomas">
            <a:extLst>
              <a:ext uri="{FF2B5EF4-FFF2-40B4-BE49-F238E27FC236}">
                <a16:creationId xmlns:a16="http://schemas.microsoft.com/office/drawing/2014/main" id="{F90B3991-43A9-F617-F270-961EAD116882}"/>
              </a:ext>
            </a:extLst>
          </p:cNvPr>
          <p:cNvPicPr preferRelativeResize="0"/>
          <p:nvPr/>
        </p:nvPicPr>
        <p:blipFill rotWithShape="1">
          <a:blip r:embed="rId2">
            <a:alphaModFix/>
          </a:blip>
          <a:srcRect/>
          <a:stretch/>
        </p:blipFill>
        <p:spPr>
          <a:xfrm>
            <a:off x="397246" y="223041"/>
            <a:ext cx="3272089" cy="1308836"/>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2" name="Title 1"/>
          <p:cNvSpPr>
            <a:spLocks noGrp="1"/>
          </p:cNvSpPr>
          <p:nvPr>
            <p:ph type="title"/>
          </p:nvPr>
        </p:nvSpPr>
        <p:spPr>
          <a:xfrm>
            <a:off x="1329267" y="318655"/>
            <a:ext cx="9533466" cy="969818"/>
          </a:xfrm>
        </p:spPr>
        <p:txBody>
          <a:bodyPr>
            <a:normAutofit/>
          </a:bodyPr>
          <a:lstStyle/>
          <a:p>
            <a:pPr algn="ctr">
              <a:lnSpc>
                <a:spcPct val="150000"/>
              </a:lnSpc>
            </a:pPr>
            <a:r>
              <a:rPr lang="en-GB" sz="3200" b="1" dirty="0">
                <a:solidFill>
                  <a:schemeClr val="tx1"/>
                </a:solidFill>
                <a:latin typeface="Times New Roman" panose="02020603050405020304" pitchFamily="18" charset="0"/>
                <a:cs typeface="Times New Roman" panose="02020603050405020304" pitchFamily="18" charset="0"/>
              </a:rPr>
              <a:t>Table of Content</a:t>
            </a:r>
          </a:p>
        </p:txBody>
      </p:sp>
      <p:sp>
        <p:nvSpPr>
          <p:cNvPr id="1048593" name="TextBox 6"/>
          <p:cNvSpPr txBox="1"/>
          <p:nvPr/>
        </p:nvSpPr>
        <p:spPr>
          <a:xfrm>
            <a:off x="808383" y="1117565"/>
            <a:ext cx="10714382" cy="5451364"/>
          </a:xfrm>
          <a:prstGeom prst="rect">
            <a:avLst/>
          </a:prstGeom>
          <a:noFill/>
        </p:spPr>
        <p:txBody>
          <a:bodyPr wrap="square">
            <a:spAutoFit/>
          </a:bodyPr>
          <a:lstStyle/>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Introduction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What is Communication?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Importance of Communication in Health and Social Care</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Types of Communication Used in Healthcare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SBAR Communication Model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Practical Example of Effective Communication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Benefits of Effective Communication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Developing My Communication Skills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Conclusion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References</a:t>
            </a:r>
          </a:p>
          <a:p>
            <a:pPr marL="285750" indent="-285750" algn="just">
              <a:lnSpc>
                <a:spcPct val="150000"/>
              </a:lnSpc>
              <a:buFont typeface="Arial" panose="020B0604020202020204" pitchFamily="34" charset="0"/>
              <a:buChar char="•"/>
            </a:pPr>
            <a:r>
              <a:rPr lang="en-GB" dirty="0"/>
              <a:t>I confirm that I used ChatGPT to proofreading, grammar and spelling checks, and to improve the clarify of this assignment. </a:t>
            </a:r>
            <a:r>
              <a:rPr lang="en-GB" kern="0" dirty="0">
                <a:solidFill>
                  <a:srgbClr val="000000"/>
                </a:solidFill>
                <a:latin typeface="Arial"/>
                <a:cs typeface="Arial"/>
                <a:sym typeface="Arial"/>
              </a:rPr>
              <a:t>I confirm that I have not presented any AI generated materials as my own work</a:t>
            </a:r>
            <a:r>
              <a:rPr lang="en-US" dirty="0">
                <a:latin typeface="Times New Roman" panose="02020603050405020304" pitchFamily="18" charset="0"/>
                <a:cs typeface="Times New Roman" panose="02020603050405020304"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4" name="Title 1"/>
          <p:cNvSpPr>
            <a:spLocks noGrp="1"/>
          </p:cNvSpPr>
          <p:nvPr>
            <p:ph type="title"/>
          </p:nvPr>
        </p:nvSpPr>
        <p:spPr>
          <a:xfrm>
            <a:off x="1072364" y="458465"/>
            <a:ext cx="10047272" cy="1005840"/>
          </a:xfrm>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Introduction</a:t>
            </a:r>
          </a:p>
        </p:txBody>
      </p:sp>
      <p:sp>
        <p:nvSpPr>
          <p:cNvPr id="1048595" name="Content Placeholder 2"/>
          <p:cNvSpPr>
            <a:spLocks noGrp="1"/>
          </p:cNvSpPr>
          <p:nvPr>
            <p:ph idx="1"/>
          </p:nvPr>
        </p:nvSpPr>
        <p:spPr>
          <a:xfrm>
            <a:off x="677334" y="1546634"/>
            <a:ext cx="6372395" cy="4945606"/>
          </a:xfrm>
        </p:spPr>
        <p:txBody>
          <a:bodyPr>
            <a:normAutofit fontScale="94444"/>
          </a:bodyPr>
          <a:lstStyle/>
          <a:p>
            <a:pPr algn="just">
              <a:lnSpc>
                <a:spcPct val="150000"/>
              </a:lnSpc>
            </a:pPr>
            <a:r>
              <a:rPr lang="en-GB" sz="1800" dirty="0">
                <a:latin typeface="Times New Roman" panose="02020603050405020304" pitchFamily="18" charset="0"/>
                <a:cs typeface="Times New Roman" panose="02020603050405020304" pitchFamily="18" charset="0"/>
              </a:rPr>
              <a:t>The advantages of effective communication are also discussed in the presentation</a:t>
            </a:r>
          </a:p>
          <a:p>
            <a:pPr algn="just">
              <a:lnSpc>
                <a:spcPct val="150000"/>
              </a:lnSpc>
            </a:pPr>
            <a:r>
              <a:rPr lang="en-GB" sz="1800" dirty="0">
                <a:latin typeface="Times New Roman" panose="02020603050405020304" pitchFamily="18" charset="0"/>
                <a:cs typeface="Times New Roman" panose="02020603050405020304" pitchFamily="18" charset="0"/>
              </a:rPr>
              <a:t>These discussion areas demonstrate the role of communication in ensuring safe, high-quality and person-centred healthcare</a:t>
            </a:r>
          </a:p>
          <a:p>
            <a:pPr algn="just">
              <a:lnSpc>
                <a:spcPct val="150000"/>
              </a:lnSpc>
            </a:pPr>
            <a:r>
              <a:rPr lang="en-GB" sz="1800" dirty="0">
                <a:latin typeface="Times New Roman" panose="02020603050405020304" pitchFamily="18" charset="0"/>
                <a:cs typeface="Times New Roman" panose="02020603050405020304" pitchFamily="18" charset="0"/>
              </a:rPr>
              <a:t>This presentation describes the significance of communication to health and social care</a:t>
            </a:r>
          </a:p>
          <a:p>
            <a:pPr algn="just">
              <a:lnSpc>
                <a:spcPct val="150000"/>
              </a:lnSpc>
            </a:pPr>
            <a:r>
              <a:rPr lang="en-GB" sz="1800" dirty="0">
                <a:latin typeface="Times New Roman" panose="02020603050405020304" pitchFamily="18" charset="0"/>
                <a:cs typeface="Times New Roman" panose="02020603050405020304" pitchFamily="18" charset="0"/>
              </a:rPr>
              <a:t>It clarifies the concept of communication and explains various communication techniques in healthcare</a:t>
            </a:r>
          </a:p>
          <a:p>
            <a:pPr algn="just">
              <a:lnSpc>
                <a:spcPct val="150000"/>
              </a:lnSpc>
            </a:pPr>
            <a:r>
              <a:rPr lang="en-GB" sz="1800" dirty="0">
                <a:latin typeface="Times New Roman" panose="02020603050405020304" pitchFamily="18" charset="0"/>
                <a:cs typeface="Times New Roman" panose="02020603050405020304" pitchFamily="18" charset="0"/>
              </a:rPr>
              <a:t>It describes the SBAR model of communication and gives a real situation of its application</a:t>
            </a:r>
          </a:p>
          <a:p>
            <a:pPr algn="just">
              <a:lnSpc>
                <a:spcPct val="150000"/>
              </a:lnSpc>
            </a:pPr>
            <a:endParaRPr lang="en-GB" sz="1800" dirty="0">
              <a:latin typeface="Times New Roman" panose="02020603050405020304" pitchFamily="18" charset="0"/>
              <a:cs typeface="Times New Roman" panose="02020603050405020304" pitchFamily="18" charset="0"/>
            </a:endParaRPr>
          </a:p>
          <a:p>
            <a:pPr algn="just">
              <a:lnSpc>
                <a:spcPct val="150000"/>
              </a:lnSpc>
            </a:pPr>
            <a:endParaRPr lang="en-GB" sz="1800" b="1" dirty="0">
              <a:solidFill>
                <a:schemeClr val="tx1"/>
              </a:solidFill>
              <a:latin typeface="Times New Roman" panose="02020603050405020304" pitchFamily="18" charset="0"/>
              <a:cs typeface="Times New Roman" panose="02020603050405020304" pitchFamily="18" charset="0"/>
            </a:endParaRPr>
          </a:p>
        </p:txBody>
      </p:sp>
      <p:pic>
        <p:nvPicPr>
          <p:cNvPr id="2097152" name="Picture 4"/>
          <p:cNvPicPr>
            <a:picLocks noChangeAspect="1"/>
          </p:cNvPicPr>
          <p:nvPr/>
        </p:nvPicPr>
        <p:blipFill>
          <a:blip r:embed="rId3"/>
          <a:stretch>
            <a:fillRect/>
          </a:stretch>
        </p:blipFill>
        <p:spPr>
          <a:xfrm>
            <a:off x="7852123" y="2362394"/>
            <a:ext cx="3662543" cy="331408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9" name="Title 1"/>
          <p:cNvSpPr>
            <a:spLocks noGrp="1"/>
          </p:cNvSpPr>
          <p:nvPr>
            <p:ph type="title"/>
          </p:nvPr>
        </p:nvSpPr>
        <p:spPr>
          <a:xfrm>
            <a:off x="1072364" y="438801"/>
            <a:ext cx="10047272" cy="1005840"/>
          </a:xfrm>
        </p:spPr>
        <p:txBody>
          <a:bodyPr>
            <a:normAutofit/>
          </a:bodyPr>
          <a:lstStyle/>
          <a:p>
            <a:pPr algn="ctr">
              <a:lnSpc>
                <a:spcPct val="150000"/>
              </a:lnSpc>
            </a:pPr>
            <a:r>
              <a:rPr lang="en-GB" sz="3200" b="1" dirty="0">
                <a:solidFill>
                  <a:schemeClr val="tx1"/>
                </a:solidFill>
                <a:latin typeface="Times New Roman" panose="02020603050405020304" pitchFamily="18" charset="0"/>
                <a:cs typeface="Times New Roman" panose="02020603050405020304" pitchFamily="18" charset="0"/>
              </a:rPr>
              <a:t>What is Communication?</a:t>
            </a:r>
          </a:p>
        </p:txBody>
      </p:sp>
      <p:sp>
        <p:nvSpPr>
          <p:cNvPr id="1048600" name="Content Placeholder 2"/>
          <p:cNvSpPr>
            <a:spLocks noGrp="1"/>
          </p:cNvSpPr>
          <p:nvPr>
            <p:ph idx="1"/>
          </p:nvPr>
        </p:nvSpPr>
        <p:spPr>
          <a:xfrm>
            <a:off x="677334" y="1546634"/>
            <a:ext cx="6205247" cy="4945606"/>
          </a:xfrm>
        </p:spPr>
        <p:txBody>
          <a:bodyPr>
            <a:normAutofit fontScale="94444"/>
          </a:bodyPr>
          <a:lstStyle/>
          <a:p>
            <a:pPr algn="just">
              <a:lnSpc>
                <a:spcPct val="150000"/>
              </a:lnSpc>
            </a:pPr>
            <a:r>
              <a:rPr lang="en-GB" sz="1800" dirty="0">
                <a:latin typeface="Times New Roman" panose="02020603050405020304" pitchFamily="18" charset="0"/>
                <a:cs typeface="Times New Roman" panose="02020603050405020304" pitchFamily="18" charset="0"/>
              </a:rPr>
              <a:t>Effective communication eliminates misunderstandings and enhances safety</a:t>
            </a:r>
          </a:p>
          <a:p>
            <a:pPr algn="just">
              <a:lnSpc>
                <a:spcPct val="150000"/>
              </a:lnSpc>
            </a:pPr>
            <a:r>
              <a:rPr lang="en-GB" sz="1800" dirty="0">
                <a:latin typeface="Times New Roman" panose="02020603050405020304" pitchFamily="18" charset="0"/>
                <a:cs typeface="Times New Roman" panose="02020603050405020304" pitchFamily="18" charset="0"/>
              </a:rPr>
              <a:t>It fosters trust, enhances relationships and promotes person-centred care</a:t>
            </a:r>
          </a:p>
          <a:p>
            <a:pPr algn="just">
              <a:lnSpc>
                <a:spcPct val="150000"/>
              </a:lnSpc>
            </a:pPr>
            <a:r>
              <a:rPr lang="en-GB" sz="1800" dirty="0">
                <a:latin typeface="Times New Roman" panose="02020603050405020304" pitchFamily="18" charset="0"/>
                <a:cs typeface="Times New Roman" panose="02020603050405020304" pitchFamily="18" charset="0"/>
              </a:rPr>
              <a:t>Communication is a process of exchanging information, ideas and feelings among individuals (Aji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2023). </a:t>
            </a:r>
          </a:p>
          <a:p>
            <a:pPr algn="just">
              <a:lnSpc>
                <a:spcPct val="150000"/>
              </a:lnSpc>
            </a:pPr>
            <a:r>
              <a:rPr lang="en-GB" sz="1800" dirty="0">
                <a:latin typeface="Times New Roman" panose="02020603050405020304" pitchFamily="18" charset="0"/>
                <a:cs typeface="Times New Roman" panose="02020603050405020304" pitchFamily="18" charset="0"/>
              </a:rPr>
              <a:t>It encompasses verbal, non-verbal, written and digital forms</a:t>
            </a:r>
          </a:p>
          <a:p>
            <a:pPr algn="just">
              <a:lnSpc>
                <a:spcPct val="150000"/>
              </a:lnSpc>
            </a:pPr>
            <a:r>
              <a:rPr lang="en-GB" sz="1800" dirty="0">
                <a:latin typeface="Times New Roman" panose="02020603050405020304" pitchFamily="18" charset="0"/>
                <a:cs typeface="Times New Roman" panose="02020603050405020304" pitchFamily="18" charset="0"/>
              </a:rPr>
              <a:t>In health and social care, communication assists professionals to clarify treatments, assist patients and collaborate with fellow professionals</a:t>
            </a:r>
          </a:p>
        </p:txBody>
      </p:sp>
      <p:pic>
        <p:nvPicPr>
          <p:cNvPr id="2097153" name="Picture 4"/>
          <p:cNvPicPr>
            <a:picLocks noChangeAspect="1"/>
          </p:cNvPicPr>
          <p:nvPr/>
        </p:nvPicPr>
        <p:blipFill>
          <a:blip r:embed="rId3"/>
          <a:stretch>
            <a:fillRect/>
          </a:stretch>
        </p:blipFill>
        <p:spPr>
          <a:xfrm>
            <a:off x="8097956" y="2652753"/>
            <a:ext cx="3416710" cy="273336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4" name="Title 1"/>
          <p:cNvSpPr>
            <a:spLocks noGrp="1"/>
          </p:cNvSpPr>
          <p:nvPr>
            <p:ph type="title"/>
          </p:nvPr>
        </p:nvSpPr>
        <p:spPr>
          <a:xfrm>
            <a:off x="1072364" y="365760"/>
            <a:ext cx="10047272" cy="1005840"/>
          </a:xfrm>
        </p:spPr>
        <p:txBody>
          <a:bodyPr>
            <a:normAutofit fontScale="93750"/>
          </a:bodyPr>
          <a:lstStyle/>
          <a:p>
            <a:pPr algn="ctr">
              <a:lnSpc>
                <a:spcPct val="150000"/>
              </a:lnSpc>
            </a:pPr>
            <a:r>
              <a:rPr lang="en-US" sz="3200" b="1" dirty="0">
                <a:solidFill>
                  <a:schemeClr val="tx1"/>
                </a:solidFill>
                <a:latin typeface="Times New Roman" panose="02020603050405020304" pitchFamily="18" charset="0"/>
                <a:cs typeface="Times New Roman" panose="02020603050405020304" pitchFamily="18" charset="0"/>
              </a:rPr>
              <a:t>Importance of Communication in Health and Social Care</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1048605" name="Content Placeholder 2"/>
          <p:cNvSpPr>
            <a:spLocks noGrp="1"/>
          </p:cNvSpPr>
          <p:nvPr>
            <p:ph idx="1"/>
          </p:nvPr>
        </p:nvSpPr>
        <p:spPr>
          <a:xfrm>
            <a:off x="677334" y="1546634"/>
            <a:ext cx="6588705" cy="4945606"/>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Effective communication eliminates errors and enhances patient safety</a:t>
            </a:r>
          </a:p>
          <a:p>
            <a:pPr algn="just">
              <a:lnSpc>
                <a:spcPct val="150000"/>
              </a:lnSpc>
            </a:pPr>
            <a:r>
              <a:rPr lang="en-GB" sz="1800" dirty="0">
                <a:latin typeface="Times New Roman" panose="02020603050405020304" pitchFamily="18" charset="0"/>
                <a:cs typeface="Times New Roman" panose="02020603050405020304" pitchFamily="18" charset="0"/>
              </a:rPr>
              <a:t>It assists doctors, nurses and other professionals to share correct information and collaborate (Foronda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2016). </a:t>
            </a:r>
          </a:p>
          <a:p>
            <a:pPr algn="just">
              <a:lnSpc>
                <a:spcPct val="150000"/>
              </a:lnSpc>
            </a:pPr>
            <a:r>
              <a:rPr lang="en-GB" sz="1800" dirty="0">
                <a:latin typeface="Times New Roman" panose="02020603050405020304" pitchFamily="18" charset="0"/>
                <a:cs typeface="Times New Roman" panose="02020603050405020304" pitchFamily="18" charset="0"/>
              </a:rPr>
              <a:t>Patients are more knowledgeable about their treatment and are included in decision-making about their care</a:t>
            </a:r>
          </a:p>
          <a:p>
            <a:pPr algn="just">
              <a:lnSpc>
                <a:spcPct val="150000"/>
              </a:lnSpc>
            </a:pPr>
            <a:r>
              <a:rPr lang="en-GB" sz="1800" dirty="0">
                <a:latin typeface="Times New Roman" panose="02020603050405020304" pitchFamily="18" charset="0"/>
                <a:cs typeface="Times New Roman" panose="02020603050405020304" pitchFamily="18" charset="0"/>
              </a:rPr>
              <a:t>In health and social care, effective communication is a necessity</a:t>
            </a:r>
          </a:p>
          <a:p>
            <a:pPr algn="just">
              <a:lnSpc>
                <a:spcPct val="150000"/>
              </a:lnSpc>
            </a:pPr>
            <a:r>
              <a:rPr lang="en-GB" sz="1800" dirty="0">
                <a:latin typeface="Times New Roman" panose="02020603050405020304" pitchFamily="18" charset="0"/>
                <a:cs typeface="Times New Roman" panose="02020603050405020304" pitchFamily="18" charset="0"/>
              </a:rPr>
              <a:t>It establishes confidence between patients and the healthcare professionals</a:t>
            </a:r>
          </a:p>
        </p:txBody>
      </p:sp>
      <p:pic>
        <p:nvPicPr>
          <p:cNvPr id="2097154" name="Picture 4"/>
          <p:cNvPicPr>
            <a:picLocks noChangeAspect="1"/>
          </p:cNvPicPr>
          <p:nvPr/>
        </p:nvPicPr>
        <p:blipFill>
          <a:blip r:embed="rId3" cstate="screen"/>
          <a:stretch>
            <a:fillRect/>
          </a:stretch>
        </p:blipFill>
        <p:spPr>
          <a:xfrm>
            <a:off x="7923636" y="1986116"/>
            <a:ext cx="3747256" cy="364922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9" name="Title 1"/>
          <p:cNvSpPr>
            <a:spLocks noGrp="1"/>
          </p:cNvSpPr>
          <p:nvPr>
            <p:ph type="title"/>
          </p:nvPr>
        </p:nvSpPr>
        <p:spPr>
          <a:xfrm>
            <a:off x="1072364" y="540794"/>
            <a:ext cx="10047272" cy="1005840"/>
          </a:xfrm>
        </p:spPr>
        <p:txBody>
          <a:bodyPr>
            <a:normAutofit/>
          </a:bodyPr>
          <a:lstStyle/>
          <a:p>
            <a:pPr algn="ctr">
              <a:lnSpc>
                <a:spcPct val="150000"/>
              </a:lnSpc>
            </a:pPr>
            <a:r>
              <a:rPr lang="en-US" sz="2800" b="1" dirty="0">
                <a:solidFill>
                  <a:schemeClr val="tx1"/>
                </a:solidFill>
                <a:latin typeface="Times New Roman" panose="02020603050405020304" pitchFamily="18" charset="0"/>
                <a:cs typeface="Times New Roman" panose="02020603050405020304" pitchFamily="18" charset="0"/>
              </a:rPr>
              <a:t>Types of Communication Used in Healthcare</a:t>
            </a:r>
            <a:endParaRPr lang="en-GB" sz="2800" b="1" dirty="0">
              <a:solidFill>
                <a:schemeClr val="tx1"/>
              </a:solidFill>
              <a:latin typeface="Times New Roman" panose="02020603050405020304" pitchFamily="18" charset="0"/>
              <a:cs typeface="Times New Roman" panose="02020603050405020304" pitchFamily="18" charset="0"/>
            </a:endParaRPr>
          </a:p>
        </p:txBody>
      </p:sp>
      <p:sp>
        <p:nvSpPr>
          <p:cNvPr id="1048610" name="Content Placeholder 2"/>
          <p:cNvSpPr>
            <a:spLocks noGrp="1"/>
          </p:cNvSpPr>
          <p:nvPr>
            <p:ph idx="1"/>
          </p:nvPr>
        </p:nvSpPr>
        <p:spPr>
          <a:xfrm>
            <a:off x="677334" y="1546634"/>
            <a:ext cx="7493271" cy="4945606"/>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Nonverbal communication actively includes facial expressions or eye contact</a:t>
            </a:r>
          </a:p>
          <a:p>
            <a:pPr algn="just">
              <a:lnSpc>
                <a:spcPct val="150000"/>
              </a:lnSpc>
            </a:pPr>
            <a:r>
              <a:rPr lang="en-GB" sz="1800" dirty="0">
                <a:latin typeface="Times New Roman" panose="02020603050405020304" pitchFamily="18" charset="0"/>
                <a:cs typeface="Times New Roman" panose="02020603050405020304" pitchFamily="18" charset="0"/>
              </a:rPr>
              <a:t>It actively helps to show both professionalism as well as empathy</a:t>
            </a:r>
          </a:p>
          <a:p>
            <a:pPr algn="just">
              <a:lnSpc>
                <a:spcPct val="150000"/>
              </a:lnSpc>
            </a:pPr>
            <a:r>
              <a:rPr lang="en-GB" sz="1800" dirty="0">
                <a:latin typeface="Times New Roman" panose="02020603050405020304" pitchFamily="18" charset="0"/>
                <a:cs typeface="Times New Roman" panose="02020603050405020304" pitchFamily="18" charset="0"/>
              </a:rPr>
              <a:t>The presence of verbal communication is actively found to be quite important</a:t>
            </a:r>
          </a:p>
          <a:p>
            <a:pPr algn="just">
              <a:lnSpc>
                <a:spcPct val="150000"/>
              </a:lnSpc>
            </a:pPr>
            <a:r>
              <a:rPr lang="en-GB" sz="1800" dirty="0">
                <a:latin typeface="Times New Roman" panose="02020603050405020304" pitchFamily="18" charset="0"/>
                <a:cs typeface="Times New Roman" panose="02020603050405020304" pitchFamily="18" charset="0"/>
              </a:rPr>
              <a:t>It typically includes patient consultations as well as face-to-face conversations, which eventually help to share information clearly</a:t>
            </a:r>
          </a:p>
          <a:p>
            <a:pPr algn="just">
              <a:lnSpc>
                <a:spcPct val="150000"/>
              </a:lnSpc>
            </a:pPr>
            <a:r>
              <a:rPr lang="en-GB" sz="1800" dirty="0">
                <a:latin typeface="Times New Roman" panose="02020603050405020304" pitchFamily="18" charset="0"/>
                <a:cs typeface="Times New Roman" panose="02020603050405020304" pitchFamily="18" charset="0"/>
              </a:rPr>
              <a:t>Written communication typically includes patient records as well as plans for care (Yahalom and Manias, 2024).</a:t>
            </a:r>
          </a:p>
          <a:p>
            <a:pPr algn="just">
              <a:lnSpc>
                <a:spcPct val="150000"/>
              </a:lnSpc>
            </a:pPr>
            <a:endParaRPr lang="en-GB" sz="1800" b="1" dirty="0">
              <a:solidFill>
                <a:schemeClr val="tx1"/>
              </a:solidFill>
              <a:latin typeface="Times New Roman" panose="02020603050405020304" pitchFamily="18" charset="0"/>
              <a:cs typeface="Times New Roman" panose="02020603050405020304" pitchFamily="18" charset="0"/>
            </a:endParaRPr>
          </a:p>
        </p:txBody>
      </p:sp>
      <p:pic>
        <p:nvPicPr>
          <p:cNvPr id="2097155" name="Picture 4"/>
          <p:cNvPicPr>
            <a:picLocks noChangeAspect="1"/>
          </p:cNvPicPr>
          <p:nvPr/>
        </p:nvPicPr>
        <p:blipFill>
          <a:blip r:embed="rId3"/>
          <a:stretch>
            <a:fillRect/>
          </a:stretch>
        </p:blipFill>
        <p:spPr>
          <a:xfrm>
            <a:off x="8516674" y="2507226"/>
            <a:ext cx="3122193" cy="318565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4" name="Title 1"/>
          <p:cNvSpPr>
            <a:spLocks noGrp="1"/>
          </p:cNvSpPr>
          <p:nvPr>
            <p:ph type="title"/>
          </p:nvPr>
        </p:nvSpPr>
        <p:spPr>
          <a:xfrm>
            <a:off x="1072364" y="481800"/>
            <a:ext cx="10047272" cy="1005840"/>
          </a:xfrm>
        </p:spPr>
        <p:txBody>
          <a:bodyPr>
            <a:normAutofit/>
          </a:bodyPr>
          <a:lstStyle/>
          <a:p>
            <a:pPr algn="ctr">
              <a:lnSpc>
                <a:spcPct val="150000"/>
              </a:lnSpc>
            </a:pPr>
            <a:r>
              <a:rPr lang="en-GB" sz="2800" b="1" dirty="0">
                <a:solidFill>
                  <a:schemeClr val="tx1"/>
                </a:solidFill>
                <a:latin typeface="Times New Roman" panose="02020603050405020304" pitchFamily="18" charset="0"/>
                <a:cs typeface="Times New Roman" panose="02020603050405020304" pitchFamily="18" charset="0"/>
              </a:rPr>
              <a:t>SBAR Communication Model</a:t>
            </a:r>
          </a:p>
        </p:txBody>
      </p:sp>
      <p:sp>
        <p:nvSpPr>
          <p:cNvPr id="1048615" name="Content Placeholder 2"/>
          <p:cNvSpPr>
            <a:spLocks noGrp="1"/>
          </p:cNvSpPr>
          <p:nvPr>
            <p:ph idx="1"/>
          </p:nvPr>
        </p:nvSpPr>
        <p:spPr>
          <a:xfrm>
            <a:off x="677334" y="1546634"/>
            <a:ext cx="7345789" cy="4945606"/>
          </a:xfrm>
        </p:spPr>
        <p:txBody>
          <a:bodyPr>
            <a:noAutofit/>
          </a:bodyPr>
          <a:lstStyle/>
          <a:p>
            <a:pPr algn="just">
              <a:lnSpc>
                <a:spcPct val="150000"/>
              </a:lnSpc>
            </a:pPr>
            <a:r>
              <a:rPr lang="en-GB" sz="1800" dirty="0">
                <a:latin typeface="Times New Roman" panose="02020603050405020304" pitchFamily="18" charset="0"/>
                <a:cs typeface="Times New Roman" panose="02020603050405020304" pitchFamily="18" charset="0"/>
              </a:rPr>
              <a:t>The assessment stage typically describes the observations as well as findings from the Healthcare professionals</a:t>
            </a:r>
          </a:p>
          <a:p>
            <a:pPr algn="just">
              <a:lnSpc>
                <a:spcPct val="150000"/>
              </a:lnSpc>
            </a:pPr>
            <a:r>
              <a:rPr lang="en-GB" sz="1800" dirty="0">
                <a:latin typeface="Times New Roman" panose="02020603050405020304" pitchFamily="18" charset="0"/>
                <a:cs typeface="Times New Roman" panose="02020603050405020304" pitchFamily="18" charset="0"/>
              </a:rPr>
              <a:t>That stage of recommendation effectively states the required actions which need to be taken</a:t>
            </a:r>
          </a:p>
          <a:p>
            <a:pPr algn="just">
              <a:lnSpc>
                <a:spcPct val="150000"/>
              </a:lnSpc>
            </a:pPr>
            <a:r>
              <a:rPr lang="en-GB" sz="1800" dirty="0">
                <a:latin typeface="Times New Roman" panose="02020603050405020304" pitchFamily="18" charset="0"/>
                <a:cs typeface="Times New Roman" panose="02020603050405020304" pitchFamily="18" charset="0"/>
              </a:rPr>
              <a:t>The purpose of the following model is that it helps to provide a communication method which is quite structured</a:t>
            </a:r>
          </a:p>
          <a:p>
            <a:pPr algn="just">
              <a:lnSpc>
                <a:spcPct val="150000"/>
              </a:lnSpc>
            </a:pPr>
            <a:r>
              <a:rPr lang="en-GB" sz="1800" dirty="0">
                <a:latin typeface="Times New Roman" panose="02020603050405020304" pitchFamily="18" charset="0"/>
                <a:cs typeface="Times New Roman" panose="02020603050405020304" pitchFamily="18" charset="0"/>
              </a:rPr>
              <a:t>The situation phase effectively explains the problems a patient currently faces that need urgent attention</a:t>
            </a:r>
          </a:p>
          <a:p>
            <a:pPr algn="just">
              <a:lnSpc>
                <a:spcPct val="150000"/>
              </a:lnSpc>
            </a:pPr>
            <a:r>
              <a:rPr lang="en-GB" sz="1800" dirty="0">
                <a:latin typeface="Times New Roman" panose="02020603050405020304" pitchFamily="18" charset="0"/>
                <a:cs typeface="Times New Roman" panose="02020603050405020304" pitchFamily="18" charset="0"/>
              </a:rPr>
              <a:t>The background typically includes the medical history as well as current treatment which a patient is receiving (Institute for Healthcare Improvement, 2026). </a:t>
            </a:r>
          </a:p>
          <a:p>
            <a:pPr algn="just">
              <a:lnSpc>
                <a:spcPct val="150000"/>
              </a:lnSpc>
            </a:pPr>
            <a:endParaRPr lang="en-GB" sz="1800" b="1" dirty="0">
              <a:solidFill>
                <a:schemeClr val="tx1"/>
              </a:solidFill>
              <a:latin typeface="Times New Roman" panose="02020603050405020304" pitchFamily="18" charset="0"/>
              <a:cs typeface="Times New Roman" panose="02020603050405020304" pitchFamily="18" charset="0"/>
            </a:endParaRPr>
          </a:p>
        </p:txBody>
      </p:sp>
      <p:pic>
        <p:nvPicPr>
          <p:cNvPr id="2097156" name="Picture 4"/>
          <p:cNvPicPr>
            <a:picLocks noChangeAspect="1"/>
          </p:cNvPicPr>
          <p:nvPr/>
        </p:nvPicPr>
        <p:blipFill>
          <a:blip r:embed="rId3" cstate="email"/>
          <a:stretch>
            <a:fillRect/>
          </a:stretch>
        </p:blipFill>
        <p:spPr>
          <a:xfrm>
            <a:off x="8513508" y="2560575"/>
            <a:ext cx="3541933" cy="291772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9" name="Title 1"/>
          <p:cNvSpPr>
            <a:spLocks noGrp="1"/>
          </p:cNvSpPr>
          <p:nvPr>
            <p:ph type="title"/>
          </p:nvPr>
        </p:nvSpPr>
        <p:spPr>
          <a:xfrm>
            <a:off x="1072364" y="540794"/>
            <a:ext cx="10047272" cy="1005840"/>
          </a:xfrm>
        </p:spPr>
        <p:txBody>
          <a:bodyPr>
            <a:normAutofit/>
          </a:bodyPr>
          <a:lstStyle/>
          <a:p>
            <a:pPr algn="ctr">
              <a:lnSpc>
                <a:spcPct val="150000"/>
              </a:lnSpc>
            </a:pPr>
            <a:r>
              <a:rPr lang="en-US" sz="3200" b="1" dirty="0">
                <a:solidFill>
                  <a:schemeClr val="tx1"/>
                </a:solidFill>
                <a:latin typeface="Times New Roman" panose="02020603050405020304" pitchFamily="18" charset="0"/>
                <a:cs typeface="Times New Roman" panose="02020603050405020304" pitchFamily="18" charset="0"/>
              </a:rPr>
              <a:t>Practical Example of Effective Communication</a:t>
            </a:r>
            <a:endParaRPr lang="en-GB" sz="3200" b="1" dirty="0">
              <a:solidFill>
                <a:schemeClr val="tx1"/>
              </a:solidFill>
              <a:latin typeface="Times New Roman" panose="02020603050405020304" pitchFamily="18" charset="0"/>
              <a:cs typeface="Times New Roman" panose="02020603050405020304" pitchFamily="18" charset="0"/>
            </a:endParaRPr>
          </a:p>
        </p:txBody>
      </p:sp>
      <p:sp>
        <p:nvSpPr>
          <p:cNvPr id="1048620" name="Content Placeholder 2"/>
          <p:cNvSpPr>
            <a:spLocks noGrp="1"/>
          </p:cNvSpPr>
          <p:nvPr>
            <p:ph idx="1"/>
          </p:nvPr>
        </p:nvSpPr>
        <p:spPr>
          <a:xfrm>
            <a:off x="677335" y="1546634"/>
            <a:ext cx="6913168" cy="4945606"/>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The nurse is effectively found to use the SBAR model</a:t>
            </a:r>
          </a:p>
          <a:p>
            <a:pPr algn="just">
              <a:lnSpc>
                <a:spcPct val="150000"/>
              </a:lnSpc>
            </a:pPr>
            <a:r>
              <a:rPr lang="en-GB" sz="1800" dirty="0">
                <a:latin typeface="Times New Roman" panose="02020603050405020304" pitchFamily="18" charset="0"/>
                <a:cs typeface="Times New Roman" panose="02020603050405020304" pitchFamily="18" charset="0"/>
              </a:rPr>
              <a:t>It actively allows the individual to communicate clearly with the medical team (Falade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2024).</a:t>
            </a:r>
          </a:p>
          <a:p>
            <a:pPr algn="just">
              <a:lnSpc>
                <a:spcPct val="150000"/>
              </a:lnSpc>
            </a:pPr>
            <a:r>
              <a:rPr lang="en-GB" sz="1800" dirty="0">
                <a:latin typeface="Times New Roman" panose="02020603050405020304" pitchFamily="18" charset="0"/>
                <a:cs typeface="Times New Roman" panose="02020603050405020304" pitchFamily="18" charset="0"/>
              </a:rPr>
              <a:t>The doctor is effectively found to understand the situation immediately</a:t>
            </a:r>
          </a:p>
          <a:p>
            <a:pPr algn="just">
              <a:lnSpc>
                <a:spcPct val="150000"/>
              </a:lnSpc>
            </a:pPr>
            <a:r>
              <a:rPr lang="en-GB" sz="1800" dirty="0">
                <a:latin typeface="Times New Roman" panose="02020603050405020304" pitchFamily="18" charset="0"/>
                <a:cs typeface="Times New Roman" panose="02020603050405020304" pitchFamily="18" charset="0"/>
              </a:rPr>
              <a:t>Regarding the example, a patient is actively found to develop sudden chest pain during a treatment procedure in the hospital ward</a:t>
            </a:r>
          </a:p>
          <a:p>
            <a:pPr algn="just">
              <a:lnSpc>
                <a:spcPct val="150000"/>
              </a:lnSpc>
            </a:pPr>
            <a:r>
              <a:rPr lang="en-GB" sz="1800" dirty="0">
                <a:latin typeface="Times New Roman" panose="02020603050405020304" pitchFamily="18" charset="0"/>
                <a:cs typeface="Times New Roman" panose="02020603050405020304" pitchFamily="18" charset="0"/>
              </a:rPr>
              <a:t>The nurse actively assesses the patient as well as records any important clinical observations</a:t>
            </a:r>
          </a:p>
        </p:txBody>
      </p:sp>
      <p:pic>
        <p:nvPicPr>
          <p:cNvPr id="2097157" name="Picture 4"/>
          <p:cNvPicPr>
            <a:picLocks noChangeAspect="1"/>
          </p:cNvPicPr>
          <p:nvPr/>
        </p:nvPicPr>
        <p:blipFill>
          <a:blip r:embed="rId3"/>
          <a:srcRect l="15311" t="17249" r="16633"/>
          <a:stretch>
            <a:fillRect/>
          </a:stretch>
        </p:blipFill>
        <p:spPr>
          <a:xfrm>
            <a:off x="7923708" y="2657669"/>
            <a:ext cx="3982002" cy="272353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4" name="Title 1"/>
          <p:cNvSpPr>
            <a:spLocks noGrp="1"/>
          </p:cNvSpPr>
          <p:nvPr>
            <p:ph type="title"/>
          </p:nvPr>
        </p:nvSpPr>
        <p:spPr>
          <a:xfrm>
            <a:off x="1072364" y="468297"/>
            <a:ext cx="10047272" cy="1005840"/>
          </a:xfrm>
        </p:spPr>
        <p:txBody>
          <a:bodyPr>
            <a:normAutofit/>
          </a:bodyPr>
          <a:lstStyle/>
          <a:p>
            <a:pPr algn="ctr">
              <a:lnSpc>
                <a:spcPct val="150000"/>
              </a:lnSpc>
            </a:pPr>
            <a:r>
              <a:rPr lang="en-GB" sz="2800" b="1" dirty="0">
                <a:solidFill>
                  <a:schemeClr val="tx1"/>
                </a:solidFill>
                <a:latin typeface="Times New Roman" panose="02020603050405020304" pitchFamily="18" charset="0"/>
                <a:cs typeface="Times New Roman" panose="02020603050405020304" pitchFamily="18" charset="0"/>
              </a:rPr>
              <a:t>Benefits of Effective Communication</a:t>
            </a:r>
          </a:p>
        </p:txBody>
      </p:sp>
      <p:sp>
        <p:nvSpPr>
          <p:cNvPr id="1048625" name="Content Placeholder 2"/>
          <p:cNvSpPr>
            <a:spLocks noGrp="1"/>
          </p:cNvSpPr>
          <p:nvPr>
            <p:ph idx="1"/>
          </p:nvPr>
        </p:nvSpPr>
        <p:spPr>
          <a:xfrm>
            <a:off x="677334" y="1546634"/>
            <a:ext cx="7021323" cy="4945606"/>
          </a:xfrm>
        </p:spPr>
        <p:txBody>
          <a:bodyPr>
            <a:noAutofit/>
          </a:bodyPr>
          <a:lstStyle/>
          <a:p>
            <a:pPr algn="just">
              <a:lnSpc>
                <a:spcPct val="150000"/>
              </a:lnSpc>
            </a:pPr>
            <a:r>
              <a:rPr lang="en-GB" sz="1800" dirty="0">
                <a:latin typeface="Times New Roman" panose="02020603050405020304" pitchFamily="18" charset="0"/>
                <a:cs typeface="Times New Roman" panose="02020603050405020304" pitchFamily="18" charset="0"/>
              </a:rPr>
              <a:t>Good communication is also found in supporting decision making that is informed as well as encourages patient participation (</a:t>
            </a:r>
            <a:r>
              <a:rPr lang="en-GB" sz="1800" dirty="0" err="1">
                <a:latin typeface="Times New Roman" panose="02020603050405020304" pitchFamily="18" charset="0"/>
                <a:cs typeface="Times New Roman" panose="02020603050405020304" pitchFamily="18" charset="0"/>
              </a:rPr>
              <a:t>Ganisia</a:t>
            </a:r>
            <a:r>
              <a:rPr lang="en-GB" sz="1800" dirty="0">
                <a:latin typeface="Times New Roman" panose="02020603050405020304" pitchFamily="18" charset="0"/>
                <a:cs typeface="Times New Roman" panose="02020603050405020304" pitchFamily="18" charset="0"/>
              </a:rPr>
              <a:t> and </a:t>
            </a:r>
            <a:r>
              <a:rPr lang="en-GB" sz="1800" dirty="0" err="1">
                <a:latin typeface="Times New Roman" panose="02020603050405020304" pitchFamily="18" charset="0"/>
                <a:cs typeface="Times New Roman" panose="02020603050405020304" pitchFamily="18" charset="0"/>
              </a:rPr>
              <a:t>A'zdom</a:t>
            </a:r>
            <a:r>
              <a:rPr lang="en-GB" sz="1800" dirty="0">
                <a:latin typeface="Times New Roman" panose="02020603050405020304" pitchFamily="18" charset="0"/>
                <a:cs typeface="Times New Roman" panose="02020603050405020304" pitchFamily="18" charset="0"/>
              </a:rPr>
              <a:t>, 2025). </a:t>
            </a:r>
          </a:p>
          <a:p>
            <a:pPr algn="just">
              <a:lnSpc>
                <a:spcPct val="150000"/>
              </a:lnSpc>
            </a:pPr>
            <a:r>
              <a:rPr lang="en-GB" sz="1800" dirty="0">
                <a:latin typeface="Times New Roman" panose="02020603050405020304" pitchFamily="18" charset="0"/>
                <a:cs typeface="Times New Roman" panose="02020603050405020304" pitchFamily="18" charset="0"/>
              </a:rPr>
              <a:t>It is also found to actively develop professional communication skills as well as help in improving competence</a:t>
            </a:r>
          </a:p>
          <a:p>
            <a:pPr algn="just">
              <a:lnSpc>
                <a:spcPct val="150000"/>
              </a:lnSpc>
            </a:pPr>
            <a:r>
              <a:rPr lang="en-GB" sz="1800" dirty="0">
                <a:latin typeface="Times New Roman" panose="02020603050405020304" pitchFamily="18" charset="0"/>
                <a:cs typeface="Times New Roman" panose="02020603050405020304" pitchFamily="18" charset="0"/>
              </a:rPr>
              <a:t>Regarding the benefits, it is actively found to improve the safety of the patient by actively reducing misunderstandings</a:t>
            </a:r>
          </a:p>
          <a:p>
            <a:pPr algn="just">
              <a:lnSpc>
                <a:spcPct val="150000"/>
              </a:lnSpc>
            </a:pPr>
            <a:r>
              <a:rPr lang="en-GB" sz="1800" dirty="0">
                <a:latin typeface="Times New Roman" panose="02020603050405020304" pitchFamily="18" charset="0"/>
                <a:cs typeface="Times New Roman" panose="02020603050405020304" pitchFamily="18" charset="0"/>
              </a:rPr>
              <a:t>It is also found to improve teamwork by sharing information which is accurate</a:t>
            </a:r>
          </a:p>
          <a:p>
            <a:pPr algn="just">
              <a:lnSpc>
                <a:spcPct val="150000"/>
              </a:lnSpc>
            </a:pPr>
            <a:r>
              <a:rPr lang="en-GB" sz="1800" dirty="0">
                <a:latin typeface="Times New Roman" panose="02020603050405020304" pitchFamily="18" charset="0"/>
                <a:cs typeface="Times New Roman" panose="02020603050405020304" pitchFamily="18" charset="0"/>
              </a:rPr>
              <a:t>It is also effectively found to promote the class of patient as well as help in deriving satisfaction with health care services</a:t>
            </a:r>
          </a:p>
          <a:p>
            <a:pPr algn="just">
              <a:lnSpc>
                <a:spcPct val="150000"/>
              </a:lnSpc>
            </a:pPr>
            <a:endParaRPr lang="en-GB" sz="1800" dirty="0">
              <a:latin typeface="Times New Roman" panose="02020603050405020304" pitchFamily="18" charset="0"/>
              <a:cs typeface="Times New Roman" panose="02020603050405020304" pitchFamily="18" charset="0"/>
            </a:endParaRPr>
          </a:p>
        </p:txBody>
      </p:sp>
      <p:pic>
        <p:nvPicPr>
          <p:cNvPr id="2097158" name="Picture 4"/>
          <p:cNvPicPr>
            <a:picLocks noChangeAspect="1"/>
          </p:cNvPicPr>
          <p:nvPr/>
        </p:nvPicPr>
        <p:blipFill>
          <a:blip r:embed="rId3"/>
          <a:srcRect b="14245"/>
          <a:stretch>
            <a:fillRect/>
          </a:stretch>
        </p:blipFill>
        <p:spPr>
          <a:xfrm>
            <a:off x="7921728" y="2504768"/>
            <a:ext cx="3919736" cy="288331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9" name="Title 1"/>
          <p:cNvSpPr>
            <a:spLocks noGrp="1"/>
          </p:cNvSpPr>
          <p:nvPr>
            <p:ph type="title"/>
          </p:nvPr>
        </p:nvSpPr>
        <p:spPr>
          <a:xfrm>
            <a:off x="1072364" y="540794"/>
            <a:ext cx="10047272" cy="1005840"/>
          </a:xfrm>
        </p:spPr>
        <p:txBody>
          <a:bodyPr>
            <a:normAutofit/>
          </a:bodyPr>
          <a:lstStyle/>
          <a:p>
            <a:pPr algn="ctr">
              <a:lnSpc>
                <a:spcPct val="150000"/>
              </a:lnSpc>
            </a:pPr>
            <a:r>
              <a:rPr lang="en-GB" sz="3200" b="1" dirty="0">
                <a:solidFill>
                  <a:schemeClr val="tx1"/>
                </a:solidFill>
                <a:latin typeface="Times New Roman" panose="02020603050405020304" pitchFamily="18" charset="0"/>
                <a:cs typeface="Times New Roman" panose="02020603050405020304" pitchFamily="18" charset="0"/>
              </a:rPr>
              <a:t>Developing My Communication Skills</a:t>
            </a:r>
          </a:p>
        </p:txBody>
      </p:sp>
      <p:sp>
        <p:nvSpPr>
          <p:cNvPr id="1048630" name="Content Placeholder 2"/>
          <p:cNvSpPr>
            <a:spLocks noGrp="1"/>
          </p:cNvSpPr>
          <p:nvPr>
            <p:ph idx="1"/>
          </p:nvPr>
        </p:nvSpPr>
        <p:spPr>
          <a:xfrm>
            <a:off x="677335" y="1546634"/>
            <a:ext cx="7011492" cy="4945606"/>
          </a:xfrm>
        </p:spPr>
        <p:txBody>
          <a:bodyPr>
            <a:normAutofit fontScale="94444"/>
          </a:bodyPr>
          <a:lstStyle/>
          <a:p>
            <a:pPr algn="just">
              <a:lnSpc>
                <a:spcPct val="150000"/>
              </a:lnSpc>
            </a:pPr>
            <a:r>
              <a:rPr lang="en-GB" sz="1800" dirty="0">
                <a:latin typeface="Times New Roman" panose="02020603050405020304" pitchFamily="18" charset="0"/>
                <a:cs typeface="Times New Roman" panose="02020603050405020304" pitchFamily="18" charset="0"/>
              </a:rPr>
              <a:t>I will also contemplate every interaction with a patient to understand what I do well and what I can improve</a:t>
            </a:r>
          </a:p>
          <a:p>
            <a:pPr algn="just">
              <a:lnSpc>
                <a:spcPct val="150000"/>
              </a:lnSpc>
            </a:pPr>
            <a:r>
              <a:rPr lang="en-GB" sz="1800" dirty="0">
                <a:latin typeface="Times New Roman" panose="02020603050405020304" pitchFamily="18" charset="0"/>
                <a:cs typeface="Times New Roman" panose="02020603050405020304" pitchFamily="18" charset="0"/>
              </a:rPr>
              <a:t>Life-long learning will ensure that an individual becomes a safe, caring and effective healthcare professional (</a:t>
            </a:r>
            <a:r>
              <a:rPr lang="en-GB" sz="1800" dirty="0" err="1">
                <a:latin typeface="Times New Roman" panose="02020603050405020304" pitchFamily="18" charset="0"/>
                <a:cs typeface="Times New Roman" panose="02020603050405020304" pitchFamily="18" charset="0"/>
              </a:rPr>
              <a:t>Verkooijen</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2024). </a:t>
            </a:r>
          </a:p>
          <a:p>
            <a:pPr algn="just">
              <a:lnSpc>
                <a:spcPct val="150000"/>
              </a:lnSpc>
            </a:pPr>
            <a:r>
              <a:rPr lang="en-GB" sz="1800" dirty="0">
                <a:latin typeface="Times New Roman" panose="02020603050405020304" pitchFamily="18" charset="0"/>
                <a:cs typeface="Times New Roman" panose="02020603050405020304" pitchFamily="18" charset="0"/>
              </a:rPr>
              <a:t>I will keep on practising my communication skills in my career in healthcare</a:t>
            </a:r>
          </a:p>
          <a:p>
            <a:pPr algn="just">
              <a:lnSpc>
                <a:spcPct val="150000"/>
              </a:lnSpc>
            </a:pPr>
            <a:r>
              <a:rPr lang="en-GB" sz="1800" dirty="0">
                <a:latin typeface="Times New Roman" panose="02020603050405020304" pitchFamily="18" charset="0"/>
                <a:cs typeface="Times New Roman" panose="02020603050405020304" pitchFamily="18" charset="0"/>
              </a:rPr>
              <a:t>I will also be an active listener who gives patients time to discuss their issues</a:t>
            </a:r>
          </a:p>
          <a:p>
            <a:pPr algn="just">
              <a:lnSpc>
                <a:spcPct val="150000"/>
              </a:lnSpc>
            </a:pPr>
            <a:r>
              <a:rPr lang="en-GB" sz="1800" dirty="0">
                <a:latin typeface="Times New Roman" panose="02020603050405020304" pitchFamily="18" charset="0"/>
                <a:cs typeface="Times New Roman" panose="02020603050405020304" pitchFamily="18" charset="0"/>
              </a:rPr>
              <a:t>Lecturers, mentors and placement supervisors will be asked to provide constructive feedback to me so that I can work on my communication</a:t>
            </a:r>
          </a:p>
          <a:p>
            <a:pPr algn="just">
              <a:lnSpc>
                <a:spcPct val="150000"/>
              </a:lnSpc>
            </a:pPr>
            <a:endParaRPr lang="en-GB" sz="1800" b="1" dirty="0">
              <a:solidFill>
                <a:schemeClr val="tx1"/>
              </a:solidFill>
              <a:latin typeface="Times New Roman" panose="02020603050405020304" pitchFamily="18" charset="0"/>
              <a:cs typeface="Times New Roman" panose="02020603050405020304" pitchFamily="18" charset="0"/>
            </a:endParaRPr>
          </a:p>
        </p:txBody>
      </p:sp>
      <p:pic>
        <p:nvPicPr>
          <p:cNvPr id="2097159" name="Picture 4"/>
          <p:cNvPicPr>
            <a:picLocks noChangeAspect="1"/>
          </p:cNvPicPr>
          <p:nvPr/>
        </p:nvPicPr>
        <p:blipFill>
          <a:blip r:embed="rId3"/>
          <a:stretch>
            <a:fillRect/>
          </a:stretch>
        </p:blipFill>
        <p:spPr>
          <a:xfrm>
            <a:off x="8023123" y="2405319"/>
            <a:ext cx="3819631" cy="317940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4" name="Title 1"/>
          <p:cNvSpPr>
            <a:spLocks noGrp="1"/>
          </p:cNvSpPr>
          <p:nvPr>
            <p:ph type="title"/>
          </p:nvPr>
        </p:nvSpPr>
        <p:spPr>
          <a:xfrm>
            <a:off x="1072364" y="365760"/>
            <a:ext cx="10047272" cy="1005840"/>
          </a:xfrm>
        </p:spPr>
        <p:txBody>
          <a:bodyPr>
            <a:normAutofit/>
          </a:bodyPr>
          <a:lstStyle/>
          <a:p>
            <a:pPr algn="ctr">
              <a:lnSpc>
                <a:spcPct val="150000"/>
              </a:lnSpc>
            </a:pPr>
            <a:r>
              <a:rPr lang="en-GB" sz="4000" b="1" dirty="0">
                <a:solidFill>
                  <a:schemeClr val="tx1"/>
                </a:solidFill>
                <a:latin typeface="Times New Roman" panose="02020603050405020304" pitchFamily="18" charset="0"/>
                <a:cs typeface="Times New Roman" panose="02020603050405020304" pitchFamily="18" charset="0"/>
              </a:rPr>
              <a:t>Conclusion </a:t>
            </a:r>
          </a:p>
        </p:txBody>
      </p:sp>
      <p:sp>
        <p:nvSpPr>
          <p:cNvPr id="1048635" name="Content Placeholder 2"/>
          <p:cNvSpPr>
            <a:spLocks noGrp="1"/>
          </p:cNvSpPr>
          <p:nvPr>
            <p:ph idx="1"/>
          </p:nvPr>
        </p:nvSpPr>
        <p:spPr>
          <a:xfrm>
            <a:off x="677334" y="1546634"/>
            <a:ext cx="6588705" cy="4945606"/>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The SBAR model can help professionals to communicate effectively</a:t>
            </a:r>
          </a:p>
          <a:p>
            <a:pPr algn="just">
              <a:lnSpc>
                <a:spcPct val="150000"/>
              </a:lnSpc>
            </a:pPr>
            <a:r>
              <a:rPr lang="en-GB" sz="1800" dirty="0">
                <a:latin typeface="Times New Roman" panose="02020603050405020304" pitchFamily="18" charset="0"/>
                <a:cs typeface="Times New Roman" panose="02020603050405020304" pitchFamily="18" charset="0"/>
              </a:rPr>
              <a:t>Person-centred care and improved health outcomes are facilitated by effective communication</a:t>
            </a:r>
          </a:p>
          <a:p>
            <a:pPr algn="just">
              <a:lnSpc>
                <a:spcPct val="150000"/>
              </a:lnSpc>
            </a:pPr>
            <a:r>
              <a:rPr lang="en-GB" sz="1800" dirty="0">
                <a:latin typeface="Times New Roman" panose="02020603050405020304" pitchFamily="18" charset="0"/>
                <a:cs typeface="Times New Roman" panose="02020603050405020304" pitchFamily="18" charset="0"/>
              </a:rPr>
              <a:t>I will continue to develop my communication skills through learning, reflection and practice</a:t>
            </a:r>
          </a:p>
          <a:p>
            <a:pPr algn="just">
              <a:lnSpc>
                <a:spcPct val="150000"/>
              </a:lnSpc>
            </a:pPr>
            <a:r>
              <a:rPr lang="en-GB" sz="1800" dirty="0">
                <a:latin typeface="Times New Roman" panose="02020603050405020304" pitchFamily="18" charset="0"/>
                <a:cs typeface="Times New Roman" panose="02020603050405020304" pitchFamily="18" charset="0"/>
              </a:rPr>
              <a:t>In conclusion, communication plays a very important role in the health and social care sector</a:t>
            </a:r>
          </a:p>
          <a:p>
            <a:pPr algn="just">
              <a:lnSpc>
                <a:spcPct val="150000"/>
              </a:lnSpc>
            </a:pPr>
            <a:r>
              <a:rPr lang="en-GB" sz="1800" dirty="0">
                <a:latin typeface="Times New Roman" panose="02020603050405020304" pitchFamily="18" charset="0"/>
                <a:cs typeface="Times New Roman" panose="02020603050405020304" pitchFamily="18" charset="0"/>
              </a:rPr>
              <a:t>It enhances patient safety, collaboration, trust and quality of care</a:t>
            </a:r>
          </a:p>
        </p:txBody>
      </p:sp>
      <p:pic>
        <p:nvPicPr>
          <p:cNvPr id="2097160" name="Picture 4"/>
          <p:cNvPicPr>
            <a:picLocks noChangeAspect="1"/>
          </p:cNvPicPr>
          <p:nvPr/>
        </p:nvPicPr>
        <p:blipFill>
          <a:blip r:embed="rId3"/>
          <a:srcRect b="10460"/>
          <a:stretch>
            <a:fillRect/>
          </a:stretch>
        </p:blipFill>
        <p:spPr>
          <a:xfrm>
            <a:off x="8042787" y="2174158"/>
            <a:ext cx="3560045" cy="33909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9" name="Title 1"/>
          <p:cNvSpPr>
            <a:spLocks noGrp="1"/>
          </p:cNvSpPr>
          <p:nvPr>
            <p:ph type="title"/>
          </p:nvPr>
        </p:nvSpPr>
        <p:spPr>
          <a:xfrm>
            <a:off x="1072364" y="291317"/>
            <a:ext cx="10047272" cy="1005840"/>
          </a:xfrm>
        </p:spPr>
        <p:txBody>
          <a:bodyPr>
            <a:normAutofit fontScale="95455"/>
          </a:bodyPr>
          <a:lstStyle/>
          <a:p>
            <a:pPr algn="ctr">
              <a:lnSpc>
                <a:spcPct val="150000"/>
              </a:lnSpc>
            </a:pPr>
            <a:r>
              <a:rPr lang="en-GB" b="1" dirty="0">
                <a:solidFill>
                  <a:schemeClr val="tx1"/>
                </a:solidFill>
                <a:latin typeface="Times New Roman" panose="02020603050405020304" pitchFamily="18" charset="0"/>
                <a:cs typeface="Times New Roman" panose="02020603050405020304" pitchFamily="18" charset="0"/>
              </a:rPr>
              <a:t>References</a:t>
            </a:r>
          </a:p>
        </p:txBody>
      </p:sp>
      <p:sp>
        <p:nvSpPr>
          <p:cNvPr id="1048640" name="Content Placeholder 2"/>
          <p:cNvSpPr>
            <a:spLocks noGrp="1"/>
          </p:cNvSpPr>
          <p:nvPr>
            <p:ph idx="1"/>
          </p:nvPr>
        </p:nvSpPr>
        <p:spPr>
          <a:xfrm>
            <a:off x="0" y="1402279"/>
            <a:ext cx="11902593" cy="4945606"/>
          </a:xfrm>
        </p:spPr>
        <p:txBody>
          <a:bodyPr>
            <a:normAutofit fontScale="95000"/>
          </a:bodyPr>
          <a:lstStyle/>
          <a:p>
            <a:pPr algn="just">
              <a:lnSpc>
                <a:spcPct val="170000"/>
              </a:lnSpc>
            </a:pPr>
            <a:r>
              <a:rPr lang="en-GB" sz="1400" dirty="0">
                <a:latin typeface="Times New Roman" panose="02020603050405020304" pitchFamily="18" charset="0"/>
                <a:cs typeface="Times New Roman" panose="02020603050405020304" pitchFamily="18" charset="0"/>
              </a:rPr>
              <a:t>Aji, R., Aji, S.R., </a:t>
            </a:r>
            <a:r>
              <a:rPr lang="en-GB" sz="1400" dirty="0" err="1">
                <a:latin typeface="Times New Roman" panose="02020603050405020304" pitchFamily="18" charset="0"/>
                <a:cs typeface="Times New Roman" panose="02020603050405020304" pitchFamily="18" charset="0"/>
              </a:rPr>
              <a:t>Noorma</a:t>
            </a:r>
            <a:r>
              <a:rPr lang="en-GB" sz="1400" dirty="0">
                <a:latin typeface="Times New Roman" panose="02020603050405020304" pitchFamily="18" charset="0"/>
                <a:cs typeface="Times New Roman" panose="02020603050405020304" pitchFamily="18" charset="0"/>
              </a:rPr>
              <a:t>, N. and Suratman, S., 2023. </a:t>
            </a:r>
            <a:r>
              <a:rPr lang="en-GB" sz="1400" i="1" dirty="0">
                <a:latin typeface="Times New Roman" panose="02020603050405020304" pitchFamily="18" charset="0"/>
                <a:cs typeface="Times New Roman" panose="02020603050405020304" pitchFamily="18" charset="0"/>
              </a:rPr>
              <a:t>Interpersonal communication</a:t>
            </a:r>
            <a:r>
              <a:rPr lang="en-GB" sz="1400" dirty="0">
                <a:latin typeface="Times New Roman" panose="02020603050405020304" pitchFamily="18" charset="0"/>
                <a:cs typeface="Times New Roman" panose="02020603050405020304" pitchFamily="18" charset="0"/>
              </a:rPr>
              <a:t>. Lambert Academic Publishing. </a:t>
            </a:r>
            <a:endParaRPr lang="en-IN" sz="1400" dirty="0">
              <a:latin typeface="Times New Roman" panose="02020603050405020304" pitchFamily="18" charset="0"/>
              <a:cs typeface="Times New Roman" panose="02020603050405020304" pitchFamily="18" charset="0"/>
            </a:endParaRPr>
          </a:p>
          <a:p>
            <a:pPr algn="just">
              <a:lnSpc>
                <a:spcPct val="170000"/>
              </a:lnSpc>
            </a:pPr>
            <a:r>
              <a:rPr lang="en-GB" sz="1400" dirty="0">
                <a:latin typeface="Times New Roman" panose="02020603050405020304" pitchFamily="18" charset="0"/>
                <a:cs typeface="Times New Roman" panose="02020603050405020304" pitchFamily="18" charset="0"/>
              </a:rPr>
              <a:t>Falade, I.M., </a:t>
            </a:r>
            <a:r>
              <a:rPr lang="en-GB" sz="1400" dirty="0" err="1">
                <a:latin typeface="Times New Roman" panose="02020603050405020304" pitchFamily="18" charset="0"/>
                <a:cs typeface="Times New Roman" panose="02020603050405020304" pitchFamily="18" charset="0"/>
              </a:rPr>
              <a:t>Gyampoh</a:t>
            </a:r>
            <a:r>
              <a:rPr lang="en-GB" sz="1400" dirty="0">
                <a:latin typeface="Times New Roman" panose="02020603050405020304" pitchFamily="18" charset="0"/>
                <a:cs typeface="Times New Roman" panose="02020603050405020304" pitchFamily="18" charset="0"/>
              </a:rPr>
              <a:t>, G.K.S., </a:t>
            </a:r>
            <a:r>
              <a:rPr lang="en-GB" sz="1400" dirty="0" err="1">
                <a:latin typeface="Times New Roman" panose="02020603050405020304" pitchFamily="18" charset="0"/>
                <a:cs typeface="Times New Roman" panose="02020603050405020304" pitchFamily="18" charset="0"/>
              </a:rPr>
              <a:t>Akpamgbo</a:t>
            </a:r>
            <a:r>
              <a:rPr lang="en-GB" sz="1400" dirty="0">
                <a:latin typeface="Times New Roman" panose="02020603050405020304" pitchFamily="18" charset="0"/>
                <a:cs typeface="Times New Roman" panose="02020603050405020304" pitchFamily="18" charset="0"/>
              </a:rPr>
              <a:t>, E.O., Chika, O.C., Obodo, O.R., </a:t>
            </a:r>
            <a:r>
              <a:rPr lang="en-GB" sz="1400" dirty="0" err="1">
                <a:latin typeface="Times New Roman" panose="02020603050405020304" pitchFamily="18" charset="0"/>
                <a:cs typeface="Times New Roman" panose="02020603050405020304" pitchFamily="18" charset="0"/>
              </a:rPr>
              <a:t>Okobi</a:t>
            </a:r>
            <a:r>
              <a:rPr lang="en-GB" sz="1400" dirty="0">
                <a:latin typeface="Times New Roman" panose="02020603050405020304" pitchFamily="18" charset="0"/>
                <a:cs typeface="Times New Roman" panose="02020603050405020304" pitchFamily="18" charset="0"/>
              </a:rPr>
              <a:t>, O.E., </a:t>
            </a:r>
            <a:r>
              <a:rPr lang="en-GB" sz="1400" dirty="0" err="1">
                <a:latin typeface="Times New Roman" panose="02020603050405020304" pitchFamily="18" charset="0"/>
                <a:cs typeface="Times New Roman" panose="02020603050405020304" pitchFamily="18" charset="0"/>
              </a:rPr>
              <a:t>Aguguo</a:t>
            </a:r>
            <a:r>
              <a:rPr lang="en-GB" sz="1400" dirty="0">
                <a:latin typeface="Times New Roman" panose="02020603050405020304" pitchFamily="18" charset="0"/>
                <a:cs typeface="Times New Roman" panose="02020603050405020304" pitchFamily="18" charset="0"/>
              </a:rPr>
              <a:t>, J.C. and Chukwu, V.U., 2024. A comprehensive review of effective patient safety and quality improvement programs in healthcare facilities. </a:t>
            </a:r>
            <a:r>
              <a:rPr lang="en-GB" sz="1400" i="1" dirty="0">
                <a:latin typeface="Times New Roman" panose="02020603050405020304" pitchFamily="18" charset="0"/>
                <a:cs typeface="Times New Roman" panose="02020603050405020304" pitchFamily="18" charset="0"/>
              </a:rPr>
              <a:t>Medical Research Archives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12</a:t>
            </a:r>
            <a:r>
              <a:rPr lang="en-GB" sz="1400" dirty="0">
                <a:latin typeface="Times New Roman" panose="02020603050405020304" pitchFamily="18" charset="0"/>
                <a:cs typeface="Times New Roman" panose="02020603050405020304" pitchFamily="18" charset="0"/>
              </a:rPr>
              <a:t>(7). </a:t>
            </a:r>
            <a:endParaRPr lang="en-IN" sz="1400" dirty="0">
              <a:latin typeface="Times New Roman" panose="02020603050405020304" pitchFamily="18" charset="0"/>
              <a:cs typeface="Times New Roman" panose="02020603050405020304" pitchFamily="18" charset="0"/>
            </a:endParaRPr>
          </a:p>
          <a:p>
            <a:pPr algn="just">
              <a:lnSpc>
                <a:spcPct val="170000"/>
              </a:lnSpc>
            </a:pPr>
            <a:r>
              <a:rPr lang="en-GB" sz="1400" dirty="0">
                <a:latin typeface="Times New Roman" panose="02020603050405020304" pitchFamily="18" charset="0"/>
                <a:cs typeface="Times New Roman" panose="02020603050405020304" pitchFamily="18" charset="0"/>
              </a:rPr>
              <a:t>Foronda, C., MacWilliams, B. and McArthur, E., 2016. Interprofessional communication in healthcare: An integrative review. </a:t>
            </a:r>
            <a:r>
              <a:rPr lang="en-GB" sz="1400" i="1" dirty="0">
                <a:latin typeface="Times New Roman" panose="02020603050405020304" pitchFamily="18" charset="0"/>
                <a:cs typeface="Times New Roman" panose="02020603050405020304" pitchFamily="18" charset="0"/>
              </a:rPr>
              <a:t>Nurse Education in Practice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19</a:t>
            </a:r>
            <a:r>
              <a:rPr lang="en-GB" sz="1400" dirty="0">
                <a:latin typeface="Times New Roman" panose="02020603050405020304" pitchFamily="18" charset="0"/>
                <a:cs typeface="Times New Roman" panose="02020603050405020304" pitchFamily="18" charset="0"/>
              </a:rPr>
              <a:t>, pp.36-40. </a:t>
            </a:r>
            <a:endParaRPr lang="en-IN" sz="1400" dirty="0">
              <a:latin typeface="Times New Roman" panose="02020603050405020304" pitchFamily="18" charset="0"/>
              <a:cs typeface="Times New Roman" panose="02020603050405020304" pitchFamily="18" charset="0"/>
            </a:endParaRPr>
          </a:p>
          <a:p>
            <a:pPr algn="just">
              <a:lnSpc>
                <a:spcPct val="170000"/>
              </a:lnSpc>
            </a:pPr>
            <a:r>
              <a:rPr lang="en-GB" sz="1400" dirty="0" err="1">
                <a:latin typeface="Times New Roman" panose="02020603050405020304" pitchFamily="18" charset="0"/>
                <a:cs typeface="Times New Roman" panose="02020603050405020304" pitchFamily="18" charset="0"/>
              </a:rPr>
              <a:t>Ganisia</a:t>
            </a:r>
            <a:r>
              <a:rPr lang="en-GB" sz="1400" dirty="0">
                <a:latin typeface="Times New Roman" panose="02020603050405020304" pitchFamily="18" charset="0"/>
                <a:cs typeface="Times New Roman" panose="02020603050405020304" pitchFamily="18" charset="0"/>
              </a:rPr>
              <a:t>, A. and </a:t>
            </a:r>
            <a:r>
              <a:rPr lang="en-GB" sz="1400" dirty="0" err="1">
                <a:latin typeface="Times New Roman" panose="02020603050405020304" pitchFamily="18" charset="0"/>
                <a:cs typeface="Times New Roman" panose="02020603050405020304" pitchFamily="18" charset="0"/>
              </a:rPr>
              <a:t>A'zdom</a:t>
            </a:r>
            <a:r>
              <a:rPr lang="en-GB" sz="1400" dirty="0">
                <a:latin typeface="Times New Roman" panose="02020603050405020304" pitchFamily="18" charset="0"/>
                <a:cs typeface="Times New Roman" panose="02020603050405020304" pitchFamily="18" charset="0"/>
              </a:rPr>
              <a:t>, M.K., 2025. Effective communication in midwifery practice strengthening patient trust and maternal health outcomes. </a:t>
            </a:r>
            <a:r>
              <a:rPr lang="en-GB" sz="1400" i="1" dirty="0">
                <a:latin typeface="Times New Roman" panose="02020603050405020304" pitchFamily="18" charset="0"/>
                <a:cs typeface="Times New Roman" panose="02020603050405020304" pitchFamily="18" charset="0"/>
              </a:rPr>
              <a:t>Journal of Nutrition and Health Care</a:t>
            </a:r>
            <a:r>
              <a:rPr lang="en-GB" sz="1400" dirty="0">
                <a:latin typeface="Times New Roman" panose="02020603050405020304" pitchFamily="18" charset="0"/>
                <a:cs typeface="Times New Roman" panose="02020603050405020304" pitchFamily="18" charset="0"/>
              </a:rPr>
              <a:t>, pp.65-73. </a:t>
            </a:r>
            <a:endParaRPr lang="en-IN" sz="1400" dirty="0">
              <a:latin typeface="Times New Roman" panose="02020603050405020304" pitchFamily="18" charset="0"/>
              <a:cs typeface="Times New Roman" panose="02020603050405020304" pitchFamily="18" charset="0"/>
            </a:endParaRPr>
          </a:p>
          <a:p>
            <a:pPr algn="just">
              <a:lnSpc>
                <a:spcPct val="170000"/>
              </a:lnSpc>
            </a:pPr>
            <a:r>
              <a:rPr lang="en-GB" sz="1400" dirty="0">
                <a:latin typeface="Times New Roman" panose="02020603050405020304" pitchFamily="18" charset="0"/>
                <a:cs typeface="Times New Roman" panose="02020603050405020304" pitchFamily="18" charset="0"/>
              </a:rPr>
              <a:t>Institute for Healthcare Improvement, 2026.</a:t>
            </a:r>
            <a:r>
              <a:rPr lang="en-GB" sz="1400" i="1" dirty="0">
                <a:latin typeface="Times New Roman" panose="02020603050405020304" pitchFamily="18" charset="0"/>
                <a:cs typeface="Times New Roman" panose="02020603050405020304" pitchFamily="18" charset="0"/>
              </a:rPr>
              <a:t> SBAR Tool: Situation, Background, Assessment, Recommendation. </a:t>
            </a:r>
            <a:r>
              <a:rPr lang="en-GB" sz="1400" dirty="0">
                <a:latin typeface="Times New Roman" panose="02020603050405020304" pitchFamily="18" charset="0"/>
                <a:cs typeface="Times New Roman" panose="02020603050405020304" pitchFamily="18" charset="0"/>
              </a:rPr>
              <a:t>[Online]. Available at: &lt;https://www.ihi.org/resources/Pages/Tools/SBARToolkit.aspx&gt; [Accessed on 27 June 2026].</a:t>
            </a:r>
            <a:endParaRPr lang="en-IN" sz="1400" dirty="0">
              <a:latin typeface="Times New Roman" panose="02020603050405020304" pitchFamily="18" charset="0"/>
              <a:cs typeface="Times New Roman" panose="02020603050405020304" pitchFamily="18" charset="0"/>
            </a:endParaRPr>
          </a:p>
          <a:p>
            <a:pPr algn="just">
              <a:lnSpc>
                <a:spcPct val="170000"/>
              </a:lnSpc>
            </a:pPr>
            <a:r>
              <a:rPr lang="en-GB" sz="1400" dirty="0" err="1">
                <a:latin typeface="Times New Roman" panose="02020603050405020304" pitchFamily="18" charset="0"/>
                <a:cs typeface="Times New Roman" panose="02020603050405020304" pitchFamily="18" charset="0"/>
              </a:rPr>
              <a:t>Verkooijen</a:t>
            </a:r>
            <a:r>
              <a:rPr lang="en-GB" sz="1400" dirty="0">
                <a:latin typeface="Times New Roman" panose="02020603050405020304" pitchFamily="18" charset="0"/>
                <a:cs typeface="Times New Roman" panose="02020603050405020304" pitchFamily="18" charset="0"/>
              </a:rPr>
              <a:t>, M.H., van </a:t>
            </a:r>
            <a:r>
              <a:rPr lang="en-GB" sz="1400" dirty="0" err="1">
                <a:latin typeface="Times New Roman" panose="02020603050405020304" pitchFamily="18" charset="0"/>
                <a:cs typeface="Times New Roman" panose="02020603050405020304" pitchFamily="18" charset="0"/>
              </a:rPr>
              <a:t>Tuijl</a:t>
            </a:r>
            <a:r>
              <a:rPr lang="en-GB" sz="1400" dirty="0">
                <a:latin typeface="Times New Roman" panose="02020603050405020304" pitchFamily="18" charset="0"/>
                <a:cs typeface="Times New Roman" panose="02020603050405020304" pitchFamily="18" charset="0"/>
              </a:rPr>
              <a:t>, A.A., </a:t>
            </a:r>
            <a:r>
              <a:rPr lang="en-GB" sz="1400" dirty="0" err="1">
                <a:latin typeface="Times New Roman" panose="02020603050405020304" pitchFamily="18" charset="0"/>
                <a:cs typeface="Times New Roman" panose="02020603050405020304" pitchFamily="18" charset="0"/>
              </a:rPr>
              <a:t>Calsbeek</a:t>
            </a:r>
            <a:r>
              <a:rPr lang="en-GB" sz="1400" dirty="0">
                <a:latin typeface="Times New Roman" panose="02020603050405020304" pitchFamily="18" charset="0"/>
                <a:cs typeface="Times New Roman" panose="02020603050405020304" pitchFamily="18" charset="0"/>
              </a:rPr>
              <a:t>, H., Fluit, C.R. and van </a:t>
            </a:r>
            <a:r>
              <a:rPr lang="en-GB" sz="1400" dirty="0" err="1">
                <a:latin typeface="Times New Roman" panose="02020603050405020304" pitchFamily="18" charset="0"/>
                <a:cs typeface="Times New Roman" panose="02020603050405020304" pitchFamily="18" charset="0"/>
              </a:rPr>
              <a:t>Gurp</a:t>
            </a:r>
            <a:r>
              <a:rPr lang="en-GB" sz="1400" dirty="0">
                <a:latin typeface="Times New Roman" panose="02020603050405020304" pitchFamily="18" charset="0"/>
                <a:cs typeface="Times New Roman" panose="02020603050405020304" pitchFamily="18" charset="0"/>
              </a:rPr>
              <a:t>, P.J., 2024. How to evaluate lifelong learning skills of healthcare professionals: a systematic review on content and quality of instruments for measuring lifelong learning. </a:t>
            </a:r>
            <a:r>
              <a:rPr lang="en-GB" sz="1400" i="1" dirty="0">
                <a:latin typeface="Times New Roman" panose="02020603050405020304" pitchFamily="18" charset="0"/>
                <a:cs typeface="Times New Roman" panose="02020603050405020304" pitchFamily="18" charset="0"/>
              </a:rPr>
              <a:t>BMC Medical Education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24</a:t>
            </a:r>
            <a:r>
              <a:rPr lang="en-GB" sz="1400" dirty="0">
                <a:latin typeface="Times New Roman" panose="02020603050405020304" pitchFamily="18" charset="0"/>
                <a:cs typeface="Times New Roman" panose="02020603050405020304" pitchFamily="18" charset="0"/>
              </a:rPr>
              <a:t>(1), p.1423. </a:t>
            </a:r>
            <a:endParaRPr lang="en-IN" sz="1400" dirty="0">
              <a:latin typeface="Times New Roman" panose="02020603050405020304" pitchFamily="18" charset="0"/>
              <a:cs typeface="Times New Roman" panose="02020603050405020304" pitchFamily="18" charset="0"/>
            </a:endParaRPr>
          </a:p>
          <a:p>
            <a:pPr algn="just">
              <a:lnSpc>
                <a:spcPct val="170000"/>
              </a:lnSpc>
            </a:pPr>
            <a:r>
              <a:rPr lang="en-GB" sz="1400" dirty="0">
                <a:latin typeface="Times New Roman" panose="02020603050405020304" pitchFamily="18" charset="0"/>
                <a:cs typeface="Times New Roman" panose="02020603050405020304" pitchFamily="18" charset="0"/>
              </a:rPr>
              <a:t>Yahalom, S. and Manias, E., 2024. Nurses engaging with referral letters and discharge summaries: A qualitative study. </a:t>
            </a:r>
            <a:r>
              <a:rPr lang="en-GB" sz="1400" i="1" dirty="0">
                <a:latin typeface="Times New Roman" panose="02020603050405020304" pitchFamily="18" charset="0"/>
                <a:cs typeface="Times New Roman" panose="02020603050405020304" pitchFamily="18" charset="0"/>
              </a:rPr>
              <a:t>Journal of Clinical Nursing</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33</a:t>
            </a:r>
            <a:r>
              <a:rPr lang="en-GB" sz="1400" dirty="0">
                <a:latin typeface="Times New Roman" panose="02020603050405020304" pitchFamily="18" charset="0"/>
                <a:cs typeface="Times New Roman" panose="02020603050405020304" pitchFamily="18" charset="0"/>
              </a:rPr>
              <a:t>(6), pp.2309-2323. </a:t>
            </a:r>
            <a:endParaRPr lang="en-IN" sz="1400" dirty="0">
              <a:latin typeface="Times New Roman" panose="02020603050405020304" pitchFamily="18" charset="0"/>
              <a:cs typeface="Times New Roman" panose="02020603050405020304" pitchFamily="18" charset="0"/>
            </a:endParaRPr>
          </a:p>
          <a:p>
            <a:pPr algn="just">
              <a:lnSpc>
                <a:spcPct val="170000"/>
              </a:lnSpc>
            </a:pPr>
            <a:endParaRPr lang="en-GB" sz="8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4" name="Title 1"/>
          <p:cNvSpPr>
            <a:spLocks noGrp="1"/>
          </p:cNvSpPr>
          <p:nvPr>
            <p:ph type="title"/>
          </p:nvPr>
        </p:nvSpPr>
        <p:spPr>
          <a:xfrm>
            <a:off x="926715" y="2321231"/>
            <a:ext cx="10047272" cy="1005840"/>
          </a:xfrm>
        </p:spPr>
        <p:txBody>
          <a:bodyPr>
            <a:noAutofit/>
          </a:bodyPr>
          <a:lstStyle/>
          <a:p>
            <a:pPr algn="ctr">
              <a:lnSpc>
                <a:spcPct val="150000"/>
              </a:lnSpc>
            </a:pPr>
            <a:r>
              <a:rPr lang="en-GB" sz="9600" b="1" dirty="0">
                <a:solidFill>
                  <a:schemeClr val="tx1"/>
                </a:solidFill>
                <a:latin typeface="Times New Roman" panose="02020603050405020304" pitchFamily="18" charset="0"/>
                <a:cs typeface="Times New Roman" panose="02020603050405020304" pitchFamily="18" charset="0"/>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2041</Words>
  <Application>Microsoft Office PowerPoint</Application>
  <PresentationFormat>Widescreen</PresentationFormat>
  <Paragraphs>97</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LCHS4009_Professional Development within Health and Social Care Skill: Communication  Student name: Jenny Elizabeth Torres Crespo Student number:  2511145 Lecturer’s name:  Dilhara Mampitiya </vt:lpstr>
      <vt:lpstr>Table of Content</vt:lpstr>
      <vt:lpstr>Introduction</vt:lpstr>
      <vt:lpstr>What is Communication?</vt:lpstr>
      <vt:lpstr>Importance of Communication in Health and Social Care</vt:lpstr>
      <vt:lpstr>Types of Communication Used in Healthcare</vt:lpstr>
      <vt:lpstr>SBAR Communication Model</vt:lpstr>
      <vt:lpstr>Practical Example of Effective Communication</vt:lpstr>
      <vt:lpstr>Benefits of Effective Communication</vt:lpstr>
      <vt:lpstr>Developing My Communication Skills</vt:lpstr>
      <vt:lpstr>Conclusion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23090RA98C</dc:creator>
  <cp:lastModifiedBy>Jenny Elizabeth Torres Crespo (2511145)</cp:lastModifiedBy>
  <cp:revision>5</cp:revision>
  <dcterms:created xsi:type="dcterms:W3CDTF">2023-11-01T16:49:31Z</dcterms:created>
  <dcterms:modified xsi:type="dcterms:W3CDTF">2026-07-17T09:50:32Z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017e2f829ef24d73aae745cd921f3d00</vt:lpwstr>
  </property>
</Properties>
</file>