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420E0D-003F-4A41-83DE-112865D316C2}" v="72" dt="2026-06-03T13:20:40.5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a qamar" userId="a88d6c167b026098" providerId="LiveId" clId="{6E86D187-41F3-4AFB-917F-8729BD4EE86C}"/>
    <pc:docChg chg="modSld">
      <pc:chgData name="nadia qamar" userId="a88d6c167b026098" providerId="LiveId" clId="{6E86D187-41F3-4AFB-917F-8729BD4EE86C}" dt="2026-06-03T13:20:40.563" v="71" actId="20577"/>
      <pc:docMkLst>
        <pc:docMk/>
      </pc:docMkLst>
      <pc:sldChg chg="modSp">
        <pc:chgData name="nadia qamar" userId="a88d6c167b026098" providerId="LiveId" clId="{6E86D187-41F3-4AFB-917F-8729BD4EE86C}" dt="2026-06-03T13:20:40.563" v="71" actId="20577"/>
        <pc:sldMkLst>
          <pc:docMk/>
          <pc:sldMk cId="4132331678" sldId="256"/>
        </pc:sldMkLst>
        <pc:spChg chg="mod">
          <ac:chgData name="nadia qamar" userId="a88d6c167b026098" providerId="LiveId" clId="{6E86D187-41F3-4AFB-917F-8729BD4EE86C}" dt="2026-06-03T13:20:40.563" v="71" actId="20577"/>
          <ac:spMkLst>
            <pc:docMk/>
            <pc:sldMk cId="4132331678" sldId="256"/>
            <ac:spMk id="5" creationId="{77D0F44B-BC66-64C3-2640-1F9157ED73FE}"/>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868C43-4AEF-4598-BB72-6EBFBAA621D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EFC9B17-19EC-4747-9FBF-69ABE449DDB7}">
      <dgm:prSet custT="1"/>
      <dgm:spPr/>
      <dgm:t>
        <a:bodyPr/>
        <a:lstStyle/>
        <a:p>
          <a:pPr>
            <a:lnSpc>
              <a:spcPct val="100000"/>
            </a:lnSpc>
          </a:pPr>
          <a:r>
            <a:rPr lang="en-GB" sz="1200" b="1" dirty="0">
              <a:latin typeface="Arial" panose="020B0604020202020204" pitchFamily="34" charset="0"/>
              <a:cs typeface="Arial" panose="020B0604020202020204" pitchFamily="34" charset="0"/>
            </a:rPr>
            <a:t>The Digital Responsibility Matrix </a:t>
          </a:r>
          <a:r>
            <a:rPr lang="en-GB" sz="1200" dirty="0">
              <a:latin typeface="Arial" panose="020B0604020202020204" pitchFamily="34" charset="0"/>
              <a:cs typeface="Arial" panose="020B0604020202020204" pitchFamily="34" charset="0"/>
            </a:rPr>
            <a:t>While modernizing information systems (TPS, MIS, DSS, CRM) drives undeniable business efficiency and competitive advantage , it introduces profound ethical responsibilities. As a consulting team, we must address these risks to ensure sustainable, compliant, and responsible business growth. </a:t>
          </a:r>
          <a:endParaRPr lang="en-US" sz="1200" dirty="0">
            <a:latin typeface="Arial" panose="020B0604020202020204" pitchFamily="34" charset="0"/>
            <a:cs typeface="Arial" panose="020B0604020202020204" pitchFamily="34" charset="0"/>
          </a:endParaRPr>
        </a:p>
      </dgm:t>
    </dgm:pt>
    <dgm:pt modelId="{C5D8B664-50E6-49E9-8152-C59F40F74988}" type="parTrans" cxnId="{5C267F66-4E1D-4F46-A185-42F701263589}">
      <dgm:prSet/>
      <dgm:spPr/>
      <dgm:t>
        <a:bodyPr/>
        <a:lstStyle/>
        <a:p>
          <a:endParaRPr lang="en-US"/>
        </a:p>
      </dgm:t>
    </dgm:pt>
    <dgm:pt modelId="{36DB3516-1924-4C2E-8E02-B364F7CDD56A}" type="sibTrans" cxnId="{5C267F66-4E1D-4F46-A185-42F701263589}">
      <dgm:prSet/>
      <dgm:spPr/>
      <dgm:t>
        <a:bodyPr/>
        <a:lstStyle/>
        <a:p>
          <a:endParaRPr lang="en-US"/>
        </a:p>
      </dgm:t>
    </dgm:pt>
    <dgm:pt modelId="{F262486F-F4CA-4808-8725-34ADEAE9F8CC}">
      <dgm:prSet custT="1"/>
      <dgm:spPr/>
      <dgm:t>
        <a:bodyPr/>
        <a:lstStyle/>
        <a:p>
          <a:pPr>
            <a:lnSpc>
              <a:spcPct val="100000"/>
            </a:lnSpc>
          </a:pPr>
          <a:r>
            <a:rPr lang="en-GB" sz="1200" b="1" dirty="0">
              <a:latin typeface="Arial" panose="020B0604020202020204" pitchFamily="34" charset="0"/>
              <a:cs typeface="Arial" panose="020B0604020202020204" pitchFamily="34" charset="0"/>
            </a:rPr>
            <a:t>Data Privacy &amp; Security </a:t>
          </a:r>
          <a:r>
            <a:rPr lang="en-GB" sz="1200" dirty="0">
              <a:latin typeface="Arial" panose="020B0604020202020204" pitchFamily="34" charset="0"/>
              <a:cs typeface="Arial" panose="020B0604020202020204" pitchFamily="34" charset="0"/>
            </a:rPr>
            <a:t> Protecting customer and organizational data across platforms like CRM and TPS. </a:t>
          </a:r>
          <a:endParaRPr lang="en-US" sz="1200" dirty="0">
            <a:latin typeface="Arial" panose="020B0604020202020204" pitchFamily="34" charset="0"/>
            <a:cs typeface="Arial" panose="020B0604020202020204" pitchFamily="34" charset="0"/>
          </a:endParaRPr>
        </a:p>
      </dgm:t>
    </dgm:pt>
    <dgm:pt modelId="{81280BF3-2E11-4C08-A94D-A56BB1AF5D2B}" type="parTrans" cxnId="{0DB6AF89-58D9-4647-AF0F-DF1F78C7C38D}">
      <dgm:prSet/>
      <dgm:spPr/>
      <dgm:t>
        <a:bodyPr/>
        <a:lstStyle/>
        <a:p>
          <a:endParaRPr lang="en-US"/>
        </a:p>
      </dgm:t>
    </dgm:pt>
    <dgm:pt modelId="{08F06823-2FC2-47CD-AF71-8022A43BEBE5}" type="sibTrans" cxnId="{0DB6AF89-58D9-4647-AF0F-DF1F78C7C38D}">
      <dgm:prSet/>
      <dgm:spPr/>
      <dgm:t>
        <a:bodyPr/>
        <a:lstStyle/>
        <a:p>
          <a:endParaRPr lang="en-US"/>
        </a:p>
      </dgm:t>
    </dgm:pt>
    <dgm:pt modelId="{7C0A9E78-02A1-4BBE-B15B-6311A865E1EF}">
      <dgm:prSet custT="1"/>
      <dgm:spPr/>
      <dgm:t>
        <a:bodyPr/>
        <a:lstStyle/>
        <a:p>
          <a:pPr>
            <a:lnSpc>
              <a:spcPct val="100000"/>
            </a:lnSpc>
          </a:pPr>
          <a:r>
            <a:rPr lang="en-GB" sz="1200" b="1" dirty="0">
              <a:latin typeface="Arial" panose="020B0604020202020204" pitchFamily="34" charset="0"/>
              <a:cs typeface="Arial" panose="020B0604020202020204" pitchFamily="34" charset="0"/>
            </a:rPr>
            <a:t>Employee Monitoring </a:t>
          </a:r>
          <a:r>
            <a:rPr lang="en-GB" sz="1200" dirty="0">
              <a:latin typeface="Arial" panose="020B0604020202020204" pitchFamily="34" charset="0"/>
              <a:cs typeface="Arial" panose="020B0604020202020204" pitchFamily="34" charset="0"/>
            </a:rPr>
            <a:t> Balancing tactical oversight with workforce trust and legal boundaries. </a:t>
          </a:r>
          <a:endParaRPr lang="en-US" sz="1200" dirty="0">
            <a:latin typeface="Arial" panose="020B0604020202020204" pitchFamily="34" charset="0"/>
            <a:cs typeface="Arial" panose="020B0604020202020204" pitchFamily="34" charset="0"/>
          </a:endParaRPr>
        </a:p>
      </dgm:t>
    </dgm:pt>
    <dgm:pt modelId="{C32184FC-BDC3-4BF7-ABD0-E739CA7D285B}" type="parTrans" cxnId="{BFF01B53-C8D9-45C6-A4D5-3392C31118C0}">
      <dgm:prSet/>
      <dgm:spPr/>
      <dgm:t>
        <a:bodyPr/>
        <a:lstStyle/>
        <a:p>
          <a:endParaRPr lang="en-US"/>
        </a:p>
      </dgm:t>
    </dgm:pt>
    <dgm:pt modelId="{3384A7C9-1E94-4C13-9801-A478966A56E3}" type="sibTrans" cxnId="{BFF01B53-C8D9-45C6-A4D5-3392C31118C0}">
      <dgm:prSet/>
      <dgm:spPr/>
      <dgm:t>
        <a:bodyPr/>
        <a:lstStyle/>
        <a:p>
          <a:endParaRPr lang="en-US"/>
        </a:p>
      </dgm:t>
    </dgm:pt>
    <dgm:pt modelId="{7E4E67D7-D2BC-4C2D-91FE-96D920878F9B}">
      <dgm:prSet custT="1"/>
      <dgm:spPr/>
      <dgm:t>
        <a:bodyPr/>
        <a:lstStyle/>
        <a:p>
          <a:pPr>
            <a:lnSpc>
              <a:spcPct val="100000"/>
            </a:lnSpc>
          </a:pPr>
          <a:r>
            <a:rPr lang="en-GB" sz="1200" b="1" dirty="0">
              <a:latin typeface="Arial" panose="020B0604020202020204" pitchFamily="34" charset="0"/>
              <a:cs typeface="Arial" panose="020B0604020202020204" pitchFamily="34" charset="0"/>
            </a:rPr>
            <a:t>Algorithmic &amp; AI Bias </a:t>
          </a:r>
          <a:r>
            <a:rPr lang="en-GB" sz="1200" dirty="0">
              <a:latin typeface="Arial" panose="020B0604020202020204" pitchFamily="34" charset="0"/>
              <a:cs typeface="Arial" panose="020B0604020202020204" pitchFamily="34" charset="0"/>
            </a:rPr>
            <a:t> Ensuring fairness in automated and data-driven Decision Support Systems. </a:t>
          </a:r>
          <a:endParaRPr lang="en-US" sz="1200" dirty="0">
            <a:latin typeface="Arial" panose="020B0604020202020204" pitchFamily="34" charset="0"/>
            <a:cs typeface="Arial" panose="020B0604020202020204" pitchFamily="34" charset="0"/>
          </a:endParaRPr>
        </a:p>
      </dgm:t>
    </dgm:pt>
    <dgm:pt modelId="{C77A8994-F744-4E50-8299-422CFB09A4BA}" type="parTrans" cxnId="{670798FB-21FB-4297-8D32-8870CCB7DA8E}">
      <dgm:prSet/>
      <dgm:spPr/>
      <dgm:t>
        <a:bodyPr/>
        <a:lstStyle/>
        <a:p>
          <a:endParaRPr lang="en-US"/>
        </a:p>
      </dgm:t>
    </dgm:pt>
    <dgm:pt modelId="{144CEAB5-8919-4846-A810-09179E05DED8}" type="sibTrans" cxnId="{670798FB-21FB-4297-8D32-8870CCB7DA8E}">
      <dgm:prSet/>
      <dgm:spPr/>
      <dgm:t>
        <a:bodyPr/>
        <a:lstStyle/>
        <a:p>
          <a:endParaRPr lang="en-US"/>
        </a:p>
      </dgm:t>
    </dgm:pt>
    <dgm:pt modelId="{06D21F1A-FCB0-40A2-83DB-E81FA08E4A12}" type="pres">
      <dgm:prSet presAssocID="{DF868C43-4AEF-4598-BB72-6EBFBAA621DC}" presName="root" presStyleCnt="0">
        <dgm:presLayoutVars>
          <dgm:dir/>
          <dgm:resizeHandles val="exact"/>
        </dgm:presLayoutVars>
      </dgm:prSet>
      <dgm:spPr/>
    </dgm:pt>
    <dgm:pt modelId="{279F3270-CF55-49C3-B9E9-E1484056D784}" type="pres">
      <dgm:prSet presAssocID="{AEFC9B17-19EC-4747-9FBF-69ABE449DDB7}" presName="compNode" presStyleCnt="0"/>
      <dgm:spPr/>
    </dgm:pt>
    <dgm:pt modelId="{2FA11391-20ED-4753-94FD-E36A6B17AE69}" type="pres">
      <dgm:prSet presAssocID="{AEFC9B17-19EC-4747-9FBF-69ABE449DDB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ears"/>
        </a:ext>
      </dgm:extLst>
    </dgm:pt>
    <dgm:pt modelId="{0CD17177-30F7-4927-BF60-2D3EB9D42086}" type="pres">
      <dgm:prSet presAssocID="{AEFC9B17-19EC-4747-9FBF-69ABE449DDB7}" presName="spaceRect" presStyleCnt="0"/>
      <dgm:spPr/>
    </dgm:pt>
    <dgm:pt modelId="{E9E47C39-CD55-431A-B970-16A8E926F752}" type="pres">
      <dgm:prSet presAssocID="{AEFC9B17-19EC-4747-9FBF-69ABE449DDB7}" presName="textRect" presStyleLbl="revTx" presStyleIdx="0" presStyleCnt="4">
        <dgm:presLayoutVars>
          <dgm:chMax val="1"/>
          <dgm:chPref val="1"/>
        </dgm:presLayoutVars>
      </dgm:prSet>
      <dgm:spPr/>
    </dgm:pt>
    <dgm:pt modelId="{FF9B0915-C8C3-4FE7-AB28-AE99028A5A2C}" type="pres">
      <dgm:prSet presAssocID="{36DB3516-1924-4C2E-8E02-B364F7CDD56A}" presName="sibTrans" presStyleCnt="0"/>
      <dgm:spPr/>
    </dgm:pt>
    <dgm:pt modelId="{414036C9-762C-4733-803A-A90C0B383B7D}" type="pres">
      <dgm:prSet presAssocID="{F262486F-F4CA-4808-8725-34ADEAE9F8CC}" presName="compNode" presStyleCnt="0"/>
      <dgm:spPr/>
    </dgm:pt>
    <dgm:pt modelId="{EEA16A47-5CD7-47E5-B8A3-6631D0AC5E51}" type="pres">
      <dgm:prSet presAssocID="{F262486F-F4CA-4808-8725-34ADEAE9F8C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046DEE4F-2168-4359-AEDA-ED06E8665A59}" type="pres">
      <dgm:prSet presAssocID="{F262486F-F4CA-4808-8725-34ADEAE9F8CC}" presName="spaceRect" presStyleCnt="0"/>
      <dgm:spPr/>
    </dgm:pt>
    <dgm:pt modelId="{2D3C4660-7356-451F-A9B6-309B84169967}" type="pres">
      <dgm:prSet presAssocID="{F262486F-F4CA-4808-8725-34ADEAE9F8CC}" presName="textRect" presStyleLbl="revTx" presStyleIdx="1" presStyleCnt="4">
        <dgm:presLayoutVars>
          <dgm:chMax val="1"/>
          <dgm:chPref val="1"/>
        </dgm:presLayoutVars>
      </dgm:prSet>
      <dgm:spPr/>
    </dgm:pt>
    <dgm:pt modelId="{6244CBFE-6AC9-4814-A65E-CD8B48E1614E}" type="pres">
      <dgm:prSet presAssocID="{08F06823-2FC2-47CD-AF71-8022A43BEBE5}" presName="sibTrans" presStyleCnt="0"/>
      <dgm:spPr/>
    </dgm:pt>
    <dgm:pt modelId="{A1CF6FA1-18B2-4752-9631-418F8BB58E8D}" type="pres">
      <dgm:prSet presAssocID="{7C0A9E78-02A1-4BBE-B15B-6311A865E1EF}" presName="compNode" presStyleCnt="0"/>
      <dgm:spPr/>
    </dgm:pt>
    <dgm:pt modelId="{2813E82C-84E4-48CB-A4E3-A8548555EEC2}" type="pres">
      <dgm:prSet presAssocID="{7C0A9E78-02A1-4BBE-B15B-6311A865E1E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cales of Justice"/>
        </a:ext>
      </dgm:extLst>
    </dgm:pt>
    <dgm:pt modelId="{7231339F-EA6B-4CDF-B997-6EA17E9E9A3A}" type="pres">
      <dgm:prSet presAssocID="{7C0A9E78-02A1-4BBE-B15B-6311A865E1EF}" presName="spaceRect" presStyleCnt="0"/>
      <dgm:spPr/>
    </dgm:pt>
    <dgm:pt modelId="{22854BE1-0BCA-45ED-8481-0F0EF6D99414}" type="pres">
      <dgm:prSet presAssocID="{7C0A9E78-02A1-4BBE-B15B-6311A865E1EF}" presName="textRect" presStyleLbl="revTx" presStyleIdx="2" presStyleCnt="4">
        <dgm:presLayoutVars>
          <dgm:chMax val="1"/>
          <dgm:chPref val="1"/>
        </dgm:presLayoutVars>
      </dgm:prSet>
      <dgm:spPr/>
    </dgm:pt>
    <dgm:pt modelId="{E1BE658F-C9B4-444E-8977-7663096D6662}" type="pres">
      <dgm:prSet presAssocID="{3384A7C9-1E94-4C13-9801-A478966A56E3}" presName="sibTrans" presStyleCnt="0"/>
      <dgm:spPr/>
    </dgm:pt>
    <dgm:pt modelId="{339932DB-C3B9-4895-87EA-00AE3577B279}" type="pres">
      <dgm:prSet presAssocID="{7E4E67D7-D2BC-4C2D-91FE-96D920878F9B}" presName="compNode" presStyleCnt="0"/>
      <dgm:spPr/>
    </dgm:pt>
    <dgm:pt modelId="{FF5081A1-0DA2-4CC6-ABD3-599186709018}" type="pres">
      <dgm:prSet presAssocID="{7E4E67D7-D2BC-4C2D-91FE-96D920878F9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F98EF0AF-01B1-492A-9D22-7DDC3B6F434F}" type="pres">
      <dgm:prSet presAssocID="{7E4E67D7-D2BC-4C2D-91FE-96D920878F9B}" presName="spaceRect" presStyleCnt="0"/>
      <dgm:spPr/>
    </dgm:pt>
    <dgm:pt modelId="{E9B7AB10-A06A-4601-B72F-EFB864153A41}" type="pres">
      <dgm:prSet presAssocID="{7E4E67D7-D2BC-4C2D-91FE-96D920878F9B}" presName="textRect" presStyleLbl="revTx" presStyleIdx="3" presStyleCnt="4">
        <dgm:presLayoutVars>
          <dgm:chMax val="1"/>
          <dgm:chPref val="1"/>
        </dgm:presLayoutVars>
      </dgm:prSet>
      <dgm:spPr/>
    </dgm:pt>
  </dgm:ptLst>
  <dgm:cxnLst>
    <dgm:cxn modelId="{B1888204-172F-47A3-A686-3942E6225352}" type="presOf" srcId="{7C0A9E78-02A1-4BBE-B15B-6311A865E1EF}" destId="{22854BE1-0BCA-45ED-8481-0F0EF6D99414}" srcOrd="0" destOrd="0" presId="urn:microsoft.com/office/officeart/2018/2/layout/IconLabelList"/>
    <dgm:cxn modelId="{1467E72D-734D-4B1E-839E-1132185B6465}" type="presOf" srcId="{F262486F-F4CA-4808-8725-34ADEAE9F8CC}" destId="{2D3C4660-7356-451F-A9B6-309B84169967}" srcOrd="0" destOrd="0" presId="urn:microsoft.com/office/officeart/2018/2/layout/IconLabelList"/>
    <dgm:cxn modelId="{E8D57432-44B3-4F65-819E-510C5E21F49B}" type="presOf" srcId="{AEFC9B17-19EC-4747-9FBF-69ABE449DDB7}" destId="{E9E47C39-CD55-431A-B970-16A8E926F752}" srcOrd="0" destOrd="0" presId="urn:microsoft.com/office/officeart/2018/2/layout/IconLabelList"/>
    <dgm:cxn modelId="{5C267F66-4E1D-4F46-A185-42F701263589}" srcId="{DF868C43-4AEF-4598-BB72-6EBFBAA621DC}" destId="{AEFC9B17-19EC-4747-9FBF-69ABE449DDB7}" srcOrd="0" destOrd="0" parTransId="{C5D8B664-50E6-49E9-8152-C59F40F74988}" sibTransId="{36DB3516-1924-4C2E-8E02-B364F7CDD56A}"/>
    <dgm:cxn modelId="{BFF01B53-C8D9-45C6-A4D5-3392C31118C0}" srcId="{DF868C43-4AEF-4598-BB72-6EBFBAA621DC}" destId="{7C0A9E78-02A1-4BBE-B15B-6311A865E1EF}" srcOrd="2" destOrd="0" parTransId="{C32184FC-BDC3-4BF7-ABD0-E739CA7D285B}" sibTransId="{3384A7C9-1E94-4C13-9801-A478966A56E3}"/>
    <dgm:cxn modelId="{0DB6AF89-58D9-4647-AF0F-DF1F78C7C38D}" srcId="{DF868C43-4AEF-4598-BB72-6EBFBAA621DC}" destId="{F262486F-F4CA-4808-8725-34ADEAE9F8CC}" srcOrd="1" destOrd="0" parTransId="{81280BF3-2E11-4C08-A94D-A56BB1AF5D2B}" sibTransId="{08F06823-2FC2-47CD-AF71-8022A43BEBE5}"/>
    <dgm:cxn modelId="{6C1DD5A9-3964-40E6-9873-FEA2B753423B}" type="presOf" srcId="{7E4E67D7-D2BC-4C2D-91FE-96D920878F9B}" destId="{E9B7AB10-A06A-4601-B72F-EFB864153A41}" srcOrd="0" destOrd="0" presId="urn:microsoft.com/office/officeart/2018/2/layout/IconLabelList"/>
    <dgm:cxn modelId="{0705B7B2-3EE0-4D07-902C-40230BFD8E2A}" type="presOf" srcId="{DF868C43-4AEF-4598-BB72-6EBFBAA621DC}" destId="{06D21F1A-FCB0-40A2-83DB-E81FA08E4A12}" srcOrd="0" destOrd="0" presId="urn:microsoft.com/office/officeart/2018/2/layout/IconLabelList"/>
    <dgm:cxn modelId="{670798FB-21FB-4297-8D32-8870CCB7DA8E}" srcId="{DF868C43-4AEF-4598-BB72-6EBFBAA621DC}" destId="{7E4E67D7-D2BC-4C2D-91FE-96D920878F9B}" srcOrd="3" destOrd="0" parTransId="{C77A8994-F744-4E50-8299-422CFB09A4BA}" sibTransId="{144CEAB5-8919-4846-A810-09179E05DED8}"/>
    <dgm:cxn modelId="{184CE951-5661-4A8F-B0EE-8CD9245AFB9E}" type="presParOf" srcId="{06D21F1A-FCB0-40A2-83DB-E81FA08E4A12}" destId="{279F3270-CF55-49C3-B9E9-E1484056D784}" srcOrd="0" destOrd="0" presId="urn:microsoft.com/office/officeart/2018/2/layout/IconLabelList"/>
    <dgm:cxn modelId="{BC5B2404-B55C-4496-A433-DB1CE67B4220}" type="presParOf" srcId="{279F3270-CF55-49C3-B9E9-E1484056D784}" destId="{2FA11391-20ED-4753-94FD-E36A6B17AE69}" srcOrd="0" destOrd="0" presId="urn:microsoft.com/office/officeart/2018/2/layout/IconLabelList"/>
    <dgm:cxn modelId="{C29A43CF-C40C-4045-9B60-679F767B55AC}" type="presParOf" srcId="{279F3270-CF55-49C3-B9E9-E1484056D784}" destId="{0CD17177-30F7-4927-BF60-2D3EB9D42086}" srcOrd="1" destOrd="0" presId="urn:microsoft.com/office/officeart/2018/2/layout/IconLabelList"/>
    <dgm:cxn modelId="{7A520A3C-336A-4F6F-A626-3F5459908DFB}" type="presParOf" srcId="{279F3270-CF55-49C3-B9E9-E1484056D784}" destId="{E9E47C39-CD55-431A-B970-16A8E926F752}" srcOrd="2" destOrd="0" presId="urn:microsoft.com/office/officeart/2018/2/layout/IconLabelList"/>
    <dgm:cxn modelId="{62D2A07E-E62C-4742-9EA6-C4C55D9C2C92}" type="presParOf" srcId="{06D21F1A-FCB0-40A2-83DB-E81FA08E4A12}" destId="{FF9B0915-C8C3-4FE7-AB28-AE99028A5A2C}" srcOrd="1" destOrd="0" presId="urn:microsoft.com/office/officeart/2018/2/layout/IconLabelList"/>
    <dgm:cxn modelId="{3C3F2E4A-8DD0-46DA-A8E7-2E23A486B95F}" type="presParOf" srcId="{06D21F1A-FCB0-40A2-83DB-E81FA08E4A12}" destId="{414036C9-762C-4733-803A-A90C0B383B7D}" srcOrd="2" destOrd="0" presId="urn:microsoft.com/office/officeart/2018/2/layout/IconLabelList"/>
    <dgm:cxn modelId="{C4C285CA-02CB-43A6-9A8D-F00E1E60FF18}" type="presParOf" srcId="{414036C9-762C-4733-803A-A90C0B383B7D}" destId="{EEA16A47-5CD7-47E5-B8A3-6631D0AC5E51}" srcOrd="0" destOrd="0" presId="urn:microsoft.com/office/officeart/2018/2/layout/IconLabelList"/>
    <dgm:cxn modelId="{6E959BD8-C647-4A74-99DD-35532E1F9242}" type="presParOf" srcId="{414036C9-762C-4733-803A-A90C0B383B7D}" destId="{046DEE4F-2168-4359-AEDA-ED06E8665A59}" srcOrd="1" destOrd="0" presId="urn:microsoft.com/office/officeart/2018/2/layout/IconLabelList"/>
    <dgm:cxn modelId="{029761F9-22E1-43A5-BEBF-F9CDB412C087}" type="presParOf" srcId="{414036C9-762C-4733-803A-A90C0B383B7D}" destId="{2D3C4660-7356-451F-A9B6-309B84169967}" srcOrd="2" destOrd="0" presId="urn:microsoft.com/office/officeart/2018/2/layout/IconLabelList"/>
    <dgm:cxn modelId="{4E9E0B6A-15CF-48CC-B47C-5D19E633DA37}" type="presParOf" srcId="{06D21F1A-FCB0-40A2-83DB-E81FA08E4A12}" destId="{6244CBFE-6AC9-4814-A65E-CD8B48E1614E}" srcOrd="3" destOrd="0" presId="urn:microsoft.com/office/officeart/2018/2/layout/IconLabelList"/>
    <dgm:cxn modelId="{4C31691E-C8EC-4330-9D24-B5B7174B13FB}" type="presParOf" srcId="{06D21F1A-FCB0-40A2-83DB-E81FA08E4A12}" destId="{A1CF6FA1-18B2-4752-9631-418F8BB58E8D}" srcOrd="4" destOrd="0" presId="urn:microsoft.com/office/officeart/2018/2/layout/IconLabelList"/>
    <dgm:cxn modelId="{9111F5F1-FEA7-47E7-8CFB-2B3C4AAA6621}" type="presParOf" srcId="{A1CF6FA1-18B2-4752-9631-418F8BB58E8D}" destId="{2813E82C-84E4-48CB-A4E3-A8548555EEC2}" srcOrd="0" destOrd="0" presId="urn:microsoft.com/office/officeart/2018/2/layout/IconLabelList"/>
    <dgm:cxn modelId="{C90C39E0-E5C4-4E7F-9835-7042A64680D3}" type="presParOf" srcId="{A1CF6FA1-18B2-4752-9631-418F8BB58E8D}" destId="{7231339F-EA6B-4CDF-B997-6EA17E9E9A3A}" srcOrd="1" destOrd="0" presId="urn:microsoft.com/office/officeart/2018/2/layout/IconLabelList"/>
    <dgm:cxn modelId="{C784E7CE-1D89-4EEC-890E-06E32610CA29}" type="presParOf" srcId="{A1CF6FA1-18B2-4752-9631-418F8BB58E8D}" destId="{22854BE1-0BCA-45ED-8481-0F0EF6D99414}" srcOrd="2" destOrd="0" presId="urn:microsoft.com/office/officeart/2018/2/layout/IconLabelList"/>
    <dgm:cxn modelId="{020A9220-EF50-4E93-AC98-1BC26368C220}" type="presParOf" srcId="{06D21F1A-FCB0-40A2-83DB-E81FA08E4A12}" destId="{E1BE658F-C9B4-444E-8977-7663096D6662}" srcOrd="5" destOrd="0" presId="urn:microsoft.com/office/officeart/2018/2/layout/IconLabelList"/>
    <dgm:cxn modelId="{D4F20E00-A89B-4828-B7CD-4EADFE429147}" type="presParOf" srcId="{06D21F1A-FCB0-40A2-83DB-E81FA08E4A12}" destId="{339932DB-C3B9-4895-87EA-00AE3577B279}" srcOrd="6" destOrd="0" presId="urn:microsoft.com/office/officeart/2018/2/layout/IconLabelList"/>
    <dgm:cxn modelId="{1558EBF5-3260-497D-99D2-22A985A155F9}" type="presParOf" srcId="{339932DB-C3B9-4895-87EA-00AE3577B279}" destId="{FF5081A1-0DA2-4CC6-ABD3-599186709018}" srcOrd="0" destOrd="0" presId="urn:microsoft.com/office/officeart/2018/2/layout/IconLabelList"/>
    <dgm:cxn modelId="{270B5602-C3E0-40D3-B9D1-A4124BBCAF58}" type="presParOf" srcId="{339932DB-C3B9-4895-87EA-00AE3577B279}" destId="{F98EF0AF-01B1-492A-9D22-7DDC3B6F434F}" srcOrd="1" destOrd="0" presId="urn:microsoft.com/office/officeart/2018/2/layout/IconLabelList"/>
    <dgm:cxn modelId="{C4A08464-7ECD-4C18-AC8A-649AE8706EBE}" type="presParOf" srcId="{339932DB-C3B9-4895-87EA-00AE3577B279}" destId="{E9B7AB10-A06A-4601-B72F-EFB864153A4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9A9F89-5EA8-4609-B6D8-E07F52DF82DA}"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C6438E36-1BDF-4892-A7EB-3A66B41B81B9}">
      <dgm:prSet custT="1"/>
      <dgm:spPr/>
      <dgm:t>
        <a:bodyPr/>
        <a:lstStyle/>
        <a:p>
          <a:r>
            <a:rPr lang="en-GB" sz="1600" b="1" dirty="0">
              <a:latin typeface="Arial" panose="020B0604020202020204" pitchFamily="34" charset="0"/>
              <a:cs typeface="Arial" panose="020B0604020202020204" pitchFamily="34" charset="0"/>
            </a:rPr>
            <a:t>Implement Privacy by Design</a:t>
          </a:r>
          <a:r>
            <a:rPr lang="en-GB" sz="1600" dirty="0">
              <a:latin typeface="Arial" panose="020B0604020202020204" pitchFamily="34" charset="0"/>
              <a:cs typeface="Arial" panose="020B0604020202020204" pitchFamily="34" charset="0"/>
            </a:rPr>
            <a:t>, Enforce strict data minimization - only collect customer data absolutely necessary for CRM functions. </a:t>
          </a:r>
          <a:endParaRPr lang="en-US" sz="1600" dirty="0">
            <a:latin typeface="Arial" panose="020B0604020202020204" pitchFamily="34" charset="0"/>
            <a:cs typeface="Arial" panose="020B0604020202020204" pitchFamily="34" charset="0"/>
          </a:endParaRPr>
        </a:p>
      </dgm:t>
    </dgm:pt>
    <dgm:pt modelId="{F2B0F303-1FA8-4871-8008-EF43DFEA0DD3}" type="parTrans" cxnId="{6D789D45-3D3E-49E2-A9A1-E7F6A0F5CD96}">
      <dgm:prSet/>
      <dgm:spPr/>
      <dgm:t>
        <a:bodyPr/>
        <a:lstStyle/>
        <a:p>
          <a:endParaRPr lang="en-US"/>
        </a:p>
      </dgm:t>
    </dgm:pt>
    <dgm:pt modelId="{42B41693-3947-4C58-BD4C-EA7B9F6BDCD3}" type="sibTrans" cxnId="{6D789D45-3D3E-49E2-A9A1-E7F6A0F5CD96}">
      <dgm:prSet/>
      <dgm:spPr/>
      <dgm:t>
        <a:bodyPr/>
        <a:lstStyle/>
        <a:p>
          <a:endParaRPr lang="en-US"/>
        </a:p>
      </dgm:t>
    </dgm:pt>
    <dgm:pt modelId="{A5D478C2-6921-452D-90AC-A7D1509A9B42}">
      <dgm:prSet custT="1"/>
      <dgm:spPr/>
      <dgm:t>
        <a:bodyPr/>
        <a:lstStyle/>
        <a:p>
          <a:r>
            <a:rPr lang="en-GB" sz="1600" dirty="0">
              <a:latin typeface="Arial" panose="020B0604020202020204" pitchFamily="34" charset="0"/>
              <a:cs typeface="Arial" panose="020B0604020202020204" pitchFamily="34" charset="0"/>
            </a:rPr>
            <a:t>Deploy end-to-end encryption and multi-factor authentication (MFA) across all TPS and CRM platforms to secure foundational data. </a:t>
          </a:r>
          <a:endParaRPr lang="en-US" sz="1600" dirty="0">
            <a:latin typeface="Arial" panose="020B0604020202020204" pitchFamily="34" charset="0"/>
            <a:cs typeface="Arial" panose="020B0604020202020204" pitchFamily="34" charset="0"/>
          </a:endParaRPr>
        </a:p>
      </dgm:t>
    </dgm:pt>
    <dgm:pt modelId="{8505A934-1CF8-4A7A-B7F6-5B7CE6AD3121}" type="parTrans" cxnId="{72A99B9D-ADBA-47AA-B756-AE8ACE91BF34}">
      <dgm:prSet/>
      <dgm:spPr/>
      <dgm:t>
        <a:bodyPr/>
        <a:lstStyle/>
        <a:p>
          <a:endParaRPr lang="en-US"/>
        </a:p>
      </dgm:t>
    </dgm:pt>
    <dgm:pt modelId="{2C5B90BA-F8AE-4531-B472-17B3D188A217}" type="sibTrans" cxnId="{72A99B9D-ADBA-47AA-B756-AE8ACE91BF34}">
      <dgm:prSet/>
      <dgm:spPr/>
      <dgm:t>
        <a:bodyPr/>
        <a:lstStyle/>
        <a:p>
          <a:endParaRPr lang="en-US"/>
        </a:p>
      </dgm:t>
    </dgm:pt>
    <dgm:pt modelId="{5486D5CD-7D80-486C-9DBA-6D915EA5FA84}">
      <dgm:prSet custT="1"/>
      <dgm:spPr/>
      <dgm:t>
        <a:bodyPr/>
        <a:lstStyle/>
        <a:p>
          <a:r>
            <a:rPr lang="en-GB" sz="1600" b="1" dirty="0">
              <a:latin typeface="Arial" panose="020B0604020202020204" pitchFamily="34" charset="0"/>
              <a:cs typeface="Arial" panose="020B0604020202020204" pitchFamily="34" charset="0"/>
            </a:rPr>
            <a:t>Establish Transparent Oversight Frameworks</a:t>
          </a:r>
          <a:endParaRPr lang="en-US" sz="1600" dirty="0">
            <a:latin typeface="Arial" panose="020B0604020202020204" pitchFamily="34" charset="0"/>
            <a:cs typeface="Arial" panose="020B0604020202020204" pitchFamily="34" charset="0"/>
          </a:endParaRPr>
        </a:p>
      </dgm:t>
    </dgm:pt>
    <dgm:pt modelId="{F55AA0AF-3E62-49FA-A939-B2DADB3532A6}" type="parTrans" cxnId="{D702A9DE-5C59-4B84-BF1A-617EA3C67369}">
      <dgm:prSet/>
      <dgm:spPr/>
      <dgm:t>
        <a:bodyPr/>
        <a:lstStyle/>
        <a:p>
          <a:endParaRPr lang="en-US"/>
        </a:p>
      </dgm:t>
    </dgm:pt>
    <dgm:pt modelId="{C6BB3E71-8F9F-4F03-A886-B561F2FF6AA5}" type="sibTrans" cxnId="{D702A9DE-5C59-4B84-BF1A-617EA3C67369}">
      <dgm:prSet/>
      <dgm:spPr/>
      <dgm:t>
        <a:bodyPr/>
        <a:lstStyle/>
        <a:p>
          <a:endParaRPr lang="en-US"/>
        </a:p>
      </dgm:t>
    </dgm:pt>
    <dgm:pt modelId="{7307B4FA-721E-49DA-B505-1C7FC7191C1C}">
      <dgm:prSet custT="1"/>
      <dgm:spPr/>
      <dgm:t>
        <a:bodyPr/>
        <a:lstStyle/>
        <a:p>
          <a:r>
            <a:rPr lang="en-GB" sz="1600" dirty="0">
              <a:latin typeface="Arial" panose="020B0604020202020204" pitchFamily="34" charset="0"/>
              <a:cs typeface="Arial" panose="020B0604020202020204" pitchFamily="34" charset="0"/>
            </a:rPr>
            <a:t>Draft clear, accessible employee monitoring policies. Workers must know </a:t>
          </a:r>
          <a:r>
            <a:rPr lang="en-GB" sz="1600" i="1" dirty="0">
              <a:latin typeface="Arial" panose="020B0604020202020204" pitchFamily="34" charset="0"/>
              <a:cs typeface="Arial" panose="020B0604020202020204" pitchFamily="34" charset="0"/>
            </a:rPr>
            <a:t>what</a:t>
          </a:r>
          <a:r>
            <a:rPr lang="en-GB" sz="1600" dirty="0">
              <a:latin typeface="Arial" panose="020B0604020202020204" pitchFamily="34" charset="0"/>
              <a:cs typeface="Arial" panose="020B0604020202020204" pitchFamily="34" charset="0"/>
            </a:rPr>
            <a:t> operational metrics are tracked by MIS and </a:t>
          </a:r>
          <a:r>
            <a:rPr lang="en-GB" sz="1600" i="1" dirty="0">
              <a:latin typeface="Arial" panose="020B0604020202020204" pitchFamily="34" charset="0"/>
              <a:cs typeface="Arial" panose="020B0604020202020204" pitchFamily="34" charset="0"/>
            </a:rPr>
            <a:t>why</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dgm:t>
    </dgm:pt>
    <dgm:pt modelId="{E78B8CA8-B66E-4BC6-B108-6C9DB19EC1A5}" type="parTrans" cxnId="{D1432469-3383-4C75-B2D8-A357B2714A57}">
      <dgm:prSet/>
      <dgm:spPr/>
      <dgm:t>
        <a:bodyPr/>
        <a:lstStyle/>
        <a:p>
          <a:endParaRPr lang="en-US"/>
        </a:p>
      </dgm:t>
    </dgm:pt>
    <dgm:pt modelId="{6A04F124-C5CE-478D-9FFB-8239008DDE7A}" type="sibTrans" cxnId="{D1432469-3383-4C75-B2D8-A357B2714A57}">
      <dgm:prSet/>
      <dgm:spPr/>
      <dgm:t>
        <a:bodyPr/>
        <a:lstStyle/>
        <a:p>
          <a:endParaRPr lang="en-US"/>
        </a:p>
      </dgm:t>
    </dgm:pt>
    <dgm:pt modelId="{9F8A636F-3794-4AA7-844D-27D227250D68}">
      <dgm:prSet custT="1"/>
      <dgm:spPr/>
      <dgm:t>
        <a:bodyPr/>
        <a:lstStyle/>
        <a:p>
          <a:r>
            <a:rPr lang="en-GB" sz="1600" dirty="0">
              <a:latin typeface="Arial" panose="020B0604020202020204" pitchFamily="34" charset="0"/>
              <a:cs typeface="Arial" panose="020B0604020202020204" pitchFamily="34" charset="0"/>
            </a:rPr>
            <a:t>Shift the monitoring focus from constant surveillance to collective departmental milestone achievements. </a:t>
          </a:r>
          <a:endParaRPr lang="en-US" sz="1600" dirty="0">
            <a:latin typeface="Arial" panose="020B0604020202020204" pitchFamily="34" charset="0"/>
            <a:cs typeface="Arial" panose="020B0604020202020204" pitchFamily="34" charset="0"/>
          </a:endParaRPr>
        </a:p>
      </dgm:t>
    </dgm:pt>
    <dgm:pt modelId="{E38AF4E1-8228-453C-9CD2-AA9A021DDAD6}" type="parTrans" cxnId="{6694E4AF-9E38-4D9E-A659-539B05C52F31}">
      <dgm:prSet/>
      <dgm:spPr/>
      <dgm:t>
        <a:bodyPr/>
        <a:lstStyle/>
        <a:p>
          <a:endParaRPr lang="en-US"/>
        </a:p>
      </dgm:t>
    </dgm:pt>
    <dgm:pt modelId="{2C5C2834-C188-4947-BCAD-FDE09B0C896F}" type="sibTrans" cxnId="{6694E4AF-9E38-4D9E-A659-539B05C52F31}">
      <dgm:prSet/>
      <dgm:spPr/>
      <dgm:t>
        <a:bodyPr/>
        <a:lstStyle/>
        <a:p>
          <a:endParaRPr lang="en-US"/>
        </a:p>
      </dgm:t>
    </dgm:pt>
    <dgm:pt modelId="{D093BF03-E72D-4ED4-AAC0-3DC77D14E60C}">
      <dgm:prSet custT="1"/>
      <dgm:spPr/>
      <dgm:t>
        <a:bodyPr/>
        <a:lstStyle/>
        <a:p>
          <a:r>
            <a:rPr lang="en-GB" sz="1600" b="1" dirty="0">
              <a:latin typeface="Arial" panose="020B0604020202020204" pitchFamily="34" charset="0"/>
              <a:cs typeface="Arial" panose="020B0604020202020204" pitchFamily="34" charset="0"/>
            </a:rPr>
            <a:t>Mandate Human-in-the-Loop (HITL) for DSS Decisions</a:t>
          </a:r>
          <a:endParaRPr lang="en-US" sz="1600" dirty="0">
            <a:latin typeface="Arial" panose="020B0604020202020204" pitchFamily="34" charset="0"/>
            <a:cs typeface="Arial" panose="020B0604020202020204" pitchFamily="34" charset="0"/>
          </a:endParaRPr>
        </a:p>
      </dgm:t>
    </dgm:pt>
    <dgm:pt modelId="{37FFD045-305F-4D73-A365-7F974BF5344E}" type="parTrans" cxnId="{82E172DE-9E4A-4A0C-B1E6-5B50B61FE45B}">
      <dgm:prSet/>
      <dgm:spPr/>
      <dgm:t>
        <a:bodyPr/>
        <a:lstStyle/>
        <a:p>
          <a:endParaRPr lang="en-US"/>
        </a:p>
      </dgm:t>
    </dgm:pt>
    <dgm:pt modelId="{1A2C75BD-B362-497B-AF65-B49E7AC76E82}" type="sibTrans" cxnId="{82E172DE-9E4A-4A0C-B1E6-5B50B61FE45B}">
      <dgm:prSet/>
      <dgm:spPr/>
      <dgm:t>
        <a:bodyPr/>
        <a:lstStyle/>
        <a:p>
          <a:endParaRPr lang="en-US"/>
        </a:p>
      </dgm:t>
    </dgm:pt>
    <dgm:pt modelId="{7A74402B-80A9-42F8-97FD-9BB5F27A114C}">
      <dgm:prSet custT="1"/>
      <dgm:spPr/>
      <dgm:t>
        <a:bodyPr/>
        <a:lstStyle/>
        <a:p>
          <a:r>
            <a:rPr lang="en-GB" sz="1600" dirty="0">
              <a:latin typeface="Arial" panose="020B0604020202020204" pitchFamily="34" charset="0"/>
              <a:cs typeface="Arial" panose="020B0604020202020204" pitchFamily="34" charset="0"/>
            </a:rPr>
            <a:t>Never allow a Decision Support System to automate final, high-stakes tactical or strategic decisions independently. </a:t>
          </a:r>
          <a:endParaRPr lang="en-US" sz="1600" dirty="0">
            <a:latin typeface="Arial" panose="020B0604020202020204" pitchFamily="34" charset="0"/>
            <a:cs typeface="Arial" panose="020B0604020202020204" pitchFamily="34" charset="0"/>
          </a:endParaRPr>
        </a:p>
      </dgm:t>
    </dgm:pt>
    <dgm:pt modelId="{963A8166-E47D-4B2E-8C83-79BF5F25163A}" type="parTrans" cxnId="{29B876FD-DD3A-46A3-8C79-71636B6FC0BE}">
      <dgm:prSet/>
      <dgm:spPr/>
      <dgm:t>
        <a:bodyPr/>
        <a:lstStyle/>
        <a:p>
          <a:endParaRPr lang="en-US"/>
        </a:p>
      </dgm:t>
    </dgm:pt>
    <dgm:pt modelId="{4AEF054B-3B24-49C5-81E8-59ADF0CDE7C5}" type="sibTrans" cxnId="{29B876FD-DD3A-46A3-8C79-71636B6FC0BE}">
      <dgm:prSet/>
      <dgm:spPr/>
      <dgm:t>
        <a:bodyPr/>
        <a:lstStyle/>
        <a:p>
          <a:endParaRPr lang="en-US"/>
        </a:p>
      </dgm:t>
    </dgm:pt>
    <dgm:pt modelId="{251D8DC7-7F41-4818-A9AD-2BDBADDA0A82}">
      <dgm:prSet custT="1"/>
      <dgm:spPr/>
      <dgm:t>
        <a:bodyPr/>
        <a:lstStyle/>
        <a:p>
          <a:r>
            <a:rPr lang="en-GB" sz="1600" dirty="0">
              <a:latin typeface="Arial" panose="020B0604020202020204" pitchFamily="34" charset="0"/>
              <a:cs typeface="Arial" panose="020B0604020202020204" pitchFamily="34" charset="0"/>
            </a:rPr>
            <a:t>Perform routine algorithmic audits on analytical models to detect and recalibrate hidden data biases. (Information Commissioner's Office, 2023)</a:t>
          </a:r>
          <a:endParaRPr lang="en-US" sz="1600" dirty="0">
            <a:latin typeface="Arial" panose="020B0604020202020204" pitchFamily="34" charset="0"/>
            <a:cs typeface="Arial" panose="020B0604020202020204" pitchFamily="34" charset="0"/>
          </a:endParaRPr>
        </a:p>
      </dgm:t>
    </dgm:pt>
    <dgm:pt modelId="{23B3CAD1-B487-49BC-A14E-6DAF2E2B7AF5}" type="parTrans" cxnId="{1BE1FC9E-21DB-459D-AD21-8F50CD822328}">
      <dgm:prSet/>
      <dgm:spPr/>
      <dgm:t>
        <a:bodyPr/>
        <a:lstStyle/>
        <a:p>
          <a:endParaRPr lang="en-US"/>
        </a:p>
      </dgm:t>
    </dgm:pt>
    <dgm:pt modelId="{843E0A42-3D1C-4BC2-B64E-0C67663F18FD}" type="sibTrans" cxnId="{1BE1FC9E-21DB-459D-AD21-8F50CD822328}">
      <dgm:prSet/>
      <dgm:spPr/>
      <dgm:t>
        <a:bodyPr/>
        <a:lstStyle/>
        <a:p>
          <a:endParaRPr lang="en-US"/>
        </a:p>
      </dgm:t>
    </dgm:pt>
    <dgm:pt modelId="{01D7F2C6-4FD3-4CB5-BC43-C347B4F729FF}">
      <dgm:prSet custT="1"/>
      <dgm:spPr/>
      <dgm:t>
        <a:bodyPr/>
        <a:lstStyle/>
        <a:p>
          <a:r>
            <a:rPr lang="en-GB" sz="1600" dirty="0">
              <a:latin typeface="Arial" panose="020B0604020202020204" pitchFamily="34" charset="0"/>
              <a:cs typeface="Arial" panose="020B0604020202020204" pitchFamily="34" charset="0"/>
            </a:rPr>
            <a:t>To safeguard the business against these ethical pitfalls, we recommend implementing a three-pillar compliance framework:</a:t>
          </a:r>
          <a:endParaRPr lang="en-US" sz="1600" dirty="0">
            <a:latin typeface="Arial" panose="020B0604020202020204" pitchFamily="34" charset="0"/>
            <a:cs typeface="Arial" panose="020B0604020202020204" pitchFamily="34" charset="0"/>
          </a:endParaRPr>
        </a:p>
      </dgm:t>
    </dgm:pt>
    <dgm:pt modelId="{6C2A7683-4DCA-4C74-93A4-2F6C49B1C2A4}" type="sibTrans" cxnId="{D2B1A945-96FF-42C4-A31F-7501D0D6E283}">
      <dgm:prSet/>
      <dgm:spPr/>
      <dgm:t>
        <a:bodyPr/>
        <a:lstStyle/>
        <a:p>
          <a:endParaRPr lang="en-US"/>
        </a:p>
      </dgm:t>
    </dgm:pt>
    <dgm:pt modelId="{1EA43AE5-2C4E-4BD3-A62B-635A7BA36F80}" type="parTrans" cxnId="{D2B1A945-96FF-42C4-A31F-7501D0D6E283}">
      <dgm:prSet/>
      <dgm:spPr/>
      <dgm:t>
        <a:bodyPr/>
        <a:lstStyle/>
        <a:p>
          <a:endParaRPr lang="en-US"/>
        </a:p>
      </dgm:t>
    </dgm:pt>
    <dgm:pt modelId="{D71107CA-7CF7-4EE3-97E4-28662727794F}" type="pres">
      <dgm:prSet presAssocID="{489A9F89-5EA8-4609-B6D8-E07F52DF82DA}" presName="Name0" presStyleCnt="0">
        <dgm:presLayoutVars>
          <dgm:dir/>
          <dgm:animLvl val="lvl"/>
          <dgm:resizeHandles val="exact"/>
        </dgm:presLayoutVars>
      </dgm:prSet>
      <dgm:spPr/>
    </dgm:pt>
    <dgm:pt modelId="{E9E2CC3F-D55E-48EE-8BB0-F3779F8E2C62}" type="pres">
      <dgm:prSet presAssocID="{01D7F2C6-4FD3-4CB5-BC43-C347B4F729FF}" presName="linNode" presStyleCnt="0"/>
      <dgm:spPr/>
    </dgm:pt>
    <dgm:pt modelId="{D7851302-6FE3-448D-91D7-18D36471CA51}" type="pres">
      <dgm:prSet presAssocID="{01D7F2C6-4FD3-4CB5-BC43-C347B4F729FF}" presName="parentText" presStyleLbl="node1" presStyleIdx="0" presStyleCnt="4" custLinFactNeighborX="70968" custLinFactNeighborY="-5438">
        <dgm:presLayoutVars>
          <dgm:chMax val="1"/>
          <dgm:bulletEnabled val="1"/>
        </dgm:presLayoutVars>
      </dgm:prSet>
      <dgm:spPr/>
    </dgm:pt>
    <dgm:pt modelId="{9FFB5AB8-9C08-4B1D-821E-11A9D18752F5}" type="pres">
      <dgm:prSet presAssocID="{6C2A7683-4DCA-4C74-93A4-2F6C49B1C2A4}" presName="sp" presStyleCnt="0"/>
      <dgm:spPr/>
    </dgm:pt>
    <dgm:pt modelId="{F7F0B5D7-C1C9-4A91-BDAC-422DCAB7AD82}" type="pres">
      <dgm:prSet presAssocID="{C6438E36-1BDF-4892-A7EB-3A66B41B81B9}" presName="linNode" presStyleCnt="0"/>
      <dgm:spPr/>
    </dgm:pt>
    <dgm:pt modelId="{9ADEBF16-5107-49CD-9157-2038FB01784A}" type="pres">
      <dgm:prSet presAssocID="{C6438E36-1BDF-4892-A7EB-3A66B41B81B9}" presName="parentText" presStyleLbl="node1" presStyleIdx="1" presStyleCnt="4">
        <dgm:presLayoutVars>
          <dgm:chMax val="1"/>
          <dgm:bulletEnabled val="1"/>
        </dgm:presLayoutVars>
      </dgm:prSet>
      <dgm:spPr/>
    </dgm:pt>
    <dgm:pt modelId="{F8907095-A673-4809-B510-1474877C5E7A}" type="pres">
      <dgm:prSet presAssocID="{C6438E36-1BDF-4892-A7EB-3A66B41B81B9}" presName="descendantText" presStyleLbl="alignAccFollowNode1" presStyleIdx="0" presStyleCnt="3">
        <dgm:presLayoutVars>
          <dgm:bulletEnabled val="1"/>
        </dgm:presLayoutVars>
      </dgm:prSet>
      <dgm:spPr/>
    </dgm:pt>
    <dgm:pt modelId="{8BA4C87D-89A4-4DA6-B1FF-26F9441E7AE1}" type="pres">
      <dgm:prSet presAssocID="{42B41693-3947-4C58-BD4C-EA7B9F6BDCD3}" presName="sp" presStyleCnt="0"/>
      <dgm:spPr/>
    </dgm:pt>
    <dgm:pt modelId="{A7CF95FD-54A9-4CCF-A3E4-CD7BDD3CCE4F}" type="pres">
      <dgm:prSet presAssocID="{5486D5CD-7D80-486C-9DBA-6D915EA5FA84}" presName="linNode" presStyleCnt="0"/>
      <dgm:spPr/>
    </dgm:pt>
    <dgm:pt modelId="{150F68E8-445A-45EF-9D6D-E8EA3E776C15}" type="pres">
      <dgm:prSet presAssocID="{5486D5CD-7D80-486C-9DBA-6D915EA5FA84}" presName="parentText" presStyleLbl="node1" presStyleIdx="2" presStyleCnt="4">
        <dgm:presLayoutVars>
          <dgm:chMax val="1"/>
          <dgm:bulletEnabled val="1"/>
        </dgm:presLayoutVars>
      </dgm:prSet>
      <dgm:spPr/>
    </dgm:pt>
    <dgm:pt modelId="{7B935CCC-FC53-4005-9E00-D90C115D7DDB}" type="pres">
      <dgm:prSet presAssocID="{5486D5CD-7D80-486C-9DBA-6D915EA5FA84}" presName="descendantText" presStyleLbl="alignAccFollowNode1" presStyleIdx="1" presStyleCnt="3">
        <dgm:presLayoutVars>
          <dgm:bulletEnabled val="1"/>
        </dgm:presLayoutVars>
      </dgm:prSet>
      <dgm:spPr/>
    </dgm:pt>
    <dgm:pt modelId="{6FADCAC9-D903-429E-8A93-825947AAC89F}" type="pres">
      <dgm:prSet presAssocID="{C6BB3E71-8F9F-4F03-A886-B561F2FF6AA5}" presName="sp" presStyleCnt="0"/>
      <dgm:spPr/>
    </dgm:pt>
    <dgm:pt modelId="{1DD493C7-AE52-4AE9-B788-92AE970A0B15}" type="pres">
      <dgm:prSet presAssocID="{D093BF03-E72D-4ED4-AAC0-3DC77D14E60C}" presName="linNode" presStyleCnt="0"/>
      <dgm:spPr/>
    </dgm:pt>
    <dgm:pt modelId="{20E0A058-A313-4401-9A04-9128FF61B1C9}" type="pres">
      <dgm:prSet presAssocID="{D093BF03-E72D-4ED4-AAC0-3DC77D14E60C}" presName="parentText" presStyleLbl="node1" presStyleIdx="3" presStyleCnt="4">
        <dgm:presLayoutVars>
          <dgm:chMax val="1"/>
          <dgm:bulletEnabled val="1"/>
        </dgm:presLayoutVars>
      </dgm:prSet>
      <dgm:spPr/>
    </dgm:pt>
    <dgm:pt modelId="{D11D5B39-ECA5-4D8E-BD72-678C8125EC40}" type="pres">
      <dgm:prSet presAssocID="{D093BF03-E72D-4ED4-AAC0-3DC77D14E60C}" presName="descendantText" presStyleLbl="alignAccFollowNode1" presStyleIdx="2" presStyleCnt="3">
        <dgm:presLayoutVars>
          <dgm:bulletEnabled val="1"/>
        </dgm:presLayoutVars>
      </dgm:prSet>
      <dgm:spPr/>
    </dgm:pt>
  </dgm:ptLst>
  <dgm:cxnLst>
    <dgm:cxn modelId="{3214AE31-F96D-4520-8E50-8A0CE005575B}" type="presOf" srcId="{7307B4FA-721E-49DA-B505-1C7FC7191C1C}" destId="{7B935CCC-FC53-4005-9E00-D90C115D7DDB}" srcOrd="0" destOrd="0" presId="urn:microsoft.com/office/officeart/2005/8/layout/vList5"/>
    <dgm:cxn modelId="{AD808342-E871-4B4C-BEBB-C63568715241}" type="presOf" srcId="{01D7F2C6-4FD3-4CB5-BC43-C347B4F729FF}" destId="{D7851302-6FE3-448D-91D7-18D36471CA51}" srcOrd="0" destOrd="0" presId="urn:microsoft.com/office/officeart/2005/8/layout/vList5"/>
    <dgm:cxn modelId="{E5FBBD62-DE61-4422-ADE9-EC2A4E3620A4}" type="presOf" srcId="{5486D5CD-7D80-486C-9DBA-6D915EA5FA84}" destId="{150F68E8-445A-45EF-9D6D-E8EA3E776C15}" srcOrd="0" destOrd="0" presId="urn:microsoft.com/office/officeart/2005/8/layout/vList5"/>
    <dgm:cxn modelId="{6D789D45-3D3E-49E2-A9A1-E7F6A0F5CD96}" srcId="{489A9F89-5EA8-4609-B6D8-E07F52DF82DA}" destId="{C6438E36-1BDF-4892-A7EB-3A66B41B81B9}" srcOrd="1" destOrd="0" parTransId="{F2B0F303-1FA8-4871-8008-EF43DFEA0DD3}" sibTransId="{42B41693-3947-4C58-BD4C-EA7B9F6BDCD3}"/>
    <dgm:cxn modelId="{D2B1A945-96FF-42C4-A31F-7501D0D6E283}" srcId="{489A9F89-5EA8-4609-B6D8-E07F52DF82DA}" destId="{01D7F2C6-4FD3-4CB5-BC43-C347B4F729FF}" srcOrd="0" destOrd="0" parTransId="{1EA43AE5-2C4E-4BD3-A62B-635A7BA36F80}" sibTransId="{6C2A7683-4DCA-4C74-93A4-2F6C49B1C2A4}"/>
    <dgm:cxn modelId="{D1432469-3383-4C75-B2D8-A357B2714A57}" srcId="{5486D5CD-7D80-486C-9DBA-6D915EA5FA84}" destId="{7307B4FA-721E-49DA-B505-1C7FC7191C1C}" srcOrd="0" destOrd="0" parTransId="{E78B8CA8-B66E-4BC6-B108-6C9DB19EC1A5}" sibTransId="{6A04F124-C5CE-478D-9FFB-8239008DDE7A}"/>
    <dgm:cxn modelId="{CE2F8D56-E7AF-49A4-A76F-3C5B918DE57F}" type="presOf" srcId="{C6438E36-1BDF-4892-A7EB-3A66B41B81B9}" destId="{9ADEBF16-5107-49CD-9157-2038FB01784A}" srcOrd="0" destOrd="0" presId="urn:microsoft.com/office/officeart/2005/8/layout/vList5"/>
    <dgm:cxn modelId="{8CBF3A84-A2E4-48A7-925C-8EC69920DB17}" type="presOf" srcId="{251D8DC7-7F41-4818-A9AD-2BDBADDA0A82}" destId="{D11D5B39-ECA5-4D8E-BD72-678C8125EC40}" srcOrd="0" destOrd="1" presId="urn:microsoft.com/office/officeart/2005/8/layout/vList5"/>
    <dgm:cxn modelId="{96AE1B8E-0FF8-494C-8518-46B920BA96E8}" type="presOf" srcId="{A5D478C2-6921-452D-90AC-A7D1509A9B42}" destId="{F8907095-A673-4809-B510-1474877C5E7A}" srcOrd="0" destOrd="0" presId="urn:microsoft.com/office/officeart/2005/8/layout/vList5"/>
    <dgm:cxn modelId="{F9258B8F-E7A0-4939-B205-74AA6D08D7B0}" type="presOf" srcId="{489A9F89-5EA8-4609-B6D8-E07F52DF82DA}" destId="{D71107CA-7CF7-4EE3-97E4-28662727794F}" srcOrd="0" destOrd="0" presId="urn:microsoft.com/office/officeart/2005/8/layout/vList5"/>
    <dgm:cxn modelId="{72A99B9D-ADBA-47AA-B756-AE8ACE91BF34}" srcId="{C6438E36-1BDF-4892-A7EB-3A66B41B81B9}" destId="{A5D478C2-6921-452D-90AC-A7D1509A9B42}" srcOrd="0" destOrd="0" parTransId="{8505A934-1CF8-4A7A-B7F6-5B7CE6AD3121}" sibTransId="{2C5B90BA-F8AE-4531-B472-17B3D188A217}"/>
    <dgm:cxn modelId="{1BE1FC9E-21DB-459D-AD21-8F50CD822328}" srcId="{D093BF03-E72D-4ED4-AAC0-3DC77D14E60C}" destId="{251D8DC7-7F41-4818-A9AD-2BDBADDA0A82}" srcOrd="1" destOrd="0" parTransId="{23B3CAD1-B487-49BC-A14E-6DAF2E2B7AF5}" sibTransId="{843E0A42-3D1C-4BC2-B64E-0C67663F18FD}"/>
    <dgm:cxn modelId="{B3B980AC-DF14-4B9B-AE21-E83F4F972753}" type="presOf" srcId="{7A74402B-80A9-42F8-97FD-9BB5F27A114C}" destId="{D11D5B39-ECA5-4D8E-BD72-678C8125EC40}" srcOrd="0" destOrd="0" presId="urn:microsoft.com/office/officeart/2005/8/layout/vList5"/>
    <dgm:cxn modelId="{6694E4AF-9E38-4D9E-A659-539B05C52F31}" srcId="{5486D5CD-7D80-486C-9DBA-6D915EA5FA84}" destId="{9F8A636F-3794-4AA7-844D-27D227250D68}" srcOrd="1" destOrd="0" parTransId="{E38AF4E1-8228-453C-9CD2-AA9A021DDAD6}" sibTransId="{2C5C2834-C188-4947-BCAD-FDE09B0C896F}"/>
    <dgm:cxn modelId="{D7BB69BE-734B-4949-B6AD-56F3BCB2D94A}" type="presOf" srcId="{9F8A636F-3794-4AA7-844D-27D227250D68}" destId="{7B935CCC-FC53-4005-9E00-D90C115D7DDB}" srcOrd="0" destOrd="1" presId="urn:microsoft.com/office/officeart/2005/8/layout/vList5"/>
    <dgm:cxn modelId="{82E172DE-9E4A-4A0C-B1E6-5B50B61FE45B}" srcId="{489A9F89-5EA8-4609-B6D8-E07F52DF82DA}" destId="{D093BF03-E72D-4ED4-AAC0-3DC77D14E60C}" srcOrd="3" destOrd="0" parTransId="{37FFD045-305F-4D73-A365-7F974BF5344E}" sibTransId="{1A2C75BD-B362-497B-AF65-B49E7AC76E82}"/>
    <dgm:cxn modelId="{D702A9DE-5C59-4B84-BF1A-617EA3C67369}" srcId="{489A9F89-5EA8-4609-B6D8-E07F52DF82DA}" destId="{5486D5CD-7D80-486C-9DBA-6D915EA5FA84}" srcOrd="2" destOrd="0" parTransId="{F55AA0AF-3E62-49FA-A939-B2DADB3532A6}" sibTransId="{C6BB3E71-8F9F-4F03-A886-B561F2FF6AA5}"/>
    <dgm:cxn modelId="{3C0127E7-10EC-418A-AB61-F064500E0D97}" type="presOf" srcId="{D093BF03-E72D-4ED4-AAC0-3DC77D14E60C}" destId="{20E0A058-A313-4401-9A04-9128FF61B1C9}" srcOrd="0" destOrd="0" presId="urn:microsoft.com/office/officeart/2005/8/layout/vList5"/>
    <dgm:cxn modelId="{29B876FD-DD3A-46A3-8C79-71636B6FC0BE}" srcId="{D093BF03-E72D-4ED4-AAC0-3DC77D14E60C}" destId="{7A74402B-80A9-42F8-97FD-9BB5F27A114C}" srcOrd="0" destOrd="0" parTransId="{963A8166-E47D-4B2E-8C83-79BF5F25163A}" sibTransId="{4AEF054B-3B24-49C5-81E8-59ADF0CDE7C5}"/>
    <dgm:cxn modelId="{B2D0B727-698A-4A98-9EFB-447060596500}" type="presParOf" srcId="{D71107CA-7CF7-4EE3-97E4-28662727794F}" destId="{E9E2CC3F-D55E-48EE-8BB0-F3779F8E2C62}" srcOrd="0" destOrd="0" presId="urn:microsoft.com/office/officeart/2005/8/layout/vList5"/>
    <dgm:cxn modelId="{595CA53A-F68E-4CD5-9A14-E22212938820}" type="presParOf" srcId="{E9E2CC3F-D55E-48EE-8BB0-F3779F8E2C62}" destId="{D7851302-6FE3-448D-91D7-18D36471CA51}" srcOrd="0" destOrd="0" presId="urn:microsoft.com/office/officeart/2005/8/layout/vList5"/>
    <dgm:cxn modelId="{CCAFEDD8-549F-413C-BCDE-DF2B5FCD35DC}" type="presParOf" srcId="{D71107CA-7CF7-4EE3-97E4-28662727794F}" destId="{9FFB5AB8-9C08-4B1D-821E-11A9D18752F5}" srcOrd="1" destOrd="0" presId="urn:microsoft.com/office/officeart/2005/8/layout/vList5"/>
    <dgm:cxn modelId="{CF22DD29-626F-4AB7-9455-A826706BE84F}" type="presParOf" srcId="{D71107CA-7CF7-4EE3-97E4-28662727794F}" destId="{F7F0B5D7-C1C9-4A91-BDAC-422DCAB7AD82}" srcOrd="2" destOrd="0" presId="urn:microsoft.com/office/officeart/2005/8/layout/vList5"/>
    <dgm:cxn modelId="{EF3F9CC0-692D-4715-B1A6-8ADB38172FA4}" type="presParOf" srcId="{F7F0B5D7-C1C9-4A91-BDAC-422DCAB7AD82}" destId="{9ADEBF16-5107-49CD-9157-2038FB01784A}" srcOrd="0" destOrd="0" presId="urn:microsoft.com/office/officeart/2005/8/layout/vList5"/>
    <dgm:cxn modelId="{5108202A-6CBE-4BD1-BFB9-D448A3CC9EFD}" type="presParOf" srcId="{F7F0B5D7-C1C9-4A91-BDAC-422DCAB7AD82}" destId="{F8907095-A673-4809-B510-1474877C5E7A}" srcOrd="1" destOrd="0" presId="urn:microsoft.com/office/officeart/2005/8/layout/vList5"/>
    <dgm:cxn modelId="{C6D50407-4253-40BE-84B6-3C1D2307FC67}" type="presParOf" srcId="{D71107CA-7CF7-4EE3-97E4-28662727794F}" destId="{8BA4C87D-89A4-4DA6-B1FF-26F9441E7AE1}" srcOrd="3" destOrd="0" presId="urn:microsoft.com/office/officeart/2005/8/layout/vList5"/>
    <dgm:cxn modelId="{8DCE4FA9-46A7-403B-9469-CFAA4D7683EF}" type="presParOf" srcId="{D71107CA-7CF7-4EE3-97E4-28662727794F}" destId="{A7CF95FD-54A9-4CCF-A3E4-CD7BDD3CCE4F}" srcOrd="4" destOrd="0" presId="urn:microsoft.com/office/officeart/2005/8/layout/vList5"/>
    <dgm:cxn modelId="{59EC265F-6819-4664-B67D-71538DBABA21}" type="presParOf" srcId="{A7CF95FD-54A9-4CCF-A3E4-CD7BDD3CCE4F}" destId="{150F68E8-445A-45EF-9D6D-E8EA3E776C15}" srcOrd="0" destOrd="0" presId="urn:microsoft.com/office/officeart/2005/8/layout/vList5"/>
    <dgm:cxn modelId="{FB293A73-C007-401B-AC54-A44FE0F90525}" type="presParOf" srcId="{A7CF95FD-54A9-4CCF-A3E4-CD7BDD3CCE4F}" destId="{7B935CCC-FC53-4005-9E00-D90C115D7DDB}" srcOrd="1" destOrd="0" presId="urn:microsoft.com/office/officeart/2005/8/layout/vList5"/>
    <dgm:cxn modelId="{8FED575A-B7E6-4EEE-BDDE-4B3EC164F515}" type="presParOf" srcId="{D71107CA-7CF7-4EE3-97E4-28662727794F}" destId="{6FADCAC9-D903-429E-8A93-825947AAC89F}" srcOrd="5" destOrd="0" presId="urn:microsoft.com/office/officeart/2005/8/layout/vList5"/>
    <dgm:cxn modelId="{7413E7E1-F222-45E0-96BC-AD7A4C33577E}" type="presParOf" srcId="{D71107CA-7CF7-4EE3-97E4-28662727794F}" destId="{1DD493C7-AE52-4AE9-B788-92AE970A0B15}" srcOrd="6" destOrd="0" presId="urn:microsoft.com/office/officeart/2005/8/layout/vList5"/>
    <dgm:cxn modelId="{B755028E-DE58-482D-BE46-07B946A9AF53}" type="presParOf" srcId="{1DD493C7-AE52-4AE9-B788-92AE970A0B15}" destId="{20E0A058-A313-4401-9A04-9128FF61B1C9}" srcOrd="0" destOrd="0" presId="urn:microsoft.com/office/officeart/2005/8/layout/vList5"/>
    <dgm:cxn modelId="{AFDE45F9-92C5-4AF7-B165-366CB99CA6B4}" type="presParOf" srcId="{1DD493C7-AE52-4AE9-B788-92AE970A0B15}" destId="{D11D5B39-ECA5-4D8E-BD72-678C8125EC40}"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A11391-20ED-4753-94FD-E36A6B17AE69}">
      <dsp:nvSpPr>
        <dsp:cNvPr id="0" name=""/>
        <dsp:cNvSpPr/>
      </dsp:nvSpPr>
      <dsp:spPr>
        <a:xfrm>
          <a:off x="1879438" y="150702"/>
          <a:ext cx="764912" cy="7649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E47C39-CD55-431A-B970-16A8E926F752}">
      <dsp:nvSpPr>
        <dsp:cNvPr id="0" name=""/>
        <dsp:cNvSpPr/>
      </dsp:nvSpPr>
      <dsp:spPr>
        <a:xfrm>
          <a:off x="1411991"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The Digital Responsibility Matrix </a:t>
          </a:r>
          <a:r>
            <a:rPr lang="en-GB" sz="1200" kern="1200" dirty="0">
              <a:latin typeface="Arial" panose="020B0604020202020204" pitchFamily="34" charset="0"/>
              <a:cs typeface="Arial" panose="020B0604020202020204" pitchFamily="34" charset="0"/>
            </a:rPr>
            <a:t>While modernizing information systems (TPS, MIS, DSS, CRM) drives undeniable business efficiency and competitive advantage , it introduces profound ethical responsibilities. As a consulting team, we must address these risks to ensure sustainable, compliant, and responsible business growth. </a:t>
          </a:r>
          <a:endParaRPr lang="en-US" sz="1200" kern="1200" dirty="0">
            <a:latin typeface="Arial" panose="020B0604020202020204" pitchFamily="34" charset="0"/>
            <a:cs typeface="Arial" panose="020B0604020202020204" pitchFamily="34" charset="0"/>
          </a:endParaRPr>
        </a:p>
      </dsp:txBody>
      <dsp:txXfrm>
        <a:off x="1411991" y="1523442"/>
        <a:ext cx="1699804" cy="2677192"/>
      </dsp:txXfrm>
    </dsp:sp>
    <dsp:sp modelId="{EEA16A47-5CD7-47E5-B8A3-6631D0AC5E51}">
      <dsp:nvSpPr>
        <dsp:cNvPr id="0" name=""/>
        <dsp:cNvSpPr/>
      </dsp:nvSpPr>
      <dsp:spPr>
        <a:xfrm>
          <a:off x="3876708" y="150702"/>
          <a:ext cx="764912" cy="7649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C4660-7356-451F-A9B6-309B84169967}">
      <dsp:nvSpPr>
        <dsp:cNvPr id="0" name=""/>
        <dsp:cNvSpPr/>
      </dsp:nvSpPr>
      <dsp:spPr>
        <a:xfrm>
          <a:off x="3409262"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Data Privacy &amp; Security </a:t>
          </a:r>
          <a:r>
            <a:rPr lang="en-GB" sz="1200" kern="1200" dirty="0">
              <a:latin typeface="Arial" panose="020B0604020202020204" pitchFamily="34" charset="0"/>
              <a:cs typeface="Arial" panose="020B0604020202020204" pitchFamily="34" charset="0"/>
            </a:rPr>
            <a:t> Protecting customer and organizational data across platforms like CRM and TPS. </a:t>
          </a:r>
          <a:endParaRPr lang="en-US" sz="1200" kern="1200" dirty="0">
            <a:latin typeface="Arial" panose="020B0604020202020204" pitchFamily="34" charset="0"/>
            <a:cs typeface="Arial" panose="020B0604020202020204" pitchFamily="34" charset="0"/>
          </a:endParaRPr>
        </a:p>
      </dsp:txBody>
      <dsp:txXfrm>
        <a:off x="3409262" y="1523442"/>
        <a:ext cx="1699804" cy="2677192"/>
      </dsp:txXfrm>
    </dsp:sp>
    <dsp:sp modelId="{2813E82C-84E4-48CB-A4E3-A8548555EEC2}">
      <dsp:nvSpPr>
        <dsp:cNvPr id="0" name=""/>
        <dsp:cNvSpPr/>
      </dsp:nvSpPr>
      <dsp:spPr>
        <a:xfrm>
          <a:off x="5873979" y="150702"/>
          <a:ext cx="764912" cy="7649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854BE1-0BCA-45ED-8481-0F0EF6D99414}">
      <dsp:nvSpPr>
        <dsp:cNvPr id="0" name=""/>
        <dsp:cNvSpPr/>
      </dsp:nvSpPr>
      <dsp:spPr>
        <a:xfrm>
          <a:off x="5406532"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Employee Monitoring </a:t>
          </a:r>
          <a:r>
            <a:rPr lang="en-GB" sz="1200" kern="1200" dirty="0">
              <a:latin typeface="Arial" panose="020B0604020202020204" pitchFamily="34" charset="0"/>
              <a:cs typeface="Arial" panose="020B0604020202020204" pitchFamily="34" charset="0"/>
            </a:rPr>
            <a:t> Balancing tactical oversight with workforce trust and legal boundaries. </a:t>
          </a:r>
          <a:endParaRPr lang="en-US" sz="1200" kern="1200" dirty="0">
            <a:latin typeface="Arial" panose="020B0604020202020204" pitchFamily="34" charset="0"/>
            <a:cs typeface="Arial" panose="020B0604020202020204" pitchFamily="34" charset="0"/>
          </a:endParaRPr>
        </a:p>
      </dsp:txBody>
      <dsp:txXfrm>
        <a:off x="5406532" y="1523442"/>
        <a:ext cx="1699804" cy="2677192"/>
      </dsp:txXfrm>
    </dsp:sp>
    <dsp:sp modelId="{FF5081A1-0DA2-4CC6-ABD3-599186709018}">
      <dsp:nvSpPr>
        <dsp:cNvPr id="0" name=""/>
        <dsp:cNvSpPr/>
      </dsp:nvSpPr>
      <dsp:spPr>
        <a:xfrm>
          <a:off x="7871249" y="150702"/>
          <a:ext cx="764912" cy="7649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B7AB10-A06A-4601-B72F-EFB864153A41}">
      <dsp:nvSpPr>
        <dsp:cNvPr id="0" name=""/>
        <dsp:cNvSpPr/>
      </dsp:nvSpPr>
      <dsp:spPr>
        <a:xfrm>
          <a:off x="7403803" y="1523442"/>
          <a:ext cx="1699804" cy="267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1" kern="1200" dirty="0">
              <a:latin typeface="Arial" panose="020B0604020202020204" pitchFamily="34" charset="0"/>
              <a:cs typeface="Arial" panose="020B0604020202020204" pitchFamily="34" charset="0"/>
            </a:rPr>
            <a:t>Algorithmic &amp; AI Bias </a:t>
          </a:r>
          <a:r>
            <a:rPr lang="en-GB" sz="1200" kern="1200" dirty="0">
              <a:latin typeface="Arial" panose="020B0604020202020204" pitchFamily="34" charset="0"/>
              <a:cs typeface="Arial" panose="020B0604020202020204" pitchFamily="34" charset="0"/>
            </a:rPr>
            <a:t> Ensuring fairness in automated and data-driven Decision Support Systems. </a:t>
          </a:r>
          <a:endParaRPr lang="en-US" sz="1200" kern="1200" dirty="0">
            <a:latin typeface="Arial" panose="020B0604020202020204" pitchFamily="34" charset="0"/>
            <a:cs typeface="Arial" panose="020B0604020202020204" pitchFamily="34" charset="0"/>
          </a:endParaRPr>
        </a:p>
      </dsp:txBody>
      <dsp:txXfrm>
        <a:off x="7403803" y="1523442"/>
        <a:ext cx="1699804" cy="2677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51302-6FE3-448D-91D7-18D36471CA51}">
      <dsp:nvSpPr>
        <dsp:cNvPr id="0" name=""/>
        <dsp:cNvSpPr/>
      </dsp:nvSpPr>
      <dsp:spPr>
        <a:xfrm>
          <a:off x="2815149" y="0"/>
          <a:ext cx="3966787" cy="130376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To safeguard the business against these ethical pitfalls, we recommend implementing a three-pillar compliance framework:</a:t>
          </a:r>
          <a:endParaRPr lang="en-US" sz="1600" kern="1200" dirty="0">
            <a:latin typeface="Arial" panose="020B0604020202020204" pitchFamily="34" charset="0"/>
            <a:cs typeface="Arial" panose="020B0604020202020204" pitchFamily="34" charset="0"/>
          </a:endParaRPr>
        </a:p>
      </dsp:txBody>
      <dsp:txXfrm>
        <a:off x="2878794" y="63645"/>
        <a:ext cx="3839497" cy="1176478"/>
      </dsp:txXfrm>
    </dsp:sp>
    <dsp:sp modelId="{F8907095-A673-4809-B510-1474877C5E7A}">
      <dsp:nvSpPr>
        <dsp:cNvPr id="0" name=""/>
        <dsp:cNvSpPr/>
      </dsp:nvSpPr>
      <dsp:spPr>
        <a:xfrm rot="5400000">
          <a:off x="6971313" y="-1502481"/>
          <a:ext cx="1043015" cy="7052067"/>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Deploy end-to-end encryption and multi-factor authentication (MFA) across all TPS and CRM platforms to secure foundational data. </a:t>
          </a:r>
          <a:endParaRPr lang="en-US" sz="1600" kern="1200" dirty="0">
            <a:latin typeface="Arial" panose="020B0604020202020204" pitchFamily="34" charset="0"/>
            <a:cs typeface="Arial" panose="020B0604020202020204" pitchFamily="34" charset="0"/>
          </a:endParaRPr>
        </a:p>
      </dsp:txBody>
      <dsp:txXfrm rot="-5400000">
        <a:off x="3966787" y="1552961"/>
        <a:ext cx="7001151" cy="941183"/>
      </dsp:txXfrm>
    </dsp:sp>
    <dsp:sp modelId="{9ADEBF16-5107-49CD-9157-2038FB01784A}">
      <dsp:nvSpPr>
        <dsp:cNvPr id="0" name=""/>
        <dsp:cNvSpPr/>
      </dsp:nvSpPr>
      <dsp:spPr>
        <a:xfrm>
          <a:off x="0" y="1371667"/>
          <a:ext cx="3966787" cy="1303768"/>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Implement Privacy by Design</a:t>
          </a:r>
          <a:r>
            <a:rPr lang="en-GB" sz="1600" kern="1200" dirty="0">
              <a:latin typeface="Arial" panose="020B0604020202020204" pitchFamily="34" charset="0"/>
              <a:cs typeface="Arial" panose="020B0604020202020204" pitchFamily="34" charset="0"/>
            </a:rPr>
            <a:t>, Enforce strict data minimization - only collect customer data absolutely necessary for CRM functions. </a:t>
          </a:r>
          <a:endParaRPr lang="en-US" sz="1600" kern="1200" dirty="0">
            <a:latin typeface="Arial" panose="020B0604020202020204" pitchFamily="34" charset="0"/>
            <a:cs typeface="Arial" panose="020B0604020202020204" pitchFamily="34" charset="0"/>
          </a:endParaRPr>
        </a:p>
      </dsp:txBody>
      <dsp:txXfrm>
        <a:off x="63645" y="1435312"/>
        <a:ext cx="3839497" cy="1176478"/>
      </dsp:txXfrm>
    </dsp:sp>
    <dsp:sp modelId="{7B935CCC-FC53-4005-9E00-D90C115D7DDB}">
      <dsp:nvSpPr>
        <dsp:cNvPr id="0" name=""/>
        <dsp:cNvSpPr/>
      </dsp:nvSpPr>
      <dsp:spPr>
        <a:xfrm rot="5400000">
          <a:off x="6971313" y="-133523"/>
          <a:ext cx="1043015" cy="7052067"/>
        </a:xfrm>
        <a:prstGeom prst="round2Same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Draft clear, accessible employee monitoring policies. Workers must know </a:t>
          </a:r>
          <a:r>
            <a:rPr lang="en-GB" sz="1600" i="1" kern="1200" dirty="0">
              <a:latin typeface="Arial" panose="020B0604020202020204" pitchFamily="34" charset="0"/>
              <a:cs typeface="Arial" panose="020B0604020202020204" pitchFamily="34" charset="0"/>
            </a:rPr>
            <a:t>what</a:t>
          </a:r>
          <a:r>
            <a:rPr lang="en-GB" sz="1600" kern="1200" dirty="0">
              <a:latin typeface="Arial" panose="020B0604020202020204" pitchFamily="34" charset="0"/>
              <a:cs typeface="Arial" panose="020B0604020202020204" pitchFamily="34" charset="0"/>
            </a:rPr>
            <a:t> operational metrics are tracked by MIS and </a:t>
          </a:r>
          <a:r>
            <a:rPr lang="en-GB" sz="1600" i="1" kern="1200" dirty="0">
              <a:latin typeface="Arial" panose="020B0604020202020204" pitchFamily="34" charset="0"/>
              <a:cs typeface="Arial" panose="020B0604020202020204" pitchFamily="34" charset="0"/>
            </a:rPr>
            <a:t>why</a:t>
          </a:r>
          <a:r>
            <a:rPr lang="en-GB" sz="1600" kern="1200" dirty="0">
              <a:latin typeface="Arial" panose="020B0604020202020204" pitchFamily="34" charset="0"/>
              <a:cs typeface="Arial" panose="020B0604020202020204" pitchFamily="34" charset="0"/>
            </a:rPr>
            <a:t>. </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Shift the monitoring focus from constant surveillance to collective departmental milestone achievements. </a:t>
          </a:r>
          <a:endParaRPr lang="en-US" sz="1600" kern="1200" dirty="0">
            <a:latin typeface="Arial" panose="020B0604020202020204" pitchFamily="34" charset="0"/>
            <a:cs typeface="Arial" panose="020B0604020202020204" pitchFamily="34" charset="0"/>
          </a:endParaRPr>
        </a:p>
      </dsp:txBody>
      <dsp:txXfrm rot="-5400000">
        <a:off x="3966787" y="2921919"/>
        <a:ext cx="7001151" cy="941183"/>
      </dsp:txXfrm>
    </dsp:sp>
    <dsp:sp modelId="{150F68E8-445A-45EF-9D6D-E8EA3E776C15}">
      <dsp:nvSpPr>
        <dsp:cNvPr id="0" name=""/>
        <dsp:cNvSpPr/>
      </dsp:nvSpPr>
      <dsp:spPr>
        <a:xfrm>
          <a:off x="0" y="2740625"/>
          <a:ext cx="3966787" cy="1303768"/>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Establish Transparent Oversight Frameworks</a:t>
          </a:r>
          <a:endParaRPr lang="en-US" sz="1600" kern="1200" dirty="0">
            <a:latin typeface="Arial" panose="020B0604020202020204" pitchFamily="34" charset="0"/>
            <a:cs typeface="Arial" panose="020B0604020202020204" pitchFamily="34" charset="0"/>
          </a:endParaRPr>
        </a:p>
      </dsp:txBody>
      <dsp:txXfrm>
        <a:off x="63645" y="2804270"/>
        <a:ext cx="3839497" cy="1176478"/>
      </dsp:txXfrm>
    </dsp:sp>
    <dsp:sp modelId="{D11D5B39-ECA5-4D8E-BD72-678C8125EC40}">
      <dsp:nvSpPr>
        <dsp:cNvPr id="0" name=""/>
        <dsp:cNvSpPr/>
      </dsp:nvSpPr>
      <dsp:spPr>
        <a:xfrm rot="5400000">
          <a:off x="6971313" y="1235433"/>
          <a:ext cx="1043015" cy="7052067"/>
        </a:xfrm>
        <a:prstGeom prst="round2Same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Never allow a Decision Support System to automate final, high-stakes tactical or strategic decisions independently. </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Perform routine algorithmic audits on analytical models to detect and recalibrate hidden data biases. (Information Commissioner's Office, 2023)</a:t>
          </a:r>
          <a:endParaRPr lang="en-US" sz="1600" kern="1200" dirty="0">
            <a:latin typeface="Arial" panose="020B0604020202020204" pitchFamily="34" charset="0"/>
            <a:cs typeface="Arial" panose="020B0604020202020204" pitchFamily="34" charset="0"/>
          </a:endParaRPr>
        </a:p>
      </dsp:txBody>
      <dsp:txXfrm rot="-5400000">
        <a:off x="3966787" y="4290875"/>
        <a:ext cx="7001151" cy="941183"/>
      </dsp:txXfrm>
    </dsp:sp>
    <dsp:sp modelId="{20E0A058-A313-4401-9A04-9128FF61B1C9}">
      <dsp:nvSpPr>
        <dsp:cNvPr id="0" name=""/>
        <dsp:cNvSpPr/>
      </dsp:nvSpPr>
      <dsp:spPr>
        <a:xfrm>
          <a:off x="0" y="4109582"/>
          <a:ext cx="3966787" cy="1303768"/>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Mandate Human-in-the-Loop (HITL) for DSS Decisions</a:t>
          </a:r>
          <a:endParaRPr lang="en-US" sz="1600" kern="1200" dirty="0">
            <a:latin typeface="Arial" panose="020B0604020202020204" pitchFamily="34" charset="0"/>
            <a:cs typeface="Arial" panose="020B0604020202020204" pitchFamily="34" charset="0"/>
          </a:endParaRPr>
        </a:p>
      </dsp:txBody>
      <dsp:txXfrm>
        <a:off x="63645" y="4173227"/>
        <a:ext cx="3839497" cy="117647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58248-D2C5-408D-927C-84F70FBA219F}" type="datetimeFigureOut">
              <a:rPr lang="en-GB" smtClean="0"/>
              <a:t>03/06/2026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E18BC6-68B4-4E11-B7FB-2B0ABD07210E}" type="slidenum">
              <a:rPr lang="en-GB" smtClean="0"/>
              <a:t>‹#›</a:t>
            </a:fld>
            <a:endParaRPr lang="en-GB"/>
          </a:p>
        </p:txBody>
      </p:sp>
    </p:spTree>
    <p:extLst>
      <p:ext uri="{BB962C8B-B14F-4D97-AF65-F5344CB8AC3E}">
        <p14:creationId xmlns:p14="http://schemas.microsoft.com/office/powerpoint/2010/main" val="4205012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FD877-68ED-4349-1A86-A1CB03DF57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64C507-F804-0F24-58D3-2BB39D9E52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8221E7-416D-A988-CBFE-4A36ACD49D47}"/>
              </a:ext>
            </a:extLst>
          </p:cNvPr>
          <p:cNvSpPr>
            <a:spLocks noGrp="1"/>
          </p:cNvSpPr>
          <p:nvPr>
            <p:ph type="dt" sz="half" idx="10"/>
          </p:nvPr>
        </p:nvSpPr>
        <p:spPr/>
        <p:txBody>
          <a:bodyPr/>
          <a:lstStyle/>
          <a:p>
            <a:fld id="{07FB8AD9-09C4-4572-AB30-9D945D012CFD}" type="datetime1">
              <a:rPr lang="en-GB" smtClean="0"/>
              <a:t>03/06/2026</a:t>
            </a:fld>
            <a:endParaRPr lang="en-GB"/>
          </a:p>
        </p:txBody>
      </p:sp>
      <p:sp>
        <p:nvSpPr>
          <p:cNvPr id="5" name="Footer Placeholder 4">
            <a:extLst>
              <a:ext uri="{FF2B5EF4-FFF2-40B4-BE49-F238E27FC236}">
                <a16:creationId xmlns:a16="http://schemas.microsoft.com/office/drawing/2014/main" id="{0FDE26E2-C1D5-8177-CA05-ACA07485DC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70B359-FE5A-6A52-6446-B930F8430311}"/>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1691768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59856-EFD8-4D8E-D84C-D5B798DBAF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251D3C-BA57-9FAF-D3E3-ECCDDD1749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8CD7EE-96F8-809C-34D3-B3B567DCD6BD}"/>
              </a:ext>
            </a:extLst>
          </p:cNvPr>
          <p:cNvSpPr>
            <a:spLocks noGrp="1"/>
          </p:cNvSpPr>
          <p:nvPr>
            <p:ph type="dt" sz="half" idx="10"/>
          </p:nvPr>
        </p:nvSpPr>
        <p:spPr/>
        <p:txBody>
          <a:bodyPr/>
          <a:lstStyle/>
          <a:p>
            <a:fld id="{8131B099-79D6-44EE-AC18-3107942663D5}" type="datetime1">
              <a:rPr lang="en-GB" smtClean="0"/>
              <a:t>03/06/2026</a:t>
            </a:fld>
            <a:endParaRPr lang="en-GB"/>
          </a:p>
        </p:txBody>
      </p:sp>
      <p:sp>
        <p:nvSpPr>
          <p:cNvPr id="5" name="Footer Placeholder 4">
            <a:extLst>
              <a:ext uri="{FF2B5EF4-FFF2-40B4-BE49-F238E27FC236}">
                <a16:creationId xmlns:a16="http://schemas.microsoft.com/office/drawing/2014/main" id="{57F16BC7-DC79-99FF-9534-E6B8F89E1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87EA25-30D0-42F9-06FF-2C8A5487FF9E}"/>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1570355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90B66-D0E8-63AF-324F-C8B4393A82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9253C34-BDED-5470-EE00-5EFFEB2484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2ED6D4-ABAB-10D7-DECC-EEA815231F08}"/>
              </a:ext>
            </a:extLst>
          </p:cNvPr>
          <p:cNvSpPr>
            <a:spLocks noGrp="1"/>
          </p:cNvSpPr>
          <p:nvPr>
            <p:ph type="dt" sz="half" idx="10"/>
          </p:nvPr>
        </p:nvSpPr>
        <p:spPr/>
        <p:txBody>
          <a:bodyPr/>
          <a:lstStyle/>
          <a:p>
            <a:fld id="{984FBCF6-0655-4CEA-BA10-ADC4B799610C}" type="datetime1">
              <a:rPr lang="en-GB" smtClean="0"/>
              <a:t>03/06/2026</a:t>
            </a:fld>
            <a:endParaRPr lang="en-GB"/>
          </a:p>
        </p:txBody>
      </p:sp>
      <p:sp>
        <p:nvSpPr>
          <p:cNvPr id="5" name="Footer Placeholder 4">
            <a:extLst>
              <a:ext uri="{FF2B5EF4-FFF2-40B4-BE49-F238E27FC236}">
                <a16:creationId xmlns:a16="http://schemas.microsoft.com/office/drawing/2014/main" id="{9BBDA679-4C13-9360-709D-EF2547D110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03A37-7856-6485-A93D-8CD7262BC7ED}"/>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3344004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9B0F5-5D80-C58F-5E74-A98511F27A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E4F165-B01D-8A8A-7CA8-B11DF55EF4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8AFC96-33A3-65AA-A8C0-2C7650DDB7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6E5B76-CD88-6B23-7812-95AB5C491498}"/>
              </a:ext>
            </a:extLst>
          </p:cNvPr>
          <p:cNvSpPr>
            <a:spLocks noGrp="1"/>
          </p:cNvSpPr>
          <p:nvPr>
            <p:ph type="dt" sz="half" idx="10"/>
          </p:nvPr>
        </p:nvSpPr>
        <p:spPr/>
        <p:txBody>
          <a:bodyPr/>
          <a:lstStyle/>
          <a:p>
            <a:fld id="{323BBD9D-93C1-4FA5-BB0B-486A9E1C7D80}" type="datetime1">
              <a:rPr lang="en-GB" smtClean="0"/>
              <a:t>03/06/2026</a:t>
            </a:fld>
            <a:endParaRPr lang="en-GB"/>
          </a:p>
        </p:txBody>
      </p:sp>
      <p:sp>
        <p:nvSpPr>
          <p:cNvPr id="6" name="Footer Placeholder 5">
            <a:extLst>
              <a:ext uri="{FF2B5EF4-FFF2-40B4-BE49-F238E27FC236}">
                <a16:creationId xmlns:a16="http://schemas.microsoft.com/office/drawing/2014/main" id="{BCC61236-A055-C43D-ADC0-A438DBC3E0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B8A9AD-AA37-1F36-D7D6-EC606F2EE50F}"/>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1703243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CF6F0-72D1-1CAB-E49D-1461D02EDE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D45F69-9996-7081-F43B-DA3240CC6D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41C486-4EE5-162F-1163-436E30DE04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295D8D-7B1B-7D76-A7F5-C0B69CDAEA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3ECB87-345E-C4D6-8D9C-0F74D912BAB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08C630-D31B-2289-C11D-5AEC5662E890}"/>
              </a:ext>
            </a:extLst>
          </p:cNvPr>
          <p:cNvSpPr>
            <a:spLocks noGrp="1"/>
          </p:cNvSpPr>
          <p:nvPr>
            <p:ph type="dt" sz="half" idx="10"/>
          </p:nvPr>
        </p:nvSpPr>
        <p:spPr/>
        <p:txBody>
          <a:bodyPr/>
          <a:lstStyle/>
          <a:p>
            <a:fld id="{BB1AE2E1-1092-41B2-9151-5F41FE89CB0A}" type="datetime1">
              <a:rPr lang="en-GB" smtClean="0"/>
              <a:t>03/06/2026</a:t>
            </a:fld>
            <a:endParaRPr lang="en-GB"/>
          </a:p>
        </p:txBody>
      </p:sp>
      <p:sp>
        <p:nvSpPr>
          <p:cNvPr id="8" name="Footer Placeholder 7">
            <a:extLst>
              <a:ext uri="{FF2B5EF4-FFF2-40B4-BE49-F238E27FC236}">
                <a16:creationId xmlns:a16="http://schemas.microsoft.com/office/drawing/2014/main" id="{9B79CD79-A793-E3FA-94EE-855412F0F0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76E57D-7EC9-3935-267B-E04FC3918021}"/>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2685153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B3E9-CA57-6635-6074-FE1D0A2E7F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27ADBB-A2D0-6A00-CAC1-76236BB93F2C}"/>
              </a:ext>
            </a:extLst>
          </p:cNvPr>
          <p:cNvSpPr>
            <a:spLocks noGrp="1"/>
          </p:cNvSpPr>
          <p:nvPr>
            <p:ph type="dt" sz="half" idx="10"/>
          </p:nvPr>
        </p:nvSpPr>
        <p:spPr/>
        <p:txBody>
          <a:bodyPr/>
          <a:lstStyle/>
          <a:p>
            <a:fld id="{5B09A948-C32C-4A6A-99FD-81F7204BAC25}" type="datetime1">
              <a:rPr lang="en-GB" smtClean="0"/>
              <a:t>03/06/2026</a:t>
            </a:fld>
            <a:endParaRPr lang="en-GB"/>
          </a:p>
        </p:txBody>
      </p:sp>
      <p:sp>
        <p:nvSpPr>
          <p:cNvPr id="4" name="Footer Placeholder 3">
            <a:extLst>
              <a:ext uri="{FF2B5EF4-FFF2-40B4-BE49-F238E27FC236}">
                <a16:creationId xmlns:a16="http://schemas.microsoft.com/office/drawing/2014/main" id="{FF31FDF6-F1CE-9FF6-12DE-FC2442E319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101B50-945E-395E-3DC3-A4A2CF70E4A7}"/>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2649915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A5AFB3-8E9B-1D50-1BFC-0C53488BC634}"/>
              </a:ext>
            </a:extLst>
          </p:cNvPr>
          <p:cNvSpPr>
            <a:spLocks noGrp="1"/>
          </p:cNvSpPr>
          <p:nvPr>
            <p:ph type="dt" sz="half" idx="10"/>
          </p:nvPr>
        </p:nvSpPr>
        <p:spPr/>
        <p:txBody>
          <a:bodyPr/>
          <a:lstStyle/>
          <a:p>
            <a:fld id="{E6CDBD0D-6047-4D93-8596-5C8CC453CE83}" type="datetime1">
              <a:rPr lang="en-GB" smtClean="0"/>
              <a:t>03/06/2026</a:t>
            </a:fld>
            <a:endParaRPr lang="en-GB"/>
          </a:p>
        </p:txBody>
      </p:sp>
      <p:sp>
        <p:nvSpPr>
          <p:cNvPr id="3" name="Footer Placeholder 2">
            <a:extLst>
              <a:ext uri="{FF2B5EF4-FFF2-40B4-BE49-F238E27FC236}">
                <a16:creationId xmlns:a16="http://schemas.microsoft.com/office/drawing/2014/main" id="{D0014003-478C-24DF-F839-E6DA3C1A0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29D42A-AD09-3233-8980-9780BA7238D2}"/>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1603070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8BA3B-5090-12CC-2DFF-9186745604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ACA8A5-DF8F-389C-2E26-B095DEDD25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89D510-93A6-DF2B-7647-F295C46A18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FBA2A6-2EEC-7CD7-CAA2-27384AEAD95F}"/>
              </a:ext>
            </a:extLst>
          </p:cNvPr>
          <p:cNvSpPr>
            <a:spLocks noGrp="1"/>
          </p:cNvSpPr>
          <p:nvPr>
            <p:ph type="dt" sz="half" idx="10"/>
          </p:nvPr>
        </p:nvSpPr>
        <p:spPr/>
        <p:txBody>
          <a:bodyPr/>
          <a:lstStyle/>
          <a:p>
            <a:fld id="{C317F6E3-3394-4D78-B674-168F422A74C0}" type="datetime1">
              <a:rPr lang="en-GB" smtClean="0"/>
              <a:t>03/06/2026</a:t>
            </a:fld>
            <a:endParaRPr lang="en-GB"/>
          </a:p>
        </p:txBody>
      </p:sp>
      <p:sp>
        <p:nvSpPr>
          <p:cNvPr id="6" name="Footer Placeholder 5">
            <a:extLst>
              <a:ext uri="{FF2B5EF4-FFF2-40B4-BE49-F238E27FC236}">
                <a16:creationId xmlns:a16="http://schemas.microsoft.com/office/drawing/2014/main" id="{5AE2D3C2-67ED-161C-7385-02A71959A1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B351BD-85AD-5050-E144-1C77FAC2346A}"/>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843418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05E99-9DDF-FD7B-2CDB-7DB617FE9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9620C0-D4F1-D245-D4B6-15A695BE09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1BC41D-B857-5BCF-BDB6-E65A387BDD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D599EC-7ED1-53D3-2C29-509069CD29FC}"/>
              </a:ext>
            </a:extLst>
          </p:cNvPr>
          <p:cNvSpPr>
            <a:spLocks noGrp="1"/>
          </p:cNvSpPr>
          <p:nvPr>
            <p:ph type="dt" sz="half" idx="10"/>
          </p:nvPr>
        </p:nvSpPr>
        <p:spPr/>
        <p:txBody>
          <a:bodyPr/>
          <a:lstStyle/>
          <a:p>
            <a:fld id="{67A3EC6D-CD58-4072-AD12-16D0FB0C075F}" type="datetime1">
              <a:rPr lang="en-GB" smtClean="0"/>
              <a:t>03/06/2026</a:t>
            </a:fld>
            <a:endParaRPr lang="en-GB"/>
          </a:p>
        </p:txBody>
      </p:sp>
      <p:sp>
        <p:nvSpPr>
          <p:cNvPr id="6" name="Footer Placeholder 5">
            <a:extLst>
              <a:ext uri="{FF2B5EF4-FFF2-40B4-BE49-F238E27FC236}">
                <a16:creationId xmlns:a16="http://schemas.microsoft.com/office/drawing/2014/main" id="{D303508E-A4AD-5260-B3B3-2FAEC2D5DF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7A5396-A17F-B65E-20AF-A10525628506}"/>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818882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A8218-D4BA-BD64-B1EE-483F4D0FFC1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6776CF-CE5D-369D-AEAC-BEE0C431BE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C6E834-D7EF-901B-23BF-BAB69242251E}"/>
              </a:ext>
            </a:extLst>
          </p:cNvPr>
          <p:cNvSpPr>
            <a:spLocks noGrp="1"/>
          </p:cNvSpPr>
          <p:nvPr>
            <p:ph type="dt" sz="half" idx="10"/>
          </p:nvPr>
        </p:nvSpPr>
        <p:spPr/>
        <p:txBody>
          <a:bodyPr/>
          <a:lstStyle/>
          <a:p>
            <a:fld id="{45186CE0-A340-48FA-8804-4B9E96C43C2F}" type="datetime1">
              <a:rPr lang="en-GB" smtClean="0"/>
              <a:t>03/06/2026</a:t>
            </a:fld>
            <a:endParaRPr lang="en-GB"/>
          </a:p>
        </p:txBody>
      </p:sp>
      <p:sp>
        <p:nvSpPr>
          <p:cNvPr id="5" name="Footer Placeholder 4">
            <a:extLst>
              <a:ext uri="{FF2B5EF4-FFF2-40B4-BE49-F238E27FC236}">
                <a16:creationId xmlns:a16="http://schemas.microsoft.com/office/drawing/2014/main" id="{9D46AEAD-ED5D-E731-6AFE-1C76C9F41D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788F47-A788-7509-3961-2EE29427B44D}"/>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3682391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F26F29-3B50-46E4-639A-CE4472298E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B2921E-0D08-9CE7-1EB8-6A70CF4095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9563E9-992C-4DCE-9B4E-5CB10AD6F909}"/>
              </a:ext>
            </a:extLst>
          </p:cNvPr>
          <p:cNvSpPr>
            <a:spLocks noGrp="1"/>
          </p:cNvSpPr>
          <p:nvPr>
            <p:ph type="dt" sz="half" idx="10"/>
          </p:nvPr>
        </p:nvSpPr>
        <p:spPr/>
        <p:txBody>
          <a:bodyPr/>
          <a:lstStyle/>
          <a:p>
            <a:fld id="{883DD313-B679-47D1-86B9-ABB5DFFCB931}" type="datetime1">
              <a:rPr lang="en-GB" smtClean="0"/>
              <a:t>03/06/2026</a:t>
            </a:fld>
            <a:endParaRPr lang="en-GB"/>
          </a:p>
        </p:txBody>
      </p:sp>
      <p:sp>
        <p:nvSpPr>
          <p:cNvPr id="5" name="Footer Placeholder 4">
            <a:extLst>
              <a:ext uri="{FF2B5EF4-FFF2-40B4-BE49-F238E27FC236}">
                <a16:creationId xmlns:a16="http://schemas.microsoft.com/office/drawing/2014/main" id="{EECCD1BB-6C42-F2F8-56EF-FCE8C2315D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490478-0677-0A30-F0C3-744FECBBEA00}"/>
              </a:ext>
            </a:extLst>
          </p:cNvPr>
          <p:cNvSpPr>
            <a:spLocks noGrp="1"/>
          </p:cNvSpPr>
          <p:nvPr>
            <p:ph type="sldNum" sz="quarter" idx="12"/>
          </p:nvPr>
        </p:nvSpPr>
        <p:spPr/>
        <p:txBody>
          <a:bodyPr/>
          <a:lstStyle/>
          <a:p>
            <a:fld id="{3A5C59F9-93F0-4BCB-AE07-A3E3ABD903D5}" type="slidenum">
              <a:rPr lang="en-GB" smtClean="0"/>
              <a:t>‹#›</a:t>
            </a:fld>
            <a:endParaRPr lang="en-GB"/>
          </a:p>
        </p:txBody>
      </p:sp>
    </p:spTree>
    <p:extLst>
      <p:ext uri="{BB962C8B-B14F-4D97-AF65-F5344CB8AC3E}">
        <p14:creationId xmlns:p14="http://schemas.microsoft.com/office/powerpoint/2010/main" val="2139349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60000"/>
                <a:lumOff val="40000"/>
              </a:schemeClr>
            </a:gs>
            <a:gs pos="35000">
              <a:schemeClr val="accent6">
                <a:lumMod val="0"/>
                <a:lumOff val="100000"/>
              </a:schemeClr>
            </a:gs>
            <a:gs pos="100000">
              <a:schemeClr val="accent6">
                <a:lumMod val="10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CA1A48-5E8E-26E1-2824-2A88F0EE68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56641E-4D7A-36DC-6681-73A1CB517E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A4BF2-6634-8CF4-1841-4FCE8A1F86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4811DE1-8F86-45B4-808D-5C80B85F029B}" type="datetime1">
              <a:rPr lang="en-GB" smtClean="0"/>
              <a:t>03/06/2026</a:t>
            </a:fld>
            <a:endParaRPr lang="en-GB"/>
          </a:p>
        </p:txBody>
      </p:sp>
      <p:sp>
        <p:nvSpPr>
          <p:cNvPr id="5" name="Footer Placeholder 4">
            <a:extLst>
              <a:ext uri="{FF2B5EF4-FFF2-40B4-BE49-F238E27FC236}">
                <a16:creationId xmlns:a16="http://schemas.microsoft.com/office/drawing/2014/main" id="{E37C5D19-A19F-7563-E9B6-F0E29CEB9D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F8B6204-96A8-D45C-05A6-F9CD7E1B28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5C59F9-93F0-4BCB-AE07-A3E3ABD903D5}" type="slidenum">
              <a:rPr lang="en-GB" smtClean="0"/>
              <a:t>‹#›</a:t>
            </a:fld>
            <a:endParaRPr lang="en-GB"/>
          </a:p>
        </p:txBody>
      </p:sp>
    </p:spTree>
    <p:extLst>
      <p:ext uri="{BB962C8B-B14F-4D97-AF65-F5344CB8AC3E}">
        <p14:creationId xmlns:p14="http://schemas.microsoft.com/office/powerpoint/2010/main" val="181269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groundwork.org.uk/westmidlands/west-mids-projects/restart-scheme/?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0225545-E8CE-2A4C-9599-9F76431F7BB7}"/>
              </a:ext>
            </a:extLst>
          </p:cNvPr>
          <p:cNvSpPr>
            <a:spLocks noGrp="1"/>
          </p:cNvSpPr>
          <p:nvPr>
            <p:ph type="sldNum" sz="quarter" idx="12"/>
          </p:nvPr>
        </p:nvSpPr>
        <p:spPr/>
        <p:txBody>
          <a:bodyPr/>
          <a:lstStyle/>
          <a:p>
            <a:fld id="{3A5C59F9-93F0-4BCB-AE07-A3E3ABD903D5}" type="slidenum">
              <a:rPr lang="en-GB" smtClean="0"/>
              <a:t>1</a:t>
            </a:fld>
            <a:endParaRPr lang="en-GB"/>
          </a:p>
        </p:txBody>
      </p:sp>
      <p:pic>
        <p:nvPicPr>
          <p:cNvPr id="4" name="Picture 3">
            <a:extLst>
              <a:ext uri="{FF2B5EF4-FFF2-40B4-BE49-F238E27FC236}">
                <a16:creationId xmlns:a16="http://schemas.microsoft.com/office/drawing/2014/main" id="{21A30B98-FCE4-7B08-4BF2-D89AB409B6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233" y="147908"/>
            <a:ext cx="2133600" cy="2133600"/>
          </a:xfrm>
          <a:prstGeom prst="rect">
            <a:avLst/>
          </a:prstGeom>
        </p:spPr>
      </p:pic>
      <p:sp>
        <p:nvSpPr>
          <p:cNvPr id="5" name="TextBox 4">
            <a:extLst>
              <a:ext uri="{FF2B5EF4-FFF2-40B4-BE49-F238E27FC236}">
                <a16:creationId xmlns:a16="http://schemas.microsoft.com/office/drawing/2014/main" id="{77D0F44B-BC66-64C3-2640-1F9157ED73FE}"/>
              </a:ext>
            </a:extLst>
          </p:cNvPr>
          <p:cNvSpPr txBox="1"/>
          <p:nvPr/>
        </p:nvSpPr>
        <p:spPr>
          <a:xfrm>
            <a:off x="2420770" y="1575125"/>
            <a:ext cx="7008366" cy="4247317"/>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STUDENT NAMES &amp; NUMBERS</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NADIA QAMAR:2312083</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MODULE CODE: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LCLM 5004</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MODULE TITLE: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MANAGING BUSINESS INFORMATION</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LECTURER NAME: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DR CHINONSO NWAGBOSO</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ASSIGNMENT TITLE: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COMPONENT 1 (GROUP PRESENTATION)</a:t>
            </a:r>
          </a:p>
          <a:p>
            <a:endParaRPr lang="en-GB" dirty="0"/>
          </a:p>
        </p:txBody>
      </p:sp>
    </p:spTree>
    <p:extLst>
      <p:ext uri="{BB962C8B-B14F-4D97-AF65-F5344CB8AC3E}">
        <p14:creationId xmlns:p14="http://schemas.microsoft.com/office/powerpoint/2010/main" val="4132331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24" name="Freeform: Shape 23">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1">
            <a:extLst>
              <a:ext uri="{FF2B5EF4-FFF2-40B4-BE49-F238E27FC236}">
                <a16:creationId xmlns:a16="http://schemas.microsoft.com/office/drawing/2014/main" id="{F5B56FFD-EB43-1004-6954-67F78F400F74}"/>
              </a:ext>
            </a:extLst>
          </p:cNvPr>
          <p:cNvSpPr>
            <a:spLocks noGrp="1"/>
          </p:cNvSpPr>
          <p:nvPr>
            <p:ph type="title"/>
          </p:nvPr>
        </p:nvSpPr>
        <p:spPr>
          <a:xfrm>
            <a:off x="804672" y="3121701"/>
            <a:ext cx="3658053" cy="1786515"/>
          </a:xfrm>
          <a:prstGeom prst="ellipse">
            <a:avLst/>
          </a:prstGeom>
        </p:spPr>
        <p:txBody>
          <a:bodyPr vert="horz" lIns="91440" tIns="45720" rIns="91440" bIns="45720" rtlCol="0" anchor="t">
            <a:normAutofit/>
          </a:bodyPr>
          <a:lstStyle/>
          <a:p>
            <a:r>
              <a:rPr lang="en-US" sz="3200" kern="1200" dirty="0">
                <a:solidFill>
                  <a:schemeClr val="tx2"/>
                </a:solidFill>
                <a:latin typeface="Arial" panose="020B0604020202020204" pitchFamily="34" charset="0"/>
                <a:cs typeface="Arial" panose="020B0604020202020204" pitchFamily="34" charset="0"/>
              </a:rPr>
              <a:t>Content</a:t>
            </a:r>
          </a:p>
        </p:txBody>
      </p:sp>
      <p:sp>
        <p:nvSpPr>
          <p:cNvPr id="2" name="Slide Number Placeholder 1">
            <a:extLst>
              <a:ext uri="{FF2B5EF4-FFF2-40B4-BE49-F238E27FC236}">
                <a16:creationId xmlns:a16="http://schemas.microsoft.com/office/drawing/2014/main" id="{ED9572EE-014A-3CEC-AD27-3236B3BE0EBE}"/>
              </a:ext>
            </a:extLst>
          </p:cNvPr>
          <p:cNvSpPr>
            <a:spLocks noGrp="1"/>
          </p:cNvSpPr>
          <p:nvPr>
            <p:ph type="sldNum" sz="quarter" idx="12"/>
          </p:nvPr>
        </p:nvSpPr>
        <p:spPr/>
        <p:txBody>
          <a:bodyPr/>
          <a:lstStyle/>
          <a:p>
            <a:fld id="{3A5C59F9-93F0-4BCB-AE07-A3E3ABD903D5}" type="slidenum">
              <a:rPr lang="en-GB" smtClean="0"/>
              <a:t>2</a:t>
            </a:fld>
            <a:endParaRPr lang="en-GB"/>
          </a:p>
        </p:txBody>
      </p:sp>
      <p:sp>
        <p:nvSpPr>
          <p:cNvPr id="6" name="TextBox 5">
            <a:extLst>
              <a:ext uri="{FF2B5EF4-FFF2-40B4-BE49-F238E27FC236}">
                <a16:creationId xmlns:a16="http://schemas.microsoft.com/office/drawing/2014/main" id="{668E29E9-B839-3007-20A8-EE4BA5CCE10B}"/>
              </a:ext>
            </a:extLst>
          </p:cNvPr>
          <p:cNvSpPr txBox="1"/>
          <p:nvPr/>
        </p:nvSpPr>
        <p:spPr>
          <a:xfrm>
            <a:off x="5264760" y="1302993"/>
            <a:ext cx="6406129" cy="424731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1. Content page.</a:t>
            </a:r>
          </a:p>
          <a:p>
            <a:r>
              <a:rPr lang="en-GB" dirty="0">
                <a:latin typeface="Arial" panose="020B0604020202020204" pitchFamily="34" charset="0"/>
                <a:cs typeface="Arial" panose="020B0604020202020204" pitchFamily="34" charset="0"/>
              </a:rPr>
              <a:t>2. Introduction to Groundwork</a:t>
            </a:r>
          </a:p>
          <a:p>
            <a:r>
              <a:rPr lang="en-GB" dirty="0">
                <a:latin typeface="Arial" panose="020B0604020202020204" pitchFamily="34" charset="0"/>
                <a:cs typeface="Arial" panose="020B0604020202020204" pitchFamily="34" charset="0"/>
              </a:rPr>
              <a:t>3. Introduction to different information systems. (TPS) (MIS) (DSS) and (CRM).</a:t>
            </a:r>
          </a:p>
          <a:p>
            <a:r>
              <a:rPr lang="en-GB" dirty="0">
                <a:latin typeface="Arial" panose="020B0604020202020204" pitchFamily="34" charset="0"/>
                <a:cs typeface="Arial" panose="020B0604020202020204" pitchFamily="34" charset="0"/>
              </a:rPr>
              <a:t>4. Analysis and compare system.</a:t>
            </a:r>
          </a:p>
          <a:p>
            <a:r>
              <a:rPr lang="en-GB" dirty="0">
                <a:latin typeface="Arial" panose="020B0604020202020204" pitchFamily="34" charset="0"/>
                <a:cs typeface="Arial" panose="020B0604020202020204" pitchFamily="34" charset="0"/>
              </a:rPr>
              <a:t>(a). Comparative Analysis of information, (system (Organisation Pyramid)</a:t>
            </a:r>
          </a:p>
          <a:p>
            <a:r>
              <a:rPr lang="en-GB" dirty="0">
                <a:latin typeface="Arial" panose="020B0604020202020204" pitchFamily="34" charset="0"/>
                <a:cs typeface="Arial" panose="020B0604020202020204" pitchFamily="34" charset="0"/>
              </a:rPr>
              <a:t>(b). Comparison Matrix (TPS,MIS,DSS).</a:t>
            </a:r>
          </a:p>
          <a:p>
            <a:r>
              <a:rPr lang="en-GB" dirty="0">
                <a:latin typeface="Arial" panose="020B0604020202020204" pitchFamily="34" charset="0"/>
                <a:cs typeface="Arial" panose="020B0604020202020204" pitchFamily="34" charset="0"/>
              </a:rPr>
              <a:t>5. Ethical Considerations</a:t>
            </a:r>
          </a:p>
          <a:p>
            <a:r>
              <a:rPr lang="en-GB" dirty="0">
                <a:latin typeface="Arial" panose="020B0604020202020204" pitchFamily="34" charset="0"/>
                <a:cs typeface="Arial" panose="020B0604020202020204" pitchFamily="34" charset="0"/>
              </a:rPr>
              <a:t>(a). Core Ethical Challenges</a:t>
            </a:r>
          </a:p>
          <a:p>
            <a:r>
              <a:rPr lang="en-GB" dirty="0">
                <a:latin typeface="Arial" panose="020B0604020202020204" pitchFamily="34" charset="0"/>
                <a:cs typeface="Arial" panose="020B0604020202020204" pitchFamily="34" charset="0"/>
              </a:rPr>
              <a:t>(b). Robust Risk.</a:t>
            </a:r>
          </a:p>
          <a:p>
            <a:r>
              <a:rPr lang="en-GB" dirty="0">
                <a:latin typeface="Arial" panose="020B0604020202020204" pitchFamily="34" charset="0"/>
                <a:cs typeface="Arial" panose="020B0604020202020204" pitchFamily="34" charset="0"/>
              </a:rPr>
              <a:t>6. Real world case studies.</a:t>
            </a:r>
          </a:p>
          <a:p>
            <a:r>
              <a:rPr lang="en-GB" dirty="0">
                <a:latin typeface="Arial" panose="020B0604020202020204" pitchFamily="34" charset="0"/>
                <a:cs typeface="Arial" panose="020B0604020202020204" pitchFamily="34" charset="0"/>
              </a:rPr>
              <a:t>7. Recommendations for Groundworks.</a:t>
            </a:r>
          </a:p>
          <a:p>
            <a:r>
              <a:rPr lang="en-GB" dirty="0">
                <a:latin typeface="Arial" panose="020B0604020202020204" pitchFamily="34" charset="0"/>
                <a:cs typeface="Arial" panose="020B0604020202020204" pitchFamily="34" charset="0"/>
              </a:rPr>
              <a:t>6. Conclusion.</a:t>
            </a:r>
          </a:p>
          <a:p>
            <a:r>
              <a:rPr lang="en-GB" dirty="0">
                <a:latin typeface="Arial" panose="020B0604020202020204" pitchFamily="34" charset="0"/>
                <a:cs typeface="Arial" panose="020B0604020202020204" pitchFamily="34" charset="0"/>
              </a:rPr>
              <a:t>7. References.</a:t>
            </a:r>
          </a:p>
        </p:txBody>
      </p:sp>
    </p:spTree>
    <p:extLst>
      <p:ext uri="{BB962C8B-B14F-4D97-AF65-F5344CB8AC3E}">
        <p14:creationId xmlns:p14="http://schemas.microsoft.com/office/powerpoint/2010/main" val="93364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5A763-BDBD-60F8-760F-C3B7859CAB90}"/>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Introduction to Groundwork</a:t>
            </a:r>
            <a:endParaRPr lang="en-GB" sz="3200" dirty="0"/>
          </a:p>
        </p:txBody>
      </p:sp>
      <p:sp>
        <p:nvSpPr>
          <p:cNvPr id="3" name="Content Placeholder 2">
            <a:extLst>
              <a:ext uri="{FF2B5EF4-FFF2-40B4-BE49-F238E27FC236}">
                <a16:creationId xmlns:a16="http://schemas.microsoft.com/office/drawing/2014/main" id="{5B6F1FAB-6413-159A-38B9-6A7AD20CB02D}"/>
              </a:ext>
            </a:extLst>
          </p:cNvPr>
          <p:cNvSpPr>
            <a:spLocks noGrp="1"/>
          </p:cNvSpPr>
          <p:nvPr>
            <p:ph idx="1"/>
          </p:nvPr>
        </p:nvSpPr>
        <p:spPr>
          <a:xfrm>
            <a:off x="838200" y="1457011"/>
            <a:ext cx="10515600" cy="4719952"/>
          </a:xfrm>
        </p:spPr>
        <p:txBody>
          <a:bodyPr>
            <a:normAutofit/>
          </a:bodyPr>
          <a:lstStyle/>
          <a:p>
            <a:pPr marL="0" indent="0">
              <a:buNone/>
            </a:pPr>
            <a:r>
              <a:rPr lang="en-GB" sz="1600" dirty="0">
                <a:latin typeface="Arial" panose="020B0604020202020204" pitchFamily="34" charset="0"/>
                <a:cs typeface="Arial" panose="020B0604020202020204" pitchFamily="34" charset="0"/>
              </a:rPr>
              <a:t>Groundwork takes practical action to create a fair and green future where people, places, and nature can thrive.</a:t>
            </a:r>
          </a:p>
          <a:p>
            <a:pPr marL="0" indent="0" algn="just">
              <a:buNone/>
            </a:pPr>
            <a:r>
              <a:rPr lang="en-GB" sz="1600" dirty="0">
                <a:latin typeface="Arial" panose="020B0604020202020204" pitchFamily="34" charset="0"/>
                <a:cs typeface="Arial" panose="020B0604020202020204" pitchFamily="34" charset="0"/>
              </a:rPr>
              <a:t>They support local communities and businesses to build strength and resilience. This support is vital and tackle hardship, create a fair shift to net-zero carbon emissions, and help nature recover.  Companies goal is to reduce inequality, create better jobs, and help people live healthier, happier lives.</a:t>
            </a:r>
          </a:p>
          <a:p>
            <a:pPr marL="0" indent="0" algn="just">
              <a:buNone/>
            </a:pPr>
            <a:r>
              <a:rPr lang="en-GB" sz="1600" b="1" dirty="0">
                <a:latin typeface="Arial" panose="020B0604020202020204" pitchFamily="34" charset="0"/>
                <a:cs typeface="Arial" panose="020B0604020202020204" pitchFamily="34" charset="0"/>
              </a:rPr>
              <a:t>The Restart Scheme</a:t>
            </a:r>
            <a:endParaRPr lang="en-GB" sz="1600" dirty="0">
              <a:latin typeface="Arial" panose="020B0604020202020204" pitchFamily="34" charset="0"/>
              <a:cs typeface="Arial" panose="020B0604020202020204" pitchFamily="34" charset="0"/>
            </a:endParaRPr>
          </a:p>
          <a:p>
            <a:pPr marL="0" indent="0" algn="just">
              <a:buNone/>
            </a:pPr>
            <a:r>
              <a:rPr lang="en-GB" sz="1600" dirty="0">
                <a:latin typeface="Arial" panose="020B0604020202020204" pitchFamily="34" charset="0"/>
                <a:cs typeface="Arial" panose="020B0604020202020204" pitchFamily="34" charset="0"/>
              </a:rPr>
              <a:t>The Restart Scheme is designed to help people who receive benefits move into long-term, stable employment.</a:t>
            </a:r>
          </a:p>
          <a:p>
            <a:pPr marL="0" indent="0" algn="just">
              <a:buNone/>
            </a:pPr>
            <a:r>
              <a:rPr lang="en-GB" sz="1600" dirty="0">
                <a:latin typeface="Arial" panose="020B0604020202020204" pitchFamily="34" charset="0"/>
                <a:cs typeface="Arial" panose="020B0604020202020204" pitchFamily="34" charset="0"/>
              </a:rPr>
              <a:t>Groundwork, works with a large network of local employers, including well-known brand names. The team works closely with everyone to create a personalized support plan. This tailored approach helps them prepare for work and successfully stay in their new jobs. The Company uses CRM to be able to work effectively in-line with Companies goals. (Groundwork, n.d.)</a:t>
            </a:r>
          </a:p>
          <a:p>
            <a:pPr marL="0" indent="0" algn="just">
              <a:buNone/>
            </a:pPr>
            <a:r>
              <a:rPr lang="en-GB" sz="1600" dirty="0">
                <a:latin typeface="Arial" panose="020B0604020202020204" pitchFamily="34" charset="0"/>
                <a:cs typeface="Arial" panose="020B0604020202020204" pitchFamily="34" charset="0"/>
              </a:rPr>
              <a:t> </a:t>
            </a:r>
          </a:p>
          <a:p>
            <a:endParaRPr lang="en-GB" sz="1600" dirty="0"/>
          </a:p>
        </p:txBody>
      </p:sp>
      <p:sp>
        <p:nvSpPr>
          <p:cNvPr id="4" name="Slide Number Placeholder 3">
            <a:extLst>
              <a:ext uri="{FF2B5EF4-FFF2-40B4-BE49-F238E27FC236}">
                <a16:creationId xmlns:a16="http://schemas.microsoft.com/office/drawing/2014/main" id="{6A014B58-5AF4-D05E-C2ED-760D9EFF3794}"/>
              </a:ext>
            </a:extLst>
          </p:cNvPr>
          <p:cNvSpPr>
            <a:spLocks noGrp="1"/>
          </p:cNvSpPr>
          <p:nvPr>
            <p:ph type="sldNum" sz="quarter" idx="12"/>
          </p:nvPr>
        </p:nvSpPr>
        <p:spPr/>
        <p:txBody>
          <a:bodyPr/>
          <a:lstStyle/>
          <a:p>
            <a:fld id="{3A5C59F9-93F0-4BCB-AE07-A3E3ABD903D5}" type="slidenum">
              <a:rPr lang="en-GB" smtClean="0"/>
              <a:t>3</a:t>
            </a:fld>
            <a:endParaRPr lang="en-GB"/>
          </a:p>
        </p:txBody>
      </p:sp>
    </p:spTree>
    <p:extLst>
      <p:ext uri="{BB962C8B-B14F-4D97-AF65-F5344CB8AC3E}">
        <p14:creationId xmlns:p14="http://schemas.microsoft.com/office/powerpoint/2010/main" val="395949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368817A-EA68-5B80-920D-6068EAEA54D2}"/>
              </a:ext>
            </a:extLst>
          </p:cNvPr>
          <p:cNvSpPr>
            <a:spLocks noGrp="1"/>
          </p:cNvSpPr>
          <p:nvPr>
            <p:ph type="title"/>
          </p:nvPr>
        </p:nvSpPr>
        <p:spPr>
          <a:xfrm>
            <a:off x="1179226" y="391887"/>
            <a:ext cx="9833548" cy="733528"/>
          </a:xfrm>
        </p:spPr>
        <p:txBody>
          <a:bodyPr anchor="b">
            <a:normAutofit/>
          </a:bodyPr>
          <a:lstStyle/>
          <a:p>
            <a:pPr algn="ctr"/>
            <a:r>
              <a:rPr lang="en-GB" sz="3200" dirty="0">
                <a:solidFill>
                  <a:schemeClr val="tx2"/>
                </a:solidFill>
                <a:latin typeface="Arial" panose="020B0604020202020204" pitchFamily="34" charset="0"/>
                <a:cs typeface="Arial" panose="020B0604020202020204" pitchFamily="34" charset="0"/>
              </a:rPr>
              <a:t>Introduction to different information systems</a:t>
            </a:r>
            <a:endParaRPr lang="en-GB" sz="3200" dirty="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376841E-727D-EFFF-ED4D-5441FD166498}"/>
              </a:ext>
            </a:extLst>
          </p:cNvPr>
          <p:cNvSpPr>
            <a:spLocks noGrp="1"/>
          </p:cNvSpPr>
          <p:nvPr>
            <p:ph idx="1"/>
          </p:nvPr>
        </p:nvSpPr>
        <p:spPr>
          <a:xfrm>
            <a:off x="1179226" y="1125415"/>
            <a:ext cx="9833548" cy="4459540"/>
          </a:xfrm>
        </p:spPr>
        <p:txBody>
          <a:bodyPr>
            <a:normAutofit/>
          </a:bodyPr>
          <a:lstStyle/>
          <a:p>
            <a:pPr algn="just"/>
            <a:endParaRPr lang="en-US" sz="1700" dirty="0">
              <a:solidFill>
                <a:schemeClr val="tx2"/>
              </a:solidFill>
              <a:latin typeface="Arial" panose="020B0604020202020204" pitchFamily="34" charset="0"/>
              <a:cs typeface="Arial" panose="020B0604020202020204" pitchFamily="34" charset="0"/>
            </a:endParaRPr>
          </a:p>
          <a:p>
            <a:pPr algn="just"/>
            <a:r>
              <a:rPr lang="en-GB" sz="1800" dirty="0"/>
              <a:t>Information systems (IS) serve as the essential digital infrastructure of modern business operations, collecting, processing, and distributing data to secure a competitive advantage. In a fast- paced market, these systems streamline daily activities and transform raw data into actionable insights, allowing organizations to optimize workflows, improve decision-making, and deliver a superior customer experience.</a:t>
            </a:r>
          </a:p>
          <a:p>
            <a:pPr algn="just"/>
            <a:r>
              <a:rPr lang="en-GB" sz="1800" dirty="0"/>
              <a:t>To meet diverse organizational needs, businesses deploy a hierarchy of specialized systems. This starts at the ground level with </a:t>
            </a:r>
            <a:r>
              <a:rPr lang="en-GB" sz="1800" b="1" dirty="0"/>
              <a:t>Transaction Processing Systems (TPS) </a:t>
            </a:r>
            <a:r>
              <a:rPr lang="en-GB" sz="1800" dirty="0"/>
              <a:t>for recording daily activities, which then feed operational data into </a:t>
            </a:r>
            <a:r>
              <a:rPr lang="en-GB" sz="1800" b="1" dirty="0"/>
              <a:t>Management Information Systems (MIS) </a:t>
            </a:r>
            <a:r>
              <a:rPr lang="en-GB" sz="1800" dirty="0"/>
              <a:t>to generate structured performance reports. For more complex, semi - structured scenarios, </a:t>
            </a:r>
            <a:r>
              <a:rPr lang="en-GB" sz="1800" b="1" dirty="0"/>
              <a:t>Decision Support Systems (DSS) </a:t>
            </a:r>
            <a:r>
              <a:rPr lang="en-GB" sz="1800" dirty="0"/>
              <a:t>offer analytical tools for leadership, while specialized </a:t>
            </a:r>
            <a:r>
              <a:rPr lang="en-GB" sz="1800" b="1" dirty="0"/>
              <a:t>Customer Relationship Management (CRM) </a:t>
            </a:r>
            <a:r>
              <a:rPr lang="en-GB" sz="1800" dirty="0"/>
              <a:t>systems centralize data across departments to streamline communication, forecast revenue, and build long-term customer loyalty.</a:t>
            </a:r>
          </a:p>
          <a:p>
            <a:pPr algn="just"/>
            <a:endParaRPr lang="en-GB" sz="1700" dirty="0">
              <a:solidFill>
                <a:schemeClr val="tx2"/>
              </a:solidFill>
              <a:latin typeface="Arial" panose="020B0604020202020204" pitchFamily="34" charset="0"/>
              <a:cs typeface="Arial" panose="020B0604020202020204" pitchFamily="34" charset="0"/>
            </a:endParaRPr>
          </a:p>
          <a:p>
            <a:pPr algn="just"/>
            <a:endParaRPr lang="en-GB" sz="1700" dirty="0">
              <a:solidFill>
                <a:schemeClr val="tx2"/>
              </a:solidFill>
              <a:latin typeface="Arial" panose="020B0604020202020204" pitchFamily="34" charset="0"/>
              <a:cs typeface="Arial" panose="020B0604020202020204" pitchFamily="34" charset="0"/>
            </a:endParaRPr>
          </a:p>
          <a:p>
            <a:endParaRPr lang="en-GB" sz="10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E105714C-9E54-E483-7E5B-FA17B7D6C953}"/>
              </a:ext>
            </a:extLst>
          </p:cNvPr>
          <p:cNvSpPr>
            <a:spLocks noGrp="1"/>
          </p:cNvSpPr>
          <p:nvPr>
            <p:ph type="sldNum" sz="quarter" idx="12"/>
          </p:nvPr>
        </p:nvSpPr>
        <p:spPr/>
        <p:txBody>
          <a:bodyPr/>
          <a:lstStyle/>
          <a:p>
            <a:fld id="{3A5C59F9-93F0-4BCB-AE07-A3E3ABD903D5}" type="slidenum">
              <a:rPr lang="en-GB" smtClean="0"/>
              <a:t>4</a:t>
            </a:fld>
            <a:endParaRPr lang="en-GB"/>
          </a:p>
        </p:txBody>
      </p:sp>
    </p:spTree>
    <p:extLst>
      <p:ext uri="{BB962C8B-B14F-4D97-AF65-F5344CB8AC3E}">
        <p14:creationId xmlns:p14="http://schemas.microsoft.com/office/powerpoint/2010/main" val="2232497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8F64B-DA81-14CD-CB4A-D2C610F56F22}"/>
              </a:ext>
            </a:extLst>
          </p:cNvPr>
          <p:cNvSpPr>
            <a:spLocks noGrp="1"/>
          </p:cNvSpPr>
          <p:nvPr>
            <p:ph type="title"/>
          </p:nvPr>
        </p:nvSpPr>
        <p:spPr>
          <a:xfrm>
            <a:off x="385916" y="1416819"/>
            <a:ext cx="3193026" cy="2012182"/>
          </a:xfrm>
        </p:spPr>
        <p:txBody>
          <a:bodyPr>
            <a:normAutofit/>
          </a:bodyPr>
          <a:lstStyle/>
          <a:p>
            <a:r>
              <a:rPr lang="en-GB" sz="3200" dirty="0">
                <a:latin typeface="Arial" panose="020B0604020202020204" pitchFamily="34" charset="0"/>
                <a:cs typeface="Arial" panose="020B0604020202020204" pitchFamily="34" charset="0"/>
              </a:rPr>
              <a:t>Comparative Analysis of Information Systems</a:t>
            </a:r>
            <a:endParaRPr lang="en-GB" sz="3200" dirty="0"/>
          </a:p>
        </p:txBody>
      </p:sp>
      <p:pic>
        <p:nvPicPr>
          <p:cNvPr id="4" name="Content Placeholder 4">
            <a:extLst>
              <a:ext uri="{FF2B5EF4-FFF2-40B4-BE49-F238E27FC236}">
                <a16:creationId xmlns:a16="http://schemas.microsoft.com/office/drawing/2014/main" id="{0FC42DEE-DE9B-2B7B-1DF8-9BBEF6BB52EB}"/>
              </a:ext>
            </a:extLst>
          </p:cNvPr>
          <p:cNvPicPr>
            <a:picLocks noGrp="1" noChangeAspect="1"/>
          </p:cNvPicPr>
          <p:nvPr>
            <p:ph idx="1"/>
          </p:nvPr>
        </p:nvPicPr>
        <p:blipFill>
          <a:blip r:embed="rId2"/>
          <a:srcRect l="-2446"/>
          <a:stretch>
            <a:fillRect/>
          </a:stretch>
        </p:blipFill>
        <p:spPr>
          <a:xfrm>
            <a:off x="3372770" y="136525"/>
            <a:ext cx="8633914" cy="6692966"/>
          </a:xfrm>
          <a:prstGeom prst="rect">
            <a:avLst/>
          </a:prstGeom>
        </p:spPr>
      </p:pic>
      <p:sp>
        <p:nvSpPr>
          <p:cNvPr id="3" name="Slide Number Placeholder 2">
            <a:extLst>
              <a:ext uri="{FF2B5EF4-FFF2-40B4-BE49-F238E27FC236}">
                <a16:creationId xmlns:a16="http://schemas.microsoft.com/office/drawing/2014/main" id="{F4742D4A-8D31-09AD-9769-FFE4398095B2}"/>
              </a:ext>
            </a:extLst>
          </p:cNvPr>
          <p:cNvSpPr>
            <a:spLocks noGrp="1"/>
          </p:cNvSpPr>
          <p:nvPr>
            <p:ph type="sldNum" sz="quarter" idx="12"/>
          </p:nvPr>
        </p:nvSpPr>
        <p:spPr/>
        <p:txBody>
          <a:bodyPr/>
          <a:lstStyle/>
          <a:p>
            <a:fld id="{3A5C59F9-93F0-4BCB-AE07-A3E3ABD903D5}" type="slidenum">
              <a:rPr lang="en-GB" smtClean="0"/>
              <a:t>5</a:t>
            </a:fld>
            <a:endParaRPr lang="en-GB"/>
          </a:p>
        </p:txBody>
      </p:sp>
    </p:spTree>
    <p:extLst>
      <p:ext uri="{BB962C8B-B14F-4D97-AF65-F5344CB8AC3E}">
        <p14:creationId xmlns:p14="http://schemas.microsoft.com/office/powerpoint/2010/main" val="4179154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EEC6F5B-1158-0351-A659-4A0BBA787C8E}"/>
              </a:ext>
            </a:extLst>
          </p:cNvPr>
          <p:cNvSpPr>
            <a:spLocks noGrp="1"/>
          </p:cNvSpPr>
          <p:nvPr>
            <p:ph type="title"/>
          </p:nvPr>
        </p:nvSpPr>
        <p:spPr>
          <a:xfrm>
            <a:off x="1179226" y="452176"/>
            <a:ext cx="9833548" cy="653143"/>
          </a:xfrm>
        </p:spPr>
        <p:txBody>
          <a:bodyPr anchor="b">
            <a:normAutofit/>
          </a:bodyPr>
          <a:lstStyle/>
          <a:p>
            <a:pPr algn="ctr"/>
            <a:r>
              <a:rPr lang="en-GB" sz="3200" dirty="0">
                <a:solidFill>
                  <a:schemeClr val="tx2"/>
                </a:solidFill>
                <a:latin typeface="Arial" panose="020B0604020202020204" pitchFamily="34" charset="0"/>
                <a:cs typeface="Arial" panose="020B0604020202020204" pitchFamily="34" charset="0"/>
              </a:rPr>
              <a:t>Comprehensive Analysis of the (Three Systems) </a:t>
            </a:r>
            <a:endParaRPr lang="en-GB" sz="3200" dirty="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DC13056-155C-1604-6A8B-47AE2FB49589}"/>
              </a:ext>
            </a:extLst>
          </p:cNvPr>
          <p:cNvSpPr>
            <a:spLocks noGrp="1"/>
          </p:cNvSpPr>
          <p:nvPr>
            <p:ph idx="1"/>
          </p:nvPr>
        </p:nvSpPr>
        <p:spPr>
          <a:xfrm>
            <a:off x="1179226" y="1346478"/>
            <a:ext cx="9833548" cy="4833257"/>
          </a:xfrm>
        </p:spPr>
        <p:txBody>
          <a:bodyPr>
            <a:normAutofit/>
          </a:bodyPr>
          <a:lstStyle/>
          <a:p>
            <a:pPr marL="0" indent="0">
              <a:buNone/>
            </a:pPr>
            <a:r>
              <a:rPr lang="en-GB" sz="1600" dirty="0">
                <a:solidFill>
                  <a:schemeClr val="tx2"/>
                </a:solidFill>
                <a:latin typeface="Arial" panose="020B0604020202020204" pitchFamily="34" charset="0"/>
                <a:cs typeface="Arial" panose="020B0604020202020204" pitchFamily="34" charset="0"/>
              </a:rPr>
              <a:t>Transaction Processing Systems (TPS)</a:t>
            </a:r>
            <a:endParaRPr lang="en-GB" sz="1600" b="1" dirty="0">
              <a:solidFill>
                <a:schemeClr val="tx2"/>
              </a:solidFill>
              <a:latin typeface="Arial" panose="020B0604020202020204" pitchFamily="34" charset="0"/>
              <a:cs typeface="Arial" panose="020B0604020202020204" pitchFamily="34" charset="0"/>
            </a:endParaRPr>
          </a:p>
          <a:p>
            <a:endParaRPr lang="en-GB" sz="1600" b="1" dirty="0">
              <a:solidFill>
                <a:schemeClr val="tx2"/>
              </a:solidFill>
              <a:latin typeface="Arial" panose="020B0604020202020204" pitchFamily="34" charset="0"/>
              <a:cs typeface="Arial" panose="020B0604020202020204" pitchFamily="34" charset="0"/>
            </a:endParaRPr>
          </a:p>
          <a:p>
            <a:pPr algn="just"/>
            <a:r>
              <a:rPr lang="en-GB" sz="1600" b="1" dirty="0">
                <a:solidFill>
                  <a:schemeClr val="tx2"/>
                </a:solidFill>
                <a:latin typeface="Arial" panose="020B0604020202020204" pitchFamily="34" charset="0"/>
                <a:cs typeface="Arial" panose="020B0604020202020204" pitchFamily="34" charset="0"/>
              </a:rPr>
              <a:t>Core Function:</a:t>
            </a:r>
            <a:r>
              <a:rPr lang="en-GB" sz="1600" dirty="0">
                <a:solidFill>
                  <a:schemeClr val="tx2"/>
                </a:solidFill>
                <a:latin typeface="Arial" panose="020B0604020202020204" pitchFamily="34" charset="0"/>
                <a:cs typeface="Arial" panose="020B0604020202020204" pitchFamily="34" charset="0"/>
              </a:rPr>
              <a:t> TPS acts as the operational engine of the business. It captures, processes, and records high volumes of routine, day-to-day transactions essential for business survival. Examples include processing sales, managing payroll, and recording inventory.</a:t>
            </a:r>
          </a:p>
          <a:p>
            <a:pPr algn="just"/>
            <a:r>
              <a:rPr lang="en-GB" sz="1600" b="1" dirty="0">
                <a:solidFill>
                  <a:schemeClr val="tx2"/>
                </a:solidFill>
                <a:latin typeface="Arial" panose="020B0604020202020204" pitchFamily="34" charset="0"/>
                <a:cs typeface="Arial" panose="020B0604020202020204" pitchFamily="34" charset="0"/>
              </a:rPr>
              <a:t>Benefits:</a:t>
            </a:r>
            <a:r>
              <a:rPr lang="en-GB" sz="1600" dirty="0">
                <a:solidFill>
                  <a:schemeClr val="tx2"/>
                </a:solidFill>
                <a:latin typeface="Arial" panose="020B0604020202020204" pitchFamily="34" charset="0"/>
                <a:cs typeface="Arial" panose="020B0604020202020204" pitchFamily="34" charset="0"/>
              </a:rPr>
              <a:t>  Ensures extreme accuracy, consistency, and real-time data integrity.</a:t>
            </a:r>
          </a:p>
          <a:p>
            <a:pPr algn="just"/>
            <a:r>
              <a:rPr lang="en-GB" sz="1600" dirty="0">
                <a:solidFill>
                  <a:schemeClr val="tx2"/>
                </a:solidFill>
                <a:latin typeface="Arial" panose="020B0604020202020204" pitchFamily="34" charset="0"/>
                <a:cs typeface="Arial" panose="020B0604020202020204" pitchFamily="34" charset="0"/>
              </a:rPr>
              <a:t>Automates manual data entry, vastly accelerating operational speed and reducing human error.</a:t>
            </a:r>
          </a:p>
          <a:p>
            <a:pPr algn="just"/>
            <a:r>
              <a:rPr lang="en-GB" sz="1600" dirty="0">
                <a:solidFill>
                  <a:schemeClr val="tx2"/>
                </a:solidFill>
                <a:latin typeface="Arial" panose="020B0604020202020204" pitchFamily="34" charset="0"/>
                <a:cs typeface="Arial" panose="020B0604020202020204" pitchFamily="34" charset="0"/>
              </a:rPr>
              <a:t>Provides the foundational </a:t>
            </a:r>
            <a:r>
              <a:rPr lang="en-GB" sz="1600" b="1" dirty="0">
                <a:solidFill>
                  <a:schemeClr val="tx2"/>
                </a:solidFill>
                <a:latin typeface="Arial" panose="020B0604020202020204" pitchFamily="34" charset="0"/>
                <a:cs typeface="Arial" panose="020B0604020202020204" pitchFamily="34" charset="0"/>
              </a:rPr>
              <a:t>ground-truth</a:t>
            </a:r>
            <a:r>
              <a:rPr lang="en-GB" sz="1600" dirty="0">
                <a:solidFill>
                  <a:schemeClr val="tx2"/>
                </a:solidFill>
                <a:latin typeface="Arial" panose="020B0604020202020204" pitchFamily="34" charset="0"/>
                <a:cs typeface="Arial" panose="020B0604020202020204" pitchFamily="34" charset="0"/>
              </a:rPr>
              <a:t> data that all higher-level systems rely on.</a:t>
            </a:r>
          </a:p>
          <a:p>
            <a:pPr algn="just"/>
            <a:r>
              <a:rPr lang="en-GB" sz="1600" b="1" dirty="0">
                <a:solidFill>
                  <a:schemeClr val="tx2"/>
                </a:solidFill>
                <a:latin typeface="Arial" panose="020B0604020202020204" pitchFamily="34" charset="0"/>
                <a:cs typeface="Arial" panose="020B0604020202020204" pitchFamily="34" charset="0"/>
              </a:rPr>
              <a:t>Limitations:</a:t>
            </a:r>
            <a:r>
              <a:rPr lang="en-GB" sz="1600" dirty="0">
                <a:solidFill>
                  <a:schemeClr val="tx2"/>
                </a:solidFill>
                <a:latin typeface="Arial" panose="020B0604020202020204" pitchFamily="34" charset="0"/>
                <a:cs typeface="Arial" panose="020B0604020202020204" pitchFamily="34" charset="0"/>
              </a:rPr>
              <a:t> It focuses purely on the present moment ("the now"). It is completely rigid, handles only highly structured data, and lacks any analytical depth or predictive capacity for future business planning.</a:t>
            </a:r>
          </a:p>
          <a:p>
            <a:pPr marL="0" indent="0">
              <a:buNone/>
            </a:pPr>
            <a:endParaRPr lang="en-GB" sz="13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7F03D01B-FC47-2493-2EA5-DEC6359BFCA8}"/>
              </a:ext>
            </a:extLst>
          </p:cNvPr>
          <p:cNvSpPr>
            <a:spLocks noGrp="1"/>
          </p:cNvSpPr>
          <p:nvPr>
            <p:ph type="sldNum" sz="quarter" idx="12"/>
          </p:nvPr>
        </p:nvSpPr>
        <p:spPr/>
        <p:txBody>
          <a:bodyPr/>
          <a:lstStyle/>
          <a:p>
            <a:fld id="{3A5C59F9-93F0-4BCB-AE07-A3E3ABD903D5}" type="slidenum">
              <a:rPr lang="en-GB" smtClean="0"/>
              <a:t>6</a:t>
            </a:fld>
            <a:endParaRPr lang="en-GB"/>
          </a:p>
        </p:txBody>
      </p:sp>
    </p:spTree>
    <p:extLst>
      <p:ext uri="{BB962C8B-B14F-4D97-AF65-F5344CB8AC3E}">
        <p14:creationId xmlns:p14="http://schemas.microsoft.com/office/powerpoint/2010/main" val="239382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5464B73-09A4-D1C8-52C1-DC84FC678D72}"/>
              </a:ext>
            </a:extLst>
          </p:cNvPr>
          <p:cNvSpPr>
            <a:spLocks noGrp="1"/>
          </p:cNvSpPr>
          <p:nvPr>
            <p:ph type="title"/>
          </p:nvPr>
        </p:nvSpPr>
        <p:spPr>
          <a:xfrm>
            <a:off x="1179226" y="311500"/>
            <a:ext cx="9833548" cy="874206"/>
          </a:xfrm>
        </p:spPr>
        <p:txBody>
          <a:bodyPr anchor="b">
            <a:normAutofit/>
          </a:bodyPr>
          <a:lstStyle/>
          <a:p>
            <a:pPr algn="ctr"/>
            <a:r>
              <a:rPr lang="en-GB" sz="3200" dirty="0">
                <a:solidFill>
                  <a:schemeClr val="tx2"/>
                </a:solidFill>
                <a:latin typeface="Arial" panose="020B0604020202020204" pitchFamily="34" charset="0"/>
                <a:cs typeface="Arial" panose="020B0604020202020204" pitchFamily="34" charset="0"/>
              </a:rPr>
              <a:t>2. Management Information Systems (MIS)</a:t>
            </a:r>
            <a:r>
              <a:rPr lang="en-GB" sz="3200" dirty="0">
                <a:solidFill>
                  <a:schemeClr val="tx2"/>
                </a:solidFill>
              </a:rPr>
              <a:t> </a:t>
            </a:r>
            <a:r>
              <a:rPr lang="en-GB" sz="1600" dirty="0">
                <a:solidFill>
                  <a:schemeClr val="tx2"/>
                </a:solidFill>
                <a:latin typeface="Arial" panose="020B0604020202020204" pitchFamily="34" charset="0"/>
                <a:cs typeface="Arial" panose="020B0604020202020204" pitchFamily="34" charset="0"/>
              </a:rPr>
              <a:t>(Laudon and Laudon, 2022)</a:t>
            </a:r>
            <a:endParaRPr lang="en-GB" sz="1600" dirty="0">
              <a:solidFill>
                <a:schemeClr val="tx2"/>
              </a:solidFill>
            </a:endParaRPr>
          </a:p>
        </p:txBody>
      </p:sp>
      <p:grpSp>
        <p:nvGrpSpPr>
          <p:cNvPr id="31" name="Group 30">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32" name="Freeform: Shape 31">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D97CFBC-BFBA-BEF2-0E12-7C162400D8F5}"/>
              </a:ext>
            </a:extLst>
          </p:cNvPr>
          <p:cNvSpPr>
            <a:spLocks noGrp="1"/>
          </p:cNvSpPr>
          <p:nvPr>
            <p:ph idx="1"/>
          </p:nvPr>
        </p:nvSpPr>
        <p:spPr>
          <a:xfrm>
            <a:off x="1179226" y="1497205"/>
            <a:ext cx="9833548" cy="4289742"/>
          </a:xfrm>
        </p:spPr>
        <p:txBody>
          <a:bodyPr>
            <a:normAutofit/>
          </a:bodyPr>
          <a:lstStyle/>
          <a:p>
            <a:pPr algn="just"/>
            <a:r>
              <a:rPr lang="en-GB" sz="1600" b="1" dirty="0">
                <a:solidFill>
                  <a:schemeClr val="tx2"/>
                </a:solidFill>
                <a:latin typeface="Arial" panose="020B0604020202020204" pitchFamily="34" charset="0"/>
                <a:cs typeface="Arial" panose="020B0604020202020204" pitchFamily="34" charset="0"/>
              </a:rPr>
              <a:t>Core Function:</a:t>
            </a:r>
            <a:r>
              <a:rPr lang="en-GB" sz="1600" dirty="0">
                <a:solidFill>
                  <a:schemeClr val="tx2"/>
                </a:solidFill>
                <a:latin typeface="Arial" panose="020B0604020202020204" pitchFamily="34" charset="0"/>
                <a:cs typeface="Arial" panose="020B0604020202020204" pitchFamily="34" charset="0"/>
              </a:rPr>
              <a:t> MIS extracts raw data generated by the TPS and aggregates it into structured, periodic summary reports (e.g., weekly sales summaries, monthly budget reviews, or exception reports). These are primarily utilized by middle management to track departmental goals.</a:t>
            </a:r>
            <a:endParaRPr lang="en-US" sz="1600" dirty="0">
              <a:solidFill>
                <a:schemeClr val="tx2"/>
              </a:solidFill>
              <a:latin typeface="Arial" panose="020B0604020202020204" pitchFamily="34" charset="0"/>
              <a:cs typeface="Arial" panose="020B0604020202020204" pitchFamily="34" charset="0"/>
            </a:endParaRPr>
          </a:p>
          <a:p>
            <a:pPr algn="just"/>
            <a:r>
              <a:rPr lang="en-GB" sz="1600" b="1" dirty="0">
                <a:solidFill>
                  <a:schemeClr val="tx2"/>
                </a:solidFill>
                <a:latin typeface="Arial" panose="020B0604020202020204" pitchFamily="34" charset="0"/>
                <a:cs typeface="Arial" panose="020B0604020202020204" pitchFamily="34" charset="0"/>
              </a:rPr>
              <a:t>Benefits:</a:t>
            </a:r>
            <a:r>
              <a:rPr lang="en-GB" sz="1600" dirty="0">
                <a:solidFill>
                  <a:schemeClr val="tx2"/>
                </a:solidFill>
                <a:latin typeface="Arial" panose="020B0604020202020204" pitchFamily="34" charset="0"/>
                <a:cs typeface="Arial" panose="020B0604020202020204" pitchFamily="34" charset="0"/>
              </a:rPr>
              <a:t> Enables strong tactical control, helping managers quickly identify operational bottlenecks or performance gaps.</a:t>
            </a:r>
          </a:p>
          <a:p>
            <a:pPr algn="just"/>
            <a:r>
              <a:rPr lang="en-GB" sz="1600" dirty="0">
                <a:solidFill>
                  <a:schemeClr val="tx2"/>
                </a:solidFill>
                <a:latin typeface="Arial" panose="020B0604020202020204" pitchFamily="34" charset="0"/>
                <a:cs typeface="Arial" panose="020B0604020202020204" pitchFamily="34" charset="0"/>
              </a:rPr>
              <a:t>Saves time by condensing thousands of individual transactions into digestible, structured formats.</a:t>
            </a:r>
            <a:endParaRPr lang="en-US" sz="1600" dirty="0">
              <a:solidFill>
                <a:schemeClr val="tx2"/>
              </a:solidFill>
              <a:latin typeface="Arial" panose="020B0604020202020204" pitchFamily="34" charset="0"/>
              <a:cs typeface="Arial" panose="020B0604020202020204" pitchFamily="34" charset="0"/>
            </a:endParaRPr>
          </a:p>
          <a:p>
            <a:pPr algn="just"/>
            <a:r>
              <a:rPr lang="en-GB" sz="1600" dirty="0">
                <a:solidFill>
                  <a:schemeClr val="tx2"/>
                </a:solidFill>
                <a:latin typeface="Arial" panose="020B0604020202020204" pitchFamily="34" charset="0"/>
                <a:cs typeface="Arial" panose="020B0604020202020204" pitchFamily="34" charset="0"/>
              </a:rPr>
              <a:t>Establishes clear historical snapshots to benchmark progress.</a:t>
            </a:r>
          </a:p>
          <a:p>
            <a:pPr algn="just"/>
            <a:r>
              <a:rPr lang="en-GB" sz="1600" b="1" dirty="0">
                <a:solidFill>
                  <a:schemeClr val="tx2"/>
                </a:solidFill>
                <a:latin typeface="Arial" panose="020B0604020202020204" pitchFamily="34" charset="0"/>
                <a:cs typeface="Arial" panose="020B0604020202020204" pitchFamily="34" charset="0"/>
              </a:rPr>
              <a:t>Limitations:</a:t>
            </a:r>
            <a:r>
              <a:rPr lang="en-GB" sz="1600" dirty="0">
                <a:solidFill>
                  <a:schemeClr val="tx2"/>
                </a:solidFill>
                <a:latin typeface="Arial" panose="020B0604020202020204" pitchFamily="34" charset="0"/>
                <a:cs typeface="Arial" panose="020B0604020202020204" pitchFamily="34" charset="0"/>
              </a:rPr>
              <a:t> MIS reports are typically static and rigid; if a manager needs to look at data from a completely unique angle, they often have to request a new report format. Furthermore, it deals heavily with historical data, telling managers what </a:t>
            </a:r>
            <a:r>
              <a:rPr lang="en-GB" sz="1600" i="1" dirty="0">
                <a:solidFill>
                  <a:schemeClr val="tx2"/>
                </a:solidFill>
                <a:latin typeface="Arial" panose="020B0604020202020204" pitchFamily="34" charset="0"/>
                <a:cs typeface="Arial" panose="020B0604020202020204" pitchFamily="34" charset="0"/>
              </a:rPr>
              <a:t>has</a:t>
            </a:r>
            <a:r>
              <a:rPr lang="en-GB" sz="1600" dirty="0">
                <a:solidFill>
                  <a:schemeClr val="tx2"/>
                </a:solidFill>
                <a:latin typeface="Arial" panose="020B0604020202020204" pitchFamily="34" charset="0"/>
                <a:cs typeface="Arial" panose="020B0604020202020204" pitchFamily="34" charset="0"/>
              </a:rPr>
              <a:t> happened rather than what </a:t>
            </a:r>
            <a:r>
              <a:rPr lang="en-GB" sz="1600" i="1" dirty="0">
                <a:solidFill>
                  <a:schemeClr val="tx2"/>
                </a:solidFill>
                <a:latin typeface="Arial" panose="020B0604020202020204" pitchFamily="34" charset="0"/>
                <a:cs typeface="Arial" panose="020B0604020202020204" pitchFamily="34" charset="0"/>
              </a:rPr>
              <a:t>will</a:t>
            </a:r>
            <a:r>
              <a:rPr lang="en-GB" sz="1600" dirty="0">
                <a:solidFill>
                  <a:schemeClr val="tx2"/>
                </a:solidFill>
                <a:latin typeface="Arial" panose="020B0604020202020204" pitchFamily="34" charset="0"/>
                <a:cs typeface="Arial" panose="020B0604020202020204" pitchFamily="34" charset="0"/>
              </a:rPr>
              <a:t> happen.</a:t>
            </a:r>
            <a:endParaRPr lang="en-US" sz="1600" dirty="0">
              <a:solidFill>
                <a:schemeClr val="tx2"/>
              </a:solidFill>
              <a:latin typeface="Arial" panose="020B0604020202020204" pitchFamily="34" charset="0"/>
              <a:cs typeface="Arial" panose="020B0604020202020204" pitchFamily="34" charset="0"/>
            </a:endParaRPr>
          </a:p>
          <a:p>
            <a:pPr algn="just"/>
            <a:endParaRPr lang="en-GB" sz="1600" dirty="0">
              <a:solidFill>
                <a:schemeClr val="tx2"/>
              </a:solidFill>
              <a:latin typeface="Arial" panose="020B0604020202020204" pitchFamily="34" charset="0"/>
              <a:cs typeface="Arial" panose="020B0604020202020204" pitchFamily="34" charset="0"/>
            </a:endParaRPr>
          </a:p>
          <a:p>
            <a:pPr algn="just"/>
            <a:endParaRPr lang="en-US" sz="1600" dirty="0">
              <a:solidFill>
                <a:schemeClr val="tx2"/>
              </a:solidFill>
              <a:latin typeface="Arial" panose="020B0604020202020204" pitchFamily="34" charset="0"/>
              <a:cs typeface="Arial" panose="020B0604020202020204" pitchFamily="34" charset="0"/>
            </a:endParaRPr>
          </a:p>
          <a:p>
            <a:pPr marL="0" indent="0" algn="just">
              <a:buNone/>
            </a:pPr>
            <a:endParaRPr lang="en-US" sz="1600" dirty="0">
              <a:solidFill>
                <a:schemeClr val="tx2"/>
              </a:solidFill>
              <a:latin typeface="Arial" panose="020B0604020202020204" pitchFamily="34" charset="0"/>
              <a:cs typeface="Arial" panose="020B0604020202020204" pitchFamily="34" charset="0"/>
            </a:endParaRPr>
          </a:p>
          <a:p>
            <a:endParaRPr lang="en-GB" sz="1300" dirty="0">
              <a:solidFill>
                <a:schemeClr val="tx2"/>
              </a:solidFill>
            </a:endParaRPr>
          </a:p>
        </p:txBody>
      </p:sp>
      <p:grpSp>
        <p:nvGrpSpPr>
          <p:cNvPr id="37" name="Group 36">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38" name="Freeform: Shape 37">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2EBA64BE-62B8-379F-62B7-E9BA7FAA6EAE}"/>
              </a:ext>
            </a:extLst>
          </p:cNvPr>
          <p:cNvSpPr>
            <a:spLocks noGrp="1"/>
          </p:cNvSpPr>
          <p:nvPr>
            <p:ph type="sldNum" sz="quarter" idx="12"/>
          </p:nvPr>
        </p:nvSpPr>
        <p:spPr/>
        <p:txBody>
          <a:bodyPr/>
          <a:lstStyle/>
          <a:p>
            <a:fld id="{3A5C59F9-93F0-4BCB-AE07-A3E3ABD903D5}" type="slidenum">
              <a:rPr lang="en-GB" smtClean="0"/>
              <a:t>7</a:t>
            </a:fld>
            <a:endParaRPr lang="en-GB"/>
          </a:p>
        </p:txBody>
      </p:sp>
    </p:spTree>
    <p:extLst>
      <p:ext uri="{BB962C8B-B14F-4D97-AF65-F5344CB8AC3E}">
        <p14:creationId xmlns:p14="http://schemas.microsoft.com/office/powerpoint/2010/main" val="938974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A7CD9BD-9F80-ECA3-138E-E388158BCC2E}"/>
              </a:ext>
            </a:extLst>
          </p:cNvPr>
          <p:cNvSpPr>
            <a:spLocks noGrp="1"/>
          </p:cNvSpPr>
          <p:nvPr>
            <p:ph type="title"/>
          </p:nvPr>
        </p:nvSpPr>
        <p:spPr>
          <a:xfrm>
            <a:off x="1179226" y="321548"/>
            <a:ext cx="9833548" cy="683288"/>
          </a:xfrm>
        </p:spPr>
        <p:txBody>
          <a:bodyPr anchor="b">
            <a:normAutofit/>
          </a:bodyPr>
          <a:lstStyle/>
          <a:p>
            <a:r>
              <a:rPr lang="en-GB" sz="3200" dirty="0">
                <a:solidFill>
                  <a:schemeClr val="tx2"/>
                </a:solidFill>
                <a:latin typeface="Arial" panose="020B0604020202020204" pitchFamily="34" charset="0"/>
                <a:cs typeface="Arial" panose="020B0604020202020204" pitchFamily="34" charset="0"/>
              </a:rPr>
              <a:t>3. Decision Support Systems (DSS)</a:t>
            </a:r>
            <a:endParaRPr lang="en-GB" sz="3200" dirty="0">
              <a:solidFill>
                <a:schemeClr val="tx2"/>
              </a:solidFill>
            </a:endParaRPr>
          </a:p>
        </p:txBody>
      </p:sp>
      <p:grpSp>
        <p:nvGrpSpPr>
          <p:cNvPr id="44" name="Group 43">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45" name="Freeform: Shape 44">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730F866-FEF9-2CEA-8643-C56F183207D0}"/>
              </a:ext>
            </a:extLst>
          </p:cNvPr>
          <p:cNvSpPr>
            <a:spLocks noGrp="1"/>
          </p:cNvSpPr>
          <p:nvPr>
            <p:ph idx="1"/>
          </p:nvPr>
        </p:nvSpPr>
        <p:spPr>
          <a:xfrm>
            <a:off x="1179226" y="1004836"/>
            <a:ext cx="9833548" cy="4990063"/>
          </a:xfrm>
        </p:spPr>
        <p:txBody>
          <a:bodyPr anchor="ctr">
            <a:normAutofit/>
          </a:bodyPr>
          <a:lstStyle/>
          <a:p>
            <a:pPr marL="0" indent="0" algn="just">
              <a:buNone/>
            </a:pPr>
            <a:r>
              <a:rPr lang="en-GB" sz="1600" b="1" dirty="0">
                <a:solidFill>
                  <a:schemeClr val="tx2"/>
                </a:solidFill>
                <a:latin typeface="Arial" panose="020B0604020202020204" pitchFamily="34" charset="0"/>
                <a:cs typeface="Arial" panose="020B0604020202020204" pitchFamily="34" charset="0"/>
              </a:rPr>
              <a:t>Core Function</a:t>
            </a:r>
          </a:p>
          <a:p>
            <a:pPr marL="0" indent="0" algn="just">
              <a:buNone/>
            </a:pPr>
            <a:r>
              <a:rPr lang="en-GB" sz="1600" dirty="0">
                <a:solidFill>
                  <a:schemeClr val="tx2"/>
                </a:solidFill>
                <a:latin typeface="Arial" panose="020B0604020202020204" pitchFamily="34" charset="0"/>
                <a:cs typeface="Arial" panose="020B0604020202020204" pitchFamily="34" charset="0"/>
              </a:rPr>
              <a:t>DSS provides senior leaders and business analysts with interactive, mathematical models to assist with semi-structured or unstructured decisions. It allows users to conduct "What-If" analyses, sensitivity modelling, and trend forecasting by combining internal company data with external market trends.</a:t>
            </a:r>
          </a:p>
          <a:p>
            <a:pPr marL="0" indent="0" algn="just">
              <a:buNone/>
            </a:pPr>
            <a:r>
              <a:rPr lang="en-GB" sz="1600" b="1" dirty="0">
                <a:solidFill>
                  <a:schemeClr val="tx2"/>
                </a:solidFill>
                <a:latin typeface="Arial" panose="020B0604020202020204" pitchFamily="34" charset="0"/>
                <a:cs typeface="Arial" panose="020B0604020202020204" pitchFamily="34" charset="0"/>
              </a:rPr>
              <a:t>Benefits</a:t>
            </a:r>
            <a:endParaRPr lang="en-GB" sz="1600" dirty="0">
              <a:solidFill>
                <a:schemeClr val="tx2"/>
              </a:solidFill>
              <a:latin typeface="Arial" panose="020B0604020202020204" pitchFamily="34" charset="0"/>
              <a:cs typeface="Arial" panose="020B0604020202020204" pitchFamily="34" charset="0"/>
            </a:endParaRPr>
          </a:p>
          <a:p>
            <a:pPr marL="0" indent="0" algn="just">
              <a:buNone/>
            </a:pPr>
            <a:r>
              <a:rPr lang="en-GB" sz="1600" dirty="0">
                <a:solidFill>
                  <a:schemeClr val="tx2"/>
                </a:solidFill>
                <a:latin typeface="Arial" panose="020B0604020202020204" pitchFamily="34" charset="0"/>
                <a:cs typeface="Arial" panose="020B0604020202020204" pitchFamily="34" charset="0"/>
              </a:rPr>
              <a:t>Provides massive strategic agility, allowing the company to simulate different business scenarios before committing real capital.</a:t>
            </a:r>
          </a:p>
          <a:p>
            <a:pPr marL="0" indent="0" algn="just">
              <a:buNone/>
            </a:pPr>
            <a:r>
              <a:rPr lang="en-GB" sz="1600" dirty="0">
                <a:solidFill>
                  <a:schemeClr val="tx2"/>
                </a:solidFill>
                <a:latin typeface="Arial" panose="020B0604020202020204" pitchFamily="34" charset="0"/>
                <a:cs typeface="Arial" panose="020B0604020202020204" pitchFamily="34" charset="0"/>
              </a:rPr>
              <a:t>Highly flexible and interactive, enabling ad-hoc queries and user-driven analysis.</a:t>
            </a:r>
          </a:p>
          <a:p>
            <a:pPr marL="0" indent="0" algn="just">
              <a:buNone/>
            </a:pPr>
            <a:r>
              <a:rPr lang="en-GB" sz="1600" dirty="0">
                <a:solidFill>
                  <a:schemeClr val="tx2"/>
                </a:solidFill>
                <a:latin typeface="Arial" panose="020B0604020202020204" pitchFamily="34" charset="0"/>
                <a:cs typeface="Arial" panose="020B0604020202020204" pitchFamily="34" charset="0"/>
              </a:rPr>
              <a:t>Successfully incorporates external variables (like inflation rates or competitor shifts) alongside internal metrics.</a:t>
            </a:r>
          </a:p>
          <a:p>
            <a:pPr marL="0" indent="0" algn="just">
              <a:buNone/>
            </a:pPr>
            <a:r>
              <a:rPr lang="en-GB" sz="1600" b="1" dirty="0">
                <a:solidFill>
                  <a:schemeClr val="tx2"/>
                </a:solidFill>
                <a:latin typeface="Arial" panose="020B0604020202020204" pitchFamily="34" charset="0"/>
                <a:cs typeface="Arial" panose="020B0604020202020204" pitchFamily="34" charset="0"/>
              </a:rPr>
              <a:t>Limitations</a:t>
            </a:r>
          </a:p>
          <a:p>
            <a:pPr marL="0" indent="0" algn="just">
              <a:buNone/>
            </a:pPr>
            <a:r>
              <a:rPr lang="en-GB" sz="1600" dirty="0">
                <a:solidFill>
                  <a:schemeClr val="tx2"/>
                </a:solidFill>
                <a:latin typeface="Arial" panose="020B0604020202020204" pitchFamily="34" charset="0"/>
                <a:cs typeface="Arial" panose="020B0604020202020204" pitchFamily="34" charset="0"/>
              </a:rPr>
              <a:t> A DSS is highly dependent on the quality of data fed into it (the "garbage in, garbage out" rule). It also requires specialized user training to interpret the models accurately, and the software can carry a very high initial development and licensing cost.</a:t>
            </a:r>
          </a:p>
          <a:p>
            <a:pPr marL="0" indent="0">
              <a:buNone/>
            </a:pPr>
            <a:endParaRPr lang="en-GB" sz="1300" dirty="0">
              <a:solidFill>
                <a:schemeClr val="tx2"/>
              </a:solidFill>
            </a:endParaRPr>
          </a:p>
        </p:txBody>
      </p:sp>
      <p:sp>
        <p:nvSpPr>
          <p:cNvPr id="4" name="Slide Number Placeholder 3">
            <a:extLst>
              <a:ext uri="{FF2B5EF4-FFF2-40B4-BE49-F238E27FC236}">
                <a16:creationId xmlns:a16="http://schemas.microsoft.com/office/drawing/2014/main" id="{0E725202-4F9D-AC3B-9C80-961ABC56CB79}"/>
              </a:ext>
            </a:extLst>
          </p:cNvPr>
          <p:cNvSpPr>
            <a:spLocks noGrp="1"/>
          </p:cNvSpPr>
          <p:nvPr>
            <p:ph type="sldNum" sz="quarter" idx="12"/>
          </p:nvPr>
        </p:nvSpPr>
        <p:spPr/>
        <p:txBody>
          <a:bodyPr/>
          <a:lstStyle/>
          <a:p>
            <a:fld id="{3A5C59F9-93F0-4BCB-AE07-A3E3ABD903D5}" type="slidenum">
              <a:rPr lang="en-GB" smtClean="0"/>
              <a:t>8</a:t>
            </a:fld>
            <a:endParaRPr lang="en-GB"/>
          </a:p>
        </p:txBody>
      </p:sp>
    </p:spTree>
    <p:extLst>
      <p:ext uri="{BB962C8B-B14F-4D97-AF65-F5344CB8AC3E}">
        <p14:creationId xmlns:p14="http://schemas.microsoft.com/office/powerpoint/2010/main" val="3362812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A771F-1BB7-2F10-52D4-C8664EB2F41F}"/>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Side by Side Comparison Matrix - </a:t>
            </a:r>
            <a:r>
              <a:rPr lang="en-GB" sz="1600" dirty="0">
                <a:latin typeface="Arial" panose="020B0604020202020204" pitchFamily="34" charset="0"/>
                <a:cs typeface="Arial" panose="020B0604020202020204" pitchFamily="34" charset="0"/>
              </a:rPr>
              <a:t>(Laudon and Laudon, 2022)</a:t>
            </a:r>
            <a:endParaRPr lang="en-GB" sz="1600" dirty="0"/>
          </a:p>
        </p:txBody>
      </p:sp>
      <p:graphicFrame>
        <p:nvGraphicFramePr>
          <p:cNvPr id="4" name="Content Placeholder 3">
            <a:extLst>
              <a:ext uri="{FF2B5EF4-FFF2-40B4-BE49-F238E27FC236}">
                <a16:creationId xmlns:a16="http://schemas.microsoft.com/office/drawing/2014/main" id="{8F4FBA85-253F-E857-77D1-C54420BAC289}"/>
              </a:ext>
            </a:extLst>
          </p:cNvPr>
          <p:cNvGraphicFramePr>
            <a:graphicFrameLocks noGrp="1"/>
          </p:cNvGraphicFramePr>
          <p:nvPr>
            <p:ph idx="1"/>
            <p:extLst>
              <p:ext uri="{D42A27DB-BD31-4B8C-83A1-F6EECF244321}">
                <p14:modId xmlns:p14="http://schemas.microsoft.com/office/powerpoint/2010/main" val="4223057138"/>
              </p:ext>
            </p:extLst>
          </p:nvPr>
        </p:nvGraphicFramePr>
        <p:xfrm>
          <a:off x="757083" y="1924320"/>
          <a:ext cx="10596717" cy="3673834"/>
        </p:xfrm>
        <a:graphic>
          <a:graphicData uri="http://schemas.openxmlformats.org/drawingml/2006/table">
            <a:tbl>
              <a:tblPr/>
              <a:tblGrid>
                <a:gridCol w="2395317">
                  <a:extLst>
                    <a:ext uri="{9D8B030D-6E8A-4147-A177-3AD203B41FA5}">
                      <a16:colId xmlns:a16="http://schemas.microsoft.com/office/drawing/2014/main" val="1786183086"/>
                    </a:ext>
                  </a:extLst>
                </a:gridCol>
                <a:gridCol w="2766483">
                  <a:extLst>
                    <a:ext uri="{9D8B030D-6E8A-4147-A177-3AD203B41FA5}">
                      <a16:colId xmlns:a16="http://schemas.microsoft.com/office/drawing/2014/main" val="3978904239"/>
                    </a:ext>
                  </a:extLst>
                </a:gridCol>
                <a:gridCol w="2745486">
                  <a:extLst>
                    <a:ext uri="{9D8B030D-6E8A-4147-A177-3AD203B41FA5}">
                      <a16:colId xmlns:a16="http://schemas.microsoft.com/office/drawing/2014/main" val="1770067842"/>
                    </a:ext>
                  </a:extLst>
                </a:gridCol>
                <a:gridCol w="2689431">
                  <a:extLst>
                    <a:ext uri="{9D8B030D-6E8A-4147-A177-3AD203B41FA5}">
                      <a16:colId xmlns:a16="http://schemas.microsoft.com/office/drawing/2014/main" val="604948660"/>
                    </a:ext>
                  </a:extLst>
                </a:gridCol>
              </a:tblGrid>
              <a:tr h="406834">
                <a:tc>
                  <a:txBody>
                    <a:bodyPr/>
                    <a:lstStyle/>
                    <a:p>
                      <a:pPr>
                        <a:buNone/>
                      </a:pPr>
                      <a:r>
                        <a:rPr lang="en-GB" sz="1600" b="1" dirty="0">
                          <a:effectLst/>
                          <a:latin typeface="Arial" panose="020B0604020202020204" pitchFamily="34" charset="0"/>
                          <a:cs typeface="Arial" panose="020B0604020202020204" pitchFamily="34" charset="0"/>
                        </a:rPr>
                        <a:t>Feature</a:t>
                      </a:r>
                      <a:endParaRPr lang="en-GB" sz="1600" dirty="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b="1" dirty="0">
                          <a:effectLst/>
                          <a:latin typeface="Arial" panose="020B0604020202020204" pitchFamily="34" charset="0"/>
                          <a:cs typeface="Arial" panose="020B0604020202020204" pitchFamily="34" charset="0"/>
                        </a:rPr>
                        <a:t>TPS (Operational)</a:t>
                      </a:r>
                      <a:endParaRPr lang="en-GB" sz="1600" dirty="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b="1">
                          <a:effectLst/>
                          <a:latin typeface="Arial" panose="020B0604020202020204" pitchFamily="34" charset="0"/>
                          <a:cs typeface="Arial" panose="020B0604020202020204" pitchFamily="34" charset="0"/>
                        </a:rPr>
                        <a:t>MIS (Tactical)</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b="1">
                          <a:effectLst/>
                          <a:latin typeface="Arial" panose="020B0604020202020204" pitchFamily="34" charset="0"/>
                          <a:cs typeface="Arial" panose="020B0604020202020204" pitchFamily="34" charset="0"/>
                        </a:rPr>
                        <a:t>DSS (Strategic)</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1055055366"/>
                  </a:ext>
                </a:extLst>
              </a:tr>
              <a:tr h="653400">
                <a:tc>
                  <a:txBody>
                    <a:bodyPr/>
                    <a:lstStyle/>
                    <a:p>
                      <a:pPr>
                        <a:buNone/>
                      </a:pPr>
                      <a:r>
                        <a:rPr lang="en-GB" sz="1600" b="1" dirty="0">
                          <a:effectLst/>
                          <a:latin typeface="Arial" panose="020B0604020202020204" pitchFamily="34" charset="0"/>
                          <a:cs typeface="Arial" panose="020B0604020202020204" pitchFamily="34" charset="0"/>
                        </a:rPr>
                        <a:t>Primary Users</a:t>
                      </a:r>
                      <a:endParaRPr lang="en-GB" sz="1600" dirty="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Operational Staff / Clerks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a:effectLst/>
                          <a:latin typeface="Arial" panose="020B0604020202020204" pitchFamily="34" charset="0"/>
                          <a:cs typeface="Arial" panose="020B0604020202020204" pitchFamily="34" charset="0"/>
                        </a:rPr>
                        <a:t>Middle Managers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Senior Executives / Analysts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423303404"/>
                  </a:ext>
                </a:extLst>
              </a:tr>
              <a:tr h="653400">
                <a:tc>
                  <a:txBody>
                    <a:bodyPr/>
                    <a:lstStyle/>
                    <a:p>
                      <a:pPr>
                        <a:buNone/>
                      </a:pPr>
                      <a:r>
                        <a:rPr lang="en-GB" sz="1600" b="1">
                          <a:effectLst/>
                          <a:latin typeface="Arial" panose="020B0604020202020204" pitchFamily="34" charset="0"/>
                          <a:cs typeface="Arial" panose="020B0604020202020204" pitchFamily="34" charset="0"/>
                        </a:rPr>
                        <a:t>Decision-Making Type</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Highly Structured / Routine</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Semi-Structured / Tracking</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Unstructured / Complex</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3426147573"/>
                  </a:ext>
                </a:extLst>
              </a:tr>
              <a:tr h="653400">
                <a:tc>
                  <a:txBody>
                    <a:bodyPr/>
                    <a:lstStyle/>
                    <a:p>
                      <a:pPr>
                        <a:buNone/>
                      </a:pPr>
                      <a:r>
                        <a:rPr lang="en-GB" sz="1600" b="1" dirty="0">
                          <a:effectLst/>
                          <a:latin typeface="Arial" panose="020B0604020202020204" pitchFamily="34" charset="0"/>
                          <a:cs typeface="Arial" panose="020B0604020202020204" pitchFamily="34" charset="0"/>
                        </a:rPr>
                        <a:t>Data Scope</a:t>
                      </a:r>
                      <a:endParaRPr lang="en-GB" sz="1600" dirty="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Internal / Real-Time Data</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Internal / Historical Data</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Internal &amp; External Market Data</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914611538"/>
                  </a:ext>
                </a:extLst>
              </a:tr>
              <a:tr h="653400">
                <a:tc>
                  <a:txBody>
                    <a:bodyPr/>
                    <a:lstStyle/>
                    <a:p>
                      <a:pPr>
                        <a:buNone/>
                      </a:pPr>
                      <a:r>
                        <a:rPr lang="en-GB" sz="1600" b="1">
                          <a:effectLst/>
                          <a:latin typeface="Arial" panose="020B0604020202020204" pitchFamily="34" charset="0"/>
                          <a:cs typeface="Arial" panose="020B0604020202020204" pitchFamily="34" charset="0"/>
                        </a:rPr>
                        <a:t>Primary Output</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a:effectLst/>
                          <a:latin typeface="Arial" panose="020B0604020202020204" pitchFamily="34" charset="0"/>
                          <a:cs typeface="Arial" panose="020B0604020202020204" pitchFamily="34" charset="0"/>
                        </a:rPr>
                        <a:t>Receipts, Lists, Logs, Records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Summaries, Performance Reports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Simulations, Projections, Models</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931136379"/>
                  </a:ext>
                </a:extLst>
              </a:tr>
              <a:tr h="653400">
                <a:tc>
                  <a:txBody>
                    <a:bodyPr/>
                    <a:lstStyle/>
                    <a:p>
                      <a:pPr>
                        <a:buNone/>
                      </a:pPr>
                      <a:r>
                        <a:rPr lang="en-GB" sz="1600" b="1">
                          <a:effectLst/>
                          <a:latin typeface="Arial" panose="020B0604020202020204" pitchFamily="34" charset="0"/>
                          <a:cs typeface="Arial" panose="020B0604020202020204" pitchFamily="34" charset="0"/>
                        </a:rPr>
                        <a:t>Focus</a:t>
                      </a:r>
                      <a:endParaRPr lang="en-GB" sz="1600">
                        <a:effectLst/>
                        <a:latin typeface="Arial" panose="020B0604020202020204" pitchFamily="34" charset="0"/>
                        <a:cs typeface="Arial" panose="020B0604020202020204" pitchFamily="34" charset="0"/>
                      </a:endParaRP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a:effectLst/>
                          <a:latin typeface="Arial" panose="020B0604020202020204" pitchFamily="34" charset="0"/>
                          <a:cs typeface="Arial" panose="020B0604020202020204" pitchFamily="34" charset="0"/>
                        </a:rPr>
                        <a:t>Daily Efficiency &amp; Execution</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Departmental Control &amp; Auditing</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tc>
                  <a:txBody>
                    <a:bodyPr/>
                    <a:lstStyle/>
                    <a:p>
                      <a:pPr>
                        <a:buNone/>
                      </a:pPr>
                      <a:r>
                        <a:rPr lang="en-GB" sz="1600" dirty="0">
                          <a:effectLst/>
                          <a:latin typeface="Arial" panose="020B0604020202020204" pitchFamily="34" charset="0"/>
                          <a:cs typeface="Arial" panose="020B0604020202020204" pitchFamily="34" charset="0"/>
                        </a:rPr>
                        <a:t>Long-Term Strategy &amp; Flexibility</a:t>
                      </a:r>
                    </a:p>
                  </a:txBody>
                  <a:tcPr marL="92462" marR="92462" marT="61641" marB="61641" anchor="ctr">
                    <a:lnL w="7620" cap="flat" cmpd="sng" algn="ctr">
                      <a:solidFill>
                        <a:srgbClr val="C4C7C5"/>
                      </a:solidFill>
                      <a:prstDash val="solid"/>
                      <a:round/>
                      <a:headEnd type="none" w="med" len="med"/>
                      <a:tailEnd type="none" w="med" len="med"/>
                    </a:lnL>
                    <a:lnR w="7620" cap="flat" cmpd="sng" algn="ctr">
                      <a:solidFill>
                        <a:srgbClr val="C4C7C5"/>
                      </a:solidFill>
                      <a:prstDash val="solid"/>
                      <a:round/>
                      <a:headEnd type="none" w="med" len="med"/>
                      <a:tailEnd type="none" w="med" len="med"/>
                    </a:lnR>
                    <a:lnT w="7620" cap="flat" cmpd="sng" algn="ctr">
                      <a:solidFill>
                        <a:srgbClr val="C4C7C5"/>
                      </a:solidFill>
                      <a:prstDash val="solid"/>
                      <a:round/>
                      <a:headEnd type="none" w="med" len="med"/>
                      <a:tailEnd type="none" w="med" len="med"/>
                    </a:lnT>
                    <a:lnB w="7620" cap="flat" cmpd="sng" algn="ctr">
                      <a:solidFill>
                        <a:srgbClr val="C4C7C5"/>
                      </a:solidFill>
                      <a:prstDash val="solid"/>
                      <a:round/>
                      <a:headEnd type="none" w="med" len="med"/>
                      <a:tailEnd type="none" w="med" len="med"/>
                    </a:lnB>
                    <a:noFill/>
                  </a:tcPr>
                </a:tc>
                <a:extLst>
                  <a:ext uri="{0D108BD9-81ED-4DB2-BD59-A6C34878D82A}">
                    <a16:rowId xmlns:a16="http://schemas.microsoft.com/office/drawing/2014/main" val="2864923725"/>
                  </a:ext>
                </a:extLst>
              </a:tr>
            </a:tbl>
          </a:graphicData>
        </a:graphic>
      </p:graphicFrame>
      <p:sp>
        <p:nvSpPr>
          <p:cNvPr id="3" name="Slide Number Placeholder 2">
            <a:extLst>
              <a:ext uri="{FF2B5EF4-FFF2-40B4-BE49-F238E27FC236}">
                <a16:creationId xmlns:a16="http://schemas.microsoft.com/office/drawing/2014/main" id="{FE2AA30E-5C7B-E3CE-2D80-7BA007FCC2A8}"/>
              </a:ext>
            </a:extLst>
          </p:cNvPr>
          <p:cNvSpPr>
            <a:spLocks noGrp="1"/>
          </p:cNvSpPr>
          <p:nvPr>
            <p:ph type="sldNum" sz="quarter" idx="12"/>
          </p:nvPr>
        </p:nvSpPr>
        <p:spPr/>
        <p:txBody>
          <a:bodyPr/>
          <a:lstStyle/>
          <a:p>
            <a:fld id="{3A5C59F9-93F0-4BCB-AE07-A3E3ABD903D5}" type="slidenum">
              <a:rPr lang="en-GB" smtClean="0"/>
              <a:t>9</a:t>
            </a:fld>
            <a:endParaRPr lang="en-GB"/>
          </a:p>
        </p:txBody>
      </p:sp>
    </p:spTree>
    <p:extLst>
      <p:ext uri="{BB962C8B-B14F-4D97-AF65-F5344CB8AC3E}">
        <p14:creationId xmlns:p14="http://schemas.microsoft.com/office/powerpoint/2010/main" val="3276787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D7F39-5228-2C70-39B8-CBD2E006FB67}"/>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Ethical Considerations in Modern Information Systems</a:t>
            </a:r>
            <a:endParaRPr lang="en-GB" sz="3200" dirty="0"/>
          </a:p>
        </p:txBody>
      </p:sp>
      <p:graphicFrame>
        <p:nvGraphicFramePr>
          <p:cNvPr id="5" name="Content Placeholder 2">
            <a:extLst>
              <a:ext uri="{FF2B5EF4-FFF2-40B4-BE49-F238E27FC236}">
                <a16:creationId xmlns:a16="http://schemas.microsoft.com/office/drawing/2014/main" id="{5C34D06E-EE31-282D-BA10-D9A898A4C2D0}"/>
              </a:ext>
            </a:extLst>
          </p:cNvPr>
          <p:cNvGraphicFramePr>
            <a:graphicFrameLocks noGrp="1"/>
          </p:cNvGraphicFramePr>
          <p:nvPr>
            <p:ph idx="1"/>
            <p:extLst>
              <p:ext uri="{D42A27DB-BD31-4B8C-83A1-F6EECF244321}">
                <p14:modId xmlns:p14="http://schemas.microsoft.com/office/powerpoint/2010/main" val="30576927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2B7F3BCD-3B37-BA97-D68A-39BA349F6022}"/>
              </a:ext>
            </a:extLst>
          </p:cNvPr>
          <p:cNvSpPr>
            <a:spLocks noGrp="1"/>
          </p:cNvSpPr>
          <p:nvPr>
            <p:ph type="sldNum" sz="quarter" idx="12"/>
          </p:nvPr>
        </p:nvSpPr>
        <p:spPr/>
        <p:txBody>
          <a:bodyPr/>
          <a:lstStyle/>
          <a:p>
            <a:fld id="{3A5C59F9-93F0-4BCB-AE07-A3E3ABD903D5}" type="slidenum">
              <a:rPr lang="en-GB" smtClean="0"/>
              <a:t>10</a:t>
            </a:fld>
            <a:endParaRPr lang="en-GB"/>
          </a:p>
        </p:txBody>
      </p:sp>
    </p:spTree>
    <p:extLst>
      <p:ext uri="{BB962C8B-B14F-4D97-AF65-F5344CB8AC3E}">
        <p14:creationId xmlns:p14="http://schemas.microsoft.com/office/powerpoint/2010/main" val="1691507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0A9F5A0-FE04-AAAF-456F-C33DFC30DD6B}"/>
              </a:ext>
            </a:extLst>
          </p:cNvPr>
          <p:cNvSpPr>
            <a:spLocks noGrp="1"/>
          </p:cNvSpPr>
          <p:nvPr>
            <p:ph type="title"/>
          </p:nvPr>
        </p:nvSpPr>
        <p:spPr>
          <a:xfrm>
            <a:off x="640080" y="1243013"/>
            <a:ext cx="3855720" cy="4371974"/>
          </a:xfrm>
        </p:spPr>
        <p:txBody>
          <a:bodyPr>
            <a:normAutofit/>
          </a:bodyPr>
          <a:lstStyle/>
          <a:p>
            <a:r>
              <a:rPr lang="en-GB" sz="3200" dirty="0">
                <a:solidFill>
                  <a:schemeClr val="tx2"/>
                </a:solidFill>
                <a:latin typeface="Arial" panose="020B0604020202020204" pitchFamily="34" charset="0"/>
                <a:cs typeface="Arial" panose="020B0604020202020204" pitchFamily="34" charset="0"/>
              </a:rPr>
              <a:t>Core Ethical Challenges</a:t>
            </a:r>
            <a:endParaRPr lang="en-GB" sz="3200" dirty="0">
              <a:solidFill>
                <a:schemeClr val="tx2"/>
              </a:solidFill>
            </a:endParaRPr>
          </a:p>
        </p:txBody>
      </p:sp>
      <p:sp>
        <p:nvSpPr>
          <p:cNvPr id="3" name="Content Placeholder 2">
            <a:extLst>
              <a:ext uri="{FF2B5EF4-FFF2-40B4-BE49-F238E27FC236}">
                <a16:creationId xmlns:a16="http://schemas.microsoft.com/office/drawing/2014/main" id="{5C854DB7-2C0A-1BBF-31CE-B8B21CE9BFC5}"/>
              </a:ext>
            </a:extLst>
          </p:cNvPr>
          <p:cNvSpPr>
            <a:spLocks noGrp="1"/>
          </p:cNvSpPr>
          <p:nvPr>
            <p:ph idx="1"/>
          </p:nvPr>
        </p:nvSpPr>
        <p:spPr>
          <a:xfrm>
            <a:off x="4953837" y="120580"/>
            <a:ext cx="7134330" cy="6541902"/>
          </a:xfrm>
        </p:spPr>
        <p:txBody>
          <a:bodyPr anchor="ctr">
            <a:normAutofit lnSpcReduction="10000"/>
          </a:bodyPr>
          <a:lstStyle/>
          <a:p>
            <a:pPr marL="0" indent="0" algn="just">
              <a:buNone/>
            </a:pPr>
            <a:r>
              <a:rPr lang="en-GB" sz="1600" b="1" dirty="0">
                <a:solidFill>
                  <a:schemeClr val="tx2"/>
                </a:solidFill>
                <a:latin typeface="Arial" panose="020B0604020202020204" pitchFamily="34" charset="0"/>
                <a:cs typeface="Arial" panose="020B0604020202020204" pitchFamily="34" charset="0"/>
              </a:rPr>
              <a:t>Data Privacy &amp; Security (Focus CRM &amp; TPS)</a:t>
            </a:r>
          </a:p>
          <a:p>
            <a:pPr algn="just"/>
            <a:r>
              <a:rPr lang="en-GB" sz="1600" b="1" dirty="0">
                <a:solidFill>
                  <a:schemeClr val="tx2"/>
                </a:solidFill>
                <a:latin typeface="Arial" panose="020B0604020202020204" pitchFamily="34" charset="0"/>
                <a:cs typeface="Arial" panose="020B0604020202020204" pitchFamily="34" charset="0"/>
              </a:rPr>
              <a:t>The Challenge</a:t>
            </a:r>
            <a:r>
              <a:rPr lang="en-GB" sz="1600" dirty="0">
                <a:solidFill>
                  <a:schemeClr val="tx2"/>
                </a:solidFill>
                <a:latin typeface="Arial" panose="020B0604020202020204" pitchFamily="34" charset="0"/>
                <a:cs typeface="Arial" panose="020B0604020202020204" pitchFamily="34" charset="0"/>
              </a:rPr>
              <a:t> Centralizing customer data (such as purchase history, preferences, and communication logs) in a CRM creates a high-value target for cyber threats. </a:t>
            </a:r>
          </a:p>
          <a:p>
            <a:pPr algn="just"/>
            <a:r>
              <a:rPr lang="en-GB" sz="1600" b="1" dirty="0">
                <a:solidFill>
                  <a:schemeClr val="tx2"/>
                </a:solidFill>
                <a:latin typeface="Arial" panose="020B0604020202020204" pitchFamily="34" charset="0"/>
                <a:cs typeface="Arial" panose="020B0604020202020204" pitchFamily="34" charset="0"/>
              </a:rPr>
              <a:t>The Ethical Dilemma</a:t>
            </a:r>
            <a:r>
              <a:rPr lang="en-GB" sz="1600" dirty="0">
                <a:solidFill>
                  <a:schemeClr val="tx2"/>
                </a:solidFill>
                <a:latin typeface="Arial" panose="020B0604020202020204" pitchFamily="34" charset="0"/>
                <a:cs typeface="Arial" panose="020B0604020202020204" pitchFamily="34" charset="0"/>
              </a:rPr>
              <a:t> Gathering detailed behavioural data optimizes marketing but can cross the line into intrusive surveillance if clear consumer consent is lacking. </a:t>
            </a:r>
          </a:p>
          <a:p>
            <a:pPr marL="0" indent="0" algn="just">
              <a:buNone/>
            </a:pPr>
            <a:endParaRPr lang="en-GB" sz="1600" b="1" dirty="0">
              <a:solidFill>
                <a:schemeClr val="tx2"/>
              </a:solidFill>
              <a:latin typeface="Arial" panose="020B0604020202020204" pitchFamily="34" charset="0"/>
              <a:cs typeface="Arial" panose="020B0604020202020204" pitchFamily="34" charset="0"/>
            </a:endParaRPr>
          </a:p>
          <a:p>
            <a:pPr marL="0" indent="0" algn="just">
              <a:buNone/>
            </a:pPr>
            <a:r>
              <a:rPr lang="en-GB" sz="1600" b="1" dirty="0">
                <a:solidFill>
                  <a:schemeClr val="tx2"/>
                </a:solidFill>
                <a:latin typeface="Arial" panose="020B0604020202020204" pitchFamily="34" charset="0"/>
                <a:cs typeface="Arial" panose="020B0604020202020204" pitchFamily="34" charset="0"/>
              </a:rPr>
              <a:t>Employee Monitoring (Focus MIS &amp; Operational Levels)</a:t>
            </a:r>
          </a:p>
          <a:p>
            <a:pPr algn="just"/>
            <a:r>
              <a:rPr lang="en-GB" sz="1600" b="1" dirty="0">
                <a:solidFill>
                  <a:schemeClr val="tx2"/>
                </a:solidFill>
                <a:latin typeface="Arial" panose="020B0604020202020204" pitchFamily="34" charset="0"/>
                <a:cs typeface="Arial" panose="020B0604020202020204" pitchFamily="34" charset="0"/>
              </a:rPr>
              <a:t>The Challenge</a:t>
            </a:r>
            <a:r>
              <a:rPr lang="en-GB" sz="1600" dirty="0">
                <a:solidFill>
                  <a:schemeClr val="tx2"/>
                </a:solidFill>
                <a:latin typeface="Arial" panose="020B0604020202020204" pitchFamily="34" charset="0"/>
                <a:cs typeface="Arial" panose="020B0604020202020204" pitchFamily="34" charset="0"/>
              </a:rPr>
              <a:t> Because MIS collects data directly from the operational base (TPS) to generate performance reports , it allows middle management to track individual productivity with extreme granularity. </a:t>
            </a:r>
          </a:p>
          <a:p>
            <a:pPr algn="just"/>
            <a:r>
              <a:rPr lang="en-GB" sz="1600" b="1" dirty="0">
                <a:solidFill>
                  <a:schemeClr val="tx2"/>
                </a:solidFill>
                <a:latin typeface="Arial" panose="020B0604020202020204" pitchFamily="34" charset="0"/>
                <a:cs typeface="Arial" panose="020B0604020202020204" pitchFamily="34" charset="0"/>
              </a:rPr>
              <a:t>The Ethical Dilemma</a:t>
            </a:r>
            <a:r>
              <a:rPr lang="en-GB" sz="1600" dirty="0">
                <a:solidFill>
                  <a:schemeClr val="tx2"/>
                </a:solidFill>
                <a:latin typeface="Arial" panose="020B0604020202020204" pitchFamily="34" charset="0"/>
                <a:cs typeface="Arial" panose="020B0604020202020204" pitchFamily="34" charset="0"/>
              </a:rPr>
              <a:t> Over-monitoring can damage workplace morale, degrade employee mental health, and violate reasonable expectations of privacy in the workplace. </a:t>
            </a:r>
          </a:p>
          <a:p>
            <a:pPr algn="just"/>
            <a:endParaRPr lang="en-GB" sz="1600" b="1" dirty="0">
              <a:solidFill>
                <a:schemeClr val="tx2"/>
              </a:solidFill>
              <a:latin typeface="Arial" panose="020B0604020202020204" pitchFamily="34" charset="0"/>
              <a:cs typeface="Arial" panose="020B0604020202020204" pitchFamily="34" charset="0"/>
            </a:endParaRPr>
          </a:p>
          <a:p>
            <a:pPr marL="0" indent="0" algn="just">
              <a:buNone/>
            </a:pPr>
            <a:r>
              <a:rPr lang="en-GB" sz="1600" b="1" dirty="0">
                <a:solidFill>
                  <a:schemeClr val="tx2"/>
                </a:solidFill>
                <a:latin typeface="Arial" panose="020B0604020202020204" pitchFamily="34" charset="0"/>
                <a:cs typeface="Arial" panose="020B0604020202020204" pitchFamily="34" charset="0"/>
              </a:rPr>
              <a:t>AI Bias &amp; Algorithmic Fairness (Focus DSS)</a:t>
            </a:r>
          </a:p>
          <a:p>
            <a:pPr algn="just"/>
            <a:r>
              <a:rPr lang="en-GB" sz="1600" b="1" dirty="0">
                <a:solidFill>
                  <a:schemeClr val="tx2"/>
                </a:solidFill>
                <a:latin typeface="Arial" panose="020B0604020202020204" pitchFamily="34" charset="0"/>
                <a:cs typeface="Arial" panose="020B0604020202020204" pitchFamily="34" charset="0"/>
              </a:rPr>
              <a:t>The Challenge</a:t>
            </a:r>
            <a:r>
              <a:rPr lang="en-GB" sz="1600" dirty="0">
                <a:solidFill>
                  <a:schemeClr val="tx2"/>
                </a:solidFill>
                <a:latin typeface="Arial" panose="020B0604020202020204" pitchFamily="34" charset="0"/>
                <a:cs typeface="Arial" panose="020B0604020202020204" pitchFamily="34" charset="0"/>
              </a:rPr>
              <a:t> Decision Support Systems rely heavily on historical company data and external mathematical models to forecast trends and run scenarios. </a:t>
            </a:r>
          </a:p>
          <a:p>
            <a:pPr algn="just"/>
            <a:r>
              <a:rPr lang="en-GB" sz="1600" b="1" dirty="0">
                <a:solidFill>
                  <a:schemeClr val="tx2"/>
                </a:solidFill>
                <a:latin typeface="Arial" panose="020B0604020202020204" pitchFamily="34" charset="0"/>
                <a:cs typeface="Arial" panose="020B0604020202020204" pitchFamily="34" charset="0"/>
              </a:rPr>
              <a:t>The Ethical Dilemma </a:t>
            </a:r>
            <a:r>
              <a:rPr lang="en-GB" sz="1600" dirty="0">
                <a:solidFill>
                  <a:schemeClr val="tx2"/>
                </a:solidFill>
                <a:latin typeface="Arial" panose="020B0604020202020204" pitchFamily="34" charset="0"/>
                <a:cs typeface="Arial" panose="020B0604020202020204" pitchFamily="34" charset="0"/>
              </a:rPr>
              <a:t>If historical data contains past human prejudices or systemic inequalities, the DSS will replicate and amplify those biases (the "garbage in, garbage out" principle), leading to unfair automated hiring, credit scoring, or resource allocation. (Stair and Reynolds, 2021)</a:t>
            </a:r>
          </a:p>
          <a:p>
            <a:endParaRPr lang="en-GB" sz="1100" dirty="0">
              <a:solidFill>
                <a:schemeClr val="tx2"/>
              </a:solidFill>
            </a:endParaRPr>
          </a:p>
        </p:txBody>
      </p:sp>
      <p:sp>
        <p:nvSpPr>
          <p:cNvPr id="4" name="Slide Number Placeholder 3">
            <a:extLst>
              <a:ext uri="{FF2B5EF4-FFF2-40B4-BE49-F238E27FC236}">
                <a16:creationId xmlns:a16="http://schemas.microsoft.com/office/drawing/2014/main" id="{B1CBB02C-5DC6-D27E-A3B8-3A538F181ED5}"/>
              </a:ext>
            </a:extLst>
          </p:cNvPr>
          <p:cNvSpPr>
            <a:spLocks noGrp="1"/>
          </p:cNvSpPr>
          <p:nvPr>
            <p:ph type="sldNum" sz="quarter" idx="12"/>
          </p:nvPr>
        </p:nvSpPr>
        <p:spPr/>
        <p:txBody>
          <a:bodyPr/>
          <a:lstStyle/>
          <a:p>
            <a:fld id="{3A5C59F9-93F0-4BCB-AE07-A3E3ABD903D5}" type="slidenum">
              <a:rPr lang="en-GB" smtClean="0"/>
              <a:t>11</a:t>
            </a:fld>
            <a:endParaRPr lang="en-GB"/>
          </a:p>
        </p:txBody>
      </p:sp>
    </p:spTree>
    <p:extLst>
      <p:ext uri="{BB962C8B-B14F-4D97-AF65-F5344CB8AC3E}">
        <p14:creationId xmlns:p14="http://schemas.microsoft.com/office/powerpoint/2010/main" val="163416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7952617E-B9D2-2E3E-3AB1-8BA0300D72E2}"/>
              </a:ext>
            </a:extLst>
          </p:cNvPr>
          <p:cNvPicPr>
            <a:picLocks noChangeAspect="1"/>
          </p:cNvPicPr>
          <p:nvPr/>
        </p:nvPicPr>
        <p:blipFill>
          <a:blip r:embed="rId2">
            <a:duotone>
              <a:schemeClr val="bg2">
                <a:shade val="45000"/>
                <a:satMod val="135000"/>
              </a:schemeClr>
              <a:prstClr val="white"/>
            </a:duotone>
          </a:blip>
          <a:srcRect t="26710"/>
          <a:stretch>
            <a:fillRect/>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60DF26-2350-F839-8874-292266999225}"/>
              </a:ext>
            </a:extLst>
          </p:cNvPr>
          <p:cNvSpPr>
            <a:spLocks noGrp="1"/>
          </p:cNvSpPr>
          <p:nvPr>
            <p:ph type="title"/>
          </p:nvPr>
        </p:nvSpPr>
        <p:spPr>
          <a:xfrm>
            <a:off x="838200" y="365125"/>
            <a:ext cx="10515600" cy="1325563"/>
          </a:xfrm>
        </p:spPr>
        <p:txBody>
          <a:bodyPr>
            <a:normAutofit/>
          </a:bodyPr>
          <a:lstStyle/>
          <a:p>
            <a:r>
              <a:rPr lang="en-GB" dirty="0">
                <a:latin typeface="Arial" panose="020B0604020202020204" pitchFamily="34" charset="0"/>
                <a:cs typeface="Arial" panose="020B0604020202020204" pitchFamily="34" charset="0"/>
              </a:rPr>
              <a:t>Robust Risk Mitigation Strategies</a:t>
            </a:r>
            <a:endParaRPr lang="en-GB" dirty="0"/>
          </a:p>
        </p:txBody>
      </p:sp>
      <p:graphicFrame>
        <p:nvGraphicFramePr>
          <p:cNvPr id="8" name="Content Placeholder 2">
            <a:extLst>
              <a:ext uri="{FF2B5EF4-FFF2-40B4-BE49-F238E27FC236}">
                <a16:creationId xmlns:a16="http://schemas.microsoft.com/office/drawing/2014/main" id="{333B59E5-6CDC-BA0B-0335-CBE5A1F70DD8}"/>
              </a:ext>
            </a:extLst>
          </p:cNvPr>
          <p:cNvGraphicFramePr>
            <a:graphicFrameLocks noGrp="1"/>
          </p:cNvGraphicFramePr>
          <p:nvPr>
            <p:ph idx="1"/>
            <p:extLst>
              <p:ext uri="{D42A27DB-BD31-4B8C-83A1-F6EECF244321}">
                <p14:modId xmlns:p14="http://schemas.microsoft.com/office/powerpoint/2010/main" val="308144753"/>
              </p:ext>
            </p:extLst>
          </p:nvPr>
        </p:nvGraphicFramePr>
        <p:xfrm>
          <a:off x="838200" y="1326382"/>
          <a:ext cx="11018855" cy="5416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1A049FE9-B508-FCF3-652E-FD06C00B4E78}"/>
              </a:ext>
            </a:extLst>
          </p:cNvPr>
          <p:cNvSpPr>
            <a:spLocks noGrp="1"/>
          </p:cNvSpPr>
          <p:nvPr>
            <p:ph type="sldNum" sz="quarter" idx="12"/>
          </p:nvPr>
        </p:nvSpPr>
        <p:spPr/>
        <p:txBody>
          <a:bodyPr/>
          <a:lstStyle/>
          <a:p>
            <a:fld id="{3A5C59F9-93F0-4BCB-AE07-A3E3ABD903D5}" type="slidenum">
              <a:rPr lang="en-GB" smtClean="0"/>
              <a:t>12</a:t>
            </a:fld>
            <a:endParaRPr lang="en-GB"/>
          </a:p>
        </p:txBody>
      </p:sp>
    </p:spTree>
    <p:extLst>
      <p:ext uri="{BB962C8B-B14F-4D97-AF65-F5344CB8AC3E}">
        <p14:creationId xmlns:p14="http://schemas.microsoft.com/office/powerpoint/2010/main" val="1432705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3EDC8-C138-10D7-3B1A-5410F7A7BB52}"/>
              </a:ext>
            </a:extLst>
          </p:cNvPr>
          <p:cNvSpPr>
            <a:spLocks noGrp="1"/>
          </p:cNvSpPr>
          <p:nvPr>
            <p:ph type="title"/>
          </p:nvPr>
        </p:nvSpPr>
        <p:spPr>
          <a:xfrm>
            <a:off x="1245072" y="1289765"/>
            <a:ext cx="3651101" cy="4270963"/>
          </a:xfrm>
        </p:spPr>
        <p:txBody>
          <a:bodyPr anchor="ctr">
            <a:normAutofit/>
          </a:bodyPr>
          <a:lstStyle/>
          <a:p>
            <a:pPr algn="ctr"/>
            <a:r>
              <a:rPr lang="en-GB" sz="3200" dirty="0">
                <a:solidFill>
                  <a:srgbClr val="FFFFFF"/>
                </a:solidFill>
                <a:latin typeface="Arial" panose="020B0604020202020204" pitchFamily="34" charset="0"/>
                <a:cs typeface="Arial" panose="020B0604020202020204" pitchFamily="34" charset="0"/>
              </a:rPr>
              <a:t>Case Study 1 - Groundwork &amp; The Restart Scheme</a:t>
            </a:r>
            <a:endParaRPr lang="en-GB" sz="3200" dirty="0">
              <a:solidFill>
                <a:srgbClr val="FFFFFF"/>
              </a:solidFill>
            </a:endParaRPr>
          </a:p>
        </p:txBody>
      </p:sp>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DAAA0D4-4DB6-B602-5D1A-004FA2C516D8}"/>
              </a:ext>
            </a:extLst>
          </p:cNvPr>
          <p:cNvSpPr>
            <a:spLocks noGrp="1"/>
          </p:cNvSpPr>
          <p:nvPr>
            <p:ph idx="1"/>
          </p:nvPr>
        </p:nvSpPr>
        <p:spPr>
          <a:xfrm>
            <a:off x="6297233" y="518400"/>
            <a:ext cx="4771607" cy="5837949"/>
          </a:xfrm>
        </p:spPr>
        <p:txBody>
          <a:bodyPr anchor="ctr">
            <a:normAutofit/>
          </a:bodyPr>
          <a:lstStyle/>
          <a:p>
            <a:pPr marL="0" indent="0">
              <a:buNone/>
            </a:pPr>
            <a:endParaRPr lang="en-GB" sz="1700" b="1" dirty="0">
              <a:solidFill>
                <a:schemeClr val="tx1">
                  <a:alpha val="80000"/>
                </a:schemeClr>
              </a:solidFill>
              <a:latin typeface="Arial" panose="020B0604020202020204" pitchFamily="34" charset="0"/>
              <a:cs typeface="Arial" panose="020B0604020202020204" pitchFamily="34" charset="0"/>
            </a:endParaRPr>
          </a:p>
          <a:p>
            <a:r>
              <a:rPr lang="en-GB" sz="1600" b="1" dirty="0">
                <a:solidFill>
                  <a:schemeClr val="tx1">
                    <a:alpha val="80000"/>
                  </a:schemeClr>
                </a:solidFill>
                <a:latin typeface="Arial" panose="020B0604020202020204" pitchFamily="34" charset="0"/>
                <a:cs typeface="Arial" panose="020B0604020202020204" pitchFamily="34" charset="0"/>
              </a:rPr>
              <a:t>Organizational Mission</a:t>
            </a:r>
            <a:r>
              <a:rPr lang="en-GB" sz="1600" dirty="0">
                <a:solidFill>
                  <a:schemeClr val="tx1">
                    <a:alpha val="80000"/>
                  </a:schemeClr>
                </a:solidFill>
                <a:latin typeface="Arial" panose="020B0604020202020204" pitchFamily="34" charset="0"/>
                <a:cs typeface="Arial" panose="020B0604020202020204" pitchFamily="34" charset="0"/>
              </a:rPr>
              <a:t> Groundwork acts to create a fair and green future, supporting local communities and businesses to build resilience, tackle hardship, and reduce inequality. </a:t>
            </a:r>
          </a:p>
          <a:p>
            <a:r>
              <a:rPr lang="en-GB" sz="1600" b="1" dirty="0">
                <a:solidFill>
                  <a:schemeClr val="tx1">
                    <a:alpha val="80000"/>
                  </a:schemeClr>
                </a:solidFill>
                <a:latin typeface="Arial" panose="020B0604020202020204" pitchFamily="34" charset="0"/>
                <a:cs typeface="Arial" panose="020B0604020202020204" pitchFamily="34" charset="0"/>
              </a:rPr>
              <a:t>The Restart Scheme</a:t>
            </a:r>
            <a:r>
              <a:rPr lang="en-GB" sz="1600" dirty="0">
                <a:solidFill>
                  <a:schemeClr val="tx1">
                    <a:alpha val="80000"/>
                  </a:schemeClr>
                </a:solidFill>
                <a:latin typeface="Arial" panose="020B0604020202020204" pitchFamily="34" charset="0"/>
                <a:cs typeface="Arial" panose="020B0604020202020204" pitchFamily="34" charset="0"/>
              </a:rPr>
              <a:t> A initiatives designed to help individuals who receive benefits transition into long-term, stable employment. (Department for Work and Pensions, 2024)</a:t>
            </a:r>
          </a:p>
          <a:p>
            <a:r>
              <a:rPr lang="en-GB" sz="1600" b="1" dirty="0">
                <a:solidFill>
                  <a:schemeClr val="tx1">
                    <a:alpha val="80000"/>
                  </a:schemeClr>
                </a:solidFill>
                <a:latin typeface="Arial" panose="020B0604020202020204" pitchFamily="34" charset="0"/>
                <a:cs typeface="Arial" panose="020B0604020202020204" pitchFamily="34" charset="0"/>
              </a:rPr>
              <a:t>Personalized Support Plan </a:t>
            </a:r>
            <a:r>
              <a:rPr lang="en-GB" sz="1600" dirty="0">
                <a:solidFill>
                  <a:schemeClr val="tx1">
                    <a:alpha val="80000"/>
                  </a:schemeClr>
                </a:solidFill>
                <a:latin typeface="Arial" panose="020B0604020202020204" pitchFamily="34" charset="0"/>
                <a:cs typeface="Arial" panose="020B0604020202020204" pitchFamily="34" charset="0"/>
              </a:rPr>
              <a:t>Groundwork works closely with candidate cohorts to create a highly tailored support plan, helping them prepare for work and successfully retain their new jobs. </a:t>
            </a:r>
          </a:p>
          <a:p>
            <a:r>
              <a:rPr lang="en-GB" sz="1600" b="1" dirty="0">
                <a:solidFill>
                  <a:schemeClr val="tx1">
                    <a:alpha val="80000"/>
                  </a:schemeClr>
                </a:solidFill>
                <a:latin typeface="Arial" panose="020B0604020202020204" pitchFamily="34" charset="0"/>
                <a:cs typeface="Arial" panose="020B0604020202020204" pitchFamily="34" charset="0"/>
              </a:rPr>
              <a:t>The Role of CRM</a:t>
            </a:r>
            <a:r>
              <a:rPr lang="en-GB" sz="1600" dirty="0">
                <a:solidFill>
                  <a:schemeClr val="tx1">
                    <a:alpha val="80000"/>
                  </a:schemeClr>
                </a:solidFill>
                <a:latin typeface="Arial" panose="020B0604020202020204" pitchFamily="34" charset="0"/>
                <a:cs typeface="Arial" panose="020B0604020202020204" pitchFamily="34" charset="0"/>
              </a:rPr>
              <a:t> The organization strategically deploys a Customer Relationship Management (CRM) system to manage their vast network of local employers and execute these personalized employment plans effectively. </a:t>
            </a:r>
          </a:p>
          <a:p>
            <a:endParaRPr lang="en-GB" sz="1700" dirty="0">
              <a:solidFill>
                <a:schemeClr val="tx1">
                  <a:alpha val="80000"/>
                </a:schemeClr>
              </a:solidFill>
            </a:endParaRP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AA17447A-1664-FD53-F97E-81CB8FDA7421}"/>
              </a:ext>
            </a:extLst>
          </p:cNvPr>
          <p:cNvSpPr>
            <a:spLocks noGrp="1"/>
          </p:cNvSpPr>
          <p:nvPr>
            <p:ph type="sldNum" sz="quarter" idx="12"/>
          </p:nvPr>
        </p:nvSpPr>
        <p:spPr/>
        <p:txBody>
          <a:bodyPr/>
          <a:lstStyle/>
          <a:p>
            <a:fld id="{3A5C59F9-93F0-4BCB-AE07-A3E3ABD903D5}" type="slidenum">
              <a:rPr lang="en-GB" smtClean="0"/>
              <a:t>13</a:t>
            </a:fld>
            <a:endParaRPr lang="en-GB"/>
          </a:p>
        </p:txBody>
      </p:sp>
    </p:spTree>
    <p:extLst>
      <p:ext uri="{BB962C8B-B14F-4D97-AF65-F5344CB8AC3E}">
        <p14:creationId xmlns:p14="http://schemas.microsoft.com/office/powerpoint/2010/main" val="410939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2ACCD-F98E-A282-7383-077D7A640487}"/>
              </a:ext>
            </a:extLst>
          </p:cNvPr>
          <p:cNvSpPr>
            <a:spLocks noGrp="1"/>
          </p:cNvSpPr>
          <p:nvPr>
            <p:ph type="title"/>
          </p:nvPr>
        </p:nvSpPr>
        <p:spPr>
          <a:xfrm>
            <a:off x="1245072" y="1289765"/>
            <a:ext cx="3651101" cy="4270963"/>
          </a:xfrm>
        </p:spPr>
        <p:txBody>
          <a:bodyPr anchor="ctr">
            <a:normAutofit/>
          </a:bodyPr>
          <a:lstStyle/>
          <a:p>
            <a:pPr algn="ctr"/>
            <a:r>
              <a:rPr lang="en-GB" sz="3200" dirty="0">
                <a:solidFill>
                  <a:srgbClr val="FFFFFF"/>
                </a:solidFill>
                <a:latin typeface="Arial" panose="020B0604020202020204" pitchFamily="34" charset="0"/>
                <a:cs typeface="Arial" panose="020B0604020202020204" pitchFamily="34" charset="0"/>
              </a:rPr>
              <a:t>Case study 2 - Information Systems Integration (Jobcentre Collaboration)</a:t>
            </a:r>
            <a:endParaRPr lang="en-GB" sz="3200" dirty="0">
              <a:solidFill>
                <a:srgbClr val="FFFFFF"/>
              </a:solidFill>
            </a:endParaRPr>
          </a:p>
        </p:txBody>
      </p:sp>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574A87E-0682-10AE-AD01-449A35A7B603}"/>
              </a:ext>
            </a:extLst>
          </p:cNvPr>
          <p:cNvSpPr>
            <a:spLocks noGrp="1"/>
          </p:cNvSpPr>
          <p:nvPr>
            <p:ph idx="1"/>
          </p:nvPr>
        </p:nvSpPr>
        <p:spPr>
          <a:xfrm>
            <a:off x="6297233" y="518400"/>
            <a:ext cx="4771607" cy="5837949"/>
          </a:xfrm>
        </p:spPr>
        <p:txBody>
          <a:bodyPr anchor="ctr">
            <a:normAutofit/>
          </a:bodyPr>
          <a:lstStyle/>
          <a:p>
            <a:pPr algn="just"/>
            <a:r>
              <a:rPr lang="en-GB" sz="1600" b="1" dirty="0">
                <a:solidFill>
                  <a:schemeClr val="tx1">
                    <a:alpha val="80000"/>
                  </a:schemeClr>
                </a:solidFill>
                <a:latin typeface="Arial" panose="020B0604020202020204" pitchFamily="34" charset="0"/>
                <a:cs typeface="Arial" panose="020B0604020202020204" pitchFamily="34" charset="0"/>
              </a:rPr>
              <a:t>The Referral Pipeline</a:t>
            </a:r>
            <a:r>
              <a:rPr lang="en-GB" sz="1600" dirty="0">
                <a:solidFill>
                  <a:schemeClr val="tx1">
                    <a:alpha val="80000"/>
                  </a:schemeClr>
                </a:solidFill>
                <a:latin typeface="Arial" panose="020B0604020202020204" pitchFamily="34" charset="0"/>
                <a:cs typeface="Arial" panose="020B0604020202020204" pitchFamily="34" charset="0"/>
              </a:rPr>
              <a:t> The recruitment process begins at the foundational level, where Jobcentre Plus uses operational systems to identify and refer benefit recipients to the program.</a:t>
            </a:r>
          </a:p>
          <a:p>
            <a:pPr algn="just"/>
            <a:r>
              <a:rPr lang="en-GB" sz="1600" b="1" dirty="0">
                <a:solidFill>
                  <a:schemeClr val="tx1">
                    <a:alpha val="80000"/>
                  </a:schemeClr>
                </a:solidFill>
                <a:latin typeface="Arial" panose="020B0604020202020204" pitchFamily="34" charset="0"/>
                <a:cs typeface="Arial" panose="020B0604020202020204" pitchFamily="34" charset="0"/>
              </a:rPr>
              <a:t>Information Systems Interoperability:</a:t>
            </a:r>
            <a:r>
              <a:rPr lang="en-GB" sz="1600" dirty="0">
                <a:solidFill>
                  <a:schemeClr val="tx1">
                    <a:alpha val="80000"/>
                  </a:schemeClr>
                </a:solidFill>
                <a:latin typeface="Arial" panose="020B0604020202020204" pitchFamily="34" charset="0"/>
                <a:cs typeface="Arial" panose="020B0604020202020204" pitchFamily="34" charset="0"/>
              </a:rPr>
              <a:t> Data must flow seamlessly from external government databases into Groundwork's internal CRM to establish an immediate, accurate candidate history. </a:t>
            </a:r>
          </a:p>
          <a:p>
            <a:r>
              <a:rPr lang="en-GB" sz="1600" b="1" dirty="0">
                <a:solidFill>
                  <a:schemeClr val="tx1">
                    <a:alpha val="80000"/>
                  </a:schemeClr>
                </a:solidFill>
                <a:latin typeface="Arial" panose="020B0604020202020204" pitchFamily="34" charset="0"/>
                <a:cs typeface="Arial" panose="020B0604020202020204" pitchFamily="34" charset="0"/>
              </a:rPr>
              <a:t>Key Strategic Takeaway  </a:t>
            </a:r>
            <a:r>
              <a:rPr lang="en-GB" sz="1600" dirty="0">
                <a:solidFill>
                  <a:schemeClr val="tx1">
                    <a:alpha val="80000"/>
                  </a:schemeClr>
                </a:solidFill>
                <a:latin typeface="Arial" panose="020B0604020202020204" pitchFamily="34" charset="0"/>
                <a:cs typeface="Arial" panose="020B0604020202020204" pitchFamily="34" charset="0"/>
              </a:rPr>
              <a:t>Modernized information systems allow a non-profit/social enterprise to run with the same operational efficiency, data integrity, and competitive agility as a top-tier commercial corporation. (Rainer and Cegielski, 2014)</a:t>
            </a:r>
          </a:p>
          <a:p>
            <a:endParaRPr lang="en-GB" sz="2000" dirty="0">
              <a:solidFill>
                <a:schemeClr val="tx1">
                  <a:alpha val="80000"/>
                </a:schemeClr>
              </a:solidFill>
            </a:endParaRP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E17F1B44-C790-5782-6144-7446CFF4C0BE}"/>
              </a:ext>
            </a:extLst>
          </p:cNvPr>
          <p:cNvSpPr>
            <a:spLocks noGrp="1"/>
          </p:cNvSpPr>
          <p:nvPr>
            <p:ph type="sldNum" sz="quarter" idx="12"/>
          </p:nvPr>
        </p:nvSpPr>
        <p:spPr/>
        <p:txBody>
          <a:bodyPr/>
          <a:lstStyle/>
          <a:p>
            <a:fld id="{3A5C59F9-93F0-4BCB-AE07-A3E3ABD903D5}" type="slidenum">
              <a:rPr lang="en-GB" smtClean="0"/>
              <a:t>14</a:t>
            </a:fld>
            <a:endParaRPr lang="en-GB"/>
          </a:p>
        </p:txBody>
      </p:sp>
    </p:spTree>
    <p:extLst>
      <p:ext uri="{BB962C8B-B14F-4D97-AF65-F5344CB8AC3E}">
        <p14:creationId xmlns:p14="http://schemas.microsoft.com/office/powerpoint/2010/main" val="400974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07445-EC7A-0C14-3D00-42B1DAB762D7}"/>
              </a:ext>
            </a:extLst>
          </p:cNvPr>
          <p:cNvSpPr>
            <a:spLocks noGrp="1"/>
          </p:cNvSpPr>
          <p:nvPr>
            <p:ph type="title"/>
          </p:nvPr>
        </p:nvSpPr>
        <p:spPr>
          <a:xfrm>
            <a:off x="1245072" y="1289765"/>
            <a:ext cx="3651101" cy="4270963"/>
          </a:xfrm>
        </p:spPr>
        <p:txBody>
          <a:bodyPr anchor="ctr">
            <a:normAutofit/>
          </a:bodyPr>
          <a:lstStyle/>
          <a:p>
            <a:pPr algn="ctr"/>
            <a:r>
              <a:rPr lang="en-GB" sz="5600" dirty="0">
                <a:solidFill>
                  <a:srgbClr val="FFFFFF"/>
                </a:solidFill>
                <a:latin typeface="Arial" panose="020B0604020202020204" pitchFamily="34" charset="0"/>
                <a:cs typeface="Arial" panose="020B0604020202020204" pitchFamily="34" charset="0"/>
              </a:rPr>
              <a:t>Case Study 3 - Steps to Work (Walsall)</a:t>
            </a:r>
            <a:endParaRPr lang="en-GB" sz="5600" dirty="0">
              <a:solidFill>
                <a:srgbClr val="FFFFFF"/>
              </a:solidFill>
            </a:endParaRPr>
          </a:p>
        </p:txBody>
      </p:sp>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515E7A4-9177-7AD0-6F7E-E89A616A80F8}"/>
              </a:ext>
            </a:extLst>
          </p:cNvPr>
          <p:cNvSpPr>
            <a:spLocks noGrp="1"/>
          </p:cNvSpPr>
          <p:nvPr>
            <p:ph idx="1"/>
          </p:nvPr>
        </p:nvSpPr>
        <p:spPr>
          <a:xfrm>
            <a:off x="6297233" y="518400"/>
            <a:ext cx="4771607" cy="5837949"/>
          </a:xfrm>
        </p:spPr>
        <p:txBody>
          <a:bodyPr anchor="ctr">
            <a:normAutofit/>
          </a:bodyPr>
          <a:lstStyle/>
          <a:p>
            <a:pPr algn="just"/>
            <a:r>
              <a:rPr lang="en-GB" sz="1600" b="1" dirty="0">
                <a:solidFill>
                  <a:schemeClr val="tx1">
                    <a:alpha val="80000"/>
                  </a:schemeClr>
                </a:solidFill>
                <a:latin typeface="Arial" panose="020B0604020202020204" pitchFamily="34" charset="0"/>
                <a:cs typeface="Arial" panose="020B0604020202020204" pitchFamily="34" charset="0"/>
              </a:rPr>
              <a:t>Steps to Work (Walsall) Ltd </a:t>
            </a:r>
            <a:r>
              <a:rPr lang="en-GB" sz="1600" dirty="0">
                <a:solidFill>
                  <a:schemeClr val="tx1">
                    <a:alpha val="80000"/>
                  </a:schemeClr>
                </a:solidFill>
                <a:latin typeface="Arial" panose="020B0604020202020204" pitchFamily="34" charset="0"/>
                <a:cs typeface="Arial" panose="020B0604020202020204" pitchFamily="34" charset="0"/>
              </a:rPr>
              <a:t>is a highly successful employment charity and social enterprise dedicated to helping individuals with complex barriers to employment across the Black Country (Walsall, Dudley, Sandwell, Wolverhampton).</a:t>
            </a:r>
          </a:p>
          <a:p>
            <a:pPr algn="just"/>
            <a:r>
              <a:rPr lang="en-GB" sz="1600" b="1" dirty="0">
                <a:solidFill>
                  <a:schemeClr val="tx1">
                    <a:alpha val="80000"/>
                  </a:schemeClr>
                </a:solidFill>
                <a:latin typeface="Arial" panose="020B0604020202020204" pitchFamily="34" charset="0"/>
                <a:cs typeface="Arial" panose="020B0604020202020204" pitchFamily="34" charset="0"/>
              </a:rPr>
              <a:t>The BRIDGES &amp; Restart Programs </a:t>
            </a:r>
            <a:r>
              <a:rPr lang="en-GB" sz="1600" dirty="0">
                <a:solidFill>
                  <a:schemeClr val="tx1">
                    <a:alpha val="80000"/>
                  </a:schemeClr>
                </a:solidFill>
                <a:latin typeface="Arial" panose="020B0604020202020204" pitchFamily="34" charset="0"/>
                <a:cs typeface="Arial" panose="020B0604020202020204" pitchFamily="34" charset="0"/>
              </a:rPr>
              <a:t>They serve over-25s, the long-term unemployed, and individuals facing health or economic hardships, providing 1-to-1 mentoring, CV workshops, and targeted skills development.</a:t>
            </a:r>
          </a:p>
          <a:p>
            <a:pPr algn="just"/>
            <a:r>
              <a:rPr lang="en-GB" sz="1600" b="1" dirty="0">
                <a:solidFill>
                  <a:schemeClr val="tx1">
                    <a:alpha val="80000"/>
                  </a:schemeClr>
                </a:solidFill>
                <a:latin typeface="Arial" panose="020B0604020202020204" pitchFamily="34" charset="0"/>
                <a:cs typeface="Arial" panose="020B0604020202020204" pitchFamily="34" charset="0"/>
              </a:rPr>
              <a:t>The In-House Gateway Training System </a:t>
            </a:r>
            <a:r>
              <a:rPr lang="en-GB" sz="1600" dirty="0">
                <a:solidFill>
                  <a:schemeClr val="tx1">
                    <a:alpha val="80000"/>
                  </a:schemeClr>
                </a:solidFill>
                <a:latin typeface="Arial" panose="020B0604020202020204" pitchFamily="34" charset="0"/>
                <a:cs typeface="Arial" panose="020B0604020202020204" pitchFamily="34" charset="0"/>
              </a:rPr>
              <a:t>Steps to Work runs localized industry training (such as Warehouse or Security Gateways).</a:t>
            </a:r>
          </a:p>
          <a:p>
            <a:pPr algn="just"/>
            <a:r>
              <a:rPr lang="en-GB" sz="1600" b="1" dirty="0">
                <a:solidFill>
                  <a:schemeClr val="tx1">
                    <a:alpha val="80000"/>
                  </a:schemeClr>
                </a:solidFill>
                <a:latin typeface="Arial" panose="020B0604020202020204" pitchFamily="34" charset="0"/>
                <a:cs typeface="Arial" panose="020B0604020202020204" pitchFamily="34" charset="0"/>
              </a:rPr>
              <a:t>The Role of CRM Data Tracking</a:t>
            </a:r>
            <a:r>
              <a:rPr lang="en-GB" sz="1600" dirty="0">
                <a:solidFill>
                  <a:schemeClr val="tx1">
                    <a:alpha val="80000"/>
                  </a:schemeClr>
                </a:solidFill>
                <a:latin typeface="Arial" panose="020B0604020202020204" pitchFamily="34" charset="0"/>
                <a:cs typeface="Arial" panose="020B0604020202020204" pitchFamily="34" charset="0"/>
              </a:rPr>
              <a:t> To effectively move an individual from long-term unemployment into work, their internal systems must track multidimensional candidate data: health limitations, transport access, training milestones, and employer preferences. (Steps to Work, n.d.)</a:t>
            </a:r>
          </a:p>
          <a:p>
            <a:endParaRPr lang="en-GB" sz="1700" dirty="0">
              <a:solidFill>
                <a:schemeClr val="tx1">
                  <a:alpha val="80000"/>
                </a:schemeClr>
              </a:solidFill>
            </a:endParaRP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727E2C4-B454-D7E5-F1D9-1AB824A4B870}"/>
              </a:ext>
            </a:extLst>
          </p:cNvPr>
          <p:cNvSpPr>
            <a:spLocks noGrp="1"/>
          </p:cNvSpPr>
          <p:nvPr>
            <p:ph type="sldNum" sz="quarter" idx="12"/>
          </p:nvPr>
        </p:nvSpPr>
        <p:spPr/>
        <p:txBody>
          <a:bodyPr/>
          <a:lstStyle/>
          <a:p>
            <a:fld id="{3A5C59F9-93F0-4BCB-AE07-A3E3ABD903D5}" type="slidenum">
              <a:rPr lang="en-GB" smtClean="0"/>
              <a:t>15</a:t>
            </a:fld>
            <a:endParaRPr lang="en-GB"/>
          </a:p>
        </p:txBody>
      </p:sp>
    </p:spTree>
    <p:extLst>
      <p:ext uri="{BB962C8B-B14F-4D97-AF65-F5344CB8AC3E}">
        <p14:creationId xmlns:p14="http://schemas.microsoft.com/office/powerpoint/2010/main" val="1301605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D91C9-9C2C-EE42-F1B6-95D184730142}"/>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Recommendations for Groundwork</a:t>
            </a:r>
            <a:endParaRPr lang="en-GB" sz="3200" dirty="0"/>
          </a:p>
        </p:txBody>
      </p:sp>
      <p:sp>
        <p:nvSpPr>
          <p:cNvPr id="3" name="Content Placeholder 2">
            <a:extLst>
              <a:ext uri="{FF2B5EF4-FFF2-40B4-BE49-F238E27FC236}">
                <a16:creationId xmlns:a16="http://schemas.microsoft.com/office/drawing/2014/main" id="{53F67C87-5A02-4A35-A763-C34C0A0911FD}"/>
              </a:ext>
            </a:extLst>
          </p:cNvPr>
          <p:cNvSpPr>
            <a:spLocks noGrp="1"/>
          </p:cNvSpPr>
          <p:nvPr>
            <p:ph idx="1"/>
          </p:nvPr>
        </p:nvSpPr>
        <p:spPr>
          <a:xfrm>
            <a:off x="697523" y="1690688"/>
            <a:ext cx="10515600" cy="4351338"/>
          </a:xfrm>
        </p:spPr>
        <p:txBody>
          <a:bodyPr>
            <a:normAutofit fontScale="55000" lnSpcReduction="20000"/>
          </a:bodyPr>
          <a:lstStyle/>
          <a:p>
            <a:pPr marL="0" indent="0" algn="just">
              <a:buNone/>
            </a:pPr>
            <a:r>
              <a:rPr lang="en-GB" sz="2900" dirty="0">
                <a:latin typeface="Arial" panose="020B0604020202020204" pitchFamily="34" charset="0"/>
                <a:cs typeface="Arial" panose="020B0604020202020204" pitchFamily="34" charset="0"/>
              </a:rPr>
              <a:t>To improve efficiency, decision-making, and service delivery, Groundwork should:</a:t>
            </a:r>
          </a:p>
          <a:p>
            <a:pPr marL="0" indent="0" algn="just">
              <a:buNone/>
            </a:pPr>
            <a:r>
              <a:rPr lang="en-GB" sz="2900" dirty="0">
                <a:latin typeface="Arial" panose="020B0604020202020204" pitchFamily="34" charset="0"/>
                <a:cs typeface="Arial" panose="020B0604020202020204" pitchFamily="34" charset="0"/>
              </a:rPr>
              <a:t>1. Integrate CRM with operational systems (TPS) to ensure accurate, real-time participant and employer data.</a:t>
            </a:r>
          </a:p>
          <a:p>
            <a:pPr marL="0" indent="0" algn="just">
              <a:buNone/>
            </a:pPr>
            <a:r>
              <a:rPr lang="en-GB" sz="2900" dirty="0">
                <a:latin typeface="Arial" panose="020B0604020202020204" pitchFamily="34" charset="0"/>
                <a:cs typeface="Arial" panose="020B0604020202020204" pitchFamily="34" charset="0"/>
              </a:rPr>
              <a:t>2. Adopt Decision Support Systems (DSS) to support workforce planning, forecasting, and evidence-based decision-making.</a:t>
            </a:r>
          </a:p>
          <a:p>
            <a:pPr marL="0" indent="0" algn="just">
              <a:buNone/>
            </a:pPr>
            <a:r>
              <a:rPr lang="en-GB" sz="2900" dirty="0">
                <a:latin typeface="Arial" panose="020B0604020202020204" pitchFamily="34" charset="0"/>
                <a:cs typeface="Arial" panose="020B0604020202020204" pitchFamily="34" charset="0"/>
              </a:rPr>
              <a:t>3 Strengthen cybersecurity through multi-factor authentication (MFA), encryption, and regular security audits.</a:t>
            </a:r>
          </a:p>
          <a:p>
            <a:pPr marL="0" indent="0" algn="just">
              <a:buNone/>
            </a:pPr>
            <a:r>
              <a:rPr lang="en-GB" sz="2900" dirty="0">
                <a:latin typeface="Arial" panose="020B0604020202020204" pitchFamily="34" charset="0"/>
                <a:cs typeface="Arial" panose="020B0604020202020204" pitchFamily="34" charset="0"/>
              </a:rPr>
              <a:t>4 Implement ethical data governance by ensuring GDPR compliance, transparent employee monitoring, and clear privacy policies.</a:t>
            </a:r>
          </a:p>
          <a:p>
            <a:pPr marL="0" indent="0" algn="just">
              <a:buNone/>
            </a:pPr>
            <a:r>
              <a:rPr lang="en-GB" sz="2900" dirty="0">
                <a:latin typeface="Arial" panose="020B0604020202020204" pitchFamily="34" charset="0"/>
                <a:cs typeface="Arial" panose="020B0604020202020204" pitchFamily="34" charset="0"/>
              </a:rPr>
              <a:t>5 Conduct regular AI and data-bias reviews to ensure fairness, accountability, and responsible use of information systems.</a:t>
            </a:r>
          </a:p>
          <a:p>
            <a:pPr algn="just"/>
            <a:r>
              <a:rPr lang="en-GB" sz="2900" dirty="0">
                <a:latin typeface="Arial" panose="020B0604020202020204" pitchFamily="34" charset="0"/>
                <a:cs typeface="Arial" panose="020B0604020202020204" pitchFamily="34" charset="0"/>
              </a:rPr>
              <a:t>Expected Benefits</a:t>
            </a:r>
          </a:p>
          <a:p>
            <a:pPr algn="just"/>
            <a:r>
              <a:rPr lang="en-GB" sz="2900" dirty="0">
                <a:latin typeface="Arial" panose="020B0604020202020204" pitchFamily="34" charset="0"/>
                <a:cs typeface="Arial" panose="020B0604020202020204" pitchFamily="34" charset="0"/>
              </a:rPr>
              <a:t>Improved operational efficiency </a:t>
            </a:r>
          </a:p>
          <a:p>
            <a:pPr algn="just"/>
            <a:r>
              <a:rPr lang="en-GB" sz="2900" dirty="0">
                <a:latin typeface="Arial" panose="020B0604020202020204" pitchFamily="34" charset="0"/>
                <a:cs typeface="Arial" panose="020B0604020202020204" pitchFamily="34" charset="0"/>
              </a:rPr>
              <a:t>Better decision-making accuracy </a:t>
            </a:r>
          </a:p>
          <a:p>
            <a:pPr algn="just"/>
            <a:r>
              <a:rPr lang="en-GB" sz="2900" dirty="0">
                <a:latin typeface="Arial" panose="020B0604020202020204" pitchFamily="34" charset="0"/>
                <a:cs typeface="Arial" panose="020B0604020202020204" pitchFamily="34" charset="0"/>
              </a:rPr>
              <a:t>Enhanced data security and compliance </a:t>
            </a:r>
          </a:p>
          <a:p>
            <a:pPr algn="just"/>
            <a:r>
              <a:rPr lang="en-GB" sz="2900" dirty="0">
                <a:latin typeface="Arial" panose="020B0604020202020204" pitchFamily="34" charset="0"/>
                <a:cs typeface="Arial" panose="020B0604020202020204" pitchFamily="34" charset="0"/>
              </a:rPr>
              <a:t>Stronger stakeholder trust </a:t>
            </a:r>
          </a:p>
          <a:p>
            <a:pPr algn="just"/>
            <a:r>
              <a:rPr lang="en-GB" sz="2900" dirty="0">
                <a:latin typeface="Arial" panose="020B0604020202020204" pitchFamily="34" charset="0"/>
                <a:cs typeface="Arial" panose="020B0604020202020204" pitchFamily="34" charset="0"/>
              </a:rPr>
              <a:t>Sustainable long-term organisational growth</a:t>
            </a:r>
          </a:p>
          <a:p>
            <a:endParaRPr lang="en-GB" dirty="0"/>
          </a:p>
        </p:txBody>
      </p:sp>
      <p:sp>
        <p:nvSpPr>
          <p:cNvPr id="4" name="Slide Number Placeholder 3">
            <a:extLst>
              <a:ext uri="{FF2B5EF4-FFF2-40B4-BE49-F238E27FC236}">
                <a16:creationId xmlns:a16="http://schemas.microsoft.com/office/drawing/2014/main" id="{3F089014-D4FD-941F-5212-132F97A83AD5}"/>
              </a:ext>
            </a:extLst>
          </p:cNvPr>
          <p:cNvSpPr>
            <a:spLocks noGrp="1"/>
          </p:cNvSpPr>
          <p:nvPr>
            <p:ph type="sldNum" sz="quarter" idx="12"/>
          </p:nvPr>
        </p:nvSpPr>
        <p:spPr/>
        <p:txBody>
          <a:bodyPr/>
          <a:lstStyle/>
          <a:p>
            <a:fld id="{3A5C59F9-93F0-4BCB-AE07-A3E3ABD903D5}" type="slidenum">
              <a:rPr lang="en-GB" smtClean="0"/>
              <a:t>16</a:t>
            </a:fld>
            <a:endParaRPr lang="en-GB"/>
          </a:p>
        </p:txBody>
      </p:sp>
    </p:spTree>
    <p:extLst>
      <p:ext uri="{BB962C8B-B14F-4D97-AF65-F5344CB8AC3E}">
        <p14:creationId xmlns:p14="http://schemas.microsoft.com/office/powerpoint/2010/main" val="2921155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0" end="10"/>
                                            </p:txEl>
                                          </p:spTgt>
                                        </p:tgtEl>
                                        <p:attrNameLst>
                                          <p:attrName>style.visibility</p:attrName>
                                        </p:attrNameLst>
                                      </p:cBhvr>
                                      <p:to>
                                        <p:strVal val="visible"/>
                                      </p:to>
                                    </p:set>
                                    <p:anim calcmode="lin" valueType="num">
                                      <p:cBhvr additive="base">
                                        <p:cTn id="7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1" end="11"/>
                                            </p:txEl>
                                          </p:spTgt>
                                        </p:tgtEl>
                                        <p:attrNameLst>
                                          <p:attrName>style.visibility</p:attrName>
                                        </p:attrNameLst>
                                      </p:cBhvr>
                                      <p:to>
                                        <p:strVal val="visible"/>
                                      </p:to>
                                    </p:set>
                                    <p:anim calcmode="lin" valueType="num">
                                      <p:cBhvr additive="base">
                                        <p:cTn id="7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0" name="Group 2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1" name="Freeform: Shape 30">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6F344BD-A163-3876-FA48-749B32F9AC8F}"/>
              </a:ext>
            </a:extLst>
          </p:cNvPr>
          <p:cNvSpPr>
            <a:spLocks noGrp="1"/>
          </p:cNvSpPr>
          <p:nvPr>
            <p:ph type="title"/>
          </p:nvPr>
        </p:nvSpPr>
        <p:spPr>
          <a:xfrm>
            <a:off x="640080" y="1243013"/>
            <a:ext cx="3855720" cy="4371974"/>
          </a:xfrm>
        </p:spPr>
        <p:txBody>
          <a:bodyPr>
            <a:normAutofit/>
          </a:bodyPr>
          <a:lstStyle/>
          <a:p>
            <a:r>
              <a:rPr lang="en-GB" sz="3200" dirty="0">
                <a:solidFill>
                  <a:schemeClr val="tx2"/>
                </a:solidFill>
                <a:latin typeface="Arial" panose="020B0604020202020204" pitchFamily="34" charset="0"/>
                <a:cs typeface="Arial" panose="020B0604020202020204" pitchFamily="34" charset="0"/>
              </a:rPr>
              <a:t>Conclusion</a:t>
            </a:r>
            <a:endParaRPr lang="en-GB" sz="3200" dirty="0">
              <a:solidFill>
                <a:schemeClr val="tx2"/>
              </a:solidFill>
            </a:endParaRPr>
          </a:p>
        </p:txBody>
      </p:sp>
      <p:sp>
        <p:nvSpPr>
          <p:cNvPr id="3" name="Content Placeholder 2">
            <a:extLst>
              <a:ext uri="{FF2B5EF4-FFF2-40B4-BE49-F238E27FC236}">
                <a16:creationId xmlns:a16="http://schemas.microsoft.com/office/drawing/2014/main" id="{68D13302-E5A1-748C-76D5-FE6205E55021}"/>
              </a:ext>
            </a:extLst>
          </p:cNvPr>
          <p:cNvSpPr>
            <a:spLocks noGrp="1"/>
          </p:cNvSpPr>
          <p:nvPr>
            <p:ph idx="1"/>
          </p:nvPr>
        </p:nvSpPr>
        <p:spPr>
          <a:xfrm>
            <a:off x="6172200" y="804672"/>
            <a:ext cx="5221224" cy="5230368"/>
          </a:xfrm>
        </p:spPr>
        <p:txBody>
          <a:bodyPr anchor="ctr">
            <a:normAutofit/>
          </a:bodyPr>
          <a:lstStyle/>
          <a:p>
            <a:pPr algn="just"/>
            <a:r>
              <a:rPr lang="en-GB" sz="1600" dirty="0">
                <a:solidFill>
                  <a:schemeClr val="tx2"/>
                </a:solidFill>
                <a:latin typeface="Arial" panose="020B0604020202020204" pitchFamily="34" charset="0"/>
                <a:cs typeface="Arial" panose="020B0604020202020204" pitchFamily="34" charset="0"/>
              </a:rPr>
              <a:t>Strategic Alignment Modernizing information systems (TPS, MIS, and DSS) is not just a technological upgrade, but a core strategic necessity that transforms raw operational data into sustainable competitive advantage. </a:t>
            </a:r>
          </a:p>
          <a:p>
            <a:pPr algn="just"/>
            <a:r>
              <a:rPr lang="en-GB" sz="1600" dirty="0">
                <a:solidFill>
                  <a:schemeClr val="tx2"/>
                </a:solidFill>
                <a:latin typeface="Arial" panose="020B0604020202020204" pitchFamily="34" charset="0"/>
                <a:cs typeface="Arial" panose="020B0604020202020204" pitchFamily="34" charset="0"/>
              </a:rPr>
              <a:t>The Power of Integration Integrating focused platforms like CRM with foundational transaction systems maximizes operational efficiency and fosters deep, long-term customer loyalty. </a:t>
            </a:r>
          </a:p>
          <a:p>
            <a:pPr algn="just"/>
            <a:r>
              <a:rPr lang="en-GB" sz="1600" dirty="0">
                <a:solidFill>
                  <a:schemeClr val="tx2"/>
                </a:solidFill>
                <a:latin typeface="Arial" panose="020B0604020202020204" pitchFamily="34" charset="0"/>
                <a:cs typeface="Arial" panose="020B0604020202020204" pitchFamily="34" charset="0"/>
              </a:rPr>
              <a:t>Ethical Vigilance Driving digital transformation requires proactive risk mitigation. Businesses must balance data-driven growth with strong frameworks for data privacy, transparent employee monitoring, and human-guided AI fairness. </a:t>
            </a:r>
          </a:p>
          <a:p>
            <a:pPr algn="just"/>
            <a:r>
              <a:rPr lang="en-GB" sz="1600" dirty="0">
                <a:solidFill>
                  <a:schemeClr val="tx2"/>
                </a:solidFill>
                <a:latin typeface="Arial" panose="020B0604020202020204" pitchFamily="34" charset="0"/>
                <a:cs typeface="Arial" panose="020B0604020202020204" pitchFamily="34" charset="0"/>
              </a:rPr>
              <a:t>Actionable Roadmap Real-world case studies prove that unified data systems enable organizations to scale rapidly, optimize public/private sector collaborations, and build long-term societal resilience. (</a:t>
            </a:r>
            <a:r>
              <a:rPr lang="en-GB" sz="1600" dirty="0" err="1">
                <a:solidFill>
                  <a:schemeClr val="tx2"/>
                </a:solidFill>
                <a:latin typeface="Arial" panose="020B0604020202020204" pitchFamily="34" charset="0"/>
                <a:cs typeface="Arial" panose="020B0604020202020204" pitchFamily="34" charset="0"/>
              </a:rPr>
              <a:t>Baltzan</a:t>
            </a:r>
            <a:r>
              <a:rPr lang="en-GB" sz="1600" dirty="0">
                <a:solidFill>
                  <a:schemeClr val="tx2"/>
                </a:solidFill>
                <a:latin typeface="Arial" panose="020B0604020202020204" pitchFamily="34" charset="0"/>
                <a:cs typeface="Arial" panose="020B0604020202020204" pitchFamily="34" charset="0"/>
              </a:rPr>
              <a:t>, 2024)</a:t>
            </a:r>
          </a:p>
          <a:p>
            <a:endParaRPr lang="en-GB" sz="1700" dirty="0">
              <a:solidFill>
                <a:schemeClr val="tx2"/>
              </a:solidFill>
            </a:endParaRPr>
          </a:p>
        </p:txBody>
      </p:sp>
      <p:sp>
        <p:nvSpPr>
          <p:cNvPr id="4" name="Slide Number Placeholder 3">
            <a:extLst>
              <a:ext uri="{FF2B5EF4-FFF2-40B4-BE49-F238E27FC236}">
                <a16:creationId xmlns:a16="http://schemas.microsoft.com/office/drawing/2014/main" id="{848F6884-0F04-BBDB-4F3B-603293ABE566}"/>
              </a:ext>
            </a:extLst>
          </p:cNvPr>
          <p:cNvSpPr>
            <a:spLocks noGrp="1"/>
          </p:cNvSpPr>
          <p:nvPr>
            <p:ph type="sldNum" sz="quarter" idx="12"/>
          </p:nvPr>
        </p:nvSpPr>
        <p:spPr/>
        <p:txBody>
          <a:bodyPr/>
          <a:lstStyle/>
          <a:p>
            <a:fld id="{3A5C59F9-93F0-4BCB-AE07-A3E3ABD903D5}" type="slidenum">
              <a:rPr lang="en-GB" smtClean="0"/>
              <a:t>17</a:t>
            </a:fld>
            <a:endParaRPr lang="en-GB"/>
          </a:p>
        </p:txBody>
      </p:sp>
    </p:spTree>
    <p:extLst>
      <p:ext uri="{BB962C8B-B14F-4D97-AF65-F5344CB8AC3E}">
        <p14:creationId xmlns:p14="http://schemas.microsoft.com/office/powerpoint/2010/main" val="948310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B3D0-4918-DF7B-5778-C72B728027A3}"/>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References</a:t>
            </a:r>
            <a:endParaRPr lang="en-GB" sz="3200" dirty="0"/>
          </a:p>
        </p:txBody>
      </p:sp>
      <p:sp>
        <p:nvSpPr>
          <p:cNvPr id="3" name="Content Placeholder 2">
            <a:extLst>
              <a:ext uri="{FF2B5EF4-FFF2-40B4-BE49-F238E27FC236}">
                <a16:creationId xmlns:a16="http://schemas.microsoft.com/office/drawing/2014/main" id="{C5BD69E4-2E31-38D6-F7BC-02E12C33AEE9}"/>
              </a:ext>
            </a:extLst>
          </p:cNvPr>
          <p:cNvSpPr>
            <a:spLocks noGrp="1"/>
          </p:cNvSpPr>
          <p:nvPr>
            <p:ph idx="1"/>
          </p:nvPr>
        </p:nvSpPr>
        <p:spPr>
          <a:xfrm>
            <a:off x="301451" y="1336431"/>
            <a:ext cx="11485265" cy="4840532"/>
          </a:xfrm>
        </p:spPr>
        <p:txBody>
          <a:bodyPr>
            <a:normAutofit fontScale="47500" lnSpcReduction="20000"/>
          </a:bodyPr>
          <a:lstStyle/>
          <a:p>
            <a:pPr marL="0" indent="0">
              <a:lnSpc>
                <a:spcPct val="120000"/>
              </a:lnSpc>
              <a:buNone/>
            </a:pPr>
            <a:r>
              <a:rPr lang="en-GB" dirty="0">
                <a:latin typeface="Arial" panose="020B0604020202020204" pitchFamily="34" charset="0"/>
                <a:cs typeface="Arial" panose="020B0604020202020204" pitchFamily="34" charset="0"/>
              </a:rPr>
              <a:t>1</a:t>
            </a:r>
            <a:r>
              <a:rPr lang="en-GB" sz="2900" dirty="0">
                <a:latin typeface="Arial" panose="020B0604020202020204" pitchFamily="34" charset="0"/>
                <a:cs typeface="Arial" panose="020B0604020202020204" pitchFamily="34" charset="0"/>
              </a:rPr>
              <a:t>.   Groundwork West Midlands (n.d.) </a:t>
            </a:r>
            <a:r>
              <a:rPr lang="en-GB" sz="2900" i="1" dirty="0">
                <a:latin typeface="Arial" panose="020B0604020202020204" pitchFamily="34" charset="0"/>
                <a:cs typeface="Arial" panose="020B0604020202020204" pitchFamily="34" charset="0"/>
              </a:rPr>
              <a:t>Restart Scheme</a:t>
            </a:r>
            <a:r>
              <a:rPr lang="en-GB" sz="2900" dirty="0">
                <a:latin typeface="Arial" panose="020B0604020202020204" pitchFamily="34" charset="0"/>
                <a:cs typeface="Arial" panose="020B0604020202020204" pitchFamily="34" charset="0"/>
              </a:rPr>
              <a:t>. Available at: </a:t>
            </a:r>
            <a:r>
              <a:rPr lang="en-GB" sz="29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Groundwork  West Midlands Restart Scheme</a:t>
            </a:r>
            <a:r>
              <a:rPr lang="en-GB" sz="2900" dirty="0">
                <a:latin typeface="Arial" panose="020B0604020202020204" pitchFamily="34" charset="0"/>
                <a:cs typeface="Arial" panose="020B0604020202020204" pitchFamily="34" charset="0"/>
              </a:rPr>
              <a:t> (Accessed:   31 May 2026)</a:t>
            </a:r>
          </a:p>
          <a:p>
            <a:pPr marL="0" indent="0">
              <a:lnSpc>
                <a:spcPct val="120000"/>
              </a:lnSpc>
              <a:buNone/>
            </a:pPr>
            <a:r>
              <a:rPr lang="en-GB" sz="2900" dirty="0">
                <a:latin typeface="Arial" panose="020B0604020202020204" pitchFamily="34" charset="0"/>
                <a:cs typeface="Arial" panose="020B0604020202020204" pitchFamily="34" charset="0"/>
              </a:rPr>
              <a:t>2.   Stair, R. and Reynolds, G. (2021) </a:t>
            </a:r>
            <a:r>
              <a:rPr lang="en-GB" sz="2900" i="1" dirty="0">
                <a:latin typeface="Arial" panose="020B0604020202020204" pitchFamily="34" charset="0"/>
                <a:cs typeface="Arial" panose="020B0604020202020204" pitchFamily="34" charset="0"/>
              </a:rPr>
              <a:t>Principles of Information Systems</a:t>
            </a:r>
            <a:r>
              <a:rPr lang="en-GB" sz="2900" dirty="0">
                <a:latin typeface="Arial" panose="020B0604020202020204" pitchFamily="34" charset="0"/>
                <a:cs typeface="Arial" panose="020B0604020202020204" pitchFamily="34" charset="0"/>
              </a:rPr>
              <a:t>. 14th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Boston, MA: Cengage Learning.</a:t>
            </a:r>
          </a:p>
          <a:p>
            <a:pPr>
              <a:lnSpc>
                <a:spcPct val="120000"/>
              </a:lnSpc>
              <a:buAutoNum type="arabicPeriod" startAt="3"/>
            </a:pPr>
            <a:r>
              <a:rPr lang="en-GB" sz="2900" dirty="0">
                <a:latin typeface="Arial" panose="020B0604020202020204" pitchFamily="34" charset="0"/>
                <a:cs typeface="Arial" panose="020B0604020202020204" pitchFamily="34" charset="0"/>
              </a:rPr>
              <a:t>Rainer, R.K. and Cegielski, C.G. (2014) </a:t>
            </a:r>
            <a:r>
              <a:rPr lang="en-GB" sz="2900" i="1" dirty="0">
                <a:latin typeface="Arial" panose="020B0604020202020204" pitchFamily="34" charset="0"/>
                <a:cs typeface="Arial" panose="020B0604020202020204" pitchFamily="34" charset="0"/>
              </a:rPr>
              <a:t>Introduction to Information Systems: Supporting and      Transforming Business</a:t>
            </a:r>
            <a:r>
              <a:rPr lang="en-GB" sz="2900" dirty="0">
                <a:latin typeface="Arial" panose="020B0604020202020204" pitchFamily="34" charset="0"/>
                <a:cs typeface="Arial" panose="020B0604020202020204" pitchFamily="34" charset="0"/>
              </a:rPr>
              <a:t>. 5th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Hoboken, NJ: John Wiley &amp; Sons</a:t>
            </a:r>
          </a:p>
          <a:p>
            <a:pPr>
              <a:lnSpc>
                <a:spcPct val="120000"/>
              </a:lnSpc>
              <a:buAutoNum type="arabicPeriod" startAt="3"/>
            </a:pPr>
            <a:r>
              <a:rPr lang="en-GB" sz="2900" dirty="0">
                <a:latin typeface="Arial" panose="020B0604020202020204" pitchFamily="34" charset="0"/>
                <a:cs typeface="Arial" panose="020B0604020202020204" pitchFamily="34" charset="0"/>
              </a:rPr>
              <a:t>Laudon, K.C. and Laudon, J.P. (2022) </a:t>
            </a:r>
            <a:r>
              <a:rPr lang="en-GB" sz="2900" i="1" dirty="0">
                <a:latin typeface="Arial" panose="020B0604020202020204" pitchFamily="34" charset="0"/>
                <a:cs typeface="Arial" panose="020B0604020202020204" pitchFamily="34" charset="0"/>
              </a:rPr>
              <a:t>Management Information Systems: Managing the Digital Firm</a:t>
            </a:r>
            <a:r>
              <a:rPr lang="en-GB" sz="2900" dirty="0">
                <a:latin typeface="Arial" panose="020B0604020202020204" pitchFamily="34" charset="0"/>
                <a:cs typeface="Arial" panose="020B0604020202020204" pitchFamily="34" charset="0"/>
              </a:rPr>
              <a:t>. 17th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Harlow: Pearson.</a:t>
            </a:r>
          </a:p>
          <a:p>
            <a:pPr>
              <a:lnSpc>
                <a:spcPct val="120000"/>
              </a:lnSpc>
              <a:buAutoNum type="arabicPeriod" startAt="3"/>
            </a:pPr>
            <a:r>
              <a:rPr lang="en-GB" sz="2900" dirty="0">
                <a:latin typeface="Arial" panose="020B0604020202020204" pitchFamily="34" charset="0"/>
                <a:cs typeface="Arial" panose="020B0604020202020204" pitchFamily="34" charset="0"/>
              </a:rPr>
              <a:t>Turban, E., Sharda, R. and Delen, D. (2022) </a:t>
            </a:r>
            <a:r>
              <a:rPr lang="en-GB" sz="2900" i="1" dirty="0">
                <a:latin typeface="Arial" panose="020B0604020202020204" pitchFamily="34" charset="0"/>
                <a:cs typeface="Arial" panose="020B0604020202020204" pitchFamily="34" charset="0"/>
              </a:rPr>
              <a:t>Decision Support and Business Intelligence Systems</a:t>
            </a:r>
            <a:r>
              <a:rPr lang="en-GB" sz="2900" dirty="0">
                <a:latin typeface="Arial" panose="020B0604020202020204" pitchFamily="34" charset="0"/>
                <a:cs typeface="Arial" panose="020B0604020202020204" pitchFamily="34" charset="0"/>
              </a:rPr>
              <a:t>. 11th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Harlow: Pearson.</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Information Commissioner's Office (2023) </a:t>
            </a:r>
            <a:r>
              <a:rPr lang="en-GB" sz="2900" i="1" dirty="0">
                <a:latin typeface="Arial" panose="020B0604020202020204" pitchFamily="34" charset="0"/>
                <a:cs typeface="Arial" panose="020B0604020202020204" pitchFamily="34" charset="0"/>
              </a:rPr>
              <a:t>Data protection by design and default</a:t>
            </a:r>
            <a:r>
              <a:rPr lang="en-GB" sz="2900" dirty="0">
                <a:latin typeface="Arial" panose="020B0604020202020204" pitchFamily="34" charset="0"/>
                <a:cs typeface="Arial" panose="020B0604020202020204" pitchFamily="34" charset="0"/>
              </a:rPr>
              <a:t>. Available at: https://ico.org.uk/for-organisations/uk-gdpr-guidance-and-resources/accountability-and-governance/data-protection-by-design-and-default/ (Accessed: 31 May 2026).</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Department for Work and Pensions (2024) </a:t>
            </a:r>
            <a:r>
              <a:rPr lang="en-GB" sz="2900" i="1" dirty="0">
                <a:latin typeface="Arial" panose="020B0604020202020204" pitchFamily="34" charset="0"/>
                <a:cs typeface="Arial" panose="020B0604020202020204" pitchFamily="34" charset="0"/>
              </a:rPr>
              <a:t>Restart Scheme</a:t>
            </a:r>
            <a:r>
              <a:rPr lang="en-GB" sz="2900" dirty="0">
                <a:latin typeface="Arial" panose="020B0604020202020204" pitchFamily="34" charset="0"/>
                <a:cs typeface="Arial" panose="020B0604020202020204" pitchFamily="34" charset="0"/>
              </a:rPr>
              <a:t>. Available at: https://www.gov.uk/government/collections/restart-scheme (Accessed: 31 May 2026).</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Rainer, R.K. and Cegielski, C.G. (2014) </a:t>
            </a:r>
            <a:r>
              <a:rPr lang="en-GB" sz="2900" i="1" dirty="0">
                <a:latin typeface="Arial" panose="020B0604020202020204" pitchFamily="34" charset="0"/>
                <a:cs typeface="Arial" panose="020B0604020202020204" pitchFamily="34" charset="0"/>
              </a:rPr>
              <a:t>Introduction to Information Systems: Supporting and Transforming Business</a:t>
            </a:r>
            <a:r>
              <a:rPr lang="en-GB" sz="2900" dirty="0">
                <a:latin typeface="Arial" panose="020B0604020202020204" pitchFamily="34" charset="0"/>
                <a:cs typeface="Arial" panose="020B0604020202020204" pitchFamily="34" charset="0"/>
              </a:rPr>
              <a:t>. 5th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Hoboken, NJ: John Wiley &amp; Sons.</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Steps to Work (n.d.) </a:t>
            </a:r>
            <a:r>
              <a:rPr lang="en-GB" sz="2900" i="1" dirty="0">
                <a:latin typeface="Arial" panose="020B0604020202020204" pitchFamily="34" charset="0"/>
                <a:cs typeface="Arial" panose="020B0604020202020204" pitchFamily="34" charset="0"/>
              </a:rPr>
              <a:t>About Us</a:t>
            </a:r>
            <a:r>
              <a:rPr lang="en-GB" sz="2900" dirty="0">
                <a:latin typeface="Arial" panose="020B0604020202020204" pitchFamily="34" charset="0"/>
                <a:cs typeface="Arial" panose="020B0604020202020204" pitchFamily="34" charset="0"/>
              </a:rPr>
              <a:t>. Available at: https://www.stepstowork.co.uk/ (Accessed: 31 May 2026).</a:t>
            </a:r>
          </a:p>
          <a:p>
            <a:pPr>
              <a:lnSpc>
                <a:spcPct val="120000"/>
              </a:lnSpc>
              <a:buFont typeface="Arial" panose="020B0604020202020204" pitchFamily="34" charset="0"/>
              <a:buAutoNum type="arabicPeriod" startAt="3"/>
            </a:pP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Baltzan</a:t>
            </a:r>
            <a:r>
              <a:rPr lang="en-GB" sz="2900" dirty="0">
                <a:latin typeface="Arial" panose="020B0604020202020204" pitchFamily="34" charset="0"/>
                <a:cs typeface="Arial" panose="020B0604020202020204" pitchFamily="34" charset="0"/>
              </a:rPr>
              <a:t>, P. (2024) </a:t>
            </a:r>
            <a:r>
              <a:rPr lang="en-GB" sz="2900" i="1" dirty="0">
                <a:latin typeface="Arial" panose="020B0604020202020204" pitchFamily="34" charset="0"/>
                <a:cs typeface="Arial" panose="020B0604020202020204" pitchFamily="34" charset="0"/>
              </a:rPr>
              <a:t>Business Driven Information Systems</a:t>
            </a:r>
            <a:r>
              <a:rPr lang="en-GB" sz="2900" dirty="0">
                <a:latin typeface="Arial" panose="020B0604020202020204" pitchFamily="34" charset="0"/>
                <a:cs typeface="Arial" panose="020B0604020202020204" pitchFamily="34" charset="0"/>
              </a:rPr>
              <a:t>. 9th </a:t>
            </a:r>
            <a:r>
              <a:rPr lang="en-GB" sz="2900" dirty="0" err="1">
                <a:latin typeface="Arial" panose="020B0604020202020204" pitchFamily="34" charset="0"/>
                <a:cs typeface="Arial" panose="020B0604020202020204" pitchFamily="34" charset="0"/>
              </a:rPr>
              <a:t>edn</a:t>
            </a:r>
            <a:r>
              <a:rPr lang="en-GB" sz="2900" dirty="0">
                <a:latin typeface="Arial" panose="020B0604020202020204" pitchFamily="34" charset="0"/>
                <a:cs typeface="Arial" panose="020B0604020202020204" pitchFamily="34" charset="0"/>
              </a:rPr>
              <a:t>. New York: McGraw-Hill Education.</a:t>
            </a:r>
          </a:p>
          <a:p>
            <a:endParaRPr lang="en-GB" dirty="0"/>
          </a:p>
        </p:txBody>
      </p:sp>
      <p:sp>
        <p:nvSpPr>
          <p:cNvPr id="4" name="Slide Number Placeholder 3">
            <a:extLst>
              <a:ext uri="{FF2B5EF4-FFF2-40B4-BE49-F238E27FC236}">
                <a16:creationId xmlns:a16="http://schemas.microsoft.com/office/drawing/2014/main" id="{B3300FBF-2D0F-9F9C-9170-D73F30FF8284}"/>
              </a:ext>
            </a:extLst>
          </p:cNvPr>
          <p:cNvSpPr>
            <a:spLocks noGrp="1"/>
          </p:cNvSpPr>
          <p:nvPr>
            <p:ph type="sldNum" sz="quarter" idx="12"/>
          </p:nvPr>
        </p:nvSpPr>
        <p:spPr/>
        <p:txBody>
          <a:bodyPr/>
          <a:lstStyle/>
          <a:p>
            <a:fld id="{3A5C59F9-93F0-4BCB-AE07-A3E3ABD903D5}" type="slidenum">
              <a:rPr lang="en-GB" smtClean="0"/>
              <a:t>18</a:t>
            </a:fld>
            <a:endParaRPr lang="en-GB"/>
          </a:p>
        </p:txBody>
      </p:sp>
    </p:spTree>
    <p:extLst>
      <p:ext uri="{BB962C8B-B14F-4D97-AF65-F5344CB8AC3E}">
        <p14:creationId xmlns:p14="http://schemas.microsoft.com/office/powerpoint/2010/main" val="3882422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294</TotalTime>
  <Words>2453</Words>
  <Application>Microsoft Office PowerPoint</Application>
  <PresentationFormat>Widescreen</PresentationFormat>
  <Paragraphs>175</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Aptos Display</vt:lpstr>
      <vt:lpstr>Arial</vt:lpstr>
      <vt:lpstr>Office Theme</vt:lpstr>
      <vt:lpstr>PowerPoint Presentation</vt:lpstr>
      <vt:lpstr>Content</vt:lpstr>
      <vt:lpstr>Introduction to Groundwork</vt:lpstr>
      <vt:lpstr>Introduction to different information systems</vt:lpstr>
      <vt:lpstr>Comparative Analysis of Information Systems</vt:lpstr>
      <vt:lpstr>Comprehensive Analysis of the (Three Systems) </vt:lpstr>
      <vt:lpstr>2. Management Information Systems (MIS) (Laudon and Laudon, 2022)</vt:lpstr>
      <vt:lpstr>3. Decision Support Systems (DSS)</vt:lpstr>
      <vt:lpstr>Side by Side Comparison Matrix - (Laudon and Laudon, 2022)</vt:lpstr>
      <vt:lpstr>Ethical Considerations in Modern Information Systems</vt:lpstr>
      <vt:lpstr>Core Ethical Challenges</vt:lpstr>
      <vt:lpstr>Robust Risk Mitigation Strategies</vt:lpstr>
      <vt:lpstr>Case Study 1 - Groundwork &amp; The Restart Scheme</vt:lpstr>
      <vt:lpstr>Case study 2 - Information Systems Integration (Jobcentre Collaboration)</vt:lpstr>
      <vt:lpstr>Case Study 3 - Steps to Work (Walsall)</vt:lpstr>
      <vt:lpstr>Recommendations for Groundwork</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Rotna Begum (2421635)</dc:creator>
  <cp:lastModifiedBy>nadia qamar</cp:lastModifiedBy>
  <cp:revision>12</cp:revision>
  <dcterms:created xsi:type="dcterms:W3CDTF">2026-05-31T15:21:07Z</dcterms:created>
  <dcterms:modified xsi:type="dcterms:W3CDTF">2026-06-03T13:20:42Z</dcterms:modified>
</cp:coreProperties>
</file>