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39" d="100"/>
          <a:sy n="39" d="100"/>
        </p:scale>
        <p:origin x="7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809C4-0878-4A0D-B7C5-A38888440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D6ACF1-B9FE-484E-B540-2B07157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B68BE-132E-4E27-A3F2-9E4C5F8CA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4EA97-ED44-4ECF-905C-4856C5D92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C5139-6276-47EC-8773-323EFC1DB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17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0FD0-C890-48D8-B6C0-E08819C6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EEFE2-3323-45A2-B774-9CC422D46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1CEE8-F83C-4A6E-A23A-DBC03610C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6C29A-518F-4F0B-BA84-D8E3DA0CB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084F9-8282-4227-8B39-52B02D89F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927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7215D-B7EE-45DC-9BEB-54C0BF8B1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8626B-7A36-43FC-B633-61B3B07AE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97092-F085-4597-BB02-A5AD7B95E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DD2F1-D9E9-43E7-99C1-90A5F177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16F1F-C0CB-4B64-A846-9CC30216F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45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3BF41-AFDD-4316-ABFC-F3E4000A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9B991-54B4-4321-A0D5-B93E5B83EE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39AA4A-F2BF-4A45-B56F-4528081850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180A0-B1E1-4F20-88DA-A9DB9FD90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C4107-DCC4-4000-83EE-7A8F68CA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345352-A170-4DA7-A588-B47202437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760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B086D-E7C1-407B-8789-22C05AB75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AE8DB5-3C95-4DEB-8209-AC61DE1F5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1DEEF6-9778-4E19-9E30-46A2491D3F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900E86-E010-4AAC-8002-CB9107B62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96C0D-83EB-4BBC-997E-9C7F80B94E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36E960-D99F-41B1-82BD-583EAA596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2B9602-A15E-45D6-AC5F-04EC38A54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13FCDC-3C5B-49E8-AC9D-1D96F7830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59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E6824-83A9-4D5E-9F6C-1C02824F9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873306-EA7F-4616-8B80-6C5215483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992BAA-DB31-4D46-8161-6FC3F03D7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B111F-CEF1-4F11-A95D-BD9A387B6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416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A233A4-50D1-45C5-883D-1695A24F4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ACA74F-40A3-4CE4-9E46-EA22EB7FB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4F4372-3056-4DBF-BCBB-3CD400C56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24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DC07F-864F-4443-810F-FF3AB4B34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4598-167B-4C17-974B-5DEC150D3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EEC37-5EDA-4E91-8804-F47F342C1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5ED7D5-E0B0-4DA2-82C9-78708F746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1AD5E-39A8-4A42-8544-AB46694F6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494AF8-2954-4804-99DA-608130B46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23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31F9-A7B0-43DD-B901-2A0FCF143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49E26B-B730-433F-A178-110460D72A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67703A-3F1E-4B84-99A8-EE383164F4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925BA-A92E-4ABD-9AC9-F3B8BD4E8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DFDC0-2B4B-493B-85E6-A4505D3B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2AD3C-A83E-457B-88AE-98E697EF1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483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5A8B0-CFA5-4871-A4DF-C75B37D40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05CE1-FA84-41F1-8C74-F47846608C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9BFD5-D075-4338-B9CF-748BB8282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0F3A4-ED9D-4772-9A2C-C52AE25F2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69D54-B182-4168-9025-56E331C9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53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7290C7-C6CD-4447-8506-7D9C726D7E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5FBA3D-1EA1-45C9-B67C-804301EB05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36901-7536-4E1C-AEDB-C1518EE4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DB08A-A510-478D-B383-D536C336B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1F724-18DB-4D62-B069-5D1CB9CFC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41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06E91B-8C74-43F2-9C81-A70E4AA3A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F055CB-20EB-452E-AEEC-AA0223CD5E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1DF19-AF4A-4151-B3DF-85469B7128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4EB85-CFC2-4B4E-98C3-2EDB8BB57928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34C8D-F629-43BB-A563-9C9C6C7AD1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1C88F-F55C-44D4-B56F-38808FE5DF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0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B734E-85AA-4B19-8A5A-537B9D6B53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Theories of Thomas Szasz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8304DB-E51E-4ADC-B9CC-2A8341EDB7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Debate and Discussion</a:t>
            </a:r>
          </a:p>
        </p:txBody>
      </p:sp>
    </p:spTree>
    <p:extLst>
      <p:ext uri="{BB962C8B-B14F-4D97-AF65-F5344CB8AC3E}">
        <p14:creationId xmlns:p14="http://schemas.microsoft.com/office/powerpoint/2010/main" val="3440129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6E542-6D34-481E-AA9A-A80F6002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3CBC2-1629-4467-A49C-89CA7E345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Thomas Szasz</a:t>
            </a:r>
          </a:p>
          <a:p>
            <a:r>
              <a:rPr lang="en-GB" dirty="0"/>
              <a:t>Ideas </a:t>
            </a:r>
          </a:p>
          <a:p>
            <a:r>
              <a:rPr lang="en-GB" dirty="0"/>
              <a:t>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B59EB8-FC6A-46DF-A6E1-50F33B2C7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45" y="1514219"/>
            <a:ext cx="5750655" cy="466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37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4622-DC89-436E-90A9-1D96E7792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Thomas Szasz (1920 – 2012)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676A6-894F-41C2-86BD-89CAEE0EA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American – Hungarian Psychiatrist </a:t>
            </a:r>
          </a:p>
          <a:p>
            <a:r>
              <a:rPr lang="en-GB" dirty="0"/>
              <a:t>Did not believe mental illness was a disease but used a form of social control</a:t>
            </a:r>
          </a:p>
          <a:p>
            <a:r>
              <a:rPr lang="en-GB" dirty="0"/>
              <a:t>Published </a:t>
            </a:r>
            <a:r>
              <a:rPr lang="en-GB" i="1" dirty="0"/>
              <a:t>The Myth of Mental Illness </a:t>
            </a:r>
            <a:r>
              <a:rPr lang="en-GB" dirty="0"/>
              <a:t>(1961)</a:t>
            </a:r>
          </a:p>
          <a:p>
            <a:r>
              <a:rPr lang="en-GB" dirty="0"/>
              <a:t>Professor of Psychiatry, State University of New York </a:t>
            </a:r>
          </a:p>
          <a:p>
            <a:r>
              <a:rPr lang="en-GB" dirty="0"/>
              <a:t>Accused of being ‘anti-psychiatry’</a:t>
            </a:r>
          </a:p>
          <a:p>
            <a:r>
              <a:rPr lang="en-GB" dirty="0"/>
              <a:t>Maintained he was anti-coercive psychiatry</a:t>
            </a:r>
          </a:p>
          <a:p>
            <a:r>
              <a:rPr lang="en-GB" dirty="0"/>
              <a:t>American Humanist Association named him Humanist of the Year in 1973</a:t>
            </a:r>
          </a:p>
        </p:txBody>
      </p:sp>
    </p:spTree>
    <p:extLst>
      <p:ext uri="{BB962C8B-B14F-4D97-AF65-F5344CB8AC3E}">
        <p14:creationId xmlns:p14="http://schemas.microsoft.com/office/powerpoint/2010/main" val="2771908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46C4-20C6-46DF-A5D8-1D5131818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1BBA8-468A-40EF-8F1B-22F74161C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some of Szasz’s theories, write out then use the spectrum below to determine your own responses</a:t>
            </a:r>
          </a:p>
          <a:p>
            <a:r>
              <a:rPr lang="en-GB" dirty="0"/>
              <a:t>There is no right or wrong answer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59819B-1E07-43F2-942D-BFF1C94BE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78" y="3425687"/>
            <a:ext cx="6970643" cy="343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751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442D2-B569-457C-B1B6-3AF297380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63684-1466-4017-871D-59F2108D2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Instead of religion controlling mankind, modern medicine has filled the role</a:t>
            </a:r>
          </a:p>
          <a:p>
            <a:r>
              <a:rPr lang="en-GB" dirty="0"/>
              <a:t>Psychiatry is a pretend science that uses newly invented words and has become a social control system. </a:t>
            </a:r>
          </a:p>
          <a:p>
            <a:pPr lvl="0"/>
            <a:r>
              <a:rPr lang="en-GB" dirty="0"/>
              <a:t>Labelling behavioural disorders (such as schizophrenia) as an illness or disease is a ‘medical metaphor’</a:t>
            </a:r>
          </a:p>
          <a:p>
            <a:pPr lvl="0"/>
            <a:r>
              <a:rPr lang="en-GB" dirty="0"/>
              <a:t>States: “If you talk to God, you are praying; If God talks to you, you have schizophrenia. If the dead talk to you, you are a spiritualist; If you talk to the dead, you are a schizophrenic."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959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F0636-B940-47C7-B3EB-6F8E2A77B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332-BF04-4B2E-AB23-2BF643C37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be a true disease something must approached, measured, or tested in scientific fashion</a:t>
            </a:r>
          </a:p>
          <a:p>
            <a:r>
              <a:rPr lang="en-GB" dirty="0"/>
              <a:t>It must also be found on the autopsy table</a:t>
            </a:r>
          </a:p>
          <a:p>
            <a:r>
              <a:rPr lang="en-GB" dirty="0"/>
              <a:t>An illness must meet pathological definition instead of being voted into existence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94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FEDB-273D-48EF-A723-09C405810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Separation of Psychiatry and the State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11A92-6B11-4A9C-81AA-B9E84443D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The state government abused Psychiatry (as seen with EST)</a:t>
            </a:r>
          </a:p>
          <a:p>
            <a:pPr lvl="0"/>
            <a:r>
              <a:rPr lang="en-GB" i="1" dirty="0"/>
              <a:t>Mental Illness </a:t>
            </a:r>
            <a:r>
              <a:rPr lang="en-GB" dirty="0"/>
              <a:t>is a term for behaviours that are disapproved of</a:t>
            </a:r>
          </a:p>
          <a:p>
            <a:pPr lvl="0"/>
            <a:r>
              <a:rPr lang="en-GB" dirty="0"/>
              <a:t>State has no right to force psychiatric "treatment" or medication</a:t>
            </a:r>
          </a:p>
          <a:p>
            <a:pPr lvl="0"/>
            <a:r>
              <a:rPr lang="en-GB" dirty="0"/>
              <a:t>Just as legal systems work on the presumption that a person is innocent until proven guilty, individuals accused of crimes should not be presumed incompetent just because one doctor believes it</a:t>
            </a:r>
          </a:p>
          <a:p>
            <a:r>
              <a:rPr lang="en-GB" dirty="0"/>
              <a:t>Mental incompetence should be assessed like any other form of incompetence: using legal ruling, and rights of representation and appeal</a:t>
            </a:r>
          </a:p>
          <a:p>
            <a:r>
              <a:rPr lang="en-GB" dirty="0"/>
              <a:t>States: “The system isn’t stupid, but the people in it are”</a:t>
            </a:r>
          </a:p>
        </p:txBody>
      </p:sp>
    </p:spTree>
    <p:extLst>
      <p:ext uri="{BB962C8B-B14F-4D97-AF65-F5344CB8AC3E}">
        <p14:creationId xmlns:p14="http://schemas.microsoft.com/office/powerpoint/2010/main" val="3916877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16160-B91D-48B8-90DC-B8B839E53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control and Suicide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3AD17-AE72-4754-9C28-2509C526A3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Individuals should be able to choose when to die without interference from medicine or the state (like conception is) </a:t>
            </a:r>
          </a:p>
          <a:p>
            <a:pPr lvl="0"/>
            <a:r>
              <a:rPr lang="en-GB" dirty="0"/>
              <a:t>Suicide to be among the most fundamental rights</a:t>
            </a:r>
          </a:p>
          <a:p>
            <a:pPr lvl="0"/>
            <a:r>
              <a:rPr lang="en-GB" dirty="0"/>
              <a:t>State-sanctioned euthanasia is wrong and too easily manipulated for 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57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06596-CB40-4483-95C4-251BCE1FE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Abolition of involuntary hospitalization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9C126-26F5-496F-A372-DF3FA40E1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No one should be deprived of liberty unless he is found guilty of a criminal offense</a:t>
            </a:r>
          </a:p>
          <a:p>
            <a:pPr lvl="0"/>
            <a:r>
              <a:rPr lang="en-GB" dirty="0"/>
              <a:t>Depriving a person of liberty for what is said to be his own good is immoral</a:t>
            </a:r>
          </a:p>
          <a:p>
            <a:pPr lvl="0"/>
            <a:r>
              <a:rPr lang="en-GB" dirty="0"/>
              <a:t>Just as a person suffering from terminal cancer may refuse treatment, people should be able to refuse psychiatric treatment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396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4E5C8-E11B-47D2-AD36-214189F73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851A8-AB28-4873-B9D7-A019CAB2F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300" dirty="0"/>
              <a:t>Stated: “The proverb warns that ‘You should not bite the hand that feeds you.’ But maybe you should, if it prevents you from feeding yourself”</a:t>
            </a:r>
          </a:p>
          <a:p>
            <a:endParaRPr lang="en-GB" dirty="0"/>
          </a:p>
          <a:p>
            <a:r>
              <a:rPr lang="en-GB" dirty="0"/>
              <a:t>What do you think he meant by this?</a:t>
            </a:r>
          </a:p>
          <a:p>
            <a:r>
              <a:rPr lang="en-GB" dirty="0"/>
              <a:t>What is your opinion of this statement?</a:t>
            </a:r>
          </a:p>
        </p:txBody>
      </p:sp>
    </p:spTree>
    <p:extLst>
      <p:ext uri="{BB962C8B-B14F-4D97-AF65-F5344CB8AC3E}">
        <p14:creationId xmlns:p14="http://schemas.microsoft.com/office/powerpoint/2010/main" val="3023884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717F3-5ECC-4A71-A933-B72C3D0B3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E5D99-D92F-4B03-9FA9-05E2176FE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Szasz's critics maintain that such illnesses </a:t>
            </a:r>
            <a:r>
              <a:rPr lang="en-GB" i="1" dirty="0"/>
              <a:t>are</a:t>
            </a:r>
            <a:r>
              <a:rPr lang="en-GB" dirty="0"/>
              <a:t> now regularly "approached, measured, or tested in scientific fashion." </a:t>
            </a:r>
          </a:p>
          <a:p>
            <a:r>
              <a:rPr lang="en-GB" dirty="0"/>
              <a:t>Most Health Associations reject his opinion that mental illness is a myth </a:t>
            </a:r>
          </a:p>
          <a:p>
            <a:r>
              <a:rPr lang="en-GB" dirty="0"/>
              <a:t>This is a defence against Szasz’s idea that mental illnesses are defined based on ‘consensus’ and ‘symptom clusters’</a:t>
            </a:r>
          </a:p>
          <a:p>
            <a:r>
              <a:rPr lang="en-GB" dirty="0"/>
              <a:t>Also, many physical diseases have been identified and treated with some success for decades before they were accurately identified (including diabetes)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340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6B5F1-C4CD-4FD3-8E67-C2B7E35B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DD9F9-6D0E-463C-B67A-265348AF2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effectiveness of medication has been used as an argument against Szasz’s idea that depression is a myth</a:t>
            </a:r>
          </a:p>
          <a:p>
            <a:r>
              <a:rPr lang="en-GB" dirty="0"/>
              <a:t>“It is fact that the antidepressants do little to ‘</a:t>
            </a:r>
            <a:r>
              <a:rPr lang="en-GB" dirty="0" err="1"/>
              <a:t>normals</a:t>
            </a:r>
            <a:r>
              <a:rPr lang="en-GB" dirty="0"/>
              <a:t>’, and are tremendously effective in the clinically depressed person, that shows us that this is an illness” </a:t>
            </a:r>
          </a:p>
          <a:p>
            <a:r>
              <a:rPr lang="en-GB" dirty="0"/>
              <a:t>"The concept of disease in medicine really means a cluster of symptoms that people can agree about, and in the case of depression we agree 80% of the time. It is a cluster of symptoms that predicts something.” (D. A. Klein, M.D)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788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29B56-4FF2-435B-803E-C6BD7E7C1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00D15-843C-4654-845F-831A029D5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think?</a:t>
            </a:r>
          </a:p>
          <a:p>
            <a:r>
              <a:rPr lang="en-GB" dirty="0"/>
              <a:t>How could what you have discussed today inform your thinking as a nurse or healthcare practitioner?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172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710</Words>
  <Application>Microsoft Office PowerPoint</Application>
  <PresentationFormat>Widescreen</PresentationFormat>
  <Paragraphs>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The Theories of Thomas Szasz</vt:lpstr>
      <vt:lpstr>Contents</vt:lpstr>
      <vt:lpstr>Thomas Szasz (1920 – 2012)</vt:lpstr>
      <vt:lpstr>Theories</vt:lpstr>
      <vt:lpstr>Social Control</vt:lpstr>
      <vt:lpstr>Pathology</vt:lpstr>
      <vt:lpstr>Separation of Psychiatry and the State </vt:lpstr>
      <vt:lpstr>Death control and Suicide</vt:lpstr>
      <vt:lpstr>Abolition of involuntary hospitalization</vt:lpstr>
      <vt:lpstr>Quote</vt:lpstr>
      <vt:lpstr>Criticisms </vt:lpstr>
      <vt:lpstr>Medication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Theories of Thomas Szasz</dc:title>
  <dc:creator>Tania Davies</dc:creator>
  <cp:lastModifiedBy>Tania Davies</cp:lastModifiedBy>
  <cp:revision>3</cp:revision>
  <dcterms:created xsi:type="dcterms:W3CDTF">2018-01-28T08:22:35Z</dcterms:created>
  <dcterms:modified xsi:type="dcterms:W3CDTF">2018-01-28T08:42:20Z</dcterms:modified>
</cp:coreProperties>
</file>