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0169E-00F3-0206-3B19-8D4C22C409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918A47-23F6-329A-7702-854C708362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ABE8D-81DB-4308-CA8F-242373BF8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F1B58-2904-9FCF-9286-9E0DF0173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21876-95CA-19DC-2F02-BBF3A0073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5947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45980-9B10-D7E2-2236-68C105705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A6F53-C4DF-F343-30F6-0DFCC8BE4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98CF3-350F-1E53-33A8-539E99DF0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E8049-35E3-CDA6-4FF3-743A71C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9AFFB-3F80-EF6F-8FDB-5CB0C59FF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108154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A64A9-D85A-9577-55FC-5658B7E55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3F6470-9330-06A9-8720-FFEDA23B37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C8AD9-C226-2907-DE8E-E297EDD61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36CFA-5CA6-B1DB-2849-9D8B46B3F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5BB48-361C-6A5D-86ED-4763F8E4D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525024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B9382-9B18-C78C-0DCA-86D215754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EB984-99E4-B301-5064-7F2B0DF07C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EBF4C1-D709-F4A7-485C-187A695947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D01F84-CC39-D048-707B-77D3A28F8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38C4A7-6DA4-32A7-900A-31F763F62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F25B0A-6D9E-5F36-502D-6987AA7AF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753493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B4C44-3203-845B-0917-ED61DD2CA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75B1FB-6B63-6942-5A2C-94C423C624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E02798-15CE-D6D1-FD1A-602EFCF233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0A60F4-2830-3624-A2D2-CE74743C6D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582D68-355F-F876-358F-0A6A6113BE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58169A-8F19-AFE7-C64D-D1B0F035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291127-AA93-0647-79E1-4A6CAA79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9E6A98-C22A-945A-5350-41DFFEBAA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976452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BC244-E45A-5829-F036-C787720FC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DFB00F-26AA-5AD2-BD7A-153EAFF6B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5E1BC5-E061-1F03-A2AE-230EF4DF5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1D1D86-77A4-B2F2-E052-81C91DFCD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801256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17B745-56B2-4CEB-A473-CD5B737B1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940602-7845-26C7-49A4-20FFE8861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23142D-AE50-0466-D2F8-9B4A7CC74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64295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76D9A-1087-A75F-FB28-C38CFF362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44B64-B8AD-9BA0-E0F1-C859B4C3C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18E787-FA7D-685E-9E06-B0EBD3C28B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3C769C-E268-8E10-84EC-CEDED2C1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96DD41-1917-958C-6CAB-E23A10A95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A358F-FB2A-4F7C-6D43-52C12063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0451632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8D18-2667-2A23-9E9B-3DEC36713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A2D2F5-3F61-FA20-1337-F7D792E9F0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0E8474-05FD-5388-A133-0CDAB55AAC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DBA2F8-EBE2-5947-6DDC-BB14598CE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20A902-E42C-23A7-B693-3F876995D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0EF853-02E7-711D-6BED-CB51C3B89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533836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04B02-8097-CCAF-5A53-122AF8E3C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A2E1C6-6E33-25B5-65DE-BC9F5B060A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9A4A7-2C3F-217F-84C1-6C6436447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8DCDF-89B3-5E21-D614-3AF1BA93E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5D961-93B6-C7DC-FB07-F77392E61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06030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772ED3-BE51-AB78-97EE-63083360E7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107DBE-AE6C-8C97-0BB0-89F70D6DD2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578A6-3CD5-FA7C-C271-8C6E6E134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FFB6D-6816-397D-E294-EB9A26B7B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DB3FF-EAE7-270F-C461-6FD21C982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17287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ACCF20-A8B2-F99F-CA67-DA92AD96B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A6E995-B776-F2D9-3D33-9A5BF5A9A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89B6E-A3DE-5B69-07FB-471D45BF6C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958637-040C-4101-8523-F6012F33D388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A76278-DCA6-D08B-3DCB-54BAB4862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B780CA-973D-91FB-84BC-F60E8B589A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658E5-EAC5-4553-B22D-B9FBDF6042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160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ezzorestaurants.co.uk/valentines-day/valentines-set-menu/" TargetMode="External"/><Relationship Id="rId3" Type="http://schemas.openxmlformats.org/officeDocument/2006/relationships/hyperlink" Target="https://www.bbcgoodfood.com/recipes/tender-roast-duck-citrus-carrots" TargetMode="External"/><Relationship Id="rId7" Type="http://schemas.openxmlformats.org/officeDocument/2006/relationships/hyperlink" Target="https://www.bbcgoodfood.com/howto/guide/all-our-valentines-day-menus" TargetMode="External"/><Relationship Id="rId2" Type="http://schemas.openxmlformats.org/officeDocument/2006/relationships/hyperlink" Target="https://beambox.com/townsquare/the-ultimate-guide-to-menu-prici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bcgoodfood.com/recipes/creamed-goats-cheese-roast-beetroot-salad" TargetMode="External"/><Relationship Id="rId5" Type="http://schemas.openxmlformats.org/officeDocument/2006/relationships/hyperlink" Target="https://www.restaurant-website-builder.com/restaurant-menu-descriptions" TargetMode="External"/><Relationship Id="rId4" Type="http://schemas.openxmlformats.org/officeDocument/2006/relationships/hyperlink" Target="https://www.allianceonline.co.uk/blog/2016/11/how-to-design-a-menu-that-does-your-dishes-justice/" TargetMode="External"/><Relationship Id="rId9" Type="http://schemas.openxmlformats.org/officeDocument/2006/relationships/hyperlink" Target="https://www.bbcgoodfood.com/recipes/vanilla-panna-cott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BB5E01-79BC-AB69-E088-D753576F8D0F}"/>
              </a:ext>
            </a:extLst>
          </p:cNvPr>
          <p:cNvSpPr txBox="1"/>
          <p:nvPr/>
        </p:nvSpPr>
        <p:spPr>
          <a:xfrm>
            <a:off x="3215564" y="351692"/>
            <a:ext cx="5760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VALENTINE’S DAY MENU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3D6842-5820-AE28-16A6-F5FF183B72E3}"/>
              </a:ext>
            </a:extLst>
          </p:cNvPr>
          <p:cNvSpPr txBox="1"/>
          <p:nvPr/>
        </p:nvSpPr>
        <p:spPr>
          <a:xfrm>
            <a:off x="618978" y="5247249"/>
            <a:ext cx="40654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NAME: NICOLAE LAURENTIU SAVULESCU</a:t>
            </a:r>
          </a:p>
          <a:p>
            <a:r>
              <a:rPr lang="en-GB" b="1" dirty="0"/>
              <a:t>STUDENT ID NO.: 2208660</a:t>
            </a:r>
          </a:p>
          <a:p>
            <a:r>
              <a:rPr lang="en-GB" b="1" dirty="0"/>
              <a:t>LECTURER NAME: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2252212205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E158CF-B106-2AE4-4DB8-0A8C9CFEA046}"/>
              </a:ext>
            </a:extLst>
          </p:cNvPr>
          <p:cNvSpPr txBox="1"/>
          <p:nvPr/>
        </p:nvSpPr>
        <p:spPr>
          <a:xfrm>
            <a:off x="2299630" y="323557"/>
            <a:ext cx="704147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IF YOU WANT TO IMPRESS YOUR OTHER HALF </a:t>
            </a:r>
          </a:p>
          <a:p>
            <a:pPr algn="ctr"/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 A VALENTINE’S DAY SPECIAL MENU </a:t>
            </a:r>
          </a:p>
          <a:p>
            <a:pPr algn="ctr"/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COME TO TRINITY HOTEL IN NORTHAMPTON</a:t>
            </a:r>
          </a:p>
          <a:p>
            <a:pPr algn="ctr"/>
            <a:endParaRPr lang="en-GB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21101B-AFA2-B7BE-6116-890A711E2C70}"/>
              </a:ext>
            </a:extLst>
          </p:cNvPr>
          <p:cNvSpPr txBox="1"/>
          <p:nvPr/>
        </p:nvSpPr>
        <p:spPr>
          <a:xfrm>
            <a:off x="4506351" y="2489982"/>
            <a:ext cx="33996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3 COURSE MENU FOR £40 PP </a:t>
            </a:r>
          </a:p>
          <a:p>
            <a:pPr algn="ctr"/>
            <a:r>
              <a:rPr lang="en-GB" sz="2000" b="1" dirty="0"/>
              <a:t>AVAILABLE FROM THE </a:t>
            </a:r>
          </a:p>
          <a:p>
            <a:pPr algn="ctr"/>
            <a:r>
              <a:rPr lang="en-GB" sz="2000" b="1" dirty="0"/>
              <a:t>12</a:t>
            </a:r>
            <a:r>
              <a:rPr lang="en-GB" sz="2000" b="1" baseline="30000" dirty="0"/>
              <a:t>TH</a:t>
            </a:r>
            <a:r>
              <a:rPr lang="en-GB" sz="2000" b="1" dirty="0"/>
              <a:t> TO 15</a:t>
            </a:r>
            <a:r>
              <a:rPr lang="en-GB" sz="2000" b="1" baseline="30000" dirty="0"/>
              <a:t>TH</a:t>
            </a:r>
            <a:r>
              <a:rPr lang="en-GB" sz="2000" b="1" dirty="0"/>
              <a:t> FEBRUARY 2023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95E25B-EB1B-2067-F9E4-1EEB93490E98}"/>
              </a:ext>
            </a:extLst>
          </p:cNvPr>
          <p:cNvSpPr txBox="1"/>
          <p:nvPr/>
        </p:nvSpPr>
        <p:spPr>
          <a:xfrm>
            <a:off x="3661775" y="4164036"/>
            <a:ext cx="4970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GLASS OF PROSECCO OR RED WINE ON ARRIVAL</a:t>
            </a:r>
          </a:p>
        </p:txBody>
      </p:sp>
      <p:pic>
        <p:nvPicPr>
          <p:cNvPr id="1026" name="Picture 2" descr="Food Allergens - Singleton Group">
            <a:extLst>
              <a:ext uri="{FF2B5EF4-FFF2-40B4-BE49-F238E27FC236}">
                <a16:creationId xmlns:a16="http://schemas.microsoft.com/office/drawing/2014/main" id="{BA08CC95-70A6-882B-64A0-59DCCE4B19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019" y="5530242"/>
            <a:ext cx="5205046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2DDD27-99C5-625F-CCC8-59DC978644A6}"/>
              </a:ext>
            </a:extLst>
          </p:cNvPr>
          <p:cNvSpPr txBox="1"/>
          <p:nvPr/>
        </p:nvSpPr>
        <p:spPr>
          <a:xfrm>
            <a:off x="139504" y="5530242"/>
            <a:ext cx="55488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OUR DISHES MAY CONTAIN ALLERGENS,FOR MORE</a:t>
            </a:r>
          </a:p>
          <a:p>
            <a:r>
              <a:rPr lang="en-GB" b="1" u="sng" dirty="0">
                <a:solidFill>
                  <a:srgbClr val="FF0000"/>
                </a:solidFill>
              </a:rPr>
              <a:t> INFORMATIONS, PLASE CONTACT A MEMBER OF STAFF. </a:t>
            </a:r>
          </a:p>
          <a:p>
            <a:r>
              <a:rPr lang="en-GB" b="1" u="sng" dirty="0">
                <a:solidFill>
                  <a:srgbClr val="FF0000"/>
                </a:solidFill>
              </a:rPr>
              <a:t>THANK YOU.</a:t>
            </a:r>
          </a:p>
        </p:txBody>
      </p:sp>
    </p:spTree>
    <p:extLst>
      <p:ext uri="{BB962C8B-B14F-4D97-AF65-F5344CB8AC3E}">
        <p14:creationId xmlns:p14="http://schemas.microsoft.com/office/powerpoint/2010/main" val="130989598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4F1CFF6-992C-BC26-01E4-76EF95650AE5}"/>
              </a:ext>
            </a:extLst>
          </p:cNvPr>
          <p:cNvSpPr txBox="1"/>
          <p:nvPr/>
        </p:nvSpPr>
        <p:spPr>
          <a:xfrm>
            <a:off x="0" y="47402"/>
            <a:ext cx="12630445" cy="96026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STARTER</a:t>
            </a:r>
          </a:p>
          <a:p>
            <a:endParaRPr lang="en-GB" sz="2000" i="1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ITALIAN HUMMUS (V) (VG) cannellini bean dip, with chopped parsley and lemon oil, served with freshly </a:t>
            </a:r>
          </a:p>
          <a:p>
            <a:r>
              <a:rPr lang="en-GB" b="1" i="0" dirty="0"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baked house flatbread. 595 kcal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CREAMED GOAT'S CHEESE &amp; ROAST BEETROOT SALAD (V) served with crisp apple and thinly sliced </a:t>
            </a:r>
          </a:p>
          <a:p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="1" i="0" dirty="0"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oasted ciabatta loaf.534kcal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FIG, BURRATA &amp; PROSCIUTTO TARTINE served with olive oil, thyme or oregano and balsamic vinegar. 519kcal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SMOKED SALMON WITH PRAWNS (GF), served with horseradish cream &amp; lime vinaigrette. 266kcal</a:t>
            </a:r>
            <a:endParaRPr lang="en-GB" b="1" dirty="0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1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i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COURSE</a:t>
            </a:r>
          </a:p>
          <a:p>
            <a:endParaRPr lang="en-GB" b="1" i="1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TENDER ROAST DUCK WITH CITRUS &amp; CARROTS served with mashed potatoes and watercress. 663kcal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SESAME HALLOUMI PARCELS (V) served with sweet potato tahini mash &amp; chopped herb salad. 741kcal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GLUTEN-FREE SALMON PASTA (GF) served with baby spinach, soft cheese and grated parmesan. 587kcal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FETA-CRUSTED LAMB served with rich tomato, garlic and parsley sauce. 582kcal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i="1" u="sng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DESSERTS</a:t>
            </a:r>
          </a:p>
          <a:p>
            <a:endParaRPr lang="en-GB" b="1" i="1" u="sng" dirty="0">
              <a:solidFill>
                <a:srgbClr val="FF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6363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TIRAMISU (V)</a:t>
            </a:r>
            <a:r>
              <a:rPr lang="en-GB" b="1" i="0" dirty="0">
                <a:solidFill>
                  <a:srgbClr val="373A3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Cocoa sponge fingers soaked with coffee liqueur, covered with mascarpone cream and </a:t>
            </a:r>
          </a:p>
          <a:p>
            <a:r>
              <a:rPr lang="en-GB" b="1" dirty="0">
                <a:solidFill>
                  <a:srgbClr val="373A3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sprinkled</a:t>
            </a:r>
            <a:r>
              <a:rPr lang="en-GB" b="1" i="0" dirty="0">
                <a:solidFill>
                  <a:srgbClr val="373A3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with cocoa. 365 kcal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CHAMPAGNE &amp; RASPBERRY POSSETS served with shortbread biscuits. 698kcal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GLUTEN-FREE CUPCAKES (GF, V, Nut-free) decorated with buttercream. 430kcal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VANILLA PANNA COTTA (GF) served with sliced fresh strawberry and strawberry puree. 584kcal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6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i="1" u="sng" dirty="0">
              <a:solidFill>
                <a:schemeClr val="bg2">
                  <a:lumMod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1" u="sng" dirty="0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rgbClr val="333333"/>
              </a:solidFill>
              <a:effectLst/>
            </a:endParaRPr>
          </a:p>
          <a:p>
            <a:endParaRPr lang="en-GB" b="1" i="0" dirty="0">
              <a:solidFill>
                <a:srgbClr val="333333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02969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3F51F8-723A-4D4D-49CE-2E0F5F97B13D}"/>
              </a:ext>
            </a:extLst>
          </p:cNvPr>
          <p:cNvSpPr txBox="1"/>
          <p:nvPr/>
        </p:nvSpPr>
        <p:spPr>
          <a:xfrm>
            <a:off x="5165200" y="0"/>
            <a:ext cx="1861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i="1" u="sng" dirty="0"/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DDCD19-13DC-8159-6555-5F74F1260740}"/>
              </a:ext>
            </a:extLst>
          </p:cNvPr>
          <p:cNvSpPr txBox="1"/>
          <p:nvPr/>
        </p:nvSpPr>
        <p:spPr>
          <a:xfrm>
            <a:off x="556592" y="1086678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FFD75C-1A25-FFED-BDC5-2C6CF9D305E5}"/>
              </a:ext>
            </a:extLst>
          </p:cNvPr>
          <p:cNvSpPr txBox="1"/>
          <p:nvPr/>
        </p:nvSpPr>
        <p:spPr>
          <a:xfrm>
            <a:off x="556592" y="978500"/>
            <a:ext cx="11704614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/>
              </a:rPr>
              <a:t>Beambox</a:t>
            </a:r>
            <a:r>
              <a:rPr lang="en-GB" b="1" dirty="0">
                <a:effectLst/>
              </a:rPr>
              <a:t> (2020) </a:t>
            </a:r>
            <a:r>
              <a:rPr lang="en-GB" b="1" i="1" dirty="0">
                <a:effectLst/>
              </a:rPr>
              <a:t>The Ultimate Guide to Menu Pricing</a:t>
            </a:r>
            <a:r>
              <a:rPr lang="en-GB" b="1" dirty="0">
                <a:effectLst/>
              </a:rPr>
              <a:t>, </a:t>
            </a:r>
            <a:r>
              <a:rPr lang="en-GB" b="1" i="1" dirty="0" err="1">
                <a:effectLst/>
              </a:rPr>
              <a:t>Beambox</a:t>
            </a:r>
            <a:r>
              <a:rPr lang="en-GB" b="1" dirty="0">
                <a:effectLst/>
              </a:rPr>
              <a:t>. </a:t>
            </a:r>
            <a:r>
              <a:rPr lang="en-GB" b="1" dirty="0" err="1">
                <a:effectLst/>
              </a:rPr>
              <a:t>Beambox</a:t>
            </a:r>
            <a:r>
              <a:rPr lang="en-GB" b="1" dirty="0">
                <a:effectLst/>
              </a:rPr>
              <a:t>. Available at:</a:t>
            </a:r>
          </a:p>
          <a:p>
            <a:r>
              <a:rPr lang="en-GB" b="1" dirty="0">
                <a:effectLst/>
              </a:rPr>
              <a:t> </a:t>
            </a:r>
            <a:r>
              <a:rPr lang="en-GB" b="1" dirty="0">
                <a:effectLst/>
                <a:hlinkClick r:id="rId2"/>
              </a:rPr>
              <a:t>https://beambox.com/townsquare/the-ultimate-guide-to-menu-pricing</a:t>
            </a:r>
            <a:r>
              <a:rPr lang="en-GB" b="1" dirty="0">
                <a:effectLst/>
              </a:rPr>
              <a:t>  (Accessed: February 10,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/>
              </a:rPr>
              <a:t>Hornby, J. (2022) </a:t>
            </a:r>
            <a:r>
              <a:rPr lang="en-GB" b="1" i="1" dirty="0">
                <a:effectLst/>
              </a:rPr>
              <a:t>Tender Roast Duck with citrus &amp; carrots</a:t>
            </a:r>
            <a:r>
              <a:rPr lang="en-GB" b="1" dirty="0">
                <a:effectLst/>
              </a:rPr>
              <a:t>, </a:t>
            </a:r>
            <a:r>
              <a:rPr lang="en-GB" b="1" i="1" dirty="0">
                <a:effectLst/>
              </a:rPr>
              <a:t>recipe | BBC Good Food</a:t>
            </a:r>
            <a:r>
              <a:rPr lang="en-GB" b="1" dirty="0">
                <a:effectLst/>
              </a:rPr>
              <a:t>. BBC Good Food. </a:t>
            </a:r>
          </a:p>
          <a:p>
            <a:r>
              <a:rPr lang="en-GB" b="1" dirty="0">
                <a:effectLst/>
              </a:rPr>
              <a:t>Available at: </a:t>
            </a:r>
            <a:r>
              <a:rPr lang="en-GB" b="1" dirty="0">
                <a:effectLst/>
                <a:hlinkClick r:id="rId3"/>
              </a:rPr>
              <a:t>https://www.bbcgoodfood.com/recipes/tender-roast-duck-citrus-carrots</a:t>
            </a:r>
            <a:r>
              <a:rPr lang="en-GB" b="1" dirty="0">
                <a:effectLst/>
              </a:rPr>
              <a:t>  (Accessed: February 13,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>
                <a:effectLst/>
              </a:rPr>
              <a:t>How to create a restaurant menu: The Complete Guide</a:t>
            </a:r>
            <a:r>
              <a:rPr lang="en-GB" b="1" dirty="0">
                <a:effectLst/>
              </a:rPr>
              <a:t> (no date) </a:t>
            </a:r>
            <a:r>
              <a:rPr lang="en-GB" b="1" i="1" dirty="0">
                <a:effectLst/>
              </a:rPr>
              <a:t>UK Shop</a:t>
            </a:r>
            <a:r>
              <a:rPr lang="en-GB" b="1" dirty="0">
                <a:effectLst/>
              </a:rPr>
              <a:t>. Available at:</a:t>
            </a:r>
          </a:p>
          <a:p>
            <a:r>
              <a:rPr lang="en-GB" b="1" dirty="0">
                <a:effectLst/>
              </a:rPr>
              <a:t> </a:t>
            </a:r>
            <a:r>
              <a:rPr lang="en-GB" b="1" dirty="0">
                <a:effectLst/>
                <a:hlinkClick r:id="rId4"/>
              </a:rPr>
              <a:t>https://www.allianceonline.co.uk/blog/2016/11/how-to-design-a-menu-that-does-your-dishes-justice/</a:t>
            </a:r>
            <a:endParaRPr lang="en-GB" b="1" dirty="0">
              <a:effectLst/>
            </a:endParaRPr>
          </a:p>
          <a:p>
            <a:r>
              <a:rPr lang="en-GB" b="1" dirty="0">
                <a:effectLst/>
              </a:rPr>
              <a:t> (Accessed: February 10,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/>
              </a:rPr>
              <a:t> </a:t>
            </a:r>
            <a:r>
              <a:rPr lang="en-GB" b="1" i="1" dirty="0">
                <a:effectLst/>
              </a:rPr>
              <a:t>How to write delicious restaurant menu descriptions that sell more food</a:t>
            </a:r>
            <a:r>
              <a:rPr lang="en-GB" b="1" dirty="0">
                <a:effectLst/>
              </a:rPr>
              <a:t> (no date) </a:t>
            </a:r>
            <a:r>
              <a:rPr lang="en-GB" b="1" i="1" dirty="0" err="1">
                <a:effectLst/>
              </a:rPr>
              <a:t>GloriaFood</a:t>
            </a:r>
            <a:r>
              <a:rPr lang="en-GB" b="1" dirty="0">
                <a:effectLst/>
              </a:rPr>
              <a:t>. </a:t>
            </a:r>
          </a:p>
          <a:p>
            <a:r>
              <a:rPr lang="en-GB" b="1" dirty="0">
                <a:effectLst/>
              </a:rPr>
              <a:t>Available at: </a:t>
            </a:r>
            <a:r>
              <a:rPr lang="en-GB" b="1" dirty="0">
                <a:effectLst/>
                <a:hlinkClick r:id="rId5"/>
              </a:rPr>
              <a:t>https://www.restaurant-website-builder.com/restaurant-menu-descriptions</a:t>
            </a:r>
            <a:r>
              <a:rPr lang="en-GB" b="1" dirty="0">
                <a:effectLst/>
              </a:rPr>
              <a:t>  (Accessed: February 10,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/>
              </a:rPr>
              <a:t>Kerridge, T. (2022) </a:t>
            </a:r>
            <a:r>
              <a:rPr lang="en-GB" b="1" i="1" dirty="0">
                <a:effectLst/>
              </a:rPr>
              <a:t>Creamed goat's Cheese &amp; Roast Beetroot Salad</a:t>
            </a:r>
            <a:r>
              <a:rPr lang="en-GB" b="1" dirty="0">
                <a:effectLst/>
              </a:rPr>
              <a:t>, </a:t>
            </a:r>
            <a:r>
              <a:rPr lang="en-GB" b="1" i="1" dirty="0">
                <a:effectLst/>
              </a:rPr>
              <a:t>recipe | BBC Good Food</a:t>
            </a:r>
            <a:r>
              <a:rPr lang="en-GB" b="1" dirty="0">
                <a:effectLst/>
              </a:rPr>
              <a:t>. BBC Good Food.</a:t>
            </a:r>
          </a:p>
          <a:p>
            <a:r>
              <a:rPr lang="en-GB" b="1" dirty="0">
                <a:effectLst/>
              </a:rPr>
              <a:t> Available at: </a:t>
            </a:r>
            <a:r>
              <a:rPr lang="en-GB" b="1" dirty="0">
                <a:effectLst/>
                <a:hlinkClick r:id="rId6"/>
              </a:rPr>
              <a:t>https://www.bbcgoodfood.com/recipes/creamed-goats-cheese-roast-beetroot-salad</a:t>
            </a:r>
            <a:r>
              <a:rPr lang="en-GB" b="1" dirty="0">
                <a:effectLst/>
              </a:rPr>
              <a:t>  </a:t>
            </a:r>
          </a:p>
          <a:p>
            <a:r>
              <a:rPr lang="en-GB" b="1" dirty="0">
                <a:effectLst/>
              </a:rPr>
              <a:t>(Accessed: February 13,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/>
              </a:rPr>
              <a:t> Kiely, G. (2022) </a:t>
            </a:r>
            <a:r>
              <a:rPr lang="en-GB" b="1" i="1" dirty="0">
                <a:effectLst/>
              </a:rPr>
              <a:t>Valentine's day menu ideas</a:t>
            </a:r>
            <a:r>
              <a:rPr lang="en-GB" b="1" dirty="0">
                <a:effectLst/>
              </a:rPr>
              <a:t>, </a:t>
            </a:r>
            <a:r>
              <a:rPr lang="en-GB" b="1" i="1" dirty="0">
                <a:effectLst/>
              </a:rPr>
              <a:t>BBC Good Food</a:t>
            </a:r>
            <a:r>
              <a:rPr lang="en-GB" b="1" dirty="0">
                <a:effectLst/>
              </a:rPr>
              <a:t>. BBC Good Food. Available at:</a:t>
            </a:r>
          </a:p>
          <a:p>
            <a:r>
              <a:rPr lang="en-GB" b="1" dirty="0">
                <a:effectLst/>
              </a:rPr>
              <a:t> </a:t>
            </a:r>
            <a:r>
              <a:rPr lang="en-GB" b="1" dirty="0">
                <a:effectLst/>
                <a:hlinkClick r:id="rId7"/>
              </a:rPr>
              <a:t>https://www.bbcgoodfood.com/howto/guide/all-our-valentines-day-menus</a:t>
            </a:r>
            <a:r>
              <a:rPr lang="en-GB" b="1" dirty="0">
                <a:effectLst/>
              </a:rPr>
              <a:t> (Accessed: February 13,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>
                <a:effectLst/>
              </a:rPr>
              <a:t>Prezzo Italian Restaurants: Your favourite restaurant</a:t>
            </a:r>
            <a:r>
              <a:rPr lang="en-GB" b="1" dirty="0">
                <a:effectLst/>
              </a:rPr>
              <a:t> (no date) </a:t>
            </a:r>
            <a:r>
              <a:rPr lang="en-GB" b="1" i="1" dirty="0">
                <a:effectLst/>
              </a:rPr>
              <a:t>Prezzo Italian Restaurant</a:t>
            </a:r>
            <a:r>
              <a:rPr lang="en-GB" b="1" dirty="0">
                <a:effectLst/>
              </a:rPr>
              <a:t>. Available at: </a:t>
            </a:r>
          </a:p>
          <a:p>
            <a:r>
              <a:rPr lang="en-GB" b="1" dirty="0">
                <a:effectLst/>
                <a:hlinkClick r:id="rId8"/>
              </a:rPr>
              <a:t>https://www.prezzorestaurants.co.uk/valentines-day/valentines-set-menu/</a:t>
            </a:r>
            <a:r>
              <a:rPr lang="en-GB" b="1" dirty="0">
                <a:effectLst/>
              </a:rPr>
              <a:t>  (Accessed: February 13,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/>
              </a:rPr>
              <a:t>Silcock</a:t>
            </a:r>
            <a:r>
              <a:rPr lang="en-GB" b="1" dirty="0">
                <a:effectLst/>
              </a:rPr>
              <a:t>, E. (2022) </a:t>
            </a:r>
            <a:r>
              <a:rPr lang="en-GB" b="1" i="1" dirty="0">
                <a:effectLst/>
              </a:rPr>
              <a:t>Vanilla Panna Cotta</a:t>
            </a:r>
            <a:r>
              <a:rPr lang="en-GB" b="1" dirty="0">
                <a:effectLst/>
              </a:rPr>
              <a:t>, </a:t>
            </a:r>
            <a:r>
              <a:rPr lang="en-GB" b="1" i="1" dirty="0">
                <a:effectLst/>
              </a:rPr>
              <a:t>recipe | BBC Good Food</a:t>
            </a:r>
            <a:r>
              <a:rPr lang="en-GB" b="1" dirty="0">
                <a:effectLst/>
              </a:rPr>
              <a:t>. BBC Good Food. Available at: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/>
              </a:rPr>
              <a:t> </a:t>
            </a:r>
            <a:r>
              <a:rPr lang="en-GB" b="1" dirty="0">
                <a:effectLst/>
                <a:hlinkClick r:id="rId9"/>
              </a:rPr>
              <a:t>https://www.bbcgoodfood.com/recipes/vanilla-panna-cotta</a:t>
            </a:r>
            <a:r>
              <a:rPr lang="en-GB" b="1" dirty="0">
                <a:effectLst/>
              </a:rPr>
              <a:t>  (Accessed: February 13,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532884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646</Words>
  <Application>Microsoft Office PowerPoint</Application>
  <PresentationFormat>Widescreen</PresentationFormat>
  <Paragraphs>68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Owner</cp:lastModifiedBy>
  <cp:revision>1</cp:revision>
  <dcterms:created xsi:type="dcterms:W3CDTF">2023-02-13T12:54:33Z</dcterms:created>
  <dcterms:modified xsi:type="dcterms:W3CDTF">2023-02-13T16:24:47Z</dcterms:modified>
</cp:coreProperties>
</file>