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4" r:id="rId3"/>
    <p:sldMasterId id="2147483665" r:id="rId4"/>
    <p:sldMasterId id="2147483666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</p:sldIdLst>
  <p:sldSz cy="6858000" cx="12192000"/>
  <p:notesSz cx="6858000" cy="9144000"/>
  <p:embeddedFontLst>
    <p:embeddedFont>
      <p:font typeface="Carme"/>
      <p:regular r:id="rId3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4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3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font" Target="fonts/Carme-regular.fntdata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4df45ef950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g4df45ef950_0_1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4df45ef950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g4df45ef950_0_2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4cb32e2e2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g4cb32e2e26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4ebdc11f53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g4ebdc11f53_0_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4ebdc11f53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g4ebdc11f53_0_3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4ebdc11f53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g4ebdc11f53_0_7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4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4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4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4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4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4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4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4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5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5" name="Google Shape;355;p5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" name="Google Shape;376;p5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" name="Google Shape;393;p5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" name="Google Shape;417;p5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5" name="Google Shape;435;p5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4" name="Google Shape;444;p5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2" name="Google Shape;452;p5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3" name="Google Shape;463;p5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lv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subTitle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9" name="Google Shape;39;p6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7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7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9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0"/>
          <p:cNvSpPr txBox="1"/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lv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0"/>
          <p:cNvSpPr txBox="1"/>
          <p:nvPr>
            <p:ph idx="1" type="subTitle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62" name="Google Shape;62;p10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1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/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" type="body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3" name="Google Shape;73;p12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2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3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" type="body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2" type="body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0" name="Google Shape;80;p13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3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4"/>
          <p:cNvSpPr txBox="1"/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4"/>
          <p:cNvSpPr txBox="1"/>
          <p:nvPr>
            <p:ph idx="1" type="body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86" name="Google Shape;86;p14"/>
          <p:cNvSpPr txBox="1"/>
          <p:nvPr>
            <p:ph idx="2" type="body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7" name="Google Shape;87;p14"/>
          <p:cNvSpPr txBox="1"/>
          <p:nvPr>
            <p:ph idx="3" type="body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88" name="Google Shape;88;p14"/>
          <p:cNvSpPr txBox="1"/>
          <p:nvPr>
            <p:ph idx="4" type="body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4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4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4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5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5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6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6"/>
          <p:cNvSpPr txBox="1"/>
          <p:nvPr>
            <p:ph idx="1" type="body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318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99" name="Google Shape;99;p16"/>
          <p:cNvSpPr txBox="1"/>
          <p:nvPr>
            <p:ph idx="2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00" name="Google Shape;100;p16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6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6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7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17"/>
          <p:cNvSpPr/>
          <p:nvPr>
            <p:ph idx="2" type="pic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6" name="Google Shape;106;p17"/>
          <p:cNvSpPr txBox="1"/>
          <p:nvPr>
            <p:ph idx="1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07" name="Google Shape;107;p17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17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1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8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18"/>
          <p:cNvSpPr txBox="1"/>
          <p:nvPr>
            <p:ph idx="1" type="body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3" name="Google Shape;113;p18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18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1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9"/>
          <p:cNvSpPr txBox="1"/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19"/>
          <p:cNvSpPr txBox="1"/>
          <p:nvPr>
            <p:ph idx="1" type="body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9" name="Google Shape;119;p19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19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1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4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slideLayout" Target="../slideLayouts/slideLayout5.xml"/><Relationship Id="rId3" Type="http://schemas.openxmlformats.org/officeDocument/2006/relationships/theme" Target="../theme/theme2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slideLayout" Target="../slideLayouts/slideLayout7.xml"/><Relationship Id="rId3" Type="http://schemas.openxmlformats.org/officeDocument/2006/relationships/slideLayout" Target="../slideLayouts/slideLayout8.xml"/><Relationship Id="rId4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5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1"/>
        </a:solidFill>
      </p:bgPr>
    </p:bg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2" name="Google Shape;32;p5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1"/>
    <p:sldLayoutId id="2147483652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9" name="Google Shape;49;p8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0" name="Google Shape;50;p8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1" name="Google Shape;51;p8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2" name="Google Shape;52;p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jpg"/><Relationship Id="rId4" Type="http://schemas.openxmlformats.org/officeDocument/2006/relationships/image" Target="../media/image1.jpg"/><Relationship Id="rId5" Type="http://schemas.openxmlformats.org/officeDocument/2006/relationships/image" Target="../media/image5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0.jpg"/><Relationship Id="rId4" Type="http://schemas.openxmlformats.org/officeDocument/2006/relationships/image" Target="../media/image6.jpg"/><Relationship Id="rId5" Type="http://schemas.openxmlformats.org/officeDocument/2006/relationships/image" Target="../media/image7.jpg"/><Relationship Id="rId6" Type="http://schemas.openxmlformats.org/officeDocument/2006/relationships/image" Target="../media/image9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0"/>
          <p:cNvSpPr/>
          <p:nvPr/>
        </p:nvSpPr>
        <p:spPr>
          <a:xfrm>
            <a:off x="0" y="-3324"/>
            <a:ext cx="12192000" cy="6861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0"/>
          <p:cNvSpPr/>
          <p:nvPr/>
        </p:nvSpPr>
        <p:spPr>
          <a:xfrm>
            <a:off x="321734" y="321733"/>
            <a:ext cx="11573400" cy="6214500"/>
          </a:xfrm>
          <a:prstGeom prst="rect">
            <a:avLst/>
          </a:prstGeom>
          <a:solidFill>
            <a:srgbClr val="3F3F3F"/>
          </a:solidFill>
          <a:ln cap="sq" cmpd="thinThick" w="127000">
            <a:solidFill>
              <a:srgbClr val="3F3F3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8" name="Google Shape;128;p20"/>
          <p:cNvCxnSpPr/>
          <p:nvPr/>
        </p:nvCxnSpPr>
        <p:spPr>
          <a:xfrm>
            <a:off x="4724400" y="4109417"/>
            <a:ext cx="2743200" cy="0"/>
          </a:xfrm>
          <a:prstGeom prst="straightConnector1">
            <a:avLst/>
          </a:prstGeom>
          <a:noFill/>
          <a:ln cap="flat" cmpd="sng" w="12700">
            <a:solidFill>
              <a:srgbClr val="D8D8D8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29" name="Google Shape;129;p20"/>
          <p:cNvSpPr txBox="1"/>
          <p:nvPr>
            <p:ph type="ctrTitle"/>
          </p:nvPr>
        </p:nvSpPr>
        <p:spPr>
          <a:xfrm>
            <a:off x="1524000" y="1122362"/>
            <a:ext cx="9144000" cy="2840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Carme"/>
              <a:buNone/>
            </a:pPr>
            <a:r>
              <a:rPr lang="en-GB" sz="5800">
                <a:latin typeface="Carme"/>
                <a:ea typeface="Carme"/>
                <a:cs typeface="Carme"/>
                <a:sym typeface="Carme"/>
              </a:rPr>
              <a:t>PLANNING PERFECTION</a:t>
            </a:r>
            <a:r>
              <a:rPr lang="en-GB" sz="5800">
                <a:latin typeface="Carme"/>
                <a:ea typeface="Carme"/>
                <a:cs typeface="Carme"/>
                <a:sym typeface="Carme"/>
              </a:rPr>
              <a:t>, DIY CULTURE AND THE JOYS OF ESMP AND H&amp;S</a:t>
            </a:r>
            <a:endParaRPr/>
          </a:p>
        </p:txBody>
      </p:sp>
      <p:sp>
        <p:nvSpPr>
          <p:cNvPr id="130" name="Google Shape;130;p20"/>
          <p:cNvSpPr txBox="1"/>
          <p:nvPr>
            <p:ph idx="1" type="subTitle"/>
          </p:nvPr>
        </p:nvSpPr>
        <p:spPr>
          <a:xfrm>
            <a:off x="1524000" y="4256436"/>
            <a:ext cx="91440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</a:pPr>
            <a:r>
              <a:rPr lang="en-GB">
                <a:solidFill>
                  <a:schemeClr val="accent1"/>
                </a:solidFill>
                <a:latin typeface="Carme"/>
                <a:ea typeface="Carme"/>
                <a:cs typeface="Carme"/>
                <a:sym typeface="Carme"/>
              </a:rPr>
              <a:t>By Natalie Smith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404040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/>
          <p:nvPr/>
        </p:nvSpPr>
        <p:spPr>
          <a:xfrm>
            <a:off x="0" y="-3324"/>
            <a:ext cx="12192000" cy="68613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1"/>
          <p:cNvSpPr/>
          <p:nvPr/>
        </p:nvSpPr>
        <p:spPr>
          <a:xfrm>
            <a:off x="0" y="0"/>
            <a:ext cx="11786754" cy="6858000"/>
          </a:xfrm>
          <a:custGeom>
            <a:rect b="b" l="l" r="r" t="t"/>
            <a:pathLst>
              <a:path extrusionOk="0" h="6858000" w="11786754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1"/>
          <p:cNvSpPr/>
          <p:nvPr/>
        </p:nvSpPr>
        <p:spPr>
          <a:xfrm>
            <a:off x="0" y="0"/>
            <a:ext cx="3581400" cy="6858000"/>
          </a:xfrm>
          <a:custGeom>
            <a:rect b="b" l="l" r="r" t="t"/>
            <a:pathLst>
              <a:path extrusionOk="0" h="6858000" w="35814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1"/>
          <p:cNvSpPr txBox="1"/>
          <p:nvPr>
            <p:ph type="title"/>
          </p:nvPr>
        </p:nvSpPr>
        <p:spPr>
          <a:xfrm>
            <a:off x="833002" y="365125"/>
            <a:ext cx="105207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rme"/>
              <a:buNone/>
            </a:pPr>
            <a:r>
              <a:rPr lang="en-GB">
                <a:latin typeface="Carme"/>
                <a:ea typeface="Carme"/>
                <a:cs typeface="Carme"/>
                <a:sym typeface="Carme"/>
              </a:rPr>
              <a:t>TODAYS SUMMARY </a:t>
            </a:r>
            <a:endParaRPr/>
          </a:p>
        </p:txBody>
      </p:sp>
      <p:grpSp>
        <p:nvGrpSpPr>
          <p:cNvPr id="139" name="Google Shape;139;p21"/>
          <p:cNvGrpSpPr/>
          <p:nvPr/>
        </p:nvGrpSpPr>
        <p:grpSpPr>
          <a:xfrm>
            <a:off x="844515" y="2915173"/>
            <a:ext cx="10503027" cy="2369100"/>
            <a:chOff x="6315" y="892698"/>
            <a:chExt cx="10503027" cy="2369100"/>
          </a:xfrm>
        </p:grpSpPr>
        <p:sp>
          <p:nvSpPr>
            <p:cNvPr id="140" name="Google Shape;140;p21"/>
            <p:cNvSpPr/>
            <p:nvPr/>
          </p:nvSpPr>
          <p:spPr>
            <a:xfrm>
              <a:off x="6315" y="892698"/>
              <a:ext cx="1974300" cy="2369100"/>
            </a:xfrm>
            <a:prstGeom prst="rect">
              <a:avLst/>
            </a:prstGeom>
            <a:solidFill>
              <a:schemeClr val="accent2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" name="Google Shape;141;p21"/>
            <p:cNvSpPr txBox="1"/>
            <p:nvPr/>
          </p:nvSpPr>
          <p:spPr>
            <a:xfrm>
              <a:off x="6315" y="1840334"/>
              <a:ext cx="1974300" cy="1421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195000" spcFirstLastPara="1" rIns="1950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Calibri"/>
                <a:buNone/>
              </a:pPr>
              <a:r>
                <a:rPr b="0" i="0" lang="en-GB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GB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Guest Michael Jobson discussing international touring, artist management and setting up a production company</a:t>
              </a:r>
              <a:endParaRPr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Calibri"/>
                <a:buNone/>
              </a:pPr>
              <a:r>
                <a:t/>
              </a:r>
              <a:endParaRPr sz="17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21"/>
            <p:cNvSpPr/>
            <p:nvPr/>
          </p:nvSpPr>
          <p:spPr>
            <a:xfrm>
              <a:off x="6315" y="892698"/>
              <a:ext cx="1974300" cy="94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" name="Google Shape;143;p21"/>
            <p:cNvSpPr txBox="1"/>
            <p:nvPr/>
          </p:nvSpPr>
          <p:spPr>
            <a:xfrm>
              <a:off x="6315" y="892698"/>
              <a:ext cx="1974300" cy="94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65100" lIns="195000" spcFirstLastPara="1" rIns="195000" wrap="square" tIns="165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400"/>
                <a:buFont typeface="Calibri"/>
                <a:buNone/>
              </a:pPr>
              <a:r>
                <a:rPr b="0" i="0" lang="en-GB" sz="4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01</a:t>
              </a:r>
              <a:endParaRPr/>
            </a:p>
          </p:txBody>
        </p:sp>
        <p:sp>
          <p:nvSpPr>
            <p:cNvPr id="144" name="Google Shape;144;p21"/>
            <p:cNvSpPr/>
            <p:nvPr/>
          </p:nvSpPr>
          <p:spPr>
            <a:xfrm>
              <a:off x="2138497" y="892698"/>
              <a:ext cx="1974300" cy="2369100"/>
            </a:xfrm>
            <a:prstGeom prst="rect">
              <a:avLst/>
            </a:prstGeom>
            <a:solidFill>
              <a:srgbClr val="D77850"/>
            </a:solidFill>
            <a:ln cap="flat" cmpd="sng" w="12700">
              <a:solidFill>
                <a:srgbClr val="D7785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" name="Google Shape;145;p21"/>
            <p:cNvSpPr txBox="1"/>
            <p:nvPr/>
          </p:nvSpPr>
          <p:spPr>
            <a:xfrm>
              <a:off x="2138497" y="1840334"/>
              <a:ext cx="1974300" cy="1421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195000" spcFirstLastPara="1" rIns="1950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Calibri"/>
                <a:buNone/>
              </a:pPr>
              <a:r>
                <a:rPr lang="en-GB" sz="17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DIY Industry with James Collins</a:t>
              </a:r>
              <a:endParaRPr sz="17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6" name="Google Shape;146;p21"/>
            <p:cNvSpPr/>
            <p:nvPr/>
          </p:nvSpPr>
          <p:spPr>
            <a:xfrm>
              <a:off x="2138497" y="892698"/>
              <a:ext cx="1974300" cy="94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" name="Google Shape;147;p21"/>
            <p:cNvSpPr txBox="1"/>
            <p:nvPr/>
          </p:nvSpPr>
          <p:spPr>
            <a:xfrm>
              <a:off x="2138497" y="892698"/>
              <a:ext cx="1974300" cy="94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65100" lIns="195000" spcFirstLastPara="1" rIns="195000" wrap="square" tIns="165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400"/>
                <a:buFont typeface="Calibri"/>
                <a:buNone/>
              </a:pPr>
              <a:r>
                <a:rPr b="0" i="0" lang="en-GB" sz="4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02</a:t>
              </a:r>
              <a:endParaRPr/>
            </a:p>
          </p:txBody>
        </p:sp>
        <p:sp>
          <p:nvSpPr>
            <p:cNvPr id="148" name="Google Shape;148;p21"/>
            <p:cNvSpPr/>
            <p:nvPr/>
          </p:nvSpPr>
          <p:spPr>
            <a:xfrm>
              <a:off x="4270678" y="892698"/>
              <a:ext cx="1974300" cy="2369100"/>
            </a:xfrm>
            <a:prstGeom prst="rect">
              <a:avLst/>
            </a:prstGeom>
            <a:solidFill>
              <a:srgbClr val="C47F6E"/>
            </a:solidFill>
            <a:ln cap="flat" cmpd="sng" w="12700">
              <a:solidFill>
                <a:srgbClr val="C47F6E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21"/>
            <p:cNvSpPr txBox="1"/>
            <p:nvPr/>
          </p:nvSpPr>
          <p:spPr>
            <a:xfrm>
              <a:off x="4270678" y="1840334"/>
              <a:ext cx="1974300" cy="1421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195000" spcFirstLastPara="1" rIns="1950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Calibri"/>
                <a:buNone/>
              </a:pPr>
              <a:r>
                <a:rPr lang="en-GB" sz="17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Licensing and legislation with Justin Argent</a:t>
              </a:r>
              <a:endParaRPr b="0" i="0" sz="17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150;p21"/>
            <p:cNvSpPr/>
            <p:nvPr/>
          </p:nvSpPr>
          <p:spPr>
            <a:xfrm>
              <a:off x="4270678" y="892698"/>
              <a:ext cx="1974300" cy="94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" name="Google Shape;151;p21"/>
            <p:cNvSpPr txBox="1"/>
            <p:nvPr/>
          </p:nvSpPr>
          <p:spPr>
            <a:xfrm>
              <a:off x="4270678" y="892698"/>
              <a:ext cx="1974300" cy="94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65100" lIns="195000" spcFirstLastPara="1" rIns="195000" wrap="square" tIns="165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400"/>
                <a:buFont typeface="Calibri"/>
                <a:buNone/>
              </a:pPr>
              <a:r>
                <a:rPr b="0" i="0" lang="en-GB" sz="4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03</a:t>
              </a:r>
              <a:endParaRPr/>
            </a:p>
          </p:txBody>
        </p:sp>
        <p:sp>
          <p:nvSpPr>
            <p:cNvPr id="152" name="Google Shape;152;p21"/>
            <p:cNvSpPr/>
            <p:nvPr/>
          </p:nvSpPr>
          <p:spPr>
            <a:xfrm>
              <a:off x="6402860" y="892698"/>
              <a:ext cx="1974300" cy="2369100"/>
            </a:xfrm>
            <a:prstGeom prst="rect">
              <a:avLst/>
            </a:prstGeom>
            <a:solidFill>
              <a:srgbClr val="B38E8A"/>
            </a:solidFill>
            <a:ln cap="flat" cmpd="sng" w="12700">
              <a:solidFill>
                <a:srgbClr val="B38E8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21"/>
            <p:cNvSpPr txBox="1"/>
            <p:nvPr/>
          </p:nvSpPr>
          <p:spPr>
            <a:xfrm>
              <a:off x="6402860" y="1840334"/>
              <a:ext cx="1974300" cy="1421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195000" spcFirstLastPara="1" rIns="1950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Calibri"/>
                <a:buNone/>
              </a:pPr>
              <a:r>
                <a:rPr lang="en-GB" sz="17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An introduction to ESMP</a:t>
              </a:r>
              <a:endParaRPr b="0" i="0" sz="17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21"/>
            <p:cNvSpPr/>
            <p:nvPr/>
          </p:nvSpPr>
          <p:spPr>
            <a:xfrm>
              <a:off x="6402860" y="892698"/>
              <a:ext cx="1974300" cy="94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" name="Google Shape;155;p21"/>
            <p:cNvSpPr txBox="1"/>
            <p:nvPr/>
          </p:nvSpPr>
          <p:spPr>
            <a:xfrm>
              <a:off x="6402860" y="892698"/>
              <a:ext cx="1974300" cy="94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65100" lIns="195000" spcFirstLastPara="1" rIns="195000" wrap="square" tIns="165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400"/>
                <a:buFont typeface="Calibri"/>
                <a:buNone/>
              </a:pPr>
              <a:r>
                <a:rPr b="0" i="0" lang="en-GB" sz="4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04</a:t>
              </a:r>
              <a:endParaRPr/>
            </a:p>
          </p:txBody>
        </p:sp>
        <p:sp>
          <p:nvSpPr>
            <p:cNvPr id="156" name="Google Shape;156;p21"/>
            <p:cNvSpPr/>
            <p:nvPr/>
          </p:nvSpPr>
          <p:spPr>
            <a:xfrm>
              <a:off x="8535042" y="892698"/>
              <a:ext cx="1974300" cy="2369100"/>
            </a:xfrm>
            <a:prstGeom prst="rect">
              <a:avLst/>
            </a:prstGeom>
            <a:solidFill>
              <a:srgbClr val="A4A4A4"/>
            </a:solidFill>
            <a:ln cap="flat" cmpd="sng" w="12700">
              <a:solidFill>
                <a:srgbClr val="A4A4A4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" name="Google Shape;157;p21"/>
            <p:cNvSpPr txBox="1"/>
            <p:nvPr/>
          </p:nvSpPr>
          <p:spPr>
            <a:xfrm>
              <a:off x="8535042" y="1840334"/>
              <a:ext cx="1974300" cy="1421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195000" spcFirstLastPara="1" rIns="1950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Calibri"/>
                <a:buNone/>
              </a:pPr>
              <a:r>
                <a:rPr lang="en-GB" sz="17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Fun Friday finish with Health and Safety! </a:t>
              </a:r>
              <a:endParaRPr b="0" i="0" sz="17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21"/>
            <p:cNvSpPr/>
            <p:nvPr/>
          </p:nvSpPr>
          <p:spPr>
            <a:xfrm>
              <a:off x="8535042" y="892698"/>
              <a:ext cx="1974300" cy="94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" name="Google Shape;159;p21"/>
            <p:cNvSpPr txBox="1"/>
            <p:nvPr/>
          </p:nvSpPr>
          <p:spPr>
            <a:xfrm>
              <a:off x="8535042" y="892698"/>
              <a:ext cx="1974300" cy="94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65100" lIns="195000" spcFirstLastPara="1" rIns="195000" wrap="square" tIns="165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400"/>
                <a:buFont typeface="Calibri"/>
                <a:buNone/>
              </a:pPr>
              <a:r>
                <a:rPr b="0" i="0" lang="en-GB" sz="4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05</a:t>
              </a: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414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22"/>
          <p:cNvSpPr/>
          <p:nvPr/>
        </p:nvSpPr>
        <p:spPr>
          <a:xfrm>
            <a:off x="8119870" y="0"/>
            <a:ext cx="4072200" cy="685800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2"/>
          <p:cNvSpPr txBox="1"/>
          <p:nvPr>
            <p:ph type="title"/>
          </p:nvPr>
        </p:nvSpPr>
        <p:spPr>
          <a:xfrm>
            <a:off x="1023257" y="965198"/>
            <a:ext cx="6766200" cy="492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Calibri"/>
              <a:buNone/>
            </a:pPr>
            <a:r>
              <a:rPr lang="en-GB" sz="5400"/>
              <a:t>MICHAEL JOBSON</a:t>
            </a:r>
            <a:endParaRPr sz="5400"/>
          </a:p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Calibri"/>
              <a:buNone/>
            </a:pPr>
            <a:r>
              <a:t/>
            </a:r>
            <a:endParaRPr sz="5400"/>
          </a:p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Calibri"/>
              <a:buNone/>
            </a:pPr>
            <a:r>
              <a:rPr lang="en-GB" sz="5400"/>
              <a:t>INTERNATIONAL TOURING</a:t>
            </a:r>
            <a:r>
              <a:rPr lang="en-GB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en-GB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5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3"/>
          <p:cNvSpPr/>
          <p:nvPr/>
        </p:nvSpPr>
        <p:spPr>
          <a:xfrm>
            <a:off x="0" y="-3324"/>
            <a:ext cx="12192000" cy="6861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3"/>
          <p:cNvSpPr/>
          <p:nvPr/>
        </p:nvSpPr>
        <p:spPr>
          <a:xfrm>
            <a:off x="321734" y="321733"/>
            <a:ext cx="11573400" cy="6214500"/>
          </a:xfrm>
          <a:prstGeom prst="rect">
            <a:avLst/>
          </a:prstGeom>
          <a:solidFill>
            <a:srgbClr val="3F3F3F"/>
          </a:solidFill>
          <a:ln cap="sq" cmpd="thinThick" w="127000">
            <a:solidFill>
              <a:srgbClr val="3F3F3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3" name="Google Shape;173;p23"/>
          <p:cNvCxnSpPr/>
          <p:nvPr/>
        </p:nvCxnSpPr>
        <p:spPr>
          <a:xfrm>
            <a:off x="4736825" y="4403967"/>
            <a:ext cx="2743200" cy="0"/>
          </a:xfrm>
          <a:prstGeom prst="straightConnector1">
            <a:avLst/>
          </a:prstGeom>
          <a:noFill/>
          <a:ln cap="flat" cmpd="sng" w="12700">
            <a:solidFill>
              <a:srgbClr val="D8D8D8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74" name="Google Shape;174;p23"/>
          <p:cNvSpPr txBox="1"/>
          <p:nvPr>
            <p:ph type="title"/>
          </p:nvPr>
        </p:nvSpPr>
        <p:spPr>
          <a:xfrm>
            <a:off x="1087050" y="1016350"/>
            <a:ext cx="10007100" cy="307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45720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Carme"/>
              <a:buNone/>
            </a:pPr>
            <a:r>
              <a:rPr b="1" lang="en-GB" sz="5800">
                <a:latin typeface="Carme"/>
                <a:ea typeface="Carme"/>
                <a:cs typeface="Carme"/>
                <a:sym typeface="Carme"/>
              </a:rPr>
              <a:t>DIY METHODS</a:t>
            </a:r>
            <a:endParaRPr b="1" sz="5800">
              <a:latin typeface="Carme"/>
              <a:ea typeface="Carme"/>
              <a:cs typeface="Carme"/>
              <a:sym typeface="Carme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Carme"/>
              <a:buNone/>
            </a:pPr>
            <a:r>
              <a:rPr b="1" lang="en-GB" sz="5800">
                <a:latin typeface="Carme"/>
                <a:ea typeface="Carme"/>
                <a:cs typeface="Carme"/>
                <a:sym typeface="Carme"/>
              </a:rPr>
              <a:t>with </a:t>
            </a:r>
            <a:endParaRPr b="1" sz="5800">
              <a:latin typeface="Carme"/>
              <a:ea typeface="Carme"/>
              <a:cs typeface="Carme"/>
              <a:sym typeface="Carme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Carme"/>
              <a:buNone/>
            </a:pPr>
            <a:r>
              <a:rPr b="1" lang="en-GB" sz="5800">
                <a:latin typeface="Carme"/>
                <a:ea typeface="Carme"/>
                <a:cs typeface="Carme"/>
                <a:sym typeface="Carme"/>
              </a:rPr>
              <a:t>James Collins</a:t>
            </a:r>
            <a:endParaRPr b="1" sz="5800">
              <a:latin typeface="Carme"/>
              <a:ea typeface="Carme"/>
              <a:cs typeface="Carme"/>
              <a:sym typeface="Carm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4"/>
          <p:cNvSpPr/>
          <p:nvPr/>
        </p:nvSpPr>
        <p:spPr>
          <a:xfrm>
            <a:off x="0" y="-3324"/>
            <a:ext cx="12192000" cy="6861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4"/>
          <p:cNvSpPr/>
          <p:nvPr/>
        </p:nvSpPr>
        <p:spPr>
          <a:xfrm>
            <a:off x="321734" y="321733"/>
            <a:ext cx="11573400" cy="6214500"/>
          </a:xfrm>
          <a:prstGeom prst="rect">
            <a:avLst/>
          </a:prstGeom>
          <a:solidFill>
            <a:srgbClr val="3F3F3F"/>
          </a:solidFill>
          <a:ln cap="sq" cmpd="thinThick" w="127000">
            <a:solidFill>
              <a:srgbClr val="3F3F3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1" name="Google Shape;181;p24"/>
          <p:cNvCxnSpPr/>
          <p:nvPr/>
        </p:nvCxnSpPr>
        <p:spPr>
          <a:xfrm>
            <a:off x="4724400" y="5883867"/>
            <a:ext cx="2743200" cy="0"/>
          </a:xfrm>
          <a:prstGeom prst="straightConnector1">
            <a:avLst/>
          </a:prstGeom>
          <a:noFill/>
          <a:ln cap="flat" cmpd="sng" w="12700">
            <a:solidFill>
              <a:srgbClr val="D8D8D8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82" name="Google Shape;182;p24"/>
          <p:cNvSpPr txBox="1"/>
          <p:nvPr>
            <p:ph type="title"/>
          </p:nvPr>
        </p:nvSpPr>
        <p:spPr>
          <a:xfrm>
            <a:off x="1087050" y="1016350"/>
            <a:ext cx="10007100" cy="4608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Carme"/>
              <a:buNone/>
            </a:pPr>
            <a:r>
              <a:rPr b="1" lang="en-GB" sz="5800">
                <a:latin typeface="Carme"/>
                <a:ea typeface="Carme"/>
                <a:cs typeface="Carme"/>
                <a:sym typeface="Carme"/>
              </a:rPr>
              <a:t>MUDBATHS AND MOSHPITS:</a:t>
            </a:r>
            <a:r>
              <a:rPr lang="en-GB" sz="5800">
                <a:latin typeface="Carme"/>
                <a:ea typeface="Carme"/>
                <a:cs typeface="Carme"/>
                <a:sym typeface="Carme"/>
              </a:rPr>
              <a:t> </a:t>
            </a:r>
            <a:r>
              <a:rPr lang="en-GB" sz="5500">
                <a:latin typeface="Carme"/>
                <a:ea typeface="Carme"/>
                <a:cs typeface="Carme"/>
                <a:sym typeface="Carme"/>
              </a:rPr>
              <a:t>How safety makes the right kind of memories </a:t>
            </a:r>
            <a:endParaRPr sz="5500">
              <a:latin typeface="Carme"/>
              <a:ea typeface="Carme"/>
              <a:cs typeface="Carme"/>
              <a:sym typeface="Carme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Carme"/>
              <a:buNone/>
            </a:pPr>
            <a:r>
              <a:rPr lang="en-GB" sz="5000">
                <a:latin typeface="Carme"/>
                <a:ea typeface="Carme"/>
                <a:cs typeface="Carme"/>
                <a:sym typeface="Carme"/>
              </a:rPr>
              <a:t>with Guest</a:t>
            </a:r>
            <a:r>
              <a:rPr lang="en-GB" sz="5800">
                <a:latin typeface="Carme"/>
                <a:ea typeface="Carme"/>
                <a:cs typeface="Carme"/>
                <a:sym typeface="Carme"/>
              </a:rPr>
              <a:t> Justin Argent</a:t>
            </a:r>
            <a:endParaRPr sz="5800">
              <a:latin typeface="Carme"/>
              <a:ea typeface="Carme"/>
              <a:cs typeface="Carme"/>
              <a:sym typeface="Carm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ireworks in the sky&#10;&#10;Description generated with very high confidence" id="187" name="Google Shape;187;p25"/>
          <p:cNvPicPr preferRelativeResize="0"/>
          <p:nvPr/>
        </p:nvPicPr>
        <p:blipFill rotWithShape="1">
          <a:blip r:embed="rId3">
            <a:alphaModFix/>
          </a:blip>
          <a:srcRect b="0" l="23277" r="47111" t="0"/>
          <a:stretch/>
        </p:blipFill>
        <p:spPr>
          <a:xfrm>
            <a:off x="20" y="10"/>
            <a:ext cx="4668235" cy="685798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8" name="Google Shape;188;p25"/>
          <p:cNvGrpSpPr/>
          <p:nvPr/>
        </p:nvGrpSpPr>
        <p:grpSpPr>
          <a:xfrm rot="10800000">
            <a:off x="973338" y="0"/>
            <a:ext cx="11218662" cy="6858000"/>
            <a:chOff x="0" y="0"/>
            <a:chExt cx="11218662" cy="6858000"/>
          </a:xfrm>
        </p:grpSpPr>
        <p:sp>
          <p:nvSpPr>
            <p:cNvPr id="189" name="Google Shape;189;p25"/>
            <p:cNvSpPr/>
            <p:nvPr/>
          </p:nvSpPr>
          <p:spPr>
            <a:xfrm>
              <a:off x="1" y="0"/>
              <a:ext cx="11218661" cy="6858000"/>
            </a:xfrm>
            <a:custGeom>
              <a:rect b="b" l="l" r="r" t="t"/>
              <a:pathLst>
                <a:path extrusionOk="0" h="6858000" w="11218661">
                  <a:moveTo>
                    <a:pt x="0" y="0"/>
                  </a:moveTo>
                  <a:lnTo>
                    <a:pt x="8042507" y="0"/>
                  </a:lnTo>
                  <a:lnTo>
                    <a:pt x="1121866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262626">
                <a:alpha val="69800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0" name="Google Shape;190;p25"/>
            <p:cNvSpPr/>
            <p:nvPr/>
          </p:nvSpPr>
          <p:spPr>
            <a:xfrm>
              <a:off x="0" y="0"/>
              <a:ext cx="10771752" cy="6858000"/>
            </a:xfrm>
            <a:custGeom>
              <a:rect b="b" l="l" r="r" t="t"/>
              <a:pathLst>
                <a:path extrusionOk="0" h="6858000" w="10771752">
                  <a:moveTo>
                    <a:pt x="0" y="0"/>
                  </a:moveTo>
                  <a:lnTo>
                    <a:pt x="7595598" y="0"/>
                  </a:lnTo>
                  <a:lnTo>
                    <a:pt x="107717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1" name="Google Shape;191;p25"/>
          <p:cNvSpPr txBox="1"/>
          <p:nvPr>
            <p:ph type="title"/>
          </p:nvPr>
        </p:nvSpPr>
        <p:spPr>
          <a:xfrm>
            <a:off x="4384039" y="365125"/>
            <a:ext cx="7164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rme"/>
              <a:buNone/>
            </a:pPr>
            <a:r>
              <a:rPr lang="en-GB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SUMMARY </a:t>
            </a:r>
            <a:endParaRPr/>
          </a:p>
        </p:txBody>
      </p:sp>
      <p:sp>
        <p:nvSpPr>
          <p:cNvPr id="192" name="Google Shape;192;p25"/>
          <p:cNvSpPr txBox="1"/>
          <p:nvPr>
            <p:ph idx="1" type="body"/>
          </p:nvPr>
        </p:nvSpPr>
        <p:spPr>
          <a:xfrm>
            <a:off x="4387515" y="2022601"/>
            <a:ext cx="7161000" cy="415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Network your ass off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Be super keen, make yourself known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Maintaining good relationships with colleagues, suppliers, artists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Be bold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Show no fear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Shop around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Use your network. I am now apart of that so contact me any time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stationary&#10;&#10;Description generated with very high confidence" id="197" name="Google Shape;197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77316" y="707080"/>
            <a:ext cx="6780700" cy="5441511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6"/>
          <p:cNvSpPr/>
          <p:nvPr/>
        </p:nvSpPr>
        <p:spPr>
          <a:xfrm rot="-5400000">
            <a:off x="800100" y="1491343"/>
            <a:ext cx="3333749" cy="3499103"/>
          </a:xfrm>
          <a:prstGeom prst="downArrow">
            <a:avLst>
              <a:gd fmla="val 100000" name="adj1"/>
              <a:gd fmla="val 15788" name="adj2"/>
            </a:avLst>
          </a:prstGeom>
          <a:solidFill>
            <a:srgbClr val="26262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26"/>
          <p:cNvSpPr txBox="1"/>
          <p:nvPr>
            <p:ph type="title"/>
          </p:nvPr>
        </p:nvSpPr>
        <p:spPr>
          <a:xfrm>
            <a:off x="1028700" y="1967266"/>
            <a:ext cx="2628900" cy="25472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970"/>
              <a:buFont typeface="Carme"/>
              <a:buNone/>
            </a:pPr>
            <a:r>
              <a:rPr lang="en-GB" sz="297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7 KEY STEPS TO PLANNING THE PERFECT EVENT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7"/>
          <p:cNvSpPr/>
          <p:nvPr/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5" name="Google Shape;205;p27"/>
          <p:cNvCxnSpPr/>
          <p:nvPr/>
        </p:nvCxnSpPr>
        <p:spPr>
          <a:xfrm rot="10800000">
            <a:off x="762000" y="2971800"/>
            <a:ext cx="0" cy="914400"/>
          </a:xfrm>
          <a:prstGeom prst="straightConnector1">
            <a:avLst/>
          </a:prstGeom>
          <a:noFill/>
          <a:ln cap="flat" cmpd="sng" w="19050">
            <a:solidFill>
              <a:srgbClr val="FFFFFF">
                <a:alpha val="80000"/>
              </a:srgb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06" name="Google Shape;206;p27"/>
          <p:cNvSpPr txBox="1"/>
          <p:nvPr>
            <p:ph type="title"/>
          </p:nvPr>
        </p:nvSpPr>
        <p:spPr>
          <a:xfrm>
            <a:off x="943277" y="712269"/>
            <a:ext cx="3370998" cy="55022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rme"/>
              <a:buNone/>
            </a:pPr>
            <a:r>
              <a:rPr lang="en-GB" sz="4000">
                <a:solidFill>
                  <a:srgbClr val="FFFFFF"/>
                </a:solidFill>
                <a:latin typeface="Carme"/>
                <a:ea typeface="Carme"/>
                <a:cs typeface="Carme"/>
                <a:sym typeface="Carme"/>
              </a:rPr>
              <a:t>1 – PURPOSE</a:t>
            </a:r>
            <a:endParaRPr/>
          </a:p>
        </p:txBody>
      </p:sp>
      <p:grpSp>
        <p:nvGrpSpPr>
          <p:cNvPr id="207" name="Google Shape;207;p27"/>
          <p:cNvGrpSpPr/>
          <p:nvPr/>
        </p:nvGrpSpPr>
        <p:grpSpPr>
          <a:xfrm>
            <a:off x="5280025" y="645658"/>
            <a:ext cx="6269038" cy="5566684"/>
            <a:chOff x="0" y="2720"/>
            <a:chExt cx="6269038" cy="5566684"/>
          </a:xfrm>
        </p:grpSpPr>
        <p:cxnSp>
          <p:nvCxnSpPr>
            <p:cNvPr id="208" name="Google Shape;208;p27"/>
            <p:cNvCxnSpPr/>
            <p:nvPr/>
          </p:nvCxnSpPr>
          <p:spPr>
            <a:xfrm>
              <a:off x="0" y="2720"/>
              <a:ext cx="6269038" cy="0"/>
            </a:xfrm>
            <a:prstGeom prst="straightConnector1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209" name="Google Shape;209;p27"/>
            <p:cNvSpPr/>
            <p:nvPr/>
          </p:nvSpPr>
          <p:spPr>
            <a:xfrm>
              <a:off x="0" y="2720"/>
              <a:ext cx="6269038" cy="18555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" name="Google Shape;210;p27"/>
            <p:cNvSpPr txBox="1"/>
            <p:nvPr/>
          </p:nvSpPr>
          <p:spPr>
            <a:xfrm>
              <a:off x="0" y="2720"/>
              <a:ext cx="6269038" cy="18555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52400" lIns="152400" spcFirstLastPara="1" rIns="152400" wrap="square" tIns="1524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000"/>
                <a:buFont typeface="Carme"/>
                <a:buNone/>
              </a:pPr>
              <a:r>
                <a:rPr b="0" lang="en-GB" sz="4000">
                  <a:solidFill>
                    <a:schemeClr val="dk1"/>
                  </a:solidFill>
                  <a:latin typeface="Carme"/>
                  <a:ea typeface="Carme"/>
                  <a:cs typeface="Carme"/>
                  <a:sym typeface="Carme"/>
                </a:rPr>
                <a:t>PRE EEVENT RESEARCH </a:t>
              </a:r>
              <a:endParaRPr b="0" sz="4000">
                <a:solidFill>
                  <a:schemeClr val="dk1"/>
                </a:solidFill>
                <a:latin typeface="Carme"/>
                <a:ea typeface="Carme"/>
                <a:cs typeface="Carme"/>
                <a:sym typeface="Carme"/>
              </a:endParaRPr>
            </a:p>
          </p:txBody>
        </p:sp>
        <p:cxnSp>
          <p:nvCxnSpPr>
            <p:cNvPr id="211" name="Google Shape;211;p27"/>
            <p:cNvCxnSpPr/>
            <p:nvPr/>
          </p:nvCxnSpPr>
          <p:spPr>
            <a:xfrm>
              <a:off x="0" y="1858281"/>
              <a:ext cx="6269038" cy="0"/>
            </a:xfrm>
            <a:prstGeom prst="straightConnector1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212" name="Google Shape;212;p27"/>
            <p:cNvSpPr/>
            <p:nvPr/>
          </p:nvSpPr>
          <p:spPr>
            <a:xfrm>
              <a:off x="0" y="1858281"/>
              <a:ext cx="6269038" cy="18555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" name="Google Shape;213;p27"/>
            <p:cNvSpPr txBox="1"/>
            <p:nvPr/>
          </p:nvSpPr>
          <p:spPr>
            <a:xfrm>
              <a:off x="0" y="1858281"/>
              <a:ext cx="6269038" cy="18555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52400" lIns="152400" spcFirstLastPara="1" rIns="152400" wrap="square" tIns="1524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000"/>
                <a:buFont typeface="Carme"/>
                <a:buNone/>
              </a:pPr>
              <a:r>
                <a:rPr lang="en-GB" sz="4000">
                  <a:solidFill>
                    <a:schemeClr val="dk1"/>
                  </a:solidFill>
                  <a:latin typeface="Carme"/>
                  <a:ea typeface="Carme"/>
                  <a:cs typeface="Carme"/>
                  <a:sym typeface="Carme"/>
                </a:rPr>
                <a:t>IDENTIFY A NEED/ MARKET </a:t>
              </a:r>
              <a:endParaRPr sz="4000">
                <a:solidFill>
                  <a:schemeClr val="dk1"/>
                </a:solidFill>
                <a:latin typeface="Carme"/>
                <a:ea typeface="Carme"/>
                <a:cs typeface="Carme"/>
                <a:sym typeface="Carme"/>
              </a:endParaRPr>
            </a:p>
          </p:txBody>
        </p:sp>
        <p:cxnSp>
          <p:nvCxnSpPr>
            <p:cNvPr id="214" name="Google Shape;214;p27"/>
            <p:cNvCxnSpPr/>
            <p:nvPr/>
          </p:nvCxnSpPr>
          <p:spPr>
            <a:xfrm>
              <a:off x="0" y="3713843"/>
              <a:ext cx="6269038" cy="0"/>
            </a:xfrm>
            <a:prstGeom prst="straightConnector1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215" name="Google Shape;215;p27"/>
            <p:cNvSpPr/>
            <p:nvPr/>
          </p:nvSpPr>
          <p:spPr>
            <a:xfrm>
              <a:off x="0" y="3713843"/>
              <a:ext cx="6269038" cy="18555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" name="Google Shape;216;p27"/>
            <p:cNvSpPr txBox="1"/>
            <p:nvPr/>
          </p:nvSpPr>
          <p:spPr>
            <a:xfrm>
              <a:off x="0" y="3713843"/>
              <a:ext cx="6269038" cy="18555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52400" lIns="152400" spcFirstLastPara="1" rIns="152400" wrap="square" tIns="1524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000"/>
                <a:buFont typeface="Carme"/>
                <a:buNone/>
              </a:pPr>
              <a:r>
                <a:rPr lang="en-GB" sz="4000">
                  <a:solidFill>
                    <a:schemeClr val="dk1"/>
                  </a:solidFill>
                  <a:latin typeface="Carme"/>
                  <a:ea typeface="Carme"/>
                  <a:cs typeface="Carme"/>
                  <a:sym typeface="Carme"/>
                </a:rPr>
                <a:t>ON/OFF LINE RESEARCH </a:t>
              </a:r>
              <a:endParaRPr sz="4000">
                <a:solidFill>
                  <a:schemeClr val="dk1"/>
                </a:solidFill>
                <a:latin typeface="Carme"/>
                <a:ea typeface="Carme"/>
                <a:cs typeface="Carme"/>
                <a:sym typeface="Carme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rme"/>
              <a:buNone/>
            </a:pPr>
            <a:r>
              <a:rPr lang="en-GB">
                <a:latin typeface="Carme"/>
                <a:ea typeface="Carme"/>
                <a:cs typeface="Carme"/>
                <a:sym typeface="Carme"/>
              </a:rPr>
              <a:t>2 – PRESENTATION</a:t>
            </a:r>
            <a:endParaRPr/>
          </a:p>
        </p:txBody>
      </p:sp>
      <p:grpSp>
        <p:nvGrpSpPr>
          <p:cNvPr id="222" name="Google Shape;222;p28"/>
          <p:cNvGrpSpPr/>
          <p:nvPr/>
        </p:nvGrpSpPr>
        <p:grpSpPr>
          <a:xfrm>
            <a:off x="838200" y="1825625"/>
            <a:ext cx="10515600" cy="4351338"/>
            <a:chOff x="0" y="0"/>
            <a:chExt cx="10515600" cy="4351338"/>
          </a:xfrm>
        </p:grpSpPr>
        <p:sp>
          <p:nvSpPr>
            <p:cNvPr id="223" name="Google Shape;223;p28"/>
            <p:cNvSpPr/>
            <p:nvPr/>
          </p:nvSpPr>
          <p:spPr>
            <a:xfrm>
              <a:off x="0" y="0"/>
              <a:ext cx="3286125" cy="4351338"/>
            </a:xfrm>
            <a:prstGeom prst="rect">
              <a:avLst/>
            </a:prstGeom>
            <a:solidFill>
              <a:srgbClr val="F2F2F2"/>
            </a:solidFill>
            <a:ln cap="flat" cmpd="sng" w="12700">
              <a:solidFill>
                <a:srgbClr val="F2F2F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" name="Google Shape;224;p28"/>
            <p:cNvSpPr txBox="1"/>
            <p:nvPr/>
          </p:nvSpPr>
          <p:spPr>
            <a:xfrm>
              <a:off x="0" y="1653508"/>
              <a:ext cx="3286125" cy="26108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256175" spcFirstLastPara="1" rIns="256175" wrap="square" tIns="330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rme"/>
                <a:buNone/>
              </a:pPr>
              <a:r>
                <a:rPr lang="en-GB" sz="2400">
                  <a:solidFill>
                    <a:schemeClr val="dk1"/>
                  </a:solidFill>
                  <a:latin typeface="Carme"/>
                  <a:ea typeface="Carme"/>
                  <a:cs typeface="Carme"/>
                  <a:sym typeface="Carme"/>
                </a:rPr>
                <a:t>PREPARING A PROPOSAL OR BRIEF USING WORDS, NUMBERS AND PICTURES</a:t>
              </a:r>
              <a:endParaRPr sz="2400">
                <a:solidFill>
                  <a:schemeClr val="dk1"/>
                </a:solidFill>
                <a:latin typeface="Carme"/>
                <a:ea typeface="Carme"/>
                <a:cs typeface="Carme"/>
                <a:sym typeface="Carme"/>
              </a:endParaRPr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990361" y="435133"/>
              <a:ext cx="1305401" cy="1305401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" name="Google Shape;226;p28"/>
            <p:cNvSpPr txBox="1"/>
            <p:nvPr/>
          </p:nvSpPr>
          <p:spPr>
            <a:xfrm>
              <a:off x="1181533" y="626305"/>
              <a:ext cx="923057" cy="9230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0" lIns="101750" spcFirstLastPara="1" rIns="101750" wrap="square" tIns="12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800"/>
                <a:buFont typeface="Calibri"/>
                <a:buNone/>
              </a:pPr>
              <a:r>
                <a:rPr lang="en-GB" sz="4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/>
            </a:p>
          </p:txBody>
        </p:sp>
        <p:sp>
          <p:nvSpPr>
            <p:cNvPr id="227" name="Google Shape;227;p28"/>
            <p:cNvSpPr/>
            <p:nvPr/>
          </p:nvSpPr>
          <p:spPr>
            <a:xfrm>
              <a:off x="0" y="4351266"/>
              <a:ext cx="3286125" cy="72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" name="Google Shape;228;p28"/>
            <p:cNvSpPr/>
            <p:nvPr/>
          </p:nvSpPr>
          <p:spPr>
            <a:xfrm>
              <a:off x="3614737" y="0"/>
              <a:ext cx="3286125" cy="4351338"/>
            </a:xfrm>
            <a:prstGeom prst="rect">
              <a:avLst/>
            </a:prstGeom>
            <a:solidFill>
              <a:srgbClr val="F2F2F2"/>
            </a:solidFill>
            <a:ln cap="flat" cmpd="sng" w="12700">
              <a:solidFill>
                <a:srgbClr val="F2F2F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" name="Google Shape;229;p28"/>
            <p:cNvSpPr txBox="1"/>
            <p:nvPr/>
          </p:nvSpPr>
          <p:spPr>
            <a:xfrm>
              <a:off x="3614737" y="1653508"/>
              <a:ext cx="3286125" cy="26108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256175" spcFirstLastPara="1" rIns="256175" wrap="square" tIns="330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rme"/>
                <a:buNone/>
              </a:pPr>
              <a:r>
                <a:rPr lang="en-GB" sz="2400">
                  <a:solidFill>
                    <a:schemeClr val="dk1"/>
                  </a:solidFill>
                  <a:latin typeface="Carme"/>
                  <a:ea typeface="Carme"/>
                  <a:cs typeface="Carme"/>
                  <a:sym typeface="Carme"/>
                </a:rPr>
                <a:t>AUDIENCE AT HEART OF DESIGN </a:t>
              </a:r>
              <a:endParaRPr sz="2400">
                <a:solidFill>
                  <a:schemeClr val="dk1"/>
                </a:solidFill>
                <a:latin typeface="Carme"/>
                <a:ea typeface="Carme"/>
                <a:cs typeface="Carme"/>
                <a:sym typeface="Carme"/>
              </a:endParaRPr>
            </a:p>
          </p:txBody>
        </p:sp>
        <p:sp>
          <p:nvSpPr>
            <p:cNvPr id="230" name="Google Shape;230;p28"/>
            <p:cNvSpPr/>
            <p:nvPr/>
          </p:nvSpPr>
          <p:spPr>
            <a:xfrm>
              <a:off x="4605099" y="435133"/>
              <a:ext cx="1305401" cy="1305401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" name="Google Shape;231;p28"/>
            <p:cNvSpPr txBox="1"/>
            <p:nvPr/>
          </p:nvSpPr>
          <p:spPr>
            <a:xfrm>
              <a:off x="4796271" y="626305"/>
              <a:ext cx="923057" cy="9230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0" lIns="101750" spcFirstLastPara="1" rIns="101750" wrap="square" tIns="12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800"/>
                <a:buFont typeface="Calibri"/>
                <a:buNone/>
              </a:pPr>
              <a:r>
                <a:rPr lang="en-GB" sz="4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/>
            </a:p>
          </p:txBody>
        </p:sp>
        <p:sp>
          <p:nvSpPr>
            <p:cNvPr id="232" name="Google Shape;232;p28"/>
            <p:cNvSpPr/>
            <p:nvPr/>
          </p:nvSpPr>
          <p:spPr>
            <a:xfrm>
              <a:off x="3614737" y="4351266"/>
              <a:ext cx="3286125" cy="72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" name="Google Shape;233;p28"/>
            <p:cNvSpPr/>
            <p:nvPr/>
          </p:nvSpPr>
          <p:spPr>
            <a:xfrm>
              <a:off x="7229475" y="0"/>
              <a:ext cx="3286125" cy="4351338"/>
            </a:xfrm>
            <a:prstGeom prst="rect">
              <a:avLst/>
            </a:prstGeom>
            <a:solidFill>
              <a:srgbClr val="F2F2F2"/>
            </a:solidFill>
            <a:ln cap="flat" cmpd="sng" w="12700">
              <a:solidFill>
                <a:srgbClr val="F2F2F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" name="Google Shape;234;p28"/>
            <p:cNvSpPr txBox="1"/>
            <p:nvPr/>
          </p:nvSpPr>
          <p:spPr>
            <a:xfrm>
              <a:off x="7229475" y="1653508"/>
              <a:ext cx="3286125" cy="26108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256175" spcFirstLastPara="1" rIns="256175" wrap="square" tIns="330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rme"/>
                <a:buNone/>
              </a:pPr>
              <a:r>
                <a:rPr lang="en-GB" sz="2400">
                  <a:solidFill>
                    <a:schemeClr val="dk1"/>
                  </a:solidFill>
                  <a:latin typeface="Carme"/>
                  <a:ea typeface="Carme"/>
                  <a:cs typeface="Carme"/>
                  <a:sym typeface="Carme"/>
                </a:rPr>
                <a:t>‘WHAT IF’ BRAINSTORMING </a:t>
              </a:r>
              <a:endParaRPr sz="2400">
                <a:solidFill>
                  <a:schemeClr val="dk1"/>
                </a:solidFill>
                <a:latin typeface="Carme"/>
                <a:ea typeface="Carme"/>
                <a:cs typeface="Carme"/>
                <a:sym typeface="Carme"/>
              </a:endParaRPr>
            </a:p>
          </p:txBody>
        </p:sp>
        <p:sp>
          <p:nvSpPr>
            <p:cNvPr id="235" name="Google Shape;235;p28"/>
            <p:cNvSpPr/>
            <p:nvPr/>
          </p:nvSpPr>
          <p:spPr>
            <a:xfrm>
              <a:off x="8219836" y="435133"/>
              <a:ext cx="1305401" cy="1305401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" name="Google Shape;236;p28"/>
            <p:cNvSpPr txBox="1"/>
            <p:nvPr/>
          </p:nvSpPr>
          <p:spPr>
            <a:xfrm>
              <a:off x="8411008" y="626305"/>
              <a:ext cx="923057" cy="9230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0" lIns="101750" spcFirstLastPara="1" rIns="101750" wrap="square" tIns="12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800"/>
                <a:buFont typeface="Calibri"/>
                <a:buNone/>
              </a:pPr>
              <a:r>
                <a:rPr lang="en-GB" sz="4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/>
            </a:p>
          </p:txBody>
        </p:sp>
        <p:sp>
          <p:nvSpPr>
            <p:cNvPr id="237" name="Google Shape;237;p28"/>
            <p:cNvSpPr/>
            <p:nvPr/>
          </p:nvSpPr>
          <p:spPr>
            <a:xfrm>
              <a:off x="7229475" y="4351266"/>
              <a:ext cx="3286125" cy="72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9"/>
          <p:cNvSpPr/>
          <p:nvPr/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3" name="Google Shape;243;p29"/>
          <p:cNvCxnSpPr/>
          <p:nvPr/>
        </p:nvCxnSpPr>
        <p:spPr>
          <a:xfrm rot="10800000">
            <a:off x="762000" y="2971800"/>
            <a:ext cx="0" cy="914400"/>
          </a:xfrm>
          <a:prstGeom prst="straightConnector1">
            <a:avLst/>
          </a:prstGeom>
          <a:noFill/>
          <a:ln cap="flat" cmpd="sng" w="19050">
            <a:solidFill>
              <a:srgbClr val="FFFFFF">
                <a:alpha val="80000"/>
              </a:srgb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44" name="Google Shape;244;p29"/>
          <p:cNvSpPr txBox="1"/>
          <p:nvPr>
            <p:ph type="title"/>
          </p:nvPr>
        </p:nvSpPr>
        <p:spPr>
          <a:xfrm>
            <a:off x="943277" y="712269"/>
            <a:ext cx="3370998" cy="55022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rme"/>
              <a:buNone/>
            </a:pPr>
            <a:r>
              <a:rPr lang="en-GB">
                <a:solidFill>
                  <a:srgbClr val="FFFFFF"/>
                </a:solidFill>
                <a:latin typeface="Carme"/>
                <a:ea typeface="Carme"/>
                <a:cs typeface="Carme"/>
                <a:sym typeface="Carme"/>
              </a:rPr>
              <a:t>3 – PLANNING </a:t>
            </a:r>
            <a:endParaRPr/>
          </a:p>
        </p:txBody>
      </p:sp>
      <p:grpSp>
        <p:nvGrpSpPr>
          <p:cNvPr id="245" name="Google Shape;245;p29"/>
          <p:cNvGrpSpPr/>
          <p:nvPr/>
        </p:nvGrpSpPr>
        <p:grpSpPr>
          <a:xfrm>
            <a:off x="7286117" y="645386"/>
            <a:ext cx="2256853" cy="5567227"/>
            <a:chOff x="2006092" y="2448"/>
            <a:chExt cx="2256853" cy="5567227"/>
          </a:xfrm>
        </p:grpSpPr>
        <p:sp>
          <p:nvSpPr>
            <p:cNvPr id="246" name="Google Shape;246;p29"/>
            <p:cNvSpPr/>
            <p:nvPr/>
          </p:nvSpPr>
          <p:spPr>
            <a:xfrm>
              <a:off x="2006092" y="2448"/>
              <a:ext cx="2256853" cy="1070620"/>
            </a:xfrm>
            <a:prstGeom prst="roundRect">
              <a:avLst>
                <a:gd fmla="val 16667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" name="Google Shape;247;p29"/>
            <p:cNvSpPr txBox="1"/>
            <p:nvPr/>
          </p:nvSpPr>
          <p:spPr>
            <a:xfrm>
              <a:off x="2058355" y="54711"/>
              <a:ext cx="2152327" cy="9660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0000" lIns="80000" spcFirstLastPara="1" rIns="80000" wrap="square" tIns="40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libri"/>
                <a:buNone/>
              </a:pPr>
              <a:r>
                <a:rPr lang="en-GB" sz="21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PLAN WITH END OF EVENT IN MIND</a:t>
              </a:r>
              <a:endParaRPr sz="2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8" name="Google Shape;248;p29"/>
            <p:cNvSpPr/>
            <p:nvPr/>
          </p:nvSpPr>
          <p:spPr>
            <a:xfrm>
              <a:off x="2006092" y="1126600"/>
              <a:ext cx="2256853" cy="1070620"/>
            </a:xfrm>
            <a:prstGeom prst="roundRect">
              <a:avLst>
                <a:gd fmla="val 16667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" name="Google Shape;249;p29"/>
            <p:cNvSpPr txBox="1"/>
            <p:nvPr/>
          </p:nvSpPr>
          <p:spPr>
            <a:xfrm>
              <a:off x="2058355" y="1178863"/>
              <a:ext cx="2152327" cy="9660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0000" lIns="80000" spcFirstLastPara="1" rIns="80000" wrap="square" tIns="40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libri"/>
                <a:buNone/>
              </a:pPr>
              <a:r>
                <a:rPr lang="en-GB" sz="21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ESTABLISH EVENT REQUIREMENTS</a:t>
              </a:r>
              <a:endParaRPr sz="2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0" name="Google Shape;250;p29"/>
            <p:cNvSpPr/>
            <p:nvPr/>
          </p:nvSpPr>
          <p:spPr>
            <a:xfrm>
              <a:off x="2006092" y="2250752"/>
              <a:ext cx="2256853" cy="1070620"/>
            </a:xfrm>
            <a:prstGeom prst="roundRect">
              <a:avLst>
                <a:gd fmla="val 16667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" name="Google Shape;251;p29"/>
            <p:cNvSpPr txBox="1"/>
            <p:nvPr/>
          </p:nvSpPr>
          <p:spPr>
            <a:xfrm>
              <a:off x="2058355" y="2303015"/>
              <a:ext cx="2152327" cy="9660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0000" lIns="80000" spcFirstLastPara="1" rIns="80000" wrap="square" tIns="40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libri"/>
                <a:buNone/>
              </a:pPr>
              <a:r>
                <a:rPr lang="en-GB" sz="21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RECRUIT TEAM </a:t>
              </a:r>
              <a:endParaRPr sz="2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2" name="Google Shape;252;p29"/>
            <p:cNvSpPr/>
            <p:nvPr/>
          </p:nvSpPr>
          <p:spPr>
            <a:xfrm>
              <a:off x="2006092" y="3374903"/>
              <a:ext cx="2256853" cy="1070620"/>
            </a:xfrm>
            <a:prstGeom prst="roundRect">
              <a:avLst>
                <a:gd fmla="val 16667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" name="Google Shape;253;p29"/>
            <p:cNvSpPr txBox="1"/>
            <p:nvPr/>
          </p:nvSpPr>
          <p:spPr>
            <a:xfrm>
              <a:off x="2058355" y="3427166"/>
              <a:ext cx="2152327" cy="9660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0000" lIns="80000" spcFirstLastPara="1" rIns="80000" wrap="square" tIns="40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libri"/>
                <a:buNone/>
              </a:pPr>
              <a:r>
                <a:rPr lang="en-GB" sz="21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CREATE A PROJECT PLAN </a:t>
              </a:r>
              <a:endParaRPr sz="2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4" name="Google Shape;254;p29"/>
            <p:cNvSpPr/>
            <p:nvPr/>
          </p:nvSpPr>
          <p:spPr>
            <a:xfrm>
              <a:off x="2006092" y="4499055"/>
              <a:ext cx="2256853" cy="1070620"/>
            </a:xfrm>
            <a:prstGeom prst="roundRect">
              <a:avLst>
                <a:gd fmla="val 16667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" name="Google Shape;255;p29"/>
            <p:cNvSpPr txBox="1"/>
            <p:nvPr/>
          </p:nvSpPr>
          <p:spPr>
            <a:xfrm>
              <a:off x="2058355" y="4551318"/>
              <a:ext cx="2152327" cy="9660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0000" lIns="80000" spcFirstLastPara="1" rIns="80000" wrap="square" tIns="40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libri"/>
                <a:buNone/>
              </a:pPr>
              <a:r>
                <a:rPr lang="en-GB" sz="21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CREATING AN OPERATIONAL PLAN</a:t>
              </a:r>
              <a:endParaRPr sz="2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person, woman, sitting&#10;&#10;Description generated with high confidence" id="260" name="Google Shape;260;p3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22358" r="14974" t="0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30"/>
          <p:cNvSpPr/>
          <p:nvPr/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dk1">
              <a:alpha val="74901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2" name="Google Shape;262;p30"/>
          <p:cNvCxnSpPr/>
          <p:nvPr/>
        </p:nvCxnSpPr>
        <p:spPr>
          <a:xfrm>
            <a:off x="0" y="5241983"/>
            <a:ext cx="12192000" cy="0"/>
          </a:xfrm>
          <a:prstGeom prst="straightConnector1">
            <a:avLst/>
          </a:prstGeom>
          <a:noFill/>
          <a:ln cap="flat" cmpd="sng" w="41275">
            <a:solidFill>
              <a:schemeClr val="lt1">
                <a:alpha val="8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3" name="Google Shape;263;p30"/>
          <p:cNvCxnSpPr/>
          <p:nvPr/>
        </p:nvCxnSpPr>
        <p:spPr>
          <a:xfrm>
            <a:off x="0" y="6134852"/>
            <a:ext cx="12192000" cy="0"/>
          </a:xfrm>
          <a:prstGeom prst="straightConnector1">
            <a:avLst/>
          </a:prstGeom>
          <a:noFill/>
          <a:ln cap="flat" cmpd="sng" w="41275">
            <a:solidFill>
              <a:schemeClr val="lt1">
                <a:alpha val="8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64" name="Google Shape;264;p30"/>
          <p:cNvSpPr txBox="1"/>
          <p:nvPr>
            <p:ph type="title"/>
          </p:nvPr>
        </p:nvSpPr>
        <p:spPr>
          <a:xfrm>
            <a:off x="523875" y="5317240"/>
            <a:ext cx="11210925" cy="7448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alibri"/>
              <a:buNone/>
            </a:pPr>
            <a:r>
              <a:rPr lang="en-GB" sz="4000">
                <a:solidFill>
                  <a:schemeClr val="lt1"/>
                </a:solidFill>
              </a:rPr>
              <a:t>TEAM AND ROLES</a:t>
            </a:r>
            <a:endParaRPr sz="23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9" name="Google Shape;269;p31"/>
          <p:cNvGrpSpPr/>
          <p:nvPr/>
        </p:nvGrpSpPr>
        <p:grpSpPr>
          <a:xfrm>
            <a:off x="3143669" y="1600201"/>
            <a:ext cx="5904661" cy="4525963"/>
            <a:chOff x="1162469" y="0"/>
            <a:chExt cx="5904661" cy="4525963"/>
          </a:xfrm>
        </p:grpSpPr>
        <p:sp>
          <p:nvSpPr>
            <p:cNvPr id="270" name="Google Shape;270;p31"/>
            <p:cNvSpPr/>
            <p:nvPr/>
          </p:nvSpPr>
          <p:spPr>
            <a:xfrm>
              <a:off x="1162469" y="0"/>
              <a:ext cx="5904661" cy="4525963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" name="Google Shape;271;p31"/>
            <p:cNvSpPr txBox="1"/>
            <p:nvPr/>
          </p:nvSpPr>
          <p:spPr>
            <a:xfrm>
              <a:off x="3289328" y="226298"/>
              <a:ext cx="1650943" cy="6788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9550" lIns="99550" spcFirstLastPara="1" rIns="99550" wrap="square" tIns="995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arme"/>
                <a:buNone/>
              </a:pPr>
              <a:r>
                <a:rPr b="1" lang="en-GB" sz="1400">
                  <a:solidFill>
                    <a:schemeClr val="lt1"/>
                  </a:solidFill>
                  <a:latin typeface="Carme"/>
                  <a:ea typeface="Carme"/>
                  <a:cs typeface="Carme"/>
                  <a:sym typeface="Carme"/>
                </a:rPr>
                <a:t>THE CREW</a:t>
              </a:r>
              <a:endParaRPr/>
            </a:p>
          </p:txBody>
        </p:sp>
        <p:sp>
          <p:nvSpPr>
            <p:cNvPr id="272" name="Google Shape;272;p31"/>
            <p:cNvSpPr/>
            <p:nvPr/>
          </p:nvSpPr>
          <p:spPr>
            <a:xfrm>
              <a:off x="1810541" y="905192"/>
              <a:ext cx="4608516" cy="3620770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3" name="Google Shape;273;p31"/>
            <p:cNvSpPr txBox="1"/>
            <p:nvPr/>
          </p:nvSpPr>
          <p:spPr>
            <a:xfrm>
              <a:off x="3309461" y="1122438"/>
              <a:ext cx="1610676" cy="65173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9550" lIns="99550" spcFirstLastPara="1" rIns="99550" wrap="square" tIns="995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arme"/>
                <a:buNone/>
              </a:pPr>
              <a:r>
                <a:rPr b="1" lang="en-GB" sz="1400">
                  <a:solidFill>
                    <a:schemeClr val="lt1"/>
                  </a:solidFill>
                  <a:latin typeface="Carme"/>
                  <a:ea typeface="Carme"/>
                  <a:cs typeface="Carme"/>
                  <a:sym typeface="Carme"/>
                </a:rPr>
                <a:t>TEAM MANAGERS</a:t>
              </a:r>
              <a:endParaRPr/>
            </a:p>
          </p:txBody>
        </p:sp>
        <p:sp>
          <p:nvSpPr>
            <p:cNvPr id="274" name="Google Shape;274;p31"/>
            <p:cNvSpPr/>
            <p:nvPr/>
          </p:nvSpPr>
          <p:spPr>
            <a:xfrm>
              <a:off x="2386606" y="1810385"/>
              <a:ext cx="3456387" cy="2715577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" name="Google Shape;275;p31"/>
            <p:cNvSpPr txBox="1"/>
            <p:nvPr/>
          </p:nvSpPr>
          <p:spPr>
            <a:xfrm>
              <a:off x="3309461" y="2014053"/>
              <a:ext cx="1610676" cy="61100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8000" lIns="128000" spcFirstLastPara="1" rIns="128000" wrap="square" tIns="128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1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6" name="Google Shape;276;p31"/>
            <p:cNvSpPr/>
            <p:nvPr/>
          </p:nvSpPr>
          <p:spPr>
            <a:xfrm>
              <a:off x="3209607" y="2715577"/>
              <a:ext cx="1810385" cy="1810385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" name="Google Shape;277;p31"/>
            <p:cNvSpPr txBox="1"/>
            <p:nvPr/>
          </p:nvSpPr>
          <p:spPr>
            <a:xfrm>
              <a:off x="3474732" y="3168174"/>
              <a:ext cx="1280135" cy="905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99125" lIns="199125" spcFirstLastPara="1" rIns="199125" wrap="square" tIns="1991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rme"/>
                <a:buNone/>
              </a:pPr>
              <a:r>
                <a:rPr lang="en-GB" sz="2800">
                  <a:solidFill>
                    <a:schemeClr val="lt1"/>
                  </a:solidFill>
                  <a:latin typeface="Carme"/>
                  <a:ea typeface="Carme"/>
                  <a:cs typeface="Carme"/>
                  <a:sym typeface="Carme"/>
                </a:rPr>
                <a:t>THE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98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rme"/>
                <a:buNone/>
              </a:pPr>
              <a:r>
                <a:rPr lang="en-GB" sz="2800">
                  <a:solidFill>
                    <a:schemeClr val="lt1"/>
                  </a:solidFill>
                  <a:latin typeface="Carme"/>
                  <a:ea typeface="Carme"/>
                  <a:cs typeface="Carme"/>
                  <a:sym typeface="Carme"/>
                </a:rPr>
                <a:t>IDEA</a:t>
              </a:r>
              <a:endParaRPr sz="32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endParaRPr>
            </a:p>
          </p:txBody>
        </p:sp>
      </p:grpSp>
      <p:sp>
        <p:nvSpPr>
          <p:cNvPr id="278" name="Google Shape;278;p31"/>
          <p:cNvSpPr txBox="1"/>
          <p:nvPr/>
        </p:nvSpPr>
        <p:spPr>
          <a:xfrm>
            <a:off x="477079" y="341784"/>
            <a:ext cx="1135385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rme"/>
                <a:ea typeface="Carme"/>
                <a:cs typeface="Carme"/>
                <a:sym typeface="Carme"/>
              </a:rPr>
              <a:t>WHO ARE THESE PEOPLE AND WHAT DO THEY DO? </a:t>
            </a:r>
            <a:endParaRPr sz="3959">
              <a:solidFill>
                <a:schemeClr val="dk1"/>
              </a:solidFill>
              <a:latin typeface="Carme"/>
              <a:ea typeface="Carme"/>
              <a:cs typeface="Carme"/>
              <a:sym typeface="Carme"/>
            </a:endParaRPr>
          </a:p>
        </p:txBody>
      </p:sp>
      <p:sp>
        <p:nvSpPr>
          <p:cNvPr id="279" name="Google Shape;279;p31"/>
          <p:cNvSpPr txBox="1"/>
          <p:nvPr/>
        </p:nvSpPr>
        <p:spPr>
          <a:xfrm>
            <a:off x="5015880" y="3573017"/>
            <a:ext cx="2232248" cy="9848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0000"/>
                </a:solidFill>
                <a:latin typeface="Carme"/>
                <a:ea typeface="Carme"/>
                <a:cs typeface="Carme"/>
                <a:sym typeface="Carme"/>
              </a:rPr>
              <a:t>CORE MANAGEMENT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404040"/>
        </a:solidFill>
      </p:bgPr>
    </p:bg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2"/>
          <p:cNvSpPr/>
          <p:nvPr/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32"/>
          <p:cNvSpPr/>
          <p:nvPr/>
        </p:nvSpPr>
        <p:spPr>
          <a:xfrm>
            <a:off x="0" y="0"/>
            <a:ext cx="11786754" cy="6858000"/>
          </a:xfrm>
          <a:custGeom>
            <a:rect b="b" l="l" r="r" t="t"/>
            <a:pathLst>
              <a:path extrusionOk="0" h="6858000" w="11786754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2"/>
          <p:cNvSpPr/>
          <p:nvPr/>
        </p:nvSpPr>
        <p:spPr>
          <a:xfrm>
            <a:off x="0" y="0"/>
            <a:ext cx="3581400" cy="6858000"/>
          </a:xfrm>
          <a:custGeom>
            <a:rect b="b" l="l" r="r" t="t"/>
            <a:pathLst>
              <a:path extrusionOk="0" h="6858000" w="35814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rme"/>
              <a:buNone/>
            </a:pPr>
            <a:r>
              <a:rPr lang="en-GB">
                <a:latin typeface="Carme"/>
                <a:ea typeface="Carme"/>
                <a:cs typeface="Carme"/>
                <a:sym typeface="Carme"/>
              </a:rPr>
              <a:t>EXAMPLES OF FESTIVAL </a:t>
            </a:r>
            <a:br>
              <a:rPr lang="en-GB">
                <a:latin typeface="Carme"/>
                <a:ea typeface="Carme"/>
                <a:cs typeface="Carme"/>
                <a:sym typeface="Carme"/>
              </a:rPr>
            </a:br>
            <a:r>
              <a:rPr lang="en-GB">
                <a:latin typeface="Carme"/>
                <a:ea typeface="Carme"/>
                <a:cs typeface="Carme"/>
                <a:sym typeface="Carme"/>
              </a:rPr>
              <a:t>CORE MANAGEMENT TEAM</a:t>
            </a:r>
            <a:endParaRPr/>
          </a:p>
        </p:txBody>
      </p:sp>
      <p:sp>
        <p:nvSpPr>
          <p:cNvPr id="288" name="Google Shape;288;p32"/>
          <p:cNvSpPr txBox="1"/>
          <p:nvPr>
            <p:ph idx="1" type="body"/>
          </p:nvPr>
        </p:nvSpPr>
        <p:spPr>
          <a:xfrm>
            <a:off x="838200" y="2010833"/>
            <a:ext cx="5096934" cy="4166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b="1" lang="en-GB" sz="2000">
                <a:latin typeface="Carme"/>
                <a:ea typeface="Carme"/>
                <a:cs typeface="Carme"/>
                <a:sym typeface="Carme"/>
              </a:rPr>
              <a:t>Mischief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latin typeface="Carme"/>
                <a:ea typeface="Carme"/>
                <a:cs typeface="Carme"/>
                <a:sym typeface="Carme"/>
              </a:rPr>
              <a:t>Festival director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latin typeface="Carme"/>
                <a:ea typeface="Carme"/>
                <a:cs typeface="Carme"/>
                <a:sym typeface="Carme"/>
              </a:rPr>
              <a:t>Production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latin typeface="Carme"/>
                <a:ea typeface="Carme"/>
                <a:cs typeface="Carme"/>
                <a:sym typeface="Carme"/>
              </a:rPr>
              <a:t>Operations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latin typeface="Carme"/>
                <a:ea typeface="Carme"/>
                <a:cs typeface="Carme"/>
                <a:sym typeface="Carme"/>
              </a:rPr>
              <a:t>+ 3 friends with no defined role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 sz="2000"/>
          </a:p>
        </p:txBody>
      </p:sp>
      <p:sp>
        <p:nvSpPr>
          <p:cNvPr id="289" name="Google Shape;289;p32"/>
          <p:cNvSpPr txBox="1"/>
          <p:nvPr>
            <p:ph idx="2" type="body"/>
          </p:nvPr>
        </p:nvSpPr>
        <p:spPr>
          <a:xfrm>
            <a:off x="6256866" y="2010833"/>
            <a:ext cx="5096933" cy="4166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b="1" lang="en-GB" sz="1600">
                <a:latin typeface="Carme"/>
                <a:ea typeface="Carme"/>
                <a:cs typeface="Carme"/>
                <a:sym typeface="Carme"/>
              </a:rPr>
              <a:t>BoomTown Fair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Creative director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Operations director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License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Infrastructure manager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Creative assistant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Operations assistant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Press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Music office manager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Technical Production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Finance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Performance manager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4" name="Google Shape;294;p33"/>
          <p:cNvGrpSpPr/>
          <p:nvPr/>
        </p:nvGrpSpPr>
        <p:grpSpPr>
          <a:xfrm>
            <a:off x="3143669" y="1600201"/>
            <a:ext cx="5904661" cy="4525963"/>
            <a:chOff x="1162469" y="0"/>
            <a:chExt cx="5904661" cy="4525963"/>
          </a:xfrm>
        </p:grpSpPr>
        <p:sp>
          <p:nvSpPr>
            <p:cNvPr id="295" name="Google Shape;295;p33"/>
            <p:cNvSpPr/>
            <p:nvPr/>
          </p:nvSpPr>
          <p:spPr>
            <a:xfrm>
              <a:off x="1162469" y="0"/>
              <a:ext cx="5904661" cy="4525963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" name="Google Shape;296;p33"/>
            <p:cNvSpPr txBox="1"/>
            <p:nvPr/>
          </p:nvSpPr>
          <p:spPr>
            <a:xfrm>
              <a:off x="3289328" y="226298"/>
              <a:ext cx="1650943" cy="6788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9350" lIns="149350" spcFirstLastPara="1" rIns="149350" wrap="square" tIns="1493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rme"/>
                <a:buNone/>
              </a:pPr>
              <a:r>
                <a:rPr b="1" lang="en-GB" sz="2100">
                  <a:solidFill>
                    <a:schemeClr val="lt1"/>
                  </a:solidFill>
                  <a:latin typeface="Carme"/>
                  <a:ea typeface="Carme"/>
                  <a:cs typeface="Carme"/>
                  <a:sym typeface="Carme"/>
                </a:rPr>
                <a:t>THE CREW</a:t>
              </a:r>
              <a:endParaRPr/>
            </a:p>
          </p:txBody>
        </p:sp>
        <p:sp>
          <p:nvSpPr>
            <p:cNvPr id="297" name="Google Shape;297;p33"/>
            <p:cNvSpPr/>
            <p:nvPr/>
          </p:nvSpPr>
          <p:spPr>
            <a:xfrm>
              <a:off x="1810541" y="905192"/>
              <a:ext cx="4608516" cy="3620770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" name="Google Shape;298;p33"/>
            <p:cNvSpPr txBox="1"/>
            <p:nvPr/>
          </p:nvSpPr>
          <p:spPr>
            <a:xfrm>
              <a:off x="3309461" y="1122438"/>
              <a:ext cx="1610676" cy="65173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70675" lIns="170675" spcFirstLastPara="1" rIns="170675" wrap="square" tIns="1706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r>
                <a:t/>
              </a:r>
              <a:endParaRPr b="1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9" name="Google Shape;299;p33"/>
            <p:cNvSpPr/>
            <p:nvPr/>
          </p:nvSpPr>
          <p:spPr>
            <a:xfrm>
              <a:off x="2386606" y="1810385"/>
              <a:ext cx="3456387" cy="2715577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" name="Google Shape;300;p33"/>
            <p:cNvSpPr txBox="1"/>
            <p:nvPr/>
          </p:nvSpPr>
          <p:spPr>
            <a:xfrm>
              <a:off x="3309461" y="2014053"/>
              <a:ext cx="1610676" cy="61100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8000" lIns="128000" spcFirstLastPara="1" rIns="128000" wrap="square" tIns="128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r>
                <a:rPr b="1" lang="en-GB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CORE MANAGEMENT</a:t>
              </a:r>
              <a:endParaRPr/>
            </a:p>
          </p:txBody>
        </p:sp>
        <p:sp>
          <p:nvSpPr>
            <p:cNvPr id="301" name="Google Shape;301;p33"/>
            <p:cNvSpPr/>
            <p:nvPr/>
          </p:nvSpPr>
          <p:spPr>
            <a:xfrm>
              <a:off x="3209607" y="2715577"/>
              <a:ext cx="1810385" cy="1810385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" name="Google Shape;302;p33"/>
            <p:cNvSpPr txBox="1"/>
            <p:nvPr/>
          </p:nvSpPr>
          <p:spPr>
            <a:xfrm>
              <a:off x="3474732" y="3168174"/>
              <a:ext cx="1280135" cy="905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27575" lIns="227575" spcFirstLastPara="1" rIns="227575" wrap="square" tIns="227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200"/>
                <a:buFont typeface="Calibri"/>
                <a:buNone/>
              </a:pPr>
              <a:r>
                <a:rPr lang="en-GB" sz="3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120"/>
                </a:spcBef>
                <a:spcAft>
                  <a:spcPts val="0"/>
                </a:spcAft>
                <a:buClr>
                  <a:schemeClr val="lt1"/>
                </a:buClr>
                <a:buSzPts val="3200"/>
                <a:buFont typeface="Calibri"/>
                <a:buNone/>
              </a:pPr>
              <a:r>
                <a:rPr lang="en-GB" sz="3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IDEA</a:t>
              </a:r>
              <a:endParaRPr/>
            </a:p>
          </p:txBody>
        </p:sp>
      </p:grpSp>
      <p:sp>
        <p:nvSpPr>
          <p:cNvPr id="303" name="Google Shape;303;p33"/>
          <p:cNvSpPr txBox="1"/>
          <p:nvPr/>
        </p:nvSpPr>
        <p:spPr>
          <a:xfrm>
            <a:off x="400611" y="270630"/>
            <a:ext cx="113907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rme"/>
                <a:ea typeface="Carme"/>
                <a:cs typeface="Carme"/>
                <a:sym typeface="Carme"/>
              </a:rPr>
              <a:t>WHO ARE THESE PEOPLE AND WHAT DO THEY DO? </a:t>
            </a:r>
            <a:endParaRPr sz="3959">
              <a:solidFill>
                <a:schemeClr val="dk1"/>
              </a:solidFill>
              <a:latin typeface="Carme"/>
              <a:ea typeface="Carme"/>
              <a:cs typeface="Carme"/>
              <a:sym typeface="Carme"/>
            </a:endParaRPr>
          </a:p>
        </p:txBody>
      </p:sp>
      <p:sp>
        <p:nvSpPr>
          <p:cNvPr id="304" name="Google Shape;304;p33"/>
          <p:cNvSpPr txBox="1"/>
          <p:nvPr/>
        </p:nvSpPr>
        <p:spPr>
          <a:xfrm>
            <a:off x="4943872" y="2598004"/>
            <a:ext cx="230425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FF0000"/>
                </a:solidFill>
                <a:latin typeface="Carme"/>
                <a:ea typeface="Carme"/>
                <a:cs typeface="Carme"/>
                <a:sym typeface="Carme"/>
              </a:rPr>
              <a:t>TEAM MANAGERS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404040"/>
        </a:solidFill>
      </p:bgPr>
    </p:bg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4"/>
          <p:cNvSpPr/>
          <p:nvPr/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34"/>
          <p:cNvSpPr/>
          <p:nvPr/>
        </p:nvSpPr>
        <p:spPr>
          <a:xfrm>
            <a:off x="0" y="0"/>
            <a:ext cx="11786754" cy="6858000"/>
          </a:xfrm>
          <a:custGeom>
            <a:rect b="b" l="l" r="r" t="t"/>
            <a:pathLst>
              <a:path extrusionOk="0" h="6858000" w="11786754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4"/>
          <p:cNvSpPr/>
          <p:nvPr/>
        </p:nvSpPr>
        <p:spPr>
          <a:xfrm>
            <a:off x="0" y="0"/>
            <a:ext cx="3581400" cy="6858000"/>
          </a:xfrm>
          <a:custGeom>
            <a:rect b="b" l="l" r="r" t="t"/>
            <a:pathLst>
              <a:path extrusionOk="0" h="6858000" w="35814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rme"/>
              <a:buNone/>
            </a:pPr>
            <a:r>
              <a:rPr lang="en-GB">
                <a:latin typeface="Carme"/>
                <a:ea typeface="Carme"/>
                <a:cs typeface="Carme"/>
                <a:sym typeface="Carme"/>
              </a:rPr>
              <a:t>TEAM MANAGERS</a:t>
            </a:r>
            <a:endParaRPr/>
          </a:p>
        </p:txBody>
      </p:sp>
      <p:sp>
        <p:nvSpPr>
          <p:cNvPr id="313" name="Google Shape;313;p34"/>
          <p:cNvSpPr txBox="1"/>
          <p:nvPr>
            <p:ph idx="1" type="body"/>
          </p:nvPr>
        </p:nvSpPr>
        <p:spPr>
          <a:xfrm>
            <a:off x="838200" y="2010833"/>
            <a:ext cx="5096934" cy="4166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Head Security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Head Steward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Waste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Stage Manager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Artists Liaison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Costume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Build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Decor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Lighting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Transport Manager internal/ external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Programme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Ticket manager</a:t>
            </a:r>
            <a:endParaRPr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</p:txBody>
      </p:sp>
      <p:sp>
        <p:nvSpPr>
          <p:cNvPr id="314" name="Google Shape;314;p34"/>
          <p:cNvSpPr txBox="1"/>
          <p:nvPr>
            <p:ph idx="2" type="body"/>
          </p:nvPr>
        </p:nvSpPr>
        <p:spPr>
          <a:xfrm>
            <a:off x="6256866" y="2010833"/>
            <a:ext cx="5096933" cy="4166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Zone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Site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Trader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Production office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Site Office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H&amp;S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Event Control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Production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Ped Gate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Crew Gate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Welfare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Information Point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en-GB" sz="1400">
                <a:latin typeface="Carme"/>
                <a:ea typeface="Carme"/>
                <a:cs typeface="Carme"/>
                <a:sym typeface="Carme"/>
              </a:rPr>
              <a:t>Bar managers</a:t>
            </a:r>
            <a:endParaRPr/>
          </a:p>
          <a:p>
            <a:pPr indent="-1397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 sz="1400"/>
          </a:p>
          <a:p>
            <a:pPr indent="-1397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 sz="1400"/>
          </a:p>
          <a:p>
            <a:pPr indent="-1397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 sz="1400"/>
          </a:p>
          <a:p>
            <a:pPr indent="-1397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 sz="1400"/>
          </a:p>
          <a:p>
            <a:pPr indent="-1397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 sz="14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9" name="Google Shape;319;p35"/>
          <p:cNvGrpSpPr/>
          <p:nvPr/>
        </p:nvGrpSpPr>
        <p:grpSpPr>
          <a:xfrm>
            <a:off x="3143669" y="1600201"/>
            <a:ext cx="5904661" cy="4525963"/>
            <a:chOff x="1162469" y="0"/>
            <a:chExt cx="5904661" cy="4525963"/>
          </a:xfrm>
        </p:grpSpPr>
        <p:sp>
          <p:nvSpPr>
            <p:cNvPr id="320" name="Google Shape;320;p35"/>
            <p:cNvSpPr/>
            <p:nvPr/>
          </p:nvSpPr>
          <p:spPr>
            <a:xfrm>
              <a:off x="1162469" y="0"/>
              <a:ext cx="5904661" cy="4525963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" name="Google Shape;321;p35"/>
            <p:cNvSpPr txBox="1"/>
            <p:nvPr/>
          </p:nvSpPr>
          <p:spPr>
            <a:xfrm>
              <a:off x="3289328" y="226298"/>
              <a:ext cx="1650943" cy="6788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70675" lIns="170675" spcFirstLastPara="1" rIns="170675" wrap="square" tIns="1706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r>
                <a:t/>
              </a:r>
              <a:endParaRPr b="1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" name="Google Shape;322;p35"/>
            <p:cNvSpPr/>
            <p:nvPr/>
          </p:nvSpPr>
          <p:spPr>
            <a:xfrm>
              <a:off x="1810541" y="905192"/>
              <a:ext cx="4608516" cy="3620770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" name="Google Shape;323;p35"/>
            <p:cNvSpPr txBox="1"/>
            <p:nvPr/>
          </p:nvSpPr>
          <p:spPr>
            <a:xfrm>
              <a:off x="3309461" y="1122438"/>
              <a:ext cx="1610676" cy="65173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70675" lIns="170675" spcFirstLastPara="1" rIns="170675" wrap="square" tIns="1706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r>
                <a:t/>
              </a:r>
              <a:endParaRPr b="1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4" name="Google Shape;324;p35"/>
            <p:cNvSpPr/>
            <p:nvPr/>
          </p:nvSpPr>
          <p:spPr>
            <a:xfrm>
              <a:off x="2386606" y="1810385"/>
              <a:ext cx="3456387" cy="2715577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" name="Google Shape;325;p35"/>
            <p:cNvSpPr txBox="1"/>
            <p:nvPr/>
          </p:nvSpPr>
          <p:spPr>
            <a:xfrm>
              <a:off x="3309461" y="2014053"/>
              <a:ext cx="1610676" cy="61100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3775" lIns="113775" spcFirstLastPara="1" rIns="113775" wrap="square" tIns="1137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b="1" lang="en-GB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CORE MANAGEMENT</a:t>
              </a:r>
              <a:endParaRPr/>
            </a:p>
          </p:txBody>
        </p:sp>
        <p:sp>
          <p:nvSpPr>
            <p:cNvPr id="326" name="Google Shape;326;p35"/>
            <p:cNvSpPr/>
            <p:nvPr/>
          </p:nvSpPr>
          <p:spPr>
            <a:xfrm>
              <a:off x="3209607" y="2715577"/>
              <a:ext cx="1810385" cy="1810385"/>
            </a:xfrm>
            <a:prstGeom prst="ellipse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" name="Google Shape;327;p35"/>
            <p:cNvSpPr txBox="1"/>
            <p:nvPr/>
          </p:nvSpPr>
          <p:spPr>
            <a:xfrm>
              <a:off x="3474732" y="3168174"/>
              <a:ext cx="1280135" cy="905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27575" lIns="227575" spcFirstLastPara="1" rIns="227575" wrap="square" tIns="227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200"/>
                <a:buFont typeface="Calibri"/>
                <a:buNone/>
              </a:pPr>
              <a:r>
                <a:rPr lang="en-GB" sz="3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120"/>
                </a:spcBef>
                <a:spcAft>
                  <a:spcPts val="0"/>
                </a:spcAft>
                <a:buClr>
                  <a:schemeClr val="lt1"/>
                </a:buClr>
                <a:buSzPts val="3200"/>
                <a:buFont typeface="Calibri"/>
                <a:buNone/>
              </a:pPr>
              <a:r>
                <a:rPr lang="en-GB" sz="3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IDEA</a:t>
              </a:r>
              <a:endParaRPr/>
            </a:p>
          </p:txBody>
        </p:sp>
      </p:grpSp>
      <p:sp>
        <p:nvSpPr>
          <p:cNvPr id="328" name="Google Shape;328;p35"/>
          <p:cNvSpPr txBox="1"/>
          <p:nvPr/>
        </p:nvSpPr>
        <p:spPr>
          <a:xfrm>
            <a:off x="359542" y="338955"/>
            <a:ext cx="11463132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rme"/>
                <a:ea typeface="Carme"/>
                <a:cs typeface="Carme"/>
                <a:sym typeface="Carme"/>
              </a:rPr>
              <a:t>WHO ARE THESE PEOPLE AND WHAT DO THEY DO? </a:t>
            </a:r>
            <a:endParaRPr sz="3959">
              <a:solidFill>
                <a:schemeClr val="dk1"/>
              </a:solidFill>
              <a:latin typeface="Carme"/>
              <a:ea typeface="Carme"/>
              <a:cs typeface="Carme"/>
              <a:sym typeface="Carme"/>
            </a:endParaRPr>
          </a:p>
        </p:txBody>
      </p:sp>
      <p:sp>
        <p:nvSpPr>
          <p:cNvPr id="329" name="Google Shape;329;p35"/>
          <p:cNvSpPr txBox="1"/>
          <p:nvPr/>
        </p:nvSpPr>
        <p:spPr>
          <a:xfrm>
            <a:off x="4943872" y="2852936"/>
            <a:ext cx="230425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TEAM MANAGERS</a:t>
            </a:r>
            <a:endParaRPr/>
          </a:p>
        </p:txBody>
      </p:sp>
      <p:sp>
        <p:nvSpPr>
          <p:cNvPr id="330" name="Google Shape;330;p35"/>
          <p:cNvSpPr txBox="1"/>
          <p:nvPr/>
        </p:nvSpPr>
        <p:spPr>
          <a:xfrm>
            <a:off x="5222120" y="1836694"/>
            <a:ext cx="1737976" cy="8002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CREW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404040"/>
        </a:solidFill>
      </p:bgPr>
    </p:bg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6"/>
          <p:cNvSpPr/>
          <p:nvPr/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36"/>
          <p:cNvSpPr/>
          <p:nvPr/>
        </p:nvSpPr>
        <p:spPr>
          <a:xfrm>
            <a:off x="0" y="0"/>
            <a:ext cx="11786754" cy="6858000"/>
          </a:xfrm>
          <a:custGeom>
            <a:rect b="b" l="l" r="r" t="t"/>
            <a:pathLst>
              <a:path extrusionOk="0" h="6858000" w="11786754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6"/>
          <p:cNvSpPr/>
          <p:nvPr/>
        </p:nvSpPr>
        <p:spPr>
          <a:xfrm>
            <a:off x="0" y="0"/>
            <a:ext cx="3581400" cy="6858000"/>
          </a:xfrm>
          <a:custGeom>
            <a:rect b="b" l="l" r="r" t="t"/>
            <a:pathLst>
              <a:path extrusionOk="0" h="6858000" w="35814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/>
              <a:t>THE CREW</a:t>
            </a:r>
            <a:endParaRPr/>
          </a:p>
        </p:txBody>
      </p:sp>
      <p:sp>
        <p:nvSpPr>
          <p:cNvPr id="339" name="Google Shape;339;p36"/>
          <p:cNvSpPr txBox="1"/>
          <p:nvPr>
            <p:ph idx="1" type="body"/>
          </p:nvPr>
        </p:nvSpPr>
        <p:spPr>
          <a:xfrm>
            <a:off x="838200" y="2010833"/>
            <a:ext cx="5096934" cy="4166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Stewards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Security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Carpenters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Welders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Painters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Set builders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Performers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Site crew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Artists Liaisons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Stage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Lighting engineers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Stage hands</a:t>
            </a:r>
            <a:endParaRPr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</p:txBody>
      </p:sp>
      <p:sp>
        <p:nvSpPr>
          <p:cNvPr id="340" name="Google Shape;340;p36"/>
          <p:cNvSpPr txBox="1"/>
          <p:nvPr>
            <p:ph idx="2" type="body"/>
          </p:nvPr>
        </p:nvSpPr>
        <p:spPr>
          <a:xfrm>
            <a:off x="6256866" y="2010833"/>
            <a:ext cx="5096933" cy="4166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Litter pickers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Scaffolders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Box office staff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Sound engineers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H&amp;S team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Programme sellers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Production office staff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Music Office Staff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Runners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Caterers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Site Artists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</a:pPr>
            <a:r>
              <a:rPr lang="en-GB" sz="1600">
                <a:latin typeface="Carme"/>
                <a:ea typeface="Carme"/>
                <a:cs typeface="Carme"/>
                <a:sym typeface="Carme"/>
              </a:rPr>
              <a:t>Bar staff </a:t>
            </a:r>
            <a:endParaRPr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37"/>
          <p:cNvSpPr/>
          <p:nvPr/>
        </p:nvSpPr>
        <p:spPr>
          <a:xfrm>
            <a:off x="378068" y="4633546"/>
            <a:ext cx="11438793" cy="1844256"/>
          </a:xfrm>
          <a:prstGeom prst="rect">
            <a:avLst/>
          </a:prstGeom>
          <a:solidFill>
            <a:srgbClr val="3F3F3F"/>
          </a:solidFill>
          <a:ln cap="sq" cmpd="thinThick" w="127000">
            <a:solidFill>
              <a:srgbClr val="3F3F3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6" name="Google Shape;346;p37"/>
          <p:cNvCxnSpPr/>
          <p:nvPr/>
        </p:nvCxnSpPr>
        <p:spPr>
          <a:xfrm>
            <a:off x="2209800" y="5738691"/>
            <a:ext cx="7772400" cy="0"/>
          </a:xfrm>
          <a:prstGeom prst="straightConnector1">
            <a:avLst/>
          </a:prstGeom>
          <a:noFill/>
          <a:ln cap="flat" cmpd="sng" w="22225">
            <a:solidFill>
              <a:srgbClr val="D8D8D8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347" name="Google Shape;347;p37"/>
          <p:cNvCxnSpPr/>
          <p:nvPr/>
        </p:nvCxnSpPr>
        <p:spPr>
          <a:xfrm>
            <a:off x="4065689" y="477749"/>
            <a:ext cx="0" cy="3657600"/>
          </a:xfrm>
          <a:prstGeom prst="straightConnector1">
            <a:avLst/>
          </a:prstGeom>
          <a:noFill/>
          <a:ln cap="flat" cmpd="dbl" w="101600">
            <a:solidFill>
              <a:srgbClr val="595959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descr="A picture containing person, sky, loudspeaker, man&#10;&#10;Description generated with very high confidence" id="348" name="Google Shape;348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0040" y="1291713"/>
            <a:ext cx="3425609" cy="202967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person, man, outdoor, standing&#10;&#10;Description generated with very high confidence" id="349" name="Google Shape;349;p3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91970" y="1604724"/>
            <a:ext cx="3433324" cy="1716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50" name="Google Shape;350;p37"/>
          <p:cNvCxnSpPr/>
          <p:nvPr/>
        </p:nvCxnSpPr>
        <p:spPr>
          <a:xfrm>
            <a:off x="8129685" y="477749"/>
            <a:ext cx="0" cy="3657600"/>
          </a:xfrm>
          <a:prstGeom prst="straightConnector1">
            <a:avLst/>
          </a:prstGeom>
          <a:noFill/>
          <a:ln cap="flat" cmpd="dbl" w="101600">
            <a:solidFill>
              <a:srgbClr val="595959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51" name="Google Shape;351;p3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385729" y="1273244"/>
            <a:ext cx="3423916" cy="2379621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7"/>
          <p:cNvSpPr txBox="1"/>
          <p:nvPr>
            <p:ph type="title"/>
          </p:nvPr>
        </p:nvSpPr>
        <p:spPr>
          <a:xfrm>
            <a:off x="527538" y="4756638"/>
            <a:ext cx="11139854" cy="93044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Calibri"/>
              <a:buNone/>
            </a:pPr>
            <a:r>
              <a:rPr lang="en-GB" sz="3400">
                <a:solidFill>
                  <a:schemeClr val="lt1"/>
                </a:solidFill>
              </a:rPr>
              <a:t>THE </a:t>
            </a:r>
            <a:r>
              <a:rPr lang="en-GB" sz="34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IMPORTANCE</a:t>
            </a:r>
            <a:r>
              <a:rPr lang="en-GB" sz="3400">
                <a:solidFill>
                  <a:schemeClr val="lt1"/>
                </a:solidFill>
              </a:rPr>
              <a:t> OF CLEAR LINES OF COMMUNICATION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404040"/>
        </a:solidFill>
      </p:bgPr>
    </p:bg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8"/>
          <p:cNvSpPr/>
          <p:nvPr/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38"/>
          <p:cNvSpPr/>
          <p:nvPr/>
        </p:nvSpPr>
        <p:spPr>
          <a:xfrm>
            <a:off x="0" y="0"/>
            <a:ext cx="11786754" cy="6858000"/>
          </a:xfrm>
          <a:custGeom>
            <a:rect b="b" l="l" r="r" t="t"/>
            <a:pathLst>
              <a:path extrusionOk="0" h="6858000" w="11786754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" name="Google Shape;359;p38"/>
          <p:cNvSpPr/>
          <p:nvPr/>
        </p:nvSpPr>
        <p:spPr>
          <a:xfrm>
            <a:off x="0" y="0"/>
            <a:ext cx="3581400" cy="6858000"/>
          </a:xfrm>
          <a:custGeom>
            <a:rect b="b" l="l" r="r" t="t"/>
            <a:pathLst>
              <a:path extrusionOk="0" h="6858000" w="35814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38"/>
          <p:cNvSpPr txBox="1"/>
          <p:nvPr>
            <p:ph type="title"/>
          </p:nvPr>
        </p:nvSpPr>
        <p:spPr>
          <a:xfrm>
            <a:off x="833002" y="365125"/>
            <a:ext cx="10520702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Font typeface="Carme"/>
              <a:buNone/>
            </a:pPr>
            <a:r>
              <a:rPr lang="en-GB" sz="3100">
                <a:latin typeface="Carme"/>
                <a:ea typeface="Carme"/>
                <a:cs typeface="Carme"/>
                <a:sym typeface="Carme"/>
              </a:rPr>
              <a:t>USING THE 5WS HERE - LEVEL OF COMPLEXITY OF INFORMATION NEEDED: (DIRECTIONAL APPROACH) </a:t>
            </a:r>
            <a:endParaRPr/>
          </a:p>
        </p:txBody>
      </p:sp>
      <p:grpSp>
        <p:nvGrpSpPr>
          <p:cNvPr id="361" name="Google Shape;361;p38"/>
          <p:cNvGrpSpPr/>
          <p:nvPr/>
        </p:nvGrpSpPr>
        <p:grpSpPr>
          <a:xfrm>
            <a:off x="838200" y="2075258"/>
            <a:ext cx="10515600" cy="4048921"/>
            <a:chOff x="0" y="52783"/>
            <a:chExt cx="10515600" cy="4048921"/>
          </a:xfrm>
        </p:grpSpPr>
        <p:sp>
          <p:nvSpPr>
            <p:cNvPr id="362" name="Google Shape;362;p38"/>
            <p:cNvSpPr/>
            <p:nvPr/>
          </p:nvSpPr>
          <p:spPr>
            <a:xfrm>
              <a:off x="0" y="392264"/>
              <a:ext cx="10515600" cy="5796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" name="Google Shape;363;p38"/>
            <p:cNvSpPr/>
            <p:nvPr/>
          </p:nvSpPr>
          <p:spPr>
            <a:xfrm>
              <a:off x="525780" y="52783"/>
              <a:ext cx="7360920" cy="678960"/>
            </a:xfrm>
            <a:prstGeom prst="roundRect">
              <a:avLst>
                <a:gd fmla="val 16667" name="adj"/>
              </a:avLst>
            </a:prstGeom>
            <a:solidFill>
              <a:schemeClr val="accent2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" name="Google Shape;364;p38"/>
            <p:cNvSpPr txBox="1"/>
            <p:nvPr/>
          </p:nvSpPr>
          <p:spPr>
            <a:xfrm>
              <a:off x="558924" y="85927"/>
              <a:ext cx="7294632" cy="61267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278225" spcFirstLastPara="1" rIns="278225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alibri"/>
                <a:buNone/>
              </a:pPr>
              <a:r>
                <a:rPr lang="en-GB" sz="2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Who needs to the information</a:t>
              </a:r>
              <a:endParaRPr sz="2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5" name="Google Shape;365;p38"/>
            <p:cNvSpPr/>
            <p:nvPr/>
          </p:nvSpPr>
          <p:spPr>
            <a:xfrm>
              <a:off x="0" y="1435544"/>
              <a:ext cx="10515600" cy="5796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D07A5B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" name="Google Shape;366;p38"/>
            <p:cNvSpPr/>
            <p:nvPr/>
          </p:nvSpPr>
          <p:spPr>
            <a:xfrm>
              <a:off x="525780" y="1096063"/>
              <a:ext cx="7360920" cy="678960"/>
            </a:xfrm>
            <a:prstGeom prst="roundRect">
              <a:avLst>
                <a:gd fmla="val 16667" name="adj"/>
              </a:avLst>
            </a:prstGeom>
            <a:solidFill>
              <a:srgbClr val="D07A5B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" name="Google Shape;367;p38"/>
            <p:cNvSpPr txBox="1"/>
            <p:nvPr/>
          </p:nvSpPr>
          <p:spPr>
            <a:xfrm>
              <a:off x="558924" y="1129207"/>
              <a:ext cx="7294632" cy="61267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278225" spcFirstLastPara="1" rIns="278225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alibri"/>
                <a:buNone/>
              </a:pPr>
              <a:r>
                <a:rPr lang="en-GB" sz="2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When do they need it by</a:t>
              </a:r>
              <a:endParaRPr sz="2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8" name="Google Shape;368;p38"/>
            <p:cNvSpPr/>
            <p:nvPr/>
          </p:nvSpPr>
          <p:spPr>
            <a:xfrm>
              <a:off x="0" y="2478823"/>
              <a:ext cx="10515600" cy="5796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B8888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" name="Google Shape;369;p38"/>
            <p:cNvSpPr/>
            <p:nvPr/>
          </p:nvSpPr>
          <p:spPr>
            <a:xfrm>
              <a:off x="525780" y="2139344"/>
              <a:ext cx="7360920" cy="678960"/>
            </a:xfrm>
            <a:prstGeom prst="roundRect">
              <a:avLst>
                <a:gd fmla="val 16667" name="adj"/>
              </a:avLst>
            </a:prstGeom>
            <a:solidFill>
              <a:srgbClr val="B8888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" name="Google Shape;370;p38"/>
            <p:cNvSpPr txBox="1"/>
            <p:nvPr/>
          </p:nvSpPr>
          <p:spPr>
            <a:xfrm>
              <a:off x="558924" y="2172488"/>
              <a:ext cx="7294632" cy="61267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278225" spcFirstLastPara="1" rIns="278225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alibri"/>
                <a:buNone/>
              </a:pPr>
              <a:r>
                <a:rPr lang="en-GB" sz="2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What do they actually need </a:t>
              </a:r>
              <a:endParaRPr sz="2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1" name="Google Shape;371;p38"/>
            <p:cNvSpPr/>
            <p:nvPr/>
          </p:nvSpPr>
          <p:spPr>
            <a:xfrm>
              <a:off x="0" y="3522104"/>
              <a:ext cx="10515600" cy="5796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A4A4A4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" name="Google Shape;372;p38"/>
            <p:cNvSpPr/>
            <p:nvPr/>
          </p:nvSpPr>
          <p:spPr>
            <a:xfrm>
              <a:off x="525780" y="3182624"/>
              <a:ext cx="7360920" cy="678960"/>
            </a:xfrm>
            <a:prstGeom prst="roundRect">
              <a:avLst>
                <a:gd fmla="val 16667" name="adj"/>
              </a:avLst>
            </a:prstGeom>
            <a:solidFill>
              <a:srgbClr val="A4A4A4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" name="Google Shape;373;p38"/>
            <p:cNvSpPr txBox="1"/>
            <p:nvPr/>
          </p:nvSpPr>
          <p:spPr>
            <a:xfrm>
              <a:off x="558924" y="3215768"/>
              <a:ext cx="7294632" cy="61267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278225" spcFirstLastPara="1" rIns="278225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alibri"/>
                <a:buNone/>
              </a:pPr>
              <a:r>
                <a:rPr lang="en-GB" sz="2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How do they need it?</a:t>
              </a:r>
              <a:endParaRPr sz="2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39"/>
          <p:cNvSpPr/>
          <p:nvPr/>
        </p:nvSpPr>
        <p:spPr>
          <a:xfrm rot="10800000">
            <a:off x="9016005" y="5367908"/>
            <a:ext cx="3175996" cy="1490093"/>
          </a:xfrm>
          <a:custGeom>
            <a:rect b="b" l="l" r="r" t="t"/>
            <a:pathLst>
              <a:path extrusionOk="0" h="1490093" w="3175996">
                <a:moveTo>
                  <a:pt x="2485888" y="1490093"/>
                </a:moveTo>
                <a:lnTo>
                  <a:pt x="0" y="1490093"/>
                </a:lnTo>
                <a:lnTo>
                  <a:pt x="0" y="0"/>
                </a:lnTo>
                <a:lnTo>
                  <a:pt x="3175996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39"/>
          <p:cNvSpPr/>
          <p:nvPr/>
        </p:nvSpPr>
        <p:spPr>
          <a:xfrm>
            <a:off x="-17262" y="5367908"/>
            <a:ext cx="9566296" cy="1490093"/>
          </a:xfrm>
          <a:custGeom>
            <a:rect b="b" l="l" r="r" t="t"/>
            <a:pathLst>
              <a:path extrusionOk="0" h="1490093" w="9566296">
                <a:moveTo>
                  <a:pt x="0" y="0"/>
                </a:moveTo>
                <a:lnTo>
                  <a:pt x="405267" y="0"/>
                </a:lnTo>
                <a:lnTo>
                  <a:pt x="631857" y="0"/>
                </a:lnTo>
                <a:lnTo>
                  <a:pt x="2451761" y="0"/>
                </a:lnTo>
                <a:lnTo>
                  <a:pt x="2901880" y="0"/>
                </a:lnTo>
                <a:lnTo>
                  <a:pt x="3641106" y="0"/>
                </a:lnTo>
                <a:lnTo>
                  <a:pt x="9566296" y="0"/>
                </a:lnTo>
                <a:lnTo>
                  <a:pt x="8876188" y="1490093"/>
                </a:lnTo>
                <a:lnTo>
                  <a:pt x="631857" y="1490093"/>
                </a:lnTo>
                <a:lnTo>
                  <a:pt x="405267" y="1490093"/>
                </a:lnTo>
                <a:lnTo>
                  <a:pt x="0" y="1490093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39"/>
          <p:cNvSpPr txBox="1"/>
          <p:nvPr>
            <p:ph type="title"/>
          </p:nvPr>
        </p:nvSpPr>
        <p:spPr>
          <a:xfrm>
            <a:off x="838200" y="5529884"/>
            <a:ext cx="8078342" cy="10963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4 – PLACES AND SPACES</a:t>
            </a:r>
            <a:endParaRPr/>
          </a:p>
        </p:txBody>
      </p:sp>
      <p:grpSp>
        <p:nvGrpSpPr>
          <p:cNvPr id="381" name="Google Shape;381;p39"/>
          <p:cNvGrpSpPr/>
          <p:nvPr/>
        </p:nvGrpSpPr>
        <p:grpSpPr>
          <a:xfrm>
            <a:off x="843160" y="1459661"/>
            <a:ext cx="10505678" cy="2448584"/>
            <a:chOff x="4960" y="816194"/>
            <a:chExt cx="10505678" cy="2448584"/>
          </a:xfrm>
        </p:grpSpPr>
        <p:sp>
          <p:nvSpPr>
            <p:cNvPr id="382" name="Google Shape;382;p39"/>
            <p:cNvSpPr/>
            <p:nvPr/>
          </p:nvSpPr>
          <p:spPr>
            <a:xfrm>
              <a:off x="4960" y="816194"/>
              <a:ext cx="3429892" cy="1028967"/>
            </a:xfrm>
            <a:prstGeom prst="rect">
              <a:avLst/>
            </a:prstGeom>
            <a:solidFill>
              <a:schemeClr val="accent2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" name="Google Shape;383;p39"/>
            <p:cNvSpPr txBox="1"/>
            <p:nvPr/>
          </p:nvSpPr>
          <p:spPr>
            <a:xfrm>
              <a:off x="4960" y="816194"/>
              <a:ext cx="3429892" cy="102896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71025" lIns="271025" spcFirstLastPara="1" rIns="271025" wrap="square" tIns="2710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200"/>
                <a:buFont typeface="Calibri"/>
                <a:buNone/>
              </a:pPr>
              <a:r>
                <a:rPr lang="en-GB" sz="2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Agree venue criteria</a:t>
              </a:r>
              <a:endParaRPr sz="2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4" name="Google Shape;384;p39"/>
            <p:cNvSpPr/>
            <p:nvPr/>
          </p:nvSpPr>
          <p:spPr>
            <a:xfrm>
              <a:off x="4960" y="1845162"/>
              <a:ext cx="3429892" cy="1419616"/>
            </a:xfrm>
            <a:prstGeom prst="rect">
              <a:avLst/>
            </a:prstGeom>
            <a:solidFill>
              <a:srgbClr val="F7D5CB">
                <a:alpha val="89803"/>
              </a:srgbClr>
            </a:solidFill>
            <a:ln cap="flat" cmpd="sng" w="12700">
              <a:solidFill>
                <a:srgbClr val="F7D5CB">
                  <a:alpha val="89803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" name="Google Shape;385;p39"/>
            <p:cNvSpPr/>
            <p:nvPr/>
          </p:nvSpPr>
          <p:spPr>
            <a:xfrm>
              <a:off x="3542853" y="816194"/>
              <a:ext cx="3429892" cy="1028967"/>
            </a:xfrm>
            <a:prstGeom prst="rect">
              <a:avLst/>
            </a:prstGeom>
            <a:solidFill>
              <a:srgbClr val="C47F6E"/>
            </a:solidFill>
            <a:ln cap="flat" cmpd="sng" w="12700">
              <a:solidFill>
                <a:srgbClr val="C47F6E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" name="Google Shape;386;p39"/>
            <p:cNvSpPr txBox="1"/>
            <p:nvPr/>
          </p:nvSpPr>
          <p:spPr>
            <a:xfrm>
              <a:off x="3542853" y="816194"/>
              <a:ext cx="3429892" cy="102896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71025" lIns="271025" spcFirstLastPara="1" rIns="271025" wrap="square" tIns="2710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200"/>
                <a:buFont typeface="Calibri"/>
                <a:buNone/>
              </a:pPr>
              <a:r>
                <a:rPr lang="en-GB" sz="2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Search, visit, evaluate</a:t>
              </a:r>
              <a:endParaRPr sz="2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7" name="Google Shape;387;p39"/>
            <p:cNvSpPr/>
            <p:nvPr/>
          </p:nvSpPr>
          <p:spPr>
            <a:xfrm>
              <a:off x="3542853" y="1845162"/>
              <a:ext cx="3429892" cy="1419616"/>
            </a:xfrm>
            <a:prstGeom prst="rect">
              <a:avLst/>
            </a:prstGeom>
            <a:solidFill>
              <a:srgbClr val="EBD6D4">
                <a:alpha val="89803"/>
              </a:srgbClr>
            </a:solidFill>
            <a:ln cap="flat" cmpd="sng" w="12700">
              <a:solidFill>
                <a:srgbClr val="EBD6D4">
                  <a:alpha val="89803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" name="Google Shape;388;p39"/>
            <p:cNvSpPr/>
            <p:nvPr/>
          </p:nvSpPr>
          <p:spPr>
            <a:xfrm>
              <a:off x="7080746" y="816194"/>
              <a:ext cx="3429892" cy="1028967"/>
            </a:xfrm>
            <a:prstGeom prst="rect">
              <a:avLst/>
            </a:prstGeom>
            <a:solidFill>
              <a:srgbClr val="A4A4A4"/>
            </a:solidFill>
            <a:ln cap="flat" cmpd="sng" w="12700">
              <a:solidFill>
                <a:srgbClr val="A4A4A4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" name="Google Shape;389;p39"/>
            <p:cNvSpPr txBox="1"/>
            <p:nvPr/>
          </p:nvSpPr>
          <p:spPr>
            <a:xfrm>
              <a:off x="7080746" y="816194"/>
              <a:ext cx="3429892" cy="102896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71025" lIns="271025" spcFirstLastPara="1" rIns="271025" wrap="square" tIns="2710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200"/>
                <a:buFont typeface="Calibri"/>
                <a:buNone/>
              </a:pPr>
              <a:r>
                <a:rPr lang="en-GB" sz="2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Contract and get to know </a:t>
              </a:r>
              <a:endParaRPr sz="2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0" name="Google Shape;390;p39"/>
            <p:cNvSpPr/>
            <p:nvPr/>
          </p:nvSpPr>
          <p:spPr>
            <a:xfrm>
              <a:off x="7080746" y="1845162"/>
              <a:ext cx="3429892" cy="1419616"/>
            </a:xfrm>
            <a:prstGeom prst="rect">
              <a:avLst/>
            </a:prstGeom>
            <a:solidFill>
              <a:srgbClr val="DFDFDF">
                <a:alpha val="89803"/>
              </a:srgbClr>
            </a:solidFill>
            <a:ln cap="flat" cmpd="sng" w="12700">
              <a:solidFill>
                <a:srgbClr val="DFDFDF">
                  <a:alpha val="89803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404040"/>
        </a:solidFill>
      </p:bgPr>
    </p:bg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40"/>
          <p:cNvSpPr/>
          <p:nvPr/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40"/>
          <p:cNvSpPr/>
          <p:nvPr/>
        </p:nvSpPr>
        <p:spPr>
          <a:xfrm>
            <a:off x="0" y="0"/>
            <a:ext cx="11786754" cy="6858000"/>
          </a:xfrm>
          <a:custGeom>
            <a:rect b="b" l="l" r="r" t="t"/>
            <a:pathLst>
              <a:path extrusionOk="0" h="6858000" w="11786754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40"/>
          <p:cNvSpPr/>
          <p:nvPr/>
        </p:nvSpPr>
        <p:spPr>
          <a:xfrm>
            <a:off x="0" y="0"/>
            <a:ext cx="3581400" cy="6858000"/>
          </a:xfrm>
          <a:custGeom>
            <a:rect b="b" l="l" r="r" t="t"/>
            <a:pathLst>
              <a:path extrusionOk="0" h="6858000" w="35814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40"/>
          <p:cNvSpPr txBox="1"/>
          <p:nvPr>
            <p:ph type="title"/>
          </p:nvPr>
        </p:nvSpPr>
        <p:spPr>
          <a:xfrm>
            <a:off x="833002" y="365125"/>
            <a:ext cx="10520702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rme"/>
              <a:buNone/>
            </a:pPr>
            <a:r>
              <a:rPr lang="en-GB">
                <a:latin typeface="Carme"/>
                <a:ea typeface="Carme"/>
                <a:cs typeface="Carme"/>
                <a:sym typeface="Carme"/>
              </a:rPr>
              <a:t>5 – PROGRAMME</a:t>
            </a:r>
            <a:endParaRPr/>
          </a:p>
        </p:txBody>
      </p:sp>
      <p:grpSp>
        <p:nvGrpSpPr>
          <p:cNvPr id="399" name="Google Shape;399;p40"/>
          <p:cNvGrpSpPr/>
          <p:nvPr/>
        </p:nvGrpSpPr>
        <p:grpSpPr>
          <a:xfrm>
            <a:off x="838200" y="2022475"/>
            <a:ext cx="10515600" cy="4154488"/>
            <a:chOff x="0" y="0"/>
            <a:chExt cx="10515600" cy="4154488"/>
          </a:xfrm>
        </p:grpSpPr>
        <p:sp>
          <p:nvSpPr>
            <p:cNvPr id="400" name="Google Shape;400;p40"/>
            <p:cNvSpPr/>
            <p:nvPr/>
          </p:nvSpPr>
          <p:spPr>
            <a:xfrm>
              <a:off x="0" y="0"/>
              <a:ext cx="3286125" cy="4154488"/>
            </a:xfrm>
            <a:prstGeom prst="rect">
              <a:avLst/>
            </a:prstGeom>
            <a:solidFill>
              <a:srgbClr val="F7D5CB">
                <a:alpha val="89803"/>
              </a:srgbClr>
            </a:solidFill>
            <a:ln cap="flat" cmpd="sng" w="12700">
              <a:solidFill>
                <a:srgbClr val="F7D5CB">
                  <a:alpha val="89803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" name="Google Shape;401;p40"/>
            <p:cNvSpPr txBox="1"/>
            <p:nvPr/>
          </p:nvSpPr>
          <p:spPr>
            <a:xfrm>
              <a:off x="0" y="1578705"/>
              <a:ext cx="3286125" cy="24926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256175" spcFirstLastPara="1" rIns="256175" wrap="square" tIns="330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Calibri"/>
                <a:buNone/>
              </a:pPr>
              <a:r>
                <a:rPr lang="en-GB" sz="2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Think audience value</a:t>
              </a:r>
              <a:endParaRPr sz="2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2" name="Google Shape;402;p40"/>
            <p:cNvSpPr/>
            <p:nvPr/>
          </p:nvSpPr>
          <p:spPr>
            <a:xfrm>
              <a:off x="1019889" y="415448"/>
              <a:ext cx="1246346" cy="1246346"/>
            </a:xfrm>
            <a:prstGeom prst="ellipse">
              <a:avLst/>
            </a:prstGeom>
            <a:solidFill>
              <a:schemeClr val="accent2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" name="Google Shape;403;p40"/>
            <p:cNvSpPr txBox="1"/>
            <p:nvPr/>
          </p:nvSpPr>
          <p:spPr>
            <a:xfrm>
              <a:off x="1202412" y="597971"/>
              <a:ext cx="881300" cy="881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0" lIns="97150" spcFirstLastPara="1" rIns="97150" wrap="square" tIns="12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800"/>
                <a:buFont typeface="Calibri"/>
                <a:buNone/>
              </a:pPr>
              <a:r>
                <a:rPr lang="en-GB" sz="4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/>
            </a:p>
          </p:txBody>
        </p:sp>
        <p:sp>
          <p:nvSpPr>
            <p:cNvPr id="404" name="Google Shape;404;p40"/>
            <p:cNvSpPr/>
            <p:nvPr/>
          </p:nvSpPr>
          <p:spPr>
            <a:xfrm>
              <a:off x="0" y="4154416"/>
              <a:ext cx="3286125" cy="72"/>
            </a:xfrm>
            <a:prstGeom prst="rect">
              <a:avLst/>
            </a:prstGeom>
            <a:solidFill>
              <a:srgbClr val="DB784A"/>
            </a:solidFill>
            <a:ln cap="flat" cmpd="sng" w="12700">
              <a:solidFill>
                <a:srgbClr val="DB784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" name="Google Shape;405;p40"/>
            <p:cNvSpPr/>
            <p:nvPr/>
          </p:nvSpPr>
          <p:spPr>
            <a:xfrm>
              <a:off x="3614737" y="0"/>
              <a:ext cx="3286125" cy="4154488"/>
            </a:xfrm>
            <a:prstGeom prst="rect">
              <a:avLst/>
            </a:prstGeom>
            <a:solidFill>
              <a:srgbClr val="EBD6D4">
                <a:alpha val="89803"/>
              </a:srgbClr>
            </a:solidFill>
            <a:ln cap="flat" cmpd="sng" w="12700">
              <a:solidFill>
                <a:srgbClr val="EBD6D4">
                  <a:alpha val="89803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" name="Google Shape;406;p40"/>
            <p:cNvSpPr txBox="1"/>
            <p:nvPr/>
          </p:nvSpPr>
          <p:spPr>
            <a:xfrm>
              <a:off x="3614737" y="1578705"/>
              <a:ext cx="3286125" cy="24926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256175" spcFirstLastPara="1" rIns="256175" wrap="square" tIns="330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Calibri"/>
                <a:buNone/>
              </a:pPr>
              <a:r>
                <a:rPr lang="en-GB" sz="2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Impact, relevance, time taken </a:t>
              </a:r>
              <a:endParaRPr sz="2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7" name="Google Shape;407;p40"/>
            <p:cNvSpPr/>
            <p:nvPr/>
          </p:nvSpPr>
          <p:spPr>
            <a:xfrm>
              <a:off x="4634626" y="415448"/>
              <a:ext cx="1246346" cy="1246346"/>
            </a:xfrm>
            <a:prstGeom prst="ellipse">
              <a:avLst/>
            </a:prstGeom>
            <a:solidFill>
              <a:srgbClr val="CB7C63"/>
            </a:solidFill>
            <a:ln cap="flat" cmpd="sng" w="12700">
              <a:solidFill>
                <a:srgbClr val="CB7C6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" name="Google Shape;408;p40"/>
            <p:cNvSpPr txBox="1"/>
            <p:nvPr/>
          </p:nvSpPr>
          <p:spPr>
            <a:xfrm>
              <a:off x="4817149" y="597971"/>
              <a:ext cx="881300" cy="881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0" lIns="97150" spcFirstLastPara="1" rIns="97150" wrap="square" tIns="12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800"/>
                <a:buFont typeface="Calibri"/>
                <a:buNone/>
              </a:pPr>
              <a:r>
                <a:rPr lang="en-GB" sz="4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/>
            </a:p>
          </p:txBody>
        </p:sp>
        <p:sp>
          <p:nvSpPr>
            <p:cNvPr id="409" name="Google Shape;409;p40"/>
            <p:cNvSpPr/>
            <p:nvPr/>
          </p:nvSpPr>
          <p:spPr>
            <a:xfrm>
              <a:off x="3614737" y="4154416"/>
              <a:ext cx="3286125" cy="72"/>
            </a:xfrm>
            <a:prstGeom prst="rect">
              <a:avLst/>
            </a:prstGeom>
            <a:solidFill>
              <a:srgbClr val="BC857A"/>
            </a:solidFill>
            <a:ln cap="flat" cmpd="sng" w="12700">
              <a:solidFill>
                <a:srgbClr val="BC857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" name="Google Shape;410;p40"/>
            <p:cNvSpPr/>
            <p:nvPr/>
          </p:nvSpPr>
          <p:spPr>
            <a:xfrm>
              <a:off x="7229475" y="0"/>
              <a:ext cx="3286125" cy="4154488"/>
            </a:xfrm>
            <a:prstGeom prst="rect">
              <a:avLst/>
            </a:prstGeom>
            <a:solidFill>
              <a:srgbClr val="DFDFDF">
                <a:alpha val="89803"/>
              </a:srgbClr>
            </a:solidFill>
            <a:ln cap="flat" cmpd="sng" w="12700">
              <a:solidFill>
                <a:srgbClr val="DFDFDF">
                  <a:alpha val="89803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" name="Google Shape;411;p40"/>
            <p:cNvSpPr txBox="1"/>
            <p:nvPr/>
          </p:nvSpPr>
          <p:spPr>
            <a:xfrm>
              <a:off x="7229475" y="1578705"/>
              <a:ext cx="3286125" cy="24926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256175" spcFirstLastPara="1" rIns="256175" wrap="square" tIns="330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Calibri"/>
                <a:buNone/>
              </a:pPr>
              <a:r>
                <a:rPr lang="en-GB" sz="2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Mix of activities</a:t>
              </a:r>
              <a:endParaRPr sz="2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2" name="Google Shape;412;p40"/>
            <p:cNvSpPr/>
            <p:nvPr/>
          </p:nvSpPr>
          <p:spPr>
            <a:xfrm>
              <a:off x="8249364" y="415448"/>
              <a:ext cx="1246346" cy="1246346"/>
            </a:xfrm>
            <a:prstGeom prst="ellipse">
              <a:avLst/>
            </a:prstGeom>
            <a:solidFill>
              <a:srgbClr val="AF9390"/>
            </a:solidFill>
            <a:ln cap="flat" cmpd="sng" w="12700">
              <a:solidFill>
                <a:srgbClr val="AF939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" name="Google Shape;413;p40"/>
            <p:cNvSpPr txBox="1"/>
            <p:nvPr/>
          </p:nvSpPr>
          <p:spPr>
            <a:xfrm>
              <a:off x="8431887" y="597971"/>
              <a:ext cx="881300" cy="881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0" lIns="97150" spcFirstLastPara="1" rIns="97150" wrap="square" tIns="12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800"/>
                <a:buFont typeface="Calibri"/>
                <a:buNone/>
              </a:pPr>
              <a:r>
                <a:rPr lang="en-GB" sz="4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/>
            </a:p>
          </p:txBody>
        </p:sp>
        <p:sp>
          <p:nvSpPr>
            <p:cNvPr id="414" name="Google Shape;414;p40"/>
            <p:cNvSpPr/>
            <p:nvPr/>
          </p:nvSpPr>
          <p:spPr>
            <a:xfrm>
              <a:off x="7229475" y="4154416"/>
              <a:ext cx="3286125" cy="72"/>
            </a:xfrm>
            <a:prstGeom prst="rect">
              <a:avLst/>
            </a:prstGeom>
            <a:solidFill>
              <a:srgbClr val="A4A4A4"/>
            </a:solidFill>
            <a:ln cap="flat" cmpd="sng" w="12700">
              <a:solidFill>
                <a:srgbClr val="A4A4A4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rme"/>
              <a:buNone/>
            </a:pPr>
            <a:r>
              <a:rPr lang="en-GB">
                <a:latin typeface="Carme"/>
                <a:ea typeface="Carme"/>
                <a:cs typeface="Carme"/>
                <a:sym typeface="Carme"/>
              </a:rPr>
              <a:t>6 – PROMOTION </a:t>
            </a:r>
            <a:endParaRPr>
              <a:latin typeface="Carme"/>
              <a:ea typeface="Carme"/>
              <a:cs typeface="Carme"/>
              <a:sym typeface="Carme"/>
            </a:endParaRPr>
          </a:p>
        </p:txBody>
      </p:sp>
      <p:grpSp>
        <p:nvGrpSpPr>
          <p:cNvPr id="420" name="Google Shape;420;p41"/>
          <p:cNvGrpSpPr/>
          <p:nvPr/>
        </p:nvGrpSpPr>
        <p:grpSpPr>
          <a:xfrm>
            <a:off x="839021" y="2004973"/>
            <a:ext cx="10513956" cy="3992641"/>
            <a:chOff x="821" y="179348"/>
            <a:chExt cx="10513956" cy="3992641"/>
          </a:xfrm>
        </p:grpSpPr>
        <p:sp>
          <p:nvSpPr>
            <p:cNvPr id="421" name="Google Shape;421;p41"/>
            <p:cNvSpPr/>
            <p:nvPr/>
          </p:nvSpPr>
          <p:spPr>
            <a:xfrm>
              <a:off x="821" y="179348"/>
              <a:ext cx="3327201" cy="3992641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" name="Google Shape;422;p41"/>
            <p:cNvSpPr txBox="1"/>
            <p:nvPr/>
          </p:nvSpPr>
          <p:spPr>
            <a:xfrm>
              <a:off x="821" y="1776404"/>
              <a:ext cx="3327201" cy="23955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328650" spcFirstLastPara="1" rIns="32865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Calibri"/>
                <a:buNone/>
              </a:pPr>
              <a:r>
                <a:rPr lang="en-GB" sz="2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Be exciting </a:t>
              </a:r>
              <a:endParaRPr sz="2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3" name="Google Shape;423;p41"/>
            <p:cNvSpPr/>
            <p:nvPr/>
          </p:nvSpPr>
          <p:spPr>
            <a:xfrm>
              <a:off x="821" y="179348"/>
              <a:ext cx="3327201" cy="15970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4" name="Google Shape;424;p41"/>
            <p:cNvSpPr txBox="1"/>
            <p:nvPr/>
          </p:nvSpPr>
          <p:spPr>
            <a:xfrm>
              <a:off x="821" y="179348"/>
              <a:ext cx="3327201" cy="15970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65100" lIns="328650" spcFirstLastPara="1" rIns="328650" wrap="square" tIns="165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600"/>
                <a:buFont typeface="Calibri"/>
                <a:buNone/>
              </a:pPr>
              <a:r>
                <a:rPr lang="en-GB" sz="6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01</a:t>
              </a:r>
              <a:endParaRPr/>
            </a:p>
          </p:txBody>
        </p:sp>
        <p:sp>
          <p:nvSpPr>
            <p:cNvPr id="425" name="Google Shape;425;p41"/>
            <p:cNvSpPr/>
            <p:nvPr/>
          </p:nvSpPr>
          <p:spPr>
            <a:xfrm>
              <a:off x="3594199" y="179348"/>
              <a:ext cx="3327201" cy="3992641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6" name="Google Shape;426;p41"/>
            <p:cNvSpPr txBox="1"/>
            <p:nvPr/>
          </p:nvSpPr>
          <p:spPr>
            <a:xfrm>
              <a:off x="3594199" y="1776404"/>
              <a:ext cx="3327201" cy="23955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328650" spcFirstLastPara="1" rIns="32865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Calibri"/>
                <a:buNone/>
              </a:pPr>
              <a:r>
                <a:rPr lang="en-GB" sz="2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Being consistent </a:t>
              </a:r>
              <a:endParaRPr sz="2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7" name="Google Shape;427;p41"/>
            <p:cNvSpPr/>
            <p:nvPr/>
          </p:nvSpPr>
          <p:spPr>
            <a:xfrm>
              <a:off x="3594199" y="179348"/>
              <a:ext cx="3327201" cy="15970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" name="Google Shape;428;p41"/>
            <p:cNvSpPr txBox="1"/>
            <p:nvPr/>
          </p:nvSpPr>
          <p:spPr>
            <a:xfrm>
              <a:off x="3594199" y="179348"/>
              <a:ext cx="3327201" cy="15970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65100" lIns="328650" spcFirstLastPara="1" rIns="328650" wrap="square" tIns="165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600"/>
                <a:buFont typeface="Calibri"/>
                <a:buNone/>
              </a:pPr>
              <a:r>
                <a:rPr lang="en-GB" sz="6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02</a:t>
              </a:r>
              <a:endParaRPr/>
            </a:p>
          </p:txBody>
        </p:sp>
        <p:sp>
          <p:nvSpPr>
            <p:cNvPr id="429" name="Google Shape;429;p41"/>
            <p:cNvSpPr/>
            <p:nvPr/>
          </p:nvSpPr>
          <p:spPr>
            <a:xfrm>
              <a:off x="7187576" y="179348"/>
              <a:ext cx="3327201" cy="3992641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" name="Google Shape;430;p41"/>
            <p:cNvSpPr txBox="1"/>
            <p:nvPr/>
          </p:nvSpPr>
          <p:spPr>
            <a:xfrm>
              <a:off x="7187576" y="1776404"/>
              <a:ext cx="3327201" cy="23955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30200" lIns="328650" spcFirstLastPara="1" rIns="32865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Calibri"/>
                <a:buNone/>
              </a:pPr>
              <a:r>
                <a:rPr lang="en-GB" sz="2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Make a marketing plan </a:t>
              </a:r>
              <a:endParaRPr sz="2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1" name="Google Shape;431;p41"/>
            <p:cNvSpPr/>
            <p:nvPr/>
          </p:nvSpPr>
          <p:spPr>
            <a:xfrm>
              <a:off x="7187576" y="179348"/>
              <a:ext cx="3327201" cy="15970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" name="Google Shape;432;p41"/>
            <p:cNvSpPr txBox="1"/>
            <p:nvPr/>
          </p:nvSpPr>
          <p:spPr>
            <a:xfrm>
              <a:off x="7187576" y="179348"/>
              <a:ext cx="3327201" cy="15970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65100" lIns="328650" spcFirstLastPara="1" rIns="328650" wrap="square" tIns="165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600"/>
                <a:buFont typeface="Calibri"/>
                <a:buNone/>
              </a:pPr>
              <a:r>
                <a:rPr lang="en-GB" sz="6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03</a:t>
              </a:r>
              <a:endParaRPr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404040"/>
        </a:solidFill>
      </p:bgPr>
    </p:bg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42"/>
          <p:cNvSpPr/>
          <p:nvPr/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42"/>
          <p:cNvSpPr/>
          <p:nvPr/>
        </p:nvSpPr>
        <p:spPr>
          <a:xfrm>
            <a:off x="0" y="0"/>
            <a:ext cx="11786754" cy="6858000"/>
          </a:xfrm>
          <a:custGeom>
            <a:rect b="b" l="l" r="r" t="t"/>
            <a:pathLst>
              <a:path extrusionOk="0" h="6858000" w="11786754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42"/>
          <p:cNvSpPr/>
          <p:nvPr/>
        </p:nvSpPr>
        <p:spPr>
          <a:xfrm>
            <a:off x="0" y="0"/>
            <a:ext cx="3581400" cy="6858000"/>
          </a:xfrm>
          <a:custGeom>
            <a:rect b="b" l="l" r="r" t="t"/>
            <a:pathLst>
              <a:path extrusionOk="0" h="6858000" w="35814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dk1">
              <a:alpha val="2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42"/>
          <p:cNvSpPr txBox="1"/>
          <p:nvPr>
            <p:ph type="title"/>
          </p:nvPr>
        </p:nvSpPr>
        <p:spPr>
          <a:xfrm>
            <a:off x="833002" y="365125"/>
            <a:ext cx="10520702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rme"/>
              <a:buNone/>
            </a:pPr>
            <a:r>
              <a:rPr lang="en-GB">
                <a:latin typeface="Carme"/>
                <a:ea typeface="Carme"/>
                <a:cs typeface="Carme"/>
                <a:sym typeface="Carme"/>
              </a:rPr>
              <a:t>7 – PRODUCTION </a:t>
            </a:r>
            <a:endParaRPr/>
          </a:p>
        </p:txBody>
      </p:sp>
      <p:sp>
        <p:nvSpPr>
          <p:cNvPr id="441" name="Google Shape;441;p42"/>
          <p:cNvSpPr txBox="1"/>
          <p:nvPr>
            <p:ph idx="1" type="body"/>
          </p:nvPr>
        </p:nvSpPr>
        <p:spPr>
          <a:xfrm>
            <a:off x="838201" y="2022601"/>
            <a:ext cx="10515598" cy="41543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n-GB" sz="3200">
                <a:latin typeface="Carme"/>
                <a:ea typeface="Carme"/>
                <a:cs typeface="Carme"/>
                <a:sym typeface="Carme"/>
              </a:rPr>
              <a:t>BUILD SCHEDULE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n-GB" sz="3200">
                <a:latin typeface="Carme"/>
                <a:ea typeface="Carme"/>
                <a:cs typeface="Carme"/>
                <a:sym typeface="Carme"/>
              </a:rPr>
              <a:t>H&amp;S SIGN OFF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n-GB" sz="3200">
                <a:latin typeface="Carme"/>
                <a:ea typeface="Carme"/>
                <a:cs typeface="Carme"/>
                <a:sym typeface="Carme"/>
              </a:rPr>
              <a:t>DELIVERING THE EVENT 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6" name="Google Shape;446;p43"/>
          <p:cNvCxnSpPr/>
          <p:nvPr/>
        </p:nvCxnSpPr>
        <p:spPr>
          <a:xfrm>
            <a:off x="655320" y="2316480"/>
            <a:ext cx="4937760" cy="0"/>
          </a:xfrm>
          <a:prstGeom prst="straightConnector1">
            <a:avLst/>
          </a:prstGeom>
          <a:noFill/>
          <a:ln cap="sq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descr="A close up of a map&#10;&#10;Description generated with very high confidence" id="447" name="Google Shape;447;p43"/>
          <p:cNvPicPr preferRelativeResize="0"/>
          <p:nvPr/>
        </p:nvPicPr>
        <p:blipFill rotWithShape="1">
          <a:blip r:embed="rId3">
            <a:alphaModFix/>
          </a:blip>
          <a:srcRect b="1" l="0" r="35562" t="0"/>
          <a:stretch/>
        </p:blipFill>
        <p:spPr>
          <a:xfrm>
            <a:off x="5878849" y="10"/>
            <a:ext cx="6313150" cy="6857987"/>
          </a:xfrm>
          <a:custGeom>
            <a:rect b="b" l="l" r="r" t="t"/>
            <a:pathLst>
              <a:path extrusionOk="0" h="6857997" w="6313150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448" name="Google Shape;448;p43"/>
          <p:cNvSpPr txBox="1"/>
          <p:nvPr>
            <p:ph type="title"/>
          </p:nvPr>
        </p:nvSpPr>
        <p:spPr>
          <a:xfrm>
            <a:off x="655320" y="365125"/>
            <a:ext cx="5120114" cy="16927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rme"/>
              <a:buNone/>
            </a:pPr>
            <a:r>
              <a:rPr lang="en-GB" sz="5400">
                <a:latin typeface="Carme"/>
                <a:ea typeface="Carme"/>
                <a:cs typeface="Carme"/>
                <a:sym typeface="Carme"/>
              </a:rPr>
              <a:t>SITE LAYOUT</a:t>
            </a:r>
            <a:endParaRPr/>
          </a:p>
        </p:txBody>
      </p:sp>
      <p:sp>
        <p:nvSpPr>
          <p:cNvPr id="449" name="Google Shape;449;p43"/>
          <p:cNvSpPr txBox="1"/>
          <p:nvPr>
            <p:ph idx="1" type="body"/>
          </p:nvPr>
        </p:nvSpPr>
        <p:spPr>
          <a:xfrm>
            <a:off x="655321" y="2575034"/>
            <a:ext cx="5120113" cy="34622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>
                <a:latin typeface="Carme"/>
                <a:ea typeface="Carme"/>
                <a:cs typeface="Carme"/>
                <a:sym typeface="Carme"/>
              </a:rPr>
              <a:t>What will you need to think about?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4"/>
          <p:cNvSpPr/>
          <p:nvPr/>
        </p:nvSpPr>
        <p:spPr>
          <a:xfrm>
            <a:off x="4708357" y="3509963"/>
            <a:ext cx="7092215" cy="2967839"/>
          </a:xfrm>
          <a:prstGeom prst="rect">
            <a:avLst/>
          </a:prstGeom>
          <a:solidFill>
            <a:srgbClr val="3F3F3F"/>
          </a:solidFill>
          <a:ln cap="sq" cmpd="thinThick" w="127000">
            <a:solidFill>
              <a:srgbClr val="3F3F3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5" name="Google Shape;455;p44"/>
          <p:cNvCxnSpPr/>
          <p:nvPr/>
        </p:nvCxnSpPr>
        <p:spPr>
          <a:xfrm>
            <a:off x="5138287" y="5443086"/>
            <a:ext cx="6400800" cy="0"/>
          </a:xfrm>
          <a:prstGeom prst="straightConnector1">
            <a:avLst/>
          </a:prstGeom>
          <a:noFill/>
          <a:ln cap="flat" cmpd="sng" w="22225">
            <a:solidFill>
              <a:srgbClr val="D8D8D8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descr="A group of people standing in front of a large crowd of people&#10;&#10;Description generated with high confidence" id="456" name="Google Shape;456;p44"/>
          <p:cNvPicPr preferRelativeResize="0"/>
          <p:nvPr/>
        </p:nvPicPr>
        <p:blipFill rotWithShape="1">
          <a:blip r:embed="rId3">
            <a:alphaModFix/>
          </a:blip>
          <a:srcRect b="0" l="3996" r="4939" t="0"/>
          <a:stretch/>
        </p:blipFill>
        <p:spPr>
          <a:xfrm>
            <a:off x="317635" y="3509433"/>
            <a:ext cx="4160452" cy="30268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sky, outdoor, ground&#10;&#10;Description generated with very high confidence" id="457" name="Google Shape;457;p44"/>
          <p:cNvPicPr preferRelativeResize="0"/>
          <p:nvPr/>
        </p:nvPicPr>
        <p:blipFill rotWithShape="1">
          <a:blip r:embed="rId4">
            <a:alphaModFix/>
          </a:blip>
          <a:srcRect b="1" l="13962" r="7196" t="0"/>
          <a:stretch/>
        </p:blipFill>
        <p:spPr>
          <a:xfrm>
            <a:off x="4638955" y="321733"/>
            <a:ext cx="3539976" cy="298581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tree lit up at night&#10;&#10;Description generated with very high confidence" id="458" name="Google Shape;458;p44"/>
          <p:cNvPicPr preferRelativeResize="0"/>
          <p:nvPr/>
        </p:nvPicPr>
        <p:blipFill rotWithShape="1">
          <a:blip r:embed="rId5">
            <a:alphaModFix/>
          </a:blip>
          <a:srcRect b="1" l="5419" r="15541" t="0"/>
          <a:stretch/>
        </p:blipFill>
        <p:spPr>
          <a:xfrm>
            <a:off x="8348570" y="321734"/>
            <a:ext cx="3535590" cy="298581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group of people standing in front of a crowd&#10;&#10;Description generated with high confidence" id="459" name="Google Shape;459;p44"/>
          <p:cNvPicPr preferRelativeResize="0"/>
          <p:nvPr/>
        </p:nvPicPr>
        <p:blipFill rotWithShape="1">
          <a:blip r:embed="rId6">
            <a:alphaModFix/>
          </a:blip>
          <a:srcRect b="-3" l="686" r="13585" t="0"/>
          <a:stretch/>
        </p:blipFill>
        <p:spPr>
          <a:xfrm>
            <a:off x="317635" y="321733"/>
            <a:ext cx="4151681" cy="3026834"/>
          </a:xfrm>
          <a:prstGeom prst="rect">
            <a:avLst/>
          </a:prstGeom>
          <a:noFill/>
          <a:ln>
            <a:noFill/>
          </a:ln>
        </p:spPr>
      </p:pic>
      <p:sp>
        <p:nvSpPr>
          <p:cNvPr id="460" name="Google Shape;460;p44"/>
          <p:cNvSpPr txBox="1"/>
          <p:nvPr>
            <p:ph type="title"/>
          </p:nvPr>
        </p:nvSpPr>
        <p:spPr>
          <a:xfrm>
            <a:off x="5021821" y="3812954"/>
            <a:ext cx="6465287" cy="15160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arme"/>
              <a:buNone/>
            </a:pPr>
            <a:r>
              <a:rPr lang="en-GB" sz="48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THE IMPORTANCE OF EVENT DESIGN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ireworks in the sky&#10;&#10;Description generated with very high confidence" id="465" name="Google Shape;465;p45"/>
          <p:cNvPicPr preferRelativeResize="0"/>
          <p:nvPr/>
        </p:nvPicPr>
        <p:blipFill rotWithShape="1">
          <a:blip r:embed="rId3">
            <a:alphaModFix/>
          </a:blip>
          <a:srcRect b="1" l="23278" r="47111" t="0"/>
          <a:stretch/>
        </p:blipFill>
        <p:spPr>
          <a:xfrm>
            <a:off x="20" y="10"/>
            <a:ext cx="4668233" cy="685799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6" name="Google Shape;466;p45"/>
          <p:cNvGrpSpPr/>
          <p:nvPr/>
        </p:nvGrpSpPr>
        <p:grpSpPr>
          <a:xfrm rot="10800000">
            <a:off x="973338" y="0"/>
            <a:ext cx="11218662" cy="6858000"/>
            <a:chOff x="0" y="0"/>
            <a:chExt cx="11218662" cy="6858000"/>
          </a:xfrm>
        </p:grpSpPr>
        <p:sp>
          <p:nvSpPr>
            <p:cNvPr id="467" name="Google Shape;467;p45"/>
            <p:cNvSpPr/>
            <p:nvPr/>
          </p:nvSpPr>
          <p:spPr>
            <a:xfrm>
              <a:off x="1" y="0"/>
              <a:ext cx="11218661" cy="6858000"/>
            </a:xfrm>
            <a:custGeom>
              <a:rect b="b" l="l" r="r" t="t"/>
              <a:pathLst>
                <a:path extrusionOk="0" h="6858000" w="11218661">
                  <a:moveTo>
                    <a:pt x="0" y="0"/>
                  </a:moveTo>
                  <a:lnTo>
                    <a:pt x="8042507" y="0"/>
                  </a:lnTo>
                  <a:lnTo>
                    <a:pt x="1121866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262626">
                <a:alpha val="69803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8" name="Google Shape;468;p45"/>
            <p:cNvSpPr/>
            <p:nvPr/>
          </p:nvSpPr>
          <p:spPr>
            <a:xfrm>
              <a:off x="0" y="0"/>
              <a:ext cx="10771752" cy="6858000"/>
            </a:xfrm>
            <a:custGeom>
              <a:rect b="b" l="l" r="r" t="t"/>
              <a:pathLst>
                <a:path extrusionOk="0" h="6858000" w="10771752">
                  <a:moveTo>
                    <a:pt x="0" y="0"/>
                  </a:moveTo>
                  <a:lnTo>
                    <a:pt x="7595598" y="0"/>
                  </a:lnTo>
                  <a:lnTo>
                    <a:pt x="107717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9" name="Google Shape;469;p45"/>
          <p:cNvSpPr txBox="1"/>
          <p:nvPr>
            <p:ph type="title"/>
          </p:nvPr>
        </p:nvSpPr>
        <p:spPr>
          <a:xfrm>
            <a:off x="4384039" y="365125"/>
            <a:ext cx="7164493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rme"/>
              <a:buNone/>
            </a:pPr>
            <a:r>
              <a:rPr lang="en-GB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SUMMARY </a:t>
            </a:r>
            <a:endParaRPr/>
          </a:p>
        </p:txBody>
      </p:sp>
      <p:sp>
        <p:nvSpPr>
          <p:cNvPr id="470" name="Google Shape;470;p45"/>
          <p:cNvSpPr txBox="1"/>
          <p:nvPr>
            <p:ph idx="1" type="body"/>
          </p:nvPr>
        </p:nvSpPr>
        <p:spPr>
          <a:xfrm>
            <a:off x="4387515" y="2022601"/>
            <a:ext cx="7161017" cy="41543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Network your ass off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Be super keen, make yourself known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Maintaining good relationships with colleagues, suppliers, artists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Be bold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Show no fear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Shop around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Use your network. I am now apart of that so contact me any time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