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3">
  <p:sldMasterIdLst>
    <p:sldMasterId id="2147483660" r:id="rId4"/>
  </p:sldMasterIdLst>
  <p:notesMasterIdLst>
    <p:notesMasterId r:id="rId14"/>
  </p:notesMasterIdLst>
  <p:sldIdLst>
    <p:sldId id="266" r:id="rId5"/>
    <p:sldId id="312" r:id="rId6"/>
    <p:sldId id="313" r:id="rId7"/>
    <p:sldId id="314" r:id="rId8"/>
    <p:sldId id="315" r:id="rId9"/>
    <p:sldId id="318" r:id="rId10"/>
    <p:sldId id="316" r:id="rId11"/>
    <p:sldId id="317" r:id="rId12"/>
    <p:sldId id="31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19" autoAdjust="0"/>
  </p:normalViewPr>
  <p:slideViewPr>
    <p:cSldViewPr snapToGrid="0">
      <p:cViewPr varScale="1">
        <p:scale>
          <a:sx n="70" d="100"/>
          <a:sy n="70" d="100"/>
        </p:scale>
        <p:origin x="39" y="6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e Pitson" userId="db8d2b3e-593d-47e6-a0b5-dc90f7ab49ec" providerId="ADAL" clId="{90917EB6-8D97-411C-A81C-9AEDF1EC8686}"/>
    <pc:docChg chg="modSld">
      <pc:chgData name="Marie Pitson" userId="db8d2b3e-593d-47e6-a0b5-dc90f7ab49ec" providerId="ADAL" clId="{90917EB6-8D97-411C-A81C-9AEDF1EC8686}" dt="2022-11-29T08:43:44.986" v="7" actId="20577"/>
      <pc:docMkLst>
        <pc:docMk/>
      </pc:docMkLst>
      <pc:sldChg chg="modNotesTx">
        <pc:chgData name="Marie Pitson" userId="db8d2b3e-593d-47e6-a0b5-dc90f7ab49ec" providerId="ADAL" clId="{90917EB6-8D97-411C-A81C-9AEDF1EC8686}" dt="2022-11-29T08:43:44.986" v="7" actId="20577"/>
        <pc:sldMkLst>
          <pc:docMk/>
          <pc:sldMk cId="758300363" sldId="312"/>
        </pc:sldMkLst>
      </pc:sldChg>
      <pc:sldChg chg="modNotesTx">
        <pc:chgData name="Marie Pitson" userId="db8d2b3e-593d-47e6-a0b5-dc90f7ab49ec" providerId="ADAL" clId="{90917EB6-8D97-411C-A81C-9AEDF1EC8686}" dt="2022-11-29T08:43:38.657" v="6" actId="20577"/>
        <pc:sldMkLst>
          <pc:docMk/>
          <pc:sldMk cId="1403374962" sldId="313"/>
        </pc:sldMkLst>
      </pc:sldChg>
      <pc:sldChg chg="modNotesTx">
        <pc:chgData name="Marie Pitson" userId="db8d2b3e-593d-47e6-a0b5-dc90f7ab49ec" providerId="ADAL" clId="{90917EB6-8D97-411C-A81C-9AEDF1EC8686}" dt="2022-11-29T08:43:32.612" v="5" actId="20577"/>
        <pc:sldMkLst>
          <pc:docMk/>
          <pc:sldMk cId="1925246393" sldId="314"/>
        </pc:sldMkLst>
      </pc:sldChg>
      <pc:sldChg chg="modNotesTx">
        <pc:chgData name="Marie Pitson" userId="db8d2b3e-593d-47e6-a0b5-dc90f7ab49ec" providerId="ADAL" clId="{90917EB6-8D97-411C-A81C-9AEDF1EC8686}" dt="2022-11-29T08:43:28.406" v="4" actId="20577"/>
        <pc:sldMkLst>
          <pc:docMk/>
          <pc:sldMk cId="3185971170" sldId="315"/>
        </pc:sldMkLst>
      </pc:sldChg>
      <pc:sldChg chg="modNotesTx">
        <pc:chgData name="Marie Pitson" userId="db8d2b3e-593d-47e6-a0b5-dc90f7ab49ec" providerId="ADAL" clId="{90917EB6-8D97-411C-A81C-9AEDF1EC8686}" dt="2022-11-29T08:43:19.342" v="2" actId="20577"/>
        <pc:sldMkLst>
          <pc:docMk/>
          <pc:sldMk cId="1135172334" sldId="316"/>
        </pc:sldMkLst>
      </pc:sldChg>
      <pc:sldChg chg="modNotesTx">
        <pc:chgData name="Marie Pitson" userId="db8d2b3e-593d-47e6-a0b5-dc90f7ab49ec" providerId="ADAL" clId="{90917EB6-8D97-411C-A81C-9AEDF1EC8686}" dt="2022-11-29T08:43:14.786" v="1" actId="20577"/>
        <pc:sldMkLst>
          <pc:docMk/>
          <pc:sldMk cId="1602037113" sldId="317"/>
        </pc:sldMkLst>
      </pc:sldChg>
      <pc:sldChg chg="modNotesTx">
        <pc:chgData name="Marie Pitson" userId="db8d2b3e-593d-47e6-a0b5-dc90f7ab49ec" providerId="ADAL" clId="{90917EB6-8D97-411C-A81C-9AEDF1EC8686}" dt="2022-11-29T08:43:23.514" v="3" actId="20577"/>
        <pc:sldMkLst>
          <pc:docMk/>
          <pc:sldMk cId="636098755" sldId="318"/>
        </pc:sldMkLst>
      </pc:sldChg>
      <pc:sldChg chg="modNotesTx">
        <pc:chgData name="Marie Pitson" userId="db8d2b3e-593d-47e6-a0b5-dc90f7ab49ec" providerId="ADAL" clId="{90917EB6-8D97-411C-A81C-9AEDF1EC8686}" dt="2022-11-29T08:43:09.768" v="0" actId="20577"/>
        <pc:sldMkLst>
          <pc:docMk/>
          <pc:sldMk cId="1393029270" sldId="31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3D1B3E-06DD-438E-8E1F-F6BDF808520B}" type="datetimeFigureOut">
              <a:rPr lang="en-GB" smtClean="0"/>
              <a:t>29/11/2022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611F05-E2D0-4F76-8D5F-90BF7A8BA900}" type="slidenum">
              <a:rPr lang="en-GB" smtClean="0"/>
              <a:t>‹#›</a:t>
            </a:fld>
            <a:endParaRPr lang="en-GB"/>
          </a:p>
        </p:txBody>
      </p:sp>
    </p:spTree>
    <p:extLst>
      <p:ext uri="{BB962C8B-B14F-4D97-AF65-F5344CB8AC3E}">
        <p14:creationId xmlns:p14="http://schemas.microsoft.com/office/powerpoint/2010/main" val="206824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2</a:t>
            </a:fld>
            <a:endParaRPr lang="en-GB"/>
          </a:p>
        </p:txBody>
      </p:sp>
    </p:spTree>
    <p:extLst>
      <p:ext uri="{BB962C8B-B14F-4D97-AF65-F5344CB8AC3E}">
        <p14:creationId xmlns:p14="http://schemas.microsoft.com/office/powerpoint/2010/main" val="1358075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3</a:t>
            </a:fld>
            <a:endParaRPr lang="en-GB"/>
          </a:p>
        </p:txBody>
      </p:sp>
    </p:spTree>
    <p:extLst>
      <p:ext uri="{BB962C8B-B14F-4D97-AF65-F5344CB8AC3E}">
        <p14:creationId xmlns:p14="http://schemas.microsoft.com/office/powerpoint/2010/main" val="4289926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4</a:t>
            </a:fld>
            <a:endParaRPr lang="en-GB"/>
          </a:p>
        </p:txBody>
      </p:sp>
    </p:spTree>
    <p:extLst>
      <p:ext uri="{BB962C8B-B14F-4D97-AF65-F5344CB8AC3E}">
        <p14:creationId xmlns:p14="http://schemas.microsoft.com/office/powerpoint/2010/main" val="2512620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5</a:t>
            </a:fld>
            <a:endParaRPr lang="en-GB"/>
          </a:p>
        </p:txBody>
      </p:sp>
    </p:spTree>
    <p:extLst>
      <p:ext uri="{BB962C8B-B14F-4D97-AF65-F5344CB8AC3E}">
        <p14:creationId xmlns:p14="http://schemas.microsoft.com/office/powerpoint/2010/main" val="1444838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6</a:t>
            </a:fld>
            <a:endParaRPr lang="en-GB"/>
          </a:p>
        </p:txBody>
      </p:sp>
    </p:spTree>
    <p:extLst>
      <p:ext uri="{BB962C8B-B14F-4D97-AF65-F5344CB8AC3E}">
        <p14:creationId xmlns:p14="http://schemas.microsoft.com/office/powerpoint/2010/main" val="27429251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7</a:t>
            </a:fld>
            <a:endParaRPr lang="en-GB"/>
          </a:p>
        </p:txBody>
      </p:sp>
    </p:spTree>
    <p:extLst>
      <p:ext uri="{BB962C8B-B14F-4D97-AF65-F5344CB8AC3E}">
        <p14:creationId xmlns:p14="http://schemas.microsoft.com/office/powerpoint/2010/main" val="1303969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8</a:t>
            </a:fld>
            <a:endParaRPr lang="en-GB"/>
          </a:p>
        </p:txBody>
      </p:sp>
    </p:spTree>
    <p:extLst>
      <p:ext uri="{BB962C8B-B14F-4D97-AF65-F5344CB8AC3E}">
        <p14:creationId xmlns:p14="http://schemas.microsoft.com/office/powerpoint/2010/main" val="35736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611F05-E2D0-4F76-8D5F-90BF7A8BA900}" type="slidenum">
              <a:rPr lang="en-GB" smtClean="0"/>
              <a:t>9</a:t>
            </a:fld>
            <a:endParaRPr lang="en-GB"/>
          </a:p>
        </p:txBody>
      </p:sp>
    </p:spTree>
    <p:extLst>
      <p:ext uri="{BB962C8B-B14F-4D97-AF65-F5344CB8AC3E}">
        <p14:creationId xmlns:p14="http://schemas.microsoft.com/office/powerpoint/2010/main" val="1980944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11/29/2022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11/29/2022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11/29/2022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11/29/2022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11/29/2022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11/29/2022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11/29/2022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11/29/2022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11/29/2022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11/29/2022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 </a:t>
            </a:r>
            <a:r>
              <a:rPr lang="en-US" dirty="0">
                <a:latin typeface="Arial" panose="020B0604020202020204" pitchFamily="34" charset="0"/>
                <a:cs typeface="Arial" panose="020B0604020202020204" pitchFamily="34" charset="0"/>
              </a:rPr>
              <a:t>Lecture 6</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6FE2D55-1A4D-33BE-E5BA-2062AD077916}"/>
              </a:ext>
            </a:extLst>
          </p:cNvPr>
          <p:cNvSpPr txBox="1"/>
          <p:nvPr/>
        </p:nvSpPr>
        <p:spPr>
          <a:xfrm>
            <a:off x="6368700" y="2106386"/>
            <a:ext cx="4926157" cy="1077218"/>
          </a:xfrm>
          <a:prstGeom prst="rect">
            <a:avLst/>
          </a:prstGeom>
          <a:noFill/>
        </p:spPr>
        <p:txBody>
          <a:bodyPr wrap="none" rtlCol="0">
            <a:spAutoFit/>
          </a:bodyPr>
          <a:lstStyle/>
          <a:p>
            <a:r>
              <a:rPr lang="en-GB" sz="3200" b="1" dirty="0"/>
              <a:t>Contemporary Themes in </a:t>
            </a:r>
          </a:p>
          <a:p>
            <a:r>
              <a:rPr lang="en-GB" sz="3200" b="1" dirty="0"/>
              <a:t>Management and Leadership</a:t>
            </a: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7" name="Rectangle 104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49" name="Straight Connector 104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51" name="Rectangle 1050">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953EED3-2371-8C35-A846-9EAC2F12BFB8}"/>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solidFill>
                  <a:srgbClr val="FFFFFF"/>
                </a:solidFill>
              </a:rPr>
              <a:t>Data Collection</a:t>
            </a:r>
          </a:p>
        </p:txBody>
      </p:sp>
      <p:cxnSp>
        <p:nvCxnSpPr>
          <p:cNvPr id="1053" name="Straight Connector 1052">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026" name="Picture 2" descr="See the source image">
            <a:extLst>
              <a:ext uri="{FF2B5EF4-FFF2-40B4-BE49-F238E27FC236}">
                <a16:creationId xmlns:a16="http://schemas.microsoft.com/office/drawing/2014/main" id="{BFEC0326-D013-6204-4445-E5017450E2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69" r="19477" b="-1"/>
          <a:stretch/>
        </p:blipFill>
        <p:spPr bwMode="auto">
          <a:xfrm>
            <a:off x="4635095" y="10"/>
            <a:ext cx="755688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83003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FCBFF-F052-C112-9E73-98B5903C8C76}"/>
              </a:ext>
            </a:extLst>
          </p:cNvPr>
          <p:cNvSpPr>
            <a:spLocks noGrp="1"/>
          </p:cNvSpPr>
          <p:nvPr>
            <p:ph type="title"/>
          </p:nvPr>
        </p:nvSpPr>
        <p:spPr/>
        <p:txBody>
          <a:bodyPr/>
          <a:lstStyle/>
          <a:p>
            <a:r>
              <a:rPr lang="en-GB" dirty="0"/>
              <a:t>What data do you need?</a:t>
            </a:r>
          </a:p>
        </p:txBody>
      </p:sp>
      <p:sp>
        <p:nvSpPr>
          <p:cNvPr id="3" name="Content Placeholder 2">
            <a:extLst>
              <a:ext uri="{FF2B5EF4-FFF2-40B4-BE49-F238E27FC236}">
                <a16:creationId xmlns:a16="http://schemas.microsoft.com/office/drawing/2014/main" id="{80577F1A-BD3E-FA0A-3D49-3867E936E7D1}"/>
              </a:ext>
            </a:extLst>
          </p:cNvPr>
          <p:cNvSpPr>
            <a:spLocks noGrp="1"/>
          </p:cNvSpPr>
          <p:nvPr>
            <p:ph idx="1"/>
          </p:nvPr>
        </p:nvSpPr>
        <p:spPr>
          <a:xfrm>
            <a:off x="1097280" y="2086429"/>
            <a:ext cx="10058400" cy="3760891"/>
          </a:xfrm>
        </p:spPr>
        <p:txBody>
          <a:bodyPr/>
          <a:lstStyle/>
          <a:p>
            <a:r>
              <a:rPr lang="en-GB" b="1" i="0" dirty="0">
                <a:solidFill>
                  <a:srgbClr val="2D2D2D"/>
                </a:solidFill>
                <a:effectLst/>
                <a:latin typeface="Noto Sans" panose="020B0502040504020204" pitchFamily="34" charset="0"/>
              </a:rPr>
              <a:t> </a:t>
            </a:r>
          </a:p>
          <a:p>
            <a:pPr marL="0" indent="0">
              <a:buNone/>
            </a:pPr>
            <a:endParaRPr lang="en-GB" dirty="0"/>
          </a:p>
        </p:txBody>
      </p:sp>
      <p:sp>
        <p:nvSpPr>
          <p:cNvPr id="5" name="TextBox 4">
            <a:extLst>
              <a:ext uri="{FF2B5EF4-FFF2-40B4-BE49-F238E27FC236}">
                <a16:creationId xmlns:a16="http://schemas.microsoft.com/office/drawing/2014/main" id="{98F028E0-EDF2-FA92-8984-88593A205550}"/>
              </a:ext>
            </a:extLst>
          </p:cNvPr>
          <p:cNvSpPr txBox="1"/>
          <p:nvPr/>
        </p:nvSpPr>
        <p:spPr>
          <a:xfrm>
            <a:off x="1153236" y="1960687"/>
            <a:ext cx="10297235" cy="4524315"/>
          </a:xfrm>
          <a:prstGeom prst="rect">
            <a:avLst/>
          </a:prstGeom>
          <a:noFill/>
        </p:spPr>
        <p:txBody>
          <a:bodyPr wrap="square">
            <a:spAutoFit/>
          </a:bodyPr>
          <a:lstStyle/>
          <a:p>
            <a:r>
              <a:rPr lang="en-GB" sz="1800" dirty="0">
                <a:solidFill>
                  <a:srgbClr val="000000"/>
                </a:solidFill>
                <a:effectLst/>
                <a:latin typeface="Arial" panose="020B0604020202020204" pitchFamily="34" charset="0"/>
                <a:ea typeface="Cambria" panose="02040503050406030204" pitchFamily="18" charset="0"/>
              </a:rPr>
              <a:t>Design an implementation plan in response to the findings presented in assignment 1.    Critically evaluate and make reference to contemporary themes in management and leadership and how these approaches can be implemented to enable a more diverse leadership structure within your chosen industry. </a:t>
            </a:r>
            <a:endParaRPr lang="en-GB" sz="12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Cambria" panose="02040503050406030204" pitchFamily="18" charset="0"/>
              </a:rPr>
              <a:t> </a:t>
            </a:r>
            <a:endParaRPr lang="en-GB" sz="12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Cambria" panose="02040503050406030204" pitchFamily="18" charset="0"/>
              </a:rPr>
              <a:t>Within the plan you need to consider the following:</a:t>
            </a:r>
            <a:endParaRPr lang="en-GB" sz="12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Cambria" panose="02040503050406030204" pitchFamily="18" charset="0"/>
              </a:rPr>
              <a:t>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solidFill>
                  <a:srgbClr val="000000"/>
                </a:solidFill>
                <a:effectLst/>
                <a:latin typeface="Arial" panose="020B0604020202020204" pitchFamily="34" charset="0"/>
                <a:ea typeface="Cambria" panose="02040503050406030204" pitchFamily="18" charset="0"/>
              </a:rPr>
              <a:t>Critically analyse the role of education in facilitating career opportunities for women in your chosen sector.   Consider whether it is organisations or public perception that limits the progression of women to leadership roles. Make recommendations for development in this area.</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solidFill>
                  <a:srgbClr val="000000"/>
                </a:solidFill>
                <a:effectLst/>
                <a:latin typeface="Arial" panose="020B0604020202020204" pitchFamily="34" charset="0"/>
                <a:ea typeface="Cambria" panose="02040503050406030204" pitchFamily="18" charset="0"/>
              </a:rPr>
              <a:t>Critically evaluate assumptions regarding women and their aspirations in your chosen sector. Make recommendations for overcoming any negative assumptions, using contemporary management and leadership theories to support the points put forward.</a:t>
            </a:r>
            <a:endParaRPr lang="en-GB" sz="12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1800" dirty="0">
                <a:solidFill>
                  <a:srgbClr val="000000"/>
                </a:solidFill>
                <a:effectLst/>
                <a:latin typeface="Arial" panose="020B0604020202020204" pitchFamily="34" charset="0"/>
                <a:ea typeface="Cambria" panose="02040503050406030204" pitchFamily="18" charset="0"/>
              </a:rPr>
              <a:t>Consider and discuss self-awareness, communication, political approaches in organisations, gender discrimination, power struggles, diversity in the workplace and organisational culture.  </a:t>
            </a:r>
            <a:endParaRPr lang="en-GB" sz="1200" dirty="0">
              <a:effectLst/>
              <a:latin typeface="Times New Roman" panose="02020603050405020304" pitchFamily="18" charset="0"/>
              <a:ea typeface="Times New Roman" panose="02020603050405020304" pitchFamily="18" charset="0"/>
            </a:endParaRPr>
          </a:p>
          <a:p>
            <a:pPr marL="457200"/>
            <a:r>
              <a:rPr lang="en-GB" sz="1800" dirty="0">
                <a:solidFill>
                  <a:srgbClr val="000000"/>
                </a:solidFill>
                <a:effectLst/>
                <a:latin typeface="Arial" panose="020B0604020202020204" pitchFamily="34" charset="0"/>
                <a:ea typeface="Cambria" panose="02040503050406030204" pitchFamily="18" charset="0"/>
              </a:rPr>
              <a:t>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03374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D412212-FAA0-A713-C6AA-706F0A3DBD07}"/>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Data</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DFC4306-84D8-39D2-E44D-25DB57E3EC46}"/>
              </a:ext>
            </a:extLst>
          </p:cNvPr>
          <p:cNvSpPr>
            <a:spLocks noGrp="1"/>
          </p:cNvSpPr>
          <p:nvPr>
            <p:ph idx="1"/>
          </p:nvPr>
        </p:nvSpPr>
        <p:spPr>
          <a:xfrm>
            <a:off x="643467" y="2546224"/>
            <a:ext cx="3448259" cy="3342747"/>
          </a:xfrm>
        </p:spPr>
        <p:txBody>
          <a:bodyPr>
            <a:normAutofit/>
          </a:bodyPr>
          <a:lstStyle/>
          <a:p>
            <a:r>
              <a:rPr lang="en-GB" sz="1800" dirty="0">
                <a:solidFill>
                  <a:srgbClr val="FFFFFF"/>
                </a:solidFill>
              </a:rPr>
              <a:t>Contemporary Themes in Management and Leadership</a:t>
            </a:r>
          </a:p>
          <a:p>
            <a:r>
              <a:rPr lang="en-GB" sz="1800" dirty="0">
                <a:solidFill>
                  <a:srgbClr val="FFFFFF"/>
                </a:solidFill>
              </a:rPr>
              <a:t>Education</a:t>
            </a:r>
          </a:p>
          <a:p>
            <a:r>
              <a:rPr lang="en-GB" sz="1800" dirty="0">
                <a:solidFill>
                  <a:srgbClr val="FFFFFF"/>
                </a:solidFill>
              </a:rPr>
              <a:t>Public Perception</a:t>
            </a:r>
          </a:p>
        </p:txBody>
      </p:sp>
      <p:pic>
        <p:nvPicPr>
          <p:cNvPr id="5" name="Picture 4" descr="101010 data lines to infinity">
            <a:extLst>
              <a:ext uri="{FF2B5EF4-FFF2-40B4-BE49-F238E27FC236}">
                <a16:creationId xmlns:a16="http://schemas.microsoft.com/office/drawing/2014/main" id="{68A0DA16-02AB-FA10-94AB-4F66E9D69F65}"/>
              </a:ext>
            </a:extLst>
          </p:cNvPr>
          <p:cNvPicPr>
            <a:picLocks noChangeAspect="1"/>
          </p:cNvPicPr>
          <p:nvPr/>
        </p:nvPicPr>
        <p:blipFill rotWithShape="1">
          <a:blip r:embed="rId3"/>
          <a:srcRect l="16168" r="12665" b="1"/>
          <a:stretch/>
        </p:blipFill>
        <p:spPr>
          <a:xfrm>
            <a:off x="4654296" y="10"/>
            <a:ext cx="7537703" cy="6857990"/>
          </a:xfrm>
          <a:prstGeom prst="rect">
            <a:avLst/>
          </a:prstGeom>
        </p:spPr>
      </p:pic>
    </p:spTree>
    <p:extLst>
      <p:ext uri="{BB962C8B-B14F-4D97-AF65-F5344CB8AC3E}">
        <p14:creationId xmlns:p14="http://schemas.microsoft.com/office/powerpoint/2010/main" val="192524639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F338B1E-3DD4-1A7B-9130-F557FCBB632E}"/>
              </a:ext>
            </a:extLst>
          </p:cNvPr>
          <p:cNvSpPr>
            <a:spLocks noGrp="1"/>
          </p:cNvSpPr>
          <p:nvPr>
            <p:ph type="title"/>
          </p:nvPr>
        </p:nvSpPr>
        <p:spPr>
          <a:xfrm>
            <a:off x="643467" y="516835"/>
            <a:ext cx="3448259" cy="1666501"/>
          </a:xfrm>
        </p:spPr>
        <p:txBody>
          <a:bodyPr>
            <a:normAutofit/>
          </a:bodyPr>
          <a:lstStyle/>
          <a:p>
            <a:r>
              <a:rPr lang="en-GB" sz="4000">
                <a:solidFill>
                  <a:srgbClr val="FFFFFF"/>
                </a:solidFill>
              </a:rPr>
              <a:t>Presentation of Data</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4DC0E9-FFFC-5154-6E53-810FA5E0A214}"/>
              </a:ext>
            </a:extLst>
          </p:cNvPr>
          <p:cNvSpPr>
            <a:spLocks noGrp="1"/>
          </p:cNvSpPr>
          <p:nvPr>
            <p:ph idx="1"/>
          </p:nvPr>
        </p:nvSpPr>
        <p:spPr>
          <a:xfrm>
            <a:off x="643467" y="2546224"/>
            <a:ext cx="3448259" cy="3342747"/>
          </a:xfrm>
        </p:spPr>
        <p:txBody>
          <a:bodyPr>
            <a:normAutofit/>
          </a:bodyPr>
          <a:lstStyle/>
          <a:p>
            <a:r>
              <a:rPr lang="en-GB" sz="1800">
                <a:solidFill>
                  <a:srgbClr val="FFFFFF"/>
                </a:solidFill>
                <a:latin typeface="Arial" panose="020B0604020202020204" pitchFamily="34" charset="0"/>
                <a:cs typeface="Arial" panose="020B0604020202020204" pitchFamily="34" charset="0"/>
              </a:rPr>
              <a:t>Tables</a:t>
            </a:r>
          </a:p>
          <a:p>
            <a:r>
              <a:rPr lang="en-GB" sz="1800">
                <a:solidFill>
                  <a:srgbClr val="FFFFFF"/>
                </a:solidFill>
                <a:latin typeface="Arial" panose="020B0604020202020204" pitchFamily="34" charset="0"/>
                <a:cs typeface="Arial" panose="020B0604020202020204" pitchFamily="34" charset="0"/>
              </a:rPr>
              <a:t>Charts</a:t>
            </a:r>
          </a:p>
          <a:p>
            <a:r>
              <a:rPr lang="en-GB" sz="1800">
                <a:solidFill>
                  <a:srgbClr val="FFFFFF"/>
                </a:solidFill>
                <a:latin typeface="Arial" panose="020B0604020202020204" pitchFamily="34" charset="0"/>
                <a:cs typeface="Arial" panose="020B0604020202020204" pitchFamily="34" charset="0"/>
              </a:rPr>
              <a:t>Graphs</a:t>
            </a:r>
          </a:p>
          <a:p>
            <a:r>
              <a:rPr lang="en-GB" sz="1800">
                <a:solidFill>
                  <a:srgbClr val="FFFFFF"/>
                </a:solidFill>
                <a:latin typeface="Arial" panose="020B0604020202020204" pitchFamily="34" charset="0"/>
                <a:cs typeface="Arial" panose="020B0604020202020204" pitchFamily="34" charset="0"/>
              </a:rPr>
              <a:t>Text</a:t>
            </a:r>
          </a:p>
          <a:p>
            <a:r>
              <a:rPr lang="en-GB" sz="1800">
                <a:solidFill>
                  <a:srgbClr val="FFFFFF"/>
                </a:solidFill>
                <a:latin typeface="Arial" panose="020B0604020202020204" pitchFamily="34" charset="0"/>
                <a:cs typeface="Arial" panose="020B0604020202020204" pitchFamily="34" charset="0"/>
              </a:rPr>
              <a:t>Maps</a:t>
            </a:r>
          </a:p>
        </p:txBody>
      </p:sp>
      <p:pic>
        <p:nvPicPr>
          <p:cNvPr id="5" name="Picture 4" descr="Calculator, pen, compass, money and a paper with graphs printed on it">
            <a:extLst>
              <a:ext uri="{FF2B5EF4-FFF2-40B4-BE49-F238E27FC236}">
                <a16:creationId xmlns:a16="http://schemas.microsoft.com/office/drawing/2014/main" id="{FE499F4A-AF83-EBB9-4E3F-53EFA81F1171}"/>
              </a:ext>
            </a:extLst>
          </p:cNvPr>
          <p:cNvPicPr>
            <a:picLocks noChangeAspect="1"/>
          </p:cNvPicPr>
          <p:nvPr/>
        </p:nvPicPr>
        <p:blipFill rotWithShape="1">
          <a:blip r:embed="rId3"/>
          <a:srcRect l="19000" r="14777" b="-1"/>
          <a:stretch/>
        </p:blipFill>
        <p:spPr>
          <a:xfrm>
            <a:off x="4654296" y="10"/>
            <a:ext cx="7537703" cy="6857990"/>
          </a:xfrm>
          <a:prstGeom prst="rect">
            <a:avLst/>
          </a:prstGeom>
        </p:spPr>
      </p:pic>
    </p:spTree>
    <p:extLst>
      <p:ext uri="{BB962C8B-B14F-4D97-AF65-F5344CB8AC3E}">
        <p14:creationId xmlns:p14="http://schemas.microsoft.com/office/powerpoint/2010/main" val="318597117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09C8AF-9823-EEB6-8C73-0D2BA024504D}"/>
              </a:ext>
            </a:extLst>
          </p:cNvPr>
          <p:cNvPicPr>
            <a:picLocks noChangeAspect="1"/>
          </p:cNvPicPr>
          <p:nvPr/>
        </p:nvPicPr>
        <p:blipFill rotWithShape="1">
          <a:blip r:embed="rId3">
            <a:grayscl/>
          </a:blip>
          <a:srcRect t="24802" b="35120"/>
          <a:stretch/>
        </p:blipFill>
        <p:spPr>
          <a:xfrm>
            <a:off x="20" y="10"/>
            <a:ext cx="12191980" cy="6857990"/>
          </a:xfrm>
          <a:prstGeom prst="rect">
            <a:avLst/>
          </a:prstGeom>
        </p:spPr>
      </p:pic>
    </p:spTree>
    <p:extLst>
      <p:ext uri="{BB962C8B-B14F-4D97-AF65-F5344CB8AC3E}">
        <p14:creationId xmlns:p14="http://schemas.microsoft.com/office/powerpoint/2010/main" val="636098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9B4056F-1959-4627-A683-77F6C0603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10">
            <a:extLst>
              <a:ext uri="{FF2B5EF4-FFF2-40B4-BE49-F238E27FC236}">
                <a16:creationId xmlns:a16="http://schemas.microsoft.com/office/drawing/2014/main" id="{5D4FFD5B-0B24-A3D2-D797-B936428E2EC9}"/>
              </a:ext>
            </a:extLst>
          </p:cNvPr>
          <p:cNvPicPr>
            <a:picLocks noGrp="1" noChangeAspect="1"/>
          </p:cNvPicPr>
          <p:nvPr>
            <p:ph idx="1"/>
          </p:nvPr>
        </p:nvPicPr>
        <p:blipFill>
          <a:blip r:embed="rId3"/>
          <a:stretch>
            <a:fillRect/>
          </a:stretch>
        </p:blipFill>
        <p:spPr>
          <a:xfrm>
            <a:off x="1949960" y="643538"/>
            <a:ext cx="8293179" cy="3557043"/>
          </a:xfrm>
          <a:prstGeom prst="rect">
            <a:avLst/>
          </a:prstGeom>
        </p:spPr>
      </p:pic>
      <p:sp>
        <p:nvSpPr>
          <p:cNvPr id="21" name="Rectangle 20">
            <a:extLst>
              <a:ext uri="{FF2B5EF4-FFF2-40B4-BE49-F238E27FC236}">
                <a16:creationId xmlns:a16="http://schemas.microsoft.com/office/drawing/2014/main" id="{D8D7349B-C9FA-4FCE-A1FF-948F460A3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554906"/>
            <a:ext cx="12188952" cy="2303094"/>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CC9E92C-0DDF-0182-ECD8-19CA62E7C2CF}"/>
              </a:ext>
            </a:extLst>
          </p:cNvPr>
          <p:cNvSpPr>
            <a:spLocks noGrp="1"/>
          </p:cNvSpPr>
          <p:nvPr>
            <p:ph type="title"/>
          </p:nvPr>
        </p:nvSpPr>
        <p:spPr>
          <a:xfrm>
            <a:off x="633998" y="4905301"/>
            <a:ext cx="4988879" cy="1554485"/>
          </a:xfrm>
        </p:spPr>
        <p:txBody>
          <a:bodyPr vert="horz" lIns="91440" tIns="45720" rIns="91440" bIns="45720" rtlCol="0" anchor="ctr">
            <a:normAutofit/>
          </a:bodyPr>
          <a:lstStyle/>
          <a:p>
            <a:pPr algn="r"/>
            <a:r>
              <a:rPr lang="en-US" sz="4000" dirty="0">
                <a:solidFill>
                  <a:srgbClr val="FFFFFF"/>
                </a:solidFill>
              </a:rPr>
              <a:t>Evaluation of chart data</a:t>
            </a:r>
          </a:p>
        </p:txBody>
      </p:sp>
      <p:cxnSp>
        <p:nvCxnSpPr>
          <p:cNvPr id="23" name="Straight Connector 22">
            <a:extLst>
              <a:ext uri="{FF2B5EF4-FFF2-40B4-BE49-F238E27FC236}">
                <a16:creationId xmlns:a16="http://schemas.microsoft.com/office/drawing/2014/main" id="{55646586-8E5D-4A2B-BDA9-01CE28AC8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0770" y="5247564"/>
            <a:ext cx="0" cy="87345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Rectangle 1">
            <a:extLst>
              <a:ext uri="{FF2B5EF4-FFF2-40B4-BE49-F238E27FC236}">
                <a16:creationId xmlns:a16="http://schemas.microsoft.com/office/drawing/2014/main" id="{B73293FA-0690-96B3-AA7B-F0CBC4EA1BD6}"/>
              </a:ext>
            </a:extLst>
          </p:cNvPr>
          <p:cNvSpPr>
            <a:spLocks noChangeArrowheads="1"/>
          </p:cNvSpPr>
          <p:nvPr/>
        </p:nvSpPr>
        <p:spPr bwMode="auto">
          <a:xfrm>
            <a:off x="6064301" y="4905300"/>
            <a:ext cx="5493699" cy="15544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45720" rIns="0" bIns="45720" numCol="1" rtlCol="0" anchor="ctr" anchorCtr="0" compatLnSpc="1">
            <a:prstTxWarp prst="textNoShape">
              <a:avLst/>
            </a:prstTxWarp>
            <a:normAutofit/>
          </a:bodyPr>
          <a:lstStyle/>
          <a:p>
            <a:pPr marL="0" marR="0" lvl="0" indent="0" fontAlgn="base">
              <a:spcBef>
                <a:spcPct val="0"/>
              </a:spcBef>
              <a:spcAft>
                <a:spcPts val="600"/>
              </a:spcAft>
              <a:buClrTx/>
              <a:buSzTx/>
              <a:buFont typeface="Calibri" panose="020F0502020204030204" pitchFamily="34" charset="0"/>
              <a:buNone/>
              <a:tabLst/>
            </a:pPr>
            <a:r>
              <a:rPr lang="en-US" altLang="en-US" sz="2000" i="1" dirty="0">
                <a:solidFill>
                  <a:srgbClr val="FFFFFF"/>
                </a:solidFill>
                <a:latin typeface="Arial" panose="020B0604020202020204" pitchFamily="34" charset="0"/>
                <a:cs typeface="Arial" panose="020B0604020202020204" pitchFamily="34" charset="0"/>
              </a:rPr>
              <a:t>Labelling</a:t>
            </a:r>
            <a:r>
              <a:rPr lang="en-US" altLang="en-US" i="1" dirty="0">
                <a:solidFill>
                  <a:srgbClr val="FFFFFF"/>
                </a:solidFill>
              </a:rPr>
              <a:t>  </a:t>
            </a:r>
            <a:endParaRPr kumimoji="0" lang="en-US" altLang="en-US" b="0" i="0" u="none" strike="noStrike" cap="none" normalizeH="0" baseline="0" dirty="0">
              <a:ln>
                <a:noFill/>
              </a:ln>
              <a:solidFill>
                <a:srgbClr val="FFFFFF"/>
              </a:solidFill>
              <a:effectLst/>
            </a:endParaRPr>
          </a:p>
          <a:p>
            <a:pPr marL="0" marR="0" lvl="0" indent="0" fontAlgn="base">
              <a:spcBef>
                <a:spcPct val="0"/>
              </a:spcBef>
              <a:spcAft>
                <a:spcPts val="600"/>
              </a:spcAft>
              <a:buClrTx/>
              <a:buSzTx/>
              <a:buFont typeface="Calibri" panose="020F0502020204030204" pitchFamily="34" charset="0"/>
              <a:buNone/>
              <a:tabLst/>
            </a:pPr>
            <a:endParaRPr kumimoji="0" lang="en-US" altLang="en-US" b="0" i="0" u="none" strike="noStrike" cap="none" normalizeH="0" baseline="0" dirty="0">
              <a:ln>
                <a:noFill/>
              </a:ln>
              <a:solidFill>
                <a:srgbClr val="FFFFFF"/>
              </a:solidFill>
              <a:effectLst/>
            </a:endParaRPr>
          </a:p>
        </p:txBody>
      </p:sp>
    </p:spTree>
    <p:extLst>
      <p:ext uri="{BB962C8B-B14F-4D97-AF65-F5344CB8AC3E}">
        <p14:creationId xmlns:p14="http://schemas.microsoft.com/office/powerpoint/2010/main" val="1135172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C82D4-09EC-DA9B-1CC9-34931976B645}"/>
              </a:ext>
            </a:extLst>
          </p:cNvPr>
          <p:cNvSpPr>
            <a:spLocks noGrp="1"/>
          </p:cNvSpPr>
          <p:nvPr>
            <p:ph type="title"/>
          </p:nvPr>
        </p:nvSpPr>
        <p:spPr/>
        <p:txBody>
          <a:bodyPr/>
          <a:lstStyle/>
          <a:p>
            <a:r>
              <a:rPr lang="en-GB" dirty="0"/>
              <a:t>Evaluating the content</a:t>
            </a:r>
          </a:p>
        </p:txBody>
      </p:sp>
      <p:sp>
        <p:nvSpPr>
          <p:cNvPr id="3" name="Content Placeholder 2">
            <a:extLst>
              <a:ext uri="{FF2B5EF4-FFF2-40B4-BE49-F238E27FC236}">
                <a16:creationId xmlns:a16="http://schemas.microsoft.com/office/drawing/2014/main" id="{C3F30A90-5410-A667-2443-35E1CC2D21E5}"/>
              </a:ext>
            </a:extLst>
          </p:cNvPr>
          <p:cNvSpPr>
            <a:spLocks noGrp="1"/>
          </p:cNvSpPr>
          <p:nvPr>
            <p:ph idx="1"/>
          </p:nvPr>
        </p:nvSpPr>
        <p:spPr>
          <a:xfrm>
            <a:off x="623751" y="1953985"/>
            <a:ext cx="10800806" cy="4288972"/>
          </a:xfrm>
        </p:spPr>
        <p:txBody>
          <a:bodyPr>
            <a:normAutofit fontScale="85000" lnSpcReduction="10000"/>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first year that the researcher took over the module, in line with previous academic years, the students were provided with marks for their mock examination.  </a:t>
            </a:r>
            <a:r>
              <a:rPr lang="en-GB" sz="1800" dirty="0">
                <a:solidFill>
                  <a:srgbClr val="000000"/>
                </a:solidFill>
                <a:effectLst/>
                <a:latin typeface="Times New Roman" panose="02020603050405020304" pitchFamily="18" charset="0"/>
                <a:ea typeface="Times New Roman" panose="02020603050405020304" pitchFamily="18" charset="0"/>
              </a:rPr>
              <a:t>In lectures there were a percentage of learners that had exhibited confidence issues with the numerical elements of the module which was depicted in their mock results with the lowest mark achieved being 22%.  </a:t>
            </a:r>
            <a:r>
              <a:rPr lang="en-GB" sz="1800" dirty="0">
                <a:effectLst/>
                <a:latin typeface="Times New Roman" panose="02020603050405020304" pitchFamily="18" charset="0"/>
                <a:ea typeface="Times New Roman" panose="02020603050405020304" pitchFamily="18" charset="0"/>
              </a:rPr>
              <a:t>However, it should be noted that the majority of the students performed well in the mock examination, with an average mark of</a:t>
            </a:r>
            <a:r>
              <a:rPr lang="en-GB" sz="1800" dirty="0">
                <a:solidFill>
                  <a:srgbClr val="000000"/>
                </a:solidFill>
                <a:effectLst/>
                <a:latin typeface="Times New Roman" panose="02020603050405020304" pitchFamily="18" charset="0"/>
                <a:ea typeface="Times New Roman" panose="02020603050405020304" pitchFamily="18" charset="0"/>
              </a:rPr>
              <a:t> 54%.  </a:t>
            </a:r>
            <a:r>
              <a:rPr lang="en-GB" sz="1800" dirty="0">
                <a:effectLst/>
                <a:latin typeface="Times New Roman" panose="02020603050405020304" pitchFamily="18" charset="0"/>
                <a:ea typeface="Times New Roman" panose="02020603050405020304" pitchFamily="18" charset="0"/>
              </a:rPr>
              <a:t>The average results for the mock and summative examination are presented in Figure. 1. </a:t>
            </a:r>
          </a:p>
          <a:p>
            <a:pPr algn="just">
              <a:lnSpc>
                <a:spcPct val="150000"/>
              </a:lnSpc>
            </a:pPr>
            <a:r>
              <a:rPr lang="en-GB" sz="1800" dirty="0">
                <a:effectLst/>
                <a:latin typeface="Times New Roman" panose="02020603050405020304" pitchFamily="18" charset="0"/>
                <a:ea typeface="Times New Roman" panose="02020603050405020304" pitchFamily="18" charset="0"/>
              </a:rPr>
              <a:t>Despite revision sessions being structured to support the students prior to the summative exam, many of the low attainers were fixated on the low results they had achieved in their mock and did not perform well in the summative examination, with some marks going down.  However, it should also be noted that some students who had achieved mock results over 60% also saw a reduced mark for the summative examination. Following the summative exam the average for the module overall </a:t>
            </a:r>
            <a:r>
              <a:rPr lang="en-GB" sz="1800" dirty="0">
                <a:solidFill>
                  <a:srgbClr val="000000"/>
                </a:solidFill>
                <a:effectLst/>
                <a:latin typeface="Times New Roman" panose="02020603050405020304" pitchFamily="18" charset="0"/>
                <a:ea typeface="Times New Roman" panose="02020603050405020304" pitchFamily="18" charset="0"/>
              </a:rPr>
              <a:t>was 56%, </a:t>
            </a:r>
            <a:r>
              <a:rPr lang="en-GB" sz="1800" dirty="0">
                <a:effectLst/>
                <a:latin typeface="Times New Roman" panose="02020603050405020304" pitchFamily="18" charset="0"/>
                <a:ea typeface="Times New Roman" panose="02020603050405020304" pitchFamily="18" charset="0"/>
              </a:rPr>
              <a:t>but this was due in part to an increase in the marks of the more confident students.  However, there was very little difference between the overall marks achieved in the mock and summative examination.  Despite those who undertook the mock having seen the paper layout, there was only a 3% difference between the summative marks achieved by those who did the mock and those who did not (Figure. 1).</a:t>
            </a:r>
          </a:p>
          <a:p>
            <a:pPr algn="just">
              <a:lnSpc>
                <a:spcPct val="150000"/>
              </a:lnSpc>
            </a:pPr>
            <a:endParaRPr lang="en-GB" sz="18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02037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6B7E7E1-505E-57B9-E9B2-52F5F5D49A22}"/>
              </a:ext>
            </a:extLst>
          </p:cNvPr>
          <p:cNvSpPr>
            <a:spLocks noGrp="1"/>
          </p:cNvSpPr>
          <p:nvPr>
            <p:ph type="title"/>
          </p:nvPr>
        </p:nvSpPr>
        <p:spPr>
          <a:xfrm>
            <a:off x="643467" y="516835"/>
            <a:ext cx="3448259" cy="1666501"/>
          </a:xfrm>
        </p:spPr>
        <p:txBody>
          <a:bodyPr>
            <a:normAutofit/>
          </a:bodyPr>
          <a:lstStyle/>
          <a:p>
            <a:r>
              <a:rPr lang="en-GB" sz="4000" dirty="0">
                <a:solidFill>
                  <a:srgbClr val="FFFFFF"/>
                </a:solidFill>
              </a:rPr>
              <a:t>Implementation Plan</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194A52-7F9B-DC45-6D4A-7E18300EEA3D}"/>
              </a:ext>
            </a:extLst>
          </p:cNvPr>
          <p:cNvSpPr>
            <a:spLocks noGrp="1"/>
          </p:cNvSpPr>
          <p:nvPr>
            <p:ph idx="1"/>
          </p:nvPr>
        </p:nvSpPr>
        <p:spPr>
          <a:xfrm>
            <a:off x="643467" y="2546223"/>
            <a:ext cx="3448259" cy="4182119"/>
          </a:xfrm>
        </p:spPr>
        <p:txBody>
          <a:bodyPr>
            <a:normAutofit fontScale="85000" lnSpcReduction="20000"/>
          </a:bodyPr>
          <a:lstStyle/>
          <a:p>
            <a:r>
              <a:rPr lang="en-GB" sz="1800" dirty="0">
                <a:solidFill>
                  <a:srgbClr val="FFFFFF"/>
                </a:solidFill>
              </a:rPr>
              <a:t>Cover Page</a:t>
            </a:r>
          </a:p>
          <a:p>
            <a:r>
              <a:rPr lang="en-GB" sz="1800" dirty="0">
                <a:solidFill>
                  <a:srgbClr val="FFFFFF"/>
                </a:solidFill>
              </a:rPr>
              <a:t>Executive Summary</a:t>
            </a:r>
          </a:p>
          <a:p>
            <a:r>
              <a:rPr lang="en-GB" sz="1800" dirty="0">
                <a:solidFill>
                  <a:srgbClr val="FFFFFF"/>
                </a:solidFill>
              </a:rPr>
              <a:t>Table of Contents</a:t>
            </a:r>
          </a:p>
          <a:p>
            <a:r>
              <a:rPr lang="en-GB" sz="1800" dirty="0">
                <a:solidFill>
                  <a:srgbClr val="FFFFFF"/>
                </a:solidFill>
              </a:rPr>
              <a:t>List of Figures</a:t>
            </a:r>
          </a:p>
          <a:p>
            <a:r>
              <a:rPr lang="en-GB" sz="1800" dirty="0">
                <a:solidFill>
                  <a:srgbClr val="FFFFFF"/>
                </a:solidFill>
              </a:rPr>
              <a:t>Introduction</a:t>
            </a:r>
          </a:p>
          <a:p>
            <a:r>
              <a:rPr lang="en-GB" sz="1800" dirty="0">
                <a:solidFill>
                  <a:srgbClr val="FFFFFF"/>
                </a:solidFill>
              </a:rPr>
              <a:t>Main Findings</a:t>
            </a:r>
          </a:p>
          <a:p>
            <a:pPr lvl="1"/>
            <a:r>
              <a:rPr lang="en-GB" sz="1600" dirty="0">
                <a:solidFill>
                  <a:srgbClr val="FFFFFF"/>
                </a:solidFill>
              </a:rPr>
              <a:t>Implementation Plan</a:t>
            </a:r>
          </a:p>
          <a:p>
            <a:r>
              <a:rPr lang="en-GB" sz="1800" dirty="0">
                <a:solidFill>
                  <a:srgbClr val="FFFFFF"/>
                </a:solidFill>
              </a:rPr>
              <a:t>Conclusion and Recommendations</a:t>
            </a:r>
          </a:p>
          <a:p>
            <a:r>
              <a:rPr lang="en-GB" sz="1800" dirty="0">
                <a:solidFill>
                  <a:srgbClr val="FFFFFF"/>
                </a:solidFill>
              </a:rPr>
              <a:t>Reference List</a:t>
            </a:r>
          </a:p>
          <a:p>
            <a:r>
              <a:rPr lang="en-GB" sz="1800" dirty="0">
                <a:solidFill>
                  <a:srgbClr val="FFFFFF"/>
                </a:solidFill>
              </a:rPr>
              <a:t>Bibliography</a:t>
            </a:r>
          </a:p>
          <a:p>
            <a:r>
              <a:rPr lang="en-GB" sz="1800" dirty="0">
                <a:solidFill>
                  <a:srgbClr val="FFFFFF"/>
                </a:solidFill>
              </a:rPr>
              <a:t>Appendices</a:t>
            </a:r>
          </a:p>
        </p:txBody>
      </p:sp>
      <p:pic>
        <p:nvPicPr>
          <p:cNvPr id="5" name="Picture 4" descr="Personne écrivant sur un bloc-notes">
            <a:extLst>
              <a:ext uri="{FF2B5EF4-FFF2-40B4-BE49-F238E27FC236}">
                <a16:creationId xmlns:a16="http://schemas.microsoft.com/office/drawing/2014/main" id="{CA0D6E02-6461-DA3F-7076-59BDB971EED0}"/>
              </a:ext>
            </a:extLst>
          </p:cNvPr>
          <p:cNvPicPr>
            <a:picLocks noChangeAspect="1"/>
          </p:cNvPicPr>
          <p:nvPr/>
        </p:nvPicPr>
        <p:blipFill rotWithShape="1">
          <a:blip r:embed="rId3"/>
          <a:srcRect l="10140" r="2755"/>
          <a:stretch/>
        </p:blipFill>
        <p:spPr>
          <a:xfrm>
            <a:off x="4654296" y="10"/>
            <a:ext cx="7537703" cy="6857990"/>
          </a:xfrm>
          <a:prstGeom prst="rect">
            <a:avLst/>
          </a:prstGeom>
        </p:spPr>
      </p:pic>
    </p:spTree>
    <p:extLst>
      <p:ext uri="{BB962C8B-B14F-4D97-AF65-F5344CB8AC3E}">
        <p14:creationId xmlns:p14="http://schemas.microsoft.com/office/powerpoint/2010/main" val="139302927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{976120E3-1BCB-4457-9AF7-003E1E96A680}tf11437505_win32</Template>
  <TotalTime>0</TotalTime>
  <Words>509</Words>
  <Application>Microsoft Office PowerPoint</Application>
  <PresentationFormat>Widescreen</PresentationFormat>
  <Paragraphs>49</Paragraphs>
  <Slides>9</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Georgia Pro Cond Light</vt:lpstr>
      <vt:lpstr>Noto Sans</vt:lpstr>
      <vt:lpstr>Speak Pro</vt:lpstr>
      <vt:lpstr>Times New Roman</vt:lpstr>
      <vt:lpstr>RetrospectVTI</vt:lpstr>
      <vt:lpstr>PowerPoint Presentation</vt:lpstr>
      <vt:lpstr>Data Collection</vt:lpstr>
      <vt:lpstr>What data do you need?</vt:lpstr>
      <vt:lpstr>Data</vt:lpstr>
      <vt:lpstr>Presentation of Data</vt:lpstr>
      <vt:lpstr>PowerPoint Presentation</vt:lpstr>
      <vt:lpstr>Evaluation of chart data</vt:lpstr>
      <vt:lpstr>Evaluating the content</vt:lpstr>
      <vt:lpstr>Implementation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Marie Pitson</dc:creator>
  <cp:lastModifiedBy>Marie Pitson</cp:lastModifiedBy>
  <cp:revision>4</cp:revision>
  <dcterms:created xsi:type="dcterms:W3CDTF">2021-12-13T12:42:04Z</dcterms:created>
  <dcterms:modified xsi:type="dcterms:W3CDTF">2022-11-29T08:43:46Z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