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8461" autoAdjust="0"/>
  </p:normalViewPr>
  <p:slideViewPr>
    <p:cSldViewPr snapToGrid="0">
      <p:cViewPr varScale="1">
        <p:scale>
          <a:sx n="60" d="100"/>
          <a:sy n="60" d="100"/>
        </p:scale>
        <p:origin x="1440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B2810-95CF-434D-86FB-70ADBFB20FE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536180-3497-4380-A101-0B6EF0D61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437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6180-3497-4380-A101-0B6EF0D61B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00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6180-3497-4380-A101-0B6EF0D61B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906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94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00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063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43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31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78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978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53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71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66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7109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04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587631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594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69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771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6E9E2-F763-43FC-AEB2-69028AB5559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D5C03AC-A9E5-4E05-AB51-370C75D5C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32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postgraduate/" TargetMode="External"/><Relationship Id="rId2" Type="http://schemas.openxmlformats.org/officeDocument/2006/relationships/hyperlink" Target="https://www.studentfinancewales.co.uk/postgraduate-students/postgraduate-master-s-finance.asp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udentfinancewales.co.uk/postgraduate-students/postgraduate-doctoral-loan.asp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rcleit.co.uk/current-vacancies/" TargetMode="External"/><Relationship Id="rId2" Type="http://schemas.openxmlformats.org/officeDocument/2006/relationships/hyperlink" Target="https://nwis.nhs.wales/working-for-us/job-vacanci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reers.rock.co.uk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16C656F5-B6BA-4907-8ADA-1380FFFA45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Text Box 2">
            <a:extLst>
              <a:ext uri="{FF2B5EF4-FFF2-40B4-BE49-F238E27FC236}">
                <a16:creationId xmlns:a16="http://schemas.microsoft.com/office/drawing/2014/main" id="{2C84CE8A-11F0-44A3-A6C0-6996F23DEB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2027" y="517078"/>
            <a:ext cx="6520672" cy="9952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40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Computing Briefing session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68066D6-68FE-4123-9166-C3522B4FEFB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0" y="92247"/>
            <a:ext cx="3121108" cy="104081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5EC74FD-4E74-4C84-BC61-3B5A9FD1324D}"/>
              </a:ext>
            </a:extLst>
          </p:cNvPr>
          <p:cNvSpPr/>
          <p:nvPr/>
        </p:nvSpPr>
        <p:spPr>
          <a:xfrm>
            <a:off x="2472856" y="1414002"/>
            <a:ext cx="8189843" cy="4796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– submission &amp; poster, Awards, Degree show. </a:t>
            </a:r>
          </a:p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Student Survey </a:t>
            </a:r>
          </a:p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Progression – MSc &amp; Career opportunities </a:t>
            </a:r>
          </a:p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Q&amp;A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527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16C656F5-B6BA-4907-8ADA-1380FFFA45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Text Box 2">
            <a:extLst>
              <a:ext uri="{FF2B5EF4-FFF2-40B4-BE49-F238E27FC236}">
                <a16:creationId xmlns:a16="http://schemas.microsoft.com/office/drawing/2014/main" id="{2C84CE8A-11F0-44A3-A6C0-6996F23DEB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84694" y="778216"/>
            <a:ext cx="5691049" cy="6413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Major Project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68066D6-68FE-4123-9166-C3522B4FEFB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0" y="92247"/>
            <a:ext cx="3121108" cy="104081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5EC74FD-4E74-4C84-BC61-3B5A9FD1324D}"/>
              </a:ext>
            </a:extLst>
          </p:cNvPr>
          <p:cNvSpPr/>
          <p:nvPr/>
        </p:nvSpPr>
        <p:spPr>
          <a:xfrm>
            <a:off x="3145527" y="1952931"/>
            <a:ext cx="8105569" cy="34131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Report – Monday 27</a:t>
            </a:r>
            <a:r>
              <a:rPr lang="en-GB" sz="3200" baseline="30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</a:t>
            </a:r>
            <a:endParaRPr lang="en-GB" sz="3200" dirty="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viva – 4</a:t>
            </a:r>
            <a:r>
              <a:rPr lang="en-GB" sz="3200" baseline="300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2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6</a:t>
            </a:r>
            <a:r>
              <a:rPr lang="en-GB" sz="3200" baseline="300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2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Exhibition board – 7</a:t>
            </a:r>
            <a:r>
              <a:rPr lang="en-GB" sz="3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End of Year Degree Show: 20</a:t>
            </a:r>
            <a:r>
              <a:rPr lang="en-GB" sz="3200" baseline="300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2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320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16C656F5-B6BA-4907-8ADA-1380FFFA45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Text Box 2">
            <a:extLst>
              <a:ext uri="{FF2B5EF4-FFF2-40B4-BE49-F238E27FC236}">
                <a16:creationId xmlns:a16="http://schemas.microsoft.com/office/drawing/2014/main" id="{2C84CE8A-11F0-44A3-A6C0-6996F23DEB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0555" y="541346"/>
            <a:ext cx="4359275" cy="6413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Awards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68066D6-68FE-4123-9166-C3522B4FEFB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0" y="92247"/>
            <a:ext cx="3121108" cy="104081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5EC74FD-4E74-4C84-BC61-3B5A9FD1324D}"/>
              </a:ext>
            </a:extLst>
          </p:cNvPr>
          <p:cNvSpPr/>
          <p:nvPr/>
        </p:nvSpPr>
        <p:spPr>
          <a:xfrm>
            <a:off x="3072026" y="2336583"/>
            <a:ext cx="8083654" cy="37056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Best Experiment Project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Best Development Project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Best Research Project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Best Electronics Project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Best Games Project (IET Prize) </a:t>
            </a:r>
            <a:r>
              <a:rPr lang="en-GB" sz="3200" dirty="0">
                <a:solidFill>
                  <a:srgbClr val="FF0000"/>
                </a:solidFill>
              </a:rPr>
              <a:t>TBC</a:t>
            </a:r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04022-A338-4BF0-8929-2337642BF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Degree Show</a:t>
            </a:r>
          </a:p>
        </p:txBody>
      </p:sp>
      <p:pic>
        <p:nvPicPr>
          <p:cNvPr id="7" name="Picture 6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410B93EA-7568-48FB-B87C-D86516F886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973" y="1681699"/>
            <a:ext cx="6106470" cy="3434963"/>
          </a:xfrm>
          <a:prstGeom prst="rect">
            <a:avLst/>
          </a:prstGeom>
        </p:spPr>
      </p:pic>
      <p:pic>
        <p:nvPicPr>
          <p:cNvPr id="9" name="Picture 8" descr="A group of people looking at a computer&#10;&#10;Description automatically generated">
            <a:extLst>
              <a:ext uri="{FF2B5EF4-FFF2-40B4-BE49-F238E27FC236}">
                <a16:creationId xmlns:a16="http://schemas.microsoft.com/office/drawing/2014/main" id="{69C9AB2F-EC11-44A7-82CB-3E8B50EDA1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2248" y="302149"/>
            <a:ext cx="4133158" cy="27591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181AE6-880E-4ED3-AD4C-B2E98C19DF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1019" y="3412917"/>
            <a:ext cx="2198925" cy="3294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4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E05DB-C235-4483-AEB2-1474B0FBE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National Students Survey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114EAA5-E8F8-470C-A0BA-10264C60D42C}"/>
              </a:ext>
            </a:extLst>
          </p:cNvPr>
          <p:cNvSpPr txBox="1">
            <a:spLocks/>
          </p:cNvSpPr>
          <p:nvPr/>
        </p:nvSpPr>
        <p:spPr>
          <a:xfrm>
            <a:off x="2741612" y="1566075"/>
            <a:ext cx="6680684" cy="47313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Teaching on my course </a:t>
            </a:r>
          </a:p>
          <a:p>
            <a:r>
              <a:rPr lang="en-GB" sz="2400" dirty="0"/>
              <a:t>Learning opportunities </a:t>
            </a:r>
          </a:p>
          <a:p>
            <a:r>
              <a:rPr lang="en-GB" sz="2400" dirty="0"/>
              <a:t>Assessment &amp; feedback</a:t>
            </a:r>
          </a:p>
          <a:p>
            <a:r>
              <a:rPr lang="en-GB" sz="2400" dirty="0"/>
              <a:t>Academic support</a:t>
            </a:r>
          </a:p>
          <a:p>
            <a:r>
              <a:rPr lang="en-GB" sz="2400" dirty="0"/>
              <a:t>Organisation &amp; Management</a:t>
            </a:r>
          </a:p>
          <a:p>
            <a:r>
              <a:rPr lang="en-GB" sz="2400" dirty="0"/>
              <a:t>Learning resources</a:t>
            </a:r>
          </a:p>
          <a:p>
            <a:r>
              <a:rPr lang="en-GB" sz="2400" dirty="0"/>
              <a:t>Learning community</a:t>
            </a:r>
          </a:p>
          <a:p>
            <a:r>
              <a:rPr lang="en-GB" sz="2400" dirty="0"/>
              <a:t>Student voice</a:t>
            </a:r>
          </a:p>
          <a:p>
            <a:r>
              <a:rPr lang="en-GB" sz="2400" dirty="0"/>
              <a:t>Students’ union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54272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9F92E-D692-4C7E-A096-32BC4B06A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16159"/>
            <a:ext cx="8911687" cy="1280890"/>
          </a:xfrm>
        </p:spPr>
        <p:txBody>
          <a:bodyPr/>
          <a:lstStyle/>
          <a:p>
            <a:r>
              <a:rPr lang="en-GB" b="1" dirty="0"/>
              <a:t>Progression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B8439-72C5-4B7D-ACCA-3D81FAD42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1" y="1463039"/>
            <a:ext cx="9011741" cy="4993419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/>
              <a:t>Post graduate </a:t>
            </a:r>
          </a:p>
          <a:p>
            <a:pPr lvl="1"/>
            <a:r>
              <a:rPr lang="en-GB" sz="2400" dirty="0"/>
              <a:t>Taught </a:t>
            </a:r>
          </a:p>
          <a:p>
            <a:pPr lvl="1"/>
            <a:r>
              <a:rPr lang="en-GB" sz="2400" dirty="0"/>
              <a:t>Research</a:t>
            </a:r>
          </a:p>
          <a:p>
            <a:r>
              <a:rPr lang="en-GB" sz="2400" b="1" dirty="0"/>
              <a:t>Student Finance</a:t>
            </a:r>
          </a:p>
          <a:p>
            <a:pPr lvl="1"/>
            <a:r>
              <a:rPr lang="en-GB" sz="2400" dirty="0"/>
              <a:t>up to £17,000 as a combination of grant and loan</a:t>
            </a:r>
          </a:p>
          <a:p>
            <a:pPr lvl="1"/>
            <a:r>
              <a:rPr lang="en-GB" sz="2400" dirty="0">
                <a:hlinkClick r:id="rId2"/>
              </a:rPr>
              <a:t>https://www.studentfinancewales.co.uk/postgraduate-students/postgraduate-master-s-finance.aspx</a:t>
            </a:r>
            <a:endParaRPr lang="en-GB" sz="2400" b="1" dirty="0"/>
          </a:p>
          <a:p>
            <a:r>
              <a:rPr lang="en-GB" sz="2400" b="1" dirty="0"/>
              <a:t>Bursary </a:t>
            </a:r>
          </a:p>
          <a:p>
            <a:pPr lvl="1"/>
            <a:r>
              <a:rPr lang="en-GB" sz="2400" dirty="0"/>
              <a:t>STEMM - £2K</a:t>
            </a:r>
          </a:p>
          <a:p>
            <a:pPr lvl="1"/>
            <a:r>
              <a:rPr lang="en-GB" sz="2400" dirty="0"/>
              <a:t>FT students continuing – up to £500</a:t>
            </a:r>
          </a:p>
          <a:p>
            <a:pPr lvl="1"/>
            <a:r>
              <a:rPr lang="en-GB" sz="2400" dirty="0"/>
              <a:t>Campus based – up to £300</a:t>
            </a:r>
          </a:p>
          <a:p>
            <a:pPr lvl="1"/>
            <a:r>
              <a:rPr lang="en-GB" sz="2400" dirty="0"/>
              <a:t>Care leaver – up to £1000</a:t>
            </a:r>
          </a:p>
          <a:p>
            <a:pPr lvl="1"/>
            <a:r>
              <a:rPr lang="en-GB" sz="2400" dirty="0">
                <a:hlinkClick r:id="rId3"/>
              </a:rPr>
              <a:t>https://www.uwtsd.ac.uk/bursaries/postgraduate/</a:t>
            </a:r>
            <a:endParaRPr lang="en-GB" sz="2400" dirty="0"/>
          </a:p>
          <a:p>
            <a:pPr marL="457200" lvl="1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045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9F92E-D692-4C7E-A096-32BC4B06A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 graduate Taught</a:t>
            </a:r>
            <a:r>
              <a:rPr lang="en-GB" sz="32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B8439-72C5-4B7D-ACCA-3D81FAD42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63040"/>
            <a:ext cx="8915400" cy="4874150"/>
          </a:xfrm>
        </p:spPr>
        <p:txBody>
          <a:bodyPr>
            <a:normAutofit lnSpcReduction="10000"/>
          </a:bodyPr>
          <a:lstStyle/>
          <a:p>
            <a:r>
              <a:rPr lang="en-GB" sz="3000" b="1" dirty="0"/>
              <a:t>MSc</a:t>
            </a:r>
          </a:p>
          <a:p>
            <a:r>
              <a:rPr lang="en-GB" sz="3000" b="1" dirty="0"/>
              <a:t>180 credits &amp; 12 months </a:t>
            </a:r>
          </a:p>
          <a:p>
            <a:r>
              <a:rPr lang="en-GB" sz="3000" b="1" dirty="0"/>
              <a:t>Part 1 &amp; 2</a:t>
            </a:r>
          </a:p>
          <a:p>
            <a:r>
              <a:rPr lang="en-GB" sz="3000" b="1" dirty="0"/>
              <a:t>Pathways</a:t>
            </a:r>
          </a:p>
          <a:p>
            <a:pPr lvl="1"/>
            <a:r>
              <a:rPr lang="en-GB" sz="2800" dirty="0"/>
              <a:t>Applied Computing </a:t>
            </a:r>
          </a:p>
          <a:p>
            <a:pPr lvl="1"/>
            <a:r>
              <a:rPr lang="en-GB" sz="2800" dirty="0"/>
              <a:t>Computer Networks &amp; Cyber Security</a:t>
            </a:r>
          </a:p>
          <a:p>
            <a:pPr lvl="1"/>
            <a:r>
              <a:rPr lang="en-GB" sz="2800" dirty="0"/>
              <a:t>Software Engineering (Web Development)</a:t>
            </a:r>
          </a:p>
          <a:p>
            <a:pPr lvl="1"/>
            <a:r>
              <a:rPr lang="en-GB" sz="2800" dirty="0"/>
              <a:t>Web and Software Development </a:t>
            </a:r>
          </a:p>
          <a:p>
            <a:r>
              <a:rPr lang="en-GB" sz="3000" dirty="0">
                <a:solidFill>
                  <a:srgbClr val="FF0000"/>
                </a:solidFill>
              </a:rPr>
              <a:t>Programme Manager: Dr Kemi Ademoye </a:t>
            </a:r>
          </a:p>
          <a:p>
            <a:pPr lvl="1"/>
            <a:endParaRPr lang="en-GB" sz="28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41367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D4D90-3EC5-4534-8C22-4EC9A8F18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 Graduate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D91E9-E11B-49E2-A6A9-042468A10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58456"/>
            <a:ext cx="8915400" cy="4352766"/>
          </a:xfrm>
        </p:spPr>
        <p:txBody>
          <a:bodyPr>
            <a:normAutofit/>
          </a:bodyPr>
          <a:lstStyle/>
          <a:p>
            <a:r>
              <a:rPr lang="en-GB" sz="2400" b="1" dirty="0"/>
              <a:t>MPhil &amp; PhD</a:t>
            </a:r>
          </a:p>
          <a:p>
            <a:pPr lvl="1"/>
            <a:r>
              <a:rPr lang="en-GB" sz="2400" dirty="0"/>
              <a:t>MPhil – 2years </a:t>
            </a:r>
          </a:p>
          <a:p>
            <a:pPr lvl="1"/>
            <a:r>
              <a:rPr lang="en-GB" sz="2400" dirty="0"/>
              <a:t>PhD – 3 to 5years</a:t>
            </a:r>
          </a:p>
          <a:p>
            <a:pPr lvl="1"/>
            <a:r>
              <a:rPr lang="en-GB" sz="2400" dirty="0"/>
              <a:t>Postgraduate Doctoral Loan of up to £25,700 (not for MPhil)</a:t>
            </a:r>
            <a:endParaRPr lang="en-GB" sz="2400" b="1" dirty="0"/>
          </a:p>
          <a:p>
            <a:pPr lvl="1"/>
            <a:r>
              <a:rPr lang="en-GB" sz="2400" dirty="0">
                <a:hlinkClick r:id="rId2"/>
              </a:rPr>
              <a:t>https://www.studentfinancewales.co.uk/postgraduate-students/postgraduate-doctoral-loan.aspx</a:t>
            </a:r>
            <a:endParaRPr lang="en-GB" sz="2400" dirty="0"/>
          </a:p>
          <a:p>
            <a:r>
              <a:rPr lang="en-GB" sz="2600" dirty="0">
                <a:solidFill>
                  <a:srgbClr val="FF0000"/>
                </a:solidFill>
              </a:rPr>
              <a:t>Programme Manager: Dr Carlene Campbell</a:t>
            </a:r>
          </a:p>
        </p:txBody>
      </p:sp>
    </p:spTree>
    <p:extLst>
      <p:ext uri="{BB962C8B-B14F-4D97-AF65-F5344CB8AC3E}">
        <p14:creationId xmlns:p14="http://schemas.microsoft.com/office/powerpoint/2010/main" val="418250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52188-B7C9-4DA8-87A5-1178F902B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job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FF132-1F75-4ED7-8832-6B5B23D7F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https://nwis.nhs.wales/working-for-us/job-vacancies/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https://www.circleit.co.uk/current-vacancies/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https://careers.rock.co.uk/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6087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438C3-576E-4378-8B23-E2EB185BA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8744" y="2277982"/>
            <a:ext cx="6018337" cy="2087284"/>
          </a:xfrm>
        </p:spPr>
        <p:txBody>
          <a:bodyPr>
            <a:noAutofit/>
          </a:bodyPr>
          <a:lstStyle/>
          <a:p>
            <a:r>
              <a:rPr lang="en-GB" sz="4800" dirty="0"/>
              <a:t>Thank you </a:t>
            </a:r>
            <a:r>
              <a:rPr lang="en-GB" sz="4800" dirty="0">
                <a:sym typeface="Wingdings" panose="05000000000000000000" pitchFamily="2" charset="2"/>
              </a:rPr>
              <a:t> </a:t>
            </a:r>
            <a:br>
              <a:rPr lang="en-GB" sz="4800" dirty="0">
                <a:sym typeface="Wingdings" panose="05000000000000000000" pitchFamily="2" charset="2"/>
              </a:rPr>
            </a:br>
            <a:br>
              <a:rPr lang="en-GB" sz="4800" dirty="0">
                <a:sym typeface="Wingdings" panose="05000000000000000000" pitchFamily="2" charset="2"/>
              </a:rPr>
            </a:br>
            <a:r>
              <a:rPr lang="en-GB" sz="4800" dirty="0">
                <a:sym typeface="Wingdings" panose="05000000000000000000" pitchFamily="2" charset="2"/>
              </a:rPr>
              <a:t>Q&amp;As</a:t>
            </a:r>
            <a:br>
              <a:rPr lang="en-GB" sz="4800" dirty="0">
                <a:sym typeface="Wingdings" panose="05000000000000000000" pitchFamily="2" charset="2"/>
              </a:rPr>
            </a:b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11242334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151</TotalTime>
  <Words>307</Words>
  <Application>Microsoft Office PowerPoint</Application>
  <PresentationFormat>Widescreen</PresentationFormat>
  <Paragraphs>67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Degree Show</vt:lpstr>
      <vt:lpstr>National Students Survey</vt:lpstr>
      <vt:lpstr>Progression </vt:lpstr>
      <vt:lpstr>Post graduate Taught </vt:lpstr>
      <vt:lpstr>Post Graduate Research</vt:lpstr>
      <vt:lpstr>Some job links</vt:lpstr>
      <vt:lpstr>Thank you    Q&amp;As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41</cp:revision>
  <dcterms:created xsi:type="dcterms:W3CDTF">2020-01-27T21:33:44Z</dcterms:created>
  <dcterms:modified xsi:type="dcterms:W3CDTF">2020-02-12T18:15:21Z</dcterms:modified>
</cp:coreProperties>
</file>