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317" r:id="rId2"/>
    <p:sldId id="318" r:id="rId3"/>
    <p:sldId id="319" r:id="rId4"/>
    <p:sldId id="320" r:id="rId5"/>
    <p:sldId id="321" r:id="rId6"/>
    <p:sldId id="322" r:id="rId7"/>
    <p:sldId id="323" r:id="rId8"/>
    <p:sldId id="324" r:id="rId9"/>
    <p:sldId id="325" r:id="rId10"/>
    <p:sldId id="326" r:id="rId11"/>
    <p:sldId id="327" r:id="rId12"/>
    <p:sldId id="328" r:id="rId13"/>
    <p:sldId id="329" r:id="rId14"/>
    <p:sldId id="330" r:id="rId15"/>
    <p:sldId id="331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8C1B39-D4FB-4FBA-BE64-D45492414B4A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9BF4AE-291B-45C1-BB29-E0E64D9447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3559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3FA5FEAE-467F-4444-A735-FCE7BB18EA27}" type="slidenum">
              <a:rPr lang="en-GB" altLang="en-US" smtClean="0"/>
              <a:pPr/>
              <a:t>2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7976316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B1F3ACA7-E2D6-44F4-917E-DF62CF48B967}" type="slidenum">
              <a:rPr lang="en-GB" altLang="en-US" smtClean="0"/>
              <a:pPr/>
              <a:t>3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1542017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4489CA42-3B3E-4B05-AEF9-C906038FB4F8}" type="slidenum">
              <a:rPr lang="en-GB" altLang="en-US" smtClean="0"/>
              <a:pPr/>
              <a:t>4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4343702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D88F495C-2D2B-413C-9657-C754CF06DB93}" type="slidenum">
              <a:rPr lang="en-GB" altLang="en-US" smtClean="0"/>
              <a:pPr/>
              <a:t>5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5135754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5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A0DC2694-4728-4B03-9954-AA0396403F66}" type="slidenum">
              <a:rPr lang="en-GB" altLang="en-US" smtClean="0"/>
              <a:pPr/>
              <a:t>6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8349616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78DFC591-3769-4CDE-AF26-84E8E4B95EC2}" type="slidenum">
              <a:rPr lang="en-GB" altLang="en-US" smtClean="0"/>
              <a:pPr/>
              <a:t>7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8598266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8E75E188-B787-4A41-8E02-15605F0E1E96}" type="slidenum">
              <a:rPr lang="en-GB" altLang="en-US" smtClean="0"/>
              <a:pPr/>
              <a:t>8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6121944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96145018-02E7-4ED8-B44A-CB3BF14ACCBF}" type="slidenum">
              <a:rPr lang="en-GB" altLang="en-US" smtClean="0"/>
              <a:pPr/>
              <a:t>9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3853555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5778D641-879E-40E3-9792-3AE487E8FC24}" type="slidenum">
              <a:rPr lang="en-GB" altLang="en-US" smtClean="0"/>
              <a:pPr/>
              <a:t>10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3227898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0195E974-233B-4EB2-B3FA-654D72C432B1}" type="slidenum">
              <a:rPr lang="en-GB" altLang="en-US" smtClean="0"/>
              <a:pPr/>
              <a:t>11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3124130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8C9F6E2B-1E92-4141-891C-D7956E368BE2}" type="slidenum">
              <a:rPr lang="en-GB" altLang="en-US" smtClean="0"/>
              <a:pPr/>
              <a:t>12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88162285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14DA2BF9-6DBA-4C8F-9C90-1B69039449EC}" type="slidenum">
              <a:rPr lang="en-GB" altLang="en-US" smtClean="0"/>
              <a:pPr/>
              <a:t>13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7888293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59CDA826-4DAD-4F74-A8F5-ADA5C022E851}" type="slidenum">
              <a:rPr lang="en-GB" altLang="en-US" smtClean="0"/>
              <a:pPr/>
              <a:t>14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0383905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2FE4E471-5462-46CA-B351-CDC76D984B0E}" type="slidenum">
              <a:rPr lang="en-GB" altLang="en-US" smtClean="0"/>
              <a:pPr/>
              <a:t>15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1548489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004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117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890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7101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334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409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3160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3924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580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17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073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5052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179512" y="908720"/>
            <a:ext cx="8784976" cy="1953562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Prejudice and </a:t>
            </a:r>
            <a:r>
              <a:rPr lang="en-GB" sz="3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Discrimination</a:t>
            </a:r>
            <a:br>
              <a:rPr lang="en-GB" sz="3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Lecture Eleven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251520" y="3717032"/>
            <a:ext cx="8640960" cy="7200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Reducing </a:t>
            </a: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Prejudice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55576" y="5661248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Dr Paul Hutchings					Miss Katie Sullivan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6624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4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548680"/>
            <a:ext cx="8640960" cy="5628283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There is less prejudice in modern society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Overt prejudice at least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Less instances of overt discrimination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More legislation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Instances we have discussed may have shocked or surprised you</a:t>
            </a:r>
          </a:p>
          <a:p>
            <a:pPr lvl="2" eaLnBrk="1" hangingPunct="1">
              <a:lnSpc>
                <a:spcPct val="15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Wouldn’t have happened 50 years ago</a:t>
            </a:r>
          </a:p>
          <a:p>
            <a:pPr lvl="2" eaLnBrk="1" hangingPunct="1">
              <a:lnSpc>
                <a:spcPct val="150000"/>
              </a:lnSpc>
            </a:pPr>
            <a:endParaRPr lang="en-GB" altLang="en-US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But covert prejudice still exists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Overt for certain cases (homosexuality and religion; mental illness; obesity)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797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5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53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453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How can we reduce prejudice and discrimination</a:t>
            </a:r>
            <a:br>
              <a:rPr lang="en-GB" alt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(even further?)</a:t>
            </a:r>
            <a:endParaRPr lang="en-US" altLang="en-US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5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556792"/>
            <a:ext cx="8640960" cy="4620171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Contact hypothesis (Williams, 1947)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“Increasing exposure to members of various groups can increase positive evaluations of the outgroup and decrease prejudice and stereotyping” (Nelson, 2006, p241)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‘Mere contact’ 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Just put people together and they will work it out and get on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Doesn’t work. Why?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Even before meeting other groups, stereotypes are activated and so will colour the interaction (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Allport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1954)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8717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5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555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800100" y="260648"/>
            <a:ext cx="7886700" cy="54359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Mere contact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6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980728"/>
            <a:ext cx="8640960" cy="5150197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50% more positive about the outgroup, 50% more negative (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Allport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1954; Stephan, 1985)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Casual contact – 33% more positive about outgroup (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Wilner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et al., 1955)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More important interactions/conversations etc., produced 75% positive attitudes towards outgroup (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Wilner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et al., 1955)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Possible that enforced interaction may result in a backlash towards outgroup members (Plant &amp; Devine, 2001)</a:t>
            </a:r>
            <a:endParaRPr lang="en-US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2731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657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60648"/>
            <a:ext cx="7886700" cy="471586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Contact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7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052736"/>
            <a:ext cx="8640960" cy="5124227"/>
          </a:xfrm>
        </p:spPr>
        <p:txBody>
          <a:bodyPr>
            <a:normAutofit fontScale="70000" lnSpcReduction="20000"/>
          </a:bodyPr>
          <a:lstStyle/>
          <a:p>
            <a:pPr marL="0" indent="0" eaLnBrk="1" hangingPunct="1">
              <a:lnSpc>
                <a:spcPct val="160000"/>
              </a:lnSpc>
              <a:buNone/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Contact criteria (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Allport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1954)</a:t>
            </a:r>
          </a:p>
          <a:p>
            <a:pPr marL="990600" lvl="1" indent="-533400" eaLnBrk="1" hangingPunct="1">
              <a:lnSpc>
                <a:spcPct val="160000"/>
              </a:lnSpc>
              <a:buFont typeface="Wingdings" pitchFamily="2" charset="2"/>
              <a:buAutoNum type="arabicPeriod"/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Contact members should be of equal status</a:t>
            </a:r>
          </a:p>
          <a:p>
            <a:pPr marL="990600" lvl="1" indent="-533400" eaLnBrk="1" hangingPunct="1">
              <a:lnSpc>
                <a:spcPct val="160000"/>
              </a:lnSpc>
              <a:buFont typeface="Wingdings" pitchFamily="2" charset="2"/>
              <a:buAutoNum type="arabicPeriod"/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There should be a common goal shared by all members of the group</a:t>
            </a:r>
          </a:p>
          <a:p>
            <a:pPr marL="990600" lvl="1" indent="-533400" eaLnBrk="1" hangingPunct="1">
              <a:lnSpc>
                <a:spcPct val="160000"/>
              </a:lnSpc>
              <a:buFont typeface="Wingdings" pitchFamily="2" charset="2"/>
              <a:buAutoNum type="arabicPeriod"/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There must be a need for group members to cooperate with each other</a:t>
            </a:r>
          </a:p>
          <a:p>
            <a:pPr marL="990600" lvl="1" indent="-533400" eaLnBrk="1" hangingPunct="1">
              <a:lnSpc>
                <a:spcPct val="160000"/>
              </a:lnSpc>
              <a:buFont typeface="Wingdings" pitchFamily="2" charset="2"/>
              <a:buAutoNum type="arabicPeriod"/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Legitimate authority should be in place to aid and enforce the group</a:t>
            </a:r>
          </a:p>
          <a:p>
            <a:pPr marL="457200" lvl="1" indent="0" eaLnBrk="1" hangingPunct="1">
              <a:lnSpc>
                <a:spcPct val="160000"/>
              </a:lnSpc>
              <a:buNone/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lnSpc>
                <a:spcPct val="160000"/>
              </a:lnSpc>
              <a:buNone/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Additional criteria (Amir, 1969)</a:t>
            </a:r>
          </a:p>
          <a:p>
            <a:pPr marL="990600" lvl="1" indent="-533400" eaLnBrk="1" hangingPunct="1">
              <a:lnSpc>
                <a:spcPct val="160000"/>
              </a:lnSpc>
              <a:buFont typeface="Wingdings" pitchFamily="2" charset="2"/>
              <a:buAutoNum type="arabicPeriod"/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Favourable climate for intergroup contact</a:t>
            </a:r>
          </a:p>
          <a:p>
            <a:pPr marL="990600" lvl="1" indent="-533400" eaLnBrk="1" hangingPunct="1">
              <a:lnSpc>
                <a:spcPct val="160000"/>
              </a:lnSpc>
              <a:buFont typeface="Wingdings" pitchFamily="2" charset="2"/>
              <a:buAutoNum type="arabicPeriod"/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Contact should be intimate rather than casual</a:t>
            </a:r>
          </a:p>
          <a:p>
            <a:pPr marL="0" indent="0" eaLnBrk="1" hangingPunct="1">
              <a:lnSpc>
                <a:spcPct val="160000"/>
              </a:lnSpc>
              <a:buNone/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lnSpc>
                <a:spcPct val="160000"/>
              </a:lnSpc>
              <a:buNone/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Pettigrew (1998)</a:t>
            </a:r>
          </a:p>
          <a:p>
            <a:pPr marL="990600" lvl="1" indent="-533400" eaLnBrk="1" hangingPunct="1">
              <a:lnSpc>
                <a:spcPct val="160000"/>
              </a:lnSpc>
              <a:buFont typeface="Wingdings" pitchFamily="2" charset="2"/>
              <a:buAutoNum type="arabicPeriod"/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Situation should have ‘friendship potential’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4195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7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7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7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7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7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7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76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76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760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760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760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88640"/>
            <a:ext cx="7886700" cy="615602"/>
          </a:xfrm>
        </p:spPr>
        <p:txBody>
          <a:bodyPr/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Contact: Empirical evidence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8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052736"/>
            <a:ext cx="8640960" cy="5124227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White and Black working together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More positive feelings about the other group (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Brophy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1946)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40% in another experimental group showed positive change in racial attitudes (Cook, 1969)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Desegregated public housing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More favourable attitudes by Whites towards Blacks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Black participants more favourable than Black non-participants towards Whites (Deutsch &amp; Collins, 1951)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But… there are problems with the contact hypothesis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Member-to-group generalisation does not seem to occur (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Paolini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et al., 2004)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8912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6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862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60648"/>
            <a:ext cx="9144000" cy="562074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Pettigrew’s (1998) ‘Reformulated Contact Theory’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9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196752"/>
            <a:ext cx="8640960" cy="4980211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Increased/Prolonged contact will lead to ‘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Decategorisation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Outgroup category becomes useless as a heuristic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‘Us’ and ‘Them’ becomes ‘We’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Recategorisation</a:t>
            </a: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Most contact situations never achieve this (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Hewstone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2003)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Crisp &amp; Turner – imagined contact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Contact without contact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Using implied contact</a:t>
            </a:r>
          </a:p>
          <a:p>
            <a:pPr lvl="2" eaLnBrk="1" hangingPunct="1">
              <a:lnSpc>
                <a:spcPct val="150000"/>
              </a:lnSpc>
            </a:pPr>
            <a:r>
              <a:rPr lang="en-GB" alt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Contentious but promising</a:t>
            </a:r>
            <a:endParaRPr lang="en-US" alt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0062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6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965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60648"/>
            <a:ext cx="7886700" cy="543594"/>
          </a:xfrm>
        </p:spPr>
        <p:txBody>
          <a:bodyPr/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Superordinate goals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40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124744"/>
            <a:ext cx="8640960" cy="5052219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E.g.,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Sherif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et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al’s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(1961) “Robber’s Cave” study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 superordinate goal overcomes competition for resources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Support: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Gaertner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and Dovidio (2000)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Dovidio et al. (1995) – common 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ingroup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identity model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But… Wenzel et al. (2003)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May lead to </a:t>
            </a:r>
            <a:r>
              <a:rPr lang="en-GB" altLang="en-US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increased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prejudice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Group members may see </a:t>
            </a:r>
            <a:r>
              <a:rPr lang="en-GB" altLang="en-US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subordinate group identity as prototypical of the superordinate group and so hold negative views of outgroup members who do not display these attitudes/behaviours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9303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067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60648"/>
            <a:ext cx="9144000" cy="543594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Superordinate goals: The Jigsaw Classroom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41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052736"/>
            <a:ext cx="8640960" cy="5124227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Aronson et al. (1978)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Students placed in small groups (mixed race/gender/ability) and each student given a skill required to achieve a superordinate goal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One of the most successful formats for reducing prejudice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Also seems to generalise from individual members to groups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3629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169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60648"/>
            <a:ext cx="7886700" cy="471586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Empathy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42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980728"/>
            <a:ext cx="8640960" cy="5196235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Elliott (1970)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Brown-eyes/Blue-eyes study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Making children aware of the impact of prejudice (higher empathy for stigmatised individuals)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Children taught to empathise more can have a moderating effect on their peers (Fenwick, 1999)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But the effects may only be temporary (Fiske, 1998; Stephan, 1985)</a:t>
            </a:r>
            <a:endParaRPr lang="en-US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479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2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60648"/>
            <a:ext cx="9144000" cy="54359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‘Colour-blindness’ versus ‘Multiculturalism’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43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052736"/>
            <a:ext cx="8640960" cy="5124227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Let’s just think about the person, not their age, race, gender, etc.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Problem – it doesn’t work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We have already seen that these are fundamental, possibly automatic, categories that we use for categorisation</a:t>
            </a:r>
            <a:endParaRPr lang="en-US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8619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374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611560" y="1196752"/>
            <a:ext cx="3886200" cy="4351338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endParaRPr lang="en-GB" altLang="en-US" b="1" dirty="0" smtClean="0"/>
          </a:p>
          <a:p>
            <a:pPr algn="ctr" eaLnBrk="1" hangingPunct="1">
              <a:buFont typeface="Wingdings" pitchFamily="2" charset="2"/>
              <a:buNone/>
            </a:pPr>
            <a:endParaRPr lang="en-GB" altLang="en-US" b="1" dirty="0" smtClean="0"/>
          </a:p>
          <a:p>
            <a:pPr algn="ctr" eaLnBrk="1" hangingPunct="1">
              <a:buFont typeface="Wingdings" pitchFamily="2" charset="2"/>
              <a:buNone/>
            </a:pPr>
            <a:r>
              <a:rPr lang="en-GB" altLang="en-US" b="1" dirty="0" smtClean="0"/>
              <a:t>JOHN</a:t>
            </a:r>
            <a:endParaRPr lang="en-US" altLang="en-US" b="1" dirty="0" smtClean="0"/>
          </a:p>
        </p:txBody>
      </p:sp>
      <p:sp>
        <p:nvSpPr>
          <p:cNvPr id="13316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739556" y="1196752"/>
            <a:ext cx="3886200" cy="4351338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en-GB" altLang="en-US" dirty="0" smtClean="0"/>
          </a:p>
          <a:p>
            <a:pPr eaLnBrk="1" hangingPunct="1">
              <a:buFont typeface="Wingdings" pitchFamily="2" charset="2"/>
              <a:buNone/>
            </a:pPr>
            <a:endParaRPr lang="en-GB" altLang="en-US" dirty="0" smtClean="0"/>
          </a:p>
          <a:p>
            <a:pPr algn="ctr" eaLnBrk="1" hangingPunct="1">
              <a:buFont typeface="Wingdings" pitchFamily="2" charset="2"/>
              <a:buNone/>
            </a:pPr>
            <a:r>
              <a:rPr lang="en-GB" altLang="en-US" b="1" dirty="0" smtClean="0"/>
              <a:t>MUSTAFA</a:t>
            </a:r>
            <a:endParaRPr lang="en-US" altLang="en-US" b="1" dirty="0" smtClean="0"/>
          </a:p>
        </p:txBody>
      </p:sp>
      <p:sp>
        <p:nvSpPr>
          <p:cNvPr id="544775" name="Text Box 7"/>
          <p:cNvSpPr txBox="1">
            <a:spLocks noChangeArrowheads="1"/>
          </p:cNvSpPr>
          <p:nvPr/>
        </p:nvSpPr>
        <p:spPr bwMode="auto">
          <a:xfrm>
            <a:off x="251520" y="2996952"/>
            <a:ext cx="8640960" cy="3113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50000"/>
              </a:spcBef>
              <a:buFontTx/>
              <a:buChar char="•"/>
            </a:pPr>
            <a:r>
              <a:rPr lang="en-GB" altLang="en-US" sz="2000" dirty="0"/>
              <a:t>  Stereotypes are activated just by names</a:t>
            </a:r>
          </a:p>
          <a:p>
            <a:pPr eaLnBrk="1" hangingPunct="1">
              <a:lnSpc>
                <a:spcPct val="150000"/>
              </a:lnSpc>
              <a:spcBef>
                <a:spcPct val="50000"/>
              </a:spcBef>
              <a:buFontTx/>
              <a:buChar char="•"/>
            </a:pPr>
            <a:r>
              <a:rPr lang="en-GB" altLang="en-US" sz="2000" dirty="0"/>
              <a:t>  Holding everyone to one societal norm (colour-blindness) can result in even more negativity towards an outgroup member (</a:t>
            </a:r>
            <a:r>
              <a:rPr lang="en-GB" altLang="en-US" sz="2000" dirty="0" err="1"/>
              <a:t>Wolsko</a:t>
            </a:r>
            <a:r>
              <a:rPr lang="en-GB" altLang="en-US" sz="2000" dirty="0"/>
              <a:t> et al., 2000)</a:t>
            </a:r>
          </a:p>
          <a:p>
            <a:pPr eaLnBrk="1" hangingPunct="1">
              <a:lnSpc>
                <a:spcPct val="150000"/>
              </a:lnSpc>
              <a:spcBef>
                <a:spcPct val="50000"/>
              </a:spcBef>
              <a:buFontTx/>
              <a:buChar char="•"/>
            </a:pPr>
            <a:r>
              <a:rPr lang="en-GB" altLang="en-US" sz="2000" dirty="0"/>
              <a:t>  People who use a multicultural perspective recognise the positives and negatives of group membership and show less prejudice (</a:t>
            </a:r>
            <a:r>
              <a:rPr lang="en-GB" altLang="en-US" sz="2000" dirty="0" err="1"/>
              <a:t>Richeson</a:t>
            </a:r>
            <a:r>
              <a:rPr lang="en-GB" altLang="en-US" sz="2000" dirty="0"/>
              <a:t> &amp; Nussbaum, 2004)</a:t>
            </a:r>
            <a:endParaRPr lang="en-US" altLang="en-US" sz="2000" dirty="0"/>
          </a:p>
        </p:txBody>
      </p:sp>
    </p:spTree>
    <p:extLst>
      <p:ext uri="{BB962C8B-B14F-4D97-AF65-F5344CB8AC3E}">
        <p14:creationId xmlns:p14="http://schemas.microsoft.com/office/powerpoint/2010/main" val="2333100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4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477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548680"/>
            <a:ext cx="8640960" cy="5628283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Colour-blindness is popular with the majority group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As long as theirs is the prevailing culture into which the outgroup will be assimilated!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9047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60648"/>
            <a:ext cx="7886700" cy="54359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More questions than answers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47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196752"/>
            <a:ext cx="8640960" cy="4980211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Functional prejudice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If prejudice serves a purpose (e.g., derogating those who do not conform to societal norms) can it be addressed by giving outgroup members the opportunities to meet these norms?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Normative influence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Can we ‘legislate out’ prejudice? It has worked to a large extent on overt prejudice, but can it be taken further?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Self-regulation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Can making people aware of their prejudices, particularly unconscious prejudices, influence people?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5192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8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784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60648"/>
            <a:ext cx="7886700" cy="54359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48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980728"/>
            <a:ext cx="8640960" cy="5196235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 mixture of changing societal norms and legislation has had a large effect on overt prejudice and discrimination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Harder to see changes in covert prejudice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Most change seems to be temporary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Most promising reductions appear to be with children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But other pressures seem to make this temporary as well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One of the holy grails of psychology</a:t>
            </a:r>
          </a:p>
        </p:txBody>
      </p:sp>
    </p:spTree>
    <p:extLst>
      <p:ext uri="{BB962C8B-B14F-4D97-AF65-F5344CB8AC3E}">
        <p14:creationId xmlns:p14="http://schemas.microsoft.com/office/powerpoint/2010/main" val="2663449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8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8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8867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4723</TotalTime>
  <Words>929</Words>
  <Application>Microsoft Office PowerPoint</Application>
  <PresentationFormat>On-screen Show (4:3)</PresentationFormat>
  <Paragraphs>142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Calibri Light</vt:lpstr>
      <vt:lpstr>Wingdings</vt:lpstr>
      <vt:lpstr>Office Theme</vt:lpstr>
      <vt:lpstr>     Prejudice and Discrimination   Lecture Eleven</vt:lpstr>
      <vt:lpstr>PowerPoint Presentation</vt:lpstr>
      <vt:lpstr>How can we reduce prejudice and discrimination (even further?)</vt:lpstr>
      <vt:lpstr>Mere contact</vt:lpstr>
      <vt:lpstr>Contact</vt:lpstr>
      <vt:lpstr>Contact: Empirical evidence</vt:lpstr>
      <vt:lpstr>Pettigrew’s (1998) ‘Reformulated Contact Theory’</vt:lpstr>
      <vt:lpstr>Superordinate goals</vt:lpstr>
      <vt:lpstr>Superordinate goals: The Jigsaw Classroom</vt:lpstr>
      <vt:lpstr>Empathy</vt:lpstr>
      <vt:lpstr>‘Colour-blindness’ versus ‘Multiculturalism’</vt:lpstr>
      <vt:lpstr>PowerPoint Presentation</vt:lpstr>
      <vt:lpstr>PowerPoint Presentation</vt:lpstr>
      <vt:lpstr>More questions than answers</vt:lpstr>
      <vt:lpstr>Summary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Prejudice and Discrimination 1</dc:title>
  <dc:creator>edu-ph1</dc:creator>
  <cp:lastModifiedBy>Paul Hutchings</cp:lastModifiedBy>
  <cp:revision>70</cp:revision>
  <dcterms:created xsi:type="dcterms:W3CDTF">2015-01-23T19:04:55Z</dcterms:created>
  <dcterms:modified xsi:type="dcterms:W3CDTF">2019-11-11T07:40:22Z</dcterms:modified>
</cp:coreProperties>
</file>