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56" r:id="rId2"/>
    <p:sldId id="257" r:id="rId3"/>
    <p:sldId id="628" r:id="rId4"/>
    <p:sldId id="258" r:id="rId5"/>
    <p:sldId id="259" r:id="rId6"/>
    <p:sldId id="260" r:id="rId7"/>
    <p:sldId id="269" r:id="rId8"/>
    <p:sldId id="270" r:id="rId9"/>
    <p:sldId id="271" r:id="rId10"/>
    <p:sldId id="272" r:id="rId11"/>
    <p:sldId id="261" r:id="rId12"/>
    <p:sldId id="279" r:id="rId13"/>
    <p:sldId id="262" r:id="rId14"/>
    <p:sldId id="263" r:id="rId15"/>
    <p:sldId id="264" r:id="rId16"/>
    <p:sldId id="273" r:id="rId17"/>
    <p:sldId id="274" r:id="rId18"/>
    <p:sldId id="275" r:id="rId19"/>
    <p:sldId id="276" r:id="rId20"/>
    <p:sldId id="277" r:id="rId21"/>
    <p:sldId id="265" r:id="rId22"/>
    <p:sldId id="278" r:id="rId23"/>
    <p:sldId id="280" r:id="rId24"/>
    <p:sldId id="266" r:id="rId25"/>
    <p:sldId id="267" r:id="rId26"/>
    <p:sldId id="268" r:id="rId27"/>
    <p:sldId id="629" r:id="rId28"/>
    <p:sldId id="630" r:id="rId29"/>
    <p:sldId id="631" r:id="rId30"/>
    <p:sldId id="632" r:id="rId31"/>
    <p:sldId id="633" r:id="rId32"/>
    <p:sldId id="634" r:id="rId33"/>
    <p:sldId id="635" r:id="rId34"/>
    <p:sldId id="636" r:id="rId35"/>
    <p:sldId id="637" r:id="rId36"/>
    <p:sldId id="638" r:id="rId37"/>
    <p:sldId id="639" r:id="rId38"/>
    <p:sldId id="640" r:id="rId39"/>
    <p:sldId id="641" r:id="rId40"/>
    <p:sldId id="642" r:id="rId41"/>
    <p:sldId id="643" r:id="rId42"/>
    <p:sldId id="644" r:id="rId43"/>
    <p:sldId id="645" r:id="rId44"/>
    <p:sldId id="646" r:id="rId45"/>
    <p:sldId id="647" r:id="rId46"/>
    <p:sldId id="648" r:id="rId47"/>
    <p:sldId id="649" r:id="rId4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F2D554-F057-4F13-A635-27A3D560922D}" v="3" dt="2026-10-02T09:41:37.1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8136" autoAdjust="0"/>
  </p:normalViewPr>
  <p:slideViewPr>
    <p:cSldViewPr snapToGrid="0" snapToObjects="1">
      <p:cViewPr varScale="1">
        <p:scale>
          <a:sx n="79" d="100"/>
          <a:sy n="79" d="100"/>
        </p:scale>
        <p:origin x="387"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3AA4783D-B629-4C18-8A49-DE15C3FB0EA2}"/>
    <pc:docChg chg="undo custSel addSld delSld modSld sldOrd">
      <pc:chgData name="Justin Evans" userId="2ee3c1af-825e-450d-8b1e-d59252291e99" providerId="ADAL" clId="{3AA4783D-B629-4C18-8A49-DE15C3FB0EA2}" dt="2026-10-02T09:41:37.128" v="997"/>
      <pc:docMkLst>
        <pc:docMk/>
      </pc:docMkLst>
      <pc:sldChg chg="modNotesTx">
        <pc:chgData name="Justin Evans" userId="2ee3c1af-825e-450d-8b1e-d59252291e99" providerId="ADAL" clId="{3AA4783D-B629-4C18-8A49-DE15C3FB0EA2}" dt="2026-09-30T09:48:39.036" v="928" actId="6549"/>
        <pc:sldMkLst>
          <pc:docMk/>
          <pc:sldMk cId="0" sldId="256"/>
        </pc:sldMkLst>
      </pc:sldChg>
      <pc:sldChg chg="modNotesTx">
        <pc:chgData name="Justin Evans" userId="2ee3c1af-825e-450d-8b1e-d59252291e99" providerId="ADAL" clId="{3AA4783D-B629-4C18-8A49-DE15C3FB0EA2}" dt="2026-09-30T09:48:43.026" v="929" actId="6549"/>
        <pc:sldMkLst>
          <pc:docMk/>
          <pc:sldMk cId="0" sldId="257"/>
        </pc:sldMkLst>
      </pc:sldChg>
      <pc:sldChg chg="modNotesTx">
        <pc:chgData name="Justin Evans" userId="2ee3c1af-825e-450d-8b1e-d59252291e99" providerId="ADAL" clId="{3AA4783D-B629-4C18-8A49-DE15C3FB0EA2}" dt="2026-10-02T09:32:57.456" v="935" actId="6549"/>
        <pc:sldMkLst>
          <pc:docMk/>
          <pc:sldMk cId="0" sldId="258"/>
        </pc:sldMkLst>
      </pc:sldChg>
      <pc:sldChg chg="modNotesTx">
        <pc:chgData name="Justin Evans" userId="2ee3c1af-825e-450d-8b1e-d59252291e99" providerId="ADAL" clId="{3AA4783D-B629-4C18-8A49-DE15C3FB0EA2}" dt="2026-09-30T09:49:05.148" v="930" actId="6549"/>
        <pc:sldMkLst>
          <pc:docMk/>
          <pc:sldMk cId="0" sldId="259"/>
        </pc:sldMkLst>
      </pc:sldChg>
      <pc:sldChg chg="modNotesTx">
        <pc:chgData name="Justin Evans" userId="2ee3c1af-825e-450d-8b1e-d59252291e99" providerId="ADAL" clId="{3AA4783D-B629-4C18-8A49-DE15C3FB0EA2}" dt="2026-10-02T09:33:02.840" v="936" actId="6549"/>
        <pc:sldMkLst>
          <pc:docMk/>
          <pc:sldMk cId="0" sldId="260"/>
        </pc:sldMkLst>
      </pc:sldChg>
      <pc:sldChg chg="modSp mod modNotesTx">
        <pc:chgData name="Justin Evans" userId="2ee3c1af-825e-450d-8b1e-d59252291e99" providerId="ADAL" clId="{3AA4783D-B629-4C18-8A49-DE15C3FB0EA2}" dt="2026-10-02T09:33:18.812" v="938" actId="6549"/>
        <pc:sldMkLst>
          <pc:docMk/>
          <pc:sldMk cId="0" sldId="261"/>
        </pc:sldMkLst>
        <pc:spChg chg="mod">
          <ac:chgData name="Justin Evans" userId="2ee3c1af-825e-450d-8b1e-d59252291e99" providerId="ADAL" clId="{3AA4783D-B629-4C18-8A49-DE15C3FB0EA2}" dt="2026-09-30T10:02:12.076" v="932" actId="113"/>
          <ac:spMkLst>
            <pc:docMk/>
            <pc:sldMk cId="0" sldId="261"/>
            <ac:spMk id="26" creationId="{00000000-0000-0000-0000-000000000000}"/>
          </ac:spMkLst>
        </pc:spChg>
      </pc:sldChg>
      <pc:sldChg chg="modNotesTx">
        <pc:chgData name="Justin Evans" userId="2ee3c1af-825e-450d-8b1e-d59252291e99" providerId="ADAL" clId="{3AA4783D-B629-4C18-8A49-DE15C3FB0EA2}" dt="2026-10-02T09:33:25.271" v="939" actId="6549"/>
        <pc:sldMkLst>
          <pc:docMk/>
          <pc:sldMk cId="0" sldId="262"/>
        </pc:sldMkLst>
      </pc:sldChg>
      <pc:sldChg chg="modNotesTx">
        <pc:chgData name="Justin Evans" userId="2ee3c1af-825e-450d-8b1e-d59252291e99" providerId="ADAL" clId="{3AA4783D-B629-4C18-8A49-DE15C3FB0EA2}" dt="2026-10-02T09:33:29.363" v="940" actId="6549"/>
        <pc:sldMkLst>
          <pc:docMk/>
          <pc:sldMk cId="0" sldId="264"/>
        </pc:sldMkLst>
      </pc:sldChg>
      <pc:sldChg chg="modNotesTx">
        <pc:chgData name="Justin Evans" userId="2ee3c1af-825e-450d-8b1e-d59252291e99" providerId="ADAL" clId="{3AA4783D-B629-4C18-8A49-DE15C3FB0EA2}" dt="2026-10-02T09:33:44.783" v="941" actId="6549"/>
        <pc:sldMkLst>
          <pc:docMk/>
          <pc:sldMk cId="0" sldId="265"/>
        </pc:sldMkLst>
      </pc:sldChg>
      <pc:sldChg chg="mod modShow modNotesTx">
        <pc:chgData name="Justin Evans" userId="2ee3c1af-825e-450d-8b1e-d59252291e99" providerId="ADAL" clId="{3AA4783D-B629-4C18-8A49-DE15C3FB0EA2}" dt="2026-10-02T09:33:56.157" v="942" actId="6549"/>
        <pc:sldMkLst>
          <pc:docMk/>
          <pc:sldMk cId="0" sldId="266"/>
        </pc:sldMkLst>
      </pc:sldChg>
      <pc:sldChg chg="mod modShow modNotesTx">
        <pc:chgData name="Justin Evans" userId="2ee3c1af-825e-450d-8b1e-d59252291e99" providerId="ADAL" clId="{3AA4783D-B629-4C18-8A49-DE15C3FB0EA2}" dt="2026-10-02T09:34:02.315" v="943" actId="6549"/>
        <pc:sldMkLst>
          <pc:docMk/>
          <pc:sldMk cId="0" sldId="267"/>
        </pc:sldMkLst>
      </pc:sldChg>
      <pc:sldChg chg="modNotesTx">
        <pc:chgData name="Justin Evans" userId="2ee3c1af-825e-450d-8b1e-d59252291e99" providerId="ADAL" clId="{3AA4783D-B629-4C18-8A49-DE15C3FB0EA2}" dt="2026-10-02T09:34:06.290" v="944" actId="6549"/>
        <pc:sldMkLst>
          <pc:docMk/>
          <pc:sldMk cId="0" sldId="268"/>
        </pc:sldMkLst>
      </pc:sldChg>
      <pc:sldChg chg="modSp mod modNotesTx">
        <pc:chgData name="Justin Evans" userId="2ee3c1af-825e-450d-8b1e-d59252291e99" providerId="ADAL" clId="{3AA4783D-B629-4C18-8A49-DE15C3FB0EA2}" dt="2026-10-02T09:33:08.743" v="937" actId="6549"/>
        <pc:sldMkLst>
          <pc:docMk/>
          <pc:sldMk cId="1057744541" sldId="269"/>
        </pc:sldMkLst>
        <pc:spChg chg="mod">
          <ac:chgData name="Justin Evans" userId="2ee3c1af-825e-450d-8b1e-d59252291e99" providerId="ADAL" clId="{3AA4783D-B629-4C18-8A49-DE15C3FB0EA2}" dt="2026-09-30T09:47:34.944" v="924" actId="207"/>
          <ac:spMkLst>
            <pc:docMk/>
            <pc:sldMk cId="1057744541" sldId="269"/>
            <ac:spMk id="5" creationId="{40C59806-281F-43F2-0194-E1B98B704951}"/>
          </ac:spMkLst>
        </pc:spChg>
      </pc:sldChg>
      <pc:sldChg chg="modSp mod">
        <pc:chgData name="Justin Evans" userId="2ee3c1af-825e-450d-8b1e-d59252291e99" providerId="ADAL" clId="{3AA4783D-B629-4C18-8A49-DE15C3FB0EA2}" dt="2026-09-30T09:48:04.914" v="927" actId="207"/>
        <pc:sldMkLst>
          <pc:docMk/>
          <pc:sldMk cId="4142211878" sldId="270"/>
        </pc:sldMkLst>
        <pc:spChg chg="mod">
          <ac:chgData name="Justin Evans" userId="2ee3c1af-825e-450d-8b1e-d59252291e99" providerId="ADAL" clId="{3AA4783D-B629-4C18-8A49-DE15C3FB0EA2}" dt="2026-09-30T09:48:04.914" v="927" actId="207"/>
          <ac:spMkLst>
            <pc:docMk/>
            <pc:sldMk cId="4142211878" sldId="270"/>
            <ac:spMk id="5" creationId="{905426B7-4F4A-CFC1-AB29-8E334D42DC04}"/>
          </ac:spMkLst>
        </pc:spChg>
      </pc:sldChg>
      <pc:sldChg chg="modSp mod">
        <pc:chgData name="Justin Evans" userId="2ee3c1af-825e-450d-8b1e-d59252291e99" providerId="ADAL" clId="{3AA4783D-B629-4C18-8A49-DE15C3FB0EA2}" dt="2026-09-30T09:49:34.204" v="931" actId="255"/>
        <pc:sldMkLst>
          <pc:docMk/>
          <pc:sldMk cId="587137831" sldId="271"/>
        </pc:sldMkLst>
        <pc:spChg chg="mod">
          <ac:chgData name="Justin Evans" userId="2ee3c1af-825e-450d-8b1e-d59252291e99" providerId="ADAL" clId="{3AA4783D-B629-4C18-8A49-DE15C3FB0EA2}" dt="2026-09-30T09:49:34.204" v="931" actId="255"/>
          <ac:spMkLst>
            <pc:docMk/>
            <pc:sldMk cId="587137831" sldId="271"/>
            <ac:spMk id="5" creationId="{E5D9EBA8-39F7-8485-6D27-EF4D08B252AC}"/>
          </ac:spMkLst>
        </pc:spChg>
      </pc:sldChg>
      <pc:sldChg chg="modSp mod">
        <pc:chgData name="Justin Evans" userId="2ee3c1af-825e-450d-8b1e-d59252291e99" providerId="ADAL" clId="{3AA4783D-B629-4C18-8A49-DE15C3FB0EA2}" dt="2026-09-30T09:47:53.681" v="926" actId="207"/>
        <pc:sldMkLst>
          <pc:docMk/>
          <pc:sldMk cId="3615653797" sldId="272"/>
        </pc:sldMkLst>
        <pc:spChg chg="mod">
          <ac:chgData name="Justin Evans" userId="2ee3c1af-825e-450d-8b1e-d59252291e99" providerId="ADAL" clId="{3AA4783D-B629-4C18-8A49-DE15C3FB0EA2}" dt="2026-09-30T09:47:53.681" v="926" actId="207"/>
          <ac:spMkLst>
            <pc:docMk/>
            <pc:sldMk cId="3615653797" sldId="272"/>
            <ac:spMk id="5" creationId="{67B65317-74FA-E3F4-67DF-FBC1430BBFE2}"/>
          </ac:spMkLst>
        </pc:spChg>
      </pc:sldChg>
      <pc:sldChg chg="add mod modShow">
        <pc:chgData name="Justin Evans" userId="2ee3c1af-825e-450d-8b1e-d59252291e99" providerId="ADAL" clId="{3AA4783D-B629-4C18-8A49-DE15C3FB0EA2}" dt="2026-09-30T09:46:19.122" v="923" actId="729"/>
        <pc:sldMkLst>
          <pc:docMk/>
          <pc:sldMk cId="1413529850" sldId="628"/>
        </pc:sldMkLst>
      </pc:sldChg>
      <pc:sldChg chg="addSp delSp modSp add mod">
        <pc:chgData name="Justin Evans" userId="2ee3c1af-825e-450d-8b1e-d59252291e99" providerId="ADAL" clId="{3AA4783D-B629-4C18-8A49-DE15C3FB0EA2}" dt="2026-10-02T09:36:31.544" v="971" actId="1076"/>
        <pc:sldMkLst>
          <pc:docMk/>
          <pc:sldMk cId="199698879" sldId="629"/>
        </pc:sldMkLst>
        <pc:spChg chg="del">
          <ac:chgData name="Justin Evans" userId="2ee3c1af-825e-450d-8b1e-d59252291e99" providerId="ADAL" clId="{3AA4783D-B629-4C18-8A49-DE15C3FB0EA2}" dt="2026-10-02T09:34:39.734" v="963" actId="478"/>
          <ac:spMkLst>
            <pc:docMk/>
            <pc:sldMk cId="199698879" sldId="629"/>
            <ac:spMk id="2" creationId="{115EDF18-A1D2-BAB7-33D3-90BD1253D398}"/>
          </ac:spMkLst>
        </pc:spChg>
        <pc:spChg chg="del mod">
          <ac:chgData name="Justin Evans" userId="2ee3c1af-825e-450d-8b1e-d59252291e99" providerId="ADAL" clId="{3AA4783D-B629-4C18-8A49-DE15C3FB0EA2}" dt="2026-10-02T09:34:32.826" v="962" actId="478"/>
          <ac:spMkLst>
            <pc:docMk/>
            <pc:sldMk cId="199698879" sldId="629"/>
            <ac:spMk id="3" creationId="{EBAF04D4-0C10-41BC-C80E-F4AC2176759C}"/>
          </ac:spMkLst>
        </pc:spChg>
        <pc:spChg chg="del">
          <ac:chgData name="Justin Evans" userId="2ee3c1af-825e-450d-8b1e-d59252291e99" providerId="ADAL" clId="{3AA4783D-B629-4C18-8A49-DE15C3FB0EA2}" dt="2026-10-02T09:34:42.443" v="964" actId="478"/>
          <ac:spMkLst>
            <pc:docMk/>
            <pc:sldMk cId="199698879" sldId="629"/>
            <ac:spMk id="4" creationId="{1044A1C0-E66F-7891-606C-348B4F0C4FBB}"/>
          </ac:spMkLst>
        </pc:spChg>
        <pc:spChg chg="del">
          <ac:chgData name="Justin Evans" userId="2ee3c1af-825e-450d-8b1e-d59252291e99" providerId="ADAL" clId="{3AA4783D-B629-4C18-8A49-DE15C3FB0EA2}" dt="2026-10-02T09:34:25.575" v="958" actId="478"/>
          <ac:spMkLst>
            <pc:docMk/>
            <pc:sldMk cId="199698879" sldId="629"/>
            <ac:spMk id="5" creationId="{EE1032DC-A797-E0E1-40C8-8171D01464C2}"/>
          </ac:spMkLst>
        </pc:spChg>
        <pc:spChg chg="del">
          <ac:chgData name="Justin Evans" userId="2ee3c1af-825e-450d-8b1e-d59252291e99" providerId="ADAL" clId="{3AA4783D-B629-4C18-8A49-DE15C3FB0EA2}" dt="2026-10-02T09:34:23.751" v="957" actId="478"/>
          <ac:spMkLst>
            <pc:docMk/>
            <pc:sldMk cId="199698879" sldId="629"/>
            <ac:spMk id="6" creationId="{67D15CA8-79D0-157D-2D3B-7A7971812B27}"/>
          </ac:spMkLst>
        </pc:spChg>
        <pc:spChg chg="mod">
          <ac:chgData name="Justin Evans" userId="2ee3c1af-825e-450d-8b1e-d59252291e99" providerId="ADAL" clId="{3AA4783D-B629-4C18-8A49-DE15C3FB0EA2}" dt="2026-10-02T09:34:21.427" v="956" actId="6549"/>
          <ac:spMkLst>
            <pc:docMk/>
            <pc:sldMk cId="199698879" sldId="629"/>
            <ac:spMk id="7" creationId="{EAA781EC-68AF-C2E3-3AD1-15B0ACCCD0B9}"/>
          </ac:spMkLst>
        </pc:spChg>
        <pc:spChg chg="mod">
          <ac:chgData name="Justin Evans" userId="2ee3c1af-825e-450d-8b1e-d59252291e99" providerId="ADAL" clId="{3AA4783D-B629-4C18-8A49-DE15C3FB0EA2}" dt="2026-10-02T09:34:18.063" v="955" actId="20577"/>
          <ac:spMkLst>
            <pc:docMk/>
            <pc:sldMk cId="199698879" sldId="629"/>
            <ac:spMk id="10" creationId="{89A58BD0-4A01-6922-2A5A-0D5EE75E14E3}"/>
          </ac:spMkLst>
        </pc:spChg>
        <pc:picChg chg="add mod">
          <ac:chgData name="Justin Evans" userId="2ee3c1af-825e-450d-8b1e-d59252291e99" providerId="ADAL" clId="{3AA4783D-B629-4C18-8A49-DE15C3FB0EA2}" dt="2026-10-02T09:36:31.544" v="971" actId="1076"/>
          <ac:picMkLst>
            <pc:docMk/>
            <pc:sldMk cId="199698879" sldId="629"/>
            <ac:picMk id="13" creationId="{A04EA765-AC8F-C192-DC3A-2188DB49C0EE}"/>
          </ac:picMkLst>
        </pc:picChg>
      </pc:sldChg>
      <pc:sldChg chg="addSp modSp add mod">
        <pc:chgData name="Justin Evans" userId="2ee3c1af-825e-450d-8b1e-d59252291e99" providerId="ADAL" clId="{3AA4783D-B629-4C18-8A49-DE15C3FB0EA2}" dt="2026-10-02T09:36:57.879" v="974" actId="1076"/>
        <pc:sldMkLst>
          <pc:docMk/>
          <pc:sldMk cId="1211902516" sldId="630"/>
        </pc:sldMkLst>
        <pc:picChg chg="add mod">
          <ac:chgData name="Justin Evans" userId="2ee3c1af-825e-450d-8b1e-d59252291e99" providerId="ADAL" clId="{3AA4783D-B629-4C18-8A49-DE15C3FB0EA2}" dt="2026-10-02T09:36:57.879" v="974" actId="1076"/>
          <ac:picMkLst>
            <pc:docMk/>
            <pc:sldMk cId="1211902516" sldId="630"/>
            <ac:picMk id="3" creationId="{DB9DFB35-E7C1-1B44-E385-0793C6CA6043}"/>
          </ac:picMkLst>
        </pc:picChg>
      </pc:sldChg>
      <pc:sldChg chg="addSp modSp add mod">
        <pc:chgData name="Justin Evans" userId="2ee3c1af-825e-450d-8b1e-d59252291e99" providerId="ADAL" clId="{3AA4783D-B629-4C18-8A49-DE15C3FB0EA2}" dt="2026-10-02T09:37:25.512" v="977" actId="1076"/>
        <pc:sldMkLst>
          <pc:docMk/>
          <pc:sldMk cId="947935105" sldId="631"/>
        </pc:sldMkLst>
        <pc:picChg chg="add mod">
          <ac:chgData name="Justin Evans" userId="2ee3c1af-825e-450d-8b1e-d59252291e99" providerId="ADAL" clId="{3AA4783D-B629-4C18-8A49-DE15C3FB0EA2}" dt="2026-10-02T09:37:25.512" v="977" actId="1076"/>
          <ac:picMkLst>
            <pc:docMk/>
            <pc:sldMk cId="947935105" sldId="631"/>
            <ac:picMk id="3" creationId="{DA5AF665-9A77-ED6D-0BC2-D30052EAA291}"/>
          </ac:picMkLst>
        </pc:picChg>
      </pc:sldChg>
      <pc:sldChg chg="addSp modSp add mod">
        <pc:chgData name="Justin Evans" userId="2ee3c1af-825e-450d-8b1e-d59252291e99" providerId="ADAL" clId="{3AA4783D-B629-4C18-8A49-DE15C3FB0EA2}" dt="2026-10-02T09:37:56.854" v="980" actId="1076"/>
        <pc:sldMkLst>
          <pc:docMk/>
          <pc:sldMk cId="1130185420" sldId="632"/>
        </pc:sldMkLst>
        <pc:picChg chg="add mod">
          <ac:chgData name="Justin Evans" userId="2ee3c1af-825e-450d-8b1e-d59252291e99" providerId="ADAL" clId="{3AA4783D-B629-4C18-8A49-DE15C3FB0EA2}" dt="2026-10-02T09:37:56.854" v="980" actId="1076"/>
          <ac:picMkLst>
            <pc:docMk/>
            <pc:sldMk cId="1130185420" sldId="632"/>
            <ac:picMk id="3" creationId="{05B90036-E347-3725-C73D-BA2034982420}"/>
          </ac:picMkLst>
        </pc:picChg>
      </pc:sldChg>
      <pc:sldChg chg="addSp modSp add mod">
        <pc:chgData name="Justin Evans" userId="2ee3c1af-825e-450d-8b1e-d59252291e99" providerId="ADAL" clId="{3AA4783D-B629-4C18-8A49-DE15C3FB0EA2}" dt="2026-10-02T09:39:06.928" v="988" actId="1076"/>
        <pc:sldMkLst>
          <pc:docMk/>
          <pc:sldMk cId="1821004588" sldId="633"/>
        </pc:sldMkLst>
        <pc:picChg chg="add mod">
          <ac:chgData name="Justin Evans" userId="2ee3c1af-825e-450d-8b1e-d59252291e99" providerId="ADAL" clId="{3AA4783D-B629-4C18-8A49-DE15C3FB0EA2}" dt="2026-10-02T09:39:06.928" v="988" actId="1076"/>
          <ac:picMkLst>
            <pc:docMk/>
            <pc:sldMk cId="1821004588" sldId="633"/>
            <ac:picMk id="3" creationId="{77AFE524-BBCE-65AA-BF48-3C547ADFA865}"/>
          </ac:picMkLst>
        </pc:picChg>
      </pc:sldChg>
      <pc:sldChg chg="addSp modSp add mod">
        <pc:chgData name="Justin Evans" userId="2ee3c1af-825e-450d-8b1e-d59252291e99" providerId="ADAL" clId="{3AA4783D-B629-4C18-8A49-DE15C3FB0EA2}" dt="2026-10-02T09:38:28.555" v="984" actId="1076"/>
        <pc:sldMkLst>
          <pc:docMk/>
          <pc:sldMk cId="2771782486" sldId="634"/>
        </pc:sldMkLst>
        <pc:picChg chg="add mod">
          <ac:chgData name="Justin Evans" userId="2ee3c1af-825e-450d-8b1e-d59252291e99" providerId="ADAL" clId="{3AA4783D-B629-4C18-8A49-DE15C3FB0EA2}" dt="2026-10-02T09:38:28.555" v="984" actId="1076"/>
          <ac:picMkLst>
            <pc:docMk/>
            <pc:sldMk cId="2771782486" sldId="634"/>
            <ac:picMk id="3" creationId="{D33E6C43-5E8B-8BD4-231F-9B5447F939B6}"/>
          </ac:picMkLst>
        </pc:picChg>
      </pc:sldChg>
      <pc:sldChg chg="add del setBg">
        <pc:chgData name="Justin Evans" userId="2ee3c1af-825e-450d-8b1e-d59252291e99" providerId="ADAL" clId="{3AA4783D-B629-4C18-8A49-DE15C3FB0EA2}" dt="2026-10-02T09:41:37.128" v="997"/>
        <pc:sldMkLst>
          <pc:docMk/>
          <pc:sldMk cId="0" sldId="635"/>
        </pc:sldMkLst>
      </pc:sldChg>
      <pc:sldChg chg="add del">
        <pc:chgData name="Justin Evans" userId="2ee3c1af-825e-450d-8b1e-d59252291e99" providerId="ADAL" clId="{3AA4783D-B629-4C18-8A49-DE15C3FB0EA2}" dt="2026-10-02T09:39:28.274" v="990" actId="47"/>
        <pc:sldMkLst>
          <pc:docMk/>
          <pc:sldMk cId="740381144" sldId="635"/>
        </pc:sldMkLst>
      </pc:sldChg>
      <pc:sldChg chg="add del setBg">
        <pc:chgData name="Justin Evans" userId="2ee3c1af-825e-450d-8b1e-d59252291e99" providerId="ADAL" clId="{3AA4783D-B629-4C18-8A49-DE15C3FB0EA2}" dt="2026-10-02T09:41:37.128" v="997"/>
        <pc:sldMkLst>
          <pc:docMk/>
          <pc:sldMk cId="0" sldId="636"/>
        </pc:sldMkLst>
      </pc:sldChg>
      <pc:sldChg chg="add del">
        <pc:chgData name="Justin Evans" userId="2ee3c1af-825e-450d-8b1e-d59252291e99" providerId="ADAL" clId="{3AA4783D-B629-4C18-8A49-DE15C3FB0EA2}" dt="2026-10-02T09:39:31.667" v="991" actId="47"/>
        <pc:sldMkLst>
          <pc:docMk/>
          <pc:sldMk cId="234099349" sldId="636"/>
        </pc:sldMkLst>
      </pc:sldChg>
      <pc:sldChg chg="add del setBg">
        <pc:chgData name="Justin Evans" userId="2ee3c1af-825e-450d-8b1e-d59252291e99" providerId="ADAL" clId="{3AA4783D-B629-4C18-8A49-DE15C3FB0EA2}" dt="2026-10-02T09:41:37.128" v="997"/>
        <pc:sldMkLst>
          <pc:docMk/>
          <pc:sldMk cId="0" sldId="637"/>
        </pc:sldMkLst>
      </pc:sldChg>
      <pc:sldChg chg="add del setBg">
        <pc:chgData name="Justin Evans" userId="2ee3c1af-825e-450d-8b1e-d59252291e99" providerId="ADAL" clId="{3AA4783D-B629-4C18-8A49-DE15C3FB0EA2}" dt="2026-10-02T09:41:37.128" v="997"/>
        <pc:sldMkLst>
          <pc:docMk/>
          <pc:sldMk cId="0" sldId="638"/>
        </pc:sldMkLst>
      </pc:sldChg>
      <pc:sldChg chg="add del setBg">
        <pc:chgData name="Justin Evans" userId="2ee3c1af-825e-450d-8b1e-d59252291e99" providerId="ADAL" clId="{3AA4783D-B629-4C18-8A49-DE15C3FB0EA2}" dt="2026-10-02T09:41:37.128" v="997"/>
        <pc:sldMkLst>
          <pc:docMk/>
          <pc:sldMk cId="1826140817" sldId="639"/>
        </pc:sldMkLst>
      </pc:sldChg>
      <pc:sldChg chg="add del setBg">
        <pc:chgData name="Justin Evans" userId="2ee3c1af-825e-450d-8b1e-d59252291e99" providerId="ADAL" clId="{3AA4783D-B629-4C18-8A49-DE15C3FB0EA2}" dt="2026-10-02T09:41:37.128" v="997"/>
        <pc:sldMkLst>
          <pc:docMk/>
          <pc:sldMk cId="0" sldId="640"/>
        </pc:sldMkLst>
      </pc:sldChg>
      <pc:sldChg chg="addSp delSp add del setBg delDesignElem">
        <pc:chgData name="Justin Evans" userId="2ee3c1af-825e-450d-8b1e-d59252291e99" providerId="ADAL" clId="{3AA4783D-B629-4C18-8A49-DE15C3FB0EA2}" dt="2026-10-02T09:41:37.128" v="997"/>
        <pc:sldMkLst>
          <pc:docMk/>
          <pc:sldMk cId="1782086702" sldId="641"/>
        </pc:sldMkLst>
        <pc:spChg chg="add del">
          <ac:chgData name="Justin Evans" userId="2ee3c1af-825e-450d-8b1e-d59252291e99" providerId="ADAL" clId="{3AA4783D-B629-4C18-8A49-DE15C3FB0EA2}" dt="2026-10-02T09:41:29.172" v="996"/>
          <ac:spMkLst>
            <pc:docMk/>
            <pc:sldMk cId="1782086702" sldId="641"/>
            <ac:spMk id="13" creationId="{04812C46-200A-4DEB-A05E-3ED6C68C2387}"/>
          </ac:spMkLst>
        </pc:spChg>
        <pc:spChg chg="add del">
          <ac:chgData name="Justin Evans" userId="2ee3c1af-825e-450d-8b1e-d59252291e99" providerId="ADAL" clId="{3AA4783D-B629-4C18-8A49-DE15C3FB0EA2}" dt="2026-10-02T09:41:29.172" v="996"/>
          <ac:spMkLst>
            <pc:docMk/>
            <pc:sldMk cId="1782086702" sldId="641"/>
            <ac:spMk id="15" creationId="{D1EA859B-E555-4109-94F3-6700E046E008}"/>
          </ac:spMkLst>
        </pc:spChg>
      </pc:sldChg>
      <pc:sldChg chg="addSp delSp add del setBg delDesignElem">
        <pc:chgData name="Justin Evans" userId="2ee3c1af-825e-450d-8b1e-d59252291e99" providerId="ADAL" clId="{3AA4783D-B629-4C18-8A49-DE15C3FB0EA2}" dt="2026-10-02T09:41:37.128" v="997"/>
        <pc:sldMkLst>
          <pc:docMk/>
          <pc:sldMk cId="2796554997" sldId="642"/>
        </pc:sldMkLst>
        <pc:spChg chg="add del">
          <ac:chgData name="Justin Evans" userId="2ee3c1af-825e-450d-8b1e-d59252291e99" providerId="ADAL" clId="{3AA4783D-B629-4C18-8A49-DE15C3FB0EA2}" dt="2026-10-02T09:41:29.172" v="996"/>
          <ac:spMkLst>
            <pc:docMk/>
            <pc:sldMk cId="2796554997" sldId="642"/>
            <ac:spMk id="14" creationId="{637B2035-1FCB-439A-B421-095E136C7E07}"/>
          </ac:spMkLst>
        </pc:spChg>
        <pc:spChg chg="add del">
          <ac:chgData name="Justin Evans" userId="2ee3c1af-825e-450d-8b1e-d59252291e99" providerId="ADAL" clId="{3AA4783D-B629-4C18-8A49-DE15C3FB0EA2}" dt="2026-10-02T09:41:29.172" v="996"/>
          <ac:spMkLst>
            <pc:docMk/>
            <pc:sldMk cId="2796554997" sldId="642"/>
            <ac:spMk id="16" creationId="{676D6CDF-C512-4739-B158-55EE955EFA39}"/>
          </ac:spMkLst>
        </pc:spChg>
      </pc:sldChg>
      <pc:sldChg chg="addSp delSp add del setBg delDesignElem">
        <pc:chgData name="Justin Evans" userId="2ee3c1af-825e-450d-8b1e-d59252291e99" providerId="ADAL" clId="{3AA4783D-B629-4C18-8A49-DE15C3FB0EA2}" dt="2026-10-02T09:41:37.128" v="997"/>
        <pc:sldMkLst>
          <pc:docMk/>
          <pc:sldMk cId="3039289562" sldId="643"/>
        </pc:sldMkLst>
        <pc:spChg chg="add del">
          <ac:chgData name="Justin Evans" userId="2ee3c1af-825e-450d-8b1e-d59252291e99" providerId="ADAL" clId="{3AA4783D-B629-4C18-8A49-DE15C3FB0EA2}" dt="2026-10-02T09:41:29.172" v="996"/>
          <ac:spMkLst>
            <pc:docMk/>
            <pc:sldMk cId="3039289562" sldId="643"/>
            <ac:spMk id="11" creationId="{79BB35BC-D5C2-4C8B-A22A-A71E6191913B}"/>
          </ac:spMkLst>
        </pc:spChg>
      </pc:sldChg>
      <pc:sldChg chg="add del setBg">
        <pc:chgData name="Justin Evans" userId="2ee3c1af-825e-450d-8b1e-d59252291e99" providerId="ADAL" clId="{3AA4783D-B629-4C18-8A49-DE15C3FB0EA2}" dt="2026-10-02T09:41:37.128" v="997"/>
        <pc:sldMkLst>
          <pc:docMk/>
          <pc:sldMk cId="0" sldId="644"/>
        </pc:sldMkLst>
      </pc:sldChg>
      <pc:sldChg chg="add del setBg">
        <pc:chgData name="Justin Evans" userId="2ee3c1af-825e-450d-8b1e-d59252291e99" providerId="ADAL" clId="{3AA4783D-B629-4C18-8A49-DE15C3FB0EA2}" dt="2026-10-02T09:41:37.128" v="997"/>
        <pc:sldMkLst>
          <pc:docMk/>
          <pc:sldMk cId="0" sldId="645"/>
        </pc:sldMkLst>
      </pc:sldChg>
      <pc:sldChg chg="add del setBg">
        <pc:chgData name="Justin Evans" userId="2ee3c1af-825e-450d-8b1e-d59252291e99" providerId="ADAL" clId="{3AA4783D-B629-4C18-8A49-DE15C3FB0EA2}" dt="2026-10-02T09:41:37.128" v="997"/>
        <pc:sldMkLst>
          <pc:docMk/>
          <pc:sldMk cId="0" sldId="646"/>
        </pc:sldMkLst>
      </pc:sldChg>
      <pc:sldChg chg="add del setBg">
        <pc:chgData name="Justin Evans" userId="2ee3c1af-825e-450d-8b1e-d59252291e99" providerId="ADAL" clId="{3AA4783D-B629-4C18-8A49-DE15C3FB0EA2}" dt="2026-10-02T09:41:37.128" v="997"/>
        <pc:sldMkLst>
          <pc:docMk/>
          <pc:sldMk cId="0" sldId="647"/>
        </pc:sldMkLst>
      </pc:sldChg>
      <pc:sldChg chg="add del setBg">
        <pc:chgData name="Justin Evans" userId="2ee3c1af-825e-450d-8b1e-d59252291e99" providerId="ADAL" clId="{3AA4783D-B629-4C18-8A49-DE15C3FB0EA2}" dt="2026-10-02T09:41:37.128" v="997"/>
        <pc:sldMkLst>
          <pc:docMk/>
          <pc:sldMk cId="0" sldId="648"/>
        </pc:sldMkLst>
      </pc:sldChg>
      <pc:sldChg chg="add del setBg">
        <pc:chgData name="Justin Evans" userId="2ee3c1af-825e-450d-8b1e-d59252291e99" providerId="ADAL" clId="{3AA4783D-B629-4C18-8A49-DE15C3FB0EA2}" dt="2026-10-02T09:41:37.128" v="997"/>
        <pc:sldMkLst>
          <pc:docMk/>
          <pc:sldMk cId="0" sldId="64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1031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britannica.com/topic/organized-crime"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www.history.com/articles/prohibition-organized-crime-al-capone" TargetMode="Externa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My Introduction </a:t>
            </a:r>
          </a:p>
          <a:p>
            <a:endParaRPr lang="en-US">
              <a:latin typeface="Calibri"/>
              <a:ea typeface="Calibri"/>
              <a:cs typeface="Calibri"/>
            </a:endParaRPr>
          </a:p>
          <a:p>
            <a:r>
              <a:rPr lang="en-US">
                <a:latin typeface="Calibri"/>
                <a:ea typeface="Calibri"/>
                <a:cs typeface="Calibri"/>
              </a:rPr>
              <a:t>Relevant areas of Policing experience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3</a:t>
            </a:fld>
            <a:endParaRPr lang="en-GB"/>
          </a:p>
        </p:txBody>
      </p:sp>
    </p:spTree>
    <p:extLst>
      <p:ext uri="{BB962C8B-B14F-4D97-AF65-F5344CB8AC3E}">
        <p14:creationId xmlns:p14="http://schemas.microsoft.com/office/powerpoint/2010/main" val="381584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E0F5F-94BD-B5CD-050C-ADC8BC88DD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B006D-DBD5-EBCD-12F9-721EDF60FF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A66590-E50F-6CBE-C58B-5F116E8F40F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96AB5C0-8676-B0DD-A0E5-88780AFCBBF6}"/>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672605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55F26-B0C6-9B6B-0499-BEA450C08C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2BE071-7D7A-73A3-E672-9E8B146B13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0CD78F-B8E6-4998-503D-2592F10F4CD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59516EB-41A5-1F7C-08F9-EE8ED1453501}"/>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108347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95F3E4-1495-ECE4-4CB3-B93F8D1D85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D87AFE-9DAA-D4EC-382F-17BA7FD265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89B064-FBB8-6312-B635-A342B1B511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2D98B01-F021-F21A-3A94-1D6280D56C65}"/>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733301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E73D2-F34B-6B08-1294-823763CFF0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47647A-5D9A-2325-3405-2431792C3A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CCDE42-8A80-5C4C-4773-67218D0EDF5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051ECC0-3D97-748E-EC43-CC3B009BF5D9}"/>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321993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need to understand that criteria are not separate boxes to mention once; they shape the whole answer. Understand the difference between describing a topic and evaluating it. This is often the difference between Level 5 and Level 6 performance.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79EDCA-6E34-0F41-C696-85D0F6CAD3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8FAB78-44B7-2589-C7A8-D9524BC496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1AF728-CC7A-2B6F-C03E-6686CC797C4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8912F72-D097-C4C6-7F2C-8B8A05FDF64C}"/>
              </a:ext>
            </a:extLst>
          </p:cNvPr>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805181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E34303-54F1-B667-AB11-19868DA5E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88479D-FD55-2255-5B20-3924A86166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599D1-7896-18D1-8B9C-7F6335F518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86896A2-BB4E-CE76-312A-1FB247D45C2F}"/>
              </a:ext>
            </a:extLst>
          </p:cNvPr>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30706180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082928-EBCC-7B4F-693B-8742CFFF8E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B16EF9-F916-6DE8-58AE-CC0FFED5E9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AFF7BB-E5EC-AF9B-8E1D-9871A41605E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13DE485-3E23-29D4-7EDC-830D8A888566}"/>
              </a:ext>
            </a:extLst>
          </p:cNvPr>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2976641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C7A90-92D3-F379-E09A-B8D53CA191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37B890-C774-00B8-CCDF-C9585ADF27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C895E5-2D21-425D-A7BB-B5098642E37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5F734C8-713F-7C88-21D8-32F2F6D3A71B}"/>
              </a:ext>
            </a:extLst>
          </p:cNvPr>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40704706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7F3BB-1676-09B4-A37B-35C55F48AB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26F09A-C443-0FDD-3B76-C9482F1A29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3C5B92-FFAB-F5B3-2038-94821EE44D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1C6935-55C5-7167-D64D-BF01C845378D}"/>
              </a:ext>
            </a:extLst>
          </p:cNvPr>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898312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EE492-0654-8F72-3D49-8D49FBBF90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2EAC5E-9EF8-156E-8986-F68789A15C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656293-C98C-DD53-0E5D-C9F681058F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D98438-65BE-6963-49A7-9DA6E377B3B3}"/>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3903807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222ED-A92F-AEED-14EF-FC23CEDBD1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7BDB60-1C04-2FBF-1150-DB0B5058D6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0B18A0-0C35-97E6-BBEC-679A6F76DD0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8B1EECD-C4E0-62F0-F81C-8900544002B3}"/>
              </a:ext>
            </a:extLst>
          </p:cNvPr>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9533597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5DCDF-1B00-28AB-A366-3EA27597EB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2B7341-020A-49BB-C0E2-0BC5CB5987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31F1C1-32B8-A027-9AB3-BDFAF6FF9AA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2075955-113B-BA19-4F61-B5A5BD0552C8}"/>
              </a:ext>
            </a:extLst>
          </p:cNvPr>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42496589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3F5A1-4C8E-F687-AD9F-EE6DD5A945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838552-9285-1498-AFD9-3351DCB889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A10A3F-BF4B-6BAC-9251-E2A2E208764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9D108F3-7879-1B3F-E75F-7016C68AC2B6}"/>
              </a:ext>
            </a:extLst>
          </p:cNvPr>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1202440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C9C94-6457-520C-EA5C-4440DE2AEE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149B7B-69A1-2EF5-72AA-ABFBFB471A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CAE1C0-09C3-2086-8787-A3C7B0B1326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35AED2-2955-29EB-21F9-A301DE9FD7C3}"/>
              </a:ext>
            </a:extLst>
          </p:cNvPr>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7672417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ED1C4-A209-02A7-8111-7DF2B09A98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8B867B-88E5-CC73-AE46-23912889D7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D44CC6-5FA2-5162-26DB-61FC9922C1F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8FEAB9D-9B0C-DE8C-4712-789DA018EF33}"/>
              </a:ext>
            </a:extLst>
          </p:cNvPr>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5364621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1A30A-87EB-905F-EFF3-2D222314FA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E661B-3702-927D-21AA-B287EDE793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CE31C9-3EF7-9C39-BE1C-9C3AED6809A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14C6E3B-F1B8-250D-56E2-FD468E2BD0F7}"/>
              </a:ext>
            </a:extLst>
          </p:cNvPr>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21743654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timing: 10 minutes pair discussion, 5 minutes feedback. Do not over-teach before the activity. The purpose is to reveal that definitions are judgement-based. Ask students to justify their classification rather than looking for a single correct answer.</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05120-754F-A944-70A4-1B8551A6C8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4C9B9C-2F8B-8D64-9D9B-048C7BE38E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81ADA7-4487-03E8-C782-8F5C5A4764E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7EF26A9-56B3-6C1B-FF49-00A3EECDB5BA}"/>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650829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organised crime definition is adapted from the UK Government/NCA approach that planned and coordinated criminal behaviour by people working together on a continuing basis is often financially motivated. Stress that definitions are functional: they support governance, analysis and response, but they are not neutral.</a:t>
            </a:r>
          </a:p>
          <a:p>
            <a:endParaRPr lang="en-US" dirty="0"/>
          </a:p>
          <a:p>
            <a:r>
              <a:rPr lang="en-GB" dirty="0"/>
              <a:t>Serious crime </a:t>
            </a:r>
          </a:p>
          <a:p>
            <a:endParaRPr lang="en-GB" dirty="0"/>
          </a:p>
          <a:p>
            <a:r>
              <a:rPr lang="en-GB" dirty="0"/>
              <a:t>Serious crime is defined in section 93(4) of the Police Act 1997 as: 'Conduct which: (a) involves the use of violence, results in substantial financial gain or is conducted by a large number of persons in pursuit of a common purpose or (b) the offence or one of the offences is an offence for which a person who has attained the age of twenty-one and has no previous convictions could reasonably be expected to be sentenced to imprisonment for a term of three years or more.'</a:t>
            </a:r>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the transition from common-sense ideas about “seriousness” to academic analysis. Encourage students to ask: Who is defining the problem? For what purpose? What evidence is used? Who benefits from this framing?</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Pre-20th Century</a:t>
            </a:r>
          </a:p>
          <a:p>
            <a:pPr fontAlgn="t"/>
            <a:r>
              <a:rPr lang="en-GB" sz="1200" b="1" i="0" kern="1200" dirty="0">
                <a:solidFill>
                  <a:schemeClr val="tx1"/>
                </a:solidFill>
                <a:effectLst/>
                <a:latin typeface="+mn-lt"/>
                <a:ea typeface="+mn-ea"/>
                <a:cs typeface="+mn-cs"/>
              </a:rPr>
              <a:t>"Smuggling, protection and illicit markets"</a:t>
            </a:r>
          </a:p>
          <a:p>
            <a:pPr fontAlgn="t"/>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Smuggling networks operating around coastal areas of Britain, avoiding customs duties on goods such as tea, tobacco, spirits and silk.</a:t>
            </a:r>
          </a:p>
          <a:p>
            <a:pPr fontAlgn="t"/>
            <a:r>
              <a:rPr lang="en-GB" sz="1200" b="0" i="0" kern="1200" dirty="0">
                <a:solidFill>
                  <a:schemeClr val="tx1"/>
                </a:solidFill>
                <a:effectLst/>
                <a:latin typeface="+mn-lt"/>
                <a:ea typeface="+mn-ea"/>
                <a:cs typeface="+mn-cs"/>
              </a:rPr>
              <a:t>Sicilian Mafia groups offering "protection" to landowners and businesses in 19th-century Italy.</a:t>
            </a:r>
          </a:p>
          <a:p>
            <a:pPr fontAlgn="t"/>
            <a:r>
              <a:rPr lang="en-GB" sz="1200" b="0" i="0" kern="1200" dirty="0">
                <a:solidFill>
                  <a:schemeClr val="tx1"/>
                </a:solidFill>
                <a:effectLst/>
                <a:latin typeface="+mn-lt"/>
                <a:ea typeface="+mn-ea"/>
                <a:cs typeface="+mn-cs"/>
              </a:rPr>
              <a:t>Pirate and bandit networks operating outside state control and taxing local populations.</a:t>
            </a:r>
          </a:p>
          <a:p>
            <a:pPr fontAlgn="t"/>
            <a:r>
              <a:rPr lang="en-GB" sz="1200" b="0" i="0" kern="1200" dirty="0">
                <a:solidFill>
                  <a:schemeClr val="tx1"/>
                </a:solidFill>
                <a:effectLst/>
                <a:latin typeface="+mn-lt"/>
                <a:ea typeface="+mn-ea"/>
                <a:cs typeface="+mn-cs"/>
              </a:rPr>
              <a:t>Early urban gangs involved in extortion, gambling and prostitution </a:t>
            </a:r>
            <a:r>
              <a:rPr lang="en-GB" sz="1200" b="0" i="0" kern="1200" dirty="0" err="1">
                <a:solidFill>
                  <a:schemeClr val="tx1"/>
                </a:solidFill>
                <a:effectLst/>
                <a:latin typeface="+mn-lt"/>
                <a:ea typeface="+mn-ea"/>
                <a:cs typeface="+mn-cs"/>
              </a:rPr>
              <a:t>rackets.beautify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th</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point for students</a:t>
            </a:r>
            <a:r>
              <a:rPr lang="en-GB" sz="1200" b="0" i="0" kern="1200" dirty="0">
                <a:solidFill>
                  <a:schemeClr val="tx1"/>
                </a:solidFill>
                <a:effectLst/>
                <a:latin typeface="+mn-lt"/>
                <a:ea typeface="+mn-ea"/>
                <a:cs typeface="+mn-cs"/>
              </a:rPr>
              <a:t> Organised crime was often local and centred on controlling territory, markets and protection services rather than global criminal enterprises</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1960s-1980s</a:t>
            </a:r>
          </a:p>
          <a:p>
            <a:pPr fontAlgn="t"/>
            <a:r>
              <a:rPr lang="en-GB" sz="1200" b="1" i="0" kern="1200" dirty="0">
                <a:solidFill>
                  <a:schemeClr val="tx1"/>
                </a:solidFill>
                <a:effectLst/>
                <a:latin typeface="+mn-lt"/>
                <a:ea typeface="+mn-ea"/>
                <a:cs typeface="+mn-cs"/>
              </a:rPr>
              <a:t>"Drug markets, gangs and organised violence"</a:t>
            </a:r>
          </a:p>
          <a:p>
            <a:pPr fontAlgn="t"/>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growth of heroin trafficking into Europe and North America.</a:t>
            </a:r>
          </a:p>
          <a:p>
            <a:pPr fontAlgn="t"/>
            <a:r>
              <a:rPr lang="en-GB" sz="1200" b="0" i="0" kern="1200" dirty="0">
                <a:solidFill>
                  <a:schemeClr val="tx1"/>
                </a:solidFill>
                <a:effectLst/>
                <a:latin typeface="+mn-lt"/>
                <a:ea typeface="+mn-ea"/>
                <a:cs typeface="+mn-cs"/>
              </a:rPr>
              <a:t>American Mafia families controlling gambling, loan sharking and narcotics distribution.</a:t>
            </a:r>
          </a:p>
          <a:p>
            <a:pPr fontAlgn="t"/>
            <a:r>
              <a:rPr lang="en-GB" sz="1200" b="0" i="0" kern="1200" dirty="0">
                <a:solidFill>
                  <a:schemeClr val="tx1"/>
                </a:solidFill>
                <a:effectLst/>
                <a:latin typeface="+mn-lt"/>
                <a:ea typeface="+mn-ea"/>
                <a:cs typeface="+mn-cs"/>
              </a:rPr>
              <a:t>The Kray and Richardson gangs in London engaging in extortion and organised violence.</a:t>
            </a:r>
          </a:p>
          <a:p>
            <a:pPr fontAlgn="t"/>
            <a:r>
              <a:rPr lang="en-GB" sz="1200" b="0" i="0" kern="1200" dirty="0">
                <a:solidFill>
                  <a:schemeClr val="tx1"/>
                </a:solidFill>
                <a:effectLst/>
                <a:latin typeface="+mn-lt"/>
                <a:ea typeface="+mn-ea"/>
                <a:cs typeface="+mn-cs"/>
              </a:rPr>
              <a:t>Colombian cocaine cartels beginning to dominate international drug supply chains.</a:t>
            </a:r>
          </a:p>
          <a:p>
            <a:pPr fontAlgn="t"/>
            <a:r>
              <a:rPr lang="en-GB" sz="1200" b="0" i="0" kern="1200" dirty="0">
                <a:solidFill>
                  <a:schemeClr val="tx1"/>
                </a:solidFill>
                <a:effectLst/>
                <a:latin typeface="+mn-lt"/>
                <a:ea typeface="+mn-ea"/>
                <a:cs typeface="+mn-cs"/>
              </a:rPr>
              <a:t>Drug-related gang violence becoming increasingly visible in major cities. </a:t>
            </a:r>
            <a:r>
              <a:rPr lang="en-GB" sz="1200" b="0" i="0" u="none" strike="noStrike" kern="1200" dirty="0">
                <a:solidFill>
                  <a:schemeClr val="tx1"/>
                </a:solidFill>
                <a:effectLst/>
                <a:latin typeface="+mn-lt"/>
                <a:ea typeface="+mn-ea"/>
                <a:cs typeface="+mn-cs"/>
                <a:hlinkClick r:id="rId3"/>
              </a:rPr>
              <a:t>[britannica.com]</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[history.com]</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point for students</a:t>
            </a:r>
            <a:r>
              <a:rPr lang="en-GB" sz="1200" b="0" i="0" kern="1200" dirty="0">
                <a:solidFill>
                  <a:schemeClr val="tx1"/>
                </a:solidFill>
                <a:effectLst/>
                <a:latin typeface="+mn-lt"/>
                <a:ea typeface="+mn-ea"/>
                <a:cs typeface="+mn-cs"/>
              </a:rPr>
              <a:t> The focus shifted from local rackets towards large-scale criminal enterprises built around profitable illicit commodities, particularly drugs</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1990s-2000s</a:t>
            </a:r>
          </a:p>
          <a:p>
            <a:pPr fontAlgn="t"/>
            <a:r>
              <a:rPr lang="en-GB" sz="1200" b="1" i="0" kern="1200" dirty="0">
                <a:solidFill>
                  <a:schemeClr val="tx1"/>
                </a:solidFill>
                <a:effectLst/>
                <a:latin typeface="+mn-lt"/>
                <a:ea typeface="+mn-ea"/>
                <a:cs typeface="+mn-cs"/>
              </a:rPr>
              <a:t>"Globalisation and transnational networks"</a:t>
            </a:r>
          </a:p>
          <a:p>
            <a:pPr fontAlgn="t"/>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Human trafficking networks moving people across multiple countries.</a:t>
            </a:r>
          </a:p>
          <a:p>
            <a:pPr fontAlgn="t"/>
            <a:r>
              <a:rPr lang="en-GB" sz="1200" b="0" i="0" kern="1200" dirty="0">
                <a:solidFill>
                  <a:schemeClr val="tx1"/>
                </a:solidFill>
                <a:effectLst/>
                <a:latin typeface="+mn-lt"/>
                <a:ea typeface="+mn-ea"/>
                <a:cs typeface="+mn-cs"/>
              </a:rPr>
              <a:t>Russian organised crime groups expanding following the collapse of the Soviet Union in 1991.</a:t>
            </a:r>
          </a:p>
          <a:p>
            <a:pPr fontAlgn="t"/>
            <a:r>
              <a:rPr lang="en-GB" sz="1200" b="0" i="0" kern="1200" dirty="0">
                <a:solidFill>
                  <a:schemeClr val="tx1"/>
                </a:solidFill>
                <a:effectLst/>
                <a:latin typeface="+mn-lt"/>
                <a:ea typeface="+mn-ea"/>
                <a:cs typeface="+mn-cs"/>
              </a:rPr>
              <a:t>International drug trafficking routes linking producers in South America and Asia with consumers in Europe.</a:t>
            </a:r>
          </a:p>
          <a:p>
            <a:pPr fontAlgn="t"/>
            <a:r>
              <a:rPr lang="en-GB" sz="1200" b="0" i="0" kern="1200" dirty="0">
                <a:solidFill>
                  <a:schemeClr val="tx1"/>
                </a:solidFill>
                <a:effectLst/>
                <a:latin typeface="+mn-lt"/>
                <a:ea typeface="+mn-ea"/>
                <a:cs typeface="+mn-cs"/>
              </a:rPr>
              <a:t>Growth of money laundering through offshore financial centres.</a:t>
            </a:r>
          </a:p>
          <a:p>
            <a:pPr fontAlgn="t"/>
            <a:r>
              <a:rPr lang="en-GB" sz="1200" b="0" i="0" kern="1200" dirty="0">
                <a:solidFill>
                  <a:schemeClr val="tx1"/>
                </a:solidFill>
                <a:effectLst/>
                <a:latin typeface="+mn-lt"/>
                <a:ea typeface="+mn-ea"/>
                <a:cs typeface="+mn-cs"/>
              </a:rPr>
              <a:t>Criminal groups exploiting international trade and open borders. </a:t>
            </a:r>
            <a:r>
              <a:rPr lang="en-GB" sz="1200" b="0" i="0" u="none" strike="noStrike" kern="1200" dirty="0">
                <a:solidFill>
                  <a:schemeClr val="tx1"/>
                </a:solidFill>
                <a:effectLst/>
                <a:latin typeface="+mn-lt"/>
                <a:ea typeface="+mn-ea"/>
                <a:cs typeface="+mn-cs"/>
                <a:hlinkClick r:id="rId3"/>
              </a:rPr>
              <a:t>[britannica.com]</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point for students</a:t>
            </a:r>
            <a:r>
              <a:rPr lang="en-GB" sz="1200" b="0" i="0" kern="1200" dirty="0">
                <a:solidFill>
                  <a:schemeClr val="tx1"/>
                </a:solidFill>
                <a:effectLst/>
                <a:latin typeface="+mn-lt"/>
                <a:ea typeface="+mn-ea"/>
                <a:cs typeface="+mn-cs"/>
              </a:rPr>
              <a:t> Organised crime increasingly became transnational, operating across borders and using global transport, communications and finance systems</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2013</a:t>
            </a:r>
          </a:p>
          <a:p>
            <a:pPr fontAlgn="t"/>
            <a:r>
              <a:rPr lang="en-GB" sz="1200" b="1" i="0" kern="1200" dirty="0">
                <a:solidFill>
                  <a:schemeClr val="tx1"/>
                </a:solidFill>
                <a:effectLst/>
                <a:latin typeface="+mn-lt"/>
                <a:ea typeface="+mn-ea"/>
                <a:cs typeface="+mn-cs"/>
              </a:rPr>
              <a:t>"NCA created; national threat picture strengthened"</a:t>
            </a:r>
          </a:p>
          <a:p>
            <a:pPr fontAlgn="t"/>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Creation of the National Crime Agency (NCA) replacing the Serious Organised Crime Agency (SOCA).</a:t>
            </a:r>
          </a:p>
          <a:p>
            <a:pPr fontAlgn="t"/>
            <a:r>
              <a:rPr lang="en-GB" sz="1200" b="0" i="0" kern="1200" dirty="0">
                <a:solidFill>
                  <a:schemeClr val="tx1"/>
                </a:solidFill>
                <a:effectLst/>
                <a:latin typeface="+mn-lt"/>
                <a:ea typeface="+mn-ea"/>
                <a:cs typeface="+mn-cs"/>
              </a:rPr>
              <a:t>Development of a national intelligence picture of organised crime threats.</a:t>
            </a:r>
          </a:p>
          <a:p>
            <a:pPr fontAlgn="t"/>
            <a:r>
              <a:rPr lang="en-GB" sz="1200" b="0" i="0" kern="1200" dirty="0">
                <a:solidFill>
                  <a:schemeClr val="tx1"/>
                </a:solidFill>
                <a:effectLst/>
                <a:latin typeface="+mn-lt"/>
                <a:ea typeface="+mn-ea"/>
                <a:cs typeface="+mn-cs"/>
              </a:rPr>
              <a:t>Increased emphasis on organised crime mapping and disruption.</a:t>
            </a:r>
          </a:p>
          <a:p>
            <a:pPr fontAlgn="t"/>
            <a:r>
              <a:rPr lang="en-GB" sz="1200" b="0" i="0" kern="1200" dirty="0">
                <a:solidFill>
                  <a:schemeClr val="tx1"/>
                </a:solidFill>
                <a:effectLst/>
                <a:latin typeface="+mn-lt"/>
                <a:ea typeface="+mn-ea"/>
                <a:cs typeface="+mn-cs"/>
              </a:rPr>
              <a:t>Stronger coordination between police forces, border agencies and international partners.</a:t>
            </a:r>
          </a:p>
          <a:p>
            <a:pPr fontAlgn="t"/>
            <a:r>
              <a:rPr lang="en-GB" sz="1200" b="1" i="0" kern="1200" dirty="0">
                <a:solidFill>
                  <a:schemeClr val="tx1"/>
                </a:solidFill>
                <a:effectLst/>
                <a:latin typeface="+mn-lt"/>
                <a:ea typeface="+mn-ea"/>
                <a:cs typeface="+mn-cs"/>
              </a:rPr>
              <a:t>Key point for students</a:t>
            </a:r>
            <a:r>
              <a:rPr lang="en-GB" sz="1200" b="0" i="0" kern="1200" dirty="0">
                <a:solidFill>
                  <a:schemeClr val="tx1"/>
                </a:solidFill>
                <a:effectLst/>
                <a:latin typeface="+mn-lt"/>
                <a:ea typeface="+mn-ea"/>
                <a:cs typeface="+mn-cs"/>
              </a:rPr>
              <a:t> The state response evolved. Rather than viewing organised crime as separate offences, agencies increasingly adopted a threat, risk and harm approach to serious and organised crime.</a:t>
            </a:r>
            <a:r>
              <a:rPr lang="en-GB" sz="1200" b="0" i="1" kern="1200" dirty="0">
                <a:solidFill>
                  <a:schemeClr val="tx1"/>
                </a:solidFill>
                <a:effectLst/>
                <a:latin typeface="+mn-lt"/>
                <a:ea typeface="+mn-ea"/>
                <a:cs typeface="+mn-cs"/>
              </a:rPr>
              <a:t>(NCA Annual Reports; Crime and Courts Act 2013)</a:t>
            </a:r>
          </a:p>
          <a:p>
            <a:pPr fontAlgn="t"/>
            <a:r>
              <a:rPr lang="en-GB" sz="1200" b="1" i="0" kern="1200" dirty="0">
                <a:solidFill>
                  <a:schemeClr val="tx1"/>
                </a:solidFill>
                <a:effectLst/>
                <a:latin typeface="+mn-lt"/>
                <a:ea typeface="+mn-ea"/>
                <a:cs typeface="+mn-cs"/>
              </a:rPr>
              <a:t>2020s</a:t>
            </a:r>
          </a:p>
          <a:p>
            <a:pPr fontAlgn="t"/>
            <a:r>
              <a:rPr lang="en-GB" sz="1200" b="1" i="0" kern="1200" dirty="0">
                <a:solidFill>
                  <a:schemeClr val="tx1"/>
                </a:solidFill>
                <a:effectLst/>
                <a:latin typeface="+mn-lt"/>
                <a:ea typeface="+mn-ea"/>
                <a:cs typeface="+mn-cs"/>
              </a:rPr>
              <a:t>"Cyber, fraud, exploitation and global instability"</a:t>
            </a:r>
          </a:p>
          <a:p>
            <a:pPr fontAlgn="t"/>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Cyber Crime</a:t>
            </a:r>
          </a:p>
          <a:p>
            <a:pPr fontAlgn="t"/>
            <a:r>
              <a:rPr lang="en-GB" sz="1200" b="0" i="0" kern="1200" dirty="0">
                <a:solidFill>
                  <a:schemeClr val="tx1"/>
                </a:solidFill>
                <a:effectLst/>
                <a:latin typeface="+mn-lt"/>
                <a:ea typeface="+mn-ea"/>
                <a:cs typeface="+mn-cs"/>
              </a:rPr>
              <a:t>Ransomware attacks on businesses and public services.</a:t>
            </a:r>
          </a:p>
          <a:p>
            <a:pPr fontAlgn="t"/>
            <a:r>
              <a:rPr lang="en-GB" sz="1200" b="0" i="0" kern="1200" dirty="0">
                <a:solidFill>
                  <a:schemeClr val="tx1"/>
                </a:solidFill>
                <a:effectLst/>
                <a:latin typeface="+mn-lt"/>
                <a:ea typeface="+mn-ea"/>
                <a:cs typeface="+mn-cs"/>
              </a:rPr>
              <a:t>Dark web drug markets.</a:t>
            </a:r>
          </a:p>
          <a:p>
            <a:pPr fontAlgn="t"/>
            <a:r>
              <a:rPr lang="en-GB" sz="1200" b="0" i="0" kern="1200" dirty="0">
                <a:solidFill>
                  <a:schemeClr val="tx1"/>
                </a:solidFill>
                <a:effectLst/>
                <a:latin typeface="+mn-lt"/>
                <a:ea typeface="+mn-ea"/>
                <a:cs typeface="+mn-cs"/>
              </a:rPr>
              <a:t>Cyber-enabled fraud and phishing attacks.</a:t>
            </a:r>
          </a:p>
          <a:p>
            <a:pPr fontAlgn="t"/>
            <a:r>
              <a:rPr lang="en-GB" sz="1200" b="1" i="0" kern="1200" dirty="0">
                <a:solidFill>
                  <a:schemeClr val="tx1"/>
                </a:solidFill>
                <a:effectLst/>
                <a:latin typeface="+mn-lt"/>
                <a:ea typeface="+mn-ea"/>
                <a:cs typeface="+mn-cs"/>
              </a:rPr>
              <a:t>Fraud</a:t>
            </a:r>
          </a:p>
          <a:p>
            <a:pPr fontAlgn="t"/>
            <a:r>
              <a:rPr lang="en-GB" sz="1200" b="0" i="0" kern="1200" dirty="0">
                <a:solidFill>
                  <a:schemeClr val="tx1"/>
                </a:solidFill>
                <a:effectLst/>
                <a:latin typeface="+mn-lt"/>
                <a:ea typeface="+mn-ea"/>
                <a:cs typeface="+mn-cs"/>
              </a:rPr>
              <a:t>Authorised Push Payment (APP) fraud.</a:t>
            </a:r>
          </a:p>
          <a:p>
            <a:pPr fontAlgn="t"/>
            <a:r>
              <a:rPr lang="en-GB" sz="1200" b="0" i="0" kern="1200" dirty="0">
                <a:solidFill>
                  <a:schemeClr val="tx1"/>
                </a:solidFill>
                <a:effectLst/>
                <a:latin typeface="+mn-lt"/>
                <a:ea typeface="+mn-ea"/>
                <a:cs typeface="+mn-cs"/>
              </a:rPr>
              <a:t>Investment scams.</a:t>
            </a:r>
          </a:p>
          <a:p>
            <a:pPr fontAlgn="t"/>
            <a:r>
              <a:rPr lang="en-GB" sz="1200" b="0" i="0" kern="1200" dirty="0">
                <a:solidFill>
                  <a:schemeClr val="tx1"/>
                </a:solidFill>
                <a:effectLst/>
                <a:latin typeface="+mn-lt"/>
                <a:ea typeface="+mn-ea"/>
                <a:cs typeface="+mn-cs"/>
              </a:rPr>
              <a:t>Cryptocurrency fraud.</a:t>
            </a:r>
          </a:p>
          <a:p>
            <a:pPr fontAlgn="t"/>
            <a:r>
              <a:rPr lang="en-GB" sz="1200" b="1" i="0" kern="1200" dirty="0">
                <a:solidFill>
                  <a:schemeClr val="tx1"/>
                </a:solidFill>
                <a:effectLst/>
                <a:latin typeface="+mn-lt"/>
                <a:ea typeface="+mn-ea"/>
                <a:cs typeface="+mn-cs"/>
              </a:rPr>
              <a:t>Exploitation</a:t>
            </a:r>
          </a:p>
          <a:p>
            <a:pPr fontAlgn="t"/>
            <a:r>
              <a:rPr lang="en-GB" sz="1200" b="0" i="0" kern="1200" dirty="0">
                <a:solidFill>
                  <a:schemeClr val="tx1"/>
                </a:solidFill>
                <a:effectLst/>
                <a:latin typeface="+mn-lt"/>
                <a:ea typeface="+mn-ea"/>
                <a:cs typeface="+mn-cs"/>
              </a:rPr>
              <a:t>County Lines drug networks.</a:t>
            </a:r>
          </a:p>
          <a:p>
            <a:pPr fontAlgn="t"/>
            <a:r>
              <a:rPr lang="en-GB" sz="1200" b="0" i="0" kern="1200" dirty="0">
                <a:solidFill>
                  <a:schemeClr val="tx1"/>
                </a:solidFill>
                <a:effectLst/>
                <a:latin typeface="+mn-lt"/>
                <a:ea typeface="+mn-ea"/>
                <a:cs typeface="+mn-cs"/>
              </a:rPr>
              <a:t>Child Criminal Exploitation (CCE).</a:t>
            </a:r>
          </a:p>
          <a:p>
            <a:pPr fontAlgn="t"/>
            <a:r>
              <a:rPr lang="en-GB" sz="1200" b="0" i="0" kern="1200" dirty="0">
                <a:solidFill>
                  <a:schemeClr val="tx1"/>
                </a:solidFill>
                <a:effectLst/>
                <a:latin typeface="+mn-lt"/>
                <a:ea typeface="+mn-ea"/>
                <a:cs typeface="+mn-cs"/>
              </a:rPr>
              <a:t>Modern slavery.</a:t>
            </a:r>
          </a:p>
          <a:p>
            <a:pPr fontAlgn="t"/>
            <a:r>
              <a:rPr lang="en-GB" sz="1200" b="0" i="0" kern="1200" dirty="0">
                <a:solidFill>
                  <a:schemeClr val="tx1"/>
                </a:solidFill>
                <a:effectLst/>
                <a:latin typeface="+mn-lt"/>
                <a:ea typeface="+mn-ea"/>
                <a:cs typeface="+mn-cs"/>
              </a:rPr>
              <a:t>Organised immigration crime.</a:t>
            </a:r>
          </a:p>
          <a:p>
            <a:pPr fontAlgn="t"/>
            <a:r>
              <a:rPr lang="en-GB" sz="1200" b="1" i="0" kern="1200" dirty="0">
                <a:solidFill>
                  <a:schemeClr val="tx1"/>
                </a:solidFill>
                <a:effectLst/>
                <a:latin typeface="+mn-lt"/>
                <a:ea typeface="+mn-ea"/>
                <a:cs typeface="+mn-cs"/>
              </a:rPr>
              <a:t>Global Instability</a:t>
            </a:r>
          </a:p>
          <a:p>
            <a:pPr fontAlgn="t"/>
            <a:r>
              <a:rPr lang="en-GB" sz="1200" b="0" i="0" kern="1200" dirty="0">
                <a:solidFill>
                  <a:schemeClr val="tx1"/>
                </a:solidFill>
                <a:effectLst/>
                <a:latin typeface="+mn-lt"/>
                <a:ea typeface="+mn-ea"/>
                <a:cs typeface="+mn-cs"/>
              </a:rPr>
              <a:t>Criminal opportunities arising from conflict, migration and economic disruption.</a:t>
            </a:r>
          </a:p>
          <a:p>
            <a:pPr fontAlgn="t"/>
            <a:r>
              <a:rPr lang="en-GB" sz="1200" b="0" i="0" kern="1200" dirty="0">
                <a:solidFill>
                  <a:schemeClr val="tx1"/>
                </a:solidFill>
                <a:effectLst/>
                <a:latin typeface="+mn-lt"/>
                <a:ea typeface="+mn-ea"/>
                <a:cs typeface="+mn-cs"/>
              </a:rPr>
              <a:t>Increased use of encrypted communication platforms.</a:t>
            </a:r>
          </a:p>
          <a:p>
            <a:pPr fontAlgn="t"/>
            <a:r>
              <a:rPr lang="en-GB" sz="1200" b="0" i="0" kern="1200" dirty="0">
                <a:solidFill>
                  <a:schemeClr val="tx1"/>
                </a:solidFill>
                <a:effectLst/>
                <a:latin typeface="+mn-lt"/>
                <a:ea typeface="+mn-ea"/>
                <a:cs typeface="+mn-cs"/>
              </a:rPr>
              <a:t>OCGs exploiting international crises and supply-chain disruption.</a:t>
            </a:r>
          </a:p>
          <a:p>
            <a:pPr fontAlgn="t"/>
            <a:r>
              <a:rPr lang="en-GB" sz="1200" b="1" i="0" kern="1200" dirty="0">
                <a:solidFill>
                  <a:schemeClr val="tx1"/>
                </a:solidFill>
                <a:effectLst/>
                <a:latin typeface="+mn-lt"/>
                <a:ea typeface="+mn-ea"/>
                <a:cs typeface="+mn-cs"/>
              </a:rPr>
              <a:t>Key point for students</a:t>
            </a:r>
            <a:r>
              <a:rPr lang="en-GB" sz="1200" b="0" i="0" kern="1200" dirty="0">
                <a:solidFill>
                  <a:schemeClr val="tx1"/>
                </a:solidFill>
                <a:effectLst/>
                <a:latin typeface="+mn-lt"/>
                <a:ea typeface="+mn-ea"/>
                <a:cs typeface="+mn-cs"/>
              </a:rPr>
              <a:t> Modern SOC is increasingly defined not by traditional Mafia-style groups but by flexible networks exploiting technology, vulnerable people, and global systems. This is reflected in the contemporary threat areas prioritised by the NCA and Regional Organised Crime Units such as Tarian.</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Looking across the timeline, has organised crime actually changed, or have criminals simply adapted the same activities to new technologies, markets and opportunities?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NCA says the overall SOC threat increased and technology is accelerating offender capability. Avoid treating any single statistic as the whole measure of SOC. Source: NCA National Strategic Assessment launch 2026.</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deliberately slows the pace and develops critical data literacy. The Government Serious and Organised Crime Strategy states that SOC harm is difficult to measure because it is a range of offences and is often hidden. Link this directly to essay quality: students must handle data cautiously.</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these current ONS figures as a caution, not as a full description of SOC. Homicide, knife crime and firearms are police-recorded offences. Fraud is a Crime Survey estimate. Explain why students must compare data sources and avoid mixing measures uncritically. Source: ONS Crime in England and Wales, year ending March 2026.</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timing: 12 minutes group work, 8 minutes feedback. Ask students to draft one cautious evidence sentence. This directly supports both the essay and presentation because students must avoid overclaiming.</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F116-EE9A-C10A-F45F-66F8B34AB3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42D753-2C41-B313-98F6-3724D4F01E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05E88C-72E8-EA30-883B-E92CED2F6D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E978A6-1A50-1601-1A41-81001967EFD1}"/>
              </a:ext>
            </a:extLst>
          </p:cNvPr>
          <p:cNvSpPr>
            <a:spLocks noGrp="1"/>
          </p:cNvSpPr>
          <p:nvPr>
            <p:ph type="dt" sz="half" idx="10"/>
          </p:nvPr>
        </p:nvSpPr>
        <p:spPr/>
        <p:txBody>
          <a:bodyPr/>
          <a:lstStyle/>
          <a:p>
            <a:fld id="{779FD5F2-3BE5-4CFC-B8A5-1609B144AF32}" type="datetimeFigureOut">
              <a:rPr lang="en-GB" smtClean="0"/>
              <a:t>02/10/2026</a:t>
            </a:fld>
            <a:endParaRPr lang="en-GB"/>
          </a:p>
        </p:txBody>
      </p:sp>
      <p:sp>
        <p:nvSpPr>
          <p:cNvPr id="6" name="Footer Placeholder 5">
            <a:extLst>
              <a:ext uri="{FF2B5EF4-FFF2-40B4-BE49-F238E27FC236}">
                <a16:creationId xmlns:a16="http://schemas.microsoft.com/office/drawing/2014/main" id="{EEF53141-F4E7-5539-8BC6-11B29AB0EB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9F7B9B-4263-0ED2-258A-7E31A25B1EB3}"/>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637851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63A"/>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8CC9821-DFFF-1FA3-B765-89417779A726}"/>
              </a:ext>
            </a:extLst>
          </p:cNvPr>
          <p:cNvPicPr>
            <a:picLocks noChangeAspect="1"/>
          </p:cNvPicPr>
          <p:nvPr/>
        </p:nvPicPr>
        <p:blipFill>
          <a:blip r:embed="rId3"/>
          <a:stretch>
            <a:fillRect/>
          </a:stretch>
        </p:blipFill>
        <p:spPr>
          <a:xfrm>
            <a:off x="1" y="5744951"/>
            <a:ext cx="12192000" cy="1113049"/>
          </a:xfrm>
          <a:prstGeom prst="rect">
            <a:avLst/>
          </a:prstGeom>
        </p:spPr>
      </p:pic>
      <p:pic>
        <p:nvPicPr>
          <p:cNvPr id="2" name="Image 0" descr="/mnt/data/a_realistic_well_lit_modern_classroom_workspace_p.png"/>
          <p:cNvPicPr>
            <a:picLocks noChangeAspect="1"/>
          </p:cNvPicPr>
          <p:nvPr/>
        </p:nvPicPr>
        <p:blipFill>
          <a:blip r:embed="rId4"/>
          <a:srcRect l="18108" r="18108"/>
          <a:stretch/>
        </p:blipFill>
        <p:spPr>
          <a:xfrm>
            <a:off x="6217920" y="594360"/>
            <a:ext cx="5440680" cy="4800600"/>
          </a:xfrm>
          <a:prstGeom prst="rect">
            <a:avLst/>
          </a:prstGeom>
        </p:spPr>
      </p:pic>
      <p:sp>
        <p:nvSpPr>
          <p:cNvPr id="3" name="Shape 0"/>
          <p:cNvSpPr/>
          <p:nvPr/>
        </p:nvSpPr>
        <p:spPr>
          <a:xfrm>
            <a:off x="6217920" y="5623560"/>
            <a:ext cx="5440680" cy="0"/>
          </a:xfrm>
          <a:prstGeom prst="line">
            <a:avLst/>
          </a:prstGeom>
          <a:noFill/>
          <a:ln w="38100">
            <a:solidFill>
              <a:srgbClr val="A65A3A"/>
            </a:solidFill>
            <a:prstDash val="solid"/>
          </a:ln>
        </p:spPr>
        <p:txBody>
          <a:bodyPr/>
          <a:lstStyle/>
          <a:p>
            <a:endParaRPr lang="en-GB"/>
          </a:p>
        </p:txBody>
      </p:sp>
      <p:sp>
        <p:nvSpPr>
          <p:cNvPr id="4" name="Text 1"/>
          <p:cNvSpPr/>
          <p:nvPr/>
        </p:nvSpPr>
        <p:spPr>
          <a:xfrm>
            <a:off x="658368" y="658368"/>
            <a:ext cx="1828800" cy="219456"/>
          </a:xfrm>
          <a:prstGeom prst="rect">
            <a:avLst/>
          </a:prstGeom>
          <a:noFill/>
          <a:ln/>
        </p:spPr>
        <p:txBody>
          <a:bodyPr wrap="square" lIns="0" tIns="0" rIns="0" bIns="0" rtlCol="0" anchor="ctr"/>
          <a:lstStyle/>
          <a:p>
            <a:pPr marL="0" indent="0">
              <a:buNone/>
            </a:pPr>
            <a:r>
              <a:rPr lang="en-US" sz="1300" b="1" dirty="0">
                <a:solidFill>
                  <a:srgbClr val="FFFFFF"/>
                </a:solidFill>
              </a:rPr>
              <a:t>BMLC6011</a:t>
            </a:r>
            <a:endParaRPr lang="en-US" sz="1300" dirty="0"/>
          </a:p>
        </p:txBody>
      </p:sp>
      <p:sp>
        <p:nvSpPr>
          <p:cNvPr id="5" name="Text 2"/>
          <p:cNvSpPr/>
          <p:nvPr/>
        </p:nvSpPr>
        <p:spPr>
          <a:xfrm>
            <a:off x="658368" y="960120"/>
            <a:ext cx="4114800" cy="182880"/>
          </a:xfrm>
          <a:prstGeom prst="rect">
            <a:avLst/>
          </a:prstGeom>
          <a:noFill/>
          <a:ln/>
        </p:spPr>
        <p:txBody>
          <a:bodyPr wrap="square" lIns="0" tIns="0" rIns="0" bIns="0" rtlCol="0" anchor="ctr"/>
          <a:lstStyle/>
          <a:p>
            <a:pPr marL="0" indent="0">
              <a:buNone/>
            </a:pPr>
            <a:r>
              <a:rPr lang="en-US" sz="1050" dirty="0">
                <a:solidFill>
                  <a:srgbClr val="D1D5DB"/>
                </a:solidFill>
              </a:rPr>
              <a:t>Level 6 Law &amp; Criminology</a:t>
            </a:r>
            <a:endParaRPr lang="en-US" sz="1050" dirty="0"/>
          </a:p>
        </p:txBody>
      </p:sp>
      <p:sp>
        <p:nvSpPr>
          <p:cNvPr id="6" name="Text 3"/>
          <p:cNvSpPr/>
          <p:nvPr/>
        </p:nvSpPr>
        <p:spPr>
          <a:xfrm>
            <a:off x="658368" y="1993392"/>
            <a:ext cx="5029200" cy="914400"/>
          </a:xfrm>
          <a:prstGeom prst="rect">
            <a:avLst/>
          </a:prstGeom>
          <a:noFill/>
          <a:ln/>
        </p:spPr>
        <p:txBody>
          <a:bodyPr wrap="square" lIns="254" tIns="254" rIns="254" bIns="254" rtlCol="0" anchor="ctr">
            <a:normAutofit fontScale="92500" lnSpcReduction="20000"/>
          </a:bodyPr>
          <a:lstStyle/>
          <a:p>
            <a:pPr marL="0" indent="0">
              <a:buNone/>
            </a:pPr>
            <a:r>
              <a:rPr lang="en-US" sz="3800" b="1" dirty="0">
                <a:solidFill>
                  <a:srgbClr val="FFFFFF"/>
                </a:solidFill>
                <a:latin typeface="Aptos Display" pitchFamily="34" charset="0"/>
                <a:ea typeface="Aptos Display" pitchFamily="34" charset="-122"/>
                <a:cs typeface="Aptos Display" pitchFamily="34" charset="-120"/>
              </a:rPr>
              <a:t>Serious &amp; Organised Crime</a:t>
            </a:r>
            <a:endParaRPr lang="en-US" sz="3800" dirty="0"/>
          </a:p>
        </p:txBody>
      </p:sp>
      <p:sp>
        <p:nvSpPr>
          <p:cNvPr id="7" name="Text 4"/>
          <p:cNvSpPr/>
          <p:nvPr/>
        </p:nvSpPr>
        <p:spPr>
          <a:xfrm>
            <a:off x="685800" y="3291840"/>
            <a:ext cx="5029200" cy="320040"/>
          </a:xfrm>
          <a:prstGeom prst="rect">
            <a:avLst/>
          </a:prstGeom>
          <a:noFill/>
          <a:ln/>
        </p:spPr>
        <p:txBody>
          <a:bodyPr wrap="square" lIns="254" tIns="254" rIns="254" bIns="254" rtlCol="0" anchor="ctr">
            <a:normAutofit/>
          </a:bodyPr>
          <a:lstStyle/>
          <a:p>
            <a:pPr marL="0" indent="0">
              <a:buNone/>
            </a:pPr>
            <a:r>
              <a:rPr lang="en-US" sz="1600" dirty="0">
                <a:solidFill>
                  <a:srgbClr val="F2EEE3"/>
                </a:solidFill>
              </a:rPr>
              <a:t>Week 1: Module introduction and shared standards</a:t>
            </a:r>
            <a:endParaRPr lang="en-US" sz="1600" dirty="0"/>
          </a:p>
        </p:txBody>
      </p:sp>
      <p:sp>
        <p:nvSpPr>
          <p:cNvPr id="8" name="Text 5"/>
          <p:cNvSpPr/>
          <p:nvPr/>
        </p:nvSpPr>
        <p:spPr>
          <a:xfrm>
            <a:off x="4628071" y="6245352"/>
            <a:ext cx="4389120" cy="228600"/>
          </a:xfrm>
          <a:prstGeom prst="rect">
            <a:avLst/>
          </a:prstGeom>
          <a:noFill/>
          <a:ln/>
        </p:spPr>
        <p:txBody>
          <a:bodyPr wrap="square" lIns="0" tIns="0" rIns="0" bIns="0" rtlCol="0" anchor="ctr"/>
          <a:lstStyle/>
          <a:p>
            <a:pPr marL="0" indent="0">
              <a:buNone/>
            </a:pPr>
            <a:r>
              <a:rPr lang="en-US" sz="1050" dirty="0">
                <a:solidFill>
                  <a:srgbClr val="D1D5DB"/>
                </a:solidFill>
              </a:rPr>
              <a:t>Justin Evans | Semester 1 2026/27</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Today’s protected introductory session</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Three hours, two 15-minute breaks, </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68680" y="1417320"/>
            <a:ext cx="1874520" cy="420624"/>
          </a:xfrm>
          <a:prstGeom prst="rect">
            <a:avLst/>
          </a:prstGeom>
          <a:noFill/>
          <a:ln/>
        </p:spPr>
        <p:txBody>
          <a:bodyPr wrap="square" lIns="381" tIns="381" rIns="381" bIns="381" rtlCol="0" anchor="ctr">
            <a:normAutofit/>
          </a:bodyPr>
          <a:lstStyle/>
          <a:p>
            <a:pPr marL="0" indent="0">
              <a:buNone/>
            </a:pPr>
            <a:r>
              <a:rPr lang="en-US" sz="1550" b="1" dirty="0">
                <a:solidFill>
                  <a:srgbClr val="12263A"/>
                </a:solidFill>
              </a:rPr>
              <a:t>Time</a:t>
            </a:r>
            <a:endParaRPr lang="en-US" sz="1550" dirty="0"/>
          </a:p>
        </p:txBody>
      </p:sp>
      <p:sp>
        <p:nvSpPr>
          <p:cNvPr id="6" name="Text 4"/>
          <p:cNvSpPr/>
          <p:nvPr/>
        </p:nvSpPr>
        <p:spPr>
          <a:xfrm>
            <a:off x="2788920" y="1417320"/>
            <a:ext cx="8549640" cy="420624"/>
          </a:xfrm>
          <a:prstGeom prst="rect">
            <a:avLst/>
          </a:prstGeom>
          <a:noFill/>
          <a:ln/>
        </p:spPr>
        <p:txBody>
          <a:bodyPr wrap="square" lIns="381" tIns="381" rIns="381" bIns="381" rtlCol="0" anchor="ctr">
            <a:normAutofit/>
          </a:bodyPr>
          <a:lstStyle/>
          <a:p>
            <a:pPr marL="0" indent="0">
              <a:buNone/>
            </a:pPr>
            <a:r>
              <a:rPr lang="en-US" sz="1550" b="1" dirty="0">
                <a:solidFill>
                  <a:srgbClr val="12263A"/>
                </a:solidFill>
              </a:rPr>
              <a:t>Focus</a:t>
            </a:r>
            <a:endParaRPr lang="en-US" sz="1550" dirty="0"/>
          </a:p>
        </p:txBody>
      </p:sp>
      <p:sp>
        <p:nvSpPr>
          <p:cNvPr id="7" name="Text 5"/>
          <p:cNvSpPr/>
          <p:nvPr/>
        </p:nvSpPr>
        <p:spPr>
          <a:xfrm>
            <a:off x="868680" y="1892808"/>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13:00–13:20</a:t>
            </a:r>
            <a:endParaRPr lang="en-US" sz="1500" dirty="0"/>
          </a:p>
        </p:txBody>
      </p:sp>
      <p:sp>
        <p:nvSpPr>
          <p:cNvPr id="8" name="Text 6"/>
          <p:cNvSpPr/>
          <p:nvPr/>
        </p:nvSpPr>
        <p:spPr>
          <a:xfrm>
            <a:off x="2788920" y="1892808"/>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Welcome, introductions and purpose of the module</a:t>
            </a:r>
            <a:endParaRPr lang="en-US" sz="1500" dirty="0"/>
          </a:p>
        </p:txBody>
      </p:sp>
      <p:sp>
        <p:nvSpPr>
          <p:cNvPr id="9" name="Text 7"/>
          <p:cNvSpPr/>
          <p:nvPr/>
        </p:nvSpPr>
        <p:spPr>
          <a:xfrm>
            <a:off x="868680" y="2368296"/>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13:20–13:45</a:t>
            </a:r>
            <a:endParaRPr lang="en-US" sz="1500" dirty="0"/>
          </a:p>
        </p:txBody>
      </p:sp>
      <p:sp>
        <p:nvSpPr>
          <p:cNvPr id="10" name="Text 8"/>
          <p:cNvSpPr/>
          <p:nvPr/>
        </p:nvSpPr>
        <p:spPr>
          <a:xfrm>
            <a:off x="2788920" y="2368296"/>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Contact arrangements, Moodle, support and communication</a:t>
            </a:r>
            <a:endParaRPr lang="en-US" sz="1500" dirty="0"/>
          </a:p>
        </p:txBody>
      </p:sp>
      <p:sp>
        <p:nvSpPr>
          <p:cNvPr id="11" name="Text 9"/>
          <p:cNvSpPr/>
          <p:nvPr/>
        </p:nvSpPr>
        <p:spPr>
          <a:xfrm>
            <a:off x="868680" y="2843784"/>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13:45–14:05</a:t>
            </a:r>
            <a:endParaRPr lang="en-US" sz="1500" dirty="0"/>
          </a:p>
        </p:txBody>
      </p:sp>
      <p:sp>
        <p:nvSpPr>
          <p:cNvPr id="12" name="Text 10"/>
          <p:cNvSpPr/>
          <p:nvPr/>
        </p:nvSpPr>
        <p:spPr>
          <a:xfrm>
            <a:off x="2788920" y="2843784"/>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Module aims, learning outcomes and weekly shape</a:t>
            </a:r>
            <a:endParaRPr lang="en-US" sz="1500" dirty="0"/>
          </a:p>
        </p:txBody>
      </p:sp>
      <p:sp>
        <p:nvSpPr>
          <p:cNvPr id="13" name="Text 11"/>
          <p:cNvSpPr/>
          <p:nvPr/>
        </p:nvSpPr>
        <p:spPr>
          <a:xfrm>
            <a:off x="868680" y="3319272"/>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14:05–14:20</a:t>
            </a:r>
            <a:endParaRPr lang="en-US" sz="1500" dirty="0"/>
          </a:p>
        </p:txBody>
      </p:sp>
      <p:sp>
        <p:nvSpPr>
          <p:cNvPr id="14" name="Text 12"/>
          <p:cNvSpPr/>
          <p:nvPr/>
        </p:nvSpPr>
        <p:spPr>
          <a:xfrm>
            <a:off x="2788920" y="3319272"/>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Break 1</a:t>
            </a:r>
            <a:endParaRPr lang="en-US" sz="1500" dirty="0"/>
          </a:p>
        </p:txBody>
      </p:sp>
      <p:sp>
        <p:nvSpPr>
          <p:cNvPr id="15" name="Text 13"/>
          <p:cNvSpPr/>
          <p:nvPr/>
        </p:nvSpPr>
        <p:spPr>
          <a:xfrm>
            <a:off x="868680" y="3794760"/>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14:20–14:55</a:t>
            </a:r>
            <a:endParaRPr lang="en-US" sz="1500" dirty="0"/>
          </a:p>
        </p:txBody>
      </p:sp>
      <p:sp>
        <p:nvSpPr>
          <p:cNvPr id="16" name="Text 14"/>
          <p:cNvSpPr/>
          <p:nvPr/>
        </p:nvSpPr>
        <p:spPr>
          <a:xfrm>
            <a:off x="2788920" y="3794760"/>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Assessment methods and assessment criteria</a:t>
            </a:r>
            <a:endParaRPr lang="en-US" sz="1500" dirty="0"/>
          </a:p>
        </p:txBody>
      </p:sp>
      <p:sp>
        <p:nvSpPr>
          <p:cNvPr id="17" name="Text 15"/>
          <p:cNvSpPr/>
          <p:nvPr/>
        </p:nvSpPr>
        <p:spPr>
          <a:xfrm>
            <a:off x="868680" y="4270248"/>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14:55–15:25</a:t>
            </a:r>
            <a:endParaRPr lang="en-US" sz="1500" dirty="0"/>
          </a:p>
        </p:txBody>
      </p:sp>
      <p:sp>
        <p:nvSpPr>
          <p:cNvPr id="18" name="Text 16"/>
          <p:cNvSpPr/>
          <p:nvPr/>
        </p:nvSpPr>
        <p:spPr>
          <a:xfrm>
            <a:off x="2773680" y="4270248"/>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Needs, concerns and expectations exercise</a:t>
            </a:r>
            <a:endParaRPr lang="en-US" sz="1500" dirty="0"/>
          </a:p>
        </p:txBody>
      </p:sp>
      <p:sp>
        <p:nvSpPr>
          <p:cNvPr id="19" name="Text 17"/>
          <p:cNvSpPr/>
          <p:nvPr/>
        </p:nvSpPr>
        <p:spPr>
          <a:xfrm>
            <a:off x="868680" y="4745736"/>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15:25–15:40</a:t>
            </a:r>
            <a:endParaRPr lang="en-US" sz="1500" dirty="0"/>
          </a:p>
        </p:txBody>
      </p:sp>
      <p:sp>
        <p:nvSpPr>
          <p:cNvPr id="20" name="Text 18"/>
          <p:cNvSpPr/>
          <p:nvPr/>
        </p:nvSpPr>
        <p:spPr>
          <a:xfrm>
            <a:off x="2788920" y="4745736"/>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Break 2</a:t>
            </a:r>
            <a:endParaRPr lang="en-US" sz="1500" dirty="0"/>
          </a:p>
        </p:txBody>
      </p:sp>
      <p:sp>
        <p:nvSpPr>
          <p:cNvPr id="21" name="Text 19"/>
          <p:cNvSpPr/>
          <p:nvPr/>
        </p:nvSpPr>
        <p:spPr>
          <a:xfrm>
            <a:off x="868680" y="5221224"/>
            <a:ext cx="187452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15:40–16:00</a:t>
            </a:r>
            <a:endParaRPr lang="en-US" sz="1500" dirty="0"/>
          </a:p>
        </p:txBody>
      </p:sp>
      <p:sp>
        <p:nvSpPr>
          <p:cNvPr id="22" name="Text 20"/>
          <p:cNvSpPr/>
          <p:nvPr/>
        </p:nvSpPr>
        <p:spPr>
          <a:xfrm>
            <a:off x="2788920" y="5221224"/>
            <a:ext cx="8549640" cy="420624"/>
          </a:xfrm>
          <a:prstGeom prst="rect">
            <a:avLst/>
          </a:prstGeom>
          <a:noFill/>
          <a:ln/>
        </p:spPr>
        <p:txBody>
          <a:bodyPr wrap="square" lIns="381" tIns="381" rIns="381" bIns="381" rtlCol="0" anchor="ctr">
            <a:normAutofit/>
          </a:bodyPr>
          <a:lstStyle/>
          <a:p>
            <a:pPr marL="0" indent="0">
              <a:buNone/>
            </a:pPr>
            <a:r>
              <a:rPr lang="en-US" sz="1500" dirty="0">
                <a:solidFill>
                  <a:srgbClr val="36454F"/>
                </a:solidFill>
              </a:rPr>
              <a:t>Class contract: agreed standards and next steps</a:t>
            </a:r>
            <a:endParaRPr lang="en-US" sz="1500" dirty="0"/>
          </a:p>
        </p:txBody>
      </p:sp>
      <p:sp>
        <p:nvSpPr>
          <p:cNvPr id="23" name="Text 21"/>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24" name="Text 22"/>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2</a:t>
            </a:r>
            <a:endParaRPr lang="en-US" sz="750" dirty="0"/>
          </a:p>
        </p:txBody>
      </p:sp>
      <p:pic>
        <p:nvPicPr>
          <p:cNvPr id="28" name="Picture 27">
            <a:extLst>
              <a:ext uri="{FF2B5EF4-FFF2-40B4-BE49-F238E27FC236}">
                <a16:creationId xmlns:a16="http://schemas.microsoft.com/office/drawing/2014/main" id="{7211A9B8-2634-8F70-8A9F-19EC7DBC1502}"/>
              </a:ext>
            </a:extLst>
          </p:cNvPr>
          <p:cNvPicPr>
            <a:picLocks noChangeAspect="1"/>
          </p:cNvPicPr>
          <p:nvPr/>
        </p:nvPicPr>
        <p:blipFill>
          <a:blip r:embed="rId3"/>
          <a:stretch>
            <a:fillRect/>
          </a:stretch>
        </p:blipFill>
        <p:spPr>
          <a:xfrm>
            <a:off x="1" y="5744951"/>
            <a:ext cx="12192000" cy="1113049"/>
          </a:xfrm>
          <a:prstGeom prst="rect">
            <a:avLst/>
          </a:prstGeom>
        </p:spPr>
      </p:pic>
      <p:pic>
        <p:nvPicPr>
          <p:cNvPr id="25" name="Picture 24" descr="Session QR Code">
            <a:extLst>
              <a:ext uri="{FF2B5EF4-FFF2-40B4-BE49-F238E27FC236}">
                <a16:creationId xmlns:a16="http://schemas.microsoft.com/office/drawing/2014/main" id="{0A5E1E1B-0DF2-61D2-D163-D572E21395E0}"/>
              </a:ext>
            </a:extLst>
          </p:cNvPr>
          <p:cNvPicPr>
            <a:picLocks noChangeAspect="1"/>
          </p:cNvPicPr>
          <p:nvPr/>
        </p:nvPicPr>
        <p:blipFill>
          <a:blip r:embed="rId4"/>
          <a:stretch>
            <a:fillRect/>
          </a:stretch>
        </p:blipFill>
        <p:spPr>
          <a:xfrm>
            <a:off x="8404318" y="1383428"/>
            <a:ext cx="3135410" cy="3135410"/>
          </a:xfrm>
          <a:prstGeom prst="rect">
            <a:avLst/>
          </a:prstGeom>
        </p:spPr>
      </p:pic>
      <p:sp>
        <p:nvSpPr>
          <p:cNvPr id="26" name="TextBox 25">
            <a:extLst>
              <a:ext uri="{FF2B5EF4-FFF2-40B4-BE49-F238E27FC236}">
                <a16:creationId xmlns:a16="http://schemas.microsoft.com/office/drawing/2014/main" id="{B856466C-874A-B674-317A-F1CCDF5539A0}"/>
              </a:ext>
            </a:extLst>
          </p:cNvPr>
          <p:cNvSpPr txBox="1"/>
          <p:nvPr/>
        </p:nvSpPr>
        <p:spPr>
          <a:xfrm>
            <a:off x="8300318" y="4771064"/>
            <a:ext cx="3589316" cy="369332"/>
          </a:xfrm>
          <a:prstGeom prst="rect">
            <a:avLst/>
          </a:prstGeom>
          <a:noFill/>
        </p:spPr>
        <p:txBody>
          <a:bodyPr wrap="none" rtlCol="0">
            <a:spAutoFit/>
          </a:bodyPr>
          <a:lstStyle/>
          <a:p>
            <a:r>
              <a:rPr lang="en-GB"/>
              <a:t>https://vevox.app/#/m/178263889</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53E061B3-6CAE-AC53-215C-AFD4BFB90B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2FED0-508B-357C-D158-35977BE4C724}"/>
              </a:ext>
            </a:extLst>
          </p:cNvPr>
          <p:cNvSpPr>
            <a:spLocks noGrp="1"/>
          </p:cNvSpPr>
          <p:nvPr>
            <p:ph type="title"/>
          </p:nvPr>
        </p:nvSpPr>
        <p:spPr/>
        <p:txBody>
          <a:bodyPr/>
          <a:lstStyle/>
          <a:p>
            <a:pPr algn="just"/>
            <a:endParaRPr lang="en-GB" u="sng" dirty="0">
              <a:solidFill>
                <a:srgbClr val="FFFF00"/>
              </a:solidFill>
            </a:endParaRPr>
          </a:p>
        </p:txBody>
      </p:sp>
      <p:sp>
        <p:nvSpPr>
          <p:cNvPr id="3" name="Content Placeholder 2">
            <a:extLst>
              <a:ext uri="{FF2B5EF4-FFF2-40B4-BE49-F238E27FC236}">
                <a16:creationId xmlns:a16="http://schemas.microsoft.com/office/drawing/2014/main" id="{F2C8DE5C-8FD5-F3C3-4E60-7C6A39A6D4A4}"/>
              </a:ext>
            </a:extLst>
          </p:cNvPr>
          <p:cNvSpPr>
            <a:spLocks noGrp="1"/>
          </p:cNvSpPr>
          <p:nvPr>
            <p:ph sz="half" idx="1"/>
          </p:nvPr>
        </p:nvSpPr>
        <p:spPr>
          <a:xfrm>
            <a:off x="838200" y="1376776"/>
            <a:ext cx="7707682" cy="4351338"/>
          </a:xfrm>
        </p:spPr>
        <p:txBody>
          <a:bodyPr vert="horz" lIns="91440" tIns="45720" rIns="91440" bIns="45720" rtlCol="0" anchor="t">
            <a:normAutofit/>
          </a:bodyPr>
          <a:lstStyle/>
          <a:p>
            <a:r>
              <a:rPr lang="en-GB" sz="2400" dirty="0"/>
              <a:t>Justin Evans (MSc Policing).</a:t>
            </a:r>
          </a:p>
          <a:p>
            <a:r>
              <a:rPr lang="en-GB" sz="2400" dirty="0"/>
              <a:t>Former South Wales Police Superintendent.</a:t>
            </a:r>
          </a:p>
          <a:p>
            <a:r>
              <a:rPr lang="en-GB" sz="2400" dirty="0"/>
              <a:t>Deputy head of L&amp;D – Managing Police recruitment &amp; Degree pathways.</a:t>
            </a:r>
          </a:p>
          <a:p>
            <a:r>
              <a:rPr lang="en-GB" sz="2400" dirty="0"/>
              <a:t>Tactical Firearms Commander.</a:t>
            </a:r>
          </a:p>
          <a:p>
            <a:r>
              <a:rPr lang="en-GB" sz="2400" dirty="0"/>
              <a:t>All Wales lead Counter Terrorism Security Coordinator.</a:t>
            </a:r>
          </a:p>
          <a:p>
            <a:r>
              <a:rPr lang="en-GB" sz="2400" dirty="0"/>
              <a:t>Senior Investigating Officer – Former DCI.</a:t>
            </a:r>
          </a:p>
          <a:p>
            <a:r>
              <a:rPr lang="en-GB" sz="2400" dirty="0"/>
              <a:t>Tactical JESIP Multi Agency Commander.</a:t>
            </a:r>
          </a:p>
        </p:txBody>
      </p:sp>
      <p:pic>
        <p:nvPicPr>
          <p:cNvPr id="6" name="Picture 5" descr="A blue square with white lines&#10;&#10;AI-generated content may be incorrect.">
            <a:extLst>
              <a:ext uri="{FF2B5EF4-FFF2-40B4-BE49-F238E27FC236}">
                <a16:creationId xmlns:a16="http://schemas.microsoft.com/office/drawing/2014/main" id="{3C7E4D85-67B9-4584-C9B0-B1963237D869}"/>
              </a:ext>
            </a:extLst>
          </p:cNvPr>
          <p:cNvPicPr>
            <a:picLocks noChangeAspect="1"/>
          </p:cNvPicPr>
          <p:nvPr/>
        </p:nvPicPr>
        <p:blipFill>
          <a:blip r:embed="rId3"/>
          <a:stretch>
            <a:fillRect/>
          </a:stretch>
        </p:blipFill>
        <p:spPr>
          <a:xfrm>
            <a:off x="0" y="5951174"/>
            <a:ext cx="12192000" cy="904169"/>
          </a:xfrm>
          <a:prstGeom prst="rect">
            <a:avLst/>
          </a:prstGeom>
        </p:spPr>
      </p:pic>
      <p:pic>
        <p:nvPicPr>
          <p:cNvPr id="9" name="Content Placeholder 8" descr="A person holding a certificate&#10;&#10;AI-generated content may be incorrect.">
            <a:extLst>
              <a:ext uri="{FF2B5EF4-FFF2-40B4-BE49-F238E27FC236}">
                <a16:creationId xmlns:a16="http://schemas.microsoft.com/office/drawing/2014/main" id="{D4A6FD47-5B0C-8EDE-12B6-8B62E7384197}"/>
              </a:ext>
            </a:extLst>
          </p:cNvPr>
          <p:cNvPicPr>
            <a:picLocks noGrp="1" noChangeAspect="1"/>
          </p:cNvPicPr>
          <p:nvPr>
            <p:ph sz="half" idx="2"/>
          </p:nvPr>
        </p:nvPicPr>
        <p:blipFill>
          <a:blip r:embed="rId4"/>
          <a:stretch>
            <a:fillRect/>
          </a:stretch>
        </p:blipFill>
        <p:spPr>
          <a:xfrm>
            <a:off x="8333254" y="865296"/>
            <a:ext cx="3135053" cy="4351338"/>
          </a:xfrm>
          <a:prstGeom prst="rect">
            <a:avLst/>
          </a:prstGeom>
        </p:spPr>
      </p:pic>
      <p:sp>
        <p:nvSpPr>
          <p:cNvPr id="7" name="TextBox 6">
            <a:extLst>
              <a:ext uri="{FF2B5EF4-FFF2-40B4-BE49-F238E27FC236}">
                <a16:creationId xmlns:a16="http://schemas.microsoft.com/office/drawing/2014/main" id="{6CFE8936-7AF5-D0B3-C621-01E1D7CF0325}"/>
              </a:ext>
            </a:extLst>
          </p:cNvPr>
          <p:cNvSpPr txBox="1"/>
          <p:nvPr/>
        </p:nvSpPr>
        <p:spPr>
          <a:xfrm>
            <a:off x="3244418" y="61428"/>
            <a:ext cx="5088836" cy="523220"/>
          </a:xfrm>
          <a:prstGeom prst="rect">
            <a:avLst/>
          </a:prstGeom>
          <a:noFill/>
        </p:spPr>
        <p:txBody>
          <a:bodyPr wrap="square" rtlCol="0">
            <a:spAutoFit/>
          </a:bodyPr>
          <a:lstStyle/>
          <a:p>
            <a:r>
              <a:rPr lang="en-GB" sz="2800" b="1" dirty="0">
                <a:latin typeface="+mj-lt"/>
              </a:rPr>
              <a:t>About me: An introduction</a:t>
            </a:r>
          </a:p>
        </p:txBody>
      </p:sp>
    </p:spTree>
    <p:extLst>
      <p:ext uri="{BB962C8B-B14F-4D97-AF65-F5344CB8AC3E}">
        <p14:creationId xmlns:p14="http://schemas.microsoft.com/office/powerpoint/2010/main" val="1413529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Contact, support and communication</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How to reach me and how to use support well</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68680" y="1417320"/>
            <a:ext cx="2011680" cy="228600"/>
          </a:xfrm>
          <a:prstGeom prst="rect">
            <a:avLst/>
          </a:prstGeom>
          <a:noFill/>
          <a:ln/>
        </p:spPr>
        <p:txBody>
          <a:bodyPr wrap="square" lIns="0" tIns="0" rIns="0" bIns="0" rtlCol="0" anchor="ctr"/>
          <a:lstStyle/>
          <a:p>
            <a:pPr marL="0" indent="0">
              <a:buNone/>
            </a:pPr>
            <a:r>
              <a:rPr lang="en-US" sz="1300" b="1" dirty="0">
                <a:solidFill>
                  <a:srgbClr val="A65A3A"/>
                </a:solidFill>
              </a:rPr>
              <a:t>Module tutor</a:t>
            </a:r>
            <a:endParaRPr lang="en-US" sz="1300" dirty="0"/>
          </a:p>
        </p:txBody>
      </p:sp>
      <p:sp>
        <p:nvSpPr>
          <p:cNvPr id="6" name="Text 4"/>
          <p:cNvSpPr/>
          <p:nvPr/>
        </p:nvSpPr>
        <p:spPr>
          <a:xfrm>
            <a:off x="868680" y="1737360"/>
            <a:ext cx="4389120" cy="548640"/>
          </a:xfrm>
          <a:prstGeom prst="rect">
            <a:avLst/>
          </a:prstGeom>
          <a:noFill/>
          <a:ln/>
        </p:spPr>
        <p:txBody>
          <a:bodyPr wrap="square" lIns="254" tIns="254" rIns="254" bIns="254" rtlCol="0" anchor="ctr">
            <a:normAutofit fontScale="92500" lnSpcReduction="10000"/>
          </a:bodyPr>
          <a:lstStyle/>
          <a:p>
            <a:pPr marL="0" indent="0">
              <a:buNone/>
            </a:pPr>
            <a:r>
              <a:rPr lang="en-US" sz="2000" b="1" dirty="0">
                <a:solidFill>
                  <a:srgbClr val="12263A"/>
                </a:solidFill>
              </a:rPr>
              <a:t>Justin Evans</a:t>
            </a:r>
            <a:endParaRPr lang="en-US" sz="2000" dirty="0"/>
          </a:p>
          <a:p>
            <a:pPr marL="0" indent="0">
              <a:buNone/>
            </a:pPr>
            <a:r>
              <a:rPr lang="en-US" sz="2000" b="1" dirty="0">
                <a:solidFill>
                  <a:srgbClr val="12263A"/>
                </a:solidFill>
              </a:rPr>
              <a:t>j.d.evans@uwtsd.ac.uk</a:t>
            </a:r>
            <a:endParaRPr lang="en-US" sz="2000" dirty="0"/>
          </a:p>
        </p:txBody>
      </p:sp>
      <p:sp>
        <p:nvSpPr>
          <p:cNvPr id="7" name="Text 5"/>
          <p:cNvSpPr/>
          <p:nvPr/>
        </p:nvSpPr>
        <p:spPr>
          <a:xfrm>
            <a:off x="868680" y="2743200"/>
            <a:ext cx="2743200" cy="146304"/>
          </a:xfrm>
          <a:prstGeom prst="rect">
            <a:avLst/>
          </a:prstGeom>
          <a:noFill/>
          <a:ln/>
        </p:spPr>
        <p:txBody>
          <a:bodyPr wrap="square" lIns="0" tIns="0" rIns="0" bIns="0" rtlCol="0" anchor="ctr"/>
          <a:lstStyle/>
          <a:p>
            <a:pPr marL="0" indent="0">
              <a:buNone/>
            </a:pPr>
            <a:r>
              <a:rPr lang="en-US" sz="900" b="1" dirty="0">
                <a:solidFill>
                  <a:srgbClr val="A65A3A"/>
                </a:solidFill>
              </a:rPr>
              <a:t>Contact times</a:t>
            </a:r>
            <a:endParaRPr lang="en-US" sz="900" dirty="0"/>
          </a:p>
        </p:txBody>
      </p:sp>
      <p:sp>
        <p:nvSpPr>
          <p:cNvPr id="8" name="Text 6"/>
          <p:cNvSpPr/>
          <p:nvPr/>
        </p:nvSpPr>
        <p:spPr>
          <a:xfrm>
            <a:off x="868680" y="3063240"/>
            <a:ext cx="4937760" cy="1508760"/>
          </a:xfrm>
          <a:prstGeom prst="rect">
            <a:avLst/>
          </a:prstGeom>
          <a:noFill/>
          <a:ln/>
        </p:spPr>
        <p:txBody>
          <a:bodyPr wrap="square" lIns="635" tIns="635" rIns="635" bIns="635" rtlCol="0" anchor="ctr">
            <a:normAutofit/>
          </a:bodyPr>
          <a:lstStyle/>
          <a:p>
            <a:r>
              <a:rPr lang="en-US" sz="1600" dirty="0">
                <a:solidFill>
                  <a:srgbClr val="36454F"/>
                </a:solidFill>
                <a:latin typeface="Aptos" pitchFamily="34" charset="0"/>
                <a:ea typeface="Aptos" pitchFamily="34" charset="-122"/>
                <a:cs typeface="Aptos" pitchFamily="34" charset="-120"/>
              </a:rPr>
              <a:t>Weekly taught session: Thursday</a:t>
            </a:r>
            <a:endParaRPr lang="en-US" sz="1600" dirty="0"/>
          </a:p>
          <a:p>
            <a:r>
              <a:rPr lang="en-US" sz="1600" dirty="0">
                <a:solidFill>
                  <a:srgbClr val="36454F"/>
                </a:solidFill>
                <a:latin typeface="Aptos" pitchFamily="34" charset="0"/>
                <a:ea typeface="Aptos" pitchFamily="34" charset="-122"/>
                <a:cs typeface="Aptos" pitchFamily="34" charset="-120"/>
              </a:rPr>
              <a:t>Time/room: 13:00 -1600 IQ105 – Check your Calendar!</a:t>
            </a:r>
            <a:endParaRPr lang="en-US" sz="1600" dirty="0"/>
          </a:p>
          <a:p>
            <a:r>
              <a:rPr lang="en-US" sz="1600" dirty="0">
                <a:solidFill>
                  <a:srgbClr val="36454F"/>
                </a:solidFill>
                <a:latin typeface="Aptos" pitchFamily="34" charset="0"/>
                <a:ea typeface="Aptos" pitchFamily="34" charset="-122"/>
                <a:cs typeface="Aptos" pitchFamily="34" charset="-120"/>
              </a:rPr>
              <a:t>Online drop-in: Friday 12:00–13:00</a:t>
            </a:r>
            <a:endParaRPr lang="en-US" sz="1600" dirty="0"/>
          </a:p>
          <a:p>
            <a:r>
              <a:rPr lang="en-US" sz="1600" dirty="0">
                <a:solidFill>
                  <a:srgbClr val="36454F"/>
                </a:solidFill>
                <a:latin typeface="Aptos" pitchFamily="34" charset="0"/>
                <a:ea typeface="Aptos" pitchFamily="34" charset="-122"/>
                <a:cs typeface="Aptos" pitchFamily="34" charset="-120"/>
              </a:rPr>
              <a:t>Book 1-to-1 appointments via Moodle</a:t>
            </a:r>
            <a:endParaRPr lang="en-US" sz="1600" dirty="0"/>
          </a:p>
        </p:txBody>
      </p:sp>
      <p:pic>
        <p:nvPicPr>
          <p:cNvPr id="9" name="Image 0" descr="/mnt/data/a_wide_well_lit_modern_classroom_lecture_scene_a.png"/>
          <p:cNvPicPr>
            <a:picLocks noChangeAspect="1"/>
          </p:cNvPicPr>
          <p:nvPr/>
        </p:nvPicPr>
        <p:blipFill>
          <a:blip r:embed="rId3"/>
          <a:srcRect l="14490" r="14490"/>
          <a:stretch/>
        </p:blipFill>
        <p:spPr>
          <a:xfrm>
            <a:off x="7272067" y="1246931"/>
            <a:ext cx="4584077" cy="3632665"/>
          </a:xfrm>
          <a:prstGeom prst="rect">
            <a:avLst/>
          </a:prstGeom>
        </p:spPr>
      </p:pic>
      <p:sp>
        <p:nvSpPr>
          <p:cNvPr id="10" name="Text 7"/>
          <p:cNvSpPr/>
          <p:nvPr/>
        </p:nvSpPr>
        <p:spPr>
          <a:xfrm>
            <a:off x="868680" y="5094105"/>
            <a:ext cx="10058400" cy="411480"/>
          </a:xfrm>
          <a:prstGeom prst="rect">
            <a:avLst/>
          </a:prstGeom>
          <a:noFill/>
          <a:ln/>
        </p:spPr>
        <p:txBody>
          <a:bodyPr wrap="square" lIns="381" tIns="381" rIns="381" bIns="381" rtlCol="0" anchor="ctr">
            <a:normAutofit fontScale="92500" lnSpcReduction="20000"/>
          </a:bodyPr>
          <a:lstStyle/>
          <a:p>
            <a:pPr marL="0" indent="0">
              <a:buNone/>
            </a:pPr>
            <a:r>
              <a:rPr lang="en-US" sz="1700" b="1" dirty="0">
                <a:solidFill>
                  <a:srgbClr val="36454F"/>
                </a:solidFill>
              </a:rPr>
              <a:t>Good contact habits: check Moodle first, use your UWTSD email, explain the issue clearly, and ask early rather than at crisis point.</a:t>
            </a:r>
            <a:endParaRPr lang="en-US" sz="1700" dirty="0"/>
          </a:p>
        </p:txBody>
      </p:sp>
      <p:sp>
        <p:nvSpPr>
          <p:cNvPr id="11" name="Text 8"/>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9"/>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3</a:t>
            </a:r>
            <a:endParaRPr lang="en-US" sz="750" dirty="0"/>
          </a:p>
        </p:txBody>
      </p:sp>
      <p:pic>
        <p:nvPicPr>
          <p:cNvPr id="14" name="Picture 13">
            <a:extLst>
              <a:ext uri="{FF2B5EF4-FFF2-40B4-BE49-F238E27FC236}">
                <a16:creationId xmlns:a16="http://schemas.microsoft.com/office/drawing/2014/main" id="{12BC8C5E-713F-1006-913C-2BA092038524}"/>
              </a:ext>
            </a:extLst>
          </p:cNvPr>
          <p:cNvPicPr>
            <a:picLocks noChangeAspect="1"/>
          </p:cNvPicPr>
          <p:nvPr/>
        </p:nvPicPr>
        <p:blipFill>
          <a:blip r:embed="rId4"/>
          <a:stretch>
            <a:fillRect/>
          </a:stretch>
        </p:blipFill>
        <p:spPr>
          <a:xfrm>
            <a:off x="1" y="5744951"/>
            <a:ext cx="12192000" cy="111304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Module aim</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What this module is really about</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22960" y="1600200"/>
            <a:ext cx="10424160" cy="1143000"/>
          </a:xfrm>
          <a:prstGeom prst="rect">
            <a:avLst/>
          </a:prstGeom>
          <a:noFill/>
          <a:ln/>
        </p:spPr>
        <p:txBody>
          <a:bodyPr wrap="square" lIns="635" tIns="635" rIns="635" bIns="635" rtlCol="0" anchor="ctr">
            <a:normAutofit/>
          </a:bodyPr>
          <a:lstStyle/>
          <a:p>
            <a:pPr marL="0" indent="0" algn="ctr">
              <a:buNone/>
            </a:pPr>
            <a:r>
              <a:rPr lang="en-US" sz="2500" b="1" dirty="0">
                <a:solidFill>
                  <a:srgbClr val="12263A"/>
                </a:solidFill>
                <a:latin typeface="Aptos Display" pitchFamily="34" charset="0"/>
                <a:ea typeface="Aptos Display" pitchFamily="34" charset="-122"/>
                <a:cs typeface="Aptos Display" pitchFamily="34" charset="-120"/>
              </a:rPr>
              <a:t>To explore the definition, characteristics and offending behaviour behind serious crime.</a:t>
            </a:r>
            <a:endParaRPr lang="en-US" sz="2500" dirty="0"/>
          </a:p>
        </p:txBody>
      </p:sp>
      <p:sp>
        <p:nvSpPr>
          <p:cNvPr id="6" name="Text 4"/>
          <p:cNvSpPr/>
          <p:nvPr/>
        </p:nvSpPr>
        <p:spPr>
          <a:xfrm>
            <a:off x="1051560" y="3246120"/>
            <a:ext cx="9875520" cy="1417320"/>
          </a:xfrm>
          <a:prstGeom prst="rect">
            <a:avLst/>
          </a:prstGeom>
          <a:noFill/>
          <a:ln/>
        </p:spPr>
        <p:txBody>
          <a:bodyPr wrap="square" lIns="635" tIns="635" rIns="635" bIns="635" rtlCol="0" anchor="ctr">
            <a:normAutofit/>
          </a:bodyPr>
          <a:lstStyle/>
          <a:p>
            <a:r>
              <a:rPr lang="en-US" sz="1800" dirty="0">
                <a:solidFill>
                  <a:srgbClr val="36454F"/>
                </a:solidFill>
                <a:latin typeface="Aptos" pitchFamily="34" charset="0"/>
                <a:ea typeface="Aptos" pitchFamily="34" charset="-122"/>
                <a:cs typeface="Aptos" pitchFamily="34" charset="-120"/>
              </a:rPr>
              <a:t>Criminological analysis, not a second investigation module.</a:t>
            </a:r>
            <a:endParaRPr lang="en-US" sz="1800" dirty="0"/>
          </a:p>
          <a:p>
            <a:r>
              <a:rPr lang="en-US" sz="1800" dirty="0">
                <a:solidFill>
                  <a:srgbClr val="36454F"/>
                </a:solidFill>
                <a:latin typeface="Aptos" pitchFamily="34" charset="0"/>
                <a:ea typeface="Aptos" pitchFamily="34" charset="-122"/>
                <a:cs typeface="Aptos" pitchFamily="34" charset="-120"/>
              </a:rPr>
              <a:t>Strong students explain causes, structures and impact using evidence.</a:t>
            </a:r>
            <a:endParaRPr lang="en-US" sz="1800" dirty="0"/>
          </a:p>
          <a:p>
            <a:r>
              <a:rPr lang="en-US" sz="1800" dirty="0">
                <a:solidFill>
                  <a:srgbClr val="36454F"/>
                </a:solidFill>
                <a:latin typeface="Aptos" pitchFamily="34" charset="0"/>
                <a:ea typeface="Aptos" pitchFamily="34" charset="-122"/>
                <a:cs typeface="Aptos" pitchFamily="34" charset="-120"/>
              </a:rPr>
              <a:t>You also study Conducting Investigations BMLC6000; this module is the “what is it, why does it happen, and why does it matter?” lens.</a:t>
            </a:r>
            <a:endParaRPr lang="en-US" sz="1800" dirty="0"/>
          </a:p>
        </p:txBody>
      </p:sp>
      <p:sp>
        <p:nvSpPr>
          <p:cNvPr id="7" name="Text 5"/>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4</a:t>
            </a:r>
            <a:endParaRPr lang="en-US" sz="750" dirty="0"/>
          </a:p>
        </p:txBody>
      </p:sp>
      <p:pic>
        <p:nvPicPr>
          <p:cNvPr id="10" name="Picture 9">
            <a:extLst>
              <a:ext uri="{FF2B5EF4-FFF2-40B4-BE49-F238E27FC236}">
                <a16:creationId xmlns:a16="http://schemas.microsoft.com/office/drawing/2014/main" id="{32215BED-1E88-B048-EDE5-086905CF968D}"/>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Learning outcomes</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What the module is designed to help you demonstrate</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22960" y="1417320"/>
            <a:ext cx="10652760" cy="2651760"/>
          </a:xfrm>
          <a:prstGeom prst="rect">
            <a:avLst/>
          </a:prstGeom>
          <a:noFill/>
          <a:ln/>
        </p:spPr>
        <p:txBody>
          <a:bodyPr wrap="square" lIns="635" tIns="635" rIns="635" bIns="635" rtlCol="0" anchor="ctr">
            <a:normAutofit/>
          </a:bodyPr>
          <a:lstStyle/>
          <a:p>
            <a:r>
              <a:rPr lang="en-US" sz="1800" dirty="0">
                <a:solidFill>
                  <a:srgbClr val="36454F"/>
                </a:solidFill>
                <a:latin typeface="Aptos" pitchFamily="34" charset="0"/>
                <a:ea typeface="Aptos" pitchFamily="34" charset="-122"/>
                <a:cs typeface="Aptos" pitchFamily="34" charset="-120"/>
              </a:rPr>
              <a:t>Demonstrate detailed knowledge and systematic understanding of the most serious forms of offending behaviour and critically evaluate the causation of such crimes.</a:t>
            </a:r>
          </a:p>
          <a:p>
            <a:endParaRPr lang="en-US" sz="1800" dirty="0"/>
          </a:p>
          <a:p>
            <a:r>
              <a:rPr lang="en-US" sz="1800" dirty="0">
                <a:solidFill>
                  <a:srgbClr val="36454F"/>
                </a:solidFill>
                <a:latin typeface="Aptos" pitchFamily="34" charset="0"/>
                <a:ea typeface="Aptos" pitchFamily="34" charset="-122"/>
                <a:cs typeface="Aptos" pitchFamily="34" charset="-120"/>
              </a:rPr>
              <a:t>Critically assess the impact that serious crime has on society.</a:t>
            </a:r>
            <a:endParaRPr lang="en-US" sz="1800" dirty="0"/>
          </a:p>
        </p:txBody>
      </p:sp>
      <p:sp>
        <p:nvSpPr>
          <p:cNvPr id="6" name="Text 4"/>
          <p:cNvSpPr/>
          <p:nvPr/>
        </p:nvSpPr>
        <p:spPr>
          <a:xfrm>
            <a:off x="868680" y="4800600"/>
            <a:ext cx="10332720" cy="411480"/>
          </a:xfrm>
          <a:prstGeom prst="rect">
            <a:avLst/>
          </a:prstGeom>
          <a:noFill/>
          <a:ln/>
        </p:spPr>
        <p:txBody>
          <a:bodyPr wrap="square" lIns="381" tIns="381" rIns="381" bIns="381" rtlCol="0" anchor="ctr">
            <a:normAutofit fontScale="85000" lnSpcReduction="20000"/>
          </a:bodyPr>
          <a:lstStyle/>
          <a:p>
            <a:pPr marL="0" indent="0" algn="ctr">
              <a:buNone/>
            </a:pPr>
            <a:r>
              <a:rPr lang="en-US" sz="1900" b="1" dirty="0">
                <a:solidFill>
                  <a:srgbClr val="A65A3A"/>
                </a:solidFill>
              </a:rPr>
              <a:t>Practical point: every assessment maps back to these outcomes. Keep them visible when preparing, drafting or practising.</a:t>
            </a:r>
            <a:endParaRPr lang="en-US" sz="1900" dirty="0"/>
          </a:p>
        </p:txBody>
      </p:sp>
      <p:sp>
        <p:nvSpPr>
          <p:cNvPr id="7" name="Text 5"/>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5</a:t>
            </a:r>
            <a:endParaRPr lang="en-US" sz="750" dirty="0"/>
          </a:p>
        </p:txBody>
      </p:sp>
      <p:pic>
        <p:nvPicPr>
          <p:cNvPr id="9" name="Picture 8">
            <a:extLst>
              <a:ext uri="{FF2B5EF4-FFF2-40B4-BE49-F238E27FC236}">
                <a16:creationId xmlns:a16="http://schemas.microsoft.com/office/drawing/2014/main" id="{02647D4A-634D-C657-136F-D6A46B33914C}"/>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9A85BAF5-36E1-01EC-7066-FAA9061C8078}"/>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16AE399-51B9-D630-B569-CFDD9BFD63DB}"/>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Learning outcomes</a:t>
            </a:r>
            <a:endParaRPr lang="en-US" sz="2800" dirty="0"/>
          </a:p>
        </p:txBody>
      </p:sp>
      <p:sp>
        <p:nvSpPr>
          <p:cNvPr id="3" name="Text 1">
            <a:extLst>
              <a:ext uri="{FF2B5EF4-FFF2-40B4-BE49-F238E27FC236}">
                <a16:creationId xmlns:a16="http://schemas.microsoft.com/office/drawing/2014/main" id="{6E4547F0-155F-CF91-9572-05E035090AEA}"/>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What the module is designed to help you demonstrate</a:t>
            </a:r>
            <a:endParaRPr lang="en-US" sz="1200" dirty="0"/>
          </a:p>
        </p:txBody>
      </p:sp>
      <p:sp>
        <p:nvSpPr>
          <p:cNvPr id="4" name="Shape 2">
            <a:extLst>
              <a:ext uri="{FF2B5EF4-FFF2-40B4-BE49-F238E27FC236}">
                <a16:creationId xmlns:a16="http://schemas.microsoft.com/office/drawing/2014/main" id="{683C632A-870C-417D-1595-E51B835365B6}"/>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40C59806-281F-43F2-0194-E1B98B704951}"/>
              </a:ext>
            </a:extLst>
          </p:cNvPr>
          <p:cNvSpPr/>
          <p:nvPr/>
        </p:nvSpPr>
        <p:spPr>
          <a:xfrm>
            <a:off x="822960" y="1417320"/>
            <a:ext cx="10652760" cy="2651760"/>
          </a:xfrm>
          <a:prstGeom prst="rect">
            <a:avLst/>
          </a:prstGeom>
          <a:noFill/>
          <a:ln/>
        </p:spPr>
        <p:txBody>
          <a:bodyPr wrap="square" lIns="635" tIns="635" rIns="635" bIns="635" rtlCol="0" anchor="ctr">
            <a:normAutofit/>
          </a:bodyPr>
          <a:lstStyle/>
          <a:p>
            <a:r>
              <a:rPr lang="en-US" sz="1800" b="1" dirty="0">
                <a:solidFill>
                  <a:srgbClr val="36454F"/>
                </a:solidFill>
                <a:latin typeface="Aptos" pitchFamily="34" charset="0"/>
                <a:ea typeface="Aptos" pitchFamily="34" charset="-122"/>
                <a:cs typeface="Aptos" pitchFamily="34" charset="-120"/>
              </a:rPr>
              <a:t>Demonstrate</a:t>
            </a:r>
            <a:r>
              <a:rPr lang="en-US" sz="1800" dirty="0">
                <a:solidFill>
                  <a:srgbClr val="36454F"/>
                </a:solidFill>
                <a:latin typeface="Aptos" pitchFamily="34" charset="0"/>
                <a:ea typeface="Aptos" pitchFamily="34" charset="-122"/>
                <a:cs typeface="Aptos" pitchFamily="34" charset="-120"/>
              </a:rPr>
              <a:t> </a:t>
            </a:r>
            <a:r>
              <a:rPr lang="en-US" sz="1800" dirty="0">
                <a:solidFill>
                  <a:srgbClr val="FF0000"/>
                </a:solidFill>
                <a:latin typeface="Aptos" pitchFamily="34" charset="0"/>
                <a:ea typeface="Aptos" pitchFamily="34" charset="-122"/>
                <a:cs typeface="Aptos" pitchFamily="34" charset="-120"/>
              </a:rPr>
              <a:t>detailed knowledge </a:t>
            </a:r>
            <a:r>
              <a:rPr lang="en-US" sz="1800" dirty="0">
                <a:solidFill>
                  <a:srgbClr val="36454F"/>
                </a:solidFill>
                <a:latin typeface="Aptos" pitchFamily="34" charset="0"/>
                <a:ea typeface="Aptos" pitchFamily="34" charset="-122"/>
                <a:cs typeface="Aptos" pitchFamily="34" charset="-120"/>
              </a:rPr>
              <a:t>and systematic understanding of the most serious forms of offending behaviour and critically evaluate the causation of such crimes.</a:t>
            </a:r>
          </a:p>
          <a:p>
            <a:endParaRPr lang="en-US" sz="1800" dirty="0"/>
          </a:p>
          <a:p>
            <a:r>
              <a:rPr lang="en-US" sz="1800" dirty="0">
                <a:solidFill>
                  <a:srgbClr val="36454F"/>
                </a:solidFill>
                <a:latin typeface="Aptos" pitchFamily="34" charset="0"/>
                <a:ea typeface="Aptos" pitchFamily="34" charset="-122"/>
                <a:cs typeface="Aptos" pitchFamily="34" charset="-120"/>
              </a:rPr>
              <a:t>Critically assess the impact that serious crime has on society.</a:t>
            </a:r>
            <a:endParaRPr lang="en-US" sz="1800" dirty="0"/>
          </a:p>
        </p:txBody>
      </p:sp>
      <p:sp>
        <p:nvSpPr>
          <p:cNvPr id="6" name="Text 4">
            <a:extLst>
              <a:ext uri="{FF2B5EF4-FFF2-40B4-BE49-F238E27FC236}">
                <a16:creationId xmlns:a16="http://schemas.microsoft.com/office/drawing/2014/main" id="{6A0E53DD-2596-C199-1CAD-BCA62BBB3D03}"/>
              </a:ext>
            </a:extLst>
          </p:cNvPr>
          <p:cNvSpPr/>
          <p:nvPr/>
        </p:nvSpPr>
        <p:spPr>
          <a:xfrm>
            <a:off x="868680" y="4800600"/>
            <a:ext cx="10332720" cy="411480"/>
          </a:xfrm>
          <a:prstGeom prst="rect">
            <a:avLst/>
          </a:prstGeom>
          <a:noFill/>
          <a:ln/>
        </p:spPr>
        <p:txBody>
          <a:bodyPr wrap="square" lIns="381" tIns="381" rIns="381" bIns="381" rtlCol="0" anchor="ctr">
            <a:normAutofit fontScale="85000" lnSpcReduction="20000"/>
          </a:bodyPr>
          <a:lstStyle/>
          <a:p>
            <a:pPr marL="0" indent="0" algn="ctr">
              <a:buNone/>
            </a:pPr>
            <a:r>
              <a:rPr lang="en-US" sz="1900" b="1" dirty="0">
                <a:solidFill>
                  <a:srgbClr val="A65A3A"/>
                </a:solidFill>
              </a:rPr>
              <a:t>Practical point: every assessment maps back to these outcomes. Keep them visible when preparing, drafting or practising.</a:t>
            </a:r>
            <a:endParaRPr lang="en-US" sz="1900" dirty="0"/>
          </a:p>
        </p:txBody>
      </p:sp>
      <p:sp>
        <p:nvSpPr>
          <p:cNvPr id="7" name="Text 5">
            <a:extLst>
              <a:ext uri="{FF2B5EF4-FFF2-40B4-BE49-F238E27FC236}">
                <a16:creationId xmlns:a16="http://schemas.microsoft.com/office/drawing/2014/main" id="{E2E2E68A-86C7-7B98-24BC-AA23D9480953}"/>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a:extLst>
              <a:ext uri="{FF2B5EF4-FFF2-40B4-BE49-F238E27FC236}">
                <a16:creationId xmlns:a16="http://schemas.microsoft.com/office/drawing/2014/main" id="{98CA6250-E573-5813-B50D-67D0F757CE53}"/>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5</a:t>
            </a:r>
            <a:endParaRPr lang="en-US" sz="750" dirty="0"/>
          </a:p>
        </p:txBody>
      </p:sp>
      <p:pic>
        <p:nvPicPr>
          <p:cNvPr id="9" name="Picture 8">
            <a:extLst>
              <a:ext uri="{FF2B5EF4-FFF2-40B4-BE49-F238E27FC236}">
                <a16:creationId xmlns:a16="http://schemas.microsoft.com/office/drawing/2014/main" id="{67DFCBCF-9739-7838-88FD-7CC4AE2D585D}"/>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1057744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3EF547B7-47C9-B43C-289A-6BC2A856C62A}"/>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8D61DCC-5216-5CC4-AB50-B6B1349C78AB}"/>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Learning outcomes</a:t>
            </a:r>
            <a:endParaRPr lang="en-US" sz="2800" dirty="0"/>
          </a:p>
        </p:txBody>
      </p:sp>
      <p:sp>
        <p:nvSpPr>
          <p:cNvPr id="3" name="Text 1">
            <a:extLst>
              <a:ext uri="{FF2B5EF4-FFF2-40B4-BE49-F238E27FC236}">
                <a16:creationId xmlns:a16="http://schemas.microsoft.com/office/drawing/2014/main" id="{D35165C2-C851-9A87-BDD5-D7ADC39902AA}"/>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What the module is designed to help you demonstrate</a:t>
            </a:r>
            <a:endParaRPr lang="en-US" sz="1200" dirty="0"/>
          </a:p>
        </p:txBody>
      </p:sp>
      <p:sp>
        <p:nvSpPr>
          <p:cNvPr id="4" name="Shape 2">
            <a:extLst>
              <a:ext uri="{FF2B5EF4-FFF2-40B4-BE49-F238E27FC236}">
                <a16:creationId xmlns:a16="http://schemas.microsoft.com/office/drawing/2014/main" id="{821DB86A-6FFB-668B-2F19-681E02DFFBCB}"/>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905426B7-4F4A-CFC1-AB29-8E334D42DC04}"/>
              </a:ext>
            </a:extLst>
          </p:cNvPr>
          <p:cNvSpPr/>
          <p:nvPr/>
        </p:nvSpPr>
        <p:spPr>
          <a:xfrm>
            <a:off x="822960" y="1417320"/>
            <a:ext cx="10652760" cy="2651760"/>
          </a:xfrm>
          <a:prstGeom prst="rect">
            <a:avLst/>
          </a:prstGeom>
          <a:noFill/>
          <a:ln/>
        </p:spPr>
        <p:txBody>
          <a:bodyPr wrap="square" lIns="635" tIns="635" rIns="635" bIns="635" rtlCol="0" anchor="ctr">
            <a:normAutofit/>
          </a:bodyPr>
          <a:lstStyle/>
          <a:p>
            <a:r>
              <a:rPr lang="en-US" sz="1800" b="1" dirty="0">
                <a:solidFill>
                  <a:srgbClr val="36454F"/>
                </a:solidFill>
                <a:latin typeface="Aptos" pitchFamily="34" charset="0"/>
                <a:ea typeface="Aptos" pitchFamily="34" charset="-122"/>
                <a:cs typeface="Aptos" pitchFamily="34" charset="-120"/>
              </a:rPr>
              <a:t>Demonstrate</a:t>
            </a:r>
            <a:r>
              <a:rPr lang="en-US" sz="1800" dirty="0">
                <a:solidFill>
                  <a:srgbClr val="36454F"/>
                </a:solidFill>
                <a:latin typeface="Aptos" pitchFamily="34" charset="0"/>
                <a:ea typeface="Aptos" pitchFamily="34" charset="-122"/>
                <a:cs typeface="Aptos" pitchFamily="34" charset="-120"/>
              </a:rPr>
              <a:t> </a:t>
            </a:r>
            <a:r>
              <a:rPr lang="en-US" sz="1800" dirty="0">
                <a:solidFill>
                  <a:srgbClr val="FF0000"/>
                </a:solidFill>
                <a:latin typeface="Aptos" pitchFamily="34" charset="0"/>
                <a:ea typeface="Aptos" pitchFamily="34" charset="-122"/>
                <a:cs typeface="Aptos" pitchFamily="34" charset="-120"/>
              </a:rPr>
              <a:t>detailed knowledge and systematic </a:t>
            </a:r>
            <a:r>
              <a:rPr lang="en-US" sz="1800" b="1" dirty="0">
                <a:solidFill>
                  <a:srgbClr val="FF0000"/>
                </a:solidFill>
                <a:latin typeface="Aptos" pitchFamily="34" charset="0"/>
                <a:ea typeface="Aptos" pitchFamily="34" charset="-122"/>
                <a:cs typeface="Aptos" pitchFamily="34" charset="-120"/>
              </a:rPr>
              <a:t>understanding</a:t>
            </a:r>
            <a:r>
              <a:rPr lang="en-US" sz="1800" dirty="0">
                <a:solidFill>
                  <a:srgbClr val="FF0000"/>
                </a:solidFill>
                <a:latin typeface="Aptos" pitchFamily="34" charset="0"/>
                <a:ea typeface="Aptos" pitchFamily="34" charset="-122"/>
                <a:cs typeface="Aptos" pitchFamily="34" charset="-120"/>
              </a:rPr>
              <a:t> </a:t>
            </a:r>
            <a:r>
              <a:rPr lang="en-US" sz="1800" dirty="0">
                <a:solidFill>
                  <a:srgbClr val="36454F"/>
                </a:solidFill>
                <a:latin typeface="Aptos" pitchFamily="34" charset="0"/>
                <a:ea typeface="Aptos" pitchFamily="34" charset="-122"/>
                <a:cs typeface="Aptos" pitchFamily="34" charset="-120"/>
              </a:rPr>
              <a:t>of the most serious forms of offending behaviour and critically evaluate the causation of such crimes.</a:t>
            </a:r>
          </a:p>
          <a:p>
            <a:endParaRPr lang="en-US" sz="1800" dirty="0"/>
          </a:p>
          <a:p>
            <a:r>
              <a:rPr lang="en-US" sz="1800" dirty="0">
                <a:solidFill>
                  <a:srgbClr val="36454F"/>
                </a:solidFill>
                <a:latin typeface="Aptos" pitchFamily="34" charset="0"/>
                <a:ea typeface="Aptos" pitchFamily="34" charset="-122"/>
                <a:cs typeface="Aptos" pitchFamily="34" charset="-120"/>
              </a:rPr>
              <a:t>Critically assess the impact that serious crime has on society.</a:t>
            </a:r>
            <a:endParaRPr lang="en-US" sz="1800" dirty="0"/>
          </a:p>
        </p:txBody>
      </p:sp>
      <p:sp>
        <p:nvSpPr>
          <p:cNvPr id="6" name="Text 4">
            <a:extLst>
              <a:ext uri="{FF2B5EF4-FFF2-40B4-BE49-F238E27FC236}">
                <a16:creationId xmlns:a16="http://schemas.microsoft.com/office/drawing/2014/main" id="{09D9DA93-0BC7-5BDC-ECAF-97AD4E8EC463}"/>
              </a:ext>
            </a:extLst>
          </p:cNvPr>
          <p:cNvSpPr/>
          <p:nvPr/>
        </p:nvSpPr>
        <p:spPr>
          <a:xfrm>
            <a:off x="868680" y="4800600"/>
            <a:ext cx="10332720" cy="411480"/>
          </a:xfrm>
          <a:prstGeom prst="rect">
            <a:avLst/>
          </a:prstGeom>
          <a:noFill/>
          <a:ln/>
        </p:spPr>
        <p:txBody>
          <a:bodyPr wrap="square" lIns="381" tIns="381" rIns="381" bIns="381" rtlCol="0" anchor="ctr">
            <a:normAutofit fontScale="85000" lnSpcReduction="20000"/>
          </a:bodyPr>
          <a:lstStyle/>
          <a:p>
            <a:pPr marL="0" indent="0" algn="ctr">
              <a:buNone/>
            </a:pPr>
            <a:r>
              <a:rPr lang="en-US" sz="1900" b="1" dirty="0">
                <a:solidFill>
                  <a:srgbClr val="A65A3A"/>
                </a:solidFill>
              </a:rPr>
              <a:t>Practical point: every assessment maps back to these outcomes. Keep them visible when preparing, drafting or practising.</a:t>
            </a:r>
            <a:endParaRPr lang="en-US" sz="1900" dirty="0"/>
          </a:p>
        </p:txBody>
      </p:sp>
      <p:sp>
        <p:nvSpPr>
          <p:cNvPr id="7" name="Text 5">
            <a:extLst>
              <a:ext uri="{FF2B5EF4-FFF2-40B4-BE49-F238E27FC236}">
                <a16:creationId xmlns:a16="http://schemas.microsoft.com/office/drawing/2014/main" id="{A5C5B52C-CBDC-DB1C-52EF-7A5F7B1B69EF}"/>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a:extLst>
              <a:ext uri="{FF2B5EF4-FFF2-40B4-BE49-F238E27FC236}">
                <a16:creationId xmlns:a16="http://schemas.microsoft.com/office/drawing/2014/main" id="{CC99313C-5E01-2D3C-8C7B-BBF2D3D6E47D}"/>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5</a:t>
            </a:r>
            <a:endParaRPr lang="en-US" sz="750" dirty="0"/>
          </a:p>
        </p:txBody>
      </p:sp>
      <p:pic>
        <p:nvPicPr>
          <p:cNvPr id="9" name="Picture 8">
            <a:extLst>
              <a:ext uri="{FF2B5EF4-FFF2-40B4-BE49-F238E27FC236}">
                <a16:creationId xmlns:a16="http://schemas.microsoft.com/office/drawing/2014/main" id="{C2AECE75-CF06-BCF5-FD4E-19BFD327C8CB}"/>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4142211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10CB4392-DA98-3D74-1716-938E07DC344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51A304F1-D2CE-EA45-49E6-612482D889A1}"/>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Learning outcomes</a:t>
            </a:r>
            <a:endParaRPr lang="en-US" sz="2800" dirty="0"/>
          </a:p>
        </p:txBody>
      </p:sp>
      <p:sp>
        <p:nvSpPr>
          <p:cNvPr id="3" name="Text 1">
            <a:extLst>
              <a:ext uri="{FF2B5EF4-FFF2-40B4-BE49-F238E27FC236}">
                <a16:creationId xmlns:a16="http://schemas.microsoft.com/office/drawing/2014/main" id="{4B0ACEFB-B88E-04FB-EF9B-55D6E5E5110F}"/>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What the module is designed to help you demonstrate</a:t>
            </a:r>
            <a:endParaRPr lang="en-US" sz="1200" dirty="0"/>
          </a:p>
        </p:txBody>
      </p:sp>
      <p:sp>
        <p:nvSpPr>
          <p:cNvPr id="4" name="Shape 2">
            <a:extLst>
              <a:ext uri="{FF2B5EF4-FFF2-40B4-BE49-F238E27FC236}">
                <a16:creationId xmlns:a16="http://schemas.microsoft.com/office/drawing/2014/main" id="{AE17A418-CD5E-CC43-727A-AF0BAA58040A}"/>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E5D9EBA8-39F7-8485-6D27-EF4D08B252AC}"/>
              </a:ext>
            </a:extLst>
          </p:cNvPr>
          <p:cNvSpPr/>
          <p:nvPr/>
        </p:nvSpPr>
        <p:spPr>
          <a:xfrm>
            <a:off x="822960" y="1417320"/>
            <a:ext cx="10652760" cy="2651760"/>
          </a:xfrm>
          <a:prstGeom prst="rect">
            <a:avLst/>
          </a:prstGeom>
          <a:noFill/>
          <a:ln/>
        </p:spPr>
        <p:txBody>
          <a:bodyPr wrap="square" lIns="635" tIns="635" rIns="635" bIns="635" rtlCol="0" anchor="ctr">
            <a:normAutofit/>
          </a:bodyPr>
          <a:lstStyle/>
          <a:p>
            <a:r>
              <a:rPr lang="en-US" sz="1800" b="1" dirty="0">
                <a:solidFill>
                  <a:srgbClr val="36454F"/>
                </a:solidFill>
                <a:latin typeface="Aptos" pitchFamily="34" charset="0"/>
                <a:ea typeface="Aptos" pitchFamily="34" charset="-122"/>
                <a:cs typeface="Aptos" pitchFamily="34" charset="-120"/>
              </a:rPr>
              <a:t>Demonstrate</a:t>
            </a:r>
            <a:r>
              <a:rPr lang="en-US" sz="1800" dirty="0">
                <a:solidFill>
                  <a:srgbClr val="36454F"/>
                </a:solidFill>
                <a:latin typeface="Aptos" pitchFamily="34" charset="0"/>
                <a:ea typeface="Aptos" pitchFamily="34" charset="-122"/>
                <a:cs typeface="Aptos" pitchFamily="34" charset="-120"/>
              </a:rPr>
              <a:t> detailed knowledge and systematic </a:t>
            </a:r>
            <a:r>
              <a:rPr lang="en-US" sz="1800" b="1" dirty="0">
                <a:solidFill>
                  <a:srgbClr val="36454F"/>
                </a:solidFill>
                <a:latin typeface="Aptos" pitchFamily="34" charset="0"/>
                <a:ea typeface="Aptos" pitchFamily="34" charset="-122"/>
                <a:cs typeface="Aptos" pitchFamily="34" charset="-120"/>
              </a:rPr>
              <a:t>understanding</a:t>
            </a:r>
            <a:r>
              <a:rPr lang="en-US" sz="1800" dirty="0">
                <a:solidFill>
                  <a:srgbClr val="36454F"/>
                </a:solidFill>
                <a:latin typeface="Aptos" pitchFamily="34" charset="0"/>
                <a:ea typeface="Aptos" pitchFamily="34" charset="-122"/>
                <a:cs typeface="Aptos" pitchFamily="34" charset="-120"/>
              </a:rPr>
              <a:t> of the most serious forms of offending behaviour and </a:t>
            </a:r>
            <a:r>
              <a:rPr lang="en-US" sz="3200" b="1" dirty="0">
                <a:solidFill>
                  <a:srgbClr val="36454F"/>
                </a:solidFill>
                <a:latin typeface="Aptos" pitchFamily="34" charset="0"/>
                <a:ea typeface="Aptos" pitchFamily="34" charset="-122"/>
                <a:cs typeface="Aptos" pitchFamily="34" charset="-120"/>
              </a:rPr>
              <a:t>critically evaluate </a:t>
            </a:r>
            <a:r>
              <a:rPr lang="en-US" sz="1800" dirty="0">
                <a:solidFill>
                  <a:srgbClr val="36454F"/>
                </a:solidFill>
                <a:latin typeface="Aptos" pitchFamily="34" charset="0"/>
                <a:ea typeface="Aptos" pitchFamily="34" charset="-122"/>
                <a:cs typeface="Aptos" pitchFamily="34" charset="-120"/>
              </a:rPr>
              <a:t>the causation of such crimes.</a:t>
            </a:r>
          </a:p>
          <a:p>
            <a:endParaRPr lang="en-US" sz="1800" dirty="0"/>
          </a:p>
          <a:p>
            <a:r>
              <a:rPr lang="en-US" sz="1800" dirty="0">
                <a:solidFill>
                  <a:srgbClr val="36454F"/>
                </a:solidFill>
                <a:latin typeface="Aptos" pitchFamily="34" charset="0"/>
                <a:ea typeface="Aptos" pitchFamily="34" charset="-122"/>
                <a:cs typeface="Aptos" pitchFamily="34" charset="-120"/>
              </a:rPr>
              <a:t>Critically assess the impact that serious crime has on society.</a:t>
            </a:r>
            <a:endParaRPr lang="en-US" sz="1800" dirty="0"/>
          </a:p>
        </p:txBody>
      </p:sp>
      <p:sp>
        <p:nvSpPr>
          <p:cNvPr id="6" name="Text 4">
            <a:extLst>
              <a:ext uri="{FF2B5EF4-FFF2-40B4-BE49-F238E27FC236}">
                <a16:creationId xmlns:a16="http://schemas.microsoft.com/office/drawing/2014/main" id="{8111E984-88DA-3361-201F-BE7F18A5FC99}"/>
              </a:ext>
            </a:extLst>
          </p:cNvPr>
          <p:cNvSpPr/>
          <p:nvPr/>
        </p:nvSpPr>
        <p:spPr>
          <a:xfrm>
            <a:off x="868680" y="4800600"/>
            <a:ext cx="10332720" cy="411480"/>
          </a:xfrm>
          <a:prstGeom prst="rect">
            <a:avLst/>
          </a:prstGeom>
          <a:noFill/>
          <a:ln/>
        </p:spPr>
        <p:txBody>
          <a:bodyPr wrap="square" lIns="381" tIns="381" rIns="381" bIns="381" rtlCol="0" anchor="ctr">
            <a:normAutofit fontScale="85000" lnSpcReduction="20000"/>
          </a:bodyPr>
          <a:lstStyle/>
          <a:p>
            <a:pPr marL="0" indent="0" algn="ctr">
              <a:buNone/>
            </a:pPr>
            <a:r>
              <a:rPr lang="en-US" sz="1900" b="1" dirty="0">
                <a:solidFill>
                  <a:srgbClr val="A65A3A"/>
                </a:solidFill>
              </a:rPr>
              <a:t>Practical point: every assessment maps back to these outcomes. Keep them visible when preparing, drafting or practising.</a:t>
            </a:r>
            <a:endParaRPr lang="en-US" sz="1900" dirty="0"/>
          </a:p>
        </p:txBody>
      </p:sp>
      <p:sp>
        <p:nvSpPr>
          <p:cNvPr id="7" name="Text 5">
            <a:extLst>
              <a:ext uri="{FF2B5EF4-FFF2-40B4-BE49-F238E27FC236}">
                <a16:creationId xmlns:a16="http://schemas.microsoft.com/office/drawing/2014/main" id="{17B45905-E83C-CED4-36F8-2EDAEBE6C6FB}"/>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a:extLst>
              <a:ext uri="{FF2B5EF4-FFF2-40B4-BE49-F238E27FC236}">
                <a16:creationId xmlns:a16="http://schemas.microsoft.com/office/drawing/2014/main" id="{55D29829-C2CE-83E8-52B5-79C2DFB62893}"/>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5</a:t>
            </a:r>
            <a:endParaRPr lang="en-US" sz="750" dirty="0"/>
          </a:p>
        </p:txBody>
      </p:sp>
      <p:pic>
        <p:nvPicPr>
          <p:cNvPr id="9" name="Picture 8">
            <a:extLst>
              <a:ext uri="{FF2B5EF4-FFF2-40B4-BE49-F238E27FC236}">
                <a16:creationId xmlns:a16="http://schemas.microsoft.com/office/drawing/2014/main" id="{7258C878-0664-F22C-4151-0CE58FF4D43F}"/>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587137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8A49B72F-EEB2-FCE5-8CA9-AD2AFDEE62C8}"/>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C759661-AE7F-E205-E8DC-525A5BCDF081}"/>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Learning outcomes</a:t>
            </a:r>
            <a:endParaRPr lang="en-US" sz="2800" dirty="0"/>
          </a:p>
        </p:txBody>
      </p:sp>
      <p:sp>
        <p:nvSpPr>
          <p:cNvPr id="3" name="Text 1">
            <a:extLst>
              <a:ext uri="{FF2B5EF4-FFF2-40B4-BE49-F238E27FC236}">
                <a16:creationId xmlns:a16="http://schemas.microsoft.com/office/drawing/2014/main" id="{9EF2ADAD-976A-1BC4-5001-7BDFD1CBBCDA}"/>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What the module is designed to help you demonstrate</a:t>
            </a:r>
            <a:endParaRPr lang="en-US" sz="1200" dirty="0"/>
          </a:p>
        </p:txBody>
      </p:sp>
      <p:sp>
        <p:nvSpPr>
          <p:cNvPr id="4" name="Shape 2">
            <a:extLst>
              <a:ext uri="{FF2B5EF4-FFF2-40B4-BE49-F238E27FC236}">
                <a16:creationId xmlns:a16="http://schemas.microsoft.com/office/drawing/2014/main" id="{051E73F3-3921-4D4D-15E7-DEE142C0509F}"/>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67B65317-74FA-E3F4-67DF-FBC1430BBFE2}"/>
              </a:ext>
            </a:extLst>
          </p:cNvPr>
          <p:cNvSpPr/>
          <p:nvPr/>
        </p:nvSpPr>
        <p:spPr>
          <a:xfrm>
            <a:off x="822960" y="1417320"/>
            <a:ext cx="10652760" cy="2651760"/>
          </a:xfrm>
          <a:prstGeom prst="rect">
            <a:avLst/>
          </a:prstGeom>
          <a:noFill/>
          <a:ln/>
        </p:spPr>
        <p:txBody>
          <a:bodyPr wrap="square" lIns="635" tIns="635" rIns="635" bIns="635" rtlCol="0" anchor="ctr">
            <a:normAutofit/>
          </a:bodyPr>
          <a:lstStyle/>
          <a:p>
            <a:r>
              <a:rPr lang="en-US" sz="1800" b="1" dirty="0">
                <a:solidFill>
                  <a:srgbClr val="36454F"/>
                </a:solidFill>
                <a:latin typeface="Aptos" pitchFamily="34" charset="0"/>
                <a:ea typeface="Aptos" pitchFamily="34" charset="-122"/>
                <a:cs typeface="Aptos" pitchFamily="34" charset="-120"/>
              </a:rPr>
              <a:t>Demonstrate</a:t>
            </a:r>
            <a:r>
              <a:rPr lang="en-US" sz="1800" dirty="0">
                <a:solidFill>
                  <a:srgbClr val="36454F"/>
                </a:solidFill>
                <a:latin typeface="Aptos" pitchFamily="34" charset="0"/>
                <a:ea typeface="Aptos" pitchFamily="34" charset="-122"/>
                <a:cs typeface="Aptos" pitchFamily="34" charset="-120"/>
              </a:rPr>
              <a:t> detailed knowledge and systematic </a:t>
            </a:r>
            <a:r>
              <a:rPr lang="en-US" sz="1800" b="1" dirty="0">
                <a:solidFill>
                  <a:srgbClr val="36454F"/>
                </a:solidFill>
                <a:latin typeface="Aptos" pitchFamily="34" charset="0"/>
                <a:ea typeface="Aptos" pitchFamily="34" charset="-122"/>
                <a:cs typeface="Aptos" pitchFamily="34" charset="-120"/>
              </a:rPr>
              <a:t>understanding</a:t>
            </a:r>
            <a:r>
              <a:rPr lang="en-US" sz="1800" dirty="0">
                <a:solidFill>
                  <a:srgbClr val="36454F"/>
                </a:solidFill>
                <a:latin typeface="Aptos" pitchFamily="34" charset="0"/>
                <a:ea typeface="Aptos" pitchFamily="34" charset="-122"/>
                <a:cs typeface="Aptos" pitchFamily="34" charset="-120"/>
              </a:rPr>
              <a:t> of the most serious forms of offending behaviour and </a:t>
            </a:r>
            <a:r>
              <a:rPr lang="en-US" sz="1800" b="1" dirty="0">
                <a:solidFill>
                  <a:srgbClr val="36454F"/>
                </a:solidFill>
                <a:latin typeface="Aptos" pitchFamily="34" charset="0"/>
                <a:ea typeface="Aptos" pitchFamily="34" charset="-122"/>
                <a:cs typeface="Aptos" pitchFamily="34" charset="-120"/>
              </a:rPr>
              <a:t>critically evaluate </a:t>
            </a:r>
            <a:r>
              <a:rPr lang="en-US" sz="1800" dirty="0">
                <a:solidFill>
                  <a:srgbClr val="36454F"/>
                </a:solidFill>
                <a:latin typeface="Aptos" pitchFamily="34" charset="0"/>
                <a:ea typeface="Aptos" pitchFamily="34" charset="-122"/>
                <a:cs typeface="Aptos" pitchFamily="34" charset="-120"/>
              </a:rPr>
              <a:t>the causation of such crimes.</a:t>
            </a:r>
          </a:p>
          <a:p>
            <a:endParaRPr lang="en-US" sz="1800" dirty="0"/>
          </a:p>
          <a:p>
            <a:r>
              <a:rPr lang="en-US" sz="1800" b="1" dirty="0">
                <a:solidFill>
                  <a:srgbClr val="36454F"/>
                </a:solidFill>
                <a:latin typeface="Aptos" pitchFamily="34" charset="0"/>
                <a:ea typeface="Aptos" pitchFamily="34" charset="-122"/>
                <a:cs typeface="Aptos" pitchFamily="34" charset="-120"/>
              </a:rPr>
              <a:t>Critically assess </a:t>
            </a:r>
            <a:r>
              <a:rPr lang="en-US" sz="1800" dirty="0">
                <a:solidFill>
                  <a:srgbClr val="36454F"/>
                </a:solidFill>
                <a:latin typeface="Aptos" pitchFamily="34" charset="0"/>
                <a:ea typeface="Aptos" pitchFamily="34" charset="-122"/>
                <a:cs typeface="Aptos" pitchFamily="34" charset="-120"/>
              </a:rPr>
              <a:t>the impact that serious crime has on society.</a:t>
            </a:r>
            <a:endParaRPr lang="en-US" sz="1800" dirty="0"/>
          </a:p>
        </p:txBody>
      </p:sp>
      <p:sp>
        <p:nvSpPr>
          <p:cNvPr id="6" name="Text 4">
            <a:extLst>
              <a:ext uri="{FF2B5EF4-FFF2-40B4-BE49-F238E27FC236}">
                <a16:creationId xmlns:a16="http://schemas.microsoft.com/office/drawing/2014/main" id="{3F0EC2EB-FA49-65C5-AA35-DE71CC75BAE2}"/>
              </a:ext>
            </a:extLst>
          </p:cNvPr>
          <p:cNvSpPr/>
          <p:nvPr/>
        </p:nvSpPr>
        <p:spPr>
          <a:xfrm>
            <a:off x="868680" y="4800600"/>
            <a:ext cx="10332720" cy="411480"/>
          </a:xfrm>
          <a:prstGeom prst="rect">
            <a:avLst/>
          </a:prstGeom>
          <a:noFill/>
          <a:ln/>
        </p:spPr>
        <p:txBody>
          <a:bodyPr wrap="square" lIns="381" tIns="381" rIns="381" bIns="381" rtlCol="0" anchor="ctr">
            <a:normAutofit fontScale="85000" lnSpcReduction="20000"/>
          </a:bodyPr>
          <a:lstStyle/>
          <a:p>
            <a:pPr marL="0" indent="0" algn="ctr">
              <a:buNone/>
            </a:pPr>
            <a:r>
              <a:rPr lang="en-US" sz="1900" b="1" dirty="0">
                <a:solidFill>
                  <a:srgbClr val="A65A3A"/>
                </a:solidFill>
              </a:rPr>
              <a:t>Practical point: every assessment maps back to these outcomes. Keep them visible when preparing, drafting or practising.</a:t>
            </a:r>
            <a:endParaRPr lang="en-US" sz="1900" dirty="0"/>
          </a:p>
        </p:txBody>
      </p:sp>
      <p:sp>
        <p:nvSpPr>
          <p:cNvPr id="7" name="Text 5">
            <a:extLst>
              <a:ext uri="{FF2B5EF4-FFF2-40B4-BE49-F238E27FC236}">
                <a16:creationId xmlns:a16="http://schemas.microsoft.com/office/drawing/2014/main" id="{55C3815B-81D9-04A3-7B67-3A94CDABC671}"/>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a:extLst>
              <a:ext uri="{FF2B5EF4-FFF2-40B4-BE49-F238E27FC236}">
                <a16:creationId xmlns:a16="http://schemas.microsoft.com/office/drawing/2014/main" id="{58AC0F9B-7C86-7F5B-96A9-8A363E9388AC}"/>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5</a:t>
            </a:r>
            <a:endParaRPr lang="en-US" sz="750" dirty="0"/>
          </a:p>
        </p:txBody>
      </p:sp>
      <p:pic>
        <p:nvPicPr>
          <p:cNvPr id="9" name="Picture 8">
            <a:extLst>
              <a:ext uri="{FF2B5EF4-FFF2-40B4-BE49-F238E27FC236}">
                <a16:creationId xmlns:a16="http://schemas.microsoft.com/office/drawing/2014/main" id="{489168FC-2520-4376-044D-A299C846DBF5}"/>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3615653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6">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How the semester is organised</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Content is deliberately limited so there is time for activity and assessment preparation</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685800" y="1325880"/>
            <a:ext cx="640080" cy="338328"/>
          </a:xfrm>
          <a:prstGeom prst="rect">
            <a:avLst/>
          </a:prstGeom>
          <a:noFill/>
          <a:ln/>
        </p:spPr>
        <p:txBody>
          <a:bodyPr wrap="square" lIns="381" tIns="381" rIns="381" bIns="381" rtlCol="0" anchor="ctr">
            <a:normAutofit/>
          </a:bodyPr>
          <a:lstStyle/>
          <a:p>
            <a:pPr marL="0" indent="0">
              <a:buNone/>
            </a:pPr>
            <a:r>
              <a:rPr lang="en-US" sz="1200" b="1" dirty="0">
                <a:solidFill>
                  <a:srgbClr val="12263A"/>
                </a:solidFill>
              </a:rPr>
              <a:t>Week</a:t>
            </a:r>
            <a:endParaRPr lang="en-US" sz="1200" dirty="0"/>
          </a:p>
        </p:txBody>
      </p:sp>
      <p:sp>
        <p:nvSpPr>
          <p:cNvPr id="6" name="Text 4"/>
          <p:cNvSpPr/>
          <p:nvPr/>
        </p:nvSpPr>
        <p:spPr>
          <a:xfrm>
            <a:off x="1371600" y="1325880"/>
            <a:ext cx="4663440" cy="338328"/>
          </a:xfrm>
          <a:prstGeom prst="rect">
            <a:avLst/>
          </a:prstGeom>
          <a:noFill/>
          <a:ln/>
        </p:spPr>
        <p:txBody>
          <a:bodyPr wrap="square" lIns="381" tIns="381" rIns="381" bIns="381" rtlCol="0" anchor="ctr">
            <a:normAutofit/>
          </a:bodyPr>
          <a:lstStyle/>
          <a:p>
            <a:pPr marL="0" indent="0">
              <a:buNone/>
            </a:pPr>
            <a:r>
              <a:rPr lang="en-US" sz="1200" b="1" dirty="0">
                <a:solidFill>
                  <a:srgbClr val="12263A"/>
                </a:solidFill>
              </a:rPr>
              <a:t>Focus</a:t>
            </a:r>
            <a:endParaRPr lang="en-US" sz="1200" dirty="0"/>
          </a:p>
        </p:txBody>
      </p:sp>
      <p:sp>
        <p:nvSpPr>
          <p:cNvPr id="7" name="Text 5"/>
          <p:cNvSpPr/>
          <p:nvPr/>
        </p:nvSpPr>
        <p:spPr>
          <a:xfrm>
            <a:off x="685800" y="1719072"/>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1</a:t>
            </a:r>
            <a:endParaRPr lang="en-US" sz="1150" dirty="0"/>
          </a:p>
        </p:txBody>
      </p:sp>
      <p:sp>
        <p:nvSpPr>
          <p:cNvPr id="8" name="Text 6"/>
          <p:cNvSpPr/>
          <p:nvPr/>
        </p:nvSpPr>
        <p:spPr>
          <a:xfrm>
            <a:off x="1371600" y="1719072"/>
            <a:ext cx="466344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Introduction, assessment and class contract</a:t>
            </a:r>
            <a:endParaRPr lang="en-US" sz="1150" dirty="0"/>
          </a:p>
        </p:txBody>
      </p:sp>
      <p:sp>
        <p:nvSpPr>
          <p:cNvPr id="9" name="Text 7"/>
          <p:cNvSpPr/>
          <p:nvPr/>
        </p:nvSpPr>
        <p:spPr>
          <a:xfrm>
            <a:off x="685800" y="2112264"/>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2</a:t>
            </a:r>
            <a:endParaRPr lang="en-US" sz="1150" dirty="0"/>
          </a:p>
        </p:txBody>
      </p:sp>
      <p:sp>
        <p:nvSpPr>
          <p:cNvPr id="10" name="Text 8"/>
          <p:cNvSpPr/>
          <p:nvPr/>
        </p:nvSpPr>
        <p:spPr>
          <a:xfrm>
            <a:off x="1371600" y="2112264"/>
            <a:ext cx="466344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Definitions, history, prevalence and OCG structures</a:t>
            </a:r>
            <a:endParaRPr lang="en-US" sz="1150" dirty="0"/>
          </a:p>
        </p:txBody>
      </p:sp>
      <p:sp>
        <p:nvSpPr>
          <p:cNvPr id="11" name="Text 9"/>
          <p:cNvSpPr/>
          <p:nvPr/>
        </p:nvSpPr>
        <p:spPr>
          <a:xfrm>
            <a:off x="685800" y="2505456"/>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3</a:t>
            </a:r>
            <a:endParaRPr lang="en-US" sz="1150" dirty="0"/>
          </a:p>
        </p:txBody>
      </p:sp>
      <p:sp>
        <p:nvSpPr>
          <p:cNvPr id="12" name="Text 10"/>
          <p:cNvSpPr/>
          <p:nvPr/>
        </p:nvSpPr>
        <p:spPr>
          <a:xfrm>
            <a:off x="1371600" y="2505456"/>
            <a:ext cx="4663440" cy="338328"/>
          </a:xfrm>
          <a:prstGeom prst="rect">
            <a:avLst/>
          </a:prstGeom>
          <a:noFill/>
          <a:ln/>
        </p:spPr>
        <p:txBody>
          <a:bodyPr wrap="square" lIns="381" tIns="381" rIns="381" bIns="381" rtlCol="0" anchor="ctr">
            <a:normAutofit lnSpcReduction="10000"/>
          </a:bodyPr>
          <a:lstStyle/>
          <a:p>
            <a:pPr marL="0" indent="0">
              <a:buNone/>
            </a:pPr>
            <a:r>
              <a:rPr lang="en-US" sz="1150" dirty="0">
                <a:solidFill>
                  <a:srgbClr val="36454F"/>
                </a:solidFill>
              </a:rPr>
              <a:t>Guest Speaker 1 – TARIAN 1.</a:t>
            </a:r>
          </a:p>
          <a:p>
            <a:pPr marL="0" indent="0">
              <a:buNone/>
            </a:pPr>
            <a:r>
              <a:rPr lang="en-US" sz="1150" dirty="0">
                <a:solidFill>
                  <a:srgbClr val="36454F"/>
                </a:solidFill>
              </a:rPr>
              <a:t>Cyber fraud</a:t>
            </a:r>
            <a:endParaRPr lang="en-US" sz="1150" dirty="0"/>
          </a:p>
        </p:txBody>
      </p:sp>
      <p:sp>
        <p:nvSpPr>
          <p:cNvPr id="13" name="Text 11"/>
          <p:cNvSpPr/>
          <p:nvPr/>
        </p:nvSpPr>
        <p:spPr>
          <a:xfrm>
            <a:off x="685800" y="2898648"/>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4</a:t>
            </a:r>
            <a:endParaRPr lang="en-US" sz="1150" dirty="0"/>
          </a:p>
        </p:txBody>
      </p:sp>
      <p:sp>
        <p:nvSpPr>
          <p:cNvPr id="14" name="Text 12"/>
          <p:cNvSpPr/>
          <p:nvPr/>
        </p:nvSpPr>
        <p:spPr>
          <a:xfrm>
            <a:off x="1371600" y="2898648"/>
            <a:ext cx="4663440" cy="338328"/>
          </a:xfrm>
          <a:prstGeom prst="rect">
            <a:avLst/>
          </a:prstGeom>
          <a:noFill/>
          <a:ln/>
        </p:spPr>
        <p:txBody>
          <a:bodyPr wrap="square" lIns="381" tIns="381" rIns="381" bIns="381" rtlCol="0" anchor="ctr">
            <a:normAutofit lnSpcReduction="10000"/>
          </a:bodyPr>
          <a:lstStyle/>
          <a:p>
            <a:pPr marL="0" indent="0">
              <a:buNone/>
            </a:pPr>
            <a:r>
              <a:rPr lang="en-US" sz="1150" dirty="0">
                <a:solidFill>
                  <a:srgbClr val="36454F"/>
                </a:solidFill>
              </a:rPr>
              <a:t>Gangs, knife &amp; gun crime</a:t>
            </a:r>
          </a:p>
          <a:p>
            <a:pPr marL="0" indent="0">
              <a:buNone/>
            </a:pPr>
            <a:r>
              <a:rPr lang="en-US" sz="1150" dirty="0">
                <a:solidFill>
                  <a:srgbClr val="36454F"/>
                </a:solidFill>
              </a:rPr>
              <a:t>Coursework workshop  assessment 1: question and evidence</a:t>
            </a:r>
            <a:endParaRPr lang="en-US" sz="1150" dirty="0"/>
          </a:p>
        </p:txBody>
      </p:sp>
      <p:sp>
        <p:nvSpPr>
          <p:cNvPr id="15" name="Text 13"/>
          <p:cNvSpPr/>
          <p:nvPr/>
        </p:nvSpPr>
        <p:spPr>
          <a:xfrm>
            <a:off x="685800" y="3291840"/>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5</a:t>
            </a:r>
            <a:endParaRPr lang="en-US" sz="1150" dirty="0"/>
          </a:p>
        </p:txBody>
      </p:sp>
      <p:sp>
        <p:nvSpPr>
          <p:cNvPr id="16" name="Text 14"/>
          <p:cNvSpPr/>
          <p:nvPr/>
        </p:nvSpPr>
        <p:spPr>
          <a:xfrm>
            <a:off x="1371600" y="3291840"/>
            <a:ext cx="4663440" cy="338328"/>
          </a:xfrm>
          <a:prstGeom prst="rect">
            <a:avLst/>
          </a:prstGeom>
          <a:noFill/>
          <a:ln/>
        </p:spPr>
        <p:txBody>
          <a:bodyPr wrap="square" lIns="381" tIns="381" rIns="381" bIns="381" rtlCol="0" anchor="ctr">
            <a:normAutofit/>
          </a:bodyPr>
          <a:lstStyle/>
          <a:p>
            <a:pPr marL="0" indent="0">
              <a:buNone/>
            </a:pPr>
            <a:r>
              <a:rPr lang="en-US" sz="1150" dirty="0" err="1">
                <a:solidFill>
                  <a:srgbClr val="36454F"/>
                </a:solidFill>
              </a:rPr>
              <a:t>Organised</a:t>
            </a:r>
            <a:r>
              <a:rPr lang="en-US" sz="1150" dirty="0">
                <a:solidFill>
                  <a:srgbClr val="36454F"/>
                </a:solidFill>
              </a:rPr>
              <a:t> exploitation &amp; County Lines</a:t>
            </a:r>
            <a:endParaRPr lang="en-US" sz="1150" dirty="0"/>
          </a:p>
        </p:txBody>
      </p:sp>
      <p:sp>
        <p:nvSpPr>
          <p:cNvPr id="17" name="Text 15"/>
          <p:cNvSpPr/>
          <p:nvPr/>
        </p:nvSpPr>
        <p:spPr>
          <a:xfrm>
            <a:off x="685800" y="3685032"/>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6</a:t>
            </a:r>
            <a:endParaRPr lang="en-US" sz="1150" dirty="0"/>
          </a:p>
        </p:txBody>
      </p:sp>
      <p:sp>
        <p:nvSpPr>
          <p:cNvPr id="18" name="Text 16"/>
          <p:cNvSpPr/>
          <p:nvPr/>
        </p:nvSpPr>
        <p:spPr>
          <a:xfrm>
            <a:off x="1371600" y="3685032"/>
            <a:ext cx="4663440" cy="338328"/>
          </a:xfrm>
          <a:prstGeom prst="rect">
            <a:avLst/>
          </a:prstGeom>
          <a:noFill/>
          <a:ln/>
        </p:spPr>
        <p:txBody>
          <a:bodyPr wrap="square" lIns="381" tIns="381" rIns="381" bIns="381" rtlCol="0" anchor="ctr">
            <a:normAutofit lnSpcReduction="10000"/>
          </a:bodyPr>
          <a:lstStyle/>
          <a:p>
            <a:pPr marL="0" indent="0">
              <a:buNone/>
            </a:pPr>
            <a:r>
              <a:rPr lang="en-US" sz="1150" dirty="0">
                <a:solidFill>
                  <a:srgbClr val="36454F"/>
                </a:solidFill>
              </a:rPr>
              <a:t>Case Study Presentation – Homicide.</a:t>
            </a:r>
          </a:p>
          <a:p>
            <a:pPr marL="0" indent="0">
              <a:buNone/>
            </a:pPr>
            <a:r>
              <a:rPr lang="en-US" sz="1150" dirty="0">
                <a:solidFill>
                  <a:srgbClr val="36454F"/>
                </a:solidFill>
              </a:rPr>
              <a:t>Assignment preparation workshop – L6 writing</a:t>
            </a:r>
            <a:endParaRPr lang="en-US" sz="1150" dirty="0"/>
          </a:p>
        </p:txBody>
      </p:sp>
      <p:sp>
        <p:nvSpPr>
          <p:cNvPr id="19" name="Text 17"/>
          <p:cNvSpPr/>
          <p:nvPr/>
        </p:nvSpPr>
        <p:spPr>
          <a:xfrm>
            <a:off x="6172200" y="1325880"/>
            <a:ext cx="640080" cy="338328"/>
          </a:xfrm>
          <a:prstGeom prst="rect">
            <a:avLst/>
          </a:prstGeom>
          <a:noFill/>
          <a:ln/>
        </p:spPr>
        <p:txBody>
          <a:bodyPr wrap="square" lIns="381" tIns="381" rIns="381" bIns="381" rtlCol="0" anchor="ctr">
            <a:normAutofit/>
          </a:bodyPr>
          <a:lstStyle/>
          <a:p>
            <a:pPr marL="0" indent="0">
              <a:buNone/>
            </a:pPr>
            <a:r>
              <a:rPr lang="en-US" sz="1200" b="1" dirty="0">
                <a:solidFill>
                  <a:srgbClr val="12263A"/>
                </a:solidFill>
              </a:rPr>
              <a:t>7</a:t>
            </a:r>
            <a:endParaRPr lang="en-US" sz="1200" dirty="0"/>
          </a:p>
        </p:txBody>
      </p:sp>
      <p:sp>
        <p:nvSpPr>
          <p:cNvPr id="20" name="Text 18"/>
          <p:cNvSpPr/>
          <p:nvPr/>
        </p:nvSpPr>
        <p:spPr>
          <a:xfrm>
            <a:off x="6858000" y="1325880"/>
            <a:ext cx="4663440" cy="338328"/>
          </a:xfrm>
          <a:prstGeom prst="rect">
            <a:avLst/>
          </a:prstGeom>
          <a:noFill/>
          <a:ln/>
        </p:spPr>
        <p:txBody>
          <a:bodyPr wrap="square" lIns="381" tIns="381" rIns="381" bIns="381" rtlCol="0" anchor="ctr">
            <a:normAutofit/>
          </a:bodyPr>
          <a:lstStyle/>
          <a:p>
            <a:pPr marL="0" indent="0">
              <a:buNone/>
            </a:pPr>
            <a:r>
              <a:rPr lang="en-US" sz="1200" b="1" dirty="0">
                <a:solidFill>
                  <a:srgbClr val="12263A"/>
                </a:solidFill>
              </a:rPr>
              <a:t>Kidnap &amp; Extortion – Assignment 1 due</a:t>
            </a:r>
            <a:endParaRPr lang="en-US" sz="1200" dirty="0"/>
          </a:p>
        </p:txBody>
      </p:sp>
      <p:sp>
        <p:nvSpPr>
          <p:cNvPr id="21" name="Text 19"/>
          <p:cNvSpPr/>
          <p:nvPr/>
        </p:nvSpPr>
        <p:spPr>
          <a:xfrm>
            <a:off x="6172200" y="1719072"/>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8</a:t>
            </a:r>
            <a:endParaRPr lang="en-US" sz="1150" dirty="0"/>
          </a:p>
        </p:txBody>
      </p:sp>
      <p:sp>
        <p:nvSpPr>
          <p:cNvPr id="22" name="Text 20"/>
          <p:cNvSpPr/>
          <p:nvPr/>
        </p:nvSpPr>
        <p:spPr>
          <a:xfrm>
            <a:off x="6858000" y="1719072"/>
            <a:ext cx="466344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Progress week</a:t>
            </a:r>
            <a:endParaRPr lang="en-US" sz="1150" dirty="0"/>
          </a:p>
        </p:txBody>
      </p:sp>
      <p:sp>
        <p:nvSpPr>
          <p:cNvPr id="23" name="Text 21"/>
          <p:cNvSpPr/>
          <p:nvPr/>
        </p:nvSpPr>
        <p:spPr>
          <a:xfrm>
            <a:off x="6172200" y="2112264"/>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9</a:t>
            </a:r>
            <a:endParaRPr lang="en-US" sz="1150" dirty="0"/>
          </a:p>
        </p:txBody>
      </p:sp>
      <p:sp>
        <p:nvSpPr>
          <p:cNvPr id="24" name="Text 22"/>
          <p:cNvSpPr/>
          <p:nvPr/>
        </p:nvSpPr>
        <p:spPr>
          <a:xfrm>
            <a:off x="6858000" y="2112264"/>
            <a:ext cx="4663440" cy="338328"/>
          </a:xfrm>
          <a:prstGeom prst="rect">
            <a:avLst/>
          </a:prstGeom>
          <a:noFill/>
          <a:ln/>
        </p:spPr>
        <p:txBody>
          <a:bodyPr wrap="square" lIns="381" tIns="381" rIns="381" bIns="381" rtlCol="0" anchor="ctr">
            <a:normAutofit lnSpcReduction="10000"/>
          </a:bodyPr>
          <a:lstStyle/>
          <a:p>
            <a:pPr marL="0" indent="0">
              <a:buNone/>
            </a:pPr>
            <a:r>
              <a:rPr lang="en-US" sz="1150" dirty="0">
                <a:solidFill>
                  <a:srgbClr val="36454F"/>
                </a:solidFill>
              </a:rPr>
              <a:t>SOC Case Study – Operation Red Dragon</a:t>
            </a:r>
          </a:p>
          <a:p>
            <a:pPr marL="0" indent="0">
              <a:buNone/>
            </a:pPr>
            <a:r>
              <a:rPr lang="en-US" sz="1150" dirty="0" err="1">
                <a:solidFill>
                  <a:srgbClr val="36454F"/>
                </a:solidFill>
              </a:rPr>
              <a:t>Asssignment</a:t>
            </a:r>
            <a:r>
              <a:rPr lang="en-US" sz="1150" dirty="0">
                <a:solidFill>
                  <a:srgbClr val="36454F"/>
                </a:solidFill>
              </a:rPr>
              <a:t> 2 – presentation workshop</a:t>
            </a:r>
            <a:endParaRPr lang="en-US" sz="1150" dirty="0"/>
          </a:p>
        </p:txBody>
      </p:sp>
      <p:sp>
        <p:nvSpPr>
          <p:cNvPr id="25" name="Text 23"/>
          <p:cNvSpPr/>
          <p:nvPr/>
        </p:nvSpPr>
        <p:spPr>
          <a:xfrm>
            <a:off x="6172200" y="2505456"/>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10</a:t>
            </a:r>
            <a:endParaRPr lang="en-US" sz="1150" dirty="0"/>
          </a:p>
        </p:txBody>
      </p:sp>
      <p:sp>
        <p:nvSpPr>
          <p:cNvPr id="26" name="Text 24"/>
          <p:cNvSpPr/>
          <p:nvPr/>
        </p:nvSpPr>
        <p:spPr>
          <a:xfrm>
            <a:off x="6858000" y="2505456"/>
            <a:ext cx="4663440" cy="338328"/>
          </a:xfrm>
          <a:prstGeom prst="rect">
            <a:avLst/>
          </a:prstGeom>
          <a:noFill/>
          <a:ln/>
        </p:spPr>
        <p:txBody>
          <a:bodyPr wrap="square" lIns="381" tIns="381" rIns="381" bIns="381" rtlCol="0" anchor="ctr">
            <a:normAutofit lnSpcReduction="10000"/>
          </a:bodyPr>
          <a:lstStyle/>
          <a:p>
            <a:pPr marL="0" indent="0">
              <a:buNone/>
            </a:pPr>
            <a:r>
              <a:rPr lang="en-US" sz="1150" b="1" dirty="0">
                <a:solidFill>
                  <a:srgbClr val="36454F"/>
                </a:solidFill>
              </a:rPr>
              <a:t>Cyber and online </a:t>
            </a:r>
            <a:r>
              <a:rPr lang="en-US" sz="1150" b="1" dirty="0" err="1">
                <a:solidFill>
                  <a:srgbClr val="36454F"/>
                </a:solidFill>
              </a:rPr>
              <a:t>organised</a:t>
            </a:r>
            <a:r>
              <a:rPr lang="en-US" sz="1150" b="1" dirty="0">
                <a:solidFill>
                  <a:srgbClr val="36454F"/>
                </a:solidFill>
              </a:rPr>
              <a:t> offending – Guest speaker TARIAN 2 Moved to Tuesday 1.12.26</a:t>
            </a:r>
            <a:endParaRPr lang="en-US" sz="1150" b="1" dirty="0"/>
          </a:p>
        </p:txBody>
      </p:sp>
      <p:sp>
        <p:nvSpPr>
          <p:cNvPr id="27" name="Text 25"/>
          <p:cNvSpPr/>
          <p:nvPr/>
        </p:nvSpPr>
        <p:spPr>
          <a:xfrm>
            <a:off x="6172200" y="2898648"/>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11</a:t>
            </a:r>
            <a:endParaRPr lang="en-US" sz="1150" dirty="0"/>
          </a:p>
        </p:txBody>
      </p:sp>
      <p:sp>
        <p:nvSpPr>
          <p:cNvPr id="28" name="Text 26"/>
          <p:cNvSpPr/>
          <p:nvPr/>
        </p:nvSpPr>
        <p:spPr>
          <a:xfrm>
            <a:off x="6858000" y="2898648"/>
            <a:ext cx="4663440" cy="338328"/>
          </a:xfrm>
          <a:prstGeom prst="rect">
            <a:avLst/>
          </a:prstGeom>
          <a:noFill/>
          <a:ln/>
        </p:spPr>
        <p:txBody>
          <a:bodyPr wrap="square" lIns="381" tIns="381" rIns="381" bIns="381" rtlCol="0" anchor="ctr">
            <a:normAutofit/>
          </a:bodyPr>
          <a:lstStyle/>
          <a:p>
            <a:pPr marL="0" indent="0">
              <a:buNone/>
            </a:pPr>
            <a:r>
              <a:rPr lang="en-US" sz="1150" b="1" dirty="0">
                <a:solidFill>
                  <a:srgbClr val="36454F"/>
                </a:solidFill>
              </a:rPr>
              <a:t>Presentation assessment </a:t>
            </a:r>
            <a:endParaRPr lang="en-US" sz="1150" b="1" dirty="0"/>
          </a:p>
        </p:txBody>
      </p:sp>
      <p:sp>
        <p:nvSpPr>
          <p:cNvPr id="29" name="Text 27"/>
          <p:cNvSpPr/>
          <p:nvPr/>
        </p:nvSpPr>
        <p:spPr>
          <a:xfrm>
            <a:off x="6172200" y="3291840"/>
            <a:ext cx="64008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12</a:t>
            </a:r>
            <a:endParaRPr lang="en-US" sz="1150" dirty="0"/>
          </a:p>
        </p:txBody>
      </p:sp>
      <p:sp>
        <p:nvSpPr>
          <p:cNvPr id="30" name="Text 28"/>
          <p:cNvSpPr/>
          <p:nvPr/>
        </p:nvSpPr>
        <p:spPr>
          <a:xfrm>
            <a:off x="6858000" y="3291840"/>
            <a:ext cx="4663440" cy="338328"/>
          </a:xfrm>
          <a:prstGeom prst="rect">
            <a:avLst/>
          </a:prstGeom>
          <a:noFill/>
          <a:ln/>
        </p:spPr>
        <p:txBody>
          <a:bodyPr wrap="square" lIns="381" tIns="381" rIns="381" bIns="381" rtlCol="0" anchor="ctr">
            <a:normAutofit/>
          </a:bodyPr>
          <a:lstStyle/>
          <a:p>
            <a:pPr marL="0" indent="0">
              <a:buNone/>
            </a:pPr>
            <a:r>
              <a:rPr lang="en-US" sz="1150" dirty="0">
                <a:solidFill>
                  <a:srgbClr val="36454F"/>
                </a:solidFill>
              </a:rPr>
              <a:t>Presentation assessment feedback if required – book 1 to 1</a:t>
            </a:r>
            <a:endParaRPr lang="en-US" sz="1150" dirty="0"/>
          </a:p>
        </p:txBody>
      </p:sp>
      <p:sp>
        <p:nvSpPr>
          <p:cNvPr id="31" name="Text 29"/>
          <p:cNvSpPr/>
          <p:nvPr/>
        </p:nvSpPr>
        <p:spPr>
          <a:xfrm>
            <a:off x="932688" y="4449505"/>
            <a:ext cx="10241280" cy="274320"/>
          </a:xfrm>
          <a:prstGeom prst="rect">
            <a:avLst/>
          </a:prstGeom>
          <a:noFill/>
          <a:ln/>
        </p:spPr>
        <p:txBody>
          <a:bodyPr wrap="square" lIns="254" tIns="254" rIns="254" bIns="254" rtlCol="0" anchor="ctr"/>
          <a:lstStyle/>
          <a:p>
            <a:pPr marL="0" indent="0" algn="ctr">
              <a:buNone/>
            </a:pPr>
            <a:r>
              <a:rPr lang="en-US" sz="1600" b="1" dirty="0">
                <a:solidFill>
                  <a:srgbClr val="12263A"/>
                </a:solidFill>
              </a:rPr>
              <a:t>Week 1 is protected introductory space. Substantive teaching begins in Week 2.</a:t>
            </a:r>
            <a:endParaRPr lang="en-US" sz="1600" dirty="0"/>
          </a:p>
        </p:txBody>
      </p:sp>
      <p:sp>
        <p:nvSpPr>
          <p:cNvPr id="32" name="Text 30"/>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33" name="Text 31"/>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6</a:t>
            </a:r>
            <a:endParaRPr lang="en-US" sz="750" dirty="0"/>
          </a:p>
        </p:txBody>
      </p:sp>
      <p:pic>
        <p:nvPicPr>
          <p:cNvPr id="35" name="Picture 34">
            <a:extLst>
              <a:ext uri="{FF2B5EF4-FFF2-40B4-BE49-F238E27FC236}">
                <a16:creationId xmlns:a16="http://schemas.microsoft.com/office/drawing/2014/main" id="{41A2B02F-CA57-B6A7-270B-FF65366217E9}"/>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F547CC-D206-5656-8537-127196F584A6}"/>
              </a:ext>
            </a:extLst>
          </p:cNvPr>
          <p:cNvSpPr txBox="1"/>
          <p:nvPr/>
        </p:nvSpPr>
        <p:spPr>
          <a:xfrm>
            <a:off x="1732882" y="1763475"/>
            <a:ext cx="8726236" cy="1569660"/>
          </a:xfrm>
          <a:prstGeom prst="rect">
            <a:avLst/>
          </a:prstGeom>
          <a:noFill/>
        </p:spPr>
        <p:txBody>
          <a:bodyPr wrap="none" rtlCol="0">
            <a:spAutoFit/>
          </a:bodyPr>
          <a:lstStyle/>
          <a:p>
            <a:pPr algn="ctr"/>
            <a:r>
              <a:rPr lang="en-GB" sz="9600" dirty="0"/>
              <a:t>Break – 15 mins </a:t>
            </a:r>
          </a:p>
        </p:txBody>
      </p:sp>
      <p:pic>
        <p:nvPicPr>
          <p:cNvPr id="4" name="Picture 3">
            <a:extLst>
              <a:ext uri="{FF2B5EF4-FFF2-40B4-BE49-F238E27FC236}">
                <a16:creationId xmlns:a16="http://schemas.microsoft.com/office/drawing/2014/main" id="{0922A2DA-4FBE-F20A-88E2-27576E7AE5B0}"/>
              </a:ext>
            </a:extLst>
          </p:cNvPr>
          <p:cNvPicPr>
            <a:picLocks noChangeAspect="1"/>
          </p:cNvPicPr>
          <p:nvPr/>
        </p:nvPicPr>
        <p:blipFill>
          <a:blip r:embed="rId2"/>
          <a:stretch>
            <a:fillRect/>
          </a:stretch>
        </p:blipFill>
        <p:spPr>
          <a:xfrm>
            <a:off x="1" y="5744951"/>
            <a:ext cx="12192000" cy="1113049"/>
          </a:xfrm>
          <a:prstGeom prst="rect">
            <a:avLst/>
          </a:prstGeom>
        </p:spPr>
      </p:pic>
    </p:spTree>
    <p:extLst>
      <p:ext uri="{BB962C8B-B14F-4D97-AF65-F5344CB8AC3E}">
        <p14:creationId xmlns:p14="http://schemas.microsoft.com/office/powerpoint/2010/main" val="2459314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7">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Assessment methods</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What you will be asked to produce or demonstrate</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658368" y="1508760"/>
            <a:ext cx="1097280" cy="704088"/>
          </a:xfrm>
          <a:prstGeom prst="rect">
            <a:avLst/>
          </a:prstGeom>
          <a:noFill/>
          <a:ln/>
        </p:spPr>
        <p:txBody>
          <a:bodyPr wrap="square" lIns="381" tIns="381" rIns="381" bIns="381" rtlCol="0" anchor="ctr">
            <a:normAutofit/>
          </a:bodyPr>
          <a:lstStyle/>
          <a:p>
            <a:pPr marL="0" indent="0">
              <a:buNone/>
            </a:pPr>
            <a:r>
              <a:rPr lang="en-US" sz="1450" b="1" dirty="0">
                <a:solidFill>
                  <a:srgbClr val="12263A"/>
                </a:solidFill>
              </a:rPr>
              <a:t>Component</a:t>
            </a:r>
            <a:endParaRPr lang="en-US" sz="1450" dirty="0"/>
          </a:p>
        </p:txBody>
      </p:sp>
      <p:sp>
        <p:nvSpPr>
          <p:cNvPr id="6" name="Text 4"/>
          <p:cNvSpPr/>
          <p:nvPr/>
        </p:nvSpPr>
        <p:spPr>
          <a:xfrm>
            <a:off x="1801368" y="1508760"/>
            <a:ext cx="2377440" cy="704088"/>
          </a:xfrm>
          <a:prstGeom prst="rect">
            <a:avLst/>
          </a:prstGeom>
          <a:noFill/>
          <a:ln/>
        </p:spPr>
        <p:txBody>
          <a:bodyPr wrap="square" lIns="381" tIns="381" rIns="381" bIns="381" rtlCol="0" anchor="ctr">
            <a:normAutofit/>
          </a:bodyPr>
          <a:lstStyle/>
          <a:p>
            <a:pPr marL="0" indent="0">
              <a:buNone/>
            </a:pPr>
            <a:r>
              <a:rPr lang="en-US" sz="1450" b="1" dirty="0">
                <a:solidFill>
                  <a:srgbClr val="12263A"/>
                </a:solidFill>
              </a:rPr>
              <a:t>Method</a:t>
            </a:r>
            <a:endParaRPr lang="en-US" sz="1450" dirty="0"/>
          </a:p>
        </p:txBody>
      </p:sp>
      <p:sp>
        <p:nvSpPr>
          <p:cNvPr id="7" name="Text 5"/>
          <p:cNvSpPr/>
          <p:nvPr/>
        </p:nvSpPr>
        <p:spPr>
          <a:xfrm>
            <a:off x="4224528" y="1508760"/>
            <a:ext cx="1234440" cy="704088"/>
          </a:xfrm>
          <a:prstGeom prst="rect">
            <a:avLst/>
          </a:prstGeom>
          <a:noFill/>
          <a:ln/>
        </p:spPr>
        <p:txBody>
          <a:bodyPr wrap="square" lIns="381" tIns="381" rIns="381" bIns="381" rtlCol="0" anchor="ctr">
            <a:normAutofit/>
          </a:bodyPr>
          <a:lstStyle/>
          <a:p>
            <a:pPr marL="0" indent="0">
              <a:buNone/>
            </a:pPr>
            <a:r>
              <a:rPr lang="en-US" sz="1450" b="1" dirty="0">
                <a:solidFill>
                  <a:srgbClr val="12263A"/>
                </a:solidFill>
              </a:rPr>
              <a:t>Weighting</a:t>
            </a:r>
            <a:endParaRPr lang="en-US" sz="1450" dirty="0"/>
          </a:p>
        </p:txBody>
      </p:sp>
      <p:sp>
        <p:nvSpPr>
          <p:cNvPr id="8" name="Text 6"/>
          <p:cNvSpPr/>
          <p:nvPr/>
        </p:nvSpPr>
        <p:spPr>
          <a:xfrm>
            <a:off x="5504688" y="1508760"/>
            <a:ext cx="6355080" cy="704088"/>
          </a:xfrm>
          <a:prstGeom prst="rect">
            <a:avLst/>
          </a:prstGeom>
          <a:noFill/>
          <a:ln/>
        </p:spPr>
        <p:txBody>
          <a:bodyPr wrap="square" lIns="381" tIns="381" rIns="381" bIns="381" rtlCol="0" anchor="ctr">
            <a:normAutofit/>
          </a:bodyPr>
          <a:lstStyle/>
          <a:p>
            <a:pPr marL="0" indent="0">
              <a:buNone/>
            </a:pPr>
            <a:r>
              <a:rPr lang="en-US" sz="1450" b="1" dirty="0">
                <a:solidFill>
                  <a:srgbClr val="12263A"/>
                </a:solidFill>
              </a:rPr>
              <a:t>Key message</a:t>
            </a:r>
            <a:endParaRPr lang="en-US" sz="1450" dirty="0"/>
          </a:p>
        </p:txBody>
      </p:sp>
      <p:sp>
        <p:nvSpPr>
          <p:cNvPr id="9" name="Text 7"/>
          <p:cNvSpPr/>
          <p:nvPr/>
        </p:nvSpPr>
        <p:spPr>
          <a:xfrm>
            <a:off x="658368" y="2267712"/>
            <a:ext cx="109728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AC1</a:t>
            </a:r>
            <a:endParaRPr lang="en-US" sz="1400" dirty="0"/>
          </a:p>
        </p:txBody>
      </p:sp>
      <p:sp>
        <p:nvSpPr>
          <p:cNvPr id="10" name="Text 8"/>
          <p:cNvSpPr/>
          <p:nvPr/>
        </p:nvSpPr>
        <p:spPr>
          <a:xfrm>
            <a:off x="1801368" y="2267712"/>
            <a:ext cx="237744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2,000-word essay</a:t>
            </a:r>
            <a:endParaRPr lang="en-US" sz="1400" dirty="0"/>
          </a:p>
        </p:txBody>
      </p:sp>
      <p:sp>
        <p:nvSpPr>
          <p:cNvPr id="11" name="Text 9"/>
          <p:cNvSpPr/>
          <p:nvPr/>
        </p:nvSpPr>
        <p:spPr>
          <a:xfrm>
            <a:off x="4224528" y="2267712"/>
            <a:ext cx="123444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50%</a:t>
            </a:r>
            <a:endParaRPr lang="en-US" sz="1400" dirty="0"/>
          </a:p>
        </p:txBody>
      </p:sp>
      <p:sp>
        <p:nvSpPr>
          <p:cNvPr id="12" name="Text 10"/>
          <p:cNvSpPr/>
          <p:nvPr/>
        </p:nvSpPr>
        <p:spPr>
          <a:xfrm>
            <a:off x="5504688" y="2267712"/>
            <a:ext cx="635508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Choose from set titles; critically evaluate causes and/or impact. Deadline: 13 November 2026.</a:t>
            </a:r>
            <a:endParaRPr lang="en-US" sz="1400" dirty="0"/>
          </a:p>
        </p:txBody>
      </p:sp>
      <p:sp>
        <p:nvSpPr>
          <p:cNvPr id="13" name="Text 11"/>
          <p:cNvSpPr/>
          <p:nvPr/>
        </p:nvSpPr>
        <p:spPr>
          <a:xfrm>
            <a:off x="658368" y="3026664"/>
            <a:ext cx="109728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AC2</a:t>
            </a:r>
            <a:endParaRPr lang="en-US" sz="1400" dirty="0"/>
          </a:p>
        </p:txBody>
      </p:sp>
      <p:sp>
        <p:nvSpPr>
          <p:cNvPr id="14" name="Text 12"/>
          <p:cNvSpPr/>
          <p:nvPr/>
        </p:nvSpPr>
        <p:spPr>
          <a:xfrm>
            <a:off x="1801368" y="3026664"/>
            <a:ext cx="237744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Individual presentation</a:t>
            </a:r>
            <a:endParaRPr lang="en-US" sz="1400" dirty="0"/>
          </a:p>
        </p:txBody>
      </p:sp>
      <p:sp>
        <p:nvSpPr>
          <p:cNvPr id="15" name="Text 13"/>
          <p:cNvSpPr/>
          <p:nvPr/>
        </p:nvSpPr>
        <p:spPr>
          <a:xfrm>
            <a:off x="4224528" y="3026664"/>
            <a:ext cx="123444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50%</a:t>
            </a:r>
            <a:endParaRPr lang="en-US" sz="1400" dirty="0"/>
          </a:p>
        </p:txBody>
      </p:sp>
      <p:sp>
        <p:nvSpPr>
          <p:cNvPr id="16" name="Text 14"/>
          <p:cNvSpPr/>
          <p:nvPr/>
        </p:nvSpPr>
        <p:spPr>
          <a:xfrm>
            <a:off x="5504688" y="3026664"/>
            <a:ext cx="6355080" cy="704088"/>
          </a:xfrm>
          <a:prstGeom prst="rect">
            <a:avLst/>
          </a:prstGeom>
          <a:noFill/>
          <a:ln/>
        </p:spPr>
        <p:txBody>
          <a:bodyPr wrap="square" lIns="381" tIns="381" rIns="381" bIns="381" rtlCol="0" anchor="ctr">
            <a:normAutofit/>
          </a:bodyPr>
          <a:lstStyle/>
          <a:p>
            <a:pPr marL="0" indent="0">
              <a:buNone/>
            </a:pPr>
            <a:r>
              <a:rPr lang="en-US" sz="1400" dirty="0">
                <a:solidFill>
                  <a:srgbClr val="36454F"/>
                </a:solidFill>
              </a:rPr>
              <a:t>15-20 minute presentation on one serious or organised crime. Scheduled: 10 December 2026.</a:t>
            </a:r>
            <a:endParaRPr lang="en-US" sz="1400" dirty="0"/>
          </a:p>
        </p:txBody>
      </p:sp>
      <p:sp>
        <p:nvSpPr>
          <p:cNvPr id="17" name="Text 15"/>
          <p:cNvSpPr/>
          <p:nvPr/>
        </p:nvSpPr>
        <p:spPr>
          <a:xfrm>
            <a:off x="932688" y="4334257"/>
            <a:ext cx="10241280" cy="411480"/>
          </a:xfrm>
          <a:prstGeom prst="rect">
            <a:avLst/>
          </a:prstGeom>
          <a:noFill/>
          <a:ln/>
        </p:spPr>
        <p:txBody>
          <a:bodyPr wrap="square" lIns="254" tIns="254" rIns="254" bIns="254" rtlCol="0" anchor="ctr">
            <a:normAutofit fontScale="85000" lnSpcReduction="10000"/>
          </a:bodyPr>
          <a:lstStyle/>
          <a:p>
            <a:pPr marL="0" indent="0" algn="ctr">
              <a:buNone/>
            </a:pPr>
            <a:r>
              <a:rPr lang="en-US" sz="1800" b="1" dirty="0">
                <a:solidFill>
                  <a:srgbClr val="A65A3A"/>
                </a:solidFill>
              </a:rPr>
              <a:t>Assessment is part of the learning journey: we will return to the assessment expectations throughout the module.</a:t>
            </a:r>
            <a:endParaRPr lang="en-US" sz="1800" dirty="0"/>
          </a:p>
        </p:txBody>
      </p:sp>
      <p:sp>
        <p:nvSpPr>
          <p:cNvPr id="18" name="Text 16"/>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9" name="Text 17"/>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7</a:t>
            </a:r>
            <a:endParaRPr lang="en-US" sz="750" dirty="0"/>
          </a:p>
        </p:txBody>
      </p:sp>
      <p:pic>
        <p:nvPicPr>
          <p:cNvPr id="21" name="Picture 20">
            <a:extLst>
              <a:ext uri="{FF2B5EF4-FFF2-40B4-BE49-F238E27FC236}">
                <a16:creationId xmlns:a16="http://schemas.microsoft.com/office/drawing/2014/main" id="{01FBBDD2-9D38-E09E-A0AF-A52E6A9401A2}"/>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8">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Assessment criteria: what good work shows</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The same five broad Level 6 criteria appear across the assessment specifications</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22960" y="1417320"/>
            <a:ext cx="6492240" cy="2743200"/>
          </a:xfrm>
          <a:prstGeom prst="rect">
            <a:avLst/>
          </a:prstGeom>
          <a:noFill/>
          <a:ln/>
        </p:spPr>
        <p:txBody>
          <a:bodyPr wrap="square" lIns="635" tIns="635" rIns="635" bIns="635" rtlCol="0" anchor="ctr">
            <a:normAutofit/>
          </a:bodyPr>
          <a:lstStyle/>
          <a:p>
            <a:r>
              <a:rPr lang="en-US" sz="1750" dirty="0">
                <a:solidFill>
                  <a:srgbClr val="36454F"/>
                </a:solidFill>
                <a:latin typeface="Aptos" pitchFamily="34" charset="0"/>
                <a:ea typeface="Aptos" pitchFamily="34" charset="-122"/>
                <a:cs typeface="Aptos" pitchFamily="34" charset="-120"/>
              </a:rPr>
              <a:t>Engagement with literature and credible sources</a:t>
            </a:r>
            <a:endParaRPr lang="en-US" sz="1750" dirty="0"/>
          </a:p>
          <a:p>
            <a:r>
              <a:rPr lang="en-US" sz="1750" dirty="0">
                <a:solidFill>
                  <a:srgbClr val="36454F"/>
                </a:solidFill>
                <a:latin typeface="Aptos" pitchFamily="34" charset="0"/>
                <a:ea typeface="Aptos" pitchFamily="34" charset="-122"/>
                <a:cs typeface="Aptos" pitchFamily="34" charset="-120"/>
              </a:rPr>
              <a:t>Knowledge and systematic understanding</a:t>
            </a:r>
            <a:endParaRPr lang="en-US" sz="1750" dirty="0"/>
          </a:p>
          <a:p>
            <a:r>
              <a:rPr lang="en-US" sz="1750" dirty="0">
                <a:solidFill>
                  <a:srgbClr val="36454F"/>
                </a:solidFill>
                <a:latin typeface="Aptos" pitchFamily="34" charset="0"/>
                <a:ea typeface="Aptos" pitchFamily="34" charset="-122"/>
                <a:cs typeface="Aptos" pitchFamily="34" charset="-120"/>
              </a:rPr>
              <a:t>Cognitive and intellectual skills: analysis, evaluation and judgement</a:t>
            </a:r>
            <a:endParaRPr lang="en-US" sz="1750" dirty="0"/>
          </a:p>
          <a:p>
            <a:r>
              <a:rPr lang="en-US" sz="1750" dirty="0">
                <a:solidFill>
                  <a:srgbClr val="36454F"/>
                </a:solidFill>
                <a:latin typeface="Aptos" pitchFamily="34" charset="0"/>
                <a:ea typeface="Aptos" pitchFamily="34" charset="-122"/>
                <a:cs typeface="Aptos" pitchFamily="34" charset="-120"/>
              </a:rPr>
              <a:t>Practical/application skills: using concepts in real contexts</a:t>
            </a:r>
            <a:endParaRPr lang="en-US" sz="1750" dirty="0"/>
          </a:p>
          <a:p>
            <a:r>
              <a:rPr lang="en-US" sz="1750" dirty="0">
                <a:solidFill>
                  <a:srgbClr val="36454F"/>
                </a:solidFill>
                <a:latin typeface="Aptos" pitchFamily="34" charset="0"/>
                <a:ea typeface="Aptos" pitchFamily="34" charset="-122"/>
                <a:cs typeface="Aptos" pitchFamily="34" charset="-120"/>
              </a:rPr>
              <a:t>Transferable skills: structure, clarity, communication and professionalism</a:t>
            </a:r>
            <a:endParaRPr lang="en-US" sz="1750" dirty="0"/>
          </a:p>
        </p:txBody>
      </p:sp>
      <p:sp>
        <p:nvSpPr>
          <p:cNvPr id="6" name="Text 4"/>
          <p:cNvSpPr/>
          <p:nvPr/>
        </p:nvSpPr>
        <p:spPr>
          <a:xfrm>
            <a:off x="7543800" y="1554480"/>
            <a:ext cx="3520440" cy="2468880"/>
          </a:xfrm>
          <a:prstGeom prst="rect">
            <a:avLst/>
          </a:prstGeom>
          <a:noFill/>
          <a:ln/>
        </p:spPr>
        <p:txBody>
          <a:bodyPr wrap="square" lIns="635" tIns="635" rIns="635" bIns="635" rtlCol="0" anchor="ctr">
            <a:normAutofit/>
          </a:bodyPr>
          <a:lstStyle/>
          <a:p>
            <a:pPr marL="0" indent="0" algn="ctr">
              <a:buNone/>
            </a:pPr>
            <a:r>
              <a:rPr lang="en-US" sz="1900" b="1" dirty="0">
                <a:solidFill>
                  <a:srgbClr val="12263A"/>
                </a:solidFill>
              </a:rPr>
              <a:t>This module rewards analytical explanation: define the problem, evaluate causes, assess impact and avoid slipping into operational investigation plans covered in BMLC6000.</a:t>
            </a:r>
            <a:endParaRPr lang="en-US" sz="1900" dirty="0"/>
          </a:p>
        </p:txBody>
      </p:sp>
      <p:sp>
        <p:nvSpPr>
          <p:cNvPr id="7" name="Text 5"/>
          <p:cNvSpPr/>
          <p:nvPr/>
        </p:nvSpPr>
        <p:spPr>
          <a:xfrm>
            <a:off x="868680" y="4539046"/>
            <a:ext cx="10241280" cy="411480"/>
          </a:xfrm>
          <a:prstGeom prst="rect">
            <a:avLst/>
          </a:prstGeom>
          <a:noFill/>
          <a:ln/>
        </p:spPr>
        <p:txBody>
          <a:bodyPr wrap="square" lIns="254" tIns="254" rIns="254" bIns="254" rtlCol="0" anchor="ctr">
            <a:normAutofit/>
          </a:bodyPr>
          <a:lstStyle/>
          <a:p>
            <a:pPr marL="0" indent="0" algn="ctr">
              <a:buNone/>
            </a:pPr>
            <a:r>
              <a:rPr lang="en-US" sz="1800" b="1" dirty="0">
                <a:solidFill>
                  <a:srgbClr val="9B2D30"/>
                </a:solidFill>
              </a:rPr>
              <a:t>Level 6 warning: description alone is not enough. You must explain, justify, compare and evaluate.</a:t>
            </a:r>
            <a:endParaRPr lang="en-US" sz="1800" dirty="0"/>
          </a:p>
        </p:txBody>
      </p:sp>
      <p:sp>
        <p:nvSpPr>
          <p:cNvPr id="8" name="Text 6"/>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9" name="Text 7"/>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8</a:t>
            </a:r>
            <a:endParaRPr lang="en-US" sz="750" dirty="0"/>
          </a:p>
        </p:txBody>
      </p:sp>
      <p:pic>
        <p:nvPicPr>
          <p:cNvPr id="11" name="Picture 10">
            <a:extLst>
              <a:ext uri="{FF2B5EF4-FFF2-40B4-BE49-F238E27FC236}">
                <a16:creationId xmlns:a16="http://schemas.microsoft.com/office/drawing/2014/main" id="{9DA121EF-496A-3B7E-6D7C-274FC5CB69BC}"/>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9">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What Level 6 learning will feel like</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You will be expected to work with uncertainty, evidence and judgement</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914400" y="1417320"/>
            <a:ext cx="178308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Habit</a:t>
            </a:r>
            <a:endParaRPr lang="en-US" sz="1650" dirty="0"/>
          </a:p>
        </p:txBody>
      </p:sp>
      <p:sp>
        <p:nvSpPr>
          <p:cNvPr id="6" name="Text 4"/>
          <p:cNvSpPr/>
          <p:nvPr/>
        </p:nvSpPr>
        <p:spPr>
          <a:xfrm>
            <a:off x="2743200" y="1417320"/>
            <a:ext cx="854964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What it means</a:t>
            </a:r>
            <a:endParaRPr lang="en-US" sz="1650" dirty="0"/>
          </a:p>
        </p:txBody>
      </p:sp>
      <p:sp>
        <p:nvSpPr>
          <p:cNvPr id="7" name="Text 5"/>
          <p:cNvSpPr/>
          <p:nvPr/>
        </p:nvSpPr>
        <p:spPr>
          <a:xfrm>
            <a:off x="914400" y="201168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Prepare</a:t>
            </a:r>
            <a:endParaRPr lang="en-US" sz="1600" dirty="0"/>
          </a:p>
        </p:txBody>
      </p:sp>
      <p:sp>
        <p:nvSpPr>
          <p:cNvPr id="8" name="Text 6"/>
          <p:cNvSpPr/>
          <p:nvPr/>
        </p:nvSpPr>
        <p:spPr>
          <a:xfrm>
            <a:off x="2743200" y="201168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9" name="Text 7"/>
          <p:cNvSpPr/>
          <p:nvPr/>
        </p:nvSpPr>
        <p:spPr>
          <a:xfrm>
            <a:off x="914400" y="260604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Apply</a:t>
            </a:r>
            <a:endParaRPr lang="en-US" sz="1600" dirty="0"/>
          </a:p>
        </p:txBody>
      </p:sp>
      <p:sp>
        <p:nvSpPr>
          <p:cNvPr id="10" name="Text 8"/>
          <p:cNvSpPr/>
          <p:nvPr/>
        </p:nvSpPr>
        <p:spPr>
          <a:xfrm>
            <a:off x="2743200" y="260604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1" name="Text 9"/>
          <p:cNvSpPr/>
          <p:nvPr/>
        </p:nvSpPr>
        <p:spPr>
          <a:xfrm>
            <a:off x="914400" y="320040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Question</a:t>
            </a:r>
            <a:endParaRPr lang="en-US" sz="1600" dirty="0"/>
          </a:p>
        </p:txBody>
      </p:sp>
      <p:sp>
        <p:nvSpPr>
          <p:cNvPr id="12" name="Text 10"/>
          <p:cNvSpPr/>
          <p:nvPr/>
        </p:nvSpPr>
        <p:spPr>
          <a:xfrm>
            <a:off x="2743200" y="320040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3" name="Text 11"/>
          <p:cNvSpPr/>
          <p:nvPr/>
        </p:nvSpPr>
        <p:spPr>
          <a:xfrm>
            <a:off x="914400" y="379476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Justify</a:t>
            </a:r>
            <a:endParaRPr lang="en-US" sz="1600" dirty="0"/>
          </a:p>
        </p:txBody>
      </p:sp>
      <p:sp>
        <p:nvSpPr>
          <p:cNvPr id="14" name="Text 12"/>
          <p:cNvSpPr/>
          <p:nvPr/>
        </p:nvSpPr>
        <p:spPr>
          <a:xfrm>
            <a:off x="2743200" y="379476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5" name="Text 13"/>
          <p:cNvSpPr/>
          <p:nvPr/>
        </p:nvSpPr>
        <p:spPr>
          <a:xfrm>
            <a:off x="914400" y="438912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Improve</a:t>
            </a:r>
            <a:endParaRPr lang="en-US" sz="1600" dirty="0"/>
          </a:p>
        </p:txBody>
      </p:sp>
      <p:sp>
        <p:nvSpPr>
          <p:cNvPr id="16" name="Text 14"/>
          <p:cNvSpPr/>
          <p:nvPr/>
        </p:nvSpPr>
        <p:spPr>
          <a:xfrm>
            <a:off x="2743200" y="438912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7" name="Text 15"/>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8" name="Text 16"/>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9</a:t>
            </a:r>
            <a:endParaRPr lang="en-US" sz="750" dirty="0"/>
          </a:p>
        </p:txBody>
      </p:sp>
      <p:pic>
        <p:nvPicPr>
          <p:cNvPr id="20" name="Picture 19">
            <a:extLst>
              <a:ext uri="{FF2B5EF4-FFF2-40B4-BE49-F238E27FC236}">
                <a16:creationId xmlns:a16="http://schemas.microsoft.com/office/drawing/2014/main" id="{92DD79B8-E156-A469-A7E7-98578DCF6ECC}"/>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67EA0A35-F3AA-9257-089A-DC6732E2DECF}"/>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2C46EF1-1592-BE5C-26E4-C277A57D6E31}"/>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What Level 6 learning will feel like</a:t>
            </a:r>
            <a:endParaRPr lang="en-US" sz="2800" dirty="0"/>
          </a:p>
        </p:txBody>
      </p:sp>
      <p:sp>
        <p:nvSpPr>
          <p:cNvPr id="3" name="Text 1">
            <a:extLst>
              <a:ext uri="{FF2B5EF4-FFF2-40B4-BE49-F238E27FC236}">
                <a16:creationId xmlns:a16="http://schemas.microsoft.com/office/drawing/2014/main" id="{E49B5A24-C8CC-C243-F33C-EC3B680472FC}"/>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You will be expected to work with uncertainty, evidence and judgement</a:t>
            </a:r>
            <a:endParaRPr lang="en-US" sz="1200" dirty="0"/>
          </a:p>
        </p:txBody>
      </p:sp>
      <p:sp>
        <p:nvSpPr>
          <p:cNvPr id="4" name="Shape 2">
            <a:extLst>
              <a:ext uri="{FF2B5EF4-FFF2-40B4-BE49-F238E27FC236}">
                <a16:creationId xmlns:a16="http://schemas.microsoft.com/office/drawing/2014/main" id="{7C1ABD98-FB6C-242D-CC3E-F5629297702F}"/>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6FA253DA-AF86-B8CA-419C-F481C90588B5}"/>
              </a:ext>
            </a:extLst>
          </p:cNvPr>
          <p:cNvSpPr/>
          <p:nvPr/>
        </p:nvSpPr>
        <p:spPr>
          <a:xfrm>
            <a:off x="914400" y="1417320"/>
            <a:ext cx="178308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Habit</a:t>
            </a:r>
            <a:endParaRPr lang="en-US" sz="1650" dirty="0"/>
          </a:p>
        </p:txBody>
      </p:sp>
      <p:sp>
        <p:nvSpPr>
          <p:cNvPr id="6" name="Text 4">
            <a:extLst>
              <a:ext uri="{FF2B5EF4-FFF2-40B4-BE49-F238E27FC236}">
                <a16:creationId xmlns:a16="http://schemas.microsoft.com/office/drawing/2014/main" id="{007A929C-D2A3-72C2-DE44-06133EA917FE}"/>
              </a:ext>
            </a:extLst>
          </p:cNvPr>
          <p:cNvSpPr/>
          <p:nvPr/>
        </p:nvSpPr>
        <p:spPr>
          <a:xfrm>
            <a:off x="2743200" y="1417320"/>
            <a:ext cx="854964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What it means</a:t>
            </a:r>
            <a:endParaRPr lang="en-US" sz="1650" dirty="0"/>
          </a:p>
        </p:txBody>
      </p:sp>
      <p:sp>
        <p:nvSpPr>
          <p:cNvPr id="7" name="Text 5">
            <a:extLst>
              <a:ext uri="{FF2B5EF4-FFF2-40B4-BE49-F238E27FC236}">
                <a16:creationId xmlns:a16="http://schemas.microsoft.com/office/drawing/2014/main" id="{51669F30-CA6C-D0B7-5A9E-B7685E22DFE9}"/>
              </a:ext>
            </a:extLst>
          </p:cNvPr>
          <p:cNvSpPr/>
          <p:nvPr/>
        </p:nvSpPr>
        <p:spPr>
          <a:xfrm>
            <a:off x="914400" y="201168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Prepare</a:t>
            </a:r>
            <a:endParaRPr lang="en-US" sz="1600" dirty="0"/>
          </a:p>
        </p:txBody>
      </p:sp>
      <p:sp>
        <p:nvSpPr>
          <p:cNvPr id="8" name="Text 6">
            <a:extLst>
              <a:ext uri="{FF2B5EF4-FFF2-40B4-BE49-F238E27FC236}">
                <a16:creationId xmlns:a16="http://schemas.microsoft.com/office/drawing/2014/main" id="{85FCCB12-5A7C-657C-1552-13ADC096C6FF}"/>
              </a:ext>
            </a:extLst>
          </p:cNvPr>
          <p:cNvSpPr/>
          <p:nvPr/>
        </p:nvSpPr>
        <p:spPr>
          <a:xfrm>
            <a:off x="2743200" y="201168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Do the reading or preparation before class so activities work.</a:t>
            </a:r>
            <a:endParaRPr lang="en-US" sz="1600" dirty="0"/>
          </a:p>
        </p:txBody>
      </p:sp>
      <p:sp>
        <p:nvSpPr>
          <p:cNvPr id="9" name="Text 7">
            <a:extLst>
              <a:ext uri="{FF2B5EF4-FFF2-40B4-BE49-F238E27FC236}">
                <a16:creationId xmlns:a16="http://schemas.microsoft.com/office/drawing/2014/main" id="{37E1C32C-2A36-AE77-3F9B-D49E074DA817}"/>
              </a:ext>
            </a:extLst>
          </p:cNvPr>
          <p:cNvSpPr/>
          <p:nvPr/>
        </p:nvSpPr>
        <p:spPr>
          <a:xfrm>
            <a:off x="914400" y="260604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Apply</a:t>
            </a:r>
            <a:endParaRPr lang="en-US" sz="1600" dirty="0"/>
          </a:p>
        </p:txBody>
      </p:sp>
      <p:sp>
        <p:nvSpPr>
          <p:cNvPr id="10" name="Text 8">
            <a:extLst>
              <a:ext uri="{FF2B5EF4-FFF2-40B4-BE49-F238E27FC236}">
                <a16:creationId xmlns:a16="http://schemas.microsoft.com/office/drawing/2014/main" id="{294C7DFF-42DB-59FB-CCC6-E05F8C72A699}"/>
              </a:ext>
            </a:extLst>
          </p:cNvPr>
          <p:cNvSpPr/>
          <p:nvPr/>
        </p:nvSpPr>
        <p:spPr>
          <a:xfrm>
            <a:off x="2743200" y="260604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1" name="Text 9">
            <a:extLst>
              <a:ext uri="{FF2B5EF4-FFF2-40B4-BE49-F238E27FC236}">
                <a16:creationId xmlns:a16="http://schemas.microsoft.com/office/drawing/2014/main" id="{B736D5FF-A5BE-9320-C0CF-00CCFE041C9C}"/>
              </a:ext>
            </a:extLst>
          </p:cNvPr>
          <p:cNvSpPr/>
          <p:nvPr/>
        </p:nvSpPr>
        <p:spPr>
          <a:xfrm>
            <a:off x="914400" y="320040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Question</a:t>
            </a:r>
            <a:endParaRPr lang="en-US" sz="1600" dirty="0"/>
          </a:p>
        </p:txBody>
      </p:sp>
      <p:sp>
        <p:nvSpPr>
          <p:cNvPr id="12" name="Text 10">
            <a:extLst>
              <a:ext uri="{FF2B5EF4-FFF2-40B4-BE49-F238E27FC236}">
                <a16:creationId xmlns:a16="http://schemas.microsoft.com/office/drawing/2014/main" id="{B4C5BC1B-3BF5-5EFB-1F7F-CBDDEFE900A7}"/>
              </a:ext>
            </a:extLst>
          </p:cNvPr>
          <p:cNvSpPr/>
          <p:nvPr/>
        </p:nvSpPr>
        <p:spPr>
          <a:xfrm>
            <a:off x="2743200" y="320040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3" name="Text 11">
            <a:extLst>
              <a:ext uri="{FF2B5EF4-FFF2-40B4-BE49-F238E27FC236}">
                <a16:creationId xmlns:a16="http://schemas.microsoft.com/office/drawing/2014/main" id="{403CF478-7D36-C134-A15C-66871AD6F998}"/>
              </a:ext>
            </a:extLst>
          </p:cNvPr>
          <p:cNvSpPr/>
          <p:nvPr/>
        </p:nvSpPr>
        <p:spPr>
          <a:xfrm>
            <a:off x="914400" y="379476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Justify</a:t>
            </a:r>
            <a:endParaRPr lang="en-US" sz="1600" dirty="0"/>
          </a:p>
        </p:txBody>
      </p:sp>
      <p:sp>
        <p:nvSpPr>
          <p:cNvPr id="14" name="Text 12">
            <a:extLst>
              <a:ext uri="{FF2B5EF4-FFF2-40B4-BE49-F238E27FC236}">
                <a16:creationId xmlns:a16="http://schemas.microsoft.com/office/drawing/2014/main" id="{8B1A91C4-AF28-2D23-DFDC-52EC9C559FE5}"/>
              </a:ext>
            </a:extLst>
          </p:cNvPr>
          <p:cNvSpPr/>
          <p:nvPr/>
        </p:nvSpPr>
        <p:spPr>
          <a:xfrm>
            <a:off x="2743200" y="379476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5" name="Text 13">
            <a:extLst>
              <a:ext uri="{FF2B5EF4-FFF2-40B4-BE49-F238E27FC236}">
                <a16:creationId xmlns:a16="http://schemas.microsoft.com/office/drawing/2014/main" id="{5BA193EA-2835-2CA6-E829-1C64858FC001}"/>
              </a:ext>
            </a:extLst>
          </p:cNvPr>
          <p:cNvSpPr/>
          <p:nvPr/>
        </p:nvSpPr>
        <p:spPr>
          <a:xfrm>
            <a:off x="914400" y="438912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Improve</a:t>
            </a:r>
            <a:endParaRPr lang="en-US" sz="1600" dirty="0"/>
          </a:p>
        </p:txBody>
      </p:sp>
      <p:sp>
        <p:nvSpPr>
          <p:cNvPr id="16" name="Text 14">
            <a:extLst>
              <a:ext uri="{FF2B5EF4-FFF2-40B4-BE49-F238E27FC236}">
                <a16:creationId xmlns:a16="http://schemas.microsoft.com/office/drawing/2014/main" id="{338070C3-971C-0CB8-4825-B8A5B539A7FD}"/>
              </a:ext>
            </a:extLst>
          </p:cNvPr>
          <p:cNvSpPr/>
          <p:nvPr/>
        </p:nvSpPr>
        <p:spPr>
          <a:xfrm>
            <a:off x="2743200" y="438912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7" name="Text 15">
            <a:extLst>
              <a:ext uri="{FF2B5EF4-FFF2-40B4-BE49-F238E27FC236}">
                <a16:creationId xmlns:a16="http://schemas.microsoft.com/office/drawing/2014/main" id="{0D0CF4EB-87D6-4989-D166-099E90D8A17B}"/>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8" name="Text 16">
            <a:extLst>
              <a:ext uri="{FF2B5EF4-FFF2-40B4-BE49-F238E27FC236}">
                <a16:creationId xmlns:a16="http://schemas.microsoft.com/office/drawing/2014/main" id="{538FF7C2-2660-7772-5980-BBB3F509FFEF}"/>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9</a:t>
            </a:r>
            <a:endParaRPr lang="en-US" sz="750" dirty="0"/>
          </a:p>
        </p:txBody>
      </p:sp>
      <p:pic>
        <p:nvPicPr>
          <p:cNvPr id="20" name="Picture 19">
            <a:extLst>
              <a:ext uri="{FF2B5EF4-FFF2-40B4-BE49-F238E27FC236}">
                <a16:creationId xmlns:a16="http://schemas.microsoft.com/office/drawing/2014/main" id="{ABAAAACB-7370-C9FD-739B-5B5CFB27F9CB}"/>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1579944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4B8170A6-2EAF-FC81-DC3A-D22A45D2BC7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A6978EDD-543B-3267-4AD5-414EE1F65B42}"/>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What Level 6 learning will feel like</a:t>
            </a:r>
            <a:endParaRPr lang="en-US" sz="2800" dirty="0"/>
          </a:p>
        </p:txBody>
      </p:sp>
      <p:sp>
        <p:nvSpPr>
          <p:cNvPr id="3" name="Text 1">
            <a:extLst>
              <a:ext uri="{FF2B5EF4-FFF2-40B4-BE49-F238E27FC236}">
                <a16:creationId xmlns:a16="http://schemas.microsoft.com/office/drawing/2014/main" id="{6EDE5695-33C9-3A2A-B970-03F106CDFAE2}"/>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You will be expected to work with uncertainty, evidence and judgement</a:t>
            </a:r>
            <a:endParaRPr lang="en-US" sz="1200" dirty="0"/>
          </a:p>
        </p:txBody>
      </p:sp>
      <p:sp>
        <p:nvSpPr>
          <p:cNvPr id="4" name="Shape 2">
            <a:extLst>
              <a:ext uri="{FF2B5EF4-FFF2-40B4-BE49-F238E27FC236}">
                <a16:creationId xmlns:a16="http://schemas.microsoft.com/office/drawing/2014/main" id="{75FDFD00-7105-EB7D-D4F8-7D931446935E}"/>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646AAA59-B343-BA88-1001-A68C6891ED0A}"/>
              </a:ext>
            </a:extLst>
          </p:cNvPr>
          <p:cNvSpPr/>
          <p:nvPr/>
        </p:nvSpPr>
        <p:spPr>
          <a:xfrm>
            <a:off x="914400" y="1417320"/>
            <a:ext cx="178308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Habit</a:t>
            </a:r>
            <a:endParaRPr lang="en-US" sz="1650" dirty="0"/>
          </a:p>
        </p:txBody>
      </p:sp>
      <p:sp>
        <p:nvSpPr>
          <p:cNvPr id="6" name="Text 4">
            <a:extLst>
              <a:ext uri="{FF2B5EF4-FFF2-40B4-BE49-F238E27FC236}">
                <a16:creationId xmlns:a16="http://schemas.microsoft.com/office/drawing/2014/main" id="{4EA5B735-DE45-99A5-29FA-F035544A8AF9}"/>
              </a:ext>
            </a:extLst>
          </p:cNvPr>
          <p:cNvSpPr/>
          <p:nvPr/>
        </p:nvSpPr>
        <p:spPr>
          <a:xfrm>
            <a:off x="2743200" y="1417320"/>
            <a:ext cx="854964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What it means</a:t>
            </a:r>
            <a:endParaRPr lang="en-US" sz="1650" dirty="0"/>
          </a:p>
        </p:txBody>
      </p:sp>
      <p:sp>
        <p:nvSpPr>
          <p:cNvPr id="7" name="Text 5">
            <a:extLst>
              <a:ext uri="{FF2B5EF4-FFF2-40B4-BE49-F238E27FC236}">
                <a16:creationId xmlns:a16="http://schemas.microsoft.com/office/drawing/2014/main" id="{6C215875-B680-5081-DDB8-9CDFAC36B152}"/>
              </a:ext>
            </a:extLst>
          </p:cNvPr>
          <p:cNvSpPr/>
          <p:nvPr/>
        </p:nvSpPr>
        <p:spPr>
          <a:xfrm>
            <a:off x="914400" y="201168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Prepare</a:t>
            </a:r>
            <a:endParaRPr lang="en-US" sz="1600" dirty="0"/>
          </a:p>
        </p:txBody>
      </p:sp>
      <p:sp>
        <p:nvSpPr>
          <p:cNvPr id="8" name="Text 6">
            <a:extLst>
              <a:ext uri="{FF2B5EF4-FFF2-40B4-BE49-F238E27FC236}">
                <a16:creationId xmlns:a16="http://schemas.microsoft.com/office/drawing/2014/main" id="{8143AFBE-8EA8-B417-C80D-E3D3265F29CB}"/>
              </a:ext>
            </a:extLst>
          </p:cNvPr>
          <p:cNvSpPr/>
          <p:nvPr/>
        </p:nvSpPr>
        <p:spPr>
          <a:xfrm>
            <a:off x="2743200" y="201168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Do the reading or preparation before class so activities work.</a:t>
            </a:r>
            <a:endParaRPr lang="en-US" sz="1600" dirty="0"/>
          </a:p>
        </p:txBody>
      </p:sp>
      <p:sp>
        <p:nvSpPr>
          <p:cNvPr id="9" name="Text 7">
            <a:extLst>
              <a:ext uri="{FF2B5EF4-FFF2-40B4-BE49-F238E27FC236}">
                <a16:creationId xmlns:a16="http://schemas.microsoft.com/office/drawing/2014/main" id="{40165AF7-811D-9BCC-5296-3D93E3536790}"/>
              </a:ext>
            </a:extLst>
          </p:cNvPr>
          <p:cNvSpPr/>
          <p:nvPr/>
        </p:nvSpPr>
        <p:spPr>
          <a:xfrm>
            <a:off x="914400" y="260604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Apply</a:t>
            </a:r>
            <a:endParaRPr lang="en-US" sz="1600" dirty="0"/>
          </a:p>
        </p:txBody>
      </p:sp>
      <p:sp>
        <p:nvSpPr>
          <p:cNvPr id="10" name="Text 8">
            <a:extLst>
              <a:ext uri="{FF2B5EF4-FFF2-40B4-BE49-F238E27FC236}">
                <a16:creationId xmlns:a16="http://schemas.microsoft.com/office/drawing/2014/main" id="{A0B74A9C-C5C2-5287-A5D8-7D2BF496E925}"/>
              </a:ext>
            </a:extLst>
          </p:cNvPr>
          <p:cNvSpPr/>
          <p:nvPr/>
        </p:nvSpPr>
        <p:spPr>
          <a:xfrm>
            <a:off x="2743200" y="260604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Use concepts in scenarios, case studies and assessment planning.</a:t>
            </a:r>
            <a:endParaRPr lang="en-US" sz="1600" dirty="0"/>
          </a:p>
        </p:txBody>
      </p:sp>
      <p:sp>
        <p:nvSpPr>
          <p:cNvPr id="11" name="Text 9">
            <a:extLst>
              <a:ext uri="{FF2B5EF4-FFF2-40B4-BE49-F238E27FC236}">
                <a16:creationId xmlns:a16="http://schemas.microsoft.com/office/drawing/2014/main" id="{AD256428-C897-A375-6334-31881DF374AF}"/>
              </a:ext>
            </a:extLst>
          </p:cNvPr>
          <p:cNvSpPr/>
          <p:nvPr/>
        </p:nvSpPr>
        <p:spPr>
          <a:xfrm>
            <a:off x="914400" y="320040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Question</a:t>
            </a:r>
            <a:endParaRPr lang="en-US" sz="1600" dirty="0"/>
          </a:p>
        </p:txBody>
      </p:sp>
      <p:sp>
        <p:nvSpPr>
          <p:cNvPr id="12" name="Text 10">
            <a:extLst>
              <a:ext uri="{FF2B5EF4-FFF2-40B4-BE49-F238E27FC236}">
                <a16:creationId xmlns:a16="http://schemas.microsoft.com/office/drawing/2014/main" id="{6584C7A2-E088-7A31-78A6-2A4A0833C482}"/>
              </a:ext>
            </a:extLst>
          </p:cNvPr>
          <p:cNvSpPr/>
          <p:nvPr/>
        </p:nvSpPr>
        <p:spPr>
          <a:xfrm>
            <a:off x="2743200" y="320040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3" name="Text 11">
            <a:extLst>
              <a:ext uri="{FF2B5EF4-FFF2-40B4-BE49-F238E27FC236}">
                <a16:creationId xmlns:a16="http://schemas.microsoft.com/office/drawing/2014/main" id="{F4E3F46F-5B85-603F-EA5A-97151700D087}"/>
              </a:ext>
            </a:extLst>
          </p:cNvPr>
          <p:cNvSpPr/>
          <p:nvPr/>
        </p:nvSpPr>
        <p:spPr>
          <a:xfrm>
            <a:off x="914400" y="379476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Justify</a:t>
            </a:r>
            <a:endParaRPr lang="en-US" sz="1600" dirty="0"/>
          </a:p>
        </p:txBody>
      </p:sp>
      <p:sp>
        <p:nvSpPr>
          <p:cNvPr id="14" name="Text 12">
            <a:extLst>
              <a:ext uri="{FF2B5EF4-FFF2-40B4-BE49-F238E27FC236}">
                <a16:creationId xmlns:a16="http://schemas.microsoft.com/office/drawing/2014/main" id="{37B36E3C-C7E2-F58B-E4F6-644E1BB03F0C}"/>
              </a:ext>
            </a:extLst>
          </p:cNvPr>
          <p:cNvSpPr/>
          <p:nvPr/>
        </p:nvSpPr>
        <p:spPr>
          <a:xfrm>
            <a:off x="2743200" y="379476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5" name="Text 13">
            <a:extLst>
              <a:ext uri="{FF2B5EF4-FFF2-40B4-BE49-F238E27FC236}">
                <a16:creationId xmlns:a16="http://schemas.microsoft.com/office/drawing/2014/main" id="{8B320ED0-85B3-F343-B259-77A86F45FBE8}"/>
              </a:ext>
            </a:extLst>
          </p:cNvPr>
          <p:cNvSpPr/>
          <p:nvPr/>
        </p:nvSpPr>
        <p:spPr>
          <a:xfrm>
            <a:off x="914400" y="438912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Improve</a:t>
            </a:r>
            <a:endParaRPr lang="en-US" sz="1600" dirty="0"/>
          </a:p>
        </p:txBody>
      </p:sp>
      <p:sp>
        <p:nvSpPr>
          <p:cNvPr id="16" name="Text 14">
            <a:extLst>
              <a:ext uri="{FF2B5EF4-FFF2-40B4-BE49-F238E27FC236}">
                <a16:creationId xmlns:a16="http://schemas.microsoft.com/office/drawing/2014/main" id="{5A8C233D-54AF-283B-42BC-286E1C0E5FFA}"/>
              </a:ext>
            </a:extLst>
          </p:cNvPr>
          <p:cNvSpPr/>
          <p:nvPr/>
        </p:nvSpPr>
        <p:spPr>
          <a:xfrm>
            <a:off x="2743200" y="438912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7" name="Text 15">
            <a:extLst>
              <a:ext uri="{FF2B5EF4-FFF2-40B4-BE49-F238E27FC236}">
                <a16:creationId xmlns:a16="http://schemas.microsoft.com/office/drawing/2014/main" id="{2FD7B781-DDBC-E09A-8EFB-F25D7B75660F}"/>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8" name="Text 16">
            <a:extLst>
              <a:ext uri="{FF2B5EF4-FFF2-40B4-BE49-F238E27FC236}">
                <a16:creationId xmlns:a16="http://schemas.microsoft.com/office/drawing/2014/main" id="{66FEEF92-FDAB-46F1-9A6D-D0240E037381}"/>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9</a:t>
            </a:r>
            <a:endParaRPr lang="en-US" sz="750" dirty="0"/>
          </a:p>
        </p:txBody>
      </p:sp>
      <p:pic>
        <p:nvPicPr>
          <p:cNvPr id="20" name="Picture 19">
            <a:extLst>
              <a:ext uri="{FF2B5EF4-FFF2-40B4-BE49-F238E27FC236}">
                <a16:creationId xmlns:a16="http://schemas.microsoft.com/office/drawing/2014/main" id="{5B796089-E4CC-E837-B59F-0E225CFA5518}"/>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685318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FB8E7440-FBE3-1384-8EF4-4110ABD20916}"/>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50349E7-E9F3-DAAC-13FE-6EBD8B8252F4}"/>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What Level 6 learning will feel like</a:t>
            </a:r>
            <a:endParaRPr lang="en-US" sz="2800" dirty="0"/>
          </a:p>
        </p:txBody>
      </p:sp>
      <p:sp>
        <p:nvSpPr>
          <p:cNvPr id="3" name="Text 1">
            <a:extLst>
              <a:ext uri="{FF2B5EF4-FFF2-40B4-BE49-F238E27FC236}">
                <a16:creationId xmlns:a16="http://schemas.microsoft.com/office/drawing/2014/main" id="{1F3DC0C7-30D8-68DF-6C11-10970293D5E7}"/>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You will be expected to work with uncertainty, evidence and judgement</a:t>
            </a:r>
            <a:endParaRPr lang="en-US" sz="1200" dirty="0"/>
          </a:p>
        </p:txBody>
      </p:sp>
      <p:sp>
        <p:nvSpPr>
          <p:cNvPr id="4" name="Shape 2">
            <a:extLst>
              <a:ext uri="{FF2B5EF4-FFF2-40B4-BE49-F238E27FC236}">
                <a16:creationId xmlns:a16="http://schemas.microsoft.com/office/drawing/2014/main" id="{2B9D52EC-80A2-587B-E186-C87C4FD2BBDB}"/>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83921C10-3273-B5BC-DA0B-F2E3BEEE1AA3}"/>
              </a:ext>
            </a:extLst>
          </p:cNvPr>
          <p:cNvSpPr/>
          <p:nvPr/>
        </p:nvSpPr>
        <p:spPr>
          <a:xfrm>
            <a:off x="914400" y="1417320"/>
            <a:ext cx="178308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Habit</a:t>
            </a:r>
            <a:endParaRPr lang="en-US" sz="1650" dirty="0"/>
          </a:p>
        </p:txBody>
      </p:sp>
      <p:sp>
        <p:nvSpPr>
          <p:cNvPr id="6" name="Text 4">
            <a:extLst>
              <a:ext uri="{FF2B5EF4-FFF2-40B4-BE49-F238E27FC236}">
                <a16:creationId xmlns:a16="http://schemas.microsoft.com/office/drawing/2014/main" id="{EE3D9290-DF00-5522-69EC-60670D3172B7}"/>
              </a:ext>
            </a:extLst>
          </p:cNvPr>
          <p:cNvSpPr/>
          <p:nvPr/>
        </p:nvSpPr>
        <p:spPr>
          <a:xfrm>
            <a:off x="2743200" y="1417320"/>
            <a:ext cx="854964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What it means</a:t>
            </a:r>
            <a:endParaRPr lang="en-US" sz="1650" dirty="0"/>
          </a:p>
        </p:txBody>
      </p:sp>
      <p:sp>
        <p:nvSpPr>
          <p:cNvPr id="7" name="Text 5">
            <a:extLst>
              <a:ext uri="{FF2B5EF4-FFF2-40B4-BE49-F238E27FC236}">
                <a16:creationId xmlns:a16="http://schemas.microsoft.com/office/drawing/2014/main" id="{15E6201E-EE96-15D3-3D3A-6C5AEE48ACA3}"/>
              </a:ext>
            </a:extLst>
          </p:cNvPr>
          <p:cNvSpPr/>
          <p:nvPr/>
        </p:nvSpPr>
        <p:spPr>
          <a:xfrm>
            <a:off x="914400" y="201168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Prepare</a:t>
            </a:r>
            <a:endParaRPr lang="en-US" sz="1600" dirty="0"/>
          </a:p>
        </p:txBody>
      </p:sp>
      <p:sp>
        <p:nvSpPr>
          <p:cNvPr id="8" name="Text 6">
            <a:extLst>
              <a:ext uri="{FF2B5EF4-FFF2-40B4-BE49-F238E27FC236}">
                <a16:creationId xmlns:a16="http://schemas.microsoft.com/office/drawing/2014/main" id="{5635CBDD-6932-17B5-977F-2193A11657AD}"/>
              </a:ext>
            </a:extLst>
          </p:cNvPr>
          <p:cNvSpPr/>
          <p:nvPr/>
        </p:nvSpPr>
        <p:spPr>
          <a:xfrm>
            <a:off x="2743200" y="201168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Do the reading or preparation before class so activities work.</a:t>
            </a:r>
            <a:endParaRPr lang="en-US" sz="1600" dirty="0"/>
          </a:p>
        </p:txBody>
      </p:sp>
      <p:sp>
        <p:nvSpPr>
          <p:cNvPr id="9" name="Text 7">
            <a:extLst>
              <a:ext uri="{FF2B5EF4-FFF2-40B4-BE49-F238E27FC236}">
                <a16:creationId xmlns:a16="http://schemas.microsoft.com/office/drawing/2014/main" id="{DFDFE786-6D2B-0D41-4A57-D121441B0C3A}"/>
              </a:ext>
            </a:extLst>
          </p:cNvPr>
          <p:cNvSpPr/>
          <p:nvPr/>
        </p:nvSpPr>
        <p:spPr>
          <a:xfrm>
            <a:off x="914400" y="260604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Apply</a:t>
            </a:r>
            <a:endParaRPr lang="en-US" sz="1600" dirty="0"/>
          </a:p>
        </p:txBody>
      </p:sp>
      <p:sp>
        <p:nvSpPr>
          <p:cNvPr id="10" name="Text 8">
            <a:extLst>
              <a:ext uri="{FF2B5EF4-FFF2-40B4-BE49-F238E27FC236}">
                <a16:creationId xmlns:a16="http://schemas.microsoft.com/office/drawing/2014/main" id="{9E6760AB-C1AA-E0D1-E35C-E91A6AAB3E0E}"/>
              </a:ext>
            </a:extLst>
          </p:cNvPr>
          <p:cNvSpPr/>
          <p:nvPr/>
        </p:nvSpPr>
        <p:spPr>
          <a:xfrm>
            <a:off x="2743200" y="260604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Use concepts in scenarios, case studies and assessment planning.</a:t>
            </a:r>
            <a:endParaRPr lang="en-US" sz="1600" dirty="0"/>
          </a:p>
        </p:txBody>
      </p:sp>
      <p:sp>
        <p:nvSpPr>
          <p:cNvPr id="11" name="Text 9">
            <a:extLst>
              <a:ext uri="{FF2B5EF4-FFF2-40B4-BE49-F238E27FC236}">
                <a16:creationId xmlns:a16="http://schemas.microsoft.com/office/drawing/2014/main" id="{1B2C3489-302B-0479-6EB0-7172E629F12E}"/>
              </a:ext>
            </a:extLst>
          </p:cNvPr>
          <p:cNvSpPr/>
          <p:nvPr/>
        </p:nvSpPr>
        <p:spPr>
          <a:xfrm>
            <a:off x="914400" y="320040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Question</a:t>
            </a:r>
            <a:endParaRPr lang="en-US" sz="1600" dirty="0"/>
          </a:p>
        </p:txBody>
      </p:sp>
      <p:sp>
        <p:nvSpPr>
          <p:cNvPr id="12" name="Text 10">
            <a:extLst>
              <a:ext uri="{FF2B5EF4-FFF2-40B4-BE49-F238E27FC236}">
                <a16:creationId xmlns:a16="http://schemas.microsoft.com/office/drawing/2014/main" id="{DB3C47E7-A046-739D-6ECB-2096585BEEFE}"/>
              </a:ext>
            </a:extLst>
          </p:cNvPr>
          <p:cNvSpPr/>
          <p:nvPr/>
        </p:nvSpPr>
        <p:spPr>
          <a:xfrm>
            <a:off x="2743200" y="320040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Ask what evidence supports a claim and what the limits are.</a:t>
            </a:r>
            <a:endParaRPr lang="en-US" sz="1600" dirty="0"/>
          </a:p>
        </p:txBody>
      </p:sp>
      <p:sp>
        <p:nvSpPr>
          <p:cNvPr id="13" name="Text 11">
            <a:extLst>
              <a:ext uri="{FF2B5EF4-FFF2-40B4-BE49-F238E27FC236}">
                <a16:creationId xmlns:a16="http://schemas.microsoft.com/office/drawing/2014/main" id="{A03F76EC-AF25-C2E9-012E-9B935BAD316A}"/>
              </a:ext>
            </a:extLst>
          </p:cNvPr>
          <p:cNvSpPr/>
          <p:nvPr/>
        </p:nvSpPr>
        <p:spPr>
          <a:xfrm>
            <a:off x="914400" y="379476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Justify</a:t>
            </a:r>
            <a:endParaRPr lang="en-US" sz="1600" dirty="0"/>
          </a:p>
        </p:txBody>
      </p:sp>
      <p:sp>
        <p:nvSpPr>
          <p:cNvPr id="14" name="Text 12">
            <a:extLst>
              <a:ext uri="{FF2B5EF4-FFF2-40B4-BE49-F238E27FC236}">
                <a16:creationId xmlns:a16="http://schemas.microsoft.com/office/drawing/2014/main" id="{9F8799D4-7CF9-31CC-E7F5-E3A9844B36AC}"/>
              </a:ext>
            </a:extLst>
          </p:cNvPr>
          <p:cNvSpPr/>
          <p:nvPr/>
        </p:nvSpPr>
        <p:spPr>
          <a:xfrm>
            <a:off x="2743200" y="379476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5" name="Text 13">
            <a:extLst>
              <a:ext uri="{FF2B5EF4-FFF2-40B4-BE49-F238E27FC236}">
                <a16:creationId xmlns:a16="http://schemas.microsoft.com/office/drawing/2014/main" id="{0AE27516-BA53-7484-A9E8-85C618E826EC}"/>
              </a:ext>
            </a:extLst>
          </p:cNvPr>
          <p:cNvSpPr/>
          <p:nvPr/>
        </p:nvSpPr>
        <p:spPr>
          <a:xfrm>
            <a:off x="914400" y="438912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Improve</a:t>
            </a:r>
            <a:endParaRPr lang="en-US" sz="1600" dirty="0"/>
          </a:p>
        </p:txBody>
      </p:sp>
      <p:sp>
        <p:nvSpPr>
          <p:cNvPr id="16" name="Text 14">
            <a:extLst>
              <a:ext uri="{FF2B5EF4-FFF2-40B4-BE49-F238E27FC236}">
                <a16:creationId xmlns:a16="http://schemas.microsoft.com/office/drawing/2014/main" id="{B625CFA2-8524-E8BA-9137-6EBE0BAD2ABE}"/>
              </a:ext>
            </a:extLst>
          </p:cNvPr>
          <p:cNvSpPr/>
          <p:nvPr/>
        </p:nvSpPr>
        <p:spPr>
          <a:xfrm>
            <a:off x="2743200" y="438912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7" name="Text 15">
            <a:extLst>
              <a:ext uri="{FF2B5EF4-FFF2-40B4-BE49-F238E27FC236}">
                <a16:creationId xmlns:a16="http://schemas.microsoft.com/office/drawing/2014/main" id="{A574704D-8D87-DCA1-C689-F977370AB3F0}"/>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8" name="Text 16">
            <a:extLst>
              <a:ext uri="{FF2B5EF4-FFF2-40B4-BE49-F238E27FC236}">
                <a16:creationId xmlns:a16="http://schemas.microsoft.com/office/drawing/2014/main" id="{8488655A-CDDB-B225-1C6C-AA161D985A62}"/>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9</a:t>
            </a:r>
            <a:endParaRPr lang="en-US" sz="750" dirty="0"/>
          </a:p>
        </p:txBody>
      </p:sp>
      <p:pic>
        <p:nvPicPr>
          <p:cNvPr id="20" name="Picture 19">
            <a:extLst>
              <a:ext uri="{FF2B5EF4-FFF2-40B4-BE49-F238E27FC236}">
                <a16:creationId xmlns:a16="http://schemas.microsoft.com/office/drawing/2014/main" id="{636C7ACD-F790-5C7F-9CC9-5526B9110335}"/>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710331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88D78838-7852-6375-5DB4-7AAB6EEC3C1F}"/>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E72108D0-686F-457B-F2F1-4D350C2EFE3B}"/>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What Level 6 learning will feel like</a:t>
            </a:r>
            <a:endParaRPr lang="en-US" sz="2800" dirty="0"/>
          </a:p>
        </p:txBody>
      </p:sp>
      <p:sp>
        <p:nvSpPr>
          <p:cNvPr id="3" name="Text 1">
            <a:extLst>
              <a:ext uri="{FF2B5EF4-FFF2-40B4-BE49-F238E27FC236}">
                <a16:creationId xmlns:a16="http://schemas.microsoft.com/office/drawing/2014/main" id="{BB612DAB-C5BE-CDB3-7DD5-7307868EE654}"/>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You will be expected to work with uncertainty, evidence and judgement</a:t>
            </a:r>
            <a:endParaRPr lang="en-US" sz="1200" dirty="0"/>
          </a:p>
        </p:txBody>
      </p:sp>
      <p:sp>
        <p:nvSpPr>
          <p:cNvPr id="4" name="Shape 2">
            <a:extLst>
              <a:ext uri="{FF2B5EF4-FFF2-40B4-BE49-F238E27FC236}">
                <a16:creationId xmlns:a16="http://schemas.microsoft.com/office/drawing/2014/main" id="{63A4B8D1-14FF-C403-A841-4FAFB50BBB8C}"/>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7911F33C-FE84-3D5B-D77A-1AF594ABFFAD}"/>
              </a:ext>
            </a:extLst>
          </p:cNvPr>
          <p:cNvSpPr/>
          <p:nvPr/>
        </p:nvSpPr>
        <p:spPr>
          <a:xfrm>
            <a:off x="914400" y="1417320"/>
            <a:ext cx="178308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Habit</a:t>
            </a:r>
            <a:endParaRPr lang="en-US" sz="1650" dirty="0"/>
          </a:p>
        </p:txBody>
      </p:sp>
      <p:sp>
        <p:nvSpPr>
          <p:cNvPr id="6" name="Text 4">
            <a:extLst>
              <a:ext uri="{FF2B5EF4-FFF2-40B4-BE49-F238E27FC236}">
                <a16:creationId xmlns:a16="http://schemas.microsoft.com/office/drawing/2014/main" id="{1446EBA9-B422-E4DE-6C24-4BAB0D8C6197}"/>
              </a:ext>
            </a:extLst>
          </p:cNvPr>
          <p:cNvSpPr/>
          <p:nvPr/>
        </p:nvSpPr>
        <p:spPr>
          <a:xfrm>
            <a:off x="2743200" y="1417320"/>
            <a:ext cx="854964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What it means</a:t>
            </a:r>
            <a:endParaRPr lang="en-US" sz="1650" dirty="0"/>
          </a:p>
        </p:txBody>
      </p:sp>
      <p:sp>
        <p:nvSpPr>
          <p:cNvPr id="7" name="Text 5">
            <a:extLst>
              <a:ext uri="{FF2B5EF4-FFF2-40B4-BE49-F238E27FC236}">
                <a16:creationId xmlns:a16="http://schemas.microsoft.com/office/drawing/2014/main" id="{E88537AE-8393-9E16-6F37-2858336EB1E2}"/>
              </a:ext>
            </a:extLst>
          </p:cNvPr>
          <p:cNvSpPr/>
          <p:nvPr/>
        </p:nvSpPr>
        <p:spPr>
          <a:xfrm>
            <a:off x="914400" y="201168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Prepare</a:t>
            </a:r>
            <a:endParaRPr lang="en-US" sz="1600" dirty="0"/>
          </a:p>
        </p:txBody>
      </p:sp>
      <p:sp>
        <p:nvSpPr>
          <p:cNvPr id="8" name="Text 6">
            <a:extLst>
              <a:ext uri="{FF2B5EF4-FFF2-40B4-BE49-F238E27FC236}">
                <a16:creationId xmlns:a16="http://schemas.microsoft.com/office/drawing/2014/main" id="{3DD8A310-7130-7574-226A-0EEA602E7B8C}"/>
              </a:ext>
            </a:extLst>
          </p:cNvPr>
          <p:cNvSpPr/>
          <p:nvPr/>
        </p:nvSpPr>
        <p:spPr>
          <a:xfrm>
            <a:off x="2743200" y="201168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Do the reading or preparation before class so activities work.</a:t>
            </a:r>
            <a:endParaRPr lang="en-US" sz="1600" dirty="0"/>
          </a:p>
        </p:txBody>
      </p:sp>
      <p:sp>
        <p:nvSpPr>
          <p:cNvPr id="9" name="Text 7">
            <a:extLst>
              <a:ext uri="{FF2B5EF4-FFF2-40B4-BE49-F238E27FC236}">
                <a16:creationId xmlns:a16="http://schemas.microsoft.com/office/drawing/2014/main" id="{00AF979C-5259-82F7-873A-2D67256086CA}"/>
              </a:ext>
            </a:extLst>
          </p:cNvPr>
          <p:cNvSpPr/>
          <p:nvPr/>
        </p:nvSpPr>
        <p:spPr>
          <a:xfrm>
            <a:off x="914400" y="260604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Apply</a:t>
            </a:r>
            <a:endParaRPr lang="en-US" sz="1600" dirty="0"/>
          </a:p>
        </p:txBody>
      </p:sp>
      <p:sp>
        <p:nvSpPr>
          <p:cNvPr id="10" name="Text 8">
            <a:extLst>
              <a:ext uri="{FF2B5EF4-FFF2-40B4-BE49-F238E27FC236}">
                <a16:creationId xmlns:a16="http://schemas.microsoft.com/office/drawing/2014/main" id="{5F123D83-7F9C-538F-4F1C-D9E5873C1297}"/>
              </a:ext>
            </a:extLst>
          </p:cNvPr>
          <p:cNvSpPr/>
          <p:nvPr/>
        </p:nvSpPr>
        <p:spPr>
          <a:xfrm>
            <a:off x="2743200" y="260604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Use concepts in scenarios, case studies and assessment planning.</a:t>
            </a:r>
            <a:endParaRPr lang="en-US" sz="1600" dirty="0"/>
          </a:p>
        </p:txBody>
      </p:sp>
      <p:sp>
        <p:nvSpPr>
          <p:cNvPr id="11" name="Text 9">
            <a:extLst>
              <a:ext uri="{FF2B5EF4-FFF2-40B4-BE49-F238E27FC236}">
                <a16:creationId xmlns:a16="http://schemas.microsoft.com/office/drawing/2014/main" id="{1C0F38EA-E9FA-3AEE-B37A-4716B70C703F}"/>
              </a:ext>
            </a:extLst>
          </p:cNvPr>
          <p:cNvSpPr/>
          <p:nvPr/>
        </p:nvSpPr>
        <p:spPr>
          <a:xfrm>
            <a:off x="914400" y="320040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Question</a:t>
            </a:r>
            <a:endParaRPr lang="en-US" sz="1600" dirty="0"/>
          </a:p>
        </p:txBody>
      </p:sp>
      <p:sp>
        <p:nvSpPr>
          <p:cNvPr id="12" name="Text 10">
            <a:extLst>
              <a:ext uri="{FF2B5EF4-FFF2-40B4-BE49-F238E27FC236}">
                <a16:creationId xmlns:a16="http://schemas.microsoft.com/office/drawing/2014/main" id="{AA0471F7-2DA4-8546-BB92-383FCCE8B7DE}"/>
              </a:ext>
            </a:extLst>
          </p:cNvPr>
          <p:cNvSpPr/>
          <p:nvPr/>
        </p:nvSpPr>
        <p:spPr>
          <a:xfrm>
            <a:off x="2743200" y="320040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Ask what evidence supports a claim and what the limits are.</a:t>
            </a:r>
            <a:endParaRPr lang="en-US" sz="1600" dirty="0"/>
          </a:p>
        </p:txBody>
      </p:sp>
      <p:sp>
        <p:nvSpPr>
          <p:cNvPr id="13" name="Text 11">
            <a:extLst>
              <a:ext uri="{FF2B5EF4-FFF2-40B4-BE49-F238E27FC236}">
                <a16:creationId xmlns:a16="http://schemas.microsoft.com/office/drawing/2014/main" id="{90236F46-B161-7AA0-7034-F7B6B94ECB87}"/>
              </a:ext>
            </a:extLst>
          </p:cNvPr>
          <p:cNvSpPr/>
          <p:nvPr/>
        </p:nvSpPr>
        <p:spPr>
          <a:xfrm>
            <a:off x="914400" y="379476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Justify</a:t>
            </a:r>
            <a:endParaRPr lang="en-US" sz="1600" dirty="0"/>
          </a:p>
        </p:txBody>
      </p:sp>
      <p:sp>
        <p:nvSpPr>
          <p:cNvPr id="14" name="Text 12">
            <a:extLst>
              <a:ext uri="{FF2B5EF4-FFF2-40B4-BE49-F238E27FC236}">
                <a16:creationId xmlns:a16="http://schemas.microsoft.com/office/drawing/2014/main" id="{5286DA62-D206-46A1-C8F3-AFB0465681C3}"/>
              </a:ext>
            </a:extLst>
          </p:cNvPr>
          <p:cNvSpPr/>
          <p:nvPr/>
        </p:nvSpPr>
        <p:spPr>
          <a:xfrm>
            <a:off x="2743200" y="379476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Explain why a decision, interpretation or argument is defensible.</a:t>
            </a:r>
            <a:endParaRPr lang="en-US" sz="1600" dirty="0"/>
          </a:p>
        </p:txBody>
      </p:sp>
      <p:sp>
        <p:nvSpPr>
          <p:cNvPr id="15" name="Text 13">
            <a:extLst>
              <a:ext uri="{FF2B5EF4-FFF2-40B4-BE49-F238E27FC236}">
                <a16:creationId xmlns:a16="http://schemas.microsoft.com/office/drawing/2014/main" id="{05CD7DEE-A215-6F20-7C25-F44C4E9A8B2D}"/>
              </a:ext>
            </a:extLst>
          </p:cNvPr>
          <p:cNvSpPr/>
          <p:nvPr/>
        </p:nvSpPr>
        <p:spPr>
          <a:xfrm>
            <a:off x="914400" y="438912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Improve</a:t>
            </a:r>
            <a:endParaRPr lang="en-US" sz="1600" dirty="0"/>
          </a:p>
        </p:txBody>
      </p:sp>
      <p:sp>
        <p:nvSpPr>
          <p:cNvPr id="16" name="Text 14">
            <a:extLst>
              <a:ext uri="{FF2B5EF4-FFF2-40B4-BE49-F238E27FC236}">
                <a16:creationId xmlns:a16="http://schemas.microsoft.com/office/drawing/2014/main" id="{1829B4C4-8D5C-6015-15C9-03F6166CE713}"/>
              </a:ext>
            </a:extLst>
          </p:cNvPr>
          <p:cNvSpPr/>
          <p:nvPr/>
        </p:nvSpPr>
        <p:spPr>
          <a:xfrm>
            <a:off x="2743200" y="4389120"/>
            <a:ext cx="8549640" cy="539496"/>
          </a:xfrm>
          <a:prstGeom prst="rect">
            <a:avLst/>
          </a:prstGeom>
          <a:noFill/>
          <a:ln/>
        </p:spPr>
        <p:txBody>
          <a:bodyPr wrap="square" lIns="381" tIns="381" rIns="381" bIns="381" rtlCol="0" anchor="ctr">
            <a:normAutofit/>
          </a:bodyPr>
          <a:lstStyle/>
          <a:p>
            <a:pPr marL="0" indent="0">
              <a:buNone/>
            </a:pPr>
            <a:endParaRPr lang="en-US" sz="1600" dirty="0"/>
          </a:p>
        </p:txBody>
      </p:sp>
      <p:sp>
        <p:nvSpPr>
          <p:cNvPr id="17" name="Text 15">
            <a:extLst>
              <a:ext uri="{FF2B5EF4-FFF2-40B4-BE49-F238E27FC236}">
                <a16:creationId xmlns:a16="http://schemas.microsoft.com/office/drawing/2014/main" id="{C603BF2C-6C3B-323C-2499-69283B7E917D}"/>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8" name="Text 16">
            <a:extLst>
              <a:ext uri="{FF2B5EF4-FFF2-40B4-BE49-F238E27FC236}">
                <a16:creationId xmlns:a16="http://schemas.microsoft.com/office/drawing/2014/main" id="{45AD7F68-00C7-F0A9-9C57-F4BFF332E1C2}"/>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9</a:t>
            </a:r>
            <a:endParaRPr lang="en-US" sz="750" dirty="0"/>
          </a:p>
        </p:txBody>
      </p:sp>
      <p:pic>
        <p:nvPicPr>
          <p:cNvPr id="20" name="Picture 19">
            <a:extLst>
              <a:ext uri="{FF2B5EF4-FFF2-40B4-BE49-F238E27FC236}">
                <a16:creationId xmlns:a16="http://schemas.microsoft.com/office/drawing/2014/main" id="{F708DBC4-BECA-D35C-1DAF-A6BE774E5FA8}"/>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1043767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68CDCA7F-0A28-653B-D3B5-A362EFF1F3F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EB8C4EC-AC92-F706-F624-DFC22DD5E667}"/>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What Level 6 learning will feel like</a:t>
            </a:r>
            <a:endParaRPr lang="en-US" sz="2800" dirty="0"/>
          </a:p>
        </p:txBody>
      </p:sp>
      <p:sp>
        <p:nvSpPr>
          <p:cNvPr id="3" name="Text 1">
            <a:extLst>
              <a:ext uri="{FF2B5EF4-FFF2-40B4-BE49-F238E27FC236}">
                <a16:creationId xmlns:a16="http://schemas.microsoft.com/office/drawing/2014/main" id="{5877C913-C12F-D220-EF4C-16C17D101D4C}"/>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You will be expected to work with uncertainty, evidence and judgement</a:t>
            </a:r>
            <a:endParaRPr lang="en-US" sz="1200" dirty="0"/>
          </a:p>
        </p:txBody>
      </p:sp>
      <p:sp>
        <p:nvSpPr>
          <p:cNvPr id="4" name="Shape 2">
            <a:extLst>
              <a:ext uri="{FF2B5EF4-FFF2-40B4-BE49-F238E27FC236}">
                <a16:creationId xmlns:a16="http://schemas.microsoft.com/office/drawing/2014/main" id="{A8289DAF-3D36-4276-9B27-083D1E3B7F75}"/>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a:extLst>
              <a:ext uri="{FF2B5EF4-FFF2-40B4-BE49-F238E27FC236}">
                <a16:creationId xmlns:a16="http://schemas.microsoft.com/office/drawing/2014/main" id="{E7B61AD6-335F-E9DF-49E9-ECD01EA3972A}"/>
              </a:ext>
            </a:extLst>
          </p:cNvPr>
          <p:cNvSpPr/>
          <p:nvPr/>
        </p:nvSpPr>
        <p:spPr>
          <a:xfrm>
            <a:off x="914400" y="1417320"/>
            <a:ext cx="178308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Habit</a:t>
            </a:r>
            <a:endParaRPr lang="en-US" sz="1650" dirty="0"/>
          </a:p>
        </p:txBody>
      </p:sp>
      <p:sp>
        <p:nvSpPr>
          <p:cNvPr id="6" name="Text 4">
            <a:extLst>
              <a:ext uri="{FF2B5EF4-FFF2-40B4-BE49-F238E27FC236}">
                <a16:creationId xmlns:a16="http://schemas.microsoft.com/office/drawing/2014/main" id="{6FEDEA3C-E402-D668-7733-FC97588D4C6A}"/>
              </a:ext>
            </a:extLst>
          </p:cNvPr>
          <p:cNvSpPr/>
          <p:nvPr/>
        </p:nvSpPr>
        <p:spPr>
          <a:xfrm>
            <a:off x="2743200" y="1417320"/>
            <a:ext cx="8549640" cy="539496"/>
          </a:xfrm>
          <a:prstGeom prst="rect">
            <a:avLst/>
          </a:prstGeom>
          <a:noFill/>
          <a:ln/>
        </p:spPr>
        <p:txBody>
          <a:bodyPr wrap="square" lIns="381" tIns="381" rIns="381" bIns="381" rtlCol="0" anchor="ctr">
            <a:normAutofit/>
          </a:bodyPr>
          <a:lstStyle/>
          <a:p>
            <a:pPr marL="0" indent="0">
              <a:buNone/>
            </a:pPr>
            <a:r>
              <a:rPr lang="en-US" sz="1650" b="1" dirty="0">
                <a:solidFill>
                  <a:srgbClr val="12263A"/>
                </a:solidFill>
              </a:rPr>
              <a:t>What it means</a:t>
            </a:r>
            <a:endParaRPr lang="en-US" sz="1650" dirty="0"/>
          </a:p>
        </p:txBody>
      </p:sp>
      <p:sp>
        <p:nvSpPr>
          <p:cNvPr id="7" name="Text 5">
            <a:extLst>
              <a:ext uri="{FF2B5EF4-FFF2-40B4-BE49-F238E27FC236}">
                <a16:creationId xmlns:a16="http://schemas.microsoft.com/office/drawing/2014/main" id="{752323DF-FFFC-3753-6B1A-02FFA2445E58}"/>
              </a:ext>
            </a:extLst>
          </p:cNvPr>
          <p:cNvSpPr/>
          <p:nvPr/>
        </p:nvSpPr>
        <p:spPr>
          <a:xfrm>
            <a:off x="914400" y="201168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Prepare</a:t>
            </a:r>
            <a:endParaRPr lang="en-US" sz="1600" dirty="0"/>
          </a:p>
        </p:txBody>
      </p:sp>
      <p:sp>
        <p:nvSpPr>
          <p:cNvPr id="8" name="Text 6">
            <a:extLst>
              <a:ext uri="{FF2B5EF4-FFF2-40B4-BE49-F238E27FC236}">
                <a16:creationId xmlns:a16="http://schemas.microsoft.com/office/drawing/2014/main" id="{729686D5-E0E9-C1C4-8288-B3FCD1BE8E58}"/>
              </a:ext>
            </a:extLst>
          </p:cNvPr>
          <p:cNvSpPr/>
          <p:nvPr/>
        </p:nvSpPr>
        <p:spPr>
          <a:xfrm>
            <a:off x="2743200" y="201168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Do the reading or preparation before class so activities work.</a:t>
            </a:r>
            <a:endParaRPr lang="en-US" sz="1600" dirty="0"/>
          </a:p>
        </p:txBody>
      </p:sp>
      <p:sp>
        <p:nvSpPr>
          <p:cNvPr id="9" name="Text 7">
            <a:extLst>
              <a:ext uri="{FF2B5EF4-FFF2-40B4-BE49-F238E27FC236}">
                <a16:creationId xmlns:a16="http://schemas.microsoft.com/office/drawing/2014/main" id="{642D2A0F-2590-141B-C0B6-B5C26072FA11}"/>
              </a:ext>
            </a:extLst>
          </p:cNvPr>
          <p:cNvSpPr/>
          <p:nvPr/>
        </p:nvSpPr>
        <p:spPr>
          <a:xfrm>
            <a:off x="914400" y="260604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Apply</a:t>
            </a:r>
            <a:endParaRPr lang="en-US" sz="1600" dirty="0"/>
          </a:p>
        </p:txBody>
      </p:sp>
      <p:sp>
        <p:nvSpPr>
          <p:cNvPr id="10" name="Text 8">
            <a:extLst>
              <a:ext uri="{FF2B5EF4-FFF2-40B4-BE49-F238E27FC236}">
                <a16:creationId xmlns:a16="http://schemas.microsoft.com/office/drawing/2014/main" id="{1DFF8414-8FF8-AAB0-B7C8-44AAF6FFF984}"/>
              </a:ext>
            </a:extLst>
          </p:cNvPr>
          <p:cNvSpPr/>
          <p:nvPr/>
        </p:nvSpPr>
        <p:spPr>
          <a:xfrm>
            <a:off x="2743200" y="260604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Use concepts in scenarios, case studies and assessment planning.</a:t>
            </a:r>
            <a:endParaRPr lang="en-US" sz="1600" dirty="0"/>
          </a:p>
        </p:txBody>
      </p:sp>
      <p:sp>
        <p:nvSpPr>
          <p:cNvPr id="11" name="Text 9">
            <a:extLst>
              <a:ext uri="{FF2B5EF4-FFF2-40B4-BE49-F238E27FC236}">
                <a16:creationId xmlns:a16="http://schemas.microsoft.com/office/drawing/2014/main" id="{80593D52-4CE7-A381-101C-63511531E2E9}"/>
              </a:ext>
            </a:extLst>
          </p:cNvPr>
          <p:cNvSpPr/>
          <p:nvPr/>
        </p:nvSpPr>
        <p:spPr>
          <a:xfrm>
            <a:off x="914400" y="320040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Question</a:t>
            </a:r>
            <a:endParaRPr lang="en-US" sz="1600" dirty="0"/>
          </a:p>
        </p:txBody>
      </p:sp>
      <p:sp>
        <p:nvSpPr>
          <p:cNvPr id="12" name="Text 10">
            <a:extLst>
              <a:ext uri="{FF2B5EF4-FFF2-40B4-BE49-F238E27FC236}">
                <a16:creationId xmlns:a16="http://schemas.microsoft.com/office/drawing/2014/main" id="{5F6A6147-F144-43C5-AF4D-11D45CA6558C}"/>
              </a:ext>
            </a:extLst>
          </p:cNvPr>
          <p:cNvSpPr/>
          <p:nvPr/>
        </p:nvSpPr>
        <p:spPr>
          <a:xfrm>
            <a:off x="2743200" y="320040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Ask what evidence supports a claim and what the limits are.</a:t>
            </a:r>
            <a:endParaRPr lang="en-US" sz="1600" dirty="0"/>
          </a:p>
        </p:txBody>
      </p:sp>
      <p:sp>
        <p:nvSpPr>
          <p:cNvPr id="13" name="Text 11">
            <a:extLst>
              <a:ext uri="{FF2B5EF4-FFF2-40B4-BE49-F238E27FC236}">
                <a16:creationId xmlns:a16="http://schemas.microsoft.com/office/drawing/2014/main" id="{B36BE2A6-60DA-52DE-C239-BF11E22D6E5B}"/>
              </a:ext>
            </a:extLst>
          </p:cNvPr>
          <p:cNvSpPr/>
          <p:nvPr/>
        </p:nvSpPr>
        <p:spPr>
          <a:xfrm>
            <a:off x="914400" y="379476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Justify</a:t>
            </a:r>
            <a:endParaRPr lang="en-US" sz="1600" dirty="0"/>
          </a:p>
        </p:txBody>
      </p:sp>
      <p:sp>
        <p:nvSpPr>
          <p:cNvPr id="14" name="Text 12">
            <a:extLst>
              <a:ext uri="{FF2B5EF4-FFF2-40B4-BE49-F238E27FC236}">
                <a16:creationId xmlns:a16="http://schemas.microsoft.com/office/drawing/2014/main" id="{D7F5E6C8-549B-2B56-C0A1-566D29806C1D}"/>
              </a:ext>
            </a:extLst>
          </p:cNvPr>
          <p:cNvSpPr/>
          <p:nvPr/>
        </p:nvSpPr>
        <p:spPr>
          <a:xfrm>
            <a:off x="2743200" y="379476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Explain why a decision, interpretation or argument is defensible.</a:t>
            </a:r>
            <a:endParaRPr lang="en-US" sz="1600" dirty="0"/>
          </a:p>
        </p:txBody>
      </p:sp>
      <p:sp>
        <p:nvSpPr>
          <p:cNvPr id="15" name="Text 13">
            <a:extLst>
              <a:ext uri="{FF2B5EF4-FFF2-40B4-BE49-F238E27FC236}">
                <a16:creationId xmlns:a16="http://schemas.microsoft.com/office/drawing/2014/main" id="{7545F24E-5309-423A-74AE-6E7CA3601FB5}"/>
              </a:ext>
            </a:extLst>
          </p:cNvPr>
          <p:cNvSpPr/>
          <p:nvPr/>
        </p:nvSpPr>
        <p:spPr>
          <a:xfrm>
            <a:off x="914400" y="4389120"/>
            <a:ext cx="178308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Improve</a:t>
            </a:r>
            <a:endParaRPr lang="en-US" sz="1600" dirty="0"/>
          </a:p>
        </p:txBody>
      </p:sp>
      <p:sp>
        <p:nvSpPr>
          <p:cNvPr id="16" name="Text 14">
            <a:extLst>
              <a:ext uri="{FF2B5EF4-FFF2-40B4-BE49-F238E27FC236}">
                <a16:creationId xmlns:a16="http://schemas.microsoft.com/office/drawing/2014/main" id="{58A745C4-FB30-D216-83BC-882C1E03B220}"/>
              </a:ext>
            </a:extLst>
          </p:cNvPr>
          <p:cNvSpPr/>
          <p:nvPr/>
        </p:nvSpPr>
        <p:spPr>
          <a:xfrm>
            <a:off x="2743200" y="4389120"/>
            <a:ext cx="8549640" cy="539496"/>
          </a:xfrm>
          <a:prstGeom prst="rect">
            <a:avLst/>
          </a:prstGeom>
          <a:noFill/>
          <a:ln/>
        </p:spPr>
        <p:txBody>
          <a:bodyPr wrap="square" lIns="381" tIns="381" rIns="381" bIns="381" rtlCol="0" anchor="ctr">
            <a:normAutofit/>
          </a:bodyPr>
          <a:lstStyle/>
          <a:p>
            <a:pPr marL="0" indent="0">
              <a:buNone/>
            </a:pPr>
            <a:r>
              <a:rPr lang="en-US" sz="1600" dirty="0">
                <a:solidFill>
                  <a:srgbClr val="36454F"/>
                </a:solidFill>
              </a:rPr>
              <a:t>Use feedback, peer discussion and self-review to develop.</a:t>
            </a:r>
            <a:endParaRPr lang="en-US" sz="1600" dirty="0"/>
          </a:p>
        </p:txBody>
      </p:sp>
      <p:sp>
        <p:nvSpPr>
          <p:cNvPr id="17" name="Text 15">
            <a:extLst>
              <a:ext uri="{FF2B5EF4-FFF2-40B4-BE49-F238E27FC236}">
                <a16:creationId xmlns:a16="http://schemas.microsoft.com/office/drawing/2014/main" id="{995A9046-C245-5BCC-9B4F-EF1EC6FE7AC2}"/>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8" name="Text 16">
            <a:extLst>
              <a:ext uri="{FF2B5EF4-FFF2-40B4-BE49-F238E27FC236}">
                <a16:creationId xmlns:a16="http://schemas.microsoft.com/office/drawing/2014/main" id="{390ACB10-4A04-E491-1773-111FA98BA901}"/>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9</a:t>
            </a:r>
            <a:endParaRPr lang="en-US" sz="750" dirty="0"/>
          </a:p>
        </p:txBody>
      </p:sp>
      <p:pic>
        <p:nvPicPr>
          <p:cNvPr id="20" name="Picture 19">
            <a:extLst>
              <a:ext uri="{FF2B5EF4-FFF2-40B4-BE49-F238E27FC236}">
                <a16:creationId xmlns:a16="http://schemas.microsoft.com/office/drawing/2014/main" id="{C49CAB3A-FAA2-53CA-38ED-BEFDE4E2958B}"/>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4086472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0">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Exercise: needs, concerns and expectations</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Individual reflection first, then small-group discussion</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pic>
        <p:nvPicPr>
          <p:cNvPr id="5" name="Image 0" descr="/mnt/data/a_wide_well_lit_modern_classroom_lecture_scene_a.png"/>
          <p:cNvPicPr>
            <a:picLocks noChangeAspect="1"/>
          </p:cNvPicPr>
          <p:nvPr/>
        </p:nvPicPr>
        <p:blipFill>
          <a:blip r:embed="rId3"/>
          <a:srcRect l="13606" r="13606"/>
          <a:stretch/>
        </p:blipFill>
        <p:spPr>
          <a:xfrm>
            <a:off x="6995160" y="1371600"/>
            <a:ext cx="4434840" cy="3429000"/>
          </a:xfrm>
          <a:prstGeom prst="rect">
            <a:avLst/>
          </a:prstGeom>
        </p:spPr>
      </p:pic>
      <p:sp>
        <p:nvSpPr>
          <p:cNvPr id="6" name="Text 3"/>
          <p:cNvSpPr/>
          <p:nvPr/>
        </p:nvSpPr>
        <p:spPr>
          <a:xfrm>
            <a:off x="777240" y="1417320"/>
            <a:ext cx="3657600" cy="146304"/>
          </a:xfrm>
          <a:prstGeom prst="rect">
            <a:avLst/>
          </a:prstGeom>
          <a:noFill/>
          <a:ln/>
        </p:spPr>
        <p:txBody>
          <a:bodyPr wrap="square" lIns="0" tIns="0" rIns="0" bIns="0" rtlCol="0" anchor="ctr"/>
          <a:lstStyle/>
          <a:p>
            <a:pPr marL="0" indent="0">
              <a:buNone/>
            </a:pPr>
            <a:r>
              <a:rPr lang="en-US" sz="900" b="1" dirty="0">
                <a:solidFill>
                  <a:srgbClr val="A65A3A"/>
                </a:solidFill>
              </a:rPr>
              <a:t>Step 1 — Individual reflection</a:t>
            </a:r>
            <a:endParaRPr lang="en-US" sz="900" dirty="0"/>
          </a:p>
        </p:txBody>
      </p:sp>
      <p:sp>
        <p:nvSpPr>
          <p:cNvPr id="7" name="Text 4"/>
          <p:cNvSpPr/>
          <p:nvPr/>
        </p:nvSpPr>
        <p:spPr>
          <a:xfrm>
            <a:off x="777240" y="1783080"/>
            <a:ext cx="5715000" cy="1371600"/>
          </a:xfrm>
          <a:prstGeom prst="rect">
            <a:avLst/>
          </a:prstGeom>
          <a:noFill/>
          <a:ln/>
        </p:spPr>
        <p:txBody>
          <a:bodyPr wrap="square" lIns="635" tIns="635" rIns="635" bIns="635" rtlCol="0" anchor="ctr">
            <a:normAutofit fontScale="92500" lnSpcReduction="10000"/>
          </a:bodyPr>
          <a:lstStyle/>
          <a:p>
            <a:r>
              <a:rPr lang="en-US" sz="1700" b="1" dirty="0" err="1">
                <a:solidFill>
                  <a:srgbClr val="36454F"/>
                </a:solidFill>
                <a:latin typeface="Aptos" pitchFamily="34" charset="0"/>
                <a:ea typeface="Aptos" pitchFamily="34" charset="-122"/>
                <a:cs typeface="Aptos" pitchFamily="34" charset="-120"/>
              </a:rPr>
              <a:t>VeVox</a:t>
            </a:r>
            <a:endParaRPr lang="en-US" sz="1700" b="1" dirty="0">
              <a:solidFill>
                <a:srgbClr val="36454F"/>
              </a:solidFill>
              <a:latin typeface="Aptos" pitchFamily="34" charset="0"/>
              <a:ea typeface="Aptos" pitchFamily="34" charset="-122"/>
              <a:cs typeface="Aptos" pitchFamily="34" charset="-120"/>
            </a:endParaRPr>
          </a:p>
          <a:p>
            <a:endParaRPr lang="en-US" sz="1700" dirty="0">
              <a:solidFill>
                <a:srgbClr val="36454F"/>
              </a:solidFill>
              <a:latin typeface="Aptos" pitchFamily="34" charset="0"/>
              <a:ea typeface="Aptos" pitchFamily="34" charset="-122"/>
              <a:cs typeface="Aptos" pitchFamily="34" charset="-120"/>
            </a:endParaRPr>
          </a:p>
          <a:p>
            <a:r>
              <a:rPr lang="en-US" sz="1700" dirty="0">
                <a:solidFill>
                  <a:srgbClr val="36454F"/>
                </a:solidFill>
                <a:latin typeface="Aptos" pitchFamily="34" charset="0"/>
                <a:ea typeface="Aptos" pitchFamily="34" charset="-122"/>
                <a:cs typeface="Aptos" pitchFamily="34" charset="-120"/>
              </a:rPr>
              <a:t>What do I need from this module to succeed?</a:t>
            </a:r>
            <a:endParaRPr lang="en-US" sz="1700" dirty="0"/>
          </a:p>
          <a:p>
            <a:r>
              <a:rPr lang="en-US" sz="1700" dirty="0">
                <a:solidFill>
                  <a:srgbClr val="36454F"/>
                </a:solidFill>
                <a:latin typeface="Aptos" pitchFamily="34" charset="0"/>
                <a:ea typeface="Aptos" pitchFamily="34" charset="-122"/>
                <a:cs typeface="Aptos" pitchFamily="34" charset="-120"/>
              </a:rPr>
              <a:t>What concerns do I have about the content, assessment or timetable?</a:t>
            </a:r>
            <a:endParaRPr lang="en-US" sz="1700" dirty="0"/>
          </a:p>
          <a:p>
            <a:r>
              <a:rPr lang="en-US" sz="1700" dirty="0">
                <a:solidFill>
                  <a:srgbClr val="36454F"/>
                </a:solidFill>
                <a:latin typeface="Aptos" pitchFamily="34" charset="0"/>
                <a:ea typeface="Aptos" pitchFamily="34" charset="-122"/>
                <a:cs typeface="Aptos" pitchFamily="34" charset="-120"/>
              </a:rPr>
              <a:t>What do I expect from myself, the tutor and the group?</a:t>
            </a:r>
            <a:endParaRPr lang="en-US" sz="1700" dirty="0"/>
          </a:p>
        </p:txBody>
      </p:sp>
      <p:sp>
        <p:nvSpPr>
          <p:cNvPr id="8" name="Text 5"/>
          <p:cNvSpPr/>
          <p:nvPr/>
        </p:nvSpPr>
        <p:spPr>
          <a:xfrm>
            <a:off x="777240" y="3520440"/>
            <a:ext cx="3108960" cy="146304"/>
          </a:xfrm>
          <a:prstGeom prst="rect">
            <a:avLst/>
          </a:prstGeom>
          <a:noFill/>
          <a:ln/>
        </p:spPr>
        <p:txBody>
          <a:bodyPr wrap="square" lIns="0" tIns="0" rIns="0" bIns="0" rtlCol="0" anchor="ctr"/>
          <a:lstStyle/>
          <a:p>
            <a:pPr marL="0" indent="0">
              <a:buNone/>
            </a:pPr>
            <a:endParaRPr lang="en-US" sz="900" dirty="0"/>
          </a:p>
        </p:txBody>
      </p:sp>
      <p:sp>
        <p:nvSpPr>
          <p:cNvPr id="9" name="Text 6"/>
          <p:cNvSpPr/>
          <p:nvPr/>
        </p:nvSpPr>
        <p:spPr>
          <a:xfrm>
            <a:off x="777240" y="3886200"/>
            <a:ext cx="5715000" cy="1371600"/>
          </a:xfrm>
          <a:prstGeom prst="rect">
            <a:avLst/>
          </a:prstGeom>
          <a:noFill/>
          <a:ln/>
        </p:spPr>
        <p:txBody>
          <a:bodyPr wrap="square" lIns="635" tIns="635" rIns="635" bIns="635" rtlCol="0" anchor="ctr">
            <a:normAutofit/>
          </a:bodyPr>
          <a:lstStyle/>
          <a:p>
            <a:endParaRPr lang="en-US" sz="1700" dirty="0"/>
          </a:p>
        </p:txBody>
      </p:sp>
      <p:sp>
        <p:nvSpPr>
          <p:cNvPr id="10" name="Text 7"/>
          <p:cNvSpPr/>
          <p:nvPr/>
        </p:nvSpPr>
        <p:spPr>
          <a:xfrm>
            <a:off x="886968" y="5120640"/>
            <a:ext cx="10332720" cy="320040"/>
          </a:xfrm>
          <a:prstGeom prst="rect">
            <a:avLst/>
          </a:prstGeom>
          <a:noFill/>
          <a:ln/>
        </p:spPr>
        <p:txBody>
          <a:bodyPr wrap="square" lIns="254" tIns="254" rIns="254" bIns="254" rtlCol="0" anchor="ctr"/>
          <a:lstStyle/>
          <a:p>
            <a:pPr marL="0" indent="0" algn="ctr">
              <a:buNone/>
            </a:pPr>
            <a:endParaRPr lang="en-US" sz="1700" dirty="0"/>
          </a:p>
        </p:txBody>
      </p:sp>
      <p:sp>
        <p:nvSpPr>
          <p:cNvPr id="11" name="Text 8"/>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9"/>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10</a:t>
            </a:r>
            <a:endParaRPr lang="en-US" sz="750" dirty="0"/>
          </a:p>
        </p:txBody>
      </p:sp>
      <p:pic>
        <p:nvPicPr>
          <p:cNvPr id="14" name="Picture 13">
            <a:extLst>
              <a:ext uri="{FF2B5EF4-FFF2-40B4-BE49-F238E27FC236}">
                <a16:creationId xmlns:a16="http://schemas.microsoft.com/office/drawing/2014/main" id="{32850388-6E98-6C7C-6F81-9D26D68CB820}"/>
              </a:ext>
            </a:extLst>
          </p:cNvPr>
          <p:cNvPicPr>
            <a:picLocks noChangeAspect="1"/>
          </p:cNvPicPr>
          <p:nvPr/>
        </p:nvPicPr>
        <p:blipFill>
          <a:blip r:embed="rId4"/>
          <a:stretch>
            <a:fillRect/>
          </a:stretch>
        </p:blipFill>
        <p:spPr>
          <a:xfrm>
            <a:off x="1" y="5744951"/>
            <a:ext cx="12192000" cy="1113049"/>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F24E9BAA-7461-46E6-5B87-1F66F6903F9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8380B43-98DE-7A0D-50DC-CFD9A6B4367E}"/>
              </a:ext>
            </a:extLst>
          </p:cNvPr>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Exercise: needs, concerns and expectations</a:t>
            </a:r>
            <a:endParaRPr lang="en-US" sz="2800" dirty="0"/>
          </a:p>
        </p:txBody>
      </p:sp>
      <p:sp>
        <p:nvSpPr>
          <p:cNvPr id="3" name="Text 1">
            <a:extLst>
              <a:ext uri="{FF2B5EF4-FFF2-40B4-BE49-F238E27FC236}">
                <a16:creationId xmlns:a16="http://schemas.microsoft.com/office/drawing/2014/main" id="{F7EB236B-15CB-0115-8BD3-EBFC677A64AD}"/>
              </a:ext>
            </a:extLst>
          </p:cNvPr>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Individual reflection first, then small-group discussion</a:t>
            </a:r>
            <a:endParaRPr lang="en-US" sz="1200" dirty="0"/>
          </a:p>
        </p:txBody>
      </p:sp>
      <p:sp>
        <p:nvSpPr>
          <p:cNvPr id="4" name="Shape 2">
            <a:extLst>
              <a:ext uri="{FF2B5EF4-FFF2-40B4-BE49-F238E27FC236}">
                <a16:creationId xmlns:a16="http://schemas.microsoft.com/office/drawing/2014/main" id="{A63E1708-A5BA-044C-465C-15DA2D5E0834}"/>
              </a:ext>
            </a:extLst>
          </p:cNvPr>
          <p:cNvSpPr/>
          <p:nvPr/>
        </p:nvSpPr>
        <p:spPr>
          <a:xfrm>
            <a:off x="566928" y="1161288"/>
            <a:ext cx="10972800" cy="0"/>
          </a:xfrm>
          <a:prstGeom prst="line">
            <a:avLst/>
          </a:prstGeom>
          <a:noFill/>
          <a:ln w="13970">
            <a:solidFill>
              <a:srgbClr val="E4D8C8"/>
            </a:solidFill>
            <a:prstDash val="solid"/>
          </a:ln>
        </p:spPr>
        <p:txBody>
          <a:bodyPr/>
          <a:lstStyle/>
          <a:p>
            <a:endParaRPr lang="en-GB"/>
          </a:p>
        </p:txBody>
      </p:sp>
      <p:pic>
        <p:nvPicPr>
          <p:cNvPr id="5" name="Image 0" descr="/mnt/data/a_wide_well_lit_modern_classroom_lecture_scene_a.png">
            <a:extLst>
              <a:ext uri="{FF2B5EF4-FFF2-40B4-BE49-F238E27FC236}">
                <a16:creationId xmlns:a16="http://schemas.microsoft.com/office/drawing/2014/main" id="{8A22C2B4-F757-D4D5-A09C-362C76095898}"/>
              </a:ext>
            </a:extLst>
          </p:cNvPr>
          <p:cNvPicPr>
            <a:picLocks noChangeAspect="1"/>
          </p:cNvPicPr>
          <p:nvPr/>
        </p:nvPicPr>
        <p:blipFill>
          <a:blip r:embed="rId3"/>
          <a:srcRect l="13606" r="13606"/>
          <a:stretch/>
        </p:blipFill>
        <p:spPr>
          <a:xfrm>
            <a:off x="6995160" y="1371600"/>
            <a:ext cx="4434840" cy="3429000"/>
          </a:xfrm>
          <a:prstGeom prst="rect">
            <a:avLst/>
          </a:prstGeom>
        </p:spPr>
      </p:pic>
      <p:sp>
        <p:nvSpPr>
          <p:cNvPr id="6" name="Text 3">
            <a:extLst>
              <a:ext uri="{FF2B5EF4-FFF2-40B4-BE49-F238E27FC236}">
                <a16:creationId xmlns:a16="http://schemas.microsoft.com/office/drawing/2014/main" id="{339B0FCA-02A1-F933-13F1-EF4BD05B2F55}"/>
              </a:ext>
            </a:extLst>
          </p:cNvPr>
          <p:cNvSpPr/>
          <p:nvPr/>
        </p:nvSpPr>
        <p:spPr>
          <a:xfrm>
            <a:off x="777240" y="1417320"/>
            <a:ext cx="3657600" cy="146304"/>
          </a:xfrm>
          <a:prstGeom prst="rect">
            <a:avLst/>
          </a:prstGeom>
          <a:noFill/>
          <a:ln/>
        </p:spPr>
        <p:txBody>
          <a:bodyPr wrap="square" lIns="0" tIns="0" rIns="0" bIns="0" rtlCol="0" anchor="ctr"/>
          <a:lstStyle/>
          <a:p>
            <a:pPr marL="0" indent="0">
              <a:buNone/>
            </a:pPr>
            <a:r>
              <a:rPr lang="en-US" sz="900" b="1" dirty="0">
                <a:solidFill>
                  <a:srgbClr val="A65A3A"/>
                </a:solidFill>
              </a:rPr>
              <a:t>Step 1 — Individual reflection</a:t>
            </a:r>
            <a:endParaRPr lang="en-US" sz="900" dirty="0"/>
          </a:p>
        </p:txBody>
      </p:sp>
      <p:sp>
        <p:nvSpPr>
          <p:cNvPr id="7" name="Text 4">
            <a:extLst>
              <a:ext uri="{FF2B5EF4-FFF2-40B4-BE49-F238E27FC236}">
                <a16:creationId xmlns:a16="http://schemas.microsoft.com/office/drawing/2014/main" id="{10119AC3-BC4E-21B8-9100-FF825C0DC5F0}"/>
              </a:ext>
            </a:extLst>
          </p:cNvPr>
          <p:cNvSpPr/>
          <p:nvPr/>
        </p:nvSpPr>
        <p:spPr>
          <a:xfrm>
            <a:off x="777240" y="1783080"/>
            <a:ext cx="5715000" cy="1371600"/>
          </a:xfrm>
          <a:prstGeom prst="rect">
            <a:avLst/>
          </a:prstGeom>
          <a:noFill/>
          <a:ln/>
        </p:spPr>
        <p:txBody>
          <a:bodyPr wrap="square" lIns="635" tIns="635" rIns="635" bIns="635" rtlCol="0" anchor="ctr">
            <a:normAutofit fontScale="92500" lnSpcReduction="10000"/>
          </a:bodyPr>
          <a:lstStyle/>
          <a:p>
            <a:r>
              <a:rPr lang="en-US" sz="1700" b="1" dirty="0" err="1">
                <a:solidFill>
                  <a:srgbClr val="36454F"/>
                </a:solidFill>
                <a:latin typeface="Aptos" pitchFamily="34" charset="0"/>
                <a:ea typeface="Aptos" pitchFamily="34" charset="-122"/>
                <a:cs typeface="Aptos" pitchFamily="34" charset="-120"/>
              </a:rPr>
              <a:t>VeVox</a:t>
            </a:r>
            <a:endParaRPr lang="en-US" sz="1700" b="1" dirty="0">
              <a:solidFill>
                <a:srgbClr val="36454F"/>
              </a:solidFill>
              <a:latin typeface="Aptos" pitchFamily="34" charset="0"/>
              <a:ea typeface="Aptos" pitchFamily="34" charset="-122"/>
              <a:cs typeface="Aptos" pitchFamily="34" charset="-120"/>
            </a:endParaRPr>
          </a:p>
          <a:p>
            <a:endParaRPr lang="en-US" sz="1700" dirty="0">
              <a:solidFill>
                <a:srgbClr val="36454F"/>
              </a:solidFill>
              <a:latin typeface="Aptos" pitchFamily="34" charset="0"/>
              <a:ea typeface="Aptos" pitchFamily="34" charset="-122"/>
              <a:cs typeface="Aptos" pitchFamily="34" charset="-120"/>
            </a:endParaRPr>
          </a:p>
          <a:p>
            <a:r>
              <a:rPr lang="en-US" sz="1700" dirty="0">
                <a:solidFill>
                  <a:srgbClr val="36454F"/>
                </a:solidFill>
                <a:latin typeface="Aptos" pitchFamily="34" charset="0"/>
                <a:ea typeface="Aptos" pitchFamily="34" charset="-122"/>
                <a:cs typeface="Aptos" pitchFamily="34" charset="-120"/>
              </a:rPr>
              <a:t>What do I need from this module to succeed?</a:t>
            </a:r>
            <a:endParaRPr lang="en-US" sz="1700" dirty="0"/>
          </a:p>
          <a:p>
            <a:r>
              <a:rPr lang="en-US" sz="1700" dirty="0">
                <a:solidFill>
                  <a:srgbClr val="36454F"/>
                </a:solidFill>
                <a:latin typeface="Aptos" pitchFamily="34" charset="0"/>
                <a:ea typeface="Aptos" pitchFamily="34" charset="-122"/>
                <a:cs typeface="Aptos" pitchFamily="34" charset="-120"/>
              </a:rPr>
              <a:t>What concerns do I have about the content, assessment or timetable?</a:t>
            </a:r>
            <a:endParaRPr lang="en-US" sz="1700" dirty="0"/>
          </a:p>
          <a:p>
            <a:r>
              <a:rPr lang="en-US" sz="1700" dirty="0">
                <a:solidFill>
                  <a:srgbClr val="36454F"/>
                </a:solidFill>
                <a:latin typeface="Aptos" pitchFamily="34" charset="0"/>
                <a:ea typeface="Aptos" pitchFamily="34" charset="-122"/>
                <a:cs typeface="Aptos" pitchFamily="34" charset="-120"/>
              </a:rPr>
              <a:t>What do I expect from myself, the tutor and the group?</a:t>
            </a:r>
            <a:endParaRPr lang="en-US" sz="1700" dirty="0"/>
          </a:p>
        </p:txBody>
      </p:sp>
      <p:sp>
        <p:nvSpPr>
          <p:cNvPr id="8" name="Text 5">
            <a:extLst>
              <a:ext uri="{FF2B5EF4-FFF2-40B4-BE49-F238E27FC236}">
                <a16:creationId xmlns:a16="http://schemas.microsoft.com/office/drawing/2014/main" id="{734DBFCF-F3F6-1FF5-82D2-A63D1B7645DC}"/>
              </a:ext>
            </a:extLst>
          </p:cNvPr>
          <p:cNvSpPr/>
          <p:nvPr/>
        </p:nvSpPr>
        <p:spPr>
          <a:xfrm>
            <a:off x="777240" y="3520440"/>
            <a:ext cx="3108960" cy="146304"/>
          </a:xfrm>
          <a:prstGeom prst="rect">
            <a:avLst/>
          </a:prstGeom>
          <a:noFill/>
          <a:ln/>
        </p:spPr>
        <p:txBody>
          <a:bodyPr wrap="square" lIns="0" tIns="0" rIns="0" bIns="0" rtlCol="0" anchor="ctr"/>
          <a:lstStyle/>
          <a:p>
            <a:pPr marL="0" indent="0">
              <a:buNone/>
            </a:pPr>
            <a:r>
              <a:rPr lang="en-US" sz="900" b="1" dirty="0">
                <a:solidFill>
                  <a:srgbClr val="A65A3A"/>
                </a:solidFill>
              </a:rPr>
              <a:t>Step 2 — Group output</a:t>
            </a:r>
            <a:endParaRPr lang="en-US" sz="900" dirty="0"/>
          </a:p>
        </p:txBody>
      </p:sp>
      <p:sp>
        <p:nvSpPr>
          <p:cNvPr id="9" name="Text 6">
            <a:extLst>
              <a:ext uri="{FF2B5EF4-FFF2-40B4-BE49-F238E27FC236}">
                <a16:creationId xmlns:a16="http://schemas.microsoft.com/office/drawing/2014/main" id="{D7A678AC-77D6-4CD9-4F5B-7621ECA26A0B}"/>
              </a:ext>
            </a:extLst>
          </p:cNvPr>
          <p:cNvSpPr/>
          <p:nvPr/>
        </p:nvSpPr>
        <p:spPr>
          <a:xfrm>
            <a:off x="777240" y="3886200"/>
            <a:ext cx="5715000" cy="1371600"/>
          </a:xfrm>
          <a:prstGeom prst="rect">
            <a:avLst/>
          </a:prstGeom>
          <a:noFill/>
          <a:ln/>
        </p:spPr>
        <p:txBody>
          <a:bodyPr wrap="square" lIns="635" tIns="635" rIns="635" bIns="635" rtlCol="0" anchor="ctr">
            <a:normAutofit/>
          </a:bodyPr>
          <a:lstStyle/>
          <a:p>
            <a:r>
              <a:rPr lang="en-US" sz="1700" dirty="0">
                <a:solidFill>
                  <a:srgbClr val="36454F"/>
                </a:solidFill>
                <a:latin typeface="Aptos" pitchFamily="34" charset="0"/>
                <a:ea typeface="Aptos" pitchFamily="34" charset="-122"/>
                <a:cs typeface="Aptos" pitchFamily="34" charset="-120"/>
              </a:rPr>
              <a:t>Agree three shared needs.</a:t>
            </a:r>
            <a:endParaRPr lang="en-US" sz="1700" dirty="0"/>
          </a:p>
          <a:p>
            <a:r>
              <a:rPr lang="en-US" sz="1700" dirty="0">
                <a:solidFill>
                  <a:srgbClr val="36454F"/>
                </a:solidFill>
                <a:latin typeface="Aptos" pitchFamily="34" charset="0"/>
                <a:ea typeface="Aptos" pitchFamily="34" charset="-122"/>
                <a:cs typeface="Aptos" pitchFamily="34" charset="-120"/>
              </a:rPr>
              <a:t>Agree two concerns to raise constructively.</a:t>
            </a:r>
            <a:endParaRPr lang="en-US" sz="1700" dirty="0"/>
          </a:p>
          <a:p>
            <a:r>
              <a:rPr lang="en-US" sz="1700" dirty="0">
                <a:solidFill>
                  <a:srgbClr val="36454F"/>
                </a:solidFill>
                <a:latin typeface="Aptos" pitchFamily="34" charset="0"/>
                <a:ea typeface="Aptos" pitchFamily="34" charset="-122"/>
                <a:cs typeface="Aptos" pitchFamily="34" charset="-120"/>
              </a:rPr>
              <a:t>Agree one standard you think the class should adopt.</a:t>
            </a:r>
            <a:endParaRPr lang="en-US" sz="1700" dirty="0"/>
          </a:p>
        </p:txBody>
      </p:sp>
      <p:sp>
        <p:nvSpPr>
          <p:cNvPr id="10" name="Text 7">
            <a:extLst>
              <a:ext uri="{FF2B5EF4-FFF2-40B4-BE49-F238E27FC236}">
                <a16:creationId xmlns:a16="http://schemas.microsoft.com/office/drawing/2014/main" id="{E600B875-D4D0-22DD-7CE5-2C94358AF252}"/>
              </a:ext>
            </a:extLst>
          </p:cNvPr>
          <p:cNvSpPr/>
          <p:nvPr/>
        </p:nvSpPr>
        <p:spPr>
          <a:xfrm>
            <a:off x="886968" y="5120640"/>
            <a:ext cx="10332720" cy="320040"/>
          </a:xfrm>
          <a:prstGeom prst="rect">
            <a:avLst/>
          </a:prstGeom>
          <a:noFill/>
          <a:ln/>
        </p:spPr>
        <p:txBody>
          <a:bodyPr wrap="square" lIns="254" tIns="254" rIns="254" bIns="254" rtlCol="0" anchor="ctr"/>
          <a:lstStyle/>
          <a:p>
            <a:pPr marL="0" indent="0" algn="ctr">
              <a:buNone/>
            </a:pPr>
            <a:r>
              <a:rPr lang="en-US" sz="1700" b="1" dirty="0">
                <a:solidFill>
                  <a:srgbClr val="12263A"/>
                </a:solidFill>
              </a:rPr>
              <a:t>Output: one table </a:t>
            </a:r>
            <a:r>
              <a:rPr lang="en-US" sz="1700" b="1" dirty="0" err="1">
                <a:solidFill>
                  <a:srgbClr val="12263A"/>
                </a:solidFill>
              </a:rPr>
              <a:t>post-it</a:t>
            </a:r>
            <a:r>
              <a:rPr lang="en-US" sz="1700" b="1" dirty="0">
                <a:solidFill>
                  <a:srgbClr val="12263A"/>
                </a:solidFill>
              </a:rPr>
              <a:t> / </a:t>
            </a:r>
            <a:r>
              <a:rPr lang="en-US" sz="1700" b="1" dirty="0" err="1">
                <a:solidFill>
                  <a:srgbClr val="12263A"/>
                </a:solidFill>
              </a:rPr>
              <a:t>VeVox</a:t>
            </a:r>
            <a:r>
              <a:rPr lang="en-US" sz="1700" b="1" dirty="0">
                <a:solidFill>
                  <a:srgbClr val="12263A"/>
                </a:solidFill>
              </a:rPr>
              <a:t> comment per group.</a:t>
            </a:r>
            <a:endParaRPr lang="en-US" sz="1700" dirty="0"/>
          </a:p>
        </p:txBody>
      </p:sp>
      <p:sp>
        <p:nvSpPr>
          <p:cNvPr id="11" name="Text 8">
            <a:extLst>
              <a:ext uri="{FF2B5EF4-FFF2-40B4-BE49-F238E27FC236}">
                <a16:creationId xmlns:a16="http://schemas.microsoft.com/office/drawing/2014/main" id="{550C627C-7568-A062-29DD-84060FC65C5B}"/>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9">
            <a:extLst>
              <a:ext uri="{FF2B5EF4-FFF2-40B4-BE49-F238E27FC236}">
                <a16:creationId xmlns:a16="http://schemas.microsoft.com/office/drawing/2014/main" id="{0E0A4B7D-B987-4971-ED7A-73BE506D836F}"/>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10</a:t>
            </a:r>
            <a:endParaRPr lang="en-US" sz="750" dirty="0"/>
          </a:p>
        </p:txBody>
      </p:sp>
      <p:pic>
        <p:nvPicPr>
          <p:cNvPr id="14" name="Picture 13">
            <a:extLst>
              <a:ext uri="{FF2B5EF4-FFF2-40B4-BE49-F238E27FC236}">
                <a16:creationId xmlns:a16="http://schemas.microsoft.com/office/drawing/2014/main" id="{BA93A608-1CF8-0D4F-D6F0-D6F92D17A8CF}"/>
              </a:ext>
            </a:extLst>
          </p:cNvPr>
          <p:cNvPicPr>
            <a:picLocks noChangeAspect="1"/>
          </p:cNvPicPr>
          <p:nvPr/>
        </p:nvPicPr>
        <p:blipFill>
          <a:blip r:embed="rId4"/>
          <a:stretch>
            <a:fillRect/>
          </a:stretch>
        </p:blipFill>
        <p:spPr>
          <a:xfrm>
            <a:off x="1" y="5744951"/>
            <a:ext cx="12192000" cy="1113049"/>
          </a:xfrm>
          <a:prstGeom prst="rect">
            <a:avLst/>
          </a:prstGeom>
        </p:spPr>
      </p:pic>
    </p:spTree>
    <p:extLst>
      <p:ext uri="{BB962C8B-B14F-4D97-AF65-F5344CB8AC3E}">
        <p14:creationId xmlns:p14="http://schemas.microsoft.com/office/powerpoint/2010/main" val="2331627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C1F39-70D5-729F-6B21-5468E8B714D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C73D8B8-2B52-F432-7258-815E38F7E104}"/>
              </a:ext>
            </a:extLst>
          </p:cNvPr>
          <p:cNvSpPr txBox="1"/>
          <p:nvPr/>
        </p:nvSpPr>
        <p:spPr>
          <a:xfrm>
            <a:off x="1732882" y="1763475"/>
            <a:ext cx="8726236" cy="1569660"/>
          </a:xfrm>
          <a:prstGeom prst="rect">
            <a:avLst/>
          </a:prstGeom>
          <a:noFill/>
        </p:spPr>
        <p:txBody>
          <a:bodyPr wrap="none" rtlCol="0">
            <a:spAutoFit/>
          </a:bodyPr>
          <a:lstStyle/>
          <a:p>
            <a:pPr algn="ctr"/>
            <a:r>
              <a:rPr lang="en-GB" sz="9600" dirty="0"/>
              <a:t>Break – 15 mins </a:t>
            </a:r>
          </a:p>
        </p:txBody>
      </p:sp>
      <p:pic>
        <p:nvPicPr>
          <p:cNvPr id="4" name="Picture 3">
            <a:extLst>
              <a:ext uri="{FF2B5EF4-FFF2-40B4-BE49-F238E27FC236}">
                <a16:creationId xmlns:a16="http://schemas.microsoft.com/office/drawing/2014/main" id="{39AD72D2-61CF-6142-F3A2-FA4E343B8903}"/>
              </a:ext>
            </a:extLst>
          </p:cNvPr>
          <p:cNvPicPr>
            <a:picLocks noChangeAspect="1"/>
          </p:cNvPicPr>
          <p:nvPr/>
        </p:nvPicPr>
        <p:blipFill>
          <a:blip r:embed="rId2"/>
          <a:stretch>
            <a:fillRect/>
          </a:stretch>
        </p:blipFill>
        <p:spPr>
          <a:xfrm>
            <a:off x="1" y="5744951"/>
            <a:ext cx="12192000" cy="1113049"/>
          </a:xfrm>
          <a:prstGeom prst="rect">
            <a:avLst/>
          </a:prstGeom>
        </p:spPr>
      </p:pic>
    </p:spTree>
    <p:extLst>
      <p:ext uri="{BB962C8B-B14F-4D97-AF65-F5344CB8AC3E}">
        <p14:creationId xmlns:p14="http://schemas.microsoft.com/office/powerpoint/2010/main" val="2268213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name="Slide 11">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Exercise: build the class contract</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Standards we agree to work by</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22960" y="1417320"/>
            <a:ext cx="10241280" cy="3108960"/>
          </a:xfrm>
          <a:prstGeom prst="rect">
            <a:avLst/>
          </a:prstGeom>
          <a:noFill/>
          <a:ln/>
        </p:spPr>
        <p:txBody>
          <a:bodyPr wrap="square" lIns="635" tIns="635" rIns="635" bIns="635" rtlCol="0" anchor="ctr">
            <a:normAutofit/>
          </a:bodyPr>
          <a:lstStyle/>
          <a:p>
            <a:r>
              <a:rPr lang="en-US" sz="1700" dirty="0">
                <a:solidFill>
                  <a:srgbClr val="36454F"/>
                </a:solidFill>
                <a:latin typeface="Aptos" pitchFamily="34" charset="0"/>
                <a:ea typeface="Aptos" pitchFamily="34" charset="-122"/>
                <a:cs typeface="Aptos" pitchFamily="34" charset="-120"/>
              </a:rPr>
              <a:t>Attendance and punctuality: what is reasonable and respectful?</a:t>
            </a:r>
            <a:endParaRPr lang="en-US" sz="1700" dirty="0"/>
          </a:p>
          <a:p>
            <a:r>
              <a:rPr lang="en-US" sz="1700" dirty="0">
                <a:solidFill>
                  <a:srgbClr val="36454F"/>
                </a:solidFill>
                <a:latin typeface="Aptos" pitchFamily="34" charset="0"/>
                <a:ea typeface="Aptos" pitchFamily="34" charset="-122"/>
                <a:cs typeface="Aptos" pitchFamily="34" charset="-120"/>
              </a:rPr>
              <a:t>Preparation: what should everyone do before class?</a:t>
            </a:r>
            <a:endParaRPr lang="en-US" sz="1700" dirty="0"/>
          </a:p>
          <a:p>
            <a:r>
              <a:rPr lang="en-US" sz="1700" dirty="0">
                <a:solidFill>
                  <a:srgbClr val="36454F"/>
                </a:solidFill>
                <a:latin typeface="Aptos" pitchFamily="34" charset="0"/>
                <a:ea typeface="Aptos" pitchFamily="34" charset="-122"/>
                <a:cs typeface="Aptos" pitchFamily="34" charset="-120"/>
              </a:rPr>
              <a:t>Discussion: how do we challenge ideas without attacking people?</a:t>
            </a:r>
            <a:endParaRPr lang="en-US" sz="1700" dirty="0"/>
          </a:p>
          <a:p>
            <a:r>
              <a:rPr lang="en-US" sz="1700" dirty="0">
                <a:solidFill>
                  <a:srgbClr val="36454F"/>
                </a:solidFill>
                <a:latin typeface="Aptos" pitchFamily="34" charset="0"/>
                <a:ea typeface="Aptos" pitchFamily="34" charset="-122"/>
                <a:cs typeface="Aptos" pitchFamily="34" charset="-120"/>
              </a:rPr>
              <a:t>Technology: how should laptops and phones support learning?</a:t>
            </a:r>
            <a:endParaRPr lang="en-US" sz="1700" dirty="0"/>
          </a:p>
          <a:p>
            <a:r>
              <a:rPr lang="en-US" sz="1700" dirty="0">
                <a:solidFill>
                  <a:srgbClr val="36454F"/>
                </a:solidFill>
                <a:latin typeface="Aptos" pitchFamily="34" charset="0"/>
                <a:ea typeface="Aptos" pitchFamily="34" charset="-122"/>
                <a:cs typeface="Aptos" pitchFamily="34" charset="-120"/>
              </a:rPr>
              <a:t>Assessment: how do we seek help early and act with academic integrity?</a:t>
            </a:r>
            <a:endParaRPr lang="en-US" sz="1700" dirty="0"/>
          </a:p>
          <a:p>
            <a:r>
              <a:rPr lang="en-US" sz="1700" dirty="0">
                <a:solidFill>
                  <a:srgbClr val="36454F"/>
                </a:solidFill>
                <a:latin typeface="Aptos" pitchFamily="34" charset="0"/>
                <a:ea typeface="Aptos" pitchFamily="34" charset="-122"/>
                <a:cs typeface="Aptos" pitchFamily="34" charset="-120"/>
              </a:rPr>
              <a:t>Inclusion: how do we make the room safe for participation?</a:t>
            </a:r>
            <a:endParaRPr lang="en-US" sz="1700" dirty="0"/>
          </a:p>
        </p:txBody>
      </p:sp>
      <p:sp>
        <p:nvSpPr>
          <p:cNvPr id="6" name="Text 4"/>
          <p:cNvSpPr/>
          <p:nvPr/>
        </p:nvSpPr>
        <p:spPr>
          <a:xfrm>
            <a:off x="777240" y="4133778"/>
            <a:ext cx="10332720" cy="457200"/>
          </a:xfrm>
          <a:prstGeom prst="rect">
            <a:avLst/>
          </a:prstGeom>
          <a:noFill/>
          <a:ln/>
        </p:spPr>
        <p:txBody>
          <a:bodyPr wrap="square" lIns="254" tIns="254" rIns="254" bIns="254" rtlCol="0" anchor="ctr">
            <a:normAutofit/>
          </a:bodyPr>
          <a:lstStyle/>
          <a:p>
            <a:pPr marL="0" indent="0" algn="ctr">
              <a:buNone/>
            </a:pPr>
            <a:r>
              <a:rPr lang="en-US" sz="2000" b="1" dirty="0">
                <a:solidFill>
                  <a:srgbClr val="A65A3A"/>
                </a:solidFill>
              </a:rPr>
              <a:t>Task: turn these prompts into six agreed class standards written in plain language.</a:t>
            </a:r>
            <a:endParaRPr lang="en-US" sz="2000" dirty="0"/>
          </a:p>
        </p:txBody>
      </p:sp>
      <p:sp>
        <p:nvSpPr>
          <p:cNvPr id="7" name="Text 5"/>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11</a:t>
            </a:r>
            <a:endParaRPr lang="en-US" sz="750" dirty="0"/>
          </a:p>
        </p:txBody>
      </p:sp>
      <p:pic>
        <p:nvPicPr>
          <p:cNvPr id="10" name="Picture 9">
            <a:extLst>
              <a:ext uri="{FF2B5EF4-FFF2-40B4-BE49-F238E27FC236}">
                <a16:creationId xmlns:a16="http://schemas.microsoft.com/office/drawing/2014/main" id="{004FC82F-952E-1E0F-39C3-E86AB652DAAD}"/>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name="Slide 12">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Draft agreed standards</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Use these as a starting point and adapt them as a group</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68680" y="1417320"/>
            <a:ext cx="10241280" cy="3017520"/>
          </a:xfrm>
          <a:prstGeom prst="rect">
            <a:avLst/>
          </a:prstGeom>
          <a:noFill/>
          <a:ln/>
        </p:spPr>
        <p:txBody>
          <a:bodyPr wrap="square" lIns="635" tIns="635" rIns="635" bIns="635" rtlCol="0" anchor="ctr">
            <a:normAutofit/>
          </a:bodyPr>
          <a:lstStyle/>
          <a:p>
            <a:r>
              <a:rPr lang="en-US" sz="1800" dirty="0">
                <a:solidFill>
                  <a:srgbClr val="36454F"/>
                </a:solidFill>
                <a:latin typeface="Aptos" pitchFamily="34" charset="0"/>
                <a:ea typeface="Aptos" pitchFamily="34" charset="-122"/>
                <a:cs typeface="Aptos" pitchFamily="34" charset="-120"/>
              </a:rPr>
              <a:t>We arrive prepared and ready to begin.</a:t>
            </a:r>
            <a:endParaRPr lang="en-US" sz="1800" dirty="0"/>
          </a:p>
          <a:p>
            <a:r>
              <a:rPr lang="en-US" sz="1800" dirty="0">
                <a:solidFill>
                  <a:srgbClr val="36454F"/>
                </a:solidFill>
                <a:latin typeface="Aptos" pitchFamily="34" charset="0"/>
                <a:ea typeface="Aptos" pitchFamily="34" charset="-122"/>
                <a:cs typeface="Aptos" pitchFamily="34" charset="-120"/>
              </a:rPr>
              <a:t>We respect different experiences, backgrounds and viewpoints.</a:t>
            </a:r>
            <a:endParaRPr lang="en-US" sz="1800" dirty="0"/>
          </a:p>
          <a:p>
            <a:r>
              <a:rPr lang="en-US" sz="1800" dirty="0">
                <a:solidFill>
                  <a:srgbClr val="36454F"/>
                </a:solidFill>
                <a:latin typeface="Aptos" pitchFamily="34" charset="0"/>
                <a:ea typeface="Aptos" pitchFamily="34" charset="-122"/>
                <a:cs typeface="Aptos" pitchFamily="34" charset="-120"/>
              </a:rPr>
              <a:t>We challenge ideas professionally and evidence claims where possible.</a:t>
            </a:r>
            <a:endParaRPr lang="en-US" sz="1800" dirty="0"/>
          </a:p>
          <a:p>
            <a:r>
              <a:rPr lang="en-US" sz="1800" dirty="0">
                <a:solidFill>
                  <a:srgbClr val="36454F"/>
                </a:solidFill>
                <a:latin typeface="Aptos" pitchFamily="34" charset="0"/>
                <a:ea typeface="Aptos" pitchFamily="34" charset="-122"/>
                <a:cs typeface="Aptos" pitchFamily="34" charset="-120"/>
              </a:rPr>
              <a:t>We use technology to support learning rather than distract from it.</a:t>
            </a:r>
            <a:endParaRPr lang="en-US" sz="1800" dirty="0"/>
          </a:p>
          <a:p>
            <a:r>
              <a:rPr lang="en-US" sz="1800" dirty="0">
                <a:solidFill>
                  <a:srgbClr val="36454F"/>
                </a:solidFill>
                <a:latin typeface="Aptos" pitchFamily="34" charset="0"/>
                <a:ea typeface="Aptos" pitchFamily="34" charset="-122"/>
                <a:cs typeface="Aptos" pitchFamily="34" charset="-120"/>
              </a:rPr>
              <a:t>We take responsibility for asking for help early.</a:t>
            </a:r>
            <a:endParaRPr lang="en-US" sz="1800" dirty="0"/>
          </a:p>
          <a:p>
            <a:r>
              <a:rPr lang="en-US" sz="1800" dirty="0">
                <a:solidFill>
                  <a:srgbClr val="36454F"/>
                </a:solidFill>
                <a:latin typeface="Aptos" pitchFamily="34" charset="0"/>
                <a:ea typeface="Aptos" pitchFamily="34" charset="-122"/>
                <a:cs typeface="Aptos" pitchFamily="34" charset="-120"/>
              </a:rPr>
              <a:t>We act with academic integrity and acknowledge sources honestly.</a:t>
            </a:r>
            <a:endParaRPr lang="en-US" sz="1800" dirty="0"/>
          </a:p>
        </p:txBody>
      </p:sp>
      <p:sp>
        <p:nvSpPr>
          <p:cNvPr id="6" name="Text 4"/>
          <p:cNvSpPr/>
          <p:nvPr/>
        </p:nvSpPr>
        <p:spPr>
          <a:xfrm>
            <a:off x="730657" y="4333048"/>
            <a:ext cx="10241280" cy="457200"/>
          </a:xfrm>
          <a:prstGeom prst="rect">
            <a:avLst/>
          </a:prstGeom>
          <a:noFill/>
          <a:ln/>
        </p:spPr>
        <p:txBody>
          <a:bodyPr wrap="square" lIns="254" tIns="254" rIns="254" bIns="254" rtlCol="0" anchor="ctr">
            <a:normAutofit fontScale="92500"/>
          </a:bodyPr>
          <a:lstStyle/>
          <a:p>
            <a:pPr marL="0" indent="0" algn="ctr">
              <a:buNone/>
            </a:pPr>
            <a:r>
              <a:rPr lang="en-US" sz="1800" b="1" dirty="0">
                <a:solidFill>
                  <a:srgbClr val="12263A"/>
                </a:solidFill>
              </a:rPr>
              <a:t>After the session: agreed standards </a:t>
            </a:r>
            <a:r>
              <a:rPr lang="en-US" b="1" dirty="0">
                <a:solidFill>
                  <a:srgbClr val="12263A"/>
                </a:solidFill>
              </a:rPr>
              <a:t>will </a:t>
            </a:r>
            <a:r>
              <a:rPr lang="en-US" sz="1800" b="1" dirty="0">
                <a:solidFill>
                  <a:srgbClr val="12263A"/>
                </a:solidFill>
              </a:rPr>
              <a:t>be posted on Moodle and revisited before assessment points.</a:t>
            </a:r>
            <a:endParaRPr lang="en-US" sz="1800" dirty="0"/>
          </a:p>
        </p:txBody>
      </p:sp>
      <p:sp>
        <p:nvSpPr>
          <p:cNvPr id="7" name="Text 5"/>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8" name="Text 6"/>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12</a:t>
            </a:r>
            <a:endParaRPr lang="en-US" sz="750" dirty="0"/>
          </a:p>
        </p:txBody>
      </p:sp>
      <p:pic>
        <p:nvPicPr>
          <p:cNvPr id="10" name="Picture 9">
            <a:extLst>
              <a:ext uri="{FF2B5EF4-FFF2-40B4-BE49-F238E27FC236}">
                <a16:creationId xmlns:a16="http://schemas.microsoft.com/office/drawing/2014/main" id="{4BBC0D54-2E70-A226-F829-A5B3141A7F01}"/>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name="Slide 13">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66928" y="347472"/>
            <a:ext cx="8778240" cy="411480"/>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263A"/>
                </a:solidFill>
                <a:latin typeface="Aptos Display" pitchFamily="34" charset="0"/>
                <a:ea typeface="Aptos Display" pitchFamily="34" charset="-122"/>
                <a:cs typeface="Aptos Display" pitchFamily="34" charset="-120"/>
              </a:rPr>
              <a:t>Before next week</a:t>
            </a:r>
            <a:endParaRPr lang="en-US" sz="2800" dirty="0"/>
          </a:p>
        </p:txBody>
      </p:sp>
      <p:sp>
        <p:nvSpPr>
          <p:cNvPr id="3" name="Text 1"/>
          <p:cNvSpPr/>
          <p:nvPr/>
        </p:nvSpPr>
        <p:spPr>
          <a:xfrm>
            <a:off x="585216" y="841248"/>
            <a:ext cx="9509760" cy="274320"/>
          </a:xfrm>
          <a:prstGeom prst="rect">
            <a:avLst/>
          </a:prstGeom>
          <a:noFill/>
          <a:ln/>
        </p:spPr>
        <p:txBody>
          <a:bodyPr wrap="square" lIns="254" tIns="254" rIns="254" bIns="254" rtlCol="0" anchor="ctr">
            <a:normAutofit/>
          </a:bodyPr>
          <a:lstStyle/>
          <a:p>
            <a:pPr marL="0" indent="0">
              <a:buNone/>
            </a:pPr>
            <a:r>
              <a:rPr lang="en-US" sz="1200" dirty="0">
                <a:solidFill>
                  <a:srgbClr val="A65A3A"/>
                </a:solidFill>
                <a:latin typeface="Aptos" pitchFamily="34" charset="0"/>
                <a:ea typeface="Aptos" pitchFamily="34" charset="-122"/>
                <a:cs typeface="Aptos" pitchFamily="34" charset="-120"/>
              </a:rPr>
              <a:t>Leave Week 1 knowing what to do next</a:t>
            </a:r>
            <a:endParaRPr lang="en-US" sz="1200" dirty="0"/>
          </a:p>
        </p:txBody>
      </p:sp>
      <p:sp>
        <p:nvSpPr>
          <p:cNvPr id="4" name="Shape 2"/>
          <p:cNvSpPr/>
          <p:nvPr/>
        </p:nvSpPr>
        <p:spPr>
          <a:xfrm>
            <a:off x="566928" y="1161288"/>
            <a:ext cx="10972800" cy="0"/>
          </a:xfrm>
          <a:prstGeom prst="line">
            <a:avLst/>
          </a:prstGeom>
          <a:noFill/>
          <a:ln w="13970">
            <a:solidFill>
              <a:srgbClr val="E4D8C8"/>
            </a:solidFill>
            <a:prstDash val="solid"/>
          </a:ln>
        </p:spPr>
        <p:txBody>
          <a:bodyPr/>
          <a:lstStyle/>
          <a:p>
            <a:endParaRPr lang="en-GB"/>
          </a:p>
        </p:txBody>
      </p:sp>
      <p:sp>
        <p:nvSpPr>
          <p:cNvPr id="5" name="Text 3"/>
          <p:cNvSpPr/>
          <p:nvPr/>
        </p:nvSpPr>
        <p:spPr>
          <a:xfrm>
            <a:off x="822960" y="1417320"/>
            <a:ext cx="10241280" cy="594360"/>
          </a:xfrm>
          <a:prstGeom prst="rect">
            <a:avLst/>
          </a:prstGeom>
          <a:noFill/>
          <a:ln/>
        </p:spPr>
        <p:txBody>
          <a:bodyPr wrap="square" lIns="381" tIns="381" rIns="381" bIns="381" rtlCol="0" anchor="ctr">
            <a:normAutofit fontScale="92500" lnSpcReduction="10000"/>
          </a:bodyPr>
          <a:lstStyle/>
          <a:p>
            <a:pPr marL="0" indent="0" algn="ctr">
              <a:buNone/>
            </a:pPr>
            <a:r>
              <a:rPr lang="en-US" sz="2200" b="1" dirty="0">
                <a:solidFill>
                  <a:srgbClr val="12263A"/>
                </a:solidFill>
              </a:rPr>
              <a:t>Week 2: understanding serious and organised crime — definitions, history, prevalence and organised-crime structures.</a:t>
            </a:r>
            <a:endParaRPr lang="en-US" sz="2200" dirty="0"/>
          </a:p>
        </p:txBody>
      </p:sp>
      <p:sp>
        <p:nvSpPr>
          <p:cNvPr id="6" name="Text 4"/>
          <p:cNvSpPr/>
          <p:nvPr/>
        </p:nvSpPr>
        <p:spPr>
          <a:xfrm>
            <a:off x="868680" y="2423160"/>
            <a:ext cx="2743200" cy="146304"/>
          </a:xfrm>
          <a:prstGeom prst="rect">
            <a:avLst/>
          </a:prstGeom>
          <a:noFill/>
          <a:ln/>
        </p:spPr>
        <p:txBody>
          <a:bodyPr wrap="square" lIns="0" tIns="0" rIns="0" bIns="0" rtlCol="0" anchor="ctr"/>
          <a:lstStyle/>
          <a:p>
            <a:pPr marL="0" indent="0">
              <a:buNone/>
            </a:pPr>
            <a:r>
              <a:rPr lang="en-US" sz="900" b="1" dirty="0">
                <a:solidFill>
                  <a:srgbClr val="A65A3A"/>
                </a:solidFill>
              </a:rPr>
              <a:t>Do before Week 2</a:t>
            </a:r>
            <a:endParaRPr lang="en-US" sz="900" dirty="0"/>
          </a:p>
        </p:txBody>
      </p:sp>
      <p:sp>
        <p:nvSpPr>
          <p:cNvPr id="7" name="Text 5"/>
          <p:cNvSpPr/>
          <p:nvPr/>
        </p:nvSpPr>
        <p:spPr>
          <a:xfrm>
            <a:off x="868680" y="2743200"/>
            <a:ext cx="5394960" cy="1463040"/>
          </a:xfrm>
          <a:prstGeom prst="rect">
            <a:avLst/>
          </a:prstGeom>
          <a:noFill/>
          <a:ln/>
        </p:spPr>
        <p:txBody>
          <a:bodyPr wrap="square" lIns="635" tIns="635" rIns="635" bIns="635" rtlCol="0" anchor="ctr">
            <a:normAutofit/>
          </a:bodyPr>
          <a:lstStyle/>
          <a:p>
            <a:r>
              <a:rPr lang="en-US" sz="1600" dirty="0">
                <a:solidFill>
                  <a:srgbClr val="36454F"/>
                </a:solidFill>
                <a:latin typeface="Aptos" pitchFamily="34" charset="0"/>
                <a:ea typeface="Aptos" pitchFamily="34" charset="-122"/>
                <a:cs typeface="Aptos" pitchFamily="34" charset="-120"/>
              </a:rPr>
              <a:t>Check Moodle and confirm the weekly timetable entry.</a:t>
            </a:r>
            <a:endParaRPr lang="en-US" sz="1600" dirty="0"/>
          </a:p>
          <a:p>
            <a:r>
              <a:rPr lang="en-US" sz="1600" dirty="0">
                <a:solidFill>
                  <a:srgbClr val="36454F"/>
                </a:solidFill>
                <a:latin typeface="Aptos" pitchFamily="34" charset="0"/>
                <a:ea typeface="Aptos" pitchFamily="34" charset="-122"/>
                <a:cs typeface="Aptos" pitchFamily="34" charset="-120"/>
              </a:rPr>
              <a:t>Download or read the assessment brief.</a:t>
            </a:r>
            <a:endParaRPr lang="en-US" sz="1600" dirty="0"/>
          </a:p>
          <a:p>
            <a:r>
              <a:rPr lang="en-US" sz="1600" dirty="0">
                <a:solidFill>
                  <a:srgbClr val="36454F"/>
                </a:solidFill>
                <a:latin typeface="Aptos" pitchFamily="34" charset="0"/>
                <a:ea typeface="Aptos" pitchFamily="34" charset="-122"/>
                <a:cs typeface="Aptos" pitchFamily="34" charset="-120"/>
              </a:rPr>
              <a:t>Save the tutor contact details and drop-in booking process.</a:t>
            </a:r>
            <a:endParaRPr lang="en-US" sz="1600" dirty="0"/>
          </a:p>
          <a:p>
            <a:r>
              <a:rPr lang="en-US" sz="1600" dirty="0">
                <a:solidFill>
                  <a:srgbClr val="36454F"/>
                </a:solidFill>
                <a:latin typeface="Aptos" pitchFamily="34" charset="0"/>
                <a:ea typeface="Aptos" pitchFamily="34" charset="-122"/>
                <a:cs typeface="Aptos" pitchFamily="34" charset="-120"/>
              </a:rPr>
              <a:t>Bring one question about the module or assessment.</a:t>
            </a:r>
            <a:endParaRPr lang="en-US" sz="1600" dirty="0"/>
          </a:p>
        </p:txBody>
      </p:sp>
      <p:sp>
        <p:nvSpPr>
          <p:cNvPr id="9" name="Text 7"/>
          <p:cNvSpPr/>
          <p:nvPr/>
        </p:nvSpPr>
        <p:spPr>
          <a:xfrm>
            <a:off x="6446520" y="2743200"/>
            <a:ext cx="4846320" cy="1463040"/>
          </a:xfrm>
          <a:prstGeom prst="rect">
            <a:avLst/>
          </a:prstGeom>
          <a:noFill/>
          <a:ln/>
        </p:spPr>
        <p:txBody>
          <a:bodyPr wrap="square" lIns="635" tIns="635" rIns="635" bIns="635" rtlCol="0" anchor="ctr">
            <a:normAutofit/>
          </a:bodyPr>
          <a:lstStyle/>
          <a:p>
            <a:endParaRPr lang="en-US" sz="1450" dirty="0"/>
          </a:p>
        </p:txBody>
      </p:sp>
      <p:sp>
        <p:nvSpPr>
          <p:cNvPr id="10" name="Text 8"/>
          <p:cNvSpPr/>
          <p:nvPr/>
        </p:nvSpPr>
        <p:spPr>
          <a:xfrm>
            <a:off x="822960" y="4494276"/>
            <a:ext cx="10241280" cy="502920"/>
          </a:xfrm>
          <a:prstGeom prst="rect">
            <a:avLst/>
          </a:prstGeom>
          <a:noFill/>
          <a:ln/>
        </p:spPr>
        <p:txBody>
          <a:bodyPr wrap="square" lIns="254" tIns="254" rIns="254" bIns="254" rtlCol="0" anchor="ctr"/>
          <a:lstStyle/>
          <a:p>
            <a:pPr marL="0" indent="0" algn="ctr">
              <a:buNone/>
            </a:pPr>
            <a:r>
              <a:rPr lang="en-US" sz="3000" b="1" dirty="0">
                <a:solidFill>
                  <a:srgbClr val="A65A3A"/>
                </a:solidFill>
              </a:rPr>
              <a:t>Questions?</a:t>
            </a:r>
            <a:endParaRPr lang="en-US" sz="3000" dirty="0"/>
          </a:p>
        </p:txBody>
      </p:sp>
      <p:sp>
        <p:nvSpPr>
          <p:cNvPr id="11" name="Text 9"/>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10"/>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13</a:t>
            </a:r>
            <a:endParaRPr lang="en-US" sz="750" dirty="0"/>
          </a:p>
        </p:txBody>
      </p:sp>
      <p:pic>
        <p:nvPicPr>
          <p:cNvPr id="14" name="Picture 13">
            <a:extLst>
              <a:ext uri="{FF2B5EF4-FFF2-40B4-BE49-F238E27FC236}">
                <a16:creationId xmlns:a16="http://schemas.microsoft.com/office/drawing/2014/main" id="{51CF9D43-E87E-2001-6838-0F59A0473FD8}"/>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0CC7C548-BB30-0B3A-B840-26802A9F0797}"/>
            </a:ext>
          </a:extLst>
        </p:cNvPr>
        <p:cNvGrpSpPr/>
        <p:nvPr/>
      </p:nvGrpSpPr>
      <p:grpSpPr>
        <a:xfrm>
          <a:off x="0" y="0"/>
          <a:ext cx="0" cy="0"/>
          <a:chOff x="0" y="0"/>
          <a:chExt cx="0" cy="0"/>
        </a:xfrm>
      </p:grpSpPr>
      <p:sp>
        <p:nvSpPr>
          <p:cNvPr id="7" name="Text 5">
            <a:extLst>
              <a:ext uri="{FF2B5EF4-FFF2-40B4-BE49-F238E27FC236}">
                <a16:creationId xmlns:a16="http://schemas.microsoft.com/office/drawing/2014/main" id="{EAA781EC-68AF-C2E3-3AD1-15B0ACCCD0B9}"/>
              </a:ext>
            </a:extLst>
          </p:cNvPr>
          <p:cNvSpPr/>
          <p:nvPr/>
        </p:nvSpPr>
        <p:spPr>
          <a:xfrm>
            <a:off x="868680" y="2743200"/>
            <a:ext cx="5394960" cy="1463040"/>
          </a:xfrm>
          <a:prstGeom prst="rect">
            <a:avLst/>
          </a:prstGeom>
          <a:noFill/>
          <a:ln/>
        </p:spPr>
        <p:txBody>
          <a:bodyPr wrap="square" lIns="635" tIns="635" rIns="635" bIns="635" rtlCol="0" anchor="ctr">
            <a:normAutofit/>
          </a:bodyPr>
          <a:lstStyle/>
          <a:p>
            <a:endParaRPr lang="en-US" sz="1600" dirty="0"/>
          </a:p>
        </p:txBody>
      </p:sp>
      <p:sp>
        <p:nvSpPr>
          <p:cNvPr id="9" name="Text 7">
            <a:extLst>
              <a:ext uri="{FF2B5EF4-FFF2-40B4-BE49-F238E27FC236}">
                <a16:creationId xmlns:a16="http://schemas.microsoft.com/office/drawing/2014/main" id="{DF234235-80C3-2766-C0FE-01DACA3E06DD}"/>
              </a:ext>
            </a:extLst>
          </p:cNvPr>
          <p:cNvSpPr/>
          <p:nvPr/>
        </p:nvSpPr>
        <p:spPr>
          <a:xfrm>
            <a:off x="6446520" y="2743200"/>
            <a:ext cx="4846320" cy="1463040"/>
          </a:xfrm>
          <a:prstGeom prst="rect">
            <a:avLst/>
          </a:prstGeom>
          <a:noFill/>
          <a:ln/>
        </p:spPr>
        <p:txBody>
          <a:bodyPr wrap="square" lIns="635" tIns="635" rIns="635" bIns="635" rtlCol="0" anchor="ctr">
            <a:normAutofit/>
          </a:bodyPr>
          <a:lstStyle/>
          <a:p>
            <a:endParaRPr lang="en-US" sz="1450" dirty="0"/>
          </a:p>
        </p:txBody>
      </p:sp>
      <p:sp>
        <p:nvSpPr>
          <p:cNvPr id="10" name="Text 8">
            <a:extLst>
              <a:ext uri="{FF2B5EF4-FFF2-40B4-BE49-F238E27FC236}">
                <a16:creationId xmlns:a16="http://schemas.microsoft.com/office/drawing/2014/main" id="{89A58BD0-4A01-6922-2A5A-0D5EE75E14E3}"/>
              </a:ext>
            </a:extLst>
          </p:cNvPr>
          <p:cNvSpPr/>
          <p:nvPr/>
        </p:nvSpPr>
        <p:spPr>
          <a:xfrm>
            <a:off x="822960" y="4494276"/>
            <a:ext cx="10241280" cy="502920"/>
          </a:xfrm>
          <a:prstGeom prst="rect">
            <a:avLst/>
          </a:prstGeom>
          <a:noFill/>
          <a:ln/>
        </p:spPr>
        <p:txBody>
          <a:bodyPr wrap="square" lIns="254" tIns="254" rIns="254" bIns="254" rtlCol="0" anchor="ctr"/>
          <a:lstStyle/>
          <a:p>
            <a:pPr marL="0" indent="0" algn="ctr">
              <a:buNone/>
            </a:pPr>
            <a:endParaRPr lang="en-US" sz="3000" dirty="0"/>
          </a:p>
        </p:txBody>
      </p:sp>
      <p:sp>
        <p:nvSpPr>
          <p:cNvPr id="11" name="Text 9">
            <a:extLst>
              <a:ext uri="{FF2B5EF4-FFF2-40B4-BE49-F238E27FC236}">
                <a16:creationId xmlns:a16="http://schemas.microsoft.com/office/drawing/2014/main" id="{5F035BE1-C708-7DA8-FFE2-D246734A011E}"/>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10">
            <a:extLst>
              <a:ext uri="{FF2B5EF4-FFF2-40B4-BE49-F238E27FC236}">
                <a16:creationId xmlns:a16="http://schemas.microsoft.com/office/drawing/2014/main" id="{2610B754-901B-32FD-74D3-94436A77F480}"/>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13</a:t>
            </a:r>
            <a:endParaRPr lang="en-US" sz="750" dirty="0"/>
          </a:p>
        </p:txBody>
      </p:sp>
      <p:pic>
        <p:nvPicPr>
          <p:cNvPr id="14" name="Picture 13">
            <a:extLst>
              <a:ext uri="{FF2B5EF4-FFF2-40B4-BE49-F238E27FC236}">
                <a16:creationId xmlns:a16="http://schemas.microsoft.com/office/drawing/2014/main" id="{44496BBF-5D5E-2B46-E82C-D8C856022663}"/>
              </a:ext>
            </a:extLst>
          </p:cNvPr>
          <p:cNvPicPr>
            <a:picLocks noChangeAspect="1"/>
          </p:cNvPicPr>
          <p:nvPr/>
        </p:nvPicPr>
        <p:blipFill>
          <a:blip r:embed="rId3"/>
          <a:stretch>
            <a:fillRect/>
          </a:stretch>
        </p:blipFill>
        <p:spPr>
          <a:xfrm>
            <a:off x="1" y="5744951"/>
            <a:ext cx="12192000" cy="1113049"/>
          </a:xfrm>
          <a:prstGeom prst="rect">
            <a:avLst/>
          </a:prstGeom>
        </p:spPr>
      </p:pic>
      <p:pic>
        <p:nvPicPr>
          <p:cNvPr id="13" name="Picture 12">
            <a:extLst>
              <a:ext uri="{FF2B5EF4-FFF2-40B4-BE49-F238E27FC236}">
                <a16:creationId xmlns:a16="http://schemas.microsoft.com/office/drawing/2014/main" id="{A04EA765-AC8F-C192-DC3A-2188DB49C0EE}"/>
              </a:ext>
            </a:extLst>
          </p:cNvPr>
          <p:cNvPicPr>
            <a:picLocks noChangeAspect="1"/>
          </p:cNvPicPr>
          <p:nvPr/>
        </p:nvPicPr>
        <p:blipFill>
          <a:blip r:embed="rId4"/>
          <a:stretch>
            <a:fillRect/>
          </a:stretch>
        </p:blipFill>
        <p:spPr>
          <a:xfrm>
            <a:off x="1645254" y="70458"/>
            <a:ext cx="8901491" cy="5519045"/>
          </a:xfrm>
          <a:prstGeom prst="rect">
            <a:avLst/>
          </a:prstGeom>
        </p:spPr>
      </p:pic>
    </p:spTree>
    <p:extLst>
      <p:ext uri="{BB962C8B-B14F-4D97-AF65-F5344CB8AC3E}">
        <p14:creationId xmlns:p14="http://schemas.microsoft.com/office/powerpoint/2010/main" val="1996988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39E17366-91FD-11B0-FE19-9A989A9C9AB1}"/>
            </a:ext>
          </a:extLst>
        </p:cNvPr>
        <p:cNvGrpSpPr/>
        <p:nvPr/>
      </p:nvGrpSpPr>
      <p:grpSpPr>
        <a:xfrm>
          <a:off x="0" y="0"/>
          <a:ext cx="0" cy="0"/>
          <a:chOff x="0" y="0"/>
          <a:chExt cx="0" cy="0"/>
        </a:xfrm>
      </p:grpSpPr>
      <p:sp>
        <p:nvSpPr>
          <p:cNvPr id="7" name="Text 5">
            <a:extLst>
              <a:ext uri="{FF2B5EF4-FFF2-40B4-BE49-F238E27FC236}">
                <a16:creationId xmlns:a16="http://schemas.microsoft.com/office/drawing/2014/main" id="{D71CB415-8634-7DB2-CB32-634A6F3097F9}"/>
              </a:ext>
            </a:extLst>
          </p:cNvPr>
          <p:cNvSpPr/>
          <p:nvPr/>
        </p:nvSpPr>
        <p:spPr>
          <a:xfrm>
            <a:off x="868680" y="2743200"/>
            <a:ext cx="5394960" cy="1463040"/>
          </a:xfrm>
          <a:prstGeom prst="rect">
            <a:avLst/>
          </a:prstGeom>
          <a:noFill/>
          <a:ln/>
        </p:spPr>
        <p:txBody>
          <a:bodyPr wrap="square" lIns="635" tIns="635" rIns="635" bIns="635" rtlCol="0" anchor="ctr">
            <a:normAutofit/>
          </a:bodyPr>
          <a:lstStyle/>
          <a:p>
            <a:endParaRPr lang="en-US" sz="1600" dirty="0"/>
          </a:p>
        </p:txBody>
      </p:sp>
      <p:sp>
        <p:nvSpPr>
          <p:cNvPr id="9" name="Text 7">
            <a:extLst>
              <a:ext uri="{FF2B5EF4-FFF2-40B4-BE49-F238E27FC236}">
                <a16:creationId xmlns:a16="http://schemas.microsoft.com/office/drawing/2014/main" id="{E4CBAABB-2737-C95C-4997-AC11A6C72DFD}"/>
              </a:ext>
            </a:extLst>
          </p:cNvPr>
          <p:cNvSpPr/>
          <p:nvPr/>
        </p:nvSpPr>
        <p:spPr>
          <a:xfrm>
            <a:off x="6446520" y="2743200"/>
            <a:ext cx="4846320" cy="1463040"/>
          </a:xfrm>
          <a:prstGeom prst="rect">
            <a:avLst/>
          </a:prstGeom>
          <a:noFill/>
          <a:ln/>
        </p:spPr>
        <p:txBody>
          <a:bodyPr wrap="square" lIns="635" tIns="635" rIns="635" bIns="635" rtlCol="0" anchor="ctr">
            <a:normAutofit/>
          </a:bodyPr>
          <a:lstStyle/>
          <a:p>
            <a:endParaRPr lang="en-US" sz="1450" dirty="0"/>
          </a:p>
        </p:txBody>
      </p:sp>
      <p:sp>
        <p:nvSpPr>
          <p:cNvPr id="10" name="Text 8">
            <a:extLst>
              <a:ext uri="{FF2B5EF4-FFF2-40B4-BE49-F238E27FC236}">
                <a16:creationId xmlns:a16="http://schemas.microsoft.com/office/drawing/2014/main" id="{D420B1FB-3A30-90FB-94BC-20DF8274744F}"/>
              </a:ext>
            </a:extLst>
          </p:cNvPr>
          <p:cNvSpPr/>
          <p:nvPr/>
        </p:nvSpPr>
        <p:spPr>
          <a:xfrm>
            <a:off x="822960" y="4494276"/>
            <a:ext cx="10241280" cy="502920"/>
          </a:xfrm>
          <a:prstGeom prst="rect">
            <a:avLst/>
          </a:prstGeom>
          <a:noFill/>
          <a:ln/>
        </p:spPr>
        <p:txBody>
          <a:bodyPr wrap="square" lIns="254" tIns="254" rIns="254" bIns="254" rtlCol="0" anchor="ctr"/>
          <a:lstStyle/>
          <a:p>
            <a:pPr marL="0" indent="0" algn="ctr">
              <a:buNone/>
            </a:pPr>
            <a:endParaRPr lang="en-US" sz="3000" dirty="0"/>
          </a:p>
        </p:txBody>
      </p:sp>
      <p:sp>
        <p:nvSpPr>
          <p:cNvPr id="11" name="Text 9">
            <a:extLst>
              <a:ext uri="{FF2B5EF4-FFF2-40B4-BE49-F238E27FC236}">
                <a16:creationId xmlns:a16="http://schemas.microsoft.com/office/drawing/2014/main" id="{EFBDAACE-F6B2-8C00-1EBB-76E30C8A3AE0}"/>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10">
            <a:extLst>
              <a:ext uri="{FF2B5EF4-FFF2-40B4-BE49-F238E27FC236}">
                <a16:creationId xmlns:a16="http://schemas.microsoft.com/office/drawing/2014/main" id="{525B9D33-12EE-D07E-46B4-A42721FD1609}"/>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13</a:t>
            </a:r>
            <a:endParaRPr lang="en-US" sz="750" dirty="0"/>
          </a:p>
        </p:txBody>
      </p:sp>
      <p:pic>
        <p:nvPicPr>
          <p:cNvPr id="14" name="Picture 13">
            <a:extLst>
              <a:ext uri="{FF2B5EF4-FFF2-40B4-BE49-F238E27FC236}">
                <a16:creationId xmlns:a16="http://schemas.microsoft.com/office/drawing/2014/main" id="{E44AF843-F617-B0B1-E857-E8D212879107}"/>
              </a:ext>
            </a:extLst>
          </p:cNvPr>
          <p:cNvPicPr>
            <a:picLocks noChangeAspect="1"/>
          </p:cNvPicPr>
          <p:nvPr/>
        </p:nvPicPr>
        <p:blipFill>
          <a:blip r:embed="rId3"/>
          <a:stretch>
            <a:fillRect/>
          </a:stretch>
        </p:blipFill>
        <p:spPr>
          <a:xfrm>
            <a:off x="1" y="5744951"/>
            <a:ext cx="12192000" cy="1113049"/>
          </a:xfrm>
          <a:prstGeom prst="rect">
            <a:avLst/>
          </a:prstGeom>
        </p:spPr>
      </p:pic>
      <p:pic>
        <p:nvPicPr>
          <p:cNvPr id="3" name="Picture 2">
            <a:extLst>
              <a:ext uri="{FF2B5EF4-FFF2-40B4-BE49-F238E27FC236}">
                <a16:creationId xmlns:a16="http://schemas.microsoft.com/office/drawing/2014/main" id="{DB9DFB35-E7C1-1B44-E385-0793C6CA6043}"/>
              </a:ext>
            </a:extLst>
          </p:cNvPr>
          <p:cNvPicPr>
            <a:picLocks noChangeAspect="1"/>
          </p:cNvPicPr>
          <p:nvPr/>
        </p:nvPicPr>
        <p:blipFill>
          <a:blip r:embed="rId4"/>
          <a:stretch>
            <a:fillRect/>
          </a:stretch>
        </p:blipFill>
        <p:spPr>
          <a:xfrm>
            <a:off x="1326889" y="447429"/>
            <a:ext cx="9697081" cy="4839198"/>
          </a:xfrm>
          <a:prstGeom prst="rect">
            <a:avLst/>
          </a:prstGeom>
        </p:spPr>
      </p:pic>
    </p:spTree>
    <p:extLst>
      <p:ext uri="{BB962C8B-B14F-4D97-AF65-F5344CB8AC3E}">
        <p14:creationId xmlns:p14="http://schemas.microsoft.com/office/powerpoint/2010/main" val="12119025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8523C9B3-7A1F-EF10-EB70-8BE0D2B30191}"/>
            </a:ext>
          </a:extLst>
        </p:cNvPr>
        <p:cNvGrpSpPr/>
        <p:nvPr/>
      </p:nvGrpSpPr>
      <p:grpSpPr>
        <a:xfrm>
          <a:off x="0" y="0"/>
          <a:ext cx="0" cy="0"/>
          <a:chOff x="0" y="0"/>
          <a:chExt cx="0" cy="0"/>
        </a:xfrm>
      </p:grpSpPr>
      <p:sp>
        <p:nvSpPr>
          <p:cNvPr id="7" name="Text 5">
            <a:extLst>
              <a:ext uri="{FF2B5EF4-FFF2-40B4-BE49-F238E27FC236}">
                <a16:creationId xmlns:a16="http://schemas.microsoft.com/office/drawing/2014/main" id="{EA6B0A34-0158-3835-E4F9-F79E36AE1535}"/>
              </a:ext>
            </a:extLst>
          </p:cNvPr>
          <p:cNvSpPr/>
          <p:nvPr/>
        </p:nvSpPr>
        <p:spPr>
          <a:xfrm>
            <a:off x="868680" y="2743200"/>
            <a:ext cx="5394960" cy="1463040"/>
          </a:xfrm>
          <a:prstGeom prst="rect">
            <a:avLst/>
          </a:prstGeom>
          <a:noFill/>
          <a:ln/>
        </p:spPr>
        <p:txBody>
          <a:bodyPr wrap="square" lIns="635" tIns="635" rIns="635" bIns="635" rtlCol="0" anchor="ctr">
            <a:normAutofit/>
          </a:bodyPr>
          <a:lstStyle/>
          <a:p>
            <a:endParaRPr lang="en-US" sz="1600" dirty="0"/>
          </a:p>
        </p:txBody>
      </p:sp>
      <p:sp>
        <p:nvSpPr>
          <p:cNvPr id="9" name="Text 7">
            <a:extLst>
              <a:ext uri="{FF2B5EF4-FFF2-40B4-BE49-F238E27FC236}">
                <a16:creationId xmlns:a16="http://schemas.microsoft.com/office/drawing/2014/main" id="{7044A5DA-377D-8C11-0EA3-D8441A85C1C2}"/>
              </a:ext>
            </a:extLst>
          </p:cNvPr>
          <p:cNvSpPr/>
          <p:nvPr/>
        </p:nvSpPr>
        <p:spPr>
          <a:xfrm>
            <a:off x="6446520" y="2743200"/>
            <a:ext cx="4846320" cy="1463040"/>
          </a:xfrm>
          <a:prstGeom prst="rect">
            <a:avLst/>
          </a:prstGeom>
          <a:noFill/>
          <a:ln/>
        </p:spPr>
        <p:txBody>
          <a:bodyPr wrap="square" lIns="635" tIns="635" rIns="635" bIns="635" rtlCol="0" anchor="ctr">
            <a:normAutofit/>
          </a:bodyPr>
          <a:lstStyle/>
          <a:p>
            <a:endParaRPr lang="en-US" sz="1450" dirty="0"/>
          </a:p>
        </p:txBody>
      </p:sp>
      <p:sp>
        <p:nvSpPr>
          <p:cNvPr id="10" name="Text 8">
            <a:extLst>
              <a:ext uri="{FF2B5EF4-FFF2-40B4-BE49-F238E27FC236}">
                <a16:creationId xmlns:a16="http://schemas.microsoft.com/office/drawing/2014/main" id="{EA843019-6EC5-D0D0-EF22-911D2965CDD4}"/>
              </a:ext>
            </a:extLst>
          </p:cNvPr>
          <p:cNvSpPr/>
          <p:nvPr/>
        </p:nvSpPr>
        <p:spPr>
          <a:xfrm>
            <a:off x="822960" y="4494276"/>
            <a:ext cx="10241280" cy="502920"/>
          </a:xfrm>
          <a:prstGeom prst="rect">
            <a:avLst/>
          </a:prstGeom>
          <a:noFill/>
          <a:ln/>
        </p:spPr>
        <p:txBody>
          <a:bodyPr wrap="square" lIns="254" tIns="254" rIns="254" bIns="254" rtlCol="0" anchor="ctr"/>
          <a:lstStyle/>
          <a:p>
            <a:pPr marL="0" indent="0" algn="ctr">
              <a:buNone/>
            </a:pPr>
            <a:endParaRPr lang="en-US" sz="3000" dirty="0"/>
          </a:p>
        </p:txBody>
      </p:sp>
      <p:sp>
        <p:nvSpPr>
          <p:cNvPr id="11" name="Text 9">
            <a:extLst>
              <a:ext uri="{FF2B5EF4-FFF2-40B4-BE49-F238E27FC236}">
                <a16:creationId xmlns:a16="http://schemas.microsoft.com/office/drawing/2014/main" id="{50DE71A3-70DD-D52F-F124-62E433BDCC3B}"/>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10">
            <a:extLst>
              <a:ext uri="{FF2B5EF4-FFF2-40B4-BE49-F238E27FC236}">
                <a16:creationId xmlns:a16="http://schemas.microsoft.com/office/drawing/2014/main" id="{5453E8C9-413B-CAE9-368E-1397921A7528}"/>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13</a:t>
            </a:r>
            <a:endParaRPr lang="en-US" sz="750" dirty="0"/>
          </a:p>
        </p:txBody>
      </p:sp>
      <p:pic>
        <p:nvPicPr>
          <p:cNvPr id="14" name="Picture 13">
            <a:extLst>
              <a:ext uri="{FF2B5EF4-FFF2-40B4-BE49-F238E27FC236}">
                <a16:creationId xmlns:a16="http://schemas.microsoft.com/office/drawing/2014/main" id="{F186D0D2-53A6-1582-90F9-C0A77E612475}"/>
              </a:ext>
            </a:extLst>
          </p:cNvPr>
          <p:cNvPicPr>
            <a:picLocks noChangeAspect="1"/>
          </p:cNvPicPr>
          <p:nvPr/>
        </p:nvPicPr>
        <p:blipFill>
          <a:blip r:embed="rId3"/>
          <a:stretch>
            <a:fillRect/>
          </a:stretch>
        </p:blipFill>
        <p:spPr>
          <a:xfrm>
            <a:off x="1" y="5744951"/>
            <a:ext cx="12192000" cy="1113049"/>
          </a:xfrm>
          <a:prstGeom prst="rect">
            <a:avLst/>
          </a:prstGeom>
        </p:spPr>
      </p:pic>
      <p:pic>
        <p:nvPicPr>
          <p:cNvPr id="3" name="Picture 2">
            <a:extLst>
              <a:ext uri="{FF2B5EF4-FFF2-40B4-BE49-F238E27FC236}">
                <a16:creationId xmlns:a16="http://schemas.microsoft.com/office/drawing/2014/main" id="{DA5AF665-9A77-ED6D-0BC2-D30052EAA291}"/>
              </a:ext>
            </a:extLst>
          </p:cNvPr>
          <p:cNvPicPr>
            <a:picLocks noChangeAspect="1"/>
          </p:cNvPicPr>
          <p:nvPr/>
        </p:nvPicPr>
        <p:blipFill>
          <a:blip r:embed="rId4"/>
          <a:stretch>
            <a:fillRect/>
          </a:stretch>
        </p:blipFill>
        <p:spPr>
          <a:xfrm>
            <a:off x="2257226" y="72667"/>
            <a:ext cx="8012827" cy="5463052"/>
          </a:xfrm>
          <a:prstGeom prst="rect">
            <a:avLst/>
          </a:prstGeom>
        </p:spPr>
      </p:pic>
    </p:spTree>
    <p:extLst>
      <p:ext uri="{BB962C8B-B14F-4D97-AF65-F5344CB8AC3E}">
        <p14:creationId xmlns:p14="http://schemas.microsoft.com/office/powerpoint/2010/main" val="9479351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0E4B2318-90CB-CC64-D294-20FAAD8615BA}"/>
            </a:ext>
          </a:extLst>
        </p:cNvPr>
        <p:cNvGrpSpPr/>
        <p:nvPr/>
      </p:nvGrpSpPr>
      <p:grpSpPr>
        <a:xfrm>
          <a:off x="0" y="0"/>
          <a:ext cx="0" cy="0"/>
          <a:chOff x="0" y="0"/>
          <a:chExt cx="0" cy="0"/>
        </a:xfrm>
      </p:grpSpPr>
      <p:sp>
        <p:nvSpPr>
          <p:cNvPr id="7" name="Text 5">
            <a:extLst>
              <a:ext uri="{FF2B5EF4-FFF2-40B4-BE49-F238E27FC236}">
                <a16:creationId xmlns:a16="http://schemas.microsoft.com/office/drawing/2014/main" id="{A5FEC169-B666-82CD-D8A9-3BEF8EA8D942}"/>
              </a:ext>
            </a:extLst>
          </p:cNvPr>
          <p:cNvSpPr/>
          <p:nvPr/>
        </p:nvSpPr>
        <p:spPr>
          <a:xfrm>
            <a:off x="868680" y="2743200"/>
            <a:ext cx="5394960" cy="1463040"/>
          </a:xfrm>
          <a:prstGeom prst="rect">
            <a:avLst/>
          </a:prstGeom>
          <a:noFill/>
          <a:ln/>
        </p:spPr>
        <p:txBody>
          <a:bodyPr wrap="square" lIns="635" tIns="635" rIns="635" bIns="635" rtlCol="0" anchor="ctr">
            <a:normAutofit/>
          </a:bodyPr>
          <a:lstStyle/>
          <a:p>
            <a:endParaRPr lang="en-US" sz="1600" dirty="0"/>
          </a:p>
        </p:txBody>
      </p:sp>
      <p:sp>
        <p:nvSpPr>
          <p:cNvPr id="9" name="Text 7">
            <a:extLst>
              <a:ext uri="{FF2B5EF4-FFF2-40B4-BE49-F238E27FC236}">
                <a16:creationId xmlns:a16="http://schemas.microsoft.com/office/drawing/2014/main" id="{9FC7039D-2FFE-E013-98F2-F79E15EBF3A5}"/>
              </a:ext>
            </a:extLst>
          </p:cNvPr>
          <p:cNvSpPr/>
          <p:nvPr/>
        </p:nvSpPr>
        <p:spPr>
          <a:xfrm>
            <a:off x="6446520" y="2743200"/>
            <a:ext cx="4846320" cy="1463040"/>
          </a:xfrm>
          <a:prstGeom prst="rect">
            <a:avLst/>
          </a:prstGeom>
          <a:noFill/>
          <a:ln/>
        </p:spPr>
        <p:txBody>
          <a:bodyPr wrap="square" lIns="635" tIns="635" rIns="635" bIns="635" rtlCol="0" anchor="ctr">
            <a:normAutofit/>
          </a:bodyPr>
          <a:lstStyle/>
          <a:p>
            <a:endParaRPr lang="en-US" sz="1450" dirty="0"/>
          </a:p>
        </p:txBody>
      </p:sp>
      <p:sp>
        <p:nvSpPr>
          <p:cNvPr id="10" name="Text 8">
            <a:extLst>
              <a:ext uri="{FF2B5EF4-FFF2-40B4-BE49-F238E27FC236}">
                <a16:creationId xmlns:a16="http://schemas.microsoft.com/office/drawing/2014/main" id="{0CF37052-88AD-BF68-2B35-56AA8C818ED0}"/>
              </a:ext>
            </a:extLst>
          </p:cNvPr>
          <p:cNvSpPr/>
          <p:nvPr/>
        </p:nvSpPr>
        <p:spPr>
          <a:xfrm>
            <a:off x="822960" y="4494276"/>
            <a:ext cx="10241280" cy="502920"/>
          </a:xfrm>
          <a:prstGeom prst="rect">
            <a:avLst/>
          </a:prstGeom>
          <a:noFill/>
          <a:ln/>
        </p:spPr>
        <p:txBody>
          <a:bodyPr wrap="square" lIns="254" tIns="254" rIns="254" bIns="254" rtlCol="0" anchor="ctr"/>
          <a:lstStyle/>
          <a:p>
            <a:pPr marL="0" indent="0" algn="ctr">
              <a:buNone/>
            </a:pPr>
            <a:endParaRPr lang="en-US" sz="3000" dirty="0"/>
          </a:p>
        </p:txBody>
      </p:sp>
      <p:sp>
        <p:nvSpPr>
          <p:cNvPr id="11" name="Text 9">
            <a:extLst>
              <a:ext uri="{FF2B5EF4-FFF2-40B4-BE49-F238E27FC236}">
                <a16:creationId xmlns:a16="http://schemas.microsoft.com/office/drawing/2014/main" id="{994F5BEC-091B-EDB5-D0F9-59A5264186BF}"/>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10">
            <a:extLst>
              <a:ext uri="{FF2B5EF4-FFF2-40B4-BE49-F238E27FC236}">
                <a16:creationId xmlns:a16="http://schemas.microsoft.com/office/drawing/2014/main" id="{EA76CF45-DF10-DDDC-8145-38CBEE647FC2}"/>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13</a:t>
            </a:r>
            <a:endParaRPr lang="en-US" sz="750" dirty="0"/>
          </a:p>
        </p:txBody>
      </p:sp>
      <p:pic>
        <p:nvPicPr>
          <p:cNvPr id="14" name="Picture 13">
            <a:extLst>
              <a:ext uri="{FF2B5EF4-FFF2-40B4-BE49-F238E27FC236}">
                <a16:creationId xmlns:a16="http://schemas.microsoft.com/office/drawing/2014/main" id="{CA02F685-E94E-ED59-A623-D93036102F6A}"/>
              </a:ext>
            </a:extLst>
          </p:cNvPr>
          <p:cNvPicPr>
            <a:picLocks noChangeAspect="1"/>
          </p:cNvPicPr>
          <p:nvPr/>
        </p:nvPicPr>
        <p:blipFill>
          <a:blip r:embed="rId3"/>
          <a:stretch>
            <a:fillRect/>
          </a:stretch>
        </p:blipFill>
        <p:spPr>
          <a:xfrm>
            <a:off x="1" y="5744951"/>
            <a:ext cx="12192000" cy="1113049"/>
          </a:xfrm>
          <a:prstGeom prst="rect">
            <a:avLst/>
          </a:prstGeom>
        </p:spPr>
      </p:pic>
      <p:pic>
        <p:nvPicPr>
          <p:cNvPr id="3" name="Picture 2">
            <a:extLst>
              <a:ext uri="{FF2B5EF4-FFF2-40B4-BE49-F238E27FC236}">
                <a16:creationId xmlns:a16="http://schemas.microsoft.com/office/drawing/2014/main" id="{05B90036-E347-3725-C73D-BA2034982420}"/>
              </a:ext>
            </a:extLst>
          </p:cNvPr>
          <p:cNvPicPr>
            <a:picLocks noChangeAspect="1"/>
          </p:cNvPicPr>
          <p:nvPr/>
        </p:nvPicPr>
        <p:blipFill>
          <a:blip r:embed="rId4"/>
          <a:stretch>
            <a:fillRect/>
          </a:stretch>
        </p:blipFill>
        <p:spPr>
          <a:xfrm>
            <a:off x="2426537" y="155448"/>
            <a:ext cx="7484851" cy="5217336"/>
          </a:xfrm>
          <a:prstGeom prst="rect">
            <a:avLst/>
          </a:prstGeom>
        </p:spPr>
      </p:pic>
    </p:spTree>
    <p:extLst>
      <p:ext uri="{BB962C8B-B14F-4D97-AF65-F5344CB8AC3E}">
        <p14:creationId xmlns:p14="http://schemas.microsoft.com/office/powerpoint/2010/main" val="1130185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C932252E-5E9E-AD2A-F851-6F5B43D2C34A}"/>
            </a:ext>
          </a:extLst>
        </p:cNvPr>
        <p:cNvGrpSpPr/>
        <p:nvPr/>
      </p:nvGrpSpPr>
      <p:grpSpPr>
        <a:xfrm>
          <a:off x="0" y="0"/>
          <a:ext cx="0" cy="0"/>
          <a:chOff x="0" y="0"/>
          <a:chExt cx="0" cy="0"/>
        </a:xfrm>
      </p:grpSpPr>
      <p:sp>
        <p:nvSpPr>
          <p:cNvPr id="7" name="Text 5">
            <a:extLst>
              <a:ext uri="{FF2B5EF4-FFF2-40B4-BE49-F238E27FC236}">
                <a16:creationId xmlns:a16="http://schemas.microsoft.com/office/drawing/2014/main" id="{B3408C91-9AA5-3992-E815-53648F16C68B}"/>
              </a:ext>
            </a:extLst>
          </p:cNvPr>
          <p:cNvSpPr/>
          <p:nvPr/>
        </p:nvSpPr>
        <p:spPr>
          <a:xfrm>
            <a:off x="868680" y="2743200"/>
            <a:ext cx="5394960" cy="1463040"/>
          </a:xfrm>
          <a:prstGeom prst="rect">
            <a:avLst/>
          </a:prstGeom>
          <a:noFill/>
          <a:ln/>
        </p:spPr>
        <p:txBody>
          <a:bodyPr wrap="square" lIns="635" tIns="635" rIns="635" bIns="635" rtlCol="0" anchor="ctr">
            <a:normAutofit/>
          </a:bodyPr>
          <a:lstStyle/>
          <a:p>
            <a:endParaRPr lang="en-US" sz="1600" dirty="0"/>
          </a:p>
        </p:txBody>
      </p:sp>
      <p:sp>
        <p:nvSpPr>
          <p:cNvPr id="9" name="Text 7">
            <a:extLst>
              <a:ext uri="{FF2B5EF4-FFF2-40B4-BE49-F238E27FC236}">
                <a16:creationId xmlns:a16="http://schemas.microsoft.com/office/drawing/2014/main" id="{F9EA3500-283B-9E0A-5615-CF681969530C}"/>
              </a:ext>
            </a:extLst>
          </p:cNvPr>
          <p:cNvSpPr/>
          <p:nvPr/>
        </p:nvSpPr>
        <p:spPr>
          <a:xfrm>
            <a:off x="6446520" y="2743200"/>
            <a:ext cx="4846320" cy="1463040"/>
          </a:xfrm>
          <a:prstGeom prst="rect">
            <a:avLst/>
          </a:prstGeom>
          <a:noFill/>
          <a:ln/>
        </p:spPr>
        <p:txBody>
          <a:bodyPr wrap="square" lIns="635" tIns="635" rIns="635" bIns="635" rtlCol="0" anchor="ctr">
            <a:normAutofit/>
          </a:bodyPr>
          <a:lstStyle/>
          <a:p>
            <a:endParaRPr lang="en-US" sz="1450" dirty="0"/>
          </a:p>
        </p:txBody>
      </p:sp>
      <p:sp>
        <p:nvSpPr>
          <p:cNvPr id="10" name="Text 8">
            <a:extLst>
              <a:ext uri="{FF2B5EF4-FFF2-40B4-BE49-F238E27FC236}">
                <a16:creationId xmlns:a16="http://schemas.microsoft.com/office/drawing/2014/main" id="{5A19A557-2BE1-4928-8E30-32F2C5BAF38E}"/>
              </a:ext>
            </a:extLst>
          </p:cNvPr>
          <p:cNvSpPr/>
          <p:nvPr/>
        </p:nvSpPr>
        <p:spPr>
          <a:xfrm>
            <a:off x="822960" y="4494276"/>
            <a:ext cx="10241280" cy="502920"/>
          </a:xfrm>
          <a:prstGeom prst="rect">
            <a:avLst/>
          </a:prstGeom>
          <a:noFill/>
          <a:ln/>
        </p:spPr>
        <p:txBody>
          <a:bodyPr wrap="square" lIns="254" tIns="254" rIns="254" bIns="254" rtlCol="0" anchor="ctr"/>
          <a:lstStyle/>
          <a:p>
            <a:pPr marL="0" indent="0" algn="ctr">
              <a:buNone/>
            </a:pPr>
            <a:endParaRPr lang="en-US" sz="3000" dirty="0"/>
          </a:p>
        </p:txBody>
      </p:sp>
      <p:sp>
        <p:nvSpPr>
          <p:cNvPr id="11" name="Text 9">
            <a:extLst>
              <a:ext uri="{FF2B5EF4-FFF2-40B4-BE49-F238E27FC236}">
                <a16:creationId xmlns:a16="http://schemas.microsoft.com/office/drawing/2014/main" id="{A7AD3050-65C6-B230-189C-94EC4247B72E}"/>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10">
            <a:extLst>
              <a:ext uri="{FF2B5EF4-FFF2-40B4-BE49-F238E27FC236}">
                <a16:creationId xmlns:a16="http://schemas.microsoft.com/office/drawing/2014/main" id="{016096F4-7A23-1810-C431-587FE0568DFF}"/>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13</a:t>
            </a:r>
            <a:endParaRPr lang="en-US" sz="750" dirty="0"/>
          </a:p>
        </p:txBody>
      </p:sp>
      <p:pic>
        <p:nvPicPr>
          <p:cNvPr id="14" name="Picture 13">
            <a:extLst>
              <a:ext uri="{FF2B5EF4-FFF2-40B4-BE49-F238E27FC236}">
                <a16:creationId xmlns:a16="http://schemas.microsoft.com/office/drawing/2014/main" id="{2749ADE6-4876-A24C-5F47-33B19C1F0B8E}"/>
              </a:ext>
            </a:extLst>
          </p:cNvPr>
          <p:cNvPicPr>
            <a:picLocks noChangeAspect="1"/>
          </p:cNvPicPr>
          <p:nvPr/>
        </p:nvPicPr>
        <p:blipFill>
          <a:blip r:embed="rId3"/>
          <a:stretch>
            <a:fillRect/>
          </a:stretch>
        </p:blipFill>
        <p:spPr>
          <a:xfrm>
            <a:off x="1" y="5744951"/>
            <a:ext cx="12192000" cy="1113049"/>
          </a:xfrm>
          <a:prstGeom prst="rect">
            <a:avLst/>
          </a:prstGeom>
        </p:spPr>
      </p:pic>
      <p:pic>
        <p:nvPicPr>
          <p:cNvPr id="3" name="Picture 2">
            <a:extLst>
              <a:ext uri="{FF2B5EF4-FFF2-40B4-BE49-F238E27FC236}">
                <a16:creationId xmlns:a16="http://schemas.microsoft.com/office/drawing/2014/main" id="{77AFE524-BBCE-65AA-BF48-3C547ADFA865}"/>
              </a:ext>
            </a:extLst>
          </p:cNvPr>
          <p:cNvPicPr>
            <a:picLocks noChangeAspect="1"/>
          </p:cNvPicPr>
          <p:nvPr/>
        </p:nvPicPr>
        <p:blipFill>
          <a:blip r:embed="rId4"/>
          <a:stretch>
            <a:fillRect/>
          </a:stretch>
        </p:blipFill>
        <p:spPr>
          <a:xfrm>
            <a:off x="1532074" y="402810"/>
            <a:ext cx="9018850" cy="4844481"/>
          </a:xfrm>
          <a:prstGeom prst="rect">
            <a:avLst/>
          </a:prstGeom>
        </p:spPr>
      </p:pic>
    </p:spTree>
    <p:extLst>
      <p:ext uri="{BB962C8B-B14F-4D97-AF65-F5344CB8AC3E}">
        <p14:creationId xmlns:p14="http://schemas.microsoft.com/office/powerpoint/2010/main" val="18210045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EA47B6F5-50E6-2B0C-260F-8687929EDF52}"/>
            </a:ext>
          </a:extLst>
        </p:cNvPr>
        <p:cNvGrpSpPr/>
        <p:nvPr/>
      </p:nvGrpSpPr>
      <p:grpSpPr>
        <a:xfrm>
          <a:off x="0" y="0"/>
          <a:ext cx="0" cy="0"/>
          <a:chOff x="0" y="0"/>
          <a:chExt cx="0" cy="0"/>
        </a:xfrm>
      </p:grpSpPr>
      <p:sp>
        <p:nvSpPr>
          <p:cNvPr id="7" name="Text 5">
            <a:extLst>
              <a:ext uri="{FF2B5EF4-FFF2-40B4-BE49-F238E27FC236}">
                <a16:creationId xmlns:a16="http://schemas.microsoft.com/office/drawing/2014/main" id="{56E0AF14-BE5F-224E-8FEB-7BFF41EC11CC}"/>
              </a:ext>
            </a:extLst>
          </p:cNvPr>
          <p:cNvSpPr/>
          <p:nvPr/>
        </p:nvSpPr>
        <p:spPr>
          <a:xfrm>
            <a:off x="868680" y="2743200"/>
            <a:ext cx="5394960" cy="1463040"/>
          </a:xfrm>
          <a:prstGeom prst="rect">
            <a:avLst/>
          </a:prstGeom>
          <a:noFill/>
          <a:ln/>
        </p:spPr>
        <p:txBody>
          <a:bodyPr wrap="square" lIns="635" tIns="635" rIns="635" bIns="635" rtlCol="0" anchor="ctr">
            <a:normAutofit/>
          </a:bodyPr>
          <a:lstStyle/>
          <a:p>
            <a:endParaRPr lang="en-US" sz="1600" dirty="0"/>
          </a:p>
        </p:txBody>
      </p:sp>
      <p:sp>
        <p:nvSpPr>
          <p:cNvPr id="9" name="Text 7">
            <a:extLst>
              <a:ext uri="{FF2B5EF4-FFF2-40B4-BE49-F238E27FC236}">
                <a16:creationId xmlns:a16="http://schemas.microsoft.com/office/drawing/2014/main" id="{A53EA4B8-890C-E3AB-20CC-3F228B7EB38A}"/>
              </a:ext>
            </a:extLst>
          </p:cNvPr>
          <p:cNvSpPr/>
          <p:nvPr/>
        </p:nvSpPr>
        <p:spPr>
          <a:xfrm>
            <a:off x="6446520" y="2743200"/>
            <a:ext cx="4846320" cy="1463040"/>
          </a:xfrm>
          <a:prstGeom prst="rect">
            <a:avLst/>
          </a:prstGeom>
          <a:noFill/>
          <a:ln/>
        </p:spPr>
        <p:txBody>
          <a:bodyPr wrap="square" lIns="635" tIns="635" rIns="635" bIns="635" rtlCol="0" anchor="ctr">
            <a:normAutofit/>
          </a:bodyPr>
          <a:lstStyle/>
          <a:p>
            <a:endParaRPr lang="en-US" sz="1450" dirty="0"/>
          </a:p>
        </p:txBody>
      </p:sp>
      <p:sp>
        <p:nvSpPr>
          <p:cNvPr id="10" name="Text 8">
            <a:extLst>
              <a:ext uri="{FF2B5EF4-FFF2-40B4-BE49-F238E27FC236}">
                <a16:creationId xmlns:a16="http://schemas.microsoft.com/office/drawing/2014/main" id="{AC471262-CA07-2A33-E80E-760A29A40BA0}"/>
              </a:ext>
            </a:extLst>
          </p:cNvPr>
          <p:cNvSpPr/>
          <p:nvPr/>
        </p:nvSpPr>
        <p:spPr>
          <a:xfrm>
            <a:off x="822960" y="4494276"/>
            <a:ext cx="10241280" cy="502920"/>
          </a:xfrm>
          <a:prstGeom prst="rect">
            <a:avLst/>
          </a:prstGeom>
          <a:noFill/>
          <a:ln/>
        </p:spPr>
        <p:txBody>
          <a:bodyPr wrap="square" lIns="254" tIns="254" rIns="254" bIns="254" rtlCol="0" anchor="ctr"/>
          <a:lstStyle/>
          <a:p>
            <a:pPr marL="0" indent="0" algn="ctr">
              <a:buNone/>
            </a:pPr>
            <a:endParaRPr lang="en-US" sz="3000" dirty="0"/>
          </a:p>
        </p:txBody>
      </p:sp>
      <p:sp>
        <p:nvSpPr>
          <p:cNvPr id="11" name="Text 9">
            <a:extLst>
              <a:ext uri="{FF2B5EF4-FFF2-40B4-BE49-F238E27FC236}">
                <a16:creationId xmlns:a16="http://schemas.microsoft.com/office/drawing/2014/main" id="{2895D0EC-1CE3-0E99-37EB-E4577EBDC9D6}"/>
              </a:ext>
            </a:extLst>
          </p:cNvPr>
          <p:cNvSpPr/>
          <p:nvPr/>
        </p:nvSpPr>
        <p:spPr>
          <a:xfrm>
            <a:off x="566928" y="6556248"/>
            <a:ext cx="5943600" cy="146304"/>
          </a:xfrm>
          <a:prstGeom prst="rect">
            <a:avLst/>
          </a:prstGeom>
          <a:noFill/>
          <a:ln/>
        </p:spPr>
        <p:txBody>
          <a:bodyPr wrap="square" lIns="0" tIns="0" rIns="0" bIns="0" rtlCol="0" anchor="ctr"/>
          <a:lstStyle/>
          <a:p>
            <a:pPr marL="0" indent="0">
              <a:buNone/>
            </a:pPr>
            <a:r>
              <a:rPr lang="en-US" sz="750" dirty="0">
                <a:solidFill>
                  <a:srgbClr val="6B7280"/>
                </a:solidFill>
              </a:rPr>
              <a:t>BMLC6011 Serious &amp; Organised Crime | Week 1</a:t>
            </a:r>
            <a:endParaRPr lang="en-US" sz="750" dirty="0"/>
          </a:p>
        </p:txBody>
      </p:sp>
      <p:sp>
        <p:nvSpPr>
          <p:cNvPr id="12" name="Text 10">
            <a:extLst>
              <a:ext uri="{FF2B5EF4-FFF2-40B4-BE49-F238E27FC236}">
                <a16:creationId xmlns:a16="http://schemas.microsoft.com/office/drawing/2014/main" id="{5080DF75-9A9B-A766-96CA-24E7DD9170CC}"/>
              </a:ext>
            </a:extLst>
          </p:cNvPr>
          <p:cNvSpPr/>
          <p:nvPr/>
        </p:nvSpPr>
        <p:spPr>
          <a:xfrm>
            <a:off x="11430000" y="6547104"/>
            <a:ext cx="274320" cy="146304"/>
          </a:xfrm>
          <a:prstGeom prst="rect">
            <a:avLst/>
          </a:prstGeom>
          <a:noFill/>
          <a:ln/>
        </p:spPr>
        <p:txBody>
          <a:bodyPr wrap="square" lIns="0" tIns="0" rIns="0" bIns="0" rtlCol="0" anchor="ctr"/>
          <a:lstStyle/>
          <a:p>
            <a:pPr marL="0" indent="0" algn="r">
              <a:buNone/>
            </a:pPr>
            <a:r>
              <a:rPr lang="en-US" sz="750" dirty="0">
                <a:solidFill>
                  <a:srgbClr val="6B7280"/>
                </a:solidFill>
              </a:rPr>
              <a:t>13</a:t>
            </a:r>
            <a:endParaRPr lang="en-US" sz="750" dirty="0"/>
          </a:p>
        </p:txBody>
      </p:sp>
      <p:pic>
        <p:nvPicPr>
          <p:cNvPr id="14" name="Picture 13">
            <a:extLst>
              <a:ext uri="{FF2B5EF4-FFF2-40B4-BE49-F238E27FC236}">
                <a16:creationId xmlns:a16="http://schemas.microsoft.com/office/drawing/2014/main" id="{AC2C8F83-1D6B-3315-8933-0DD4AF17DEA4}"/>
              </a:ext>
            </a:extLst>
          </p:cNvPr>
          <p:cNvPicPr>
            <a:picLocks noChangeAspect="1"/>
          </p:cNvPicPr>
          <p:nvPr/>
        </p:nvPicPr>
        <p:blipFill>
          <a:blip r:embed="rId3"/>
          <a:stretch>
            <a:fillRect/>
          </a:stretch>
        </p:blipFill>
        <p:spPr>
          <a:xfrm>
            <a:off x="1" y="5744951"/>
            <a:ext cx="12192000" cy="1113049"/>
          </a:xfrm>
          <a:prstGeom prst="rect">
            <a:avLst/>
          </a:prstGeom>
        </p:spPr>
      </p:pic>
      <p:pic>
        <p:nvPicPr>
          <p:cNvPr id="3" name="Picture 2">
            <a:extLst>
              <a:ext uri="{FF2B5EF4-FFF2-40B4-BE49-F238E27FC236}">
                <a16:creationId xmlns:a16="http://schemas.microsoft.com/office/drawing/2014/main" id="{D33E6C43-5E8B-8BD4-231F-9B5447F939B6}"/>
              </a:ext>
            </a:extLst>
          </p:cNvPr>
          <p:cNvPicPr>
            <a:picLocks noChangeAspect="1"/>
          </p:cNvPicPr>
          <p:nvPr/>
        </p:nvPicPr>
        <p:blipFill>
          <a:blip r:embed="rId4"/>
          <a:stretch>
            <a:fillRect/>
          </a:stretch>
        </p:blipFill>
        <p:spPr>
          <a:xfrm>
            <a:off x="1325880" y="798926"/>
            <a:ext cx="10241280" cy="4091199"/>
          </a:xfrm>
          <a:prstGeom prst="rect">
            <a:avLst/>
          </a:prstGeom>
        </p:spPr>
      </p:pic>
    </p:spTree>
    <p:extLst>
      <p:ext uri="{BB962C8B-B14F-4D97-AF65-F5344CB8AC3E}">
        <p14:creationId xmlns:p14="http://schemas.microsoft.com/office/powerpoint/2010/main" val="27717824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12263A"/>
        </a:solidFill>
        <a:effectLst/>
      </p:bgPr>
    </p:bg>
    <p:spTree>
      <p:nvGrpSpPr>
        <p:cNvPr id="1" name=""/>
        <p:cNvGrpSpPr/>
        <p:nvPr/>
      </p:nvGrpSpPr>
      <p:grpSpPr>
        <a:xfrm>
          <a:off x="0" y="0"/>
          <a:ext cx="0" cy="0"/>
          <a:chOff x="0" y="0"/>
          <a:chExt cx="0" cy="0"/>
        </a:xfrm>
      </p:grpSpPr>
      <p:sp>
        <p:nvSpPr>
          <p:cNvPr id="2" name="Shape 0"/>
          <p:cNvSpPr/>
          <p:nvPr/>
        </p:nvSpPr>
        <p:spPr>
          <a:xfrm>
            <a:off x="0" y="0"/>
            <a:ext cx="6263640" cy="6858000"/>
          </a:xfrm>
          <a:prstGeom prst="rect">
            <a:avLst/>
          </a:prstGeom>
          <a:solidFill>
            <a:srgbClr val="12263A"/>
          </a:solidFill>
          <a:ln w="12700">
            <a:solidFill>
              <a:srgbClr val="12263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pic>
        <p:nvPicPr>
          <p:cNvPr id="3" name="Image 0" descr="/mnt/data/a_cinematic_high_angle_slightly_tilted_aerial_vi.png"/>
          <p:cNvPicPr>
            <a:picLocks noChangeAspect="1"/>
          </p:cNvPicPr>
          <p:nvPr/>
        </p:nvPicPr>
        <p:blipFill>
          <a:blip r:embed="rId3"/>
          <a:stretch>
            <a:fillRect/>
          </a:stretch>
        </p:blipFill>
        <p:spPr>
          <a:xfrm>
            <a:off x="6447880" y="1051560"/>
            <a:ext cx="5117919" cy="2880360"/>
          </a:xfrm>
          <a:prstGeom prst="rect">
            <a:avLst/>
          </a:prstGeom>
        </p:spPr>
      </p:pic>
      <p:sp>
        <p:nvSpPr>
          <p:cNvPr id="4" name="Shape 1"/>
          <p:cNvSpPr/>
          <p:nvPr/>
        </p:nvSpPr>
        <p:spPr>
          <a:xfrm>
            <a:off x="6446520" y="4160520"/>
            <a:ext cx="5120640" cy="73152"/>
          </a:xfrm>
          <a:prstGeom prst="rect">
            <a:avLst/>
          </a:prstGeom>
          <a:solidFill>
            <a:srgbClr val="DDA448"/>
          </a:solidFill>
          <a:ln w="12700">
            <a:solidFill>
              <a:srgbClr val="DDA44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Text 2"/>
          <p:cNvSpPr/>
          <p:nvPr/>
        </p:nvSpPr>
        <p:spPr>
          <a:xfrm>
            <a:off x="594360" y="594360"/>
            <a:ext cx="201168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ptos"/>
                <a:ea typeface="+mn-ea"/>
                <a:cs typeface="+mn-cs"/>
              </a:rPr>
              <a:t>BMLC6011</a:t>
            </a:r>
            <a:endParaRPr kumimoji="0" lang="en-US" sz="1200" b="0" i="0" u="none" strike="noStrike" kern="1200" cap="none" spc="0" normalizeH="0" baseline="0" noProof="0" dirty="0">
              <a:ln>
                <a:noFill/>
              </a:ln>
              <a:solidFill>
                <a:prstClr val="black"/>
              </a:solidFill>
              <a:effectLst/>
              <a:uLnTx/>
              <a:uFillTx/>
              <a:latin typeface="Aptos"/>
              <a:ea typeface="+mn-ea"/>
              <a:cs typeface="+mn-cs"/>
            </a:endParaRPr>
          </a:p>
        </p:txBody>
      </p:sp>
      <p:sp>
        <p:nvSpPr>
          <p:cNvPr id="6" name="Text 3"/>
          <p:cNvSpPr/>
          <p:nvPr/>
        </p:nvSpPr>
        <p:spPr>
          <a:xfrm>
            <a:off x="594360" y="896112"/>
            <a:ext cx="18288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D1D5DB"/>
                </a:solidFill>
                <a:effectLst/>
                <a:uLnTx/>
                <a:uFillTx/>
                <a:latin typeface="Aptos"/>
                <a:ea typeface="+mn-ea"/>
                <a:cs typeface="+mn-cs"/>
              </a:rPr>
              <a:t>Week 2</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4"/>
          <p:cNvSpPr/>
          <p:nvPr/>
        </p:nvSpPr>
        <p:spPr>
          <a:xfrm>
            <a:off x="594360" y="1874520"/>
            <a:ext cx="5486400" cy="1371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9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Understanding Serious</a:t>
            </a:r>
            <a:endParaRPr kumimoji="0" lang="en-US" sz="39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9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and Organised Crime</a:t>
            </a:r>
            <a:endParaRPr kumimoji="0" lang="en-US" sz="39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5"/>
          <p:cNvSpPr/>
          <p:nvPr/>
        </p:nvSpPr>
        <p:spPr>
          <a:xfrm>
            <a:off x="630936" y="3493008"/>
            <a:ext cx="5394960" cy="274320"/>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50" b="0" i="0" u="none" strike="noStrike" kern="1200" cap="none" spc="0" normalizeH="0" baseline="0" noProof="0" dirty="0">
                <a:ln>
                  <a:noFill/>
                </a:ln>
                <a:solidFill>
                  <a:srgbClr val="EDE9DD"/>
                </a:solidFill>
                <a:effectLst/>
                <a:uLnTx/>
                <a:uFillTx/>
                <a:latin typeface="Aptos"/>
                <a:ea typeface="+mn-ea"/>
                <a:cs typeface="+mn-cs"/>
              </a:rPr>
              <a:t>Definitions • history • prevalence • organised-crime structures</a:t>
            </a:r>
            <a:endParaRPr kumimoji="0" lang="en-US" sz="155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Text 6"/>
          <p:cNvSpPr/>
          <p:nvPr/>
        </p:nvSpPr>
        <p:spPr>
          <a:xfrm>
            <a:off x="630936" y="6245352"/>
            <a:ext cx="320040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ptos"/>
              <a:ea typeface="+mn-ea"/>
              <a:cs typeface="+mn-cs"/>
            </a:endParaRPr>
          </a:p>
        </p:txBody>
      </p:sp>
      <p:pic>
        <p:nvPicPr>
          <p:cNvPr id="13" name="Picture 12">
            <a:extLst>
              <a:ext uri="{FF2B5EF4-FFF2-40B4-BE49-F238E27FC236}">
                <a16:creationId xmlns:a16="http://schemas.microsoft.com/office/drawing/2014/main" id="{6D993A07-0162-8EEC-7F6D-0FAB47E6AA14}"/>
              </a:ext>
            </a:extLst>
          </p:cNvPr>
          <p:cNvPicPr>
            <a:picLocks noChangeAspect="1"/>
          </p:cNvPicPr>
          <p:nvPr/>
        </p:nvPicPr>
        <p:blipFill>
          <a:blip r:embed="rId4"/>
          <a:stretch>
            <a:fillRect/>
          </a:stretch>
        </p:blipFill>
        <p:spPr>
          <a:xfrm>
            <a:off x="1" y="5744950"/>
            <a:ext cx="12192000" cy="1113049"/>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Today’s route through the session</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Three hours, two 15-minute breaks, and several applied activities</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Text 3"/>
          <p:cNvSpPr/>
          <p:nvPr/>
        </p:nvSpPr>
        <p:spPr>
          <a:xfrm>
            <a:off x="731520" y="1417320"/>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F6B6E"/>
                </a:solidFill>
                <a:effectLst/>
                <a:uLnTx/>
                <a:uFillTx/>
                <a:latin typeface="Aptos"/>
                <a:ea typeface="+mn-ea"/>
                <a:cs typeface="+mn-cs"/>
              </a:rPr>
              <a:t>00:00–00:15</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6" name="Text 4"/>
          <p:cNvSpPr/>
          <p:nvPr/>
        </p:nvSpPr>
        <p:spPr>
          <a:xfrm>
            <a:off x="2788920" y="1417320"/>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Warm-up: what counts as serious or organised?</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5"/>
          <p:cNvSpPr/>
          <p:nvPr/>
        </p:nvSpPr>
        <p:spPr>
          <a:xfrm>
            <a:off x="731520" y="1892808"/>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F6B6E"/>
                </a:solidFill>
                <a:effectLst/>
                <a:uLnTx/>
                <a:uFillTx/>
                <a:latin typeface="Aptos"/>
                <a:ea typeface="+mn-ea"/>
                <a:cs typeface="+mn-cs"/>
              </a:rPr>
              <a:t>00:15–00:55</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6"/>
          <p:cNvSpPr/>
          <p:nvPr/>
        </p:nvSpPr>
        <p:spPr>
          <a:xfrm>
            <a:off x="2788920" y="1892808"/>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Definitions, boundaries and the problem of labels</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Text 7"/>
          <p:cNvSpPr/>
          <p:nvPr/>
        </p:nvSpPr>
        <p:spPr>
          <a:xfrm>
            <a:off x="731520" y="2368296"/>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9B2D30"/>
                </a:solidFill>
                <a:effectLst/>
                <a:uLnTx/>
                <a:uFillTx/>
                <a:latin typeface="Aptos"/>
                <a:ea typeface="+mn-ea"/>
                <a:cs typeface="+mn-cs"/>
              </a:rPr>
              <a:t>00:55–01:10</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10" name="Text 8"/>
          <p:cNvSpPr/>
          <p:nvPr/>
        </p:nvSpPr>
        <p:spPr>
          <a:xfrm>
            <a:off x="2788920" y="2368296"/>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Break 1</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1" name="Text 9"/>
          <p:cNvSpPr/>
          <p:nvPr/>
        </p:nvSpPr>
        <p:spPr>
          <a:xfrm>
            <a:off x="731520" y="2843784"/>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F6B6E"/>
                </a:solidFill>
                <a:effectLst/>
                <a:uLnTx/>
                <a:uFillTx/>
                <a:latin typeface="Aptos"/>
                <a:ea typeface="+mn-ea"/>
                <a:cs typeface="+mn-cs"/>
              </a:rPr>
              <a:t>01:10–01:45</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12" name="Text 10"/>
          <p:cNvSpPr/>
          <p:nvPr/>
        </p:nvSpPr>
        <p:spPr>
          <a:xfrm>
            <a:off x="2788920" y="2843784"/>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History, threat picture and prevalence</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3" name="Text 11"/>
          <p:cNvSpPr/>
          <p:nvPr/>
        </p:nvSpPr>
        <p:spPr>
          <a:xfrm>
            <a:off x="731520" y="3319272"/>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F6B6E"/>
                </a:solidFill>
                <a:effectLst/>
                <a:uLnTx/>
                <a:uFillTx/>
                <a:latin typeface="Aptos"/>
                <a:ea typeface="+mn-ea"/>
                <a:cs typeface="+mn-cs"/>
              </a:rPr>
              <a:t>01:45–02:05</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14" name="Text 12"/>
          <p:cNvSpPr/>
          <p:nvPr/>
        </p:nvSpPr>
        <p:spPr>
          <a:xfrm>
            <a:off x="2788920" y="3319272"/>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Data interpretation activity</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5" name="Text 13"/>
          <p:cNvSpPr/>
          <p:nvPr/>
        </p:nvSpPr>
        <p:spPr>
          <a:xfrm>
            <a:off x="731520" y="3794760"/>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9B2D30"/>
                </a:solidFill>
                <a:effectLst/>
                <a:uLnTx/>
                <a:uFillTx/>
                <a:latin typeface="Aptos"/>
                <a:ea typeface="+mn-ea"/>
                <a:cs typeface="+mn-cs"/>
              </a:rPr>
              <a:t>02:05–02:20</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16" name="Text 14"/>
          <p:cNvSpPr/>
          <p:nvPr/>
        </p:nvSpPr>
        <p:spPr>
          <a:xfrm>
            <a:off x="2788920" y="3794760"/>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Break 2</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7" name="Text 15"/>
          <p:cNvSpPr/>
          <p:nvPr/>
        </p:nvSpPr>
        <p:spPr>
          <a:xfrm>
            <a:off x="731520" y="4270248"/>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F6B6E"/>
                </a:solidFill>
                <a:effectLst/>
                <a:uLnTx/>
                <a:uFillTx/>
                <a:latin typeface="Aptos"/>
                <a:ea typeface="+mn-ea"/>
                <a:cs typeface="+mn-cs"/>
              </a:rPr>
              <a:t>02:20–02:55</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18" name="Text 16"/>
          <p:cNvSpPr/>
          <p:nvPr/>
        </p:nvSpPr>
        <p:spPr>
          <a:xfrm>
            <a:off x="2788920" y="4270248"/>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OCG structures: hierarchy, network and enterprise</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9" name="Text 17"/>
          <p:cNvSpPr/>
          <p:nvPr/>
        </p:nvSpPr>
        <p:spPr>
          <a:xfrm>
            <a:off x="731520" y="4745736"/>
            <a:ext cx="1874520" cy="237744"/>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F6B6E"/>
                </a:solidFill>
                <a:effectLst/>
                <a:uLnTx/>
                <a:uFillTx/>
                <a:latin typeface="Aptos"/>
                <a:ea typeface="+mn-ea"/>
                <a:cs typeface="+mn-cs"/>
              </a:rPr>
              <a:t>02:55–03:00</a:t>
            </a:r>
            <a:endParaRPr kumimoji="0" lang="en-US" sz="1400" b="0" i="0" u="none" strike="noStrike" kern="1200" cap="none" spc="0" normalizeH="0" baseline="0" noProof="0" dirty="0">
              <a:ln>
                <a:noFill/>
              </a:ln>
              <a:solidFill>
                <a:prstClr val="black"/>
              </a:solidFill>
              <a:effectLst/>
              <a:uLnTx/>
              <a:uFillTx/>
              <a:latin typeface="Aptos"/>
              <a:ea typeface="+mn-ea"/>
              <a:cs typeface="+mn-cs"/>
            </a:endParaRPr>
          </a:p>
        </p:txBody>
      </p:sp>
      <p:sp>
        <p:nvSpPr>
          <p:cNvPr id="20" name="Text 18"/>
          <p:cNvSpPr/>
          <p:nvPr/>
        </p:nvSpPr>
        <p:spPr>
          <a:xfrm>
            <a:off x="2788920" y="4745736"/>
            <a:ext cx="8412480" cy="256032"/>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36454F"/>
                </a:solidFill>
                <a:effectLst/>
                <a:uLnTx/>
                <a:uFillTx/>
                <a:latin typeface="Aptos"/>
                <a:ea typeface="+mn-ea"/>
                <a:cs typeface="+mn-cs"/>
              </a:rPr>
              <a:t>Assessment link and exit question</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21" name="Text 19"/>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22" name="Text 20"/>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2</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Learning outcomes for this week</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070C0"/>
                </a:solidFill>
                <a:effectLst/>
                <a:uLnTx/>
                <a:uFillTx/>
                <a:latin typeface="Aptos" pitchFamily="34" charset="0"/>
                <a:ea typeface="Aptos" pitchFamily="34" charset="-122"/>
                <a:cs typeface="Aptos" pitchFamily="34" charset="-120"/>
              </a:rPr>
              <a:t>By the end of the session you should be able to…</a:t>
            </a:r>
            <a:endParaRPr kumimoji="0" lang="en-US" sz="1050" b="0" i="0" u="none" strike="noStrike" kern="1200" cap="none" spc="0" normalizeH="0" baseline="0" noProof="0" dirty="0">
              <a:ln>
                <a:noFill/>
              </a:ln>
              <a:solidFill>
                <a:srgbClr val="0070C0"/>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Text 3"/>
          <p:cNvSpPr/>
          <p:nvPr/>
        </p:nvSpPr>
        <p:spPr>
          <a:xfrm>
            <a:off x="521208" y="1353311"/>
            <a:ext cx="6400800" cy="2103120"/>
          </a:xfrm>
          <a:prstGeom prst="rect">
            <a:avLst/>
          </a:prstGeom>
          <a:noFill/>
          <a:ln/>
        </p:spPr>
        <p:txBody>
          <a:bodyPr wrap="square" lIns="762" tIns="762" rIns="762" bIns="762" rtlCol="0" anchor="t">
            <a:no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36454F"/>
                </a:solidFill>
                <a:effectLst/>
                <a:uLnTx/>
                <a:uFillTx/>
                <a:latin typeface="Aptos"/>
                <a:ea typeface="Aptos" pitchFamily="34" charset="-122"/>
                <a:cs typeface="Aptos" pitchFamily="34" charset="-120"/>
              </a:rPr>
              <a:t>Explain why “serious crime”, “organised crime” and “serious and organised crime” are not identical terms.</a:t>
            </a:r>
            <a:endParaRPr kumimoji="0" lang="en-US" sz="200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36454F"/>
                </a:solidFill>
                <a:effectLst/>
                <a:uLnTx/>
                <a:uFillTx/>
                <a:latin typeface="Aptos"/>
                <a:ea typeface="Aptos" pitchFamily="34" charset="-122"/>
                <a:cs typeface="Aptos" pitchFamily="34" charset="-120"/>
              </a:rPr>
              <a:t>Identify why measuring the prevalence of SOC is difficult and contested.</a:t>
            </a:r>
            <a:endParaRPr kumimoji="0" lang="en-US" sz="200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36454F"/>
                </a:solidFill>
                <a:effectLst/>
                <a:uLnTx/>
                <a:uFillTx/>
                <a:latin typeface="Aptos"/>
                <a:ea typeface="Aptos" pitchFamily="34" charset="-122"/>
                <a:cs typeface="Aptos" pitchFamily="34" charset="-120"/>
              </a:rPr>
              <a:t>Compare basic OCG models: hierarchical, networked and enterprise-based.</a:t>
            </a:r>
            <a:endParaRPr kumimoji="0" lang="en-US" sz="200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36454F"/>
                </a:solidFill>
                <a:effectLst/>
                <a:uLnTx/>
                <a:uFillTx/>
                <a:latin typeface="Aptos"/>
                <a:ea typeface="Aptos" pitchFamily="34" charset="-122"/>
                <a:cs typeface="Aptos" pitchFamily="34" charset="-120"/>
              </a:rPr>
              <a:t>Use these concepts to make an evidence-based argument in your essay or presentation.</a:t>
            </a:r>
            <a:endParaRPr kumimoji="0" lang="en-US" sz="2000" b="0" i="0" u="none" strike="noStrike" kern="1200" cap="none" spc="0" normalizeH="0" baseline="0" noProof="0" dirty="0">
              <a:ln>
                <a:noFill/>
              </a:ln>
              <a:solidFill>
                <a:prstClr val="black"/>
              </a:solidFill>
              <a:effectLst/>
              <a:uLnTx/>
              <a:uFillTx/>
              <a:latin typeface="Aptos"/>
              <a:ea typeface="+mn-ea"/>
              <a:cs typeface="+mn-cs"/>
            </a:endParaRPr>
          </a:p>
        </p:txBody>
      </p:sp>
      <p:sp>
        <p:nvSpPr>
          <p:cNvPr id="6" name="Shape 4"/>
          <p:cNvSpPr/>
          <p:nvPr/>
        </p:nvSpPr>
        <p:spPr>
          <a:xfrm>
            <a:off x="7909560" y="1417320"/>
            <a:ext cx="3383280" cy="3291840"/>
          </a:xfrm>
          <a:prstGeom prst="roundRect">
            <a:avLst>
              <a:gd name="adj" fmla="val 2222"/>
            </a:avLst>
          </a:prstGeom>
          <a:solidFill>
            <a:srgbClr val="F7F3EA"/>
          </a:solidFill>
          <a:ln w="1270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7" name="Text 5"/>
          <p:cNvSpPr/>
          <p:nvPr/>
        </p:nvSpPr>
        <p:spPr>
          <a:xfrm>
            <a:off x="8229600" y="1737360"/>
            <a:ext cx="2743200" cy="2286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2263A"/>
                </a:solidFill>
                <a:effectLst/>
                <a:uLnTx/>
                <a:uFillTx/>
                <a:latin typeface="Aptos"/>
                <a:ea typeface="+mn-ea"/>
                <a:cs typeface="+mn-cs"/>
              </a:rPr>
              <a:t>Module distinction</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6"/>
          <p:cNvSpPr/>
          <p:nvPr/>
        </p:nvSpPr>
        <p:spPr>
          <a:xfrm>
            <a:off x="8229600" y="2240280"/>
            <a:ext cx="2743200" cy="1554480"/>
          </a:xfrm>
          <a:prstGeom prst="rect">
            <a:avLst/>
          </a:prstGeom>
          <a:noFill/>
          <a:ln/>
        </p:spPr>
        <p:txBody>
          <a:bodyPr wrap="square" lIns="635" tIns="635" rIns="635" bIns="635"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BMLC6000 asks:</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“How do we investigate?”</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BMLC6011 asks:</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“What is it, why does it occur, and why does it matter?”</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Text 7"/>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10" name="Text 8"/>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3</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pic>
        <p:nvPicPr>
          <p:cNvPr id="12" name="Picture 11">
            <a:extLst>
              <a:ext uri="{FF2B5EF4-FFF2-40B4-BE49-F238E27FC236}">
                <a16:creationId xmlns:a16="http://schemas.microsoft.com/office/drawing/2014/main" id="{BBF25B02-13E5-B02D-3E3A-C5824F8F8434}"/>
              </a:ext>
            </a:extLst>
          </p:cNvPr>
          <p:cNvPicPr>
            <a:picLocks noChangeAspect="1"/>
          </p:cNvPicPr>
          <p:nvPr/>
        </p:nvPicPr>
        <p:blipFill>
          <a:blip r:embed="rId3"/>
          <a:stretch>
            <a:fillRect/>
          </a:stretch>
        </p:blipFill>
        <p:spPr>
          <a:xfrm>
            <a:off x="1" y="5333470"/>
            <a:ext cx="12192000" cy="1113049"/>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6210B18-491A-87E5-1887-0AC66E09B939}"/>
              </a:ext>
            </a:extLst>
          </p:cNvPr>
          <p:cNvPicPr>
            <a:picLocks noChangeAspect="1"/>
          </p:cNvPicPr>
          <p:nvPr/>
        </p:nvPicPr>
        <p:blipFill>
          <a:blip r:embed="rId3"/>
          <a:stretch>
            <a:fillRect/>
          </a:stretch>
        </p:blipFill>
        <p:spPr>
          <a:xfrm>
            <a:off x="1" y="0"/>
            <a:ext cx="12192000" cy="1113049"/>
          </a:xfrm>
          <a:prstGeom prst="rect">
            <a:avLst/>
          </a:prstGeom>
        </p:spPr>
      </p:pic>
      <p:sp>
        <p:nvSpPr>
          <p:cNvPr id="2" name="Text 0"/>
          <p:cNvSpPr/>
          <p:nvPr/>
        </p:nvSpPr>
        <p:spPr>
          <a:xfrm>
            <a:off x="2743200" y="301752"/>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Aptos Display" pitchFamily="34" charset="0"/>
                <a:ea typeface="Aptos Display" pitchFamily="34" charset="-122"/>
                <a:cs typeface="Aptos Display" pitchFamily="34" charset="-120"/>
              </a:rPr>
              <a:t>Warm-up activity: classify the crime</a:t>
            </a:r>
            <a:endParaRPr kumimoji="0" lang="en-US" sz="2700" b="0" i="0" u="none" strike="noStrike" kern="1200" cap="none" spc="0" normalizeH="0" baseline="0" noProof="0" dirty="0">
              <a:ln>
                <a:noFill/>
              </a:ln>
              <a:solidFill>
                <a:prstClr val="white"/>
              </a:solidFill>
              <a:effectLst/>
              <a:uLnTx/>
              <a:uFillTx/>
              <a:latin typeface="Aptos"/>
              <a:ea typeface="+mn-ea"/>
              <a:cs typeface="+mn-cs"/>
            </a:endParaRPr>
          </a:p>
        </p:txBody>
      </p:sp>
      <p:sp>
        <p:nvSpPr>
          <p:cNvPr id="3" name="Text 1"/>
          <p:cNvSpPr/>
          <p:nvPr/>
        </p:nvSpPr>
        <p:spPr>
          <a:xfrm>
            <a:off x="4399878" y="812556"/>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lumMod val="95000"/>
                  </a:prstClr>
                </a:solidFill>
                <a:effectLst/>
                <a:uLnTx/>
                <a:uFillTx/>
                <a:latin typeface="Aptos" pitchFamily="34" charset="0"/>
                <a:ea typeface="Aptos" pitchFamily="34" charset="-122"/>
                <a:cs typeface="Aptos" pitchFamily="34" charset="-120"/>
              </a:rPr>
              <a:t>In pairs, decide where each example sits</a:t>
            </a:r>
            <a:endParaRPr kumimoji="0" lang="en-US" sz="1050" b="0" i="0" u="none" strike="noStrike" kern="1200" cap="none" spc="0" normalizeH="0" baseline="0" noProof="0" dirty="0">
              <a:ln>
                <a:noFill/>
              </a:ln>
              <a:solidFill>
                <a:prstClr val="white">
                  <a:lumMod val="95000"/>
                </a:prstClr>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685800" y="1417320"/>
            <a:ext cx="3246120" cy="895573"/>
          </a:xfrm>
          <a:prstGeom prst="roundRect">
            <a:avLst>
              <a:gd name="adj" fmla="val 1690"/>
            </a:avLst>
          </a:prstGeom>
          <a:solidFill>
            <a:srgbClr val="F7F3EA"/>
          </a:solidFill>
          <a:ln w="1270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p:cNvSpPr/>
          <p:nvPr/>
        </p:nvSpPr>
        <p:spPr>
          <a:xfrm>
            <a:off x="914400" y="1737360"/>
            <a:ext cx="2788920" cy="411480"/>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2263A"/>
                </a:solidFill>
                <a:effectLst/>
                <a:uLnTx/>
                <a:uFillTx/>
                <a:latin typeface="Aptos"/>
                <a:ea typeface="+mn-ea"/>
                <a:cs typeface="+mn-cs"/>
              </a:rPr>
              <a:t>Serious but not organised?</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5"/>
          <p:cNvSpPr/>
          <p:nvPr/>
        </p:nvSpPr>
        <p:spPr>
          <a:xfrm>
            <a:off x="8412480" y="4800600"/>
            <a:ext cx="2651760" cy="1737360"/>
          </a:xfrm>
          <a:prstGeom prst="rect">
            <a:avLst/>
          </a:prstGeom>
          <a:noFill/>
          <a:ln/>
        </p:spPr>
        <p:txBody>
          <a:bodyPr wrap="square" lIns="762" tIns="762" rIns="762" bIns="762"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Individual online child abuse offender</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Shape 6"/>
          <p:cNvSpPr/>
          <p:nvPr/>
        </p:nvSpPr>
        <p:spPr>
          <a:xfrm>
            <a:off x="4389120" y="1417320"/>
            <a:ext cx="3246120" cy="895573"/>
          </a:xfrm>
          <a:prstGeom prst="roundRect">
            <a:avLst>
              <a:gd name="adj" fmla="val 1690"/>
            </a:avLst>
          </a:prstGeom>
          <a:solidFill>
            <a:srgbClr val="F7F3EA"/>
          </a:solidFill>
          <a:ln w="1270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9" name="Text 7"/>
          <p:cNvSpPr/>
          <p:nvPr/>
        </p:nvSpPr>
        <p:spPr>
          <a:xfrm>
            <a:off x="4617720" y="1737360"/>
            <a:ext cx="2788920" cy="411480"/>
          </a:xfrm>
          <a:prstGeom prst="rect">
            <a:avLst/>
          </a:prstGeom>
          <a:noFill/>
          <a:ln/>
        </p:spPr>
        <p:txBody>
          <a:bodyPr wrap="square" lIns="254" tIns="254" rIns="254" bIns="254" rtlCol="0" anchor="ctr">
            <a:normAutofit fontScale="92500" lnSpcReduction="2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2263A"/>
                </a:solidFill>
                <a:effectLst/>
                <a:uLnTx/>
                <a:uFillTx/>
                <a:latin typeface="Aptos"/>
                <a:ea typeface="+mn-ea"/>
                <a:cs typeface="+mn-cs"/>
              </a:rPr>
              <a:t>Organised but not always “serious”?</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10" name="Text 8"/>
          <p:cNvSpPr/>
          <p:nvPr/>
        </p:nvSpPr>
        <p:spPr>
          <a:xfrm>
            <a:off x="4709160" y="2423160"/>
            <a:ext cx="2651760" cy="1737360"/>
          </a:xfrm>
          <a:prstGeom prst="rect">
            <a:avLst/>
          </a:prstGeom>
          <a:noFill/>
          <a:ln/>
        </p:spPr>
        <p:txBody>
          <a:bodyPr wrap="square" lIns="762" tIns="762" rIns="762" bIns="762"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11" name="Shape 9"/>
          <p:cNvSpPr/>
          <p:nvPr/>
        </p:nvSpPr>
        <p:spPr>
          <a:xfrm>
            <a:off x="8092440" y="1417320"/>
            <a:ext cx="3246120" cy="895573"/>
          </a:xfrm>
          <a:prstGeom prst="roundRect">
            <a:avLst>
              <a:gd name="adj" fmla="val 1690"/>
            </a:avLst>
          </a:prstGeom>
          <a:solidFill>
            <a:srgbClr val="E8F2F1"/>
          </a:solidFill>
          <a:ln w="127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2" name="Text 10"/>
          <p:cNvSpPr/>
          <p:nvPr/>
        </p:nvSpPr>
        <p:spPr>
          <a:xfrm>
            <a:off x="8321040" y="1737360"/>
            <a:ext cx="2788920" cy="411480"/>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2263A"/>
                </a:solidFill>
                <a:effectLst/>
                <a:uLnTx/>
                <a:uFillTx/>
                <a:latin typeface="Aptos"/>
                <a:ea typeface="+mn-ea"/>
                <a:cs typeface="+mn-cs"/>
              </a:rPr>
              <a:t>Serious and organised?</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13" name="Text 11"/>
          <p:cNvSpPr/>
          <p:nvPr/>
        </p:nvSpPr>
        <p:spPr>
          <a:xfrm>
            <a:off x="8412480" y="2423160"/>
            <a:ext cx="2651760" cy="1737360"/>
          </a:xfrm>
          <a:prstGeom prst="rect">
            <a:avLst/>
          </a:prstGeom>
          <a:noFill/>
          <a:ln/>
        </p:spPr>
        <p:txBody>
          <a:bodyPr wrap="square" lIns="762" tIns="762" rIns="762" bIns="762"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14" name="Text 12"/>
          <p:cNvSpPr/>
          <p:nvPr/>
        </p:nvSpPr>
        <p:spPr>
          <a:xfrm>
            <a:off x="1005840" y="5897880"/>
            <a:ext cx="9875520" cy="320040"/>
          </a:xfrm>
          <a:prstGeom prst="rect">
            <a:avLst/>
          </a:prstGeom>
          <a:noFill/>
          <a:ln/>
        </p:spPr>
        <p:txBody>
          <a:bodyPr wrap="square" lIns="254" tIns="254" rIns="254" bIns="254"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sp>
        <p:nvSpPr>
          <p:cNvPr id="15" name="Text 13"/>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16" name="Text 14"/>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4</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sp>
        <p:nvSpPr>
          <p:cNvPr id="20" name="TextBox 19">
            <a:extLst>
              <a:ext uri="{FF2B5EF4-FFF2-40B4-BE49-F238E27FC236}">
                <a16:creationId xmlns:a16="http://schemas.microsoft.com/office/drawing/2014/main" id="{2E6344A1-6DCA-74CF-E48D-1A72C2B10524}"/>
              </a:ext>
            </a:extLst>
          </p:cNvPr>
          <p:cNvSpPr txBox="1"/>
          <p:nvPr/>
        </p:nvSpPr>
        <p:spPr>
          <a:xfrm>
            <a:off x="8560398" y="4066499"/>
            <a:ext cx="2549562"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One-off stranger homicide</a:t>
            </a:r>
          </a:p>
        </p:txBody>
      </p:sp>
      <p:sp>
        <p:nvSpPr>
          <p:cNvPr id="22" name="TextBox 21">
            <a:extLst>
              <a:ext uri="{FF2B5EF4-FFF2-40B4-BE49-F238E27FC236}">
                <a16:creationId xmlns:a16="http://schemas.microsoft.com/office/drawing/2014/main" id="{E6C5F682-D2F7-6798-2E66-CC5009D0A67D}"/>
              </a:ext>
            </a:extLst>
          </p:cNvPr>
          <p:cNvSpPr txBox="1"/>
          <p:nvPr/>
        </p:nvSpPr>
        <p:spPr>
          <a:xfrm>
            <a:off x="7490012" y="3061589"/>
            <a:ext cx="2447365"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Serious domestic assault</a:t>
            </a:r>
          </a:p>
        </p:txBody>
      </p:sp>
      <p:sp>
        <p:nvSpPr>
          <p:cNvPr id="24" name="TextBox 23">
            <a:extLst>
              <a:ext uri="{FF2B5EF4-FFF2-40B4-BE49-F238E27FC236}">
                <a16:creationId xmlns:a16="http://schemas.microsoft.com/office/drawing/2014/main" id="{42366FC4-A2B6-06F5-2315-07E8E5B2BCD1}"/>
              </a:ext>
            </a:extLst>
          </p:cNvPr>
          <p:cNvSpPr txBox="1"/>
          <p:nvPr/>
        </p:nvSpPr>
        <p:spPr>
          <a:xfrm>
            <a:off x="5333104" y="4343403"/>
            <a:ext cx="2764715"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Cyber-enabled fraud group</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26" name="TextBox 25">
            <a:extLst>
              <a:ext uri="{FF2B5EF4-FFF2-40B4-BE49-F238E27FC236}">
                <a16:creationId xmlns:a16="http://schemas.microsoft.com/office/drawing/2014/main" id="{0B93FF09-CB2D-753C-B791-F16A71464E55}"/>
              </a:ext>
            </a:extLst>
          </p:cNvPr>
          <p:cNvSpPr txBox="1"/>
          <p:nvPr/>
        </p:nvSpPr>
        <p:spPr>
          <a:xfrm>
            <a:off x="225911" y="3055074"/>
            <a:ext cx="2355924"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Counterfeit goods supply</a:t>
            </a:r>
          </a:p>
        </p:txBody>
      </p:sp>
      <p:sp>
        <p:nvSpPr>
          <p:cNvPr id="28" name="TextBox 27">
            <a:extLst>
              <a:ext uri="{FF2B5EF4-FFF2-40B4-BE49-F238E27FC236}">
                <a16:creationId xmlns:a16="http://schemas.microsoft.com/office/drawing/2014/main" id="{E112BD97-7E8A-50D4-AF36-F83F2CC33771}"/>
              </a:ext>
            </a:extLst>
          </p:cNvPr>
          <p:cNvSpPr txBox="1"/>
          <p:nvPr/>
        </p:nvSpPr>
        <p:spPr>
          <a:xfrm>
            <a:off x="1116106" y="3928675"/>
            <a:ext cx="3501614"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Low-level illicit tobacco network</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30" name="TextBox 29">
            <a:extLst>
              <a:ext uri="{FF2B5EF4-FFF2-40B4-BE49-F238E27FC236}">
                <a16:creationId xmlns:a16="http://schemas.microsoft.com/office/drawing/2014/main" id="{1AD32590-987D-8729-CB2A-875891482C1E}"/>
              </a:ext>
            </a:extLst>
          </p:cNvPr>
          <p:cNvSpPr txBox="1"/>
          <p:nvPr/>
        </p:nvSpPr>
        <p:spPr>
          <a:xfrm>
            <a:off x="3703320" y="2914653"/>
            <a:ext cx="6863378"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Human trafficking network</a:t>
            </a:r>
          </a:p>
        </p:txBody>
      </p:sp>
      <p:sp>
        <p:nvSpPr>
          <p:cNvPr id="32" name="TextBox 31">
            <a:extLst>
              <a:ext uri="{FF2B5EF4-FFF2-40B4-BE49-F238E27FC236}">
                <a16:creationId xmlns:a16="http://schemas.microsoft.com/office/drawing/2014/main" id="{99DAAEA4-C1E0-128F-2D6D-096E20FAE5AA}"/>
              </a:ext>
            </a:extLst>
          </p:cNvPr>
          <p:cNvSpPr txBox="1"/>
          <p:nvPr/>
        </p:nvSpPr>
        <p:spPr>
          <a:xfrm>
            <a:off x="5158293" y="5834411"/>
            <a:ext cx="3334870"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Repeat shoplifting gang</a:t>
            </a:r>
          </a:p>
        </p:txBody>
      </p:sp>
      <p:sp>
        <p:nvSpPr>
          <p:cNvPr id="34" name="TextBox 33">
            <a:extLst>
              <a:ext uri="{FF2B5EF4-FFF2-40B4-BE49-F238E27FC236}">
                <a16:creationId xmlns:a16="http://schemas.microsoft.com/office/drawing/2014/main" id="{F37B8CD4-ACC0-A654-E731-8F0CC8FEBB83}"/>
              </a:ext>
            </a:extLst>
          </p:cNvPr>
          <p:cNvSpPr txBox="1"/>
          <p:nvPr/>
        </p:nvSpPr>
        <p:spPr>
          <a:xfrm>
            <a:off x="1726604" y="4868049"/>
            <a:ext cx="6863378" cy="3262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County lines drug supply</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a:extLst>
            <a:ext uri="{FF2B5EF4-FFF2-40B4-BE49-F238E27FC236}">
              <a16:creationId xmlns:a16="http://schemas.microsoft.com/office/drawing/2014/main" id="{3005D254-B613-0978-9478-9774272CCFA1}"/>
            </a:ext>
          </a:extLst>
        </p:cNvPr>
        <p:cNvGrpSpPr/>
        <p:nvPr/>
      </p:nvGrpSpPr>
      <p:grpSpPr>
        <a:xfrm>
          <a:off x="0" y="0"/>
          <a:ext cx="0" cy="0"/>
          <a:chOff x="0" y="0"/>
          <a:chExt cx="0" cy="0"/>
        </a:xfrm>
      </p:grpSpPr>
      <p:pic>
        <p:nvPicPr>
          <p:cNvPr id="18" name="Picture 17">
            <a:extLst>
              <a:ext uri="{FF2B5EF4-FFF2-40B4-BE49-F238E27FC236}">
                <a16:creationId xmlns:a16="http://schemas.microsoft.com/office/drawing/2014/main" id="{0D76ADC2-AE16-E010-7BD0-67635CDED16F}"/>
              </a:ext>
            </a:extLst>
          </p:cNvPr>
          <p:cNvPicPr>
            <a:picLocks noChangeAspect="1"/>
          </p:cNvPicPr>
          <p:nvPr/>
        </p:nvPicPr>
        <p:blipFill>
          <a:blip r:embed="rId3"/>
          <a:stretch>
            <a:fillRect/>
          </a:stretch>
        </p:blipFill>
        <p:spPr>
          <a:xfrm>
            <a:off x="1" y="0"/>
            <a:ext cx="12192000" cy="1113049"/>
          </a:xfrm>
          <a:prstGeom prst="rect">
            <a:avLst/>
          </a:prstGeom>
        </p:spPr>
      </p:pic>
      <p:sp>
        <p:nvSpPr>
          <p:cNvPr id="2" name="Text 0">
            <a:extLst>
              <a:ext uri="{FF2B5EF4-FFF2-40B4-BE49-F238E27FC236}">
                <a16:creationId xmlns:a16="http://schemas.microsoft.com/office/drawing/2014/main" id="{FC7C0309-17FE-7E9A-D6AB-184A83099645}"/>
              </a:ext>
            </a:extLst>
          </p:cNvPr>
          <p:cNvSpPr/>
          <p:nvPr/>
        </p:nvSpPr>
        <p:spPr>
          <a:xfrm>
            <a:off x="2743200" y="301752"/>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prstClr val="white"/>
                </a:solidFill>
                <a:effectLst/>
                <a:uLnTx/>
                <a:uFillTx/>
                <a:latin typeface="Aptos Display" pitchFamily="34" charset="0"/>
                <a:ea typeface="Aptos Display" pitchFamily="34" charset="-122"/>
                <a:cs typeface="Aptos Display" pitchFamily="34" charset="-120"/>
              </a:rPr>
              <a:t>Warm-up activity: classify the crime</a:t>
            </a:r>
            <a:endParaRPr kumimoji="0" lang="en-US" sz="2700" b="0" i="0" u="none" strike="noStrike" kern="1200" cap="none" spc="0" normalizeH="0" baseline="0" noProof="0" dirty="0">
              <a:ln>
                <a:noFill/>
              </a:ln>
              <a:solidFill>
                <a:prstClr val="white"/>
              </a:solidFill>
              <a:effectLst/>
              <a:uLnTx/>
              <a:uFillTx/>
              <a:latin typeface="Aptos"/>
              <a:ea typeface="+mn-ea"/>
              <a:cs typeface="+mn-cs"/>
            </a:endParaRPr>
          </a:p>
        </p:txBody>
      </p:sp>
      <p:sp>
        <p:nvSpPr>
          <p:cNvPr id="3" name="Text 1">
            <a:extLst>
              <a:ext uri="{FF2B5EF4-FFF2-40B4-BE49-F238E27FC236}">
                <a16:creationId xmlns:a16="http://schemas.microsoft.com/office/drawing/2014/main" id="{1742E01A-12E9-7BB1-551D-4D577BD7A39F}"/>
              </a:ext>
            </a:extLst>
          </p:cNvPr>
          <p:cNvSpPr/>
          <p:nvPr/>
        </p:nvSpPr>
        <p:spPr>
          <a:xfrm>
            <a:off x="4399878" y="812556"/>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lumMod val="95000"/>
                  </a:prstClr>
                </a:solidFill>
                <a:effectLst/>
                <a:uLnTx/>
                <a:uFillTx/>
                <a:latin typeface="Aptos" pitchFamily="34" charset="0"/>
                <a:ea typeface="Aptos" pitchFamily="34" charset="-122"/>
                <a:cs typeface="Aptos" pitchFamily="34" charset="-120"/>
              </a:rPr>
              <a:t>In pairs, decide where each example sits</a:t>
            </a:r>
            <a:endParaRPr kumimoji="0" lang="en-US" sz="1050" b="0" i="0" u="none" strike="noStrike" kern="1200" cap="none" spc="0" normalizeH="0" baseline="0" noProof="0" dirty="0">
              <a:ln>
                <a:noFill/>
              </a:ln>
              <a:solidFill>
                <a:prstClr val="white">
                  <a:lumMod val="95000"/>
                </a:prstClr>
              </a:solidFill>
              <a:effectLst/>
              <a:uLnTx/>
              <a:uFillTx/>
              <a:latin typeface="Aptos"/>
              <a:ea typeface="+mn-ea"/>
              <a:cs typeface="+mn-cs"/>
            </a:endParaRPr>
          </a:p>
        </p:txBody>
      </p:sp>
      <p:sp>
        <p:nvSpPr>
          <p:cNvPr id="4" name="Shape 2">
            <a:extLst>
              <a:ext uri="{FF2B5EF4-FFF2-40B4-BE49-F238E27FC236}">
                <a16:creationId xmlns:a16="http://schemas.microsoft.com/office/drawing/2014/main" id="{50667DF4-1825-88D5-4CDC-669D3B079DAC}"/>
              </a:ext>
            </a:extLst>
          </p:cNvPr>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a:extLst>
              <a:ext uri="{FF2B5EF4-FFF2-40B4-BE49-F238E27FC236}">
                <a16:creationId xmlns:a16="http://schemas.microsoft.com/office/drawing/2014/main" id="{010E39C9-1A52-9D5F-F5CA-D4441A78B1A2}"/>
              </a:ext>
            </a:extLst>
          </p:cNvPr>
          <p:cNvSpPr/>
          <p:nvPr/>
        </p:nvSpPr>
        <p:spPr>
          <a:xfrm>
            <a:off x="685800" y="1417320"/>
            <a:ext cx="3246120" cy="4206240"/>
          </a:xfrm>
          <a:prstGeom prst="roundRect">
            <a:avLst>
              <a:gd name="adj" fmla="val 1690"/>
            </a:avLst>
          </a:prstGeom>
          <a:solidFill>
            <a:srgbClr val="F7F3EA"/>
          </a:solidFill>
          <a:ln w="1270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a:extLst>
              <a:ext uri="{FF2B5EF4-FFF2-40B4-BE49-F238E27FC236}">
                <a16:creationId xmlns:a16="http://schemas.microsoft.com/office/drawing/2014/main" id="{B8EAE81C-3A3A-46CD-2DD8-E4E47E828BF0}"/>
              </a:ext>
            </a:extLst>
          </p:cNvPr>
          <p:cNvSpPr/>
          <p:nvPr/>
        </p:nvSpPr>
        <p:spPr>
          <a:xfrm>
            <a:off x="914400" y="1737360"/>
            <a:ext cx="2788920" cy="411480"/>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2263A"/>
                </a:solidFill>
                <a:effectLst/>
                <a:uLnTx/>
                <a:uFillTx/>
                <a:latin typeface="Aptos"/>
                <a:ea typeface="+mn-ea"/>
                <a:cs typeface="+mn-cs"/>
              </a:rPr>
              <a:t>Serious but not organised?</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5">
            <a:extLst>
              <a:ext uri="{FF2B5EF4-FFF2-40B4-BE49-F238E27FC236}">
                <a16:creationId xmlns:a16="http://schemas.microsoft.com/office/drawing/2014/main" id="{3E8B8C6D-5792-059B-355A-951D60509928}"/>
              </a:ext>
            </a:extLst>
          </p:cNvPr>
          <p:cNvSpPr/>
          <p:nvPr/>
        </p:nvSpPr>
        <p:spPr>
          <a:xfrm>
            <a:off x="1005840" y="2423160"/>
            <a:ext cx="2651760" cy="1737360"/>
          </a:xfrm>
          <a:prstGeom prst="rect">
            <a:avLst/>
          </a:prstGeom>
          <a:noFill/>
          <a:ln/>
        </p:spPr>
        <p:txBody>
          <a:bodyPr wrap="square" lIns="762" tIns="762" rIns="762" bIns="762"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One-off stranger homicide</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Serious domestic assault</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Individual online child abuse offender</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Shape 6">
            <a:extLst>
              <a:ext uri="{FF2B5EF4-FFF2-40B4-BE49-F238E27FC236}">
                <a16:creationId xmlns:a16="http://schemas.microsoft.com/office/drawing/2014/main" id="{88CC89AD-AA72-0F49-6B9F-AE38FE60D8D8}"/>
              </a:ext>
            </a:extLst>
          </p:cNvPr>
          <p:cNvSpPr/>
          <p:nvPr/>
        </p:nvSpPr>
        <p:spPr>
          <a:xfrm>
            <a:off x="4389120" y="1417320"/>
            <a:ext cx="3246120" cy="4206240"/>
          </a:xfrm>
          <a:prstGeom prst="roundRect">
            <a:avLst>
              <a:gd name="adj" fmla="val 1690"/>
            </a:avLst>
          </a:prstGeom>
          <a:solidFill>
            <a:srgbClr val="F7F3EA"/>
          </a:solidFill>
          <a:ln w="1270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9" name="Text 7">
            <a:extLst>
              <a:ext uri="{FF2B5EF4-FFF2-40B4-BE49-F238E27FC236}">
                <a16:creationId xmlns:a16="http://schemas.microsoft.com/office/drawing/2014/main" id="{A1CA4988-8DE4-6736-8FD1-3B04966CDD30}"/>
              </a:ext>
            </a:extLst>
          </p:cNvPr>
          <p:cNvSpPr/>
          <p:nvPr/>
        </p:nvSpPr>
        <p:spPr>
          <a:xfrm>
            <a:off x="4617720" y="1737360"/>
            <a:ext cx="2788920" cy="411480"/>
          </a:xfrm>
          <a:prstGeom prst="rect">
            <a:avLst/>
          </a:prstGeom>
          <a:noFill/>
          <a:ln/>
        </p:spPr>
        <p:txBody>
          <a:bodyPr wrap="square" lIns="254" tIns="254" rIns="254" bIns="254" rtlCol="0" anchor="ctr">
            <a:normAutofit fontScale="92500" lnSpcReduction="2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2263A"/>
                </a:solidFill>
                <a:effectLst/>
                <a:uLnTx/>
                <a:uFillTx/>
                <a:latin typeface="Aptos"/>
                <a:ea typeface="+mn-ea"/>
                <a:cs typeface="+mn-cs"/>
              </a:rPr>
              <a:t>Organised but not always “serious”?</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10" name="Text 8">
            <a:extLst>
              <a:ext uri="{FF2B5EF4-FFF2-40B4-BE49-F238E27FC236}">
                <a16:creationId xmlns:a16="http://schemas.microsoft.com/office/drawing/2014/main" id="{0EB9578E-9B3E-A283-139C-C73E32A9B0B1}"/>
              </a:ext>
            </a:extLst>
          </p:cNvPr>
          <p:cNvSpPr/>
          <p:nvPr/>
        </p:nvSpPr>
        <p:spPr>
          <a:xfrm>
            <a:off x="4709160" y="2423160"/>
            <a:ext cx="2651760" cy="1737360"/>
          </a:xfrm>
          <a:prstGeom prst="rect">
            <a:avLst/>
          </a:prstGeom>
          <a:noFill/>
          <a:ln/>
        </p:spPr>
        <p:txBody>
          <a:bodyPr wrap="square" lIns="762" tIns="762" rIns="762" bIns="762"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Repeat shop theft crew</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Counterfeit goods supply</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Low-level illicit tobacco network</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11" name="Shape 9">
            <a:extLst>
              <a:ext uri="{FF2B5EF4-FFF2-40B4-BE49-F238E27FC236}">
                <a16:creationId xmlns:a16="http://schemas.microsoft.com/office/drawing/2014/main" id="{E766519B-CB44-A598-B6E5-95C0480917EC}"/>
              </a:ext>
            </a:extLst>
          </p:cNvPr>
          <p:cNvSpPr/>
          <p:nvPr/>
        </p:nvSpPr>
        <p:spPr>
          <a:xfrm>
            <a:off x="8092440" y="1417320"/>
            <a:ext cx="3246120" cy="4206240"/>
          </a:xfrm>
          <a:prstGeom prst="roundRect">
            <a:avLst>
              <a:gd name="adj" fmla="val 1690"/>
            </a:avLst>
          </a:prstGeom>
          <a:solidFill>
            <a:srgbClr val="E8F2F1"/>
          </a:solidFill>
          <a:ln w="127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2" name="Text 10">
            <a:extLst>
              <a:ext uri="{FF2B5EF4-FFF2-40B4-BE49-F238E27FC236}">
                <a16:creationId xmlns:a16="http://schemas.microsoft.com/office/drawing/2014/main" id="{9A39E189-2BE3-BE67-2194-D18A1DEE4B1B}"/>
              </a:ext>
            </a:extLst>
          </p:cNvPr>
          <p:cNvSpPr/>
          <p:nvPr/>
        </p:nvSpPr>
        <p:spPr>
          <a:xfrm>
            <a:off x="8321040" y="1737360"/>
            <a:ext cx="2788920" cy="411480"/>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2263A"/>
                </a:solidFill>
                <a:effectLst/>
                <a:uLnTx/>
                <a:uFillTx/>
                <a:latin typeface="Aptos"/>
                <a:ea typeface="+mn-ea"/>
                <a:cs typeface="+mn-cs"/>
              </a:rPr>
              <a:t>Serious and organised?</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13" name="Text 11">
            <a:extLst>
              <a:ext uri="{FF2B5EF4-FFF2-40B4-BE49-F238E27FC236}">
                <a16:creationId xmlns:a16="http://schemas.microsoft.com/office/drawing/2014/main" id="{66436526-C62F-C53D-5F34-83D2ED642195}"/>
              </a:ext>
            </a:extLst>
          </p:cNvPr>
          <p:cNvSpPr/>
          <p:nvPr/>
        </p:nvSpPr>
        <p:spPr>
          <a:xfrm>
            <a:off x="8412480" y="2423160"/>
            <a:ext cx="2651760" cy="1737360"/>
          </a:xfrm>
          <a:prstGeom prst="rect">
            <a:avLst/>
          </a:prstGeom>
          <a:noFill/>
          <a:ln/>
        </p:spPr>
        <p:txBody>
          <a:bodyPr wrap="square" lIns="762" tIns="762" rIns="762" bIns="762"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County lines drug supply</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Human trafficking network</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2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Cyber-enabled fraud group</a:t>
            </a:r>
            <a:endParaRPr kumimoji="0" lang="en-US" sz="1520" b="0" i="0" u="none" strike="noStrike" kern="1200" cap="none" spc="0" normalizeH="0" baseline="0" noProof="0" dirty="0">
              <a:ln>
                <a:noFill/>
              </a:ln>
              <a:solidFill>
                <a:prstClr val="black"/>
              </a:solidFill>
              <a:effectLst/>
              <a:uLnTx/>
              <a:uFillTx/>
              <a:latin typeface="Aptos"/>
              <a:ea typeface="+mn-ea"/>
              <a:cs typeface="+mn-cs"/>
            </a:endParaRPr>
          </a:p>
        </p:txBody>
      </p:sp>
      <p:sp>
        <p:nvSpPr>
          <p:cNvPr id="14" name="Text 12">
            <a:extLst>
              <a:ext uri="{FF2B5EF4-FFF2-40B4-BE49-F238E27FC236}">
                <a16:creationId xmlns:a16="http://schemas.microsoft.com/office/drawing/2014/main" id="{D2E7427B-1019-FC3A-B9FB-F84540ABFB53}"/>
              </a:ext>
            </a:extLst>
          </p:cNvPr>
          <p:cNvSpPr/>
          <p:nvPr/>
        </p:nvSpPr>
        <p:spPr>
          <a:xfrm>
            <a:off x="1005840" y="5897880"/>
            <a:ext cx="9875520" cy="320040"/>
          </a:xfrm>
          <a:prstGeom prst="rect">
            <a:avLst/>
          </a:prstGeom>
          <a:noFill/>
          <a:ln/>
        </p:spPr>
        <p:txBody>
          <a:bodyPr wrap="square" lIns="254" tIns="254" rIns="254" bIns="254"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0F6B6E"/>
                </a:solidFill>
                <a:effectLst/>
                <a:uLnTx/>
                <a:uFillTx/>
                <a:latin typeface="Aptos"/>
                <a:ea typeface="+mn-ea"/>
                <a:cs typeface="+mn-cs"/>
              </a:rPr>
              <a:t>Key question: what makes the label useful — and what might it hide?</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sp>
        <p:nvSpPr>
          <p:cNvPr id="15" name="Text 13">
            <a:extLst>
              <a:ext uri="{FF2B5EF4-FFF2-40B4-BE49-F238E27FC236}">
                <a16:creationId xmlns:a16="http://schemas.microsoft.com/office/drawing/2014/main" id="{D61BEE52-AE44-4A40-43C3-7237019D07AC}"/>
              </a:ext>
            </a:extLst>
          </p:cNvPr>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16" name="Text 14">
            <a:extLst>
              <a:ext uri="{FF2B5EF4-FFF2-40B4-BE49-F238E27FC236}">
                <a16:creationId xmlns:a16="http://schemas.microsoft.com/office/drawing/2014/main" id="{DED6E920-76C3-78EE-0D00-07E7F2C32BF3}"/>
              </a:ext>
            </a:extLst>
          </p:cNvPr>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4</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spTree>
    <p:extLst>
      <p:ext uri="{BB962C8B-B14F-4D97-AF65-F5344CB8AC3E}">
        <p14:creationId xmlns:p14="http://schemas.microsoft.com/office/powerpoint/2010/main" val="18261408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Working definitions</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Use these as a starting point, not as the final answer</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685800" y="1417320"/>
            <a:ext cx="3474720" cy="3429000"/>
          </a:xfrm>
          <a:prstGeom prst="roundRect">
            <a:avLst>
              <a:gd name="adj" fmla="val 2133"/>
            </a:avLst>
          </a:prstGeom>
          <a:solidFill>
            <a:srgbClr val="F6E9D9"/>
          </a:solidFill>
          <a:ln w="12700">
            <a:solidFill>
              <a:srgbClr val="D6D3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p:cNvSpPr/>
          <p:nvPr/>
        </p:nvSpPr>
        <p:spPr>
          <a:xfrm>
            <a:off x="914400" y="1691640"/>
            <a:ext cx="3017520" cy="2743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12263A"/>
                </a:solidFill>
                <a:effectLst/>
                <a:uLnTx/>
                <a:uFillTx/>
                <a:latin typeface="Aptos"/>
                <a:ea typeface="+mn-ea"/>
                <a:cs typeface="+mn-cs"/>
              </a:rPr>
              <a:t>Serious crime</a:t>
            </a:r>
            <a:endParaRPr kumimoji="0" lang="en-US" sz="190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5"/>
          <p:cNvSpPr/>
          <p:nvPr/>
        </p:nvSpPr>
        <p:spPr>
          <a:xfrm>
            <a:off x="1005840" y="2240280"/>
            <a:ext cx="2834640" cy="2423160"/>
          </a:xfrm>
          <a:prstGeom prst="rect">
            <a:avLst/>
          </a:prstGeom>
          <a:noFill/>
          <a:ln/>
        </p:spPr>
        <p:txBody>
          <a:bodyPr wrap="square" lIns="508" tIns="508" rIns="508" bIns="508"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High-harm offending that may involve violence, exploitation, significant loss, vulnerability, risk to public safety, or major institutional impact.</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Shape 6"/>
          <p:cNvSpPr/>
          <p:nvPr/>
        </p:nvSpPr>
        <p:spPr>
          <a:xfrm>
            <a:off x="4361688" y="1417320"/>
            <a:ext cx="3474720" cy="3429000"/>
          </a:xfrm>
          <a:prstGeom prst="roundRect">
            <a:avLst>
              <a:gd name="adj" fmla="val 2133"/>
            </a:avLst>
          </a:prstGeom>
          <a:solidFill>
            <a:srgbClr val="E9F3F1"/>
          </a:solidFill>
          <a:ln w="12700">
            <a:solidFill>
              <a:srgbClr val="D6D3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9" name="Text 7"/>
          <p:cNvSpPr/>
          <p:nvPr/>
        </p:nvSpPr>
        <p:spPr>
          <a:xfrm>
            <a:off x="4590288" y="1691640"/>
            <a:ext cx="3017520" cy="2743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12263A"/>
                </a:solidFill>
                <a:effectLst/>
                <a:uLnTx/>
                <a:uFillTx/>
                <a:latin typeface="Aptos"/>
                <a:ea typeface="+mn-ea"/>
                <a:cs typeface="+mn-cs"/>
              </a:rPr>
              <a:t>Organised crime</a:t>
            </a:r>
            <a:endParaRPr kumimoji="0" lang="en-US" sz="1900" b="0" i="0" u="none" strike="noStrike" kern="1200" cap="none" spc="0" normalizeH="0" baseline="0" noProof="0" dirty="0">
              <a:ln>
                <a:noFill/>
              </a:ln>
              <a:solidFill>
                <a:prstClr val="black"/>
              </a:solidFill>
              <a:effectLst/>
              <a:uLnTx/>
              <a:uFillTx/>
              <a:latin typeface="Aptos"/>
              <a:ea typeface="+mn-ea"/>
              <a:cs typeface="+mn-cs"/>
            </a:endParaRPr>
          </a:p>
        </p:txBody>
      </p:sp>
      <p:sp>
        <p:nvSpPr>
          <p:cNvPr id="10" name="Text 8"/>
          <p:cNvSpPr/>
          <p:nvPr/>
        </p:nvSpPr>
        <p:spPr>
          <a:xfrm>
            <a:off x="4681728" y="2240280"/>
            <a:ext cx="2834640" cy="2423160"/>
          </a:xfrm>
          <a:prstGeom prst="rect">
            <a:avLst/>
          </a:prstGeom>
          <a:noFill/>
          <a:ln/>
        </p:spPr>
        <p:txBody>
          <a:bodyPr wrap="square" lIns="508" tIns="508" rIns="508" bIns="508"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Planned and coordinated offending by people working together on a continuing basis; motivation is often, but not always, financial gain.</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11" name="Shape 9"/>
          <p:cNvSpPr/>
          <p:nvPr/>
        </p:nvSpPr>
        <p:spPr>
          <a:xfrm>
            <a:off x="8028432" y="1417320"/>
            <a:ext cx="3474720" cy="3429000"/>
          </a:xfrm>
          <a:prstGeom prst="roundRect">
            <a:avLst>
              <a:gd name="adj" fmla="val 2133"/>
            </a:avLst>
          </a:prstGeom>
          <a:solidFill>
            <a:srgbClr val="ECE7F3"/>
          </a:solidFill>
          <a:ln w="12700">
            <a:solidFill>
              <a:srgbClr val="D6D3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2" name="Text 10"/>
          <p:cNvSpPr/>
          <p:nvPr/>
        </p:nvSpPr>
        <p:spPr>
          <a:xfrm>
            <a:off x="8257032" y="1691640"/>
            <a:ext cx="3017520" cy="2743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12263A"/>
                </a:solidFill>
                <a:effectLst/>
                <a:uLnTx/>
                <a:uFillTx/>
                <a:latin typeface="Aptos"/>
                <a:ea typeface="+mn-ea"/>
                <a:cs typeface="+mn-cs"/>
              </a:rPr>
              <a:t>SOC</a:t>
            </a:r>
            <a:endParaRPr kumimoji="0" lang="en-US" sz="1900" b="0" i="0" u="none" strike="noStrike" kern="1200" cap="none" spc="0" normalizeH="0" baseline="0" noProof="0" dirty="0">
              <a:ln>
                <a:noFill/>
              </a:ln>
              <a:solidFill>
                <a:prstClr val="black"/>
              </a:solidFill>
              <a:effectLst/>
              <a:uLnTx/>
              <a:uFillTx/>
              <a:latin typeface="Aptos"/>
              <a:ea typeface="+mn-ea"/>
              <a:cs typeface="+mn-cs"/>
            </a:endParaRPr>
          </a:p>
        </p:txBody>
      </p:sp>
      <p:sp>
        <p:nvSpPr>
          <p:cNvPr id="13" name="Text 11"/>
          <p:cNvSpPr/>
          <p:nvPr/>
        </p:nvSpPr>
        <p:spPr>
          <a:xfrm>
            <a:off x="8348472" y="2240280"/>
            <a:ext cx="2834640" cy="2423160"/>
          </a:xfrm>
          <a:prstGeom prst="rect">
            <a:avLst/>
          </a:prstGeom>
          <a:noFill/>
          <a:ln/>
        </p:spPr>
        <p:txBody>
          <a:bodyPr wrap="square" lIns="508" tIns="508" rIns="508" bIns="508"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Where serious harm intersects with organised capability, repeat offending, networks, markets, coercion, corruption or cross-border activity.</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14" name="Text 12"/>
          <p:cNvSpPr/>
          <p:nvPr/>
        </p:nvSpPr>
        <p:spPr>
          <a:xfrm>
            <a:off x="914400" y="5440680"/>
            <a:ext cx="10149840" cy="3200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0F6B6E"/>
                </a:solidFill>
                <a:effectLst/>
                <a:uLnTx/>
                <a:uFillTx/>
                <a:latin typeface="Aptos"/>
                <a:ea typeface="+mn-ea"/>
                <a:cs typeface="+mn-cs"/>
              </a:rPr>
              <a:t>Critical point: “organised” does not always mean a mafia-style hierarchy.</a:t>
            </a:r>
            <a:endParaRPr kumimoji="0" lang="en-US" sz="1900" b="0" i="0" u="none" strike="noStrike" kern="1200" cap="none" spc="0" normalizeH="0" baseline="0" noProof="0" dirty="0">
              <a:ln>
                <a:noFill/>
              </a:ln>
              <a:solidFill>
                <a:prstClr val="black"/>
              </a:solidFill>
              <a:effectLst/>
              <a:uLnTx/>
              <a:uFillTx/>
              <a:latin typeface="Aptos"/>
              <a:ea typeface="+mn-ea"/>
              <a:cs typeface="+mn-cs"/>
            </a:endParaRPr>
          </a:p>
        </p:txBody>
      </p:sp>
      <p:sp>
        <p:nvSpPr>
          <p:cNvPr id="15" name="Text 13"/>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16" name="Text 14"/>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6</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pic>
        <p:nvPicPr>
          <p:cNvPr id="8" name="Picture 7">
            <a:extLst>
              <a:ext uri="{FF2B5EF4-FFF2-40B4-BE49-F238E27FC236}">
                <a16:creationId xmlns:a16="http://schemas.microsoft.com/office/drawing/2014/main" id="{8FE24915-12AC-9965-92B4-B46419DA6FD6}"/>
              </a:ext>
            </a:extLst>
          </p:cNvPr>
          <p:cNvPicPr>
            <a:picLocks noChangeAspect="1"/>
          </p:cNvPicPr>
          <p:nvPr/>
        </p:nvPicPr>
        <p:blipFill>
          <a:blip r:embed="rId2"/>
          <a:srcRect l="1679" r="4204" b="-1"/>
          <a:stretch>
            <a:fillRect/>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a:ea typeface="+mn-ea"/>
              <a:cs typeface="+mn-cs"/>
            </a:endParaRPr>
          </a:p>
        </p:txBody>
      </p:sp>
      <p:sp>
        <p:nvSpPr>
          <p:cNvPr id="4" name="TextBox 3">
            <a:extLst>
              <a:ext uri="{FF2B5EF4-FFF2-40B4-BE49-F238E27FC236}">
                <a16:creationId xmlns:a16="http://schemas.microsoft.com/office/drawing/2014/main" id="{E8BA891B-74F9-FBB2-FF53-06407B9CC538}"/>
              </a:ext>
            </a:extLst>
          </p:cNvPr>
          <p:cNvSpPr txBox="1"/>
          <p:nvPr/>
        </p:nvSpPr>
        <p:spPr>
          <a:xfrm>
            <a:off x="8105171" y="22608"/>
            <a:ext cx="3822189" cy="1899912"/>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Aptos Display"/>
                <a:ea typeface="+mn-ea"/>
                <a:cs typeface="+mn-cs"/>
              </a:rPr>
              <a:t>Serious Crime</a:t>
            </a:r>
          </a:p>
        </p:txBody>
      </p:sp>
      <p:sp>
        <p:nvSpPr>
          <p:cNvPr id="6" name="TextBox 5">
            <a:extLst>
              <a:ext uri="{FF2B5EF4-FFF2-40B4-BE49-F238E27FC236}">
                <a16:creationId xmlns:a16="http://schemas.microsoft.com/office/drawing/2014/main" id="{48B4BFDE-A5A4-CBCE-C26F-0598964877F7}"/>
              </a:ext>
            </a:extLst>
          </p:cNvPr>
          <p:cNvSpPr txBox="1"/>
          <p:nvPr/>
        </p:nvSpPr>
        <p:spPr>
          <a:xfrm>
            <a:off x="7843581" y="1756470"/>
            <a:ext cx="3822189" cy="3742762"/>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a:ea typeface="+mn-ea"/>
                <a:cs typeface="+mn-cs"/>
              </a:rPr>
              <a:t>Serious crime is defined in section 93(4) of the Police Act 1997 as: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a:ea typeface="+mn-ea"/>
                <a:cs typeface="+mn-cs"/>
              </a:rPr>
              <a:t>'Conduct which:</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a:ea typeface="+mn-ea"/>
                <a:cs typeface="+mn-cs"/>
              </a:rPr>
              <a:t>(a)  involves the use of violence, results in substantial financial gain or is conducted by a large number of persons in pursuit of a common purpose or</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a:ea typeface="+mn-ea"/>
                <a:cs typeface="+mn-cs"/>
              </a:rPr>
              <a:t>(b) the offence or one of the offences is an offence for which a person who has attained the age of twenty-one and has no previous convictions could reasonably be expected to be sentenced to imprisonment for a term of three years or more.’</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ptos"/>
                <a:ea typeface="+mn-ea"/>
                <a:cs typeface="+mn-cs"/>
              </a:rPr>
              <a:t>(College of Policing, 2023)</a:t>
            </a:r>
          </a:p>
        </p:txBody>
      </p:sp>
      <p:pic>
        <p:nvPicPr>
          <p:cNvPr id="3" name="Picture 2">
            <a:extLst>
              <a:ext uri="{FF2B5EF4-FFF2-40B4-BE49-F238E27FC236}">
                <a16:creationId xmlns:a16="http://schemas.microsoft.com/office/drawing/2014/main" id="{FF2DFB58-8AEE-E086-ECA0-003CD77C077C}"/>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17820867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6" name="Rectangle 1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4" name="TextBox 3">
            <a:extLst>
              <a:ext uri="{FF2B5EF4-FFF2-40B4-BE49-F238E27FC236}">
                <a16:creationId xmlns:a16="http://schemas.microsoft.com/office/drawing/2014/main" id="{246AFE54-40DE-E823-B084-517A3E43BBEC}"/>
              </a:ext>
            </a:extLst>
          </p:cNvPr>
          <p:cNvSpPr txBox="1"/>
          <p:nvPr/>
        </p:nvSpPr>
        <p:spPr>
          <a:xfrm>
            <a:off x="1137033" y="670559"/>
            <a:ext cx="4683321" cy="2148841"/>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0" i="0" u="none" strike="noStrike" kern="1200" cap="none" spc="0" normalizeH="0" baseline="0" noProof="0">
                <a:ln>
                  <a:noFill/>
                </a:ln>
                <a:solidFill>
                  <a:prstClr val="black"/>
                </a:solidFill>
                <a:effectLst/>
                <a:uLnTx/>
                <a:uFillTx/>
                <a:latin typeface="Aptos Display"/>
                <a:ea typeface="+mn-ea"/>
                <a:cs typeface="+mn-cs"/>
              </a:rPr>
              <a:t>Organised Crime</a:t>
            </a:r>
          </a:p>
        </p:txBody>
      </p:sp>
      <p:pic>
        <p:nvPicPr>
          <p:cNvPr id="9" name="Picture 8">
            <a:extLst>
              <a:ext uri="{FF2B5EF4-FFF2-40B4-BE49-F238E27FC236}">
                <a16:creationId xmlns:a16="http://schemas.microsoft.com/office/drawing/2014/main" id="{D4D9675E-D1BC-5261-093D-BA5891C5A643}"/>
              </a:ext>
            </a:extLst>
          </p:cNvPr>
          <p:cNvPicPr>
            <a:picLocks noChangeAspect="1"/>
          </p:cNvPicPr>
          <p:nvPr/>
        </p:nvPicPr>
        <p:blipFill>
          <a:blip r:embed="rId2"/>
          <a:srcRect l="377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B2CF5E31-5E45-8405-2B0D-80429E989ABA}"/>
              </a:ext>
            </a:extLst>
          </p:cNvPr>
          <p:cNvSpPr txBox="1"/>
          <p:nvPr/>
        </p:nvSpPr>
        <p:spPr>
          <a:xfrm>
            <a:off x="7039570" y="1744979"/>
            <a:ext cx="4555782" cy="5445076"/>
          </a:xfrm>
          <a:prstGeom prst="rect">
            <a:avLst/>
          </a:prstGeo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err="1">
                <a:ln>
                  <a:noFill/>
                </a:ln>
                <a:solidFill>
                  <a:prstClr val="black"/>
                </a:solidFill>
                <a:effectLst/>
                <a:uLnTx/>
                <a:uFillTx/>
                <a:latin typeface="Aptos"/>
                <a:ea typeface="+mn-ea"/>
                <a:cs typeface="+mn-cs"/>
              </a:rPr>
              <a:t>Organised</a:t>
            </a:r>
            <a:r>
              <a:rPr kumimoji="0" lang="en-US" sz="2000" b="0" i="0" u="none" strike="noStrike" kern="1200" cap="none" spc="0" normalizeH="0" baseline="0" noProof="0" dirty="0">
                <a:ln>
                  <a:noFill/>
                </a:ln>
                <a:solidFill>
                  <a:prstClr val="black"/>
                </a:solidFill>
                <a:effectLst/>
                <a:uLnTx/>
                <a:uFillTx/>
                <a:latin typeface="Aptos"/>
                <a:ea typeface="+mn-ea"/>
                <a:cs typeface="+mn-cs"/>
              </a:rPr>
              <a:t> crime is a planned, continuous criminal activity run by structured groups or networks. Their main goal is financial profit or power.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ptos"/>
                <a:ea typeface="+mn-ea"/>
                <a:cs typeface="+mn-cs"/>
              </a:rPr>
              <a:t>These groups often use violence, fear, and corruption of public officials to protect their illegal business operations.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ptos"/>
                <a:ea typeface="+mn-ea"/>
                <a:cs typeface="+mn-cs"/>
              </a:rPr>
              <a:t>(United Nations Office on Drugs &amp; Crime, 2018)</a:t>
            </a:r>
          </a:p>
        </p:txBody>
      </p:sp>
      <p:pic>
        <p:nvPicPr>
          <p:cNvPr id="3" name="Picture 2">
            <a:extLst>
              <a:ext uri="{FF2B5EF4-FFF2-40B4-BE49-F238E27FC236}">
                <a16:creationId xmlns:a16="http://schemas.microsoft.com/office/drawing/2014/main" id="{B273EC20-F707-036A-B168-A0F1D2702954}"/>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7965549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54C756-0B38-5541-108F-C0742D0A683F}"/>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4" name="TextBox 3">
            <a:extLst>
              <a:ext uri="{FF2B5EF4-FFF2-40B4-BE49-F238E27FC236}">
                <a16:creationId xmlns:a16="http://schemas.microsoft.com/office/drawing/2014/main" id="{19B166FD-527F-1BB1-1D13-BCE617411A1E}"/>
              </a:ext>
            </a:extLst>
          </p:cNvPr>
          <p:cNvSpPr txBox="1"/>
          <p:nvPr/>
        </p:nvSpPr>
        <p:spPr>
          <a:xfrm>
            <a:off x="6513788" y="365125"/>
            <a:ext cx="4840010" cy="1807305"/>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0" i="0" u="none" strike="noStrike" kern="1200" cap="none" spc="0" normalizeH="0" baseline="0" noProof="0" dirty="0">
                <a:ln>
                  <a:noFill/>
                </a:ln>
                <a:solidFill>
                  <a:prstClr val="black"/>
                </a:solidFill>
                <a:effectLst/>
                <a:uLnTx/>
                <a:uFillTx/>
                <a:latin typeface="Aptos Display"/>
                <a:ea typeface="+mn-ea"/>
                <a:cs typeface="+mn-cs"/>
              </a:rPr>
              <a:t>Serious &amp; </a:t>
            </a:r>
            <a:r>
              <a:rPr kumimoji="0" lang="en-US" sz="4400" b="0" i="0" u="none" strike="noStrike" kern="1200" cap="none" spc="0" normalizeH="0" baseline="0" noProof="0" dirty="0" err="1">
                <a:ln>
                  <a:noFill/>
                </a:ln>
                <a:solidFill>
                  <a:prstClr val="black"/>
                </a:solidFill>
                <a:effectLst/>
                <a:uLnTx/>
                <a:uFillTx/>
                <a:latin typeface="Aptos Display"/>
                <a:ea typeface="+mn-ea"/>
                <a:cs typeface="+mn-cs"/>
              </a:rPr>
              <a:t>Organised</a:t>
            </a:r>
            <a:r>
              <a:rPr kumimoji="0" lang="en-US" sz="4400" b="0" i="0" u="none" strike="noStrike" kern="1200" cap="none" spc="0" normalizeH="0" baseline="0" noProof="0" dirty="0">
                <a:ln>
                  <a:noFill/>
                </a:ln>
                <a:solidFill>
                  <a:prstClr val="black"/>
                </a:solidFill>
                <a:effectLst/>
                <a:uLnTx/>
                <a:uFillTx/>
                <a:latin typeface="Aptos Display"/>
                <a:ea typeface="+mn-ea"/>
                <a:cs typeface="+mn-cs"/>
              </a:rPr>
              <a:t> Crime (SOC)</a:t>
            </a:r>
          </a:p>
        </p:txBody>
      </p:sp>
      <p:pic>
        <p:nvPicPr>
          <p:cNvPr id="6" name="Picture 5">
            <a:extLst>
              <a:ext uri="{FF2B5EF4-FFF2-40B4-BE49-F238E27FC236}">
                <a16:creationId xmlns:a16="http://schemas.microsoft.com/office/drawing/2014/main" id="{9CC01C2F-5838-AB10-307D-90460A2C2E82}"/>
              </a:ext>
            </a:extLst>
          </p:cNvPr>
          <p:cNvPicPr>
            <a:picLocks noChangeAspect="1"/>
          </p:cNvPicPr>
          <p:nvPr/>
        </p:nvPicPr>
        <p:blipFill>
          <a:blip r:embed="rId2"/>
          <a:srcRect r="2" b="15740"/>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53793289-895C-FCC4-615A-A5088D667713}"/>
              </a:ext>
            </a:extLst>
          </p:cNvPr>
          <p:cNvSpPr txBox="1"/>
          <p:nvPr/>
        </p:nvSpPr>
        <p:spPr>
          <a:xfrm>
            <a:off x="6513788" y="2333297"/>
            <a:ext cx="4840010" cy="3843666"/>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Aptos"/>
                <a:ea typeface="+mn-ea"/>
                <a:cs typeface="+mn-cs"/>
              </a:rPr>
              <a:t>In the UK, serious and </a:t>
            </a:r>
            <a:r>
              <a:rPr kumimoji="0" lang="en-US" sz="2000" b="0" i="0" u="none" strike="noStrike" kern="1200" cap="none" spc="0" normalizeH="0" baseline="0" noProof="0" dirty="0" err="1">
                <a:ln>
                  <a:noFill/>
                </a:ln>
                <a:solidFill>
                  <a:prstClr val="black"/>
                </a:solidFill>
                <a:effectLst/>
                <a:uLnTx/>
                <a:uFillTx/>
                <a:latin typeface="Aptos"/>
                <a:ea typeface="+mn-ea"/>
                <a:cs typeface="+mn-cs"/>
              </a:rPr>
              <a:t>organised</a:t>
            </a:r>
            <a:r>
              <a:rPr kumimoji="0" lang="en-US" sz="2000" b="0" i="0" u="none" strike="noStrike" kern="1200" cap="none" spc="0" normalizeH="0" baseline="0" noProof="0" dirty="0">
                <a:ln>
                  <a:noFill/>
                </a:ln>
                <a:solidFill>
                  <a:prstClr val="black"/>
                </a:solidFill>
                <a:effectLst/>
                <a:uLnTx/>
                <a:uFillTx/>
                <a:latin typeface="Aptos"/>
                <a:ea typeface="+mn-ea"/>
                <a:cs typeface="+mn-cs"/>
              </a:rPr>
              <a:t> crime (SOC) is defined as planned, coordinated, and serious offences committed by individuals, groups, or transnational networks working together on a continuing basis, typically motivated by financial gain. Under UK law (such as the Serious Crime Act), an </a:t>
            </a:r>
            <a:r>
              <a:rPr kumimoji="0" lang="en-US" sz="2000" b="0" i="0" u="none" strike="noStrike" kern="1200" cap="none" spc="0" normalizeH="0" baseline="0" noProof="0" dirty="0" err="1">
                <a:ln>
                  <a:noFill/>
                </a:ln>
                <a:solidFill>
                  <a:prstClr val="black"/>
                </a:solidFill>
                <a:effectLst/>
                <a:uLnTx/>
                <a:uFillTx/>
                <a:latin typeface="Aptos"/>
                <a:ea typeface="+mn-ea"/>
                <a:cs typeface="+mn-cs"/>
              </a:rPr>
              <a:t>organised</a:t>
            </a:r>
            <a:r>
              <a:rPr kumimoji="0" lang="en-US" sz="2000" b="0" i="0" u="none" strike="noStrike" kern="1200" cap="none" spc="0" normalizeH="0" baseline="0" noProof="0" dirty="0">
                <a:ln>
                  <a:noFill/>
                </a:ln>
                <a:solidFill>
                  <a:prstClr val="black"/>
                </a:solidFill>
                <a:effectLst/>
                <a:uLnTx/>
                <a:uFillTx/>
                <a:latin typeface="Aptos"/>
                <a:ea typeface="+mn-ea"/>
                <a:cs typeface="+mn-cs"/>
              </a:rPr>
              <a:t> crime group involves three or more people acting together to further criminal purposes.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ptos"/>
                <a:ea typeface="+mn-ea"/>
                <a:cs typeface="+mn-cs"/>
              </a:rPr>
              <a:t>(UK Government, 2019)</a:t>
            </a:r>
          </a:p>
        </p:txBody>
      </p:sp>
      <p:pic>
        <p:nvPicPr>
          <p:cNvPr id="3" name="Picture 2">
            <a:extLst>
              <a:ext uri="{FF2B5EF4-FFF2-40B4-BE49-F238E27FC236}">
                <a16:creationId xmlns:a16="http://schemas.microsoft.com/office/drawing/2014/main" id="{9C1BDA0B-70A8-EB80-88AF-201DA6342834}"/>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30392895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Why definitions matter</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Definitions shape statistics, policy, policing priorities and public debate</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pic>
        <p:nvPicPr>
          <p:cNvPr id="5" name="Image 0" descr="/mnt/data/a_cinematic_conceptual_urban_scene_a_young_perso.png"/>
          <p:cNvPicPr>
            <a:picLocks noChangeAspect="1"/>
          </p:cNvPicPr>
          <p:nvPr/>
        </p:nvPicPr>
        <p:blipFill>
          <a:blip r:embed="rId3"/>
          <a:srcRect l="15000" t="4000" r="29352" b="11000"/>
          <a:stretch/>
        </p:blipFill>
        <p:spPr>
          <a:xfrm>
            <a:off x="6263640" y="1234440"/>
            <a:ext cx="5212080" cy="3520440"/>
          </a:xfrm>
          <a:prstGeom prst="rect">
            <a:avLst/>
          </a:prstGeom>
        </p:spPr>
      </p:pic>
      <p:sp>
        <p:nvSpPr>
          <p:cNvPr id="6" name="Text 3"/>
          <p:cNvSpPr/>
          <p:nvPr/>
        </p:nvSpPr>
        <p:spPr>
          <a:xfrm>
            <a:off x="777240" y="1508760"/>
            <a:ext cx="4800600" cy="2926080"/>
          </a:xfrm>
          <a:prstGeom prst="rect">
            <a:avLst/>
          </a:prstGeom>
          <a:noFill/>
          <a:ln/>
        </p:spPr>
        <p:txBody>
          <a:bodyPr wrap="square" lIns="762" tIns="762" rIns="762" bIns="762" rtlCol="0" anchor="t">
            <a:norm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5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They decide what gets counted.</a:t>
            </a:r>
            <a:endParaRPr kumimoji="0" lang="en-US" sz="175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5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They shape which agencies respond.</a:t>
            </a:r>
            <a:endParaRPr kumimoji="0" lang="en-US" sz="175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5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They affect whether people are seen as victims, offenders or both.</a:t>
            </a:r>
            <a:endParaRPr kumimoji="0" lang="en-US" sz="175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5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They influence funding, enforcement and media attention.</a:t>
            </a:r>
            <a:endParaRPr kumimoji="0" lang="en-US" sz="175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5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They can oversimplify complex social problems.</a:t>
            </a:r>
            <a:endParaRPr kumimoji="0" lang="en-US" sz="175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4"/>
          <p:cNvSpPr/>
          <p:nvPr/>
        </p:nvSpPr>
        <p:spPr>
          <a:xfrm>
            <a:off x="777240" y="4227486"/>
            <a:ext cx="5029200" cy="640080"/>
          </a:xfrm>
          <a:prstGeom prst="rect">
            <a:avLst/>
          </a:prstGeom>
          <a:noFill/>
          <a:ln/>
        </p:spPr>
        <p:txBody>
          <a:bodyPr wrap="square" lIns="508" tIns="508" rIns="508" bIns="508" rtlCol="0" anchor="ct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12263A"/>
                </a:solidFill>
                <a:effectLst/>
                <a:uLnTx/>
                <a:uFillTx/>
                <a:latin typeface="Aptos"/>
                <a:ea typeface="+mn-ea"/>
                <a:cs typeface="+mn-cs"/>
              </a:rPr>
              <a:t>Level 6 move: avoid simply repeating a definition. Evaluate what the definition includes, excludes and assumes.</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5"/>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Text 6"/>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5</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pic>
        <p:nvPicPr>
          <p:cNvPr id="11" name="Picture 10">
            <a:extLst>
              <a:ext uri="{FF2B5EF4-FFF2-40B4-BE49-F238E27FC236}">
                <a16:creationId xmlns:a16="http://schemas.microsoft.com/office/drawing/2014/main" id="{A61A11AD-0A20-7B95-33AA-395CE0E2DAFB}"/>
              </a:ext>
            </a:extLst>
          </p:cNvPr>
          <p:cNvPicPr>
            <a:picLocks noChangeAspect="1"/>
          </p:cNvPicPr>
          <p:nvPr/>
        </p:nvPicPr>
        <p:blipFill>
          <a:blip r:embed="rId4"/>
          <a:stretch>
            <a:fillRect/>
          </a:stretch>
        </p:blipFill>
        <p:spPr>
          <a:xfrm>
            <a:off x="1" y="5397479"/>
            <a:ext cx="12192000" cy="1113049"/>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A short history of the SOC idea</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The label has evolved with markets, borders, technology and institutions</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960120" y="2880360"/>
            <a:ext cx="10058400" cy="0"/>
          </a:xfrm>
          <a:prstGeom prst="line">
            <a:avLst/>
          </a:prstGeom>
          <a:noFill/>
          <a:ln w="254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Shape 4"/>
          <p:cNvSpPr/>
          <p:nvPr/>
        </p:nvSpPr>
        <p:spPr>
          <a:xfrm>
            <a:off x="1042416" y="2670048"/>
            <a:ext cx="411480" cy="411480"/>
          </a:xfrm>
          <a:prstGeom prst="ellipse">
            <a:avLst/>
          </a:prstGeom>
          <a:solidFill>
            <a:srgbClr val="0F6B6E"/>
          </a:solidFill>
          <a:ln w="127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7" name="Text 5"/>
          <p:cNvSpPr/>
          <p:nvPr/>
        </p:nvSpPr>
        <p:spPr>
          <a:xfrm>
            <a:off x="731520" y="2057400"/>
            <a:ext cx="1097280" cy="256032"/>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2263A"/>
                </a:solidFill>
                <a:effectLst/>
                <a:uLnTx/>
                <a:uFillTx/>
                <a:latin typeface="Aptos"/>
                <a:ea typeface="+mn-ea"/>
                <a:cs typeface="+mn-cs"/>
              </a:rPr>
              <a:t>Pre-20th C</a:t>
            </a:r>
            <a:endParaRPr kumimoji="0" lang="en-US" sz="13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6"/>
          <p:cNvSpPr/>
          <p:nvPr/>
        </p:nvSpPr>
        <p:spPr>
          <a:xfrm>
            <a:off x="530352" y="3337560"/>
            <a:ext cx="1691640" cy="841248"/>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6454F"/>
                </a:solidFill>
                <a:effectLst/>
                <a:uLnTx/>
                <a:uFillTx/>
                <a:latin typeface="Aptos"/>
                <a:ea typeface="+mn-ea"/>
                <a:cs typeface="+mn-cs"/>
              </a:rPr>
              <a:t>smuggling, protection and illicit markets</a:t>
            </a:r>
            <a:endParaRPr kumimoji="0" lang="en-US" sz="115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Shape 7"/>
          <p:cNvSpPr/>
          <p:nvPr/>
        </p:nvSpPr>
        <p:spPr>
          <a:xfrm>
            <a:off x="3282696" y="2670048"/>
            <a:ext cx="411480" cy="411480"/>
          </a:xfrm>
          <a:prstGeom prst="ellipse">
            <a:avLst/>
          </a:prstGeom>
          <a:solidFill>
            <a:srgbClr val="0F6B6E"/>
          </a:solidFill>
          <a:ln w="127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8"/>
          <p:cNvSpPr/>
          <p:nvPr/>
        </p:nvSpPr>
        <p:spPr>
          <a:xfrm>
            <a:off x="2971800" y="2057400"/>
            <a:ext cx="1097280" cy="256032"/>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2263A"/>
                </a:solidFill>
                <a:effectLst/>
                <a:uLnTx/>
                <a:uFillTx/>
                <a:latin typeface="Aptos"/>
                <a:ea typeface="+mn-ea"/>
                <a:cs typeface="+mn-cs"/>
              </a:rPr>
              <a:t>1960s–80s</a:t>
            </a:r>
            <a:endParaRPr kumimoji="0" lang="en-US" sz="1300" b="0" i="0" u="none" strike="noStrike" kern="1200" cap="none" spc="0" normalizeH="0" baseline="0" noProof="0" dirty="0">
              <a:ln>
                <a:noFill/>
              </a:ln>
              <a:solidFill>
                <a:prstClr val="black"/>
              </a:solidFill>
              <a:effectLst/>
              <a:uLnTx/>
              <a:uFillTx/>
              <a:latin typeface="Aptos"/>
              <a:ea typeface="+mn-ea"/>
              <a:cs typeface="+mn-cs"/>
            </a:endParaRPr>
          </a:p>
        </p:txBody>
      </p:sp>
      <p:sp>
        <p:nvSpPr>
          <p:cNvPr id="11" name="Text 9"/>
          <p:cNvSpPr/>
          <p:nvPr/>
        </p:nvSpPr>
        <p:spPr>
          <a:xfrm>
            <a:off x="2770632" y="3337560"/>
            <a:ext cx="1691640" cy="841248"/>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6454F"/>
                </a:solidFill>
                <a:effectLst/>
                <a:uLnTx/>
                <a:uFillTx/>
                <a:latin typeface="Aptos"/>
                <a:ea typeface="+mn-ea"/>
                <a:cs typeface="+mn-cs"/>
              </a:rPr>
              <a:t>drug markets, gangs and organised violence</a:t>
            </a:r>
            <a:endParaRPr kumimoji="0" lang="en-US" sz="1150" b="0" i="0" u="none" strike="noStrike" kern="1200" cap="none" spc="0" normalizeH="0" baseline="0" noProof="0" dirty="0">
              <a:ln>
                <a:noFill/>
              </a:ln>
              <a:solidFill>
                <a:prstClr val="black"/>
              </a:solidFill>
              <a:effectLst/>
              <a:uLnTx/>
              <a:uFillTx/>
              <a:latin typeface="Aptos"/>
              <a:ea typeface="+mn-ea"/>
              <a:cs typeface="+mn-cs"/>
            </a:endParaRPr>
          </a:p>
        </p:txBody>
      </p:sp>
      <p:sp>
        <p:nvSpPr>
          <p:cNvPr id="12" name="Shape 10"/>
          <p:cNvSpPr/>
          <p:nvPr/>
        </p:nvSpPr>
        <p:spPr>
          <a:xfrm>
            <a:off x="5522976" y="2670048"/>
            <a:ext cx="411480" cy="411480"/>
          </a:xfrm>
          <a:prstGeom prst="ellipse">
            <a:avLst/>
          </a:prstGeom>
          <a:solidFill>
            <a:srgbClr val="0F6B6E"/>
          </a:solidFill>
          <a:ln w="127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3" name="Text 11"/>
          <p:cNvSpPr/>
          <p:nvPr/>
        </p:nvSpPr>
        <p:spPr>
          <a:xfrm>
            <a:off x="5212080" y="2057400"/>
            <a:ext cx="1097280" cy="256032"/>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2263A"/>
                </a:solidFill>
                <a:effectLst/>
                <a:uLnTx/>
                <a:uFillTx/>
                <a:latin typeface="Aptos"/>
                <a:ea typeface="+mn-ea"/>
                <a:cs typeface="+mn-cs"/>
              </a:rPr>
              <a:t>1990s–2000s</a:t>
            </a:r>
            <a:endParaRPr kumimoji="0" lang="en-US" sz="1300" b="0" i="0" u="none" strike="noStrike" kern="1200" cap="none" spc="0" normalizeH="0" baseline="0" noProof="0" dirty="0">
              <a:ln>
                <a:noFill/>
              </a:ln>
              <a:solidFill>
                <a:prstClr val="black"/>
              </a:solidFill>
              <a:effectLst/>
              <a:uLnTx/>
              <a:uFillTx/>
              <a:latin typeface="Aptos"/>
              <a:ea typeface="+mn-ea"/>
              <a:cs typeface="+mn-cs"/>
            </a:endParaRPr>
          </a:p>
        </p:txBody>
      </p:sp>
      <p:sp>
        <p:nvSpPr>
          <p:cNvPr id="14" name="Text 12"/>
          <p:cNvSpPr/>
          <p:nvPr/>
        </p:nvSpPr>
        <p:spPr>
          <a:xfrm>
            <a:off x="5010912" y="3337560"/>
            <a:ext cx="1691640" cy="841248"/>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6454F"/>
                </a:solidFill>
                <a:effectLst/>
                <a:uLnTx/>
                <a:uFillTx/>
                <a:latin typeface="Aptos"/>
                <a:ea typeface="+mn-ea"/>
                <a:cs typeface="+mn-cs"/>
              </a:rPr>
              <a:t>globalisation and transnational networks</a:t>
            </a:r>
            <a:endParaRPr kumimoji="0" lang="en-US" sz="1150" b="0" i="0" u="none" strike="noStrike" kern="1200" cap="none" spc="0" normalizeH="0" baseline="0" noProof="0" dirty="0">
              <a:ln>
                <a:noFill/>
              </a:ln>
              <a:solidFill>
                <a:prstClr val="black"/>
              </a:solidFill>
              <a:effectLst/>
              <a:uLnTx/>
              <a:uFillTx/>
              <a:latin typeface="Aptos"/>
              <a:ea typeface="+mn-ea"/>
              <a:cs typeface="+mn-cs"/>
            </a:endParaRPr>
          </a:p>
        </p:txBody>
      </p:sp>
      <p:sp>
        <p:nvSpPr>
          <p:cNvPr id="15" name="Shape 13"/>
          <p:cNvSpPr/>
          <p:nvPr/>
        </p:nvSpPr>
        <p:spPr>
          <a:xfrm>
            <a:off x="7763256" y="2670048"/>
            <a:ext cx="411480" cy="411480"/>
          </a:xfrm>
          <a:prstGeom prst="ellipse">
            <a:avLst/>
          </a:prstGeom>
          <a:solidFill>
            <a:srgbClr val="0F6B6E"/>
          </a:solidFill>
          <a:ln w="127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6" name="Text 14"/>
          <p:cNvSpPr/>
          <p:nvPr/>
        </p:nvSpPr>
        <p:spPr>
          <a:xfrm>
            <a:off x="7452360" y="2057400"/>
            <a:ext cx="1097280" cy="256032"/>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2263A"/>
                </a:solidFill>
                <a:effectLst/>
                <a:uLnTx/>
                <a:uFillTx/>
                <a:latin typeface="Aptos"/>
                <a:ea typeface="+mn-ea"/>
                <a:cs typeface="+mn-cs"/>
              </a:rPr>
              <a:t>2013</a:t>
            </a:r>
            <a:endParaRPr kumimoji="0" lang="en-US" sz="1300" b="0" i="0" u="none" strike="noStrike" kern="1200" cap="none" spc="0" normalizeH="0" baseline="0" noProof="0" dirty="0">
              <a:ln>
                <a:noFill/>
              </a:ln>
              <a:solidFill>
                <a:prstClr val="black"/>
              </a:solidFill>
              <a:effectLst/>
              <a:uLnTx/>
              <a:uFillTx/>
              <a:latin typeface="Aptos"/>
              <a:ea typeface="+mn-ea"/>
              <a:cs typeface="+mn-cs"/>
            </a:endParaRPr>
          </a:p>
        </p:txBody>
      </p:sp>
      <p:sp>
        <p:nvSpPr>
          <p:cNvPr id="17" name="Text 15"/>
          <p:cNvSpPr/>
          <p:nvPr/>
        </p:nvSpPr>
        <p:spPr>
          <a:xfrm>
            <a:off x="7251192" y="3337560"/>
            <a:ext cx="1691640" cy="841248"/>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6454F"/>
                </a:solidFill>
                <a:effectLst/>
                <a:uLnTx/>
                <a:uFillTx/>
                <a:latin typeface="Aptos"/>
                <a:ea typeface="+mn-ea"/>
                <a:cs typeface="+mn-cs"/>
              </a:rPr>
              <a:t>NCA created; national threat picture strengthened</a:t>
            </a:r>
            <a:endParaRPr kumimoji="0" lang="en-US" sz="1150" b="0" i="0" u="none" strike="noStrike" kern="1200" cap="none" spc="0" normalizeH="0" baseline="0" noProof="0" dirty="0">
              <a:ln>
                <a:noFill/>
              </a:ln>
              <a:solidFill>
                <a:prstClr val="black"/>
              </a:solidFill>
              <a:effectLst/>
              <a:uLnTx/>
              <a:uFillTx/>
              <a:latin typeface="Aptos"/>
              <a:ea typeface="+mn-ea"/>
              <a:cs typeface="+mn-cs"/>
            </a:endParaRPr>
          </a:p>
        </p:txBody>
      </p:sp>
      <p:sp>
        <p:nvSpPr>
          <p:cNvPr id="18" name="Shape 16"/>
          <p:cNvSpPr/>
          <p:nvPr/>
        </p:nvSpPr>
        <p:spPr>
          <a:xfrm>
            <a:off x="10003536" y="2670048"/>
            <a:ext cx="411480" cy="411480"/>
          </a:xfrm>
          <a:prstGeom prst="ellipse">
            <a:avLst/>
          </a:prstGeom>
          <a:solidFill>
            <a:srgbClr val="0F6B6E"/>
          </a:solidFill>
          <a:ln w="12700">
            <a:solidFill>
              <a:srgbClr val="0F6B6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9" name="Text 17"/>
          <p:cNvSpPr/>
          <p:nvPr/>
        </p:nvSpPr>
        <p:spPr>
          <a:xfrm>
            <a:off x="9692640" y="2057400"/>
            <a:ext cx="1097280" cy="256032"/>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12263A"/>
                </a:solidFill>
                <a:effectLst/>
                <a:uLnTx/>
                <a:uFillTx/>
                <a:latin typeface="Aptos"/>
                <a:ea typeface="+mn-ea"/>
                <a:cs typeface="+mn-cs"/>
              </a:rPr>
              <a:t>2020s</a:t>
            </a:r>
            <a:endParaRPr kumimoji="0" lang="en-US" sz="1300" b="0" i="0" u="none" strike="noStrike" kern="1200" cap="none" spc="0" normalizeH="0" baseline="0" noProof="0" dirty="0">
              <a:ln>
                <a:noFill/>
              </a:ln>
              <a:solidFill>
                <a:prstClr val="black"/>
              </a:solidFill>
              <a:effectLst/>
              <a:uLnTx/>
              <a:uFillTx/>
              <a:latin typeface="Aptos"/>
              <a:ea typeface="+mn-ea"/>
              <a:cs typeface="+mn-cs"/>
            </a:endParaRPr>
          </a:p>
        </p:txBody>
      </p:sp>
      <p:sp>
        <p:nvSpPr>
          <p:cNvPr id="20" name="Text 18"/>
          <p:cNvSpPr/>
          <p:nvPr/>
        </p:nvSpPr>
        <p:spPr>
          <a:xfrm>
            <a:off x="9491472" y="3337560"/>
            <a:ext cx="1691640" cy="841248"/>
          </a:xfrm>
          <a:prstGeom prst="rect">
            <a:avLst/>
          </a:prstGeom>
          <a:noFill/>
          <a:ln/>
        </p:spPr>
        <p:txBody>
          <a:bodyPr wrap="square" lIns="254" tIns="254" rIns="254" bIns="254"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6454F"/>
                </a:solidFill>
                <a:effectLst/>
                <a:uLnTx/>
                <a:uFillTx/>
                <a:latin typeface="Aptos"/>
                <a:ea typeface="+mn-ea"/>
                <a:cs typeface="+mn-cs"/>
              </a:rPr>
              <a:t>cyber, fraud, exploitation and global instability</a:t>
            </a:r>
            <a:endParaRPr kumimoji="0" lang="en-US" sz="1150" b="0" i="0" u="none" strike="noStrike" kern="1200" cap="none" spc="0" normalizeH="0" baseline="0" noProof="0" dirty="0">
              <a:ln>
                <a:noFill/>
              </a:ln>
              <a:solidFill>
                <a:prstClr val="black"/>
              </a:solidFill>
              <a:effectLst/>
              <a:uLnTx/>
              <a:uFillTx/>
              <a:latin typeface="Aptos"/>
              <a:ea typeface="+mn-ea"/>
              <a:cs typeface="+mn-cs"/>
            </a:endParaRPr>
          </a:p>
        </p:txBody>
      </p:sp>
      <p:sp>
        <p:nvSpPr>
          <p:cNvPr id="21" name="Text 19"/>
          <p:cNvSpPr/>
          <p:nvPr/>
        </p:nvSpPr>
        <p:spPr>
          <a:xfrm>
            <a:off x="1188720" y="4937760"/>
            <a:ext cx="9784080" cy="438912"/>
          </a:xfrm>
          <a:prstGeom prst="rect">
            <a:avLst/>
          </a:prstGeom>
          <a:noFill/>
          <a:ln/>
        </p:spPr>
        <p:txBody>
          <a:bodyPr wrap="square" lIns="254" tIns="254" rIns="254" bIns="254"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12263A"/>
                </a:solidFill>
                <a:effectLst/>
                <a:uLnTx/>
                <a:uFillTx/>
                <a:latin typeface="Aptos"/>
                <a:ea typeface="+mn-ea"/>
                <a:cs typeface="+mn-cs"/>
              </a:rPr>
              <a:t>SOC is not a fixed category. It changes as criminal opportunities and state responses change.</a:t>
            </a:r>
            <a:endParaRPr kumimoji="0" lang="en-US" sz="1900" b="0" i="0" u="none" strike="noStrike" kern="1200" cap="none" spc="0" normalizeH="0" baseline="0" noProof="0" dirty="0">
              <a:ln>
                <a:noFill/>
              </a:ln>
              <a:solidFill>
                <a:prstClr val="black"/>
              </a:solidFill>
              <a:effectLst/>
              <a:uLnTx/>
              <a:uFillTx/>
              <a:latin typeface="Aptos"/>
              <a:ea typeface="+mn-ea"/>
              <a:cs typeface="+mn-cs"/>
            </a:endParaRPr>
          </a:p>
        </p:txBody>
      </p:sp>
      <p:sp>
        <p:nvSpPr>
          <p:cNvPr id="22" name="Text 20"/>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23" name="Text 21"/>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7</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pic>
        <p:nvPicPr>
          <p:cNvPr id="25" name="Picture 24">
            <a:extLst>
              <a:ext uri="{FF2B5EF4-FFF2-40B4-BE49-F238E27FC236}">
                <a16:creationId xmlns:a16="http://schemas.microsoft.com/office/drawing/2014/main" id="{AF50558A-B45F-6E79-63F3-FDDF179CE94A}"/>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The current threat picture</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Updated from the 2023 material</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Text 3"/>
          <p:cNvSpPr/>
          <p:nvPr/>
        </p:nvSpPr>
        <p:spPr>
          <a:xfrm>
            <a:off x="822960" y="1508760"/>
            <a:ext cx="7498080" cy="1463040"/>
          </a:xfrm>
          <a:prstGeom prst="rect">
            <a:avLst/>
          </a:prstGeom>
          <a:noFill/>
          <a:ln/>
        </p:spPr>
        <p:txBody>
          <a:bodyPr wrap="square" lIns="508" tIns="508" rIns="508" bIns="508"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“the threat from serious and organised crime increased”</a:t>
            </a:r>
            <a:endParaRPr kumimoji="0" lang="en-US" sz="2600" b="0" i="0" u="none" strike="noStrike" kern="1200" cap="none" spc="0" normalizeH="0" baseline="0" noProof="0" dirty="0">
              <a:ln>
                <a:noFill/>
              </a:ln>
              <a:solidFill>
                <a:prstClr val="black"/>
              </a:solidFill>
              <a:effectLst/>
              <a:uLnTx/>
              <a:uFillTx/>
              <a:latin typeface="Aptos"/>
              <a:ea typeface="+mn-ea"/>
              <a:cs typeface="+mn-cs"/>
            </a:endParaRPr>
          </a:p>
        </p:txBody>
      </p:sp>
      <p:sp>
        <p:nvSpPr>
          <p:cNvPr id="6" name="Text 4"/>
          <p:cNvSpPr/>
          <p:nvPr/>
        </p:nvSpPr>
        <p:spPr>
          <a:xfrm>
            <a:off x="868680" y="3063240"/>
            <a:ext cx="6217920" cy="228600"/>
          </a:xfrm>
          <a:prstGeom prst="rect">
            <a:avLst/>
          </a:prstGeom>
          <a:noFill/>
          <a:ln/>
        </p:spPr>
        <p:txBody>
          <a:bodyPr wrap="square" lIns="254" tIns="254" rIns="254" bIns="254"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NCA National Strategic Assessment launch, 2026</a:t>
            </a:r>
            <a:endParaRPr kumimoji="0" lang="en-US" sz="100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5"/>
          <p:cNvSpPr/>
          <p:nvPr/>
        </p:nvSpPr>
        <p:spPr>
          <a:xfrm>
            <a:off x="868680" y="3886200"/>
            <a:ext cx="6400800" cy="731520"/>
          </a:xfrm>
          <a:prstGeom prst="rect">
            <a:avLst/>
          </a:prstGeom>
          <a:noFill/>
          <a:ln/>
        </p:spPr>
        <p:txBody>
          <a:bodyPr wrap="square" lIns="508" tIns="508" rIns="508" bIns="508" rtlCol="0" anchor="ct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6454F"/>
                </a:solidFill>
                <a:effectLst/>
                <a:uLnTx/>
                <a:uFillTx/>
                <a:latin typeface="Aptos"/>
                <a:ea typeface="+mn-ea"/>
                <a:cs typeface="+mn-cs"/>
              </a:rPr>
              <a:t>Technology is described by the NCA as enabling criminals to become “smarter, faster and more connected” to each other and to victims.</a:t>
            </a:r>
            <a:endParaRPr kumimoji="0" lang="en-US" sz="1800" b="0" i="0" u="none" strike="noStrike" kern="1200" cap="none" spc="0" normalizeH="0" baseline="0" noProof="0" dirty="0">
              <a:ln>
                <a:noFill/>
              </a:ln>
              <a:solidFill>
                <a:prstClr val="black"/>
              </a:solidFill>
              <a:effectLst/>
              <a:uLnTx/>
              <a:uFillTx/>
              <a:latin typeface="Aptos"/>
              <a:ea typeface="+mn-ea"/>
              <a:cs typeface="+mn-cs"/>
            </a:endParaRPr>
          </a:p>
        </p:txBody>
      </p:sp>
      <p:pic>
        <p:nvPicPr>
          <p:cNvPr id="8" name="Image 0" descr="/mnt/data/a_cinematic_high_angle_slightly_tilted_aerial_vi.png"/>
          <p:cNvPicPr>
            <a:picLocks noChangeAspect="1"/>
          </p:cNvPicPr>
          <p:nvPr/>
        </p:nvPicPr>
        <p:blipFill>
          <a:blip r:embed="rId3"/>
          <a:stretch>
            <a:fillRect/>
          </a:stretch>
        </p:blipFill>
        <p:spPr>
          <a:xfrm>
            <a:off x="7620032" y="2503404"/>
            <a:ext cx="3883120" cy="2185416"/>
          </a:xfrm>
          <a:prstGeom prst="rect">
            <a:avLst/>
          </a:prstGeom>
        </p:spPr>
      </p:pic>
      <p:sp>
        <p:nvSpPr>
          <p:cNvPr id="9" name="Text 6"/>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10" name="Text 7"/>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8</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pic>
        <p:nvPicPr>
          <p:cNvPr id="12" name="Picture 11">
            <a:extLst>
              <a:ext uri="{FF2B5EF4-FFF2-40B4-BE49-F238E27FC236}">
                <a16:creationId xmlns:a16="http://schemas.microsoft.com/office/drawing/2014/main" id="{6C9FD5DD-73D5-78E3-E66A-1A2C72567487}"/>
              </a:ext>
            </a:extLst>
          </p:cNvPr>
          <p:cNvPicPr>
            <a:picLocks noChangeAspect="1"/>
          </p:cNvPicPr>
          <p:nvPr/>
        </p:nvPicPr>
        <p:blipFill>
          <a:blip r:embed="rId4"/>
          <a:stretch>
            <a:fillRect/>
          </a:stretch>
        </p:blipFill>
        <p:spPr>
          <a:xfrm>
            <a:off x="1" y="5744951"/>
            <a:ext cx="12192000" cy="1113049"/>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Prevalence: why the numbers are difficult</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SOC is not one offence and much of it is hidden</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Text 3"/>
          <p:cNvSpPr/>
          <p:nvPr/>
        </p:nvSpPr>
        <p:spPr>
          <a:xfrm>
            <a:off x="822960" y="1417320"/>
            <a:ext cx="5760720" cy="3063240"/>
          </a:xfrm>
          <a:prstGeom prst="rect">
            <a:avLst/>
          </a:prstGeom>
          <a:noFill/>
          <a:ln/>
        </p:spPr>
        <p:txBody>
          <a:bodyPr wrap="square" lIns="762" tIns="762" rIns="762" bIns="762" rtlCol="0" anchor="t">
            <a:norm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There is no single offence called “serious and organised crime”.</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Some harms are measured through recorded crime, others through intelligence assessments.</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Victims may not report because of fear, shame, coercion or lack of confidence.</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Organised offenders adapt quickly to enforcement and market change.</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Recorded crime may show police activity as much as actual prevalence.</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sp>
        <p:nvSpPr>
          <p:cNvPr id="6" name="Shape 4"/>
          <p:cNvSpPr/>
          <p:nvPr/>
        </p:nvSpPr>
        <p:spPr>
          <a:xfrm>
            <a:off x="7269480" y="1463040"/>
            <a:ext cx="3840480" cy="3154680"/>
          </a:xfrm>
          <a:prstGeom prst="roundRect">
            <a:avLst>
              <a:gd name="adj" fmla="val 2319"/>
            </a:avLst>
          </a:prstGeom>
          <a:solidFill>
            <a:srgbClr val="F7F3EA"/>
          </a:solidFill>
          <a:ln w="1270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7" name="Text 5"/>
          <p:cNvSpPr/>
          <p:nvPr/>
        </p:nvSpPr>
        <p:spPr>
          <a:xfrm>
            <a:off x="7543800" y="1810512"/>
            <a:ext cx="3291840" cy="2743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2263A"/>
                </a:solidFill>
                <a:effectLst/>
                <a:uLnTx/>
                <a:uFillTx/>
                <a:latin typeface="Aptos"/>
                <a:ea typeface="+mn-ea"/>
                <a:cs typeface="+mn-cs"/>
              </a:rPr>
              <a:t>Level 6 warning</a:t>
            </a:r>
            <a:endParaRPr kumimoji="0" lang="en-US" sz="18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6"/>
          <p:cNvSpPr/>
          <p:nvPr/>
        </p:nvSpPr>
        <p:spPr>
          <a:xfrm>
            <a:off x="7607808" y="2331720"/>
            <a:ext cx="3154680" cy="1554480"/>
          </a:xfrm>
          <a:prstGeom prst="rect">
            <a:avLst/>
          </a:prstGeom>
          <a:noFill/>
          <a:ln/>
        </p:spPr>
        <p:txBody>
          <a:bodyPr wrap="square" lIns="508" tIns="508" rIns="508" bIns="508"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Do not write: “SOC is high because the statistics say so.”</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6454F"/>
                </a:solidFill>
                <a:effectLst/>
                <a:uLnTx/>
                <a:uFillTx/>
                <a:latin typeface="Aptos"/>
                <a:ea typeface="+mn-ea"/>
                <a:cs typeface="+mn-cs"/>
              </a:rPr>
              <a:t>Better: “The available evidence suggests… but prevalence is difficult to estimate because…”</a:t>
            </a:r>
            <a:endParaRPr kumimoji="0" lang="en-US" sz="160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Text 7"/>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10" name="Text 8"/>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9</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pic>
        <p:nvPicPr>
          <p:cNvPr id="12" name="Picture 11">
            <a:extLst>
              <a:ext uri="{FF2B5EF4-FFF2-40B4-BE49-F238E27FC236}">
                <a16:creationId xmlns:a16="http://schemas.microsoft.com/office/drawing/2014/main" id="{7183467E-62BC-949E-74A7-AE2611596DF0}"/>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Data snapshot: read with care</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These figures do not equal “SOC prevalence”, but they illustrate serious-crime context</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685800" y="1417320"/>
            <a:ext cx="4937760" cy="1325880"/>
          </a:xfrm>
          <a:prstGeom prst="roundRect">
            <a:avLst>
              <a:gd name="adj" fmla="val 4828"/>
            </a:avLst>
          </a:prstGeom>
          <a:solidFill>
            <a:srgbClr val="DDEBE8"/>
          </a:solidFill>
          <a:ln w="12700">
            <a:solidFill>
              <a:srgbClr val="FFFFFF">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p:cNvSpPr/>
          <p:nvPr/>
        </p:nvSpPr>
        <p:spPr>
          <a:xfrm>
            <a:off x="960120" y="1618488"/>
            <a:ext cx="219456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12263A"/>
                </a:solidFill>
                <a:effectLst/>
                <a:uLnTx/>
                <a:uFillTx/>
                <a:latin typeface="Aptos"/>
                <a:ea typeface="+mn-ea"/>
                <a:cs typeface="+mn-cs"/>
              </a:rPr>
              <a:t>Homicide</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5"/>
          <p:cNvSpPr/>
          <p:nvPr/>
        </p:nvSpPr>
        <p:spPr>
          <a:xfrm>
            <a:off x="960120" y="1920240"/>
            <a:ext cx="3657600" cy="320040"/>
          </a:xfrm>
          <a:prstGeom prst="rect">
            <a:avLst/>
          </a:prstGeom>
          <a:noFill/>
          <a:ln/>
        </p:spPr>
        <p:txBody>
          <a:bodyPr wrap="square" lIns="0" tIns="0" rIns="0" bIns="0" rtlCol="0" anchor="ct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F6B6E"/>
                </a:solidFill>
                <a:effectLst/>
                <a:uLnTx/>
                <a:uFillTx/>
                <a:latin typeface="Aptos"/>
                <a:ea typeface="+mn-ea"/>
                <a:cs typeface="+mn-cs"/>
              </a:rPr>
              <a:t>499 offences</a:t>
            </a:r>
            <a:endParaRPr kumimoji="0" lang="en-US" sz="24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6"/>
          <p:cNvSpPr/>
          <p:nvPr/>
        </p:nvSpPr>
        <p:spPr>
          <a:xfrm>
            <a:off x="960120" y="2331720"/>
            <a:ext cx="434340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70" b="0" i="0" u="none" strike="noStrike" kern="1200" cap="none" spc="0" normalizeH="0" baseline="0" noProof="0" dirty="0">
                <a:ln>
                  <a:noFill/>
                </a:ln>
                <a:solidFill>
                  <a:srgbClr val="36454F"/>
                </a:solidFill>
                <a:effectLst/>
                <a:uLnTx/>
                <a:uFillTx/>
                <a:latin typeface="Aptos"/>
                <a:ea typeface="+mn-ea"/>
                <a:cs typeface="+mn-cs"/>
              </a:rPr>
              <a:t>YE March 2026; down 7%</a:t>
            </a:r>
            <a:endParaRPr kumimoji="0" lang="en-US" sz="107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Shape 7"/>
          <p:cNvSpPr/>
          <p:nvPr/>
        </p:nvSpPr>
        <p:spPr>
          <a:xfrm>
            <a:off x="6172200" y="1417320"/>
            <a:ext cx="4937760" cy="1325880"/>
          </a:xfrm>
          <a:prstGeom prst="roundRect">
            <a:avLst>
              <a:gd name="adj" fmla="val 4828"/>
            </a:avLst>
          </a:prstGeom>
          <a:solidFill>
            <a:srgbClr val="F2E6D7"/>
          </a:solidFill>
          <a:ln w="12700">
            <a:solidFill>
              <a:srgbClr val="FFFFFF">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8"/>
          <p:cNvSpPr/>
          <p:nvPr/>
        </p:nvSpPr>
        <p:spPr>
          <a:xfrm>
            <a:off x="6446519" y="1618488"/>
            <a:ext cx="3515061"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12263A"/>
                </a:solidFill>
                <a:effectLst/>
                <a:uLnTx/>
                <a:uFillTx/>
                <a:latin typeface="Aptos"/>
                <a:ea typeface="+mn-ea"/>
                <a:cs typeface="+mn-cs"/>
              </a:rPr>
              <a:t>Knife or sharp instrument offences</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1" name="Text 9"/>
          <p:cNvSpPr/>
          <p:nvPr/>
        </p:nvSpPr>
        <p:spPr>
          <a:xfrm>
            <a:off x="6446520" y="1920240"/>
            <a:ext cx="3657600" cy="320040"/>
          </a:xfrm>
          <a:prstGeom prst="rect">
            <a:avLst/>
          </a:prstGeom>
          <a:noFill/>
          <a:ln/>
        </p:spPr>
        <p:txBody>
          <a:bodyPr wrap="square" lIns="0" tIns="0" rIns="0" bIns="0" rtlCol="0" anchor="ct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F6B6E"/>
                </a:solidFill>
                <a:effectLst/>
                <a:uLnTx/>
                <a:uFillTx/>
                <a:latin typeface="Aptos"/>
                <a:ea typeface="+mn-ea"/>
                <a:cs typeface="+mn-cs"/>
              </a:rPr>
              <a:t>48,774 offences</a:t>
            </a:r>
            <a:endParaRPr kumimoji="0" lang="en-US" sz="2400" b="0" i="0" u="none" strike="noStrike" kern="1200" cap="none" spc="0" normalizeH="0" baseline="0" noProof="0" dirty="0">
              <a:ln>
                <a:noFill/>
              </a:ln>
              <a:solidFill>
                <a:prstClr val="black"/>
              </a:solidFill>
              <a:effectLst/>
              <a:uLnTx/>
              <a:uFillTx/>
              <a:latin typeface="Aptos"/>
              <a:ea typeface="+mn-ea"/>
              <a:cs typeface="+mn-cs"/>
            </a:endParaRPr>
          </a:p>
        </p:txBody>
      </p:sp>
      <p:sp>
        <p:nvSpPr>
          <p:cNvPr id="12" name="Text 10"/>
          <p:cNvSpPr/>
          <p:nvPr/>
        </p:nvSpPr>
        <p:spPr>
          <a:xfrm>
            <a:off x="6446520" y="2331720"/>
            <a:ext cx="434340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70" b="0" i="0" u="none" strike="noStrike" kern="1200" cap="none" spc="0" normalizeH="0" baseline="0" noProof="0" dirty="0">
                <a:ln>
                  <a:noFill/>
                </a:ln>
                <a:solidFill>
                  <a:srgbClr val="36454F"/>
                </a:solidFill>
                <a:effectLst/>
                <a:uLnTx/>
                <a:uFillTx/>
                <a:latin typeface="Aptos"/>
                <a:ea typeface="+mn-ea"/>
                <a:cs typeface="+mn-cs"/>
              </a:rPr>
              <a:t>YE March 2026; down 8%</a:t>
            </a:r>
            <a:endParaRPr kumimoji="0" lang="en-US" sz="1070" b="0" i="0" u="none" strike="noStrike" kern="1200" cap="none" spc="0" normalizeH="0" baseline="0" noProof="0" dirty="0">
              <a:ln>
                <a:noFill/>
              </a:ln>
              <a:solidFill>
                <a:prstClr val="black"/>
              </a:solidFill>
              <a:effectLst/>
              <a:uLnTx/>
              <a:uFillTx/>
              <a:latin typeface="Aptos"/>
              <a:ea typeface="+mn-ea"/>
              <a:cs typeface="+mn-cs"/>
            </a:endParaRPr>
          </a:p>
        </p:txBody>
      </p:sp>
      <p:sp>
        <p:nvSpPr>
          <p:cNvPr id="13" name="Shape 11"/>
          <p:cNvSpPr/>
          <p:nvPr/>
        </p:nvSpPr>
        <p:spPr>
          <a:xfrm>
            <a:off x="685800" y="3246120"/>
            <a:ext cx="4937760" cy="1325880"/>
          </a:xfrm>
          <a:prstGeom prst="roundRect">
            <a:avLst>
              <a:gd name="adj" fmla="val 4828"/>
            </a:avLst>
          </a:prstGeom>
          <a:solidFill>
            <a:srgbClr val="E8E5F2"/>
          </a:solidFill>
          <a:ln w="12700">
            <a:solidFill>
              <a:srgbClr val="FFFFFF">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4" name="Text 12"/>
          <p:cNvSpPr/>
          <p:nvPr/>
        </p:nvSpPr>
        <p:spPr>
          <a:xfrm>
            <a:off x="960120" y="3447288"/>
            <a:ext cx="219456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12263A"/>
                </a:solidFill>
                <a:effectLst/>
                <a:uLnTx/>
                <a:uFillTx/>
                <a:latin typeface="Aptos"/>
                <a:ea typeface="+mn-ea"/>
                <a:cs typeface="+mn-cs"/>
              </a:rPr>
              <a:t>Firearm offences</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5" name="Text 13"/>
          <p:cNvSpPr/>
          <p:nvPr/>
        </p:nvSpPr>
        <p:spPr>
          <a:xfrm>
            <a:off x="960120" y="3749040"/>
            <a:ext cx="3657600" cy="320040"/>
          </a:xfrm>
          <a:prstGeom prst="rect">
            <a:avLst/>
          </a:prstGeom>
          <a:noFill/>
          <a:ln/>
        </p:spPr>
        <p:txBody>
          <a:bodyPr wrap="square" lIns="0" tIns="0" rIns="0" bIns="0" rtlCol="0" anchor="ct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F6B6E"/>
                </a:solidFill>
                <a:effectLst/>
                <a:uLnTx/>
                <a:uFillTx/>
                <a:latin typeface="Aptos"/>
                <a:ea typeface="+mn-ea"/>
                <a:cs typeface="+mn-cs"/>
              </a:rPr>
              <a:t>5,151 offences</a:t>
            </a:r>
            <a:endParaRPr kumimoji="0" lang="en-US" sz="2400" b="0" i="0" u="none" strike="noStrike" kern="1200" cap="none" spc="0" normalizeH="0" baseline="0" noProof="0" dirty="0">
              <a:ln>
                <a:noFill/>
              </a:ln>
              <a:solidFill>
                <a:prstClr val="black"/>
              </a:solidFill>
              <a:effectLst/>
              <a:uLnTx/>
              <a:uFillTx/>
              <a:latin typeface="Aptos"/>
              <a:ea typeface="+mn-ea"/>
              <a:cs typeface="+mn-cs"/>
            </a:endParaRPr>
          </a:p>
        </p:txBody>
      </p:sp>
      <p:sp>
        <p:nvSpPr>
          <p:cNvPr id="16" name="Text 14"/>
          <p:cNvSpPr/>
          <p:nvPr/>
        </p:nvSpPr>
        <p:spPr>
          <a:xfrm>
            <a:off x="960120" y="4160520"/>
            <a:ext cx="434340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70" b="0" i="0" u="none" strike="noStrike" kern="1200" cap="none" spc="0" normalizeH="0" baseline="0" noProof="0" dirty="0">
                <a:ln>
                  <a:noFill/>
                </a:ln>
                <a:solidFill>
                  <a:srgbClr val="36454F"/>
                </a:solidFill>
                <a:effectLst/>
                <a:uLnTx/>
                <a:uFillTx/>
                <a:latin typeface="Aptos"/>
                <a:ea typeface="+mn-ea"/>
                <a:cs typeface="+mn-cs"/>
              </a:rPr>
              <a:t>YE March 2026; down 8%</a:t>
            </a:r>
            <a:endParaRPr kumimoji="0" lang="en-US" sz="1070" b="0" i="0" u="none" strike="noStrike" kern="1200" cap="none" spc="0" normalizeH="0" baseline="0" noProof="0" dirty="0">
              <a:ln>
                <a:noFill/>
              </a:ln>
              <a:solidFill>
                <a:prstClr val="black"/>
              </a:solidFill>
              <a:effectLst/>
              <a:uLnTx/>
              <a:uFillTx/>
              <a:latin typeface="Aptos"/>
              <a:ea typeface="+mn-ea"/>
              <a:cs typeface="+mn-cs"/>
            </a:endParaRPr>
          </a:p>
        </p:txBody>
      </p:sp>
      <p:sp>
        <p:nvSpPr>
          <p:cNvPr id="17" name="Shape 15"/>
          <p:cNvSpPr/>
          <p:nvPr/>
        </p:nvSpPr>
        <p:spPr>
          <a:xfrm>
            <a:off x="6172200" y="3246120"/>
            <a:ext cx="4937760" cy="1325880"/>
          </a:xfrm>
          <a:prstGeom prst="roundRect">
            <a:avLst>
              <a:gd name="adj" fmla="val 4828"/>
            </a:avLst>
          </a:prstGeom>
          <a:solidFill>
            <a:srgbClr val="EFEFEA"/>
          </a:solidFill>
          <a:ln w="12700">
            <a:solidFill>
              <a:srgbClr val="FFFFFF">
                <a:alpha val="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8" name="Text 16"/>
          <p:cNvSpPr/>
          <p:nvPr/>
        </p:nvSpPr>
        <p:spPr>
          <a:xfrm>
            <a:off x="6446520" y="3447288"/>
            <a:ext cx="219456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12263A"/>
                </a:solidFill>
                <a:effectLst/>
                <a:uLnTx/>
                <a:uFillTx/>
                <a:latin typeface="Aptos"/>
                <a:ea typeface="+mn-ea"/>
                <a:cs typeface="+mn-cs"/>
              </a:rPr>
              <a:t>Fraud</a:t>
            </a:r>
            <a:endParaRPr kumimoji="0" lang="en-US" sz="1500" b="0" i="0" u="none" strike="noStrike" kern="1200" cap="none" spc="0" normalizeH="0" baseline="0" noProof="0" dirty="0">
              <a:ln>
                <a:noFill/>
              </a:ln>
              <a:solidFill>
                <a:prstClr val="black"/>
              </a:solidFill>
              <a:effectLst/>
              <a:uLnTx/>
              <a:uFillTx/>
              <a:latin typeface="Aptos"/>
              <a:ea typeface="+mn-ea"/>
              <a:cs typeface="+mn-cs"/>
            </a:endParaRPr>
          </a:p>
        </p:txBody>
      </p:sp>
      <p:sp>
        <p:nvSpPr>
          <p:cNvPr id="19" name="Text 17"/>
          <p:cNvSpPr/>
          <p:nvPr/>
        </p:nvSpPr>
        <p:spPr>
          <a:xfrm>
            <a:off x="6446520" y="3749040"/>
            <a:ext cx="3657600" cy="320040"/>
          </a:xfrm>
          <a:prstGeom prst="rect">
            <a:avLst/>
          </a:prstGeom>
          <a:noFill/>
          <a:ln/>
        </p:spPr>
        <p:txBody>
          <a:bodyPr wrap="square" lIns="0" tIns="0" rIns="0" bIns="0" rtlCol="0" anchor="ct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F6B6E"/>
                </a:solidFill>
                <a:effectLst/>
                <a:uLnTx/>
                <a:uFillTx/>
                <a:latin typeface="Aptos"/>
                <a:ea typeface="+mn-ea"/>
                <a:cs typeface="+mn-cs"/>
              </a:rPr>
              <a:t>4.5m incidents</a:t>
            </a:r>
            <a:endParaRPr kumimoji="0" lang="en-US" sz="2400" b="0" i="0" u="none" strike="noStrike" kern="1200" cap="none" spc="0" normalizeH="0" baseline="0" noProof="0" dirty="0">
              <a:ln>
                <a:noFill/>
              </a:ln>
              <a:solidFill>
                <a:prstClr val="black"/>
              </a:solidFill>
              <a:effectLst/>
              <a:uLnTx/>
              <a:uFillTx/>
              <a:latin typeface="Aptos"/>
              <a:ea typeface="+mn-ea"/>
              <a:cs typeface="+mn-cs"/>
            </a:endParaRPr>
          </a:p>
        </p:txBody>
      </p:sp>
      <p:sp>
        <p:nvSpPr>
          <p:cNvPr id="20" name="Text 18"/>
          <p:cNvSpPr/>
          <p:nvPr/>
        </p:nvSpPr>
        <p:spPr>
          <a:xfrm>
            <a:off x="6446520" y="4160520"/>
            <a:ext cx="4343400" cy="2286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70" b="0" i="0" u="none" strike="noStrike" kern="1200" cap="none" spc="0" normalizeH="0" baseline="0" noProof="0" dirty="0">
                <a:ln>
                  <a:noFill/>
                </a:ln>
                <a:solidFill>
                  <a:srgbClr val="36454F"/>
                </a:solidFill>
                <a:effectLst/>
                <a:uLnTx/>
                <a:uFillTx/>
                <a:latin typeface="Aptos"/>
                <a:ea typeface="+mn-ea"/>
                <a:cs typeface="+mn-cs"/>
              </a:rPr>
              <a:t>CSEW estimate, YE March 2026</a:t>
            </a:r>
            <a:endParaRPr kumimoji="0" lang="en-US" sz="1070" b="0" i="0" u="none" strike="noStrike" kern="1200" cap="none" spc="0" normalizeH="0" baseline="0" noProof="0" dirty="0">
              <a:ln>
                <a:noFill/>
              </a:ln>
              <a:solidFill>
                <a:prstClr val="black"/>
              </a:solidFill>
              <a:effectLst/>
              <a:uLnTx/>
              <a:uFillTx/>
              <a:latin typeface="Aptos"/>
              <a:ea typeface="+mn-ea"/>
              <a:cs typeface="+mn-cs"/>
            </a:endParaRPr>
          </a:p>
        </p:txBody>
      </p:sp>
      <p:sp>
        <p:nvSpPr>
          <p:cNvPr id="21" name="Text 19"/>
          <p:cNvSpPr/>
          <p:nvPr/>
        </p:nvSpPr>
        <p:spPr>
          <a:xfrm>
            <a:off x="914400" y="5349240"/>
            <a:ext cx="10241280" cy="32004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2263A"/>
                </a:solidFill>
                <a:effectLst/>
                <a:uLnTx/>
                <a:uFillTx/>
                <a:latin typeface="Aptos"/>
                <a:ea typeface="+mn-ea"/>
                <a:cs typeface="+mn-cs"/>
              </a:rPr>
              <a:t>Discussion: which harms are visible in official data, and which are likely to remain hidden?</a:t>
            </a:r>
            <a:endParaRPr kumimoji="0" lang="en-US" sz="1800" b="0" i="0" u="none" strike="noStrike" kern="1200" cap="none" spc="0" normalizeH="0" baseline="0" noProof="0" dirty="0">
              <a:ln>
                <a:noFill/>
              </a:ln>
              <a:solidFill>
                <a:prstClr val="black"/>
              </a:solidFill>
              <a:effectLst/>
              <a:uLnTx/>
              <a:uFillTx/>
              <a:latin typeface="Aptos"/>
              <a:ea typeface="+mn-ea"/>
              <a:cs typeface="+mn-cs"/>
            </a:endParaRPr>
          </a:p>
        </p:txBody>
      </p:sp>
      <p:sp>
        <p:nvSpPr>
          <p:cNvPr id="22" name="Text 20"/>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23" name="Text 21"/>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10</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pic>
        <p:nvPicPr>
          <p:cNvPr id="25" name="Picture 24">
            <a:extLst>
              <a:ext uri="{FF2B5EF4-FFF2-40B4-BE49-F238E27FC236}">
                <a16:creationId xmlns:a16="http://schemas.microsoft.com/office/drawing/2014/main" id="{0DB6ACE7-ACC3-E95A-6590-86203EDD392B}"/>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Text 0"/>
          <p:cNvSpPr/>
          <p:nvPr/>
        </p:nvSpPr>
        <p:spPr>
          <a:xfrm>
            <a:off x="502920" y="320040"/>
            <a:ext cx="8321040" cy="438912"/>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12263A"/>
                </a:solidFill>
                <a:effectLst/>
                <a:uLnTx/>
                <a:uFillTx/>
                <a:latin typeface="Aptos Display" pitchFamily="34" charset="0"/>
                <a:ea typeface="Aptos Display" pitchFamily="34" charset="-122"/>
                <a:cs typeface="Aptos Display" pitchFamily="34" charset="-120"/>
              </a:rPr>
              <a:t>Activity: what does the data hide?</a:t>
            </a:r>
            <a:endParaRPr kumimoji="0" lang="en-US" sz="2700" b="0" i="0" u="none" strike="noStrike" kern="1200" cap="none" spc="0" normalizeH="0" baseline="0" noProof="0" dirty="0">
              <a:ln>
                <a:noFill/>
              </a:ln>
              <a:solidFill>
                <a:prstClr val="black"/>
              </a:solidFill>
              <a:effectLst/>
              <a:uLnTx/>
              <a:uFillTx/>
              <a:latin typeface="Aptos"/>
              <a:ea typeface="+mn-ea"/>
              <a:cs typeface="+mn-cs"/>
            </a:endParaRPr>
          </a:p>
        </p:txBody>
      </p:sp>
      <p:sp>
        <p:nvSpPr>
          <p:cNvPr id="3" name="Text 1"/>
          <p:cNvSpPr/>
          <p:nvPr/>
        </p:nvSpPr>
        <p:spPr>
          <a:xfrm>
            <a:off x="521208" y="822960"/>
            <a:ext cx="9326880" cy="228600"/>
          </a:xfrm>
          <a:prstGeom prst="rect">
            <a:avLst/>
          </a:prstGeom>
          <a:noFill/>
          <a:ln/>
        </p:spPr>
        <p:txBody>
          <a:bodyPr wrap="square" lIns="254" tIns="254" rIns="254" bIns="254"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0F6B6E"/>
                </a:solidFill>
                <a:effectLst/>
                <a:uLnTx/>
                <a:uFillTx/>
                <a:latin typeface="Aptos" pitchFamily="34" charset="0"/>
                <a:ea typeface="Aptos" pitchFamily="34" charset="-122"/>
                <a:cs typeface="Aptos" pitchFamily="34" charset="-120"/>
              </a:rPr>
              <a:t>Work in groups of 3–4</a:t>
            </a: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
        <p:nvSpPr>
          <p:cNvPr id="4" name="Shape 2"/>
          <p:cNvSpPr/>
          <p:nvPr/>
        </p:nvSpPr>
        <p:spPr>
          <a:xfrm>
            <a:off x="502920" y="1143000"/>
            <a:ext cx="11155680" cy="0"/>
          </a:xfrm>
          <a:prstGeom prst="line">
            <a:avLst/>
          </a:prstGeom>
          <a:noFill/>
          <a:ln w="13970">
            <a:solidFill>
              <a:srgbClr val="E9DDC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pic>
        <p:nvPicPr>
          <p:cNvPr id="5" name="Image 0" descr="/mnt/data/a_bright_modern_classroom_meeting_room_scene_with.png"/>
          <p:cNvPicPr>
            <a:picLocks noChangeAspect="1"/>
          </p:cNvPicPr>
          <p:nvPr/>
        </p:nvPicPr>
        <p:blipFill>
          <a:blip r:embed="rId3"/>
          <a:srcRect l="10000" r="38222" b="8000"/>
          <a:stretch/>
        </p:blipFill>
        <p:spPr>
          <a:xfrm>
            <a:off x="594360" y="1280160"/>
            <a:ext cx="4206240" cy="4206240"/>
          </a:xfrm>
          <a:prstGeom prst="rect">
            <a:avLst/>
          </a:prstGeom>
        </p:spPr>
      </p:pic>
      <p:sp>
        <p:nvSpPr>
          <p:cNvPr id="6" name="Text 3"/>
          <p:cNvSpPr/>
          <p:nvPr/>
        </p:nvSpPr>
        <p:spPr>
          <a:xfrm>
            <a:off x="5184648" y="1619478"/>
            <a:ext cx="5943600" cy="2145698"/>
          </a:xfrm>
          <a:prstGeom prst="rect">
            <a:avLst/>
          </a:prstGeom>
          <a:noFill/>
          <a:ln/>
        </p:spPr>
        <p:txBody>
          <a:bodyPr wrap="square" lIns="762" tIns="762" rIns="762" bIns="762"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Discuss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Which harms are visible in official statistics?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Which harms are likely to remain hidden?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Why is serious and organised crime difficult to measure?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How might police activity influence recorded crime figures?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srgbClr val="36454F"/>
                </a:solidFill>
                <a:effectLst/>
                <a:uLnTx/>
                <a:uFillTx/>
                <a:latin typeface="Aptos" pitchFamily="34" charset="0"/>
                <a:ea typeface="Aptos" pitchFamily="34" charset="-122"/>
                <a:cs typeface="Aptos" pitchFamily="34" charset="-120"/>
              </a:rPr>
              <a:t>What would a Level 6 conclusion sound like?</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sp>
        <p:nvSpPr>
          <p:cNvPr id="7" name="Text 4"/>
          <p:cNvSpPr/>
          <p:nvPr/>
        </p:nvSpPr>
        <p:spPr>
          <a:xfrm>
            <a:off x="5537498" y="4286923"/>
            <a:ext cx="5669280" cy="502920"/>
          </a:xfrm>
          <a:prstGeom prst="rect">
            <a:avLst/>
          </a:prstGeom>
          <a:noFill/>
          <a:ln/>
        </p:spPr>
        <p:txBody>
          <a:bodyPr wrap="square" lIns="508" tIns="508" rIns="508" bIns="508" rtlCol="0" anchor="ct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F6B6E"/>
                </a:solidFill>
                <a:effectLst/>
                <a:uLnTx/>
                <a:uFillTx/>
                <a:latin typeface="Aptos"/>
                <a:ea typeface="+mn-ea"/>
                <a:cs typeface="+mn-cs"/>
              </a:rPr>
              <a:t>Output: Produce one sentence beginning “The evidence suggests…, however…”</a:t>
            </a:r>
            <a:endParaRPr kumimoji="0" lang="en-US" sz="1800" b="0" i="0" u="none" strike="noStrike" kern="1200" cap="none" spc="0" normalizeH="0" baseline="0" noProof="0" dirty="0">
              <a:ln>
                <a:noFill/>
              </a:ln>
              <a:solidFill>
                <a:prstClr val="black"/>
              </a:solidFill>
              <a:effectLst/>
              <a:uLnTx/>
              <a:uFillTx/>
              <a:latin typeface="Aptos"/>
              <a:ea typeface="+mn-ea"/>
              <a:cs typeface="+mn-cs"/>
            </a:endParaRPr>
          </a:p>
        </p:txBody>
      </p:sp>
      <p:sp>
        <p:nvSpPr>
          <p:cNvPr id="8" name="Text 5"/>
          <p:cNvSpPr/>
          <p:nvPr/>
        </p:nvSpPr>
        <p:spPr>
          <a:xfrm>
            <a:off x="457200" y="6537960"/>
            <a:ext cx="5303520" cy="16459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BMLC6011 Serious &amp; Organised Crime | Week 2</a:t>
            </a:r>
            <a:endParaRPr kumimoji="0" lang="en-US" sz="750" b="0" i="0" u="none" strike="noStrike" kern="1200" cap="none" spc="0" normalizeH="0" baseline="0" noProof="0" dirty="0">
              <a:ln>
                <a:noFill/>
              </a:ln>
              <a:solidFill>
                <a:prstClr val="black"/>
              </a:solidFill>
              <a:effectLst/>
              <a:uLnTx/>
              <a:uFillTx/>
              <a:latin typeface="Aptos"/>
              <a:ea typeface="+mn-ea"/>
              <a:cs typeface="+mn-cs"/>
            </a:endParaRPr>
          </a:p>
        </p:txBody>
      </p:sp>
      <p:sp>
        <p:nvSpPr>
          <p:cNvPr id="9" name="Text 6"/>
          <p:cNvSpPr/>
          <p:nvPr/>
        </p:nvSpPr>
        <p:spPr>
          <a:xfrm>
            <a:off x="11503152" y="6510528"/>
            <a:ext cx="274320" cy="182880"/>
          </a:xfrm>
          <a:prstGeom prst="rect">
            <a:avLst/>
          </a:prstGeom>
          <a:noFill/>
          <a:ln/>
        </p:spPr>
        <p:txBody>
          <a:bodyPr wrap="square" lIns="0" tIns="0" rIns="0" bIns="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6B7280"/>
                </a:solidFill>
                <a:effectLst/>
                <a:uLnTx/>
                <a:uFillTx/>
                <a:latin typeface="Aptos" pitchFamily="34" charset="0"/>
                <a:ea typeface="Aptos" pitchFamily="34" charset="-122"/>
                <a:cs typeface="Aptos" pitchFamily="34" charset="-120"/>
              </a:rPr>
              <a:t>11</a:t>
            </a: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pic>
        <p:nvPicPr>
          <p:cNvPr id="11" name="Picture 10">
            <a:extLst>
              <a:ext uri="{FF2B5EF4-FFF2-40B4-BE49-F238E27FC236}">
                <a16:creationId xmlns:a16="http://schemas.microsoft.com/office/drawing/2014/main" id="{F4C09FB6-0C5E-B4E6-6CC1-D859BCD7C606}"/>
              </a:ext>
            </a:extLst>
          </p:cNvPr>
          <p:cNvPicPr>
            <a:picLocks noChangeAspect="1"/>
          </p:cNvPicPr>
          <p:nvPr/>
        </p:nvPicPr>
        <p:blipFill>
          <a:blip r:embed="rId4"/>
          <a:stretch>
            <a:fillRect/>
          </a:stretch>
        </p:blipFill>
        <p:spPr>
          <a:xfrm>
            <a:off x="1" y="5744951"/>
            <a:ext cx="12192000" cy="111304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TotalTime>
  <Words>4301</Words>
  <Application>Microsoft Office PowerPoint</Application>
  <PresentationFormat>Widescreen</PresentationFormat>
  <Paragraphs>602</Paragraphs>
  <Slides>47</Slides>
  <Notes>42</Notes>
  <HiddenSlides>4</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BMLC6011 Week 1 – Serious &amp; Organised Crime</dc:title>
  <dc:subject>BMLC6011 Week 1</dc:subject>
  <dc:creator>Justin Evans / OpenAI</dc:creator>
  <cp:lastModifiedBy>Justin Evans</cp:lastModifiedBy>
  <cp:revision>2</cp:revision>
  <dcterms:created xsi:type="dcterms:W3CDTF">2026-07-30T13:09:10Z</dcterms:created>
  <dcterms:modified xsi:type="dcterms:W3CDTF">2026-10-02T09:41:43Z</dcterms:modified>
</cp:coreProperties>
</file>