
<file path=[Content_Types].xml><?xml version="1.0" encoding="utf-8"?>
<Types xmlns="http://schemas.openxmlformats.org/package/2006/content-types">
  <Default Extension="jpeg" ContentType="image/jpeg"/>
  <Default Extension="jp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57" r:id="rId3"/>
    <p:sldId id="258" r:id="rId4"/>
    <p:sldId id="271"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7199" autoAdjust="0"/>
  </p:normalViewPr>
  <p:slideViewPr>
    <p:cSldViewPr snapToGrid="0">
      <p:cViewPr varScale="1">
        <p:scale>
          <a:sx n="63" d="100"/>
          <a:sy n="63" d="100"/>
        </p:scale>
        <p:origin x="102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791BA4-E5B2-4637-8C52-69DB55724801}" type="datetimeFigureOut">
              <a:rPr lang="en-IN" smtClean="0"/>
              <a:t>27/04/23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901442-5589-4548-A7AA-D95363043A53}" type="slidenum">
              <a:rPr lang="en-IN" smtClean="0"/>
              <a:t>‹#›</a:t>
            </a:fld>
            <a:endParaRPr lang="en-IN"/>
          </a:p>
        </p:txBody>
      </p:sp>
    </p:spTree>
    <p:extLst>
      <p:ext uri="{BB962C8B-B14F-4D97-AF65-F5344CB8AC3E}">
        <p14:creationId xmlns:p14="http://schemas.microsoft.com/office/powerpoint/2010/main" val="2590263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B901442-5589-4548-A7AA-D95363043A53}" type="slidenum">
              <a:rPr lang="en-IN" smtClean="0"/>
              <a:t>1</a:t>
            </a:fld>
            <a:endParaRPr lang="en-IN"/>
          </a:p>
        </p:txBody>
      </p:sp>
    </p:spTree>
    <p:extLst>
      <p:ext uri="{BB962C8B-B14F-4D97-AF65-F5344CB8AC3E}">
        <p14:creationId xmlns:p14="http://schemas.microsoft.com/office/powerpoint/2010/main" val="4705427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Amazon is one of the leading e-commerce companies operating on the global platform. The success and positive acceptance in the market has attracted attention of potential employees, business partners, and competitors. Amazon is one of the most successful companies in the world; however, there are several human resource issues practices related with the recruitment and retaining of employees. This negative aspect of the HRM practice is posing a threat for the successful growth of the company. Hence, it needs a strategic decision-making process for improvement of HRM practices in Amazon (Hamid, 2019).</a:t>
            </a:r>
            <a:endParaRPr lang="en-IN" dirty="0"/>
          </a:p>
          <a:p>
            <a:endParaRPr lang="en-IN" dirty="0"/>
          </a:p>
        </p:txBody>
      </p:sp>
      <p:sp>
        <p:nvSpPr>
          <p:cNvPr id="4" name="Slide Number Placeholder 3"/>
          <p:cNvSpPr>
            <a:spLocks noGrp="1"/>
          </p:cNvSpPr>
          <p:nvPr>
            <p:ph type="sldNum" sz="quarter" idx="5"/>
          </p:nvPr>
        </p:nvSpPr>
        <p:spPr/>
        <p:txBody>
          <a:bodyPr/>
          <a:lstStyle/>
          <a:p>
            <a:fld id="{EB901442-5589-4548-A7AA-D95363043A53}" type="slidenum">
              <a:rPr lang="en-IN" smtClean="0"/>
              <a:t>3</a:t>
            </a:fld>
            <a:endParaRPr lang="en-IN"/>
          </a:p>
        </p:txBody>
      </p:sp>
    </p:spTree>
    <p:extLst>
      <p:ext uri="{BB962C8B-B14F-4D97-AF65-F5344CB8AC3E}">
        <p14:creationId xmlns:p14="http://schemas.microsoft.com/office/powerpoint/2010/main" val="41376124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Amazon is one the leading e-commerce website dealing with the sales of books, music, movies, household products, hardware, electronic items, and many more consumer goods that are sold through online media while eradicating the existence of middleman. Amazon started their venture way back in 1994 by Jeff Bezos, a former Wall Street hedge fund executive by setting up online bookstore. With the success of this venture,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Aazon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expanded their business simultaneously and now they have turned into a leading seller of consumer goods along with their involved in entertainment industry (Amazon, 2023). </a:t>
            </a:r>
          </a:p>
          <a:p>
            <a:endParaRPr lang="en-IN" dirty="0"/>
          </a:p>
        </p:txBody>
      </p:sp>
      <p:sp>
        <p:nvSpPr>
          <p:cNvPr id="4" name="Slide Number Placeholder 3"/>
          <p:cNvSpPr>
            <a:spLocks noGrp="1"/>
          </p:cNvSpPr>
          <p:nvPr>
            <p:ph type="sldNum" sz="quarter" idx="5"/>
          </p:nvPr>
        </p:nvSpPr>
        <p:spPr/>
        <p:txBody>
          <a:bodyPr/>
          <a:lstStyle/>
          <a:p>
            <a:fld id="{EB901442-5589-4548-A7AA-D95363043A53}" type="slidenum">
              <a:rPr lang="en-IN" smtClean="0"/>
              <a:t>4</a:t>
            </a:fld>
            <a:endParaRPr lang="en-IN"/>
          </a:p>
        </p:txBody>
      </p:sp>
    </p:spTree>
    <p:extLst>
      <p:ext uri="{BB962C8B-B14F-4D97-AF65-F5344CB8AC3E}">
        <p14:creationId xmlns:p14="http://schemas.microsoft.com/office/powerpoint/2010/main" val="33622012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There is a positive or negative aspect of the HR policy of an organization which has its relevant effect over the working process of the employees of the organization. The tactics adopted by the HRD of an organization could either motivate or demotivate their employees which will have a direct impact over the organizational performance and output. Considering the negative review of the HR policies of Amazon they are implementing innovative approaches in their employee recruitment process. There are certain HR strategies, that suggest that those employees who do not wish to continue working for it to quit and receive payout. It is directed as per the years the employee worked for amazon. Initially strategy was for new recruits; however, later it was made available for all in organization. Hence, these are certain initial strategies adopted by Amazon to address the issues related with HRD (Amazon, 2021). </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IN" dirty="0"/>
          </a:p>
        </p:txBody>
      </p:sp>
      <p:sp>
        <p:nvSpPr>
          <p:cNvPr id="4" name="Slide Number Placeholder 3"/>
          <p:cNvSpPr>
            <a:spLocks noGrp="1"/>
          </p:cNvSpPr>
          <p:nvPr>
            <p:ph type="sldNum" sz="quarter" idx="5"/>
          </p:nvPr>
        </p:nvSpPr>
        <p:spPr/>
        <p:txBody>
          <a:bodyPr/>
          <a:lstStyle/>
          <a:p>
            <a:fld id="{EB901442-5589-4548-A7AA-D95363043A53}" type="slidenum">
              <a:rPr lang="en-IN" smtClean="0"/>
              <a:t>5</a:t>
            </a:fld>
            <a:endParaRPr lang="en-IN"/>
          </a:p>
        </p:txBody>
      </p:sp>
    </p:spTree>
    <p:extLst>
      <p:ext uri="{BB962C8B-B14F-4D97-AF65-F5344CB8AC3E}">
        <p14:creationId xmlns:p14="http://schemas.microsoft.com/office/powerpoint/2010/main" val="738179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Employees in Amazon are asked after completion of every year regarding their opinion for quitting of job and receiving payout as per their experience. The proposal is promising for many employees; however, it creates a dilemma within them to select the best option. However, there is a condition that </a:t>
            </a:r>
            <a:r>
              <a:rPr lang="en-IN" dirty="0"/>
              <a:t>if an employee opts for taking money and leave then he/ she can never re-join Amazon in future. Hence, employees need to weigh pros and cons before going for an option since once selected they cannot revert back from their selected option. Many employees opt for taking money and leaving the company which is beneficial for employees and Amazon since the company can easily filter out the loyal employees who can work for long-term basis even after witnessing short-term financial loss (Kenny, 2019).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IN" dirty="0"/>
          </a:p>
        </p:txBody>
      </p:sp>
      <p:sp>
        <p:nvSpPr>
          <p:cNvPr id="4" name="Slide Number Placeholder 3"/>
          <p:cNvSpPr>
            <a:spLocks noGrp="1"/>
          </p:cNvSpPr>
          <p:nvPr>
            <p:ph type="sldNum" sz="quarter" idx="5"/>
          </p:nvPr>
        </p:nvSpPr>
        <p:spPr/>
        <p:txBody>
          <a:bodyPr/>
          <a:lstStyle/>
          <a:p>
            <a:fld id="{EB901442-5589-4548-A7AA-D95363043A53}" type="slidenum">
              <a:rPr lang="en-IN" smtClean="0"/>
              <a:t>6</a:t>
            </a:fld>
            <a:endParaRPr lang="en-IN"/>
          </a:p>
        </p:txBody>
      </p:sp>
    </p:spTree>
    <p:extLst>
      <p:ext uri="{BB962C8B-B14F-4D97-AF65-F5344CB8AC3E}">
        <p14:creationId xmlns:p14="http://schemas.microsoft.com/office/powerpoint/2010/main" val="11717869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Amazon has initiated certain critical strategies for enhancing the performance of the underperforming employees. They have launched a training program named Pivot, a retaining program launched for underperforming employees. Hence, instead of leaving job employees will receive training for skill development which will aid in their retention. Pivot is considered as an essential tool for the identification of the performance gaps which is hindering in achieving their individual and organizational performance. The performance improvement plan is introduced where an ambassador will be appointed for giving career consultation. Counsellors provide support and guidance to employees in complicated stages and help them resolve their issues in work (</a:t>
            </a:r>
            <a:r>
              <a:rPr lang="en-US" dirty="0" err="1"/>
              <a:t>Jeong</a:t>
            </a:r>
            <a:r>
              <a:rPr lang="en-US" dirty="0"/>
              <a:t>, 2021).</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IN" dirty="0"/>
          </a:p>
        </p:txBody>
      </p:sp>
      <p:sp>
        <p:nvSpPr>
          <p:cNvPr id="4" name="Slide Number Placeholder 3"/>
          <p:cNvSpPr>
            <a:spLocks noGrp="1"/>
          </p:cNvSpPr>
          <p:nvPr>
            <p:ph type="sldNum" sz="quarter" idx="5"/>
          </p:nvPr>
        </p:nvSpPr>
        <p:spPr/>
        <p:txBody>
          <a:bodyPr/>
          <a:lstStyle/>
          <a:p>
            <a:fld id="{EB901442-5589-4548-A7AA-D95363043A53}" type="slidenum">
              <a:rPr lang="en-IN" smtClean="0"/>
              <a:t>7</a:t>
            </a:fld>
            <a:endParaRPr lang="en-IN"/>
          </a:p>
        </p:txBody>
      </p:sp>
    </p:spTree>
    <p:extLst>
      <p:ext uri="{BB962C8B-B14F-4D97-AF65-F5344CB8AC3E}">
        <p14:creationId xmlns:p14="http://schemas.microsoft.com/office/powerpoint/2010/main" val="39813050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HR strategy of Amazon.com is not usually seen as a success, despite advances. The company's lack of staff diversity in terms of race and gender is the main issue. In 2018, there were 58.3% men and 41.7% women working at Amazon worldwide. Even less gender equality was shown in the managerial potential, which was split between 73.2% males and 26.8% women. Additionally notably, 61.7% of Amazon's employees in 2018 identified as white, according to data on race and ethnicity. The firm has to strengthen its efforts to promote diversity, according to these figures (</a:t>
            </a:r>
            <a:r>
              <a:rPr lang="en-US" dirty="0" err="1"/>
              <a:t>Warrier</a:t>
            </a:r>
            <a:r>
              <a:rPr lang="en-US" dirty="0"/>
              <a:t> et al., 2021).</a:t>
            </a:r>
            <a:endParaRPr lang="en-IN" dirty="0"/>
          </a:p>
        </p:txBody>
      </p:sp>
      <p:sp>
        <p:nvSpPr>
          <p:cNvPr id="4" name="Slide Number Placeholder 3"/>
          <p:cNvSpPr>
            <a:spLocks noGrp="1"/>
          </p:cNvSpPr>
          <p:nvPr>
            <p:ph type="sldNum" sz="quarter" idx="5"/>
          </p:nvPr>
        </p:nvSpPr>
        <p:spPr/>
        <p:txBody>
          <a:bodyPr/>
          <a:lstStyle/>
          <a:p>
            <a:fld id="{EB901442-5589-4548-A7AA-D95363043A53}" type="slidenum">
              <a:rPr lang="en-IN" smtClean="0"/>
              <a:t>8</a:t>
            </a:fld>
            <a:endParaRPr lang="en-IN"/>
          </a:p>
        </p:txBody>
      </p:sp>
    </p:spTree>
    <p:extLst>
      <p:ext uri="{BB962C8B-B14F-4D97-AF65-F5344CB8AC3E}">
        <p14:creationId xmlns:p14="http://schemas.microsoft.com/office/powerpoint/2010/main" val="16595124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Amazon.com presently provides a variety of benefits and bonuses to help with its HR goals. Healthcare coverage, financial stability, a strong network of friends and family, paid maternity and paternity leave, paid vacation time, and employee discounts are some of these perks. The career choice </a:t>
            </a:r>
            <a:r>
              <a:rPr lang="en-US" dirty="0" err="1"/>
              <a:t>programme</a:t>
            </a:r>
            <a:r>
              <a:rPr lang="en-US" dirty="0"/>
              <a:t>, a new invention, allows hourly workers to enhance their abilities in a variety of settings and prepays 95% of their tuition fees. Amazon is therefore likely to boost its workers' loyalty and increase their interest in work if it keeps creating promotional programs and stops using its poor HR procedures (Bharadwaj, 2019).</a:t>
            </a:r>
            <a:endParaRPr lang="en-IN" dirty="0"/>
          </a:p>
        </p:txBody>
      </p:sp>
      <p:sp>
        <p:nvSpPr>
          <p:cNvPr id="4" name="Slide Number Placeholder 3"/>
          <p:cNvSpPr>
            <a:spLocks noGrp="1"/>
          </p:cNvSpPr>
          <p:nvPr>
            <p:ph type="sldNum" sz="quarter" idx="5"/>
          </p:nvPr>
        </p:nvSpPr>
        <p:spPr/>
        <p:txBody>
          <a:bodyPr/>
          <a:lstStyle/>
          <a:p>
            <a:fld id="{EB901442-5589-4548-A7AA-D95363043A53}" type="slidenum">
              <a:rPr lang="en-IN" smtClean="0"/>
              <a:t>9</a:t>
            </a:fld>
            <a:endParaRPr lang="en-IN"/>
          </a:p>
        </p:txBody>
      </p:sp>
    </p:spTree>
    <p:extLst>
      <p:ext uri="{BB962C8B-B14F-4D97-AF65-F5344CB8AC3E}">
        <p14:creationId xmlns:p14="http://schemas.microsoft.com/office/powerpoint/2010/main" val="1451200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the "New York Times" piece was published in 2015, vehement debates over Amazon's subpar retention strategy began. The writers give a summary of the HR strategic initiatives that the organization has found to be least successful. They also provide data gleaned from conversations with former Amazon workers, which sheds light on a serious retention issue in such a successful company. In particular, too hard working conditions in the </a:t>
            </a:r>
            <a:r>
              <a:rPr lang="en-US" dirty="0" err="1"/>
              <a:t>organisation</a:t>
            </a:r>
            <a:r>
              <a:rPr lang="en-US" dirty="0"/>
              <a:t> are linked to low retention. The limits of what is acceptable are being redrawn as part of Amazon's "experiment in how far it can push white-collar workers." The working environment at Amazon might be difficult for certain employees because the company aims to perform "groundbreaking things." The preferred HR approaches at Amazon's workplaces, however, are not widely regarded by the public (</a:t>
            </a:r>
            <a:r>
              <a:rPr lang="en-US" dirty="0" err="1"/>
              <a:t>Altun</a:t>
            </a:r>
            <a:r>
              <a:rPr lang="en-US" dirty="0"/>
              <a:t>, 2019).</a:t>
            </a:r>
            <a:endParaRPr lang="en-IN" dirty="0"/>
          </a:p>
        </p:txBody>
      </p:sp>
      <p:sp>
        <p:nvSpPr>
          <p:cNvPr id="4" name="Slide Number Placeholder 3"/>
          <p:cNvSpPr>
            <a:spLocks noGrp="1"/>
          </p:cNvSpPr>
          <p:nvPr>
            <p:ph type="sldNum" sz="quarter" idx="5"/>
          </p:nvPr>
        </p:nvSpPr>
        <p:spPr/>
        <p:txBody>
          <a:bodyPr/>
          <a:lstStyle/>
          <a:p>
            <a:fld id="{EB901442-5589-4548-A7AA-D95363043A53}" type="slidenum">
              <a:rPr lang="en-IN" smtClean="0"/>
              <a:t>10</a:t>
            </a:fld>
            <a:endParaRPr lang="en-IN"/>
          </a:p>
        </p:txBody>
      </p:sp>
    </p:spTree>
    <p:extLst>
      <p:ext uri="{BB962C8B-B14F-4D97-AF65-F5344CB8AC3E}">
        <p14:creationId xmlns:p14="http://schemas.microsoft.com/office/powerpoint/2010/main" val="5788373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Former workers comment that, as a result of the expectations of their superiors, the majority of their coworkers routinely displayed signs of tears. Customers love the company, but the working conditions for the millions of individuals who make up the organization's workforce are frequently intolerable. However, employees also acknowledge that, as a result of Amazon's relentlessly strict regulations, they have been able to go above and beyond their own expectations. It is therefore incorrect to claim that low HR methods are the only factor affecting retention rates. Regardless matter whether a firm has a low or high retention rate, success is not guaranteed. To ensure that only the most devoted employees stick with it, Amazon probably needs to foster employee loyalty and endurance in the early phases of employment. Another option is not to concentrate on the rate of retention and allow the caliber of the job speak for itself (Bai, 2020). </a:t>
            </a:r>
            <a:endParaRPr lang="en-IN" dirty="0"/>
          </a:p>
        </p:txBody>
      </p:sp>
      <p:sp>
        <p:nvSpPr>
          <p:cNvPr id="4" name="Slide Number Placeholder 3"/>
          <p:cNvSpPr>
            <a:spLocks noGrp="1"/>
          </p:cNvSpPr>
          <p:nvPr>
            <p:ph type="sldNum" sz="quarter" idx="5"/>
          </p:nvPr>
        </p:nvSpPr>
        <p:spPr/>
        <p:txBody>
          <a:bodyPr/>
          <a:lstStyle/>
          <a:p>
            <a:fld id="{EB901442-5589-4548-A7AA-D95363043A53}" type="slidenum">
              <a:rPr lang="en-IN" smtClean="0"/>
              <a:t>11</a:t>
            </a:fld>
            <a:endParaRPr lang="en-IN"/>
          </a:p>
        </p:txBody>
      </p:sp>
    </p:spTree>
    <p:extLst>
      <p:ext uri="{BB962C8B-B14F-4D97-AF65-F5344CB8AC3E}">
        <p14:creationId xmlns:p14="http://schemas.microsoft.com/office/powerpoint/2010/main" val="20292723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Last but not least, it is crucial to talk about the hiring </a:t>
            </a:r>
            <a:r>
              <a:rPr lang="en-US" dirty="0" err="1"/>
              <a:t>practises</a:t>
            </a:r>
            <a:r>
              <a:rPr lang="en-US" dirty="0"/>
              <a:t> while examining the company's HR initiatives. The least appealing problem has already been touched upon in one of the earlier parts; it relates to Amazon's lack of racial and gender diversity. As a result, a large number of people are denied the chance to work for Amazon because they do not belong to the population categories that hiring managers prefer. But there are recruiting </a:t>
            </a:r>
            <a:r>
              <a:rPr lang="en-US" dirty="0" err="1"/>
              <a:t>practises</a:t>
            </a:r>
            <a:r>
              <a:rPr lang="en-US" dirty="0"/>
              <a:t> that, should they outperform others, can assist underrepresented groups land a job. The business takes great care during this procedure and believes that interviewing many candidates but not employing any is preferable to selecting someone who is mismatched. CEO of Amazon, Jeff Bezos views the demanding approach to hiring process is prominent in the success of Amazon (Park et al., 2021).</a:t>
            </a:r>
            <a:endParaRPr lang="en-IN" dirty="0"/>
          </a:p>
        </p:txBody>
      </p:sp>
      <p:sp>
        <p:nvSpPr>
          <p:cNvPr id="4" name="Slide Number Placeholder 3"/>
          <p:cNvSpPr>
            <a:spLocks noGrp="1"/>
          </p:cNvSpPr>
          <p:nvPr>
            <p:ph type="sldNum" sz="quarter" idx="5"/>
          </p:nvPr>
        </p:nvSpPr>
        <p:spPr/>
        <p:txBody>
          <a:bodyPr/>
          <a:lstStyle/>
          <a:p>
            <a:fld id="{EB901442-5589-4548-A7AA-D95363043A53}" type="slidenum">
              <a:rPr lang="en-IN" smtClean="0"/>
              <a:t>12</a:t>
            </a:fld>
            <a:endParaRPr lang="en-IN"/>
          </a:p>
        </p:txBody>
      </p:sp>
    </p:spTree>
    <p:extLst>
      <p:ext uri="{BB962C8B-B14F-4D97-AF65-F5344CB8AC3E}">
        <p14:creationId xmlns:p14="http://schemas.microsoft.com/office/powerpoint/2010/main" val="30131945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Numerous stages and interviews are part of the hiring process. The hiring procedure for warehouse workers is less time-consuming than it is for office workers, making up around 75% of Amazon's workforce. Long-term interviews of many kinds, including technical, phone, in-person, and in-person, are a part of the employment process for the latter. An applicant may interact with two to seven Amazon managers, team members, and stakeholders, depending on the role for which they are applying. In addition to passing a writing test, recruiters can be asked to discuss their prior failures. Additionally, the so-called "bar raisers" participate in the recruiting process. These employees are mainly appointed for reviewing and evaluating the candidates with respect to their skills which is in correspondence with the desired job position. The hiring process of Amazon is harsh; however it eliminates addition of unwanted people in team (</a:t>
            </a:r>
            <a:r>
              <a:rPr lang="en-US" dirty="0" err="1"/>
              <a:t>Doyer</a:t>
            </a:r>
            <a:r>
              <a:rPr lang="en-US" dirty="0"/>
              <a:t>, 2019).</a:t>
            </a:r>
            <a:endParaRPr lang="en-IN" dirty="0"/>
          </a:p>
        </p:txBody>
      </p:sp>
      <p:sp>
        <p:nvSpPr>
          <p:cNvPr id="4" name="Slide Number Placeholder 3"/>
          <p:cNvSpPr>
            <a:spLocks noGrp="1"/>
          </p:cNvSpPr>
          <p:nvPr>
            <p:ph type="sldNum" sz="quarter" idx="5"/>
          </p:nvPr>
        </p:nvSpPr>
        <p:spPr/>
        <p:txBody>
          <a:bodyPr/>
          <a:lstStyle/>
          <a:p>
            <a:fld id="{EB901442-5589-4548-A7AA-D95363043A53}" type="slidenum">
              <a:rPr lang="en-IN" smtClean="0"/>
              <a:t>13</a:t>
            </a:fld>
            <a:endParaRPr lang="en-IN"/>
          </a:p>
        </p:txBody>
      </p:sp>
    </p:spTree>
    <p:extLst>
      <p:ext uri="{BB962C8B-B14F-4D97-AF65-F5344CB8AC3E}">
        <p14:creationId xmlns:p14="http://schemas.microsoft.com/office/powerpoint/2010/main" val="32607239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most renowned companies in the world, Amazon.com is </a:t>
            </a:r>
            <a:r>
              <a:rPr lang="en-US" dirty="0" err="1"/>
              <a:t>recognised</a:t>
            </a:r>
            <a:r>
              <a:rPr lang="en-US" dirty="0"/>
              <a:t> for its customer-friendly </a:t>
            </a:r>
            <a:r>
              <a:rPr lang="en-US" dirty="0" err="1"/>
              <a:t>practises</a:t>
            </a:r>
            <a:r>
              <a:rPr lang="en-US" dirty="0"/>
              <a:t>. But there are drawbacks to both employing new employees and some HR </a:t>
            </a:r>
            <a:r>
              <a:rPr lang="en-US" dirty="0" err="1"/>
              <a:t>practises</a:t>
            </a:r>
            <a:r>
              <a:rPr lang="en-US" dirty="0"/>
              <a:t> for those who are already working. Amazon should reassess its present hiring </a:t>
            </a:r>
            <a:r>
              <a:rPr lang="en-US" dirty="0" err="1"/>
              <a:t>practises</a:t>
            </a:r>
            <a:r>
              <a:rPr lang="en-US" dirty="0"/>
              <a:t> and modify how it treats staff members in order to enhance employee retention. Even though there are many advantages offered, the corporation lacks employee loyalty and is usually thought of by both insiders and outsiders as being overly tough on its employees. As a result, Amazon needs to pay more attention to the procedures they have in place for hiring and keeping staff, which guarantee that the right people are chosen for the job and that the workplace is pleasant for everyone. </a:t>
            </a:r>
            <a:r>
              <a:rPr lang="en-US" sz="1800" dirty="0">
                <a:effectLst/>
                <a:latin typeface="Times New Roman" panose="02020603050405020304" pitchFamily="18" charset="0"/>
                <a:ea typeface="Calibri" panose="020F0502020204030204" pitchFamily="34" charset="0"/>
              </a:rPr>
              <a:t>Company needs to further include diversified workforce from different socio-economic background to have a pool of skilled employees. There is a sustaining gender gap within the recruitment system, which the adopted recruitment polices will help in addressing the issue and ensure an equal pool of employees of both genders within the working culture of Amazon. Lastly, the company’s adopted recruitment policy will also eliminate the hurdle of race which is quite prevalent in the current working process of Amazon. Hence, adopting these strategies will ensure success for the company. </a:t>
            </a:r>
            <a:endParaRPr lang="en-IN" dirty="0"/>
          </a:p>
        </p:txBody>
      </p:sp>
      <p:sp>
        <p:nvSpPr>
          <p:cNvPr id="4" name="Slide Number Placeholder 3"/>
          <p:cNvSpPr>
            <a:spLocks noGrp="1"/>
          </p:cNvSpPr>
          <p:nvPr>
            <p:ph type="sldNum" sz="quarter" idx="5"/>
          </p:nvPr>
        </p:nvSpPr>
        <p:spPr/>
        <p:txBody>
          <a:bodyPr/>
          <a:lstStyle/>
          <a:p>
            <a:fld id="{EB901442-5589-4548-A7AA-D95363043A53}" type="slidenum">
              <a:rPr lang="en-IN" smtClean="0"/>
              <a:t>14</a:t>
            </a:fld>
            <a:endParaRPr lang="en-IN"/>
          </a:p>
        </p:txBody>
      </p:sp>
    </p:spTree>
    <p:extLst>
      <p:ext uri="{BB962C8B-B14F-4D97-AF65-F5344CB8AC3E}">
        <p14:creationId xmlns:p14="http://schemas.microsoft.com/office/powerpoint/2010/main" val="36932669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4/27/23</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4/27/23</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4/27/23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4/27/23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4/27/23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4/27/23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4/27/23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4/27/23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4/27/23</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4/27/23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4/27/23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4/27/23</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4/27/23</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hyperlink" Target="https://www.flickr.com/photos/141573413@N04/27443174192/" TargetMode="External"/><Relationship Id="rId5" Type="http://schemas.openxmlformats.org/officeDocument/2006/relationships/image" Target="../media/image3.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hyperlink" Target="#_Toc128994230"/><Relationship Id="rId13" Type="http://schemas.openxmlformats.org/officeDocument/2006/relationships/hyperlink" Target="#_Toc128994235"/><Relationship Id="rId3" Type="http://schemas.openxmlformats.org/officeDocument/2006/relationships/slideLayout" Target="../slideLayouts/slideLayout2.xml"/><Relationship Id="rId7" Type="http://schemas.openxmlformats.org/officeDocument/2006/relationships/hyperlink" Target="#_Toc128994229"/><Relationship Id="rId12" Type="http://schemas.openxmlformats.org/officeDocument/2006/relationships/hyperlink" Target="#_Toc128994234"/><Relationship Id="rId2" Type="http://schemas.openxmlformats.org/officeDocument/2006/relationships/video" Target="../media/media2.MOV"/><Relationship Id="rId1" Type="http://schemas.microsoft.com/office/2007/relationships/media" Target="../media/media2.MOV"/><Relationship Id="rId6" Type="http://schemas.openxmlformats.org/officeDocument/2006/relationships/hyperlink" Target="#_Toc128994228"/><Relationship Id="rId11" Type="http://schemas.openxmlformats.org/officeDocument/2006/relationships/hyperlink" Target="#_Toc128994233"/><Relationship Id="rId5" Type="http://schemas.openxmlformats.org/officeDocument/2006/relationships/hyperlink" Target="#_Toc128994227"/><Relationship Id="rId10" Type="http://schemas.openxmlformats.org/officeDocument/2006/relationships/hyperlink" Target="#_Toc128994232"/><Relationship Id="rId4" Type="http://schemas.openxmlformats.org/officeDocument/2006/relationships/hyperlink" Target="#_Toc128994226"/><Relationship Id="rId9" Type="http://schemas.openxmlformats.org/officeDocument/2006/relationships/hyperlink" Target="#_Toc128994231"/><Relationship Id="rId1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OV"/><Relationship Id="rId1" Type="http://schemas.microsoft.com/office/2007/relationships/media" Target="../media/media3.MOV"/><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video" Target="../media/media4.MOV"/><Relationship Id="rId1" Type="http://schemas.microsoft.com/office/2007/relationships/media" Target="../media/media4.MOV"/><Relationship Id="rId6" Type="http://schemas.openxmlformats.org/officeDocument/2006/relationships/hyperlink" Target="https://www.middleeastmonitor.com/20200916-amazon-mulls-building-its-largest-warehouse-in-egypt/" TargetMode="External"/><Relationship Id="rId5" Type="http://schemas.openxmlformats.org/officeDocument/2006/relationships/image" Target="../media/image7.jp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OV"/><Relationship Id="rId1" Type="http://schemas.microsoft.com/office/2007/relationships/media" Target="../media/media5.MOV"/><Relationship Id="rId5" Type="http://schemas.openxmlformats.org/officeDocument/2006/relationships/image" Target="../media/image9.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OV"/><Relationship Id="rId1" Type="http://schemas.microsoft.com/office/2007/relationships/media" Target="../media/media6.MOV"/><Relationship Id="rId5" Type="http://schemas.openxmlformats.org/officeDocument/2006/relationships/image" Target="../media/image10.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OV"/><Relationship Id="rId1" Type="http://schemas.microsoft.com/office/2007/relationships/media" Target="../media/media7.MOV"/><Relationship Id="rId5" Type="http://schemas.openxmlformats.org/officeDocument/2006/relationships/image" Target="../media/image11.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OV"/><Relationship Id="rId1" Type="http://schemas.microsoft.com/office/2007/relationships/media" Target="../media/media8.MOV"/><Relationship Id="rId5" Type="http://schemas.openxmlformats.org/officeDocument/2006/relationships/image" Target="../media/image12.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OV"/><Relationship Id="rId1" Type="http://schemas.microsoft.com/office/2007/relationships/media" Target="../media/media9.MOV"/><Relationship Id="rId5" Type="http://schemas.openxmlformats.org/officeDocument/2006/relationships/image" Target="../media/image13.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OV"/><Relationship Id="rId1" Type="http://schemas.microsoft.com/office/2007/relationships/media" Target="../media/media10.MOV"/><Relationship Id="rId5" Type="http://schemas.openxmlformats.org/officeDocument/2006/relationships/image" Target="../media/image14.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OV"/><Relationship Id="rId1" Type="http://schemas.microsoft.com/office/2007/relationships/media" Target="../media/media11.MOV"/><Relationship Id="rId5" Type="http://schemas.openxmlformats.org/officeDocument/2006/relationships/image" Target="../media/image15.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OV"/><Relationship Id="rId1" Type="http://schemas.microsoft.com/office/2007/relationships/media" Target="../media/media12.MOV"/><Relationship Id="rId5" Type="http://schemas.openxmlformats.org/officeDocument/2006/relationships/image" Target="../media/image16.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OV"/><Relationship Id="rId1" Type="http://schemas.microsoft.com/office/2007/relationships/media" Target="../media/media13.MOV"/><Relationship Id="rId5" Type="http://schemas.openxmlformats.org/officeDocument/2006/relationships/image" Target="../media/image17.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OV"/><Relationship Id="rId1" Type="http://schemas.microsoft.com/office/2007/relationships/media" Target="../media/media14.MOV"/><Relationship Id="rId5" Type="http://schemas.openxmlformats.org/officeDocument/2006/relationships/image" Target="../media/image18.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5.MOV"/><Relationship Id="rId1" Type="http://schemas.microsoft.com/office/2007/relationships/media" Target="../media/media15.MOV"/><Relationship Id="rId5" Type="http://schemas.openxmlformats.org/officeDocument/2006/relationships/image" Target="../media/image19.png"/><Relationship Id="rId4" Type="http://schemas.openxmlformats.org/officeDocument/2006/relationships/hyperlink" Target="https://www.aboutamazon.com/(Accessed"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pexels.com/photo/blue-background-thank-you-1887992/" TargetMode="External"/><Relationship Id="rId2" Type="http://schemas.openxmlformats.org/officeDocument/2006/relationships/image" Target="../media/image2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07902F0-3B06-D85C-8E38-5F8319D2C38B}"/>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469778" y="475233"/>
            <a:ext cx="11252444" cy="5907533"/>
          </a:xfrm>
          <a:prstGeom prst="rect">
            <a:avLst/>
          </a:prstGeom>
        </p:spPr>
      </p:pic>
      <p:sp>
        <p:nvSpPr>
          <p:cNvPr id="2" name="Title 1">
            <a:extLst>
              <a:ext uri="{FF2B5EF4-FFF2-40B4-BE49-F238E27FC236}">
                <a16:creationId xmlns:a16="http://schemas.microsoft.com/office/drawing/2014/main" id="{E68CEA77-6DCD-1390-577F-63D0A0D2BAB9}"/>
              </a:ext>
            </a:extLst>
          </p:cNvPr>
          <p:cNvSpPr>
            <a:spLocks noGrp="1"/>
          </p:cNvSpPr>
          <p:nvPr>
            <p:ph type="ctrTitle"/>
          </p:nvPr>
        </p:nvSpPr>
        <p:spPr>
          <a:xfrm>
            <a:off x="-822960" y="695977"/>
            <a:ext cx="8214360" cy="1102344"/>
          </a:xfrm>
        </p:spPr>
        <p:txBody>
          <a:bodyPr/>
          <a:lstStyle/>
          <a:p>
            <a:pPr algn="ctr"/>
            <a:r>
              <a:rPr lang="en-US" b="1" dirty="0"/>
              <a:t>AMAZON</a:t>
            </a:r>
            <a:endParaRPr lang="en-IN" b="1" dirty="0"/>
          </a:p>
        </p:txBody>
      </p:sp>
      <p:sp>
        <p:nvSpPr>
          <p:cNvPr id="3" name="Subtitle 2">
            <a:extLst>
              <a:ext uri="{FF2B5EF4-FFF2-40B4-BE49-F238E27FC236}">
                <a16:creationId xmlns:a16="http://schemas.microsoft.com/office/drawing/2014/main" id="{C591619B-44E2-3354-E9A9-5A29E381E5E5}"/>
              </a:ext>
            </a:extLst>
          </p:cNvPr>
          <p:cNvSpPr>
            <a:spLocks noGrp="1"/>
          </p:cNvSpPr>
          <p:nvPr>
            <p:ph type="subTitle" idx="1"/>
          </p:nvPr>
        </p:nvSpPr>
        <p:spPr>
          <a:xfrm>
            <a:off x="3566160" y="5696966"/>
            <a:ext cx="9448800" cy="685800"/>
          </a:xfrm>
        </p:spPr>
        <p:txBody>
          <a:bodyPr/>
          <a:lstStyle/>
          <a:p>
            <a:pPr algn="ctr"/>
            <a:r>
              <a:rPr lang="en-US" b="1" dirty="0"/>
              <a:t>STRATEGIC HUMAN RESOURCE PLANNING</a:t>
            </a:r>
            <a:endParaRPr lang="en-IN" b="1" dirty="0"/>
          </a:p>
        </p:txBody>
      </p:sp>
      <p:pic>
        <p:nvPicPr>
          <p:cNvPr id="4" name="70429585153__402787C2-3B0B-44CE-A1F6-B57DFA042B6B.MOV">
            <a:hlinkClick r:id="" action="ppaction://media"/>
            <a:extLst>
              <a:ext uri="{FF2B5EF4-FFF2-40B4-BE49-F238E27FC236}">
                <a16:creationId xmlns:a16="http://schemas.microsoft.com/office/drawing/2014/main" id="{BD50DB97-D210-32B1-192A-DBC6B0FCE388}"/>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9502597" y="577118"/>
            <a:ext cx="1910663" cy="2396191"/>
          </a:xfrm>
          <a:prstGeom prst="rect">
            <a:avLst/>
          </a:prstGeom>
        </p:spPr>
      </p:pic>
    </p:spTree>
    <p:extLst>
      <p:ext uri="{BB962C8B-B14F-4D97-AF65-F5344CB8AC3E}">
        <p14:creationId xmlns:p14="http://schemas.microsoft.com/office/powerpoint/2010/main" val="2023871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AA7DA-89E6-ACE4-9651-9F70FF6569E2}"/>
              </a:ext>
            </a:extLst>
          </p:cNvPr>
          <p:cNvSpPr>
            <a:spLocks noGrp="1"/>
          </p:cNvSpPr>
          <p:nvPr>
            <p:ph type="title"/>
          </p:nvPr>
        </p:nvSpPr>
        <p:spPr/>
        <p:txBody>
          <a:bodyPr/>
          <a:lstStyle/>
          <a:p>
            <a:pPr algn="ctr"/>
            <a:r>
              <a:rPr lang="en-US" dirty="0"/>
              <a:t>Table of content</a:t>
            </a:r>
            <a:endParaRPr lang="en-IN" dirty="0"/>
          </a:p>
        </p:txBody>
      </p:sp>
      <p:sp>
        <p:nvSpPr>
          <p:cNvPr id="6" name="Rectangle 2">
            <a:extLst>
              <a:ext uri="{FF2B5EF4-FFF2-40B4-BE49-F238E27FC236}">
                <a16:creationId xmlns:a16="http://schemas.microsoft.com/office/drawing/2014/main" id="{DB8A5A37-8B2A-2B4F-1C47-8F629554ADC9}"/>
              </a:ext>
            </a:extLst>
          </p:cNvPr>
          <p:cNvSpPr>
            <a:spLocks noGrp="1" noChangeArrowheads="1"/>
          </p:cNvSpPr>
          <p:nvPr>
            <p:ph idx="1"/>
          </p:nvPr>
        </p:nvSpPr>
        <p:spPr bwMode="auto">
          <a:xfrm>
            <a:off x="1065976" y="2086598"/>
            <a:ext cx="8016240"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marR="0" lvl="0" indent="0" defTabSz="914400" rtl="0" eaLnBrk="0" fontAlgn="base" latinLnBrk="0" hangingPunct="0">
              <a:lnSpc>
                <a:spcPct val="100000"/>
              </a:lnSpc>
              <a:spcBef>
                <a:spcPct val="0"/>
              </a:spcBef>
              <a:spcAft>
                <a:spcPct val="0"/>
              </a:spcAft>
              <a:buClrTx/>
              <a:buSzTx/>
              <a:buFontTx/>
              <a:buNone/>
              <a:tabLst>
                <a:tab pos="5724525" algn="r"/>
              </a:tabLst>
            </a:pPr>
            <a:r>
              <a:rPr kumimoji="0" lang="en-US" altLang="en-US" sz="2400" b="0" i="0" u="sng" strike="noStrike" cap="none" normalizeH="0" baseline="0" dirty="0">
                <a:ln>
                  <a:noFill/>
                </a:ln>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Introduction</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724525" algn="r"/>
              </a:tabLst>
            </a:pPr>
            <a:r>
              <a:rPr kumimoji="0" lang="en-AU" altLang="en-US" sz="2400" b="0" i="0" u="sng" strike="noStrike" cap="none" normalizeH="0" baseline="0" dirty="0">
                <a:ln>
                  <a:noFill/>
                </a:ln>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Background of Amazon</a:t>
            </a:r>
            <a:endParaRPr kumimoji="0" lang="en-AU" altLang="en-US" sz="2400" b="0"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724525" algn="r"/>
              </a:tabLst>
            </a:pPr>
            <a:r>
              <a:rPr kumimoji="0" lang="en-US" altLang="en-US" sz="2400" b="0" i="0" u="sng" strike="noStrike" cap="none" normalizeH="0" baseline="0" dirty="0">
                <a:ln>
                  <a:noFill/>
                </a:ln>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H.R. Strategy Approaches of Amazon</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724525" algn="r"/>
              </a:tabLst>
            </a:pPr>
            <a:r>
              <a:rPr kumimoji="0" lang="en-US" altLang="en-US" sz="2400" b="0" i="0" u="sng" strike="noStrike" cap="none" normalizeH="0" baseline="0" dirty="0">
                <a:ln>
                  <a:noFill/>
                </a:ln>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Strategies to enhance performance</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724525" algn="r"/>
              </a:tabLst>
            </a:pPr>
            <a:r>
              <a:rPr kumimoji="0" lang="en-US" altLang="en-US" sz="2400" b="0" i="0" u="sng" strike="noStrike" cap="none" normalizeH="0" baseline="0" dirty="0">
                <a:ln>
                  <a:noFill/>
                </a:ln>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Failing of acceptance of H.R. policies of Amazon</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724525" algn="r"/>
              </a:tabLst>
            </a:pPr>
            <a:r>
              <a:rPr kumimoji="0" lang="en-US" altLang="en-US" sz="2400" b="0" i="0" u="sng" strike="noStrike" cap="none" normalizeH="0" baseline="0" dirty="0">
                <a:ln>
                  <a:noFill/>
                </a:ln>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a:rPr>
              <a:t>Current initiative by Amazon for employees</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724525" algn="r"/>
              </a:tabLst>
            </a:pPr>
            <a:r>
              <a:rPr kumimoji="0" lang="en-US" altLang="en-US" sz="2400" b="0" i="0" u="sng" strike="noStrike" cap="none" normalizeH="0" baseline="0" dirty="0">
                <a:ln>
                  <a:noFill/>
                </a:ln>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0"/>
              </a:rPr>
              <a:t>Retention rates of employees</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724525" algn="r"/>
              </a:tabLst>
            </a:pPr>
            <a:r>
              <a:rPr kumimoji="0" lang="en-US" altLang="en-US" sz="2400" b="0" i="0" u="sng" strike="noStrike" cap="none" normalizeH="0" baseline="0" dirty="0">
                <a:ln>
                  <a:noFill/>
                </a:ln>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1"/>
              </a:rPr>
              <a:t>Recruitment policies of Amazon</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724525" algn="r"/>
              </a:tabLst>
            </a:pPr>
            <a:r>
              <a:rPr kumimoji="0" lang="en-US" altLang="en-US" sz="2400" b="0" i="0" u="sng" strike="noStrike" cap="none" normalizeH="0" baseline="0" dirty="0">
                <a:ln>
                  <a:noFill/>
                </a:ln>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2"/>
              </a:rPr>
              <a:t>Conclusion</a:t>
            </a:r>
            <a:endParaRPr kumimoji="0" lang="en-US" altLang="en-US" sz="2400" b="0" i="0" u="sng" strike="noStrike" cap="none" normalizeH="0" baseline="0" dirty="0">
              <a:ln>
                <a:noFill/>
              </a:ln>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3"/>
            </a:endParaRPr>
          </a:p>
          <a:p>
            <a:pPr marL="0" marR="0" lvl="0" indent="0" defTabSz="914400" rtl="0" eaLnBrk="0" fontAlgn="base" latinLnBrk="0" hangingPunct="0">
              <a:lnSpc>
                <a:spcPct val="100000"/>
              </a:lnSpc>
              <a:spcBef>
                <a:spcPct val="0"/>
              </a:spcBef>
              <a:spcAft>
                <a:spcPct val="0"/>
              </a:spcAft>
              <a:buClrTx/>
              <a:buSzTx/>
              <a:buFontTx/>
              <a:buNone/>
              <a:tabLst>
                <a:tab pos="5724525" algn="r"/>
              </a:tabLst>
            </a:pPr>
            <a:r>
              <a:rPr kumimoji="0" lang="en-US" altLang="en-US" sz="2400" b="0" i="0" u="sng" strike="noStrike" cap="none" normalizeH="0" baseline="0" dirty="0">
                <a:ln>
                  <a:noFill/>
                </a:ln>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References</a:t>
            </a:r>
            <a:r>
              <a:rPr kumimoji="0" lang="en-US" altLang="en-US" sz="2400" b="0" i="0" u="none" strike="noStrike" cap="none" normalizeH="0" baseline="0" dirty="0">
                <a:ln>
                  <a:noFill/>
                </a:ln>
                <a:solidFill>
                  <a:schemeClr val="tx1"/>
                </a:solidFill>
                <a:effectLst/>
              </a:rPr>
              <a:t> </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pic>
        <p:nvPicPr>
          <p:cNvPr id="7" name="70429605859__5E980331-6080-4FD0-8050-14960B5AEAAA.MOV">
            <a:hlinkClick r:id="" action="ppaction://media"/>
            <a:extLst>
              <a:ext uri="{FF2B5EF4-FFF2-40B4-BE49-F238E27FC236}">
                <a16:creationId xmlns:a16="http://schemas.microsoft.com/office/drawing/2014/main" id="{537EC542-0588-5F65-36E4-ECD8A5A50B2A}"/>
              </a:ext>
            </a:extLst>
          </p:cNvPr>
          <p:cNvPicPr>
            <a:picLocks noChangeAspect="1"/>
          </p:cNvPicPr>
          <p:nvPr>
            <a:videoFile r:link="rId2"/>
            <p:extLst>
              <p:ext uri="{DAA4B4D4-6D71-4841-9C94-3DE7FCFB9230}">
                <p14:media xmlns:p14="http://schemas.microsoft.com/office/powerpoint/2010/main" r:embed="rId1"/>
              </p:ext>
            </p:extLst>
          </p:nvPr>
        </p:nvPicPr>
        <p:blipFill>
          <a:blip r:embed="rId14"/>
          <a:stretch>
            <a:fillRect/>
          </a:stretch>
        </p:blipFill>
        <p:spPr>
          <a:xfrm>
            <a:off x="10045872" y="3996496"/>
            <a:ext cx="2146128" cy="2861504"/>
          </a:xfrm>
          <a:prstGeom prst="rect">
            <a:avLst/>
          </a:prstGeom>
        </p:spPr>
      </p:pic>
    </p:spTree>
    <p:extLst>
      <p:ext uri="{BB962C8B-B14F-4D97-AF65-F5344CB8AC3E}">
        <p14:creationId xmlns:p14="http://schemas.microsoft.com/office/powerpoint/2010/main" val="3382909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C3152-10D6-612D-3AEA-753588C75B4C}"/>
              </a:ext>
            </a:extLst>
          </p:cNvPr>
          <p:cNvSpPr>
            <a:spLocks noGrp="1"/>
          </p:cNvSpPr>
          <p:nvPr>
            <p:ph type="title"/>
          </p:nvPr>
        </p:nvSpPr>
        <p:spPr/>
        <p:txBody>
          <a:bodyPr/>
          <a:lstStyle/>
          <a:p>
            <a:r>
              <a:rPr lang="en-US" dirty="0"/>
              <a:t>introduction</a:t>
            </a:r>
            <a:endParaRPr lang="en-IN" dirty="0"/>
          </a:p>
        </p:txBody>
      </p:sp>
      <p:sp>
        <p:nvSpPr>
          <p:cNvPr id="3" name="Content Placeholder 2">
            <a:extLst>
              <a:ext uri="{FF2B5EF4-FFF2-40B4-BE49-F238E27FC236}">
                <a16:creationId xmlns:a16="http://schemas.microsoft.com/office/drawing/2014/main" id="{F2A412E2-4CAA-5430-C462-87F02C6515A3}"/>
              </a:ext>
            </a:extLst>
          </p:cNvPr>
          <p:cNvSpPr>
            <a:spLocks noGrp="1"/>
          </p:cNvSpPr>
          <p:nvPr>
            <p:ph idx="1"/>
          </p:nvPr>
        </p:nvSpPr>
        <p:spPr>
          <a:xfrm>
            <a:off x="685800" y="2788537"/>
            <a:ext cx="10820400" cy="4024125"/>
          </a:xfrm>
        </p:spPr>
        <p:txBody>
          <a:bodyPr/>
          <a:lstStyle/>
          <a:p>
            <a:r>
              <a:rPr lang="en-US" dirty="0"/>
              <a:t>Amazon is one of the leading e-commerce companies in the world</a:t>
            </a:r>
          </a:p>
          <a:p>
            <a:r>
              <a:rPr lang="en-US" dirty="0"/>
              <a:t>The company attracts attention of potential employees, business partners, and competitors</a:t>
            </a:r>
          </a:p>
          <a:p>
            <a:r>
              <a:rPr lang="en-US" dirty="0"/>
              <a:t>Amazon being successful business there is issue with HRM practices</a:t>
            </a:r>
          </a:p>
          <a:p>
            <a:r>
              <a:rPr lang="en-US" dirty="0"/>
              <a:t>Not all HRM practices are effective and employee friendly </a:t>
            </a:r>
          </a:p>
          <a:p>
            <a:r>
              <a:rPr lang="en-US" dirty="0"/>
              <a:t>There is negative approach among employees in Amazon with recruitment and retaining of employees</a:t>
            </a:r>
          </a:p>
          <a:p>
            <a:r>
              <a:rPr lang="en-US" dirty="0"/>
              <a:t>Needs strategic decision-making process for improvement of HRM practices in Amazon</a:t>
            </a:r>
            <a:endParaRPr lang="en-IN" dirty="0"/>
          </a:p>
        </p:txBody>
      </p:sp>
      <p:pic>
        <p:nvPicPr>
          <p:cNvPr id="5" name="70429626045__59BB42EC-8638-4306-BB99-5E18A1419ABC.MOV">
            <a:hlinkClick r:id="" action="ppaction://media"/>
            <a:extLst>
              <a:ext uri="{FF2B5EF4-FFF2-40B4-BE49-F238E27FC236}">
                <a16:creationId xmlns:a16="http://schemas.microsoft.com/office/drawing/2014/main" id="{2D152E2C-C1E6-6CF6-2374-73E07501E4F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30659" y="0"/>
            <a:ext cx="2780271" cy="2467952"/>
          </a:xfrm>
          <a:prstGeom prst="rect">
            <a:avLst/>
          </a:prstGeom>
        </p:spPr>
      </p:pic>
    </p:spTree>
    <p:extLst>
      <p:ext uri="{BB962C8B-B14F-4D97-AF65-F5344CB8AC3E}">
        <p14:creationId xmlns:p14="http://schemas.microsoft.com/office/powerpoint/2010/main" val="4066074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1C345-87B8-649D-FE41-59E8940D248E}"/>
              </a:ext>
            </a:extLst>
          </p:cNvPr>
          <p:cNvSpPr>
            <a:spLocks noGrp="1"/>
          </p:cNvSpPr>
          <p:nvPr>
            <p:ph type="title"/>
          </p:nvPr>
        </p:nvSpPr>
        <p:spPr>
          <a:xfrm>
            <a:off x="2895600" y="764373"/>
            <a:ext cx="8610600" cy="1293028"/>
          </a:xfrm>
        </p:spPr>
        <p:txBody>
          <a:bodyPr>
            <a:normAutofit/>
          </a:bodyPr>
          <a:lstStyle/>
          <a:p>
            <a:r>
              <a:rPr lang="en-IN" b="1" kern="0">
                <a:effectLst/>
                <a:latin typeface="Times New Roman" panose="02020603050405020304" pitchFamily="18" charset="0"/>
              </a:rPr>
              <a:t>Background of Amazon</a:t>
            </a:r>
            <a:br>
              <a:rPr lang="en-IN" b="1" kern="0">
                <a:effectLst/>
                <a:latin typeface="Times New Roman" panose="02020603050405020304" pitchFamily="18" charset="0"/>
              </a:rPr>
            </a:br>
            <a:endParaRPr lang="en-IN"/>
          </a:p>
        </p:txBody>
      </p:sp>
      <p:sp>
        <p:nvSpPr>
          <p:cNvPr id="3" name="Content Placeholder 2">
            <a:extLst>
              <a:ext uri="{FF2B5EF4-FFF2-40B4-BE49-F238E27FC236}">
                <a16:creationId xmlns:a16="http://schemas.microsoft.com/office/drawing/2014/main" id="{91C3BEE4-BCE5-3818-895B-5F831DFA45DF}"/>
              </a:ext>
            </a:extLst>
          </p:cNvPr>
          <p:cNvSpPr>
            <a:spLocks noGrp="1"/>
          </p:cNvSpPr>
          <p:nvPr>
            <p:ph idx="1"/>
          </p:nvPr>
        </p:nvSpPr>
        <p:spPr>
          <a:xfrm>
            <a:off x="677333" y="2194560"/>
            <a:ext cx="5816600" cy="4024125"/>
          </a:xfrm>
        </p:spPr>
        <p:txBody>
          <a:bodyPr>
            <a:normAutofit/>
          </a:bodyPr>
          <a:lstStyle/>
          <a:p>
            <a:r>
              <a:rPr lang="en-IN">
                <a:effectLst/>
                <a:latin typeface="Times New Roman" panose="02020603050405020304" pitchFamily="18" charset="0"/>
                <a:ea typeface="Calibri" panose="020F0502020204030204" pitchFamily="34" charset="0"/>
              </a:rPr>
              <a:t>Amazon is one the leading e-commerce website </a:t>
            </a:r>
          </a:p>
          <a:p>
            <a:r>
              <a:rPr lang="en-IN">
                <a:effectLst/>
                <a:latin typeface="Times New Roman" panose="02020603050405020304" pitchFamily="18" charset="0"/>
                <a:ea typeface="Calibri" panose="020F0502020204030204" pitchFamily="34" charset="0"/>
              </a:rPr>
              <a:t>Sales of books, music, movies, household products, hardware, electronic items, and many more consumer goods </a:t>
            </a:r>
          </a:p>
          <a:p>
            <a:r>
              <a:rPr lang="en-IN">
                <a:latin typeface="Times New Roman" panose="02020603050405020304" pitchFamily="18" charset="0"/>
                <a:ea typeface="Calibri" panose="020F0502020204030204" pitchFamily="34" charset="0"/>
              </a:rPr>
              <a:t>E</a:t>
            </a:r>
            <a:r>
              <a:rPr lang="en-IN">
                <a:effectLst/>
                <a:latin typeface="Times New Roman" panose="02020603050405020304" pitchFamily="18" charset="0"/>
                <a:ea typeface="Calibri" panose="020F0502020204030204" pitchFamily="34" charset="0"/>
              </a:rPr>
              <a:t>radicating the existence of middleman</a:t>
            </a:r>
          </a:p>
          <a:p>
            <a:r>
              <a:rPr lang="en-IN">
                <a:effectLst/>
                <a:latin typeface="Times New Roman" panose="02020603050405020304" pitchFamily="18" charset="0"/>
                <a:ea typeface="Calibri" panose="020F0502020204030204" pitchFamily="34" charset="0"/>
              </a:rPr>
              <a:t>Amazon started their venture way back in 1994 by Jeff Bezos</a:t>
            </a:r>
            <a:endParaRPr lang="en-IN">
              <a:latin typeface="Times New Roman" panose="02020603050405020304" pitchFamily="18" charset="0"/>
              <a:ea typeface="Calibri" panose="020F0502020204030204" pitchFamily="34" charset="0"/>
            </a:endParaRPr>
          </a:p>
          <a:p>
            <a:r>
              <a:rPr lang="en-IN">
                <a:latin typeface="Times New Roman" panose="02020603050405020304" pitchFamily="18" charset="0"/>
                <a:ea typeface="Calibri" panose="020F0502020204030204" pitchFamily="34" charset="0"/>
              </a:rPr>
              <a:t>S</a:t>
            </a:r>
            <a:r>
              <a:rPr lang="en-IN">
                <a:effectLst/>
                <a:latin typeface="Times New Roman" panose="02020603050405020304" pitchFamily="18" charset="0"/>
                <a:ea typeface="Calibri" panose="020F0502020204030204" pitchFamily="34" charset="0"/>
              </a:rPr>
              <a:t>etting up online bookstore</a:t>
            </a:r>
          </a:p>
          <a:p>
            <a:r>
              <a:rPr lang="en-IN">
                <a:latin typeface="Times New Roman" panose="02020603050405020304" pitchFamily="18" charset="0"/>
                <a:ea typeface="Calibri" panose="020F0502020204030204" pitchFamily="34" charset="0"/>
              </a:rPr>
              <a:t>T</a:t>
            </a:r>
            <a:r>
              <a:rPr lang="en-IN">
                <a:effectLst/>
                <a:latin typeface="Times New Roman" panose="02020603050405020304" pitchFamily="18" charset="0"/>
                <a:ea typeface="Calibri" panose="020F0502020204030204" pitchFamily="34" charset="0"/>
              </a:rPr>
              <a:t>urned into a leading seller of consumer goods </a:t>
            </a:r>
          </a:p>
          <a:p>
            <a:r>
              <a:rPr lang="en-IN">
                <a:latin typeface="Times New Roman" panose="02020603050405020304" pitchFamily="18" charset="0"/>
                <a:ea typeface="Calibri" panose="020F0502020204030204" pitchFamily="34" charset="0"/>
              </a:rPr>
              <a:t>I</a:t>
            </a:r>
            <a:r>
              <a:rPr lang="en-IN">
                <a:effectLst/>
                <a:latin typeface="Times New Roman" panose="02020603050405020304" pitchFamily="18" charset="0"/>
                <a:ea typeface="Calibri" panose="020F0502020204030204" pitchFamily="34" charset="0"/>
              </a:rPr>
              <a:t>nvolved in entertainment industry </a:t>
            </a:r>
            <a:endParaRPr lang="en-IN" dirty="0"/>
          </a:p>
        </p:txBody>
      </p:sp>
      <p:pic>
        <p:nvPicPr>
          <p:cNvPr id="5" name="Picture 4" descr="Logo&#10;&#10;Description automatically generated">
            <a:extLst>
              <a:ext uri="{FF2B5EF4-FFF2-40B4-BE49-F238E27FC236}">
                <a16:creationId xmlns:a16="http://schemas.microsoft.com/office/drawing/2014/main" id="{300654B6-639B-9B7A-8912-4FB053077E63}"/>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985000" y="2589117"/>
            <a:ext cx="4521200" cy="3006598"/>
          </a:xfrm>
          <a:prstGeom prst="rect">
            <a:avLst/>
          </a:prstGeom>
        </p:spPr>
      </p:pic>
      <p:pic>
        <p:nvPicPr>
          <p:cNvPr id="4" name="70429650588__C5F09780-2484-4583-BD18-20F0549CEEB9.MOV">
            <a:hlinkClick r:id="" action="ppaction://media"/>
            <a:extLst>
              <a:ext uri="{FF2B5EF4-FFF2-40B4-BE49-F238E27FC236}">
                <a16:creationId xmlns:a16="http://schemas.microsoft.com/office/drawing/2014/main" id="{BDDAB50E-87EA-C18B-1FDA-896C8713711A}"/>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916917" y="166504"/>
            <a:ext cx="1485786" cy="1890897"/>
          </a:xfrm>
          <a:prstGeom prst="rect">
            <a:avLst/>
          </a:prstGeom>
        </p:spPr>
      </p:pic>
    </p:spTree>
    <p:extLst>
      <p:ext uri="{BB962C8B-B14F-4D97-AF65-F5344CB8AC3E}">
        <p14:creationId xmlns:p14="http://schemas.microsoft.com/office/powerpoint/2010/main" val="199136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DF7DB-B18F-EAFA-ED46-B65B97C7E9F1}"/>
              </a:ext>
            </a:extLst>
          </p:cNvPr>
          <p:cNvSpPr>
            <a:spLocks noGrp="1"/>
          </p:cNvSpPr>
          <p:nvPr>
            <p:ph type="title"/>
          </p:nvPr>
        </p:nvSpPr>
        <p:spPr>
          <a:xfrm>
            <a:off x="1497967" y="1540847"/>
            <a:ext cx="10427677" cy="1293028"/>
          </a:xfrm>
        </p:spPr>
        <p:txBody>
          <a:bodyPr/>
          <a:lstStyle/>
          <a:p>
            <a:r>
              <a:rPr lang="en-US" dirty="0"/>
              <a:t>HR Strategy Approaches of amazon</a:t>
            </a:r>
            <a:endParaRPr lang="en-IN" dirty="0"/>
          </a:p>
        </p:txBody>
      </p:sp>
      <p:sp>
        <p:nvSpPr>
          <p:cNvPr id="3" name="Content Placeholder 2">
            <a:extLst>
              <a:ext uri="{FF2B5EF4-FFF2-40B4-BE49-F238E27FC236}">
                <a16:creationId xmlns:a16="http://schemas.microsoft.com/office/drawing/2014/main" id="{36A2776D-D6EE-5EAE-5828-962F2D78111F}"/>
              </a:ext>
            </a:extLst>
          </p:cNvPr>
          <p:cNvSpPr>
            <a:spLocks noGrp="1"/>
          </p:cNvSpPr>
          <p:nvPr>
            <p:ph idx="1"/>
          </p:nvPr>
        </p:nvSpPr>
        <p:spPr>
          <a:xfrm>
            <a:off x="1105244" y="2833875"/>
            <a:ext cx="10820400" cy="4024125"/>
          </a:xfrm>
        </p:spPr>
        <p:txBody>
          <a:bodyPr/>
          <a:lstStyle/>
          <a:p>
            <a:r>
              <a:rPr lang="en-US" dirty="0"/>
              <a:t>Any HR policy of a company has positive or negative effect over employees</a:t>
            </a:r>
          </a:p>
          <a:p>
            <a:r>
              <a:rPr lang="en-US" dirty="0"/>
              <a:t>HR tactics of an organization could either motivate or demotivate their employees</a:t>
            </a:r>
          </a:p>
          <a:p>
            <a:r>
              <a:rPr lang="en-US" dirty="0"/>
              <a:t>Amazon is implementing innovative approaches in the HR system for employee recruitment</a:t>
            </a:r>
          </a:p>
          <a:p>
            <a:r>
              <a:rPr lang="en-US" dirty="0"/>
              <a:t>Strategies suggest that those employees who do not wish to continue working for it to quit and receive payout</a:t>
            </a:r>
          </a:p>
          <a:p>
            <a:r>
              <a:rPr lang="en-US" dirty="0"/>
              <a:t>It is directed as per the years the employee worked for amazon</a:t>
            </a:r>
          </a:p>
          <a:p>
            <a:r>
              <a:rPr lang="en-US" dirty="0"/>
              <a:t>Initially strategy was for new recruits; however, later it was made available for all in organization</a:t>
            </a:r>
            <a:endParaRPr lang="en-IN" dirty="0"/>
          </a:p>
        </p:txBody>
      </p:sp>
      <p:pic>
        <p:nvPicPr>
          <p:cNvPr id="4" name="70429679906__C43E4D6A-9BE1-4465-921C-0DD8F7BFF574.MOV">
            <a:hlinkClick r:id="" action="ppaction://media"/>
            <a:extLst>
              <a:ext uri="{FF2B5EF4-FFF2-40B4-BE49-F238E27FC236}">
                <a16:creationId xmlns:a16="http://schemas.microsoft.com/office/drawing/2014/main" id="{22EB51DE-21EE-C46E-1277-C1C5FDC3478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66357" y="446215"/>
            <a:ext cx="1357587" cy="1796735"/>
          </a:xfrm>
          <a:prstGeom prst="rect">
            <a:avLst/>
          </a:prstGeom>
        </p:spPr>
      </p:pic>
    </p:spTree>
    <p:extLst>
      <p:ext uri="{BB962C8B-B14F-4D97-AF65-F5344CB8AC3E}">
        <p14:creationId xmlns:p14="http://schemas.microsoft.com/office/powerpoint/2010/main" val="2830059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6F96E-3A81-FC30-4ED2-73579E26E11B}"/>
              </a:ext>
            </a:extLst>
          </p:cNvPr>
          <p:cNvSpPr>
            <a:spLocks noGrp="1"/>
          </p:cNvSpPr>
          <p:nvPr>
            <p:ph type="title"/>
          </p:nvPr>
        </p:nvSpPr>
        <p:spPr>
          <a:xfrm>
            <a:off x="867508" y="1495509"/>
            <a:ext cx="10638692" cy="1293028"/>
          </a:xfrm>
        </p:spPr>
        <p:txBody>
          <a:bodyPr/>
          <a:lstStyle/>
          <a:p>
            <a:r>
              <a:rPr lang="en-US" dirty="0"/>
              <a:t>HR Strategy Approaches of amazon (contd.)</a:t>
            </a:r>
            <a:endParaRPr lang="en-IN" dirty="0"/>
          </a:p>
        </p:txBody>
      </p:sp>
      <p:sp>
        <p:nvSpPr>
          <p:cNvPr id="3" name="Content Placeholder 2">
            <a:extLst>
              <a:ext uri="{FF2B5EF4-FFF2-40B4-BE49-F238E27FC236}">
                <a16:creationId xmlns:a16="http://schemas.microsoft.com/office/drawing/2014/main" id="{B077FFDF-7AFB-B245-CE0B-2B87F2BE1BF5}"/>
              </a:ext>
            </a:extLst>
          </p:cNvPr>
          <p:cNvSpPr>
            <a:spLocks noGrp="1"/>
          </p:cNvSpPr>
          <p:nvPr>
            <p:ph idx="1"/>
          </p:nvPr>
        </p:nvSpPr>
        <p:spPr>
          <a:xfrm>
            <a:off x="867508" y="2788537"/>
            <a:ext cx="10820400" cy="4024125"/>
          </a:xfrm>
        </p:spPr>
        <p:txBody>
          <a:bodyPr/>
          <a:lstStyle/>
          <a:p>
            <a:r>
              <a:rPr lang="en-US" dirty="0"/>
              <a:t>Employees are asked after completion of every year regarding their opinion for quitting job and receiving payout as per their experience</a:t>
            </a:r>
          </a:p>
          <a:p>
            <a:r>
              <a:rPr lang="en-IN" dirty="0"/>
              <a:t>Being promising proposal, this offer creates dilemma among employees</a:t>
            </a:r>
          </a:p>
          <a:p>
            <a:r>
              <a:rPr lang="en-IN" dirty="0"/>
              <a:t>If an employee opts for taking money and leave then he/ she can never re-join Amazon in future</a:t>
            </a:r>
          </a:p>
          <a:p>
            <a:r>
              <a:rPr lang="en-IN" dirty="0"/>
              <a:t>Hence, employees need to weigh pros and cons before going for an option</a:t>
            </a:r>
          </a:p>
          <a:p>
            <a:r>
              <a:rPr lang="en-IN" dirty="0"/>
              <a:t>Many employees opt for taking money and leaving the company which is beneficial for employees and Amazon</a:t>
            </a:r>
          </a:p>
          <a:p>
            <a:r>
              <a:rPr lang="en-IN" dirty="0"/>
              <a:t>Observing short-time financial loss, the company receives long-term loyal employees</a:t>
            </a:r>
          </a:p>
        </p:txBody>
      </p:sp>
      <p:pic>
        <p:nvPicPr>
          <p:cNvPr id="4" name="70429703047__6A9EA701-26C5-4EAD-9C85-A5941BADE034.MOV">
            <a:hlinkClick r:id="" action="ppaction://media"/>
            <a:extLst>
              <a:ext uri="{FF2B5EF4-FFF2-40B4-BE49-F238E27FC236}">
                <a16:creationId xmlns:a16="http://schemas.microsoft.com/office/drawing/2014/main" id="{C5D92923-9531-F9AC-35DD-16352EE634A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flipH="1">
            <a:off x="308918" y="259828"/>
            <a:ext cx="926758" cy="1235680"/>
          </a:xfrm>
          <a:prstGeom prst="rect">
            <a:avLst/>
          </a:prstGeom>
        </p:spPr>
      </p:pic>
    </p:spTree>
    <p:extLst>
      <p:ext uri="{BB962C8B-B14F-4D97-AF65-F5344CB8AC3E}">
        <p14:creationId xmlns:p14="http://schemas.microsoft.com/office/powerpoint/2010/main" val="676691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CA46D-125E-AB0C-75CE-6E985F0B912E}"/>
              </a:ext>
            </a:extLst>
          </p:cNvPr>
          <p:cNvSpPr>
            <a:spLocks noGrp="1"/>
          </p:cNvSpPr>
          <p:nvPr>
            <p:ph type="title"/>
          </p:nvPr>
        </p:nvSpPr>
        <p:spPr>
          <a:xfrm>
            <a:off x="1101969" y="764373"/>
            <a:ext cx="10404231" cy="1293028"/>
          </a:xfrm>
        </p:spPr>
        <p:txBody>
          <a:bodyPr/>
          <a:lstStyle/>
          <a:p>
            <a:r>
              <a:rPr lang="en-US" dirty="0"/>
              <a:t>Strategies to enhance performance</a:t>
            </a:r>
            <a:endParaRPr lang="en-IN" dirty="0"/>
          </a:p>
        </p:txBody>
      </p:sp>
      <p:sp>
        <p:nvSpPr>
          <p:cNvPr id="3" name="Content Placeholder 2">
            <a:extLst>
              <a:ext uri="{FF2B5EF4-FFF2-40B4-BE49-F238E27FC236}">
                <a16:creationId xmlns:a16="http://schemas.microsoft.com/office/drawing/2014/main" id="{278B5D53-AD69-C847-179F-81BE0A5C2899}"/>
              </a:ext>
            </a:extLst>
          </p:cNvPr>
          <p:cNvSpPr>
            <a:spLocks noGrp="1"/>
          </p:cNvSpPr>
          <p:nvPr>
            <p:ph idx="1"/>
          </p:nvPr>
        </p:nvSpPr>
        <p:spPr/>
        <p:txBody>
          <a:bodyPr>
            <a:normAutofit lnSpcReduction="10000"/>
          </a:bodyPr>
          <a:lstStyle/>
          <a:p>
            <a:r>
              <a:rPr lang="en-US" dirty="0"/>
              <a:t>Critical strategy implemented by Amazon in enhancing performance of their employees</a:t>
            </a:r>
          </a:p>
          <a:p>
            <a:r>
              <a:rPr lang="en-US" dirty="0"/>
              <a:t>Pivot, a retaining program launched for underperforming employees</a:t>
            </a:r>
          </a:p>
          <a:p>
            <a:r>
              <a:rPr lang="en-US" dirty="0"/>
              <a:t>Hence, instead of leaving job employees will receive training for skill development</a:t>
            </a:r>
          </a:p>
          <a:p>
            <a:r>
              <a:rPr lang="en-US" dirty="0"/>
              <a:t>This will help retain their job in organization</a:t>
            </a:r>
          </a:p>
          <a:p>
            <a:r>
              <a:rPr lang="en-US" dirty="0"/>
              <a:t>Pivot helps in identifying gaps in organizational performance</a:t>
            </a:r>
          </a:p>
          <a:p>
            <a:r>
              <a:rPr lang="en-US" dirty="0"/>
              <a:t>Performance improvement plan</a:t>
            </a:r>
          </a:p>
          <a:p>
            <a:r>
              <a:rPr lang="en-US" dirty="0"/>
              <a:t>Consultation from career ambassadors</a:t>
            </a:r>
          </a:p>
          <a:p>
            <a:r>
              <a:rPr lang="en-US" dirty="0"/>
              <a:t>Counsellors provide support and guidance to employees in complicated stages</a:t>
            </a:r>
            <a:endParaRPr lang="en-IN" dirty="0"/>
          </a:p>
        </p:txBody>
      </p:sp>
      <p:pic>
        <p:nvPicPr>
          <p:cNvPr id="4" name="70429727493__0BF90811-C2D3-4834-BACC-77C5524AC7E0.MOV">
            <a:hlinkClick r:id="" action="ppaction://media"/>
            <a:extLst>
              <a:ext uri="{FF2B5EF4-FFF2-40B4-BE49-F238E27FC236}">
                <a16:creationId xmlns:a16="http://schemas.microsoft.com/office/drawing/2014/main" id="{D97B838C-5101-DDEE-0C83-A078E987BBF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317272" y="3420077"/>
            <a:ext cx="1558944" cy="2078590"/>
          </a:xfrm>
          <a:prstGeom prst="rect">
            <a:avLst/>
          </a:prstGeom>
        </p:spPr>
      </p:pic>
    </p:spTree>
    <p:extLst>
      <p:ext uri="{BB962C8B-B14F-4D97-AF65-F5344CB8AC3E}">
        <p14:creationId xmlns:p14="http://schemas.microsoft.com/office/powerpoint/2010/main" val="3838366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B3810-400A-0B9A-7784-D3A14ACE29F1}"/>
              </a:ext>
            </a:extLst>
          </p:cNvPr>
          <p:cNvSpPr>
            <a:spLocks noGrp="1"/>
          </p:cNvSpPr>
          <p:nvPr>
            <p:ph type="title"/>
          </p:nvPr>
        </p:nvSpPr>
        <p:spPr>
          <a:xfrm>
            <a:off x="685800" y="764373"/>
            <a:ext cx="10820400" cy="1293028"/>
          </a:xfrm>
        </p:spPr>
        <p:txBody>
          <a:bodyPr/>
          <a:lstStyle/>
          <a:p>
            <a:r>
              <a:rPr lang="en-US" dirty="0"/>
              <a:t>Failing of acceptance of HR policies of amazon</a:t>
            </a:r>
            <a:endParaRPr lang="en-IN" dirty="0"/>
          </a:p>
        </p:txBody>
      </p:sp>
      <p:sp>
        <p:nvSpPr>
          <p:cNvPr id="3" name="Content Placeholder 2">
            <a:extLst>
              <a:ext uri="{FF2B5EF4-FFF2-40B4-BE49-F238E27FC236}">
                <a16:creationId xmlns:a16="http://schemas.microsoft.com/office/drawing/2014/main" id="{47598A92-EAAD-3DFB-B457-552307283CC7}"/>
              </a:ext>
            </a:extLst>
          </p:cNvPr>
          <p:cNvSpPr>
            <a:spLocks noGrp="1"/>
          </p:cNvSpPr>
          <p:nvPr>
            <p:ph idx="1"/>
          </p:nvPr>
        </p:nvSpPr>
        <p:spPr>
          <a:xfrm>
            <a:off x="685800" y="2560320"/>
            <a:ext cx="10820400" cy="3658365"/>
          </a:xfrm>
        </p:spPr>
        <p:txBody>
          <a:bodyPr/>
          <a:lstStyle/>
          <a:p>
            <a:r>
              <a:rPr lang="en-US" dirty="0"/>
              <a:t>Despite initiating innovation, the HR strategy of Amazon failed</a:t>
            </a:r>
          </a:p>
          <a:p>
            <a:r>
              <a:rPr lang="en-US" dirty="0"/>
              <a:t>Company lacks diversity among their employees</a:t>
            </a:r>
          </a:p>
          <a:p>
            <a:r>
              <a:rPr lang="en-US" dirty="0"/>
              <a:t>58.3% of male and 41.7% of female are employees in amazon</a:t>
            </a:r>
          </a:p>
          <a:p>
            <a:r>
              <a:rPr lang="en-US" dirty="0"/>
              <a:t>In managerial position 73.2% of men and 26.8% of female works in amazon</a:t>
            </a:r>
          </a:p>
          <a:p>
            <a:r>
              <a:rPr lang="en-US" dirty="0"/>
              <a:t>Race and ethnicity data are not promising</a:t>
            </a:r>
          </a:p>
          <a:p>
            <a:r>
              <a:rPr lang="en-US" dirty="0"/>
              <a:t>61.7% of employees of amazon are white</a:t>
            </a:r>
          </a:p>
          <a:p>
            <a:r>
              <a:rPr lang="en-US" dirty="0"/>
              <a:t>Company requires diversity in workforce</a:t>
            </a:r>
            <a:endParaRPr lang="en-IN" dirty="0"/>
          </a:p>
        </p:txBody>
      </p:sp>
      <p:pic>
        <p:nvPicPr>
          <p:cNvPr id="4" name="70429747035__549075CF-D452-4DE1-980D-B4BAA00E2E05.MOV">
            <a:hlinkClick r:id="" action="ppaction://media"/>
            <a:extLst>
              <a:ext uri="{FF2B5EF4-FFF2-40B4-BE49-F238E27FC236}">
                <a16:creationId xmlns:a16="http://schemas.microsoft.com/office/drawing/2014/main" id="{06155EE4-95CB-14A7-76B2-BF637B6A410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9073635" y="4265369"/>
            <a:ext cx="1944473" cy="2592631"/>
          </a:xfrm>
          <a:prstGeom prst="rect">
            <a:avLst/>
          </a:prstGeom>
        </p:spPr>
      </p:pic>
    </p:spTree>
    <p:extLst>
      <p:ext uri="{BB962C8B-B14F-4D97-AF65-F5344CB8AC3E}">
        <p14:creationId xmlns:p14="http://schemas.microsoft.com/office/powerpoint/2010/main" val="1535774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254E4-B998-E251-4E9C-5C6DA3E5D230}"/>
              </a:ext>
            </a:extLst>
          </p:cNvPr>
          <p:cNvSpPr>
            <a:spLocks noGrp="1"/>
          </p:cNvSpPr>
          <p:nvPr>
            <p:ph type="title"/>
          </p:nvPr>
        </p:nvSpPr>
        <p:spPr>
          <a:xfrm>
            <a:off x="1148862" y="764373"/>
            <a:ext cx="10357338" cy="1293028"/>
          </a:xfrm>
        </p:spPr>
        <p:txBody>
          <a:bodyPr/>
          <a:lstStyle/>
          <a:p>
            <a:r>
              <a:rPr lang="en-US" dirty="0"/>
              <a:t>Current initiative by amazon for employees</a:t>
            </a:r>
            <a:endParaRPr lang="en-IN" dirty="0"/>
          </a:p>
        </p:txBody>
      </p:sp>
      <p:sp>
        <p:nvSpPr>
          <p:cNvPr id="3" name="Content Placeholder 2">
            <a:extLst>
              <a:ext uri="{FF2B5EF4-FFF2-40B4-BE49-F238E27FC236}">
                <a16:creationId xmlns:a16="http://schemas.microsoft.com/office/drawing/2014/main" id="{56C58503-2160-0435-2530-A2776D6558C9}"/>
              </a:ext>
            </a:extLst>
          </p:cNvPr>
          <p:cNvSpPr>
            <a:spLocks noGrp="1"/>
          </p:cNvSpPr>
          <p:nvPr>
            <p:ph idx="1"/>
          </p:nvPr>
        </p:nvSpPr>
        <p:spPr/>
        <p:txBody>
          <a:bodyPr/>
          <a:lstStyle/>
          <a:p>
            <a:r>
              <a:rPr lang="en-US" dirty="0"/>
              <a:t>Amazon is offering number of perks for employees</a:t>
            </a:r>
          </a:p>
          <a:p>
            <a:r>
              <a:rPr lang="en-US" dirty="0"/>
              <a:t>HR initiatives for employee motivation</a:t>
            </a:r>
          </a:p>
          <a:p>
            <a:r>
              <a:rPr lang="en-US" dirty="0"/>
              <a:t>Healthcare plan</a:t>
            </a:r>
          </a:p>
          <a:p>
            <a:r>
              <a:rPr lang="en-US" dirty="0"/>
              <a:t>Financial security</a:t>
            </a:r>
          </a:p>
          <a:p>
            <a:r>
              <a:rPr lang="en-US" dirty="0"/>
              <a:t>Maternity leave</a:t>
            </a:r>
          </a:p>
          <a:p>
            <a:r>
              <a:rPr lang="en-US" dirty="0"/>
              <a:t>Paid leave</a:t>
            </a:r>
          </a:p>
          <a:p>
            <a:r>
              <a:rPr lang="en-US" dirty="0"/>
              <a:t>Career choice program</a:t>
            </a:r>
          </a:p>
          <a:p>
            <a:r>
              <a:rPr lang="en-US" dirty="0"/>
              <a:t>Development of skills for employees</a:t>
            </a:r>
          </a:p>
          <a:p>
            <a:r>
              <a:rPr lang="en-IN" dirty="0"/>
              <a:t>Promotional programmes to mitigate negative aspects in HR</a:t>
            </a:r>
          </a:p>
        </p:txBody>
      </p:sp>
      <p:pic>
        <p:nvPicPr>
          <p:cNvPr id="4" name="70429759808__92519E0D-6AC2-4059-A916-0F348B3B1218.MOV">
            <a:hlinkClick r:id="" action="ppaction://media"/>
            <a:extLst>
              <a:ext uri="{FF2B5EF4-FFF2-40B4-BE49-F238E27FC236}">
                <a16:creationId xmlns:a16="http://schemas.microsoft.com/office/drawing/2014/main" id="{B1203A06-F377-D6BA-57CD-F87F5C107C0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9473513" y="2541557"/>
            <a:ext cx="2420721" cy="4012944"/>
          </a:xfrm>
          <a:prstGeom prst="rect">
            <a:avLst/>
          </a:prstGeom>
        </p:spPr>
      </p:pic>
    </p:spTree>
    <p:extLst>
      <p:ext uri="{BB962C8B-B14F-4D97-AF65-F5344CB8AC3E}">
        <p14:creationId xmlns:p14="http://schemas.microsoft.com/office/powerpoint/2010/main" val="203720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43BF1-D039-DC6F-2C5D-F8303068987F}"/>
              </a:ext>
            </a:extLst>
          </p:cNvPr>
          <p:cNvSpPr>
            <a:spLocks noGrp="1"/>
          </p:cNvSpPr>
          <p:nvPr>
            <p:ph type="title"/>
          </p:nvPr>
        </p:nvSpPr>
        <p:spPr/>
        <p:txBody>
          <a:bodyPr/>
          <a:lstStyle/>
          <a:p>
            <a:r>
              <a:rPr lang="en-US" dirty="0"/>
              <a:t>Retention rates of employees </a:t>
            </a:r>
            <a:endParaRPr lang="en-IN" dirty="0"/>
          </a:p>
        </p:txBody>
      </p:sp>
      <p:sp>
        <p:nvSpPr>
          <p:cNvPr id="3" name="Content Placeholder 2">
            <a:extLst>
              <a:ext uri="{FF2B5EF4-FFF2-40B4-BE49-F238E27FC236}">
                <a16:creationId xmlns:a16="http://schemas.microsoft.com/office/drawing/2014/main" id="{8A44974D-2E62-E738-9171-594C30CEE444}"/>
              </a:ext>
            </a:extLst>
          </p:cNvPr>
          <p:cNvSpPr>
            <a:spLocks noGrp="1"/>
          </p:cNvSpPr>
          <p:nvPr>
            <p:ph idx="1"/>
          </p:nvPr>
        </p:nvSpPr>
        <p:spPr/>
        <p:txBody>
          <a:bodyPr/>
          <a:lstStyle/>
          <a:p>
            <a:r>
              <a:rPr lang="en-US" dirty="0"/>
              <a:t>Discussion of management for poor retention in amazon</a:t>
            </a:r>
          </a:p>
          <a:p>
            <a:r>
              <a:rPr lang="en-US" dirty="0"/>
              <a:t>Identification of major retention issues with employees</a:t>
            </a:r>
          </a:p>
          <a:p>
            <a:r>
              <a:rPr lang="en-US" dirty="0"/>
              <a:t>Essential for sustainability of amazon’s business</a:t>
            </a:r>
          </a:p>
          <a:p>
            <a:r>
              <a:rPr lang="en-US" dirty="0"/>
              <a:t>Poor retention is associated with harsh conditions in company</a:t>
            </a:r>
          </a:p>
          <a:p>
            <a:r>
              <a:rPr lang="en-US" dirty="0"/>
              <a:t>Amazon is conducting internal experiment</a:t>
            </a:r>
          </a:p>
          <a:p>
            <a:r>
              <a:rPr lang="en-US" dirty="0"/>
              <a:t>Amazon’s groundbreaking strategies are problematic for some employees</a:t>
            </a:r>
          </a:p>
          <a:p>
            <a:r>
              <a:rPr lang="en-US" dirty="0"/>
              <a:t>There is difference in written HR rules against which are practiced </a:t>
            </a:r>
            <a:endParaRPr lang="en-IN" dirty="0"/>
          </a:p>
        </p:txBody>
      </p:sp>
      <p:pic>
        <p:nvPicPr>
          <p:cNvPr id="4" name="70429779660__AA897F7F-F0B8-4228-BA26-52B6F1B338CC.MOV">
            <a:hlinkClick r:id="" action="ppaction://media"/>
            <a:extLst>
              <a:ext uri="{FF2B5EF4-FFF2-40B4-BE49-F238E27FC236}">
                <a16:creationId xmlns:a16="http://schemas.microsoft.com/office/drawing/2014/main" id="{3B505318-F17D-2EF3-8925-B616548EF0D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flipH="1">
            <a:off x="380014" y="138362"/>
            <a:ext cx="1542147" cy="2056197"/>
          </a:xfrm>
          <a:prstGeom prst="rect">
            <a:avLst/>
          </a:prstGeom>
        </p:spPr>
      </p:pic>
    </p:spTree>
    <p:extLst>
      <p:ext uri="{BB962C8B-B14F-4D97-AF65-F5344CB8AC3E}">
        <p14:creationId xmlns:p14="http://schemas.microsoft.com/office/powerpoint/2010/main" val="2270149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EC397-1596-D52A-7A53-C198BD0F27F2}"/>
              </a:ext>
            </a:extLst>
          </p:cNvPr>
          <p:cNvSpPr>
            <a:spLocks noGrp="1"/>
          </p:cNvSpPr>
          <p:nvPr>
            <p:ph type="title"/>
          </p:nvPr>
        </p:nvSpPr>
        <p:spPr>
          <a:xfrm>
            <a:off x="867508" y="764373"/>
            <a:ext cx="10638692" cy="1293028"/>
          </a:xfrm>
        </p:spPr>
        <p:txBody>
          <a:bodyPr/>
          <a:lstStyle/>
          <a:p>
            <a:r>
              <a:rPr lang="en-US" dirty="0"/>
              <a:t>Retention rates of employees  (contd.)</a:t>
            </a:r>
            <a:endParaRPr lang="en-IN" dirty="0"/>
          </a:p>
        </p:txBody>
      </p:sp>
      <p:sp>
        <p:nvSpPr>
          <p:cNvPr id="3" name="Content Placeholder 2">
            <a:extLst>
              <a:ext uri="{FF2B5EF4-FFF2-40B4-BE49-F238E27FC236}">
                <a16:creationId xmlns:a16="http://schemas.microsoft.com/office/drawing/2014/main" id="{B9CD52D7-D691-BD44-50D0-EF4756EFA917}"/>
              </a:ext>
            </a:extLst>
          </p:cNvPr>
          <p:cNvSpPr>
            <a:spLocks noGrp="1"/>
          </p:cNvSpPr>
          <p:nvPr>
            <p:ph idx="1"/>
          </p:nvPr>
        </p:nvSpPr>
        <p:spPr/>
        <p:txBody>
          <a:bodyPr/>
          <a:lstStyle/>
          <a:p>
            <a:r>
              <a:rPr lang="en-US" dirty="0"/>
              <a:t>Emotional breakdown of many employees during stressful situation</a:t>
            </a:r>
          </a:p>
          <a:p>
            <a:r>
              <a:rPr lang="en-US" dirty="0"/>
              <a:t>To satisfy happy customers, employees work in harsher condition</a:t>
            </a:r>
          </a:p>
          <a:p>
            <a:r>
              <a:rPr lang="en-US" dirty="0"/>
              <a:t>Amazon’s pushing practice is leading employees work beyond their capabilities</a:t>
            </a:r>
          </a:p>
          <a:p>
            <a:r>
              <a:rPr lang="en-US" dirty="0"/>
              <a:t>The low or high retention does not give guarantee for company’s success</a:t>
            </a:r>
          </a:p>
          <a:p>
            <a:r>
              <a:rPr lang="en-US" dirty="0"/>
              <a:t>Amazon needs to cultivate employees loyalty</a:t>
            </a:r>
          </a:p>
          <a:p>
            <a:r>
              <a:rPr lang="en-US" dirty="0"/>
              <a:t>Ensure dedicated employees stays with organization</a:t>
            </a:r>
          </a:p>
          <a:p>
            <a:r>
              <a:rPr lang="en-US" dirty="0"/>
              <a:t>Retention is also related with quality of work</a:t>
            </a:r>
            <a:endParaRPr lang="en-IN" dirty="0"/>
          </a:p>
        </p:txBody>
      </p:sp>
      <p:pic>
        <p:nvPicPr>
          <p:cNvPr id="4" name="70429789719__2839A913-FE85-43D8-8963-A6AD60D2C9EC.MOV">
            <a:hlinkClick r:id="" action="ppaction://media"/>
            <a:extLst>
              <a:ext uri="{FF2B5EF4-FFF2-40B4-BE49-F238E27FC236}">
                <a16:creationId xmlns:a16="http://schemas.microsoft.com/office/drawing/2014/main" id="{41C276E4-5D8E-C359-AD7E-4FC375794C3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9198920" y="4271091"/>
            <a:ext cx="1940182" cy="2586909"/>
          </a:xfrm>
          <a:prstGeom prst="rect">
            <a:avLst/>
          </a:prstGeom>
        </p:spPr>
      </p:pic>
    </p:spTree>
    <p:extLst>
      <p:ext uri="{BB962C8B-B14F-4D97-AF65-F5344CB8AC3E}">
        <p14:creationId xmlns:p14="http://schemas.microsoft.com/office/powerpoint/2010/main" val="4175485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AA045-A190-6E7E-9758-251AC968FE5B}"/>
              </a:ext>
            </a:extLst>
          </p:cNvPr>
          <p:cNvSpPr>
            <a:spLocks noGrp="1"/>
          </p:cNvSpPr>
          <p:nvPr>
            <p:ph type="title"/>
          </p:nvPr>
        </p:nvSpPr>
        <p:spPr>
          <a:xfrm>
            <a:off x="351904" y="776474"/>
            <a:ext cx="10193215" cy="1293028"/>
          </a:xfrm>
        </p:spPr>
        <p:txBody>
          <a:bodyPr/>
          <a:lstStyle/>
          <a:p>
            <a:r>
              <a:rPr lang="en-US" dirty="0"/>
              <a:t>Recruitment policies of amazon</a:t>
            </a:r>
            <a:endParaRPr lang="en-IN" dirty="0"/>
          </a:p>
        </p:txBody>
      </p:sp>
      <p:sp>
        <p:nvSpPr>
          <p:cNvPr id="3" name="Content Placeholder 2">
            <a:extLst>
              <a:ext uri="{FF2B5EF4-FFF2-40B4-BE49-F238E27FC236}">
                <a16:creationId xmlns:a16="http://schemas.microsoft.com/office/drawing/2014/main" id="{5E9C084E-A5A4-1534-ED05-C3DCD3B7EC90}"/>
              </a:ext>
            </a:extLst>
          </p:cNvPr>
          <p:cNvSpPr>
            <a:spLocks noGrp="1"/>
          </p:cNvSpPr>
          <p:nvPr>
            <p:ph idx="1"/>
          </p:nvPr>
        </p:nvSpPr>
        <p:spPr>
          <a:xfrm>
            <a:off x="685800" y="2069502"/>
            <a:ext cx="10820400" cy="4024125"/>
          </a:xfrm>
        </p:spPr>
        <p:txBody>
          <a:bodyPr/>
          <a:lstStyle/>
          <a:p>
            <a:r>
              <a:rPr lang="en-US" dirty="0"/>
              <a:t>Amazon needs to revamp their recruitment policies</a:t>
            </a:r>
          </a:p>
          <a:p>
            <a:r>
              <a:rPr lang="en-US" dirty="0"/>
              <a:t>Amazon needs to check on the lack of racial and gender diversity</a:t>
            </a:r>
          </a:p>
          <a:p>
            <a:r>
              <a:rPr lang="en-US" dirty="0"/>
              <a:t>People lack opportunities because not favored by recruitment specialist</a:t>
            </a:r>
          </a:p>
          <a:p>
            <a:r>
              <a:rPr lang="en-US" dirty="0"/>
              <a:t>Hiring process should focus on underrepresented people to get jobs</a:t>
            </a:r>
          </a:p>
          <a:p>
            <a:r>
              <a:rPr lang="en-US" dirty="0"/>
              <a:t>More responsible approach required in recruitment process</a:t>
            </a:r>
          </a:p>
          <a:p>
            <a:r>
              <a:rPr lang="en-US" dirty="0"/>
              <a:t>Complicated process of recruitment should be called off</a:t>
            </a:r>
          </a:p>
          <a:p>
            <a:r>
              <a:rPr lang="en-US" dirty="0"/>
              <a:t>Addressing the demanding approach will help in prominent hiring </a:t>
            </a:r>
            <a:endParaRPr lang="en-IN" dirty="0"/>
          </a:p>
        </p:txBody>
      </p:sp>
      <p:pic>
        <p:nvPicPr>
          <p:cNvPr id="4" name="70429800748__D9B5E551-48BB-466C-89C1-7C3E25AB750E.MOV">
            <a:hlinkClick r:id="" action="ppaction://media"/>
            <a:extLst>
              <a:ext uri="{FF2B5EF4-FFF2-40B4-BE49-F238E27FC236}">
                <a16:creationId xmlns:a16="http://schemas.microsoft.com/office/drawing/2014/main" id="{42B92D5F-FF85-E6EA-E10F-B90BC98B918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flipH="1">
            <a:off x="10262973" y="4285966"/>
            <a:ext cx="1929026" cy="2572034"/>
          </a:xfrm>
          <a:prstGeom prst="rect">
            <a:avLst/>
          </a:prstGeom>
        </p:spPr>
      </p:pic>
    </p:spTree>
    <p:extLst>
      <p:ext uri="{BB962C8B-B14F-4D97-AF65-F5344CB8AC3E}">
        <p14:creationId xmlns:p14="http://schemas.microsoft.com/office/powerpoint/2010/main" val="2772004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4277E-E82A-0EBD-8862-2D86731D1849}"/>
              </a:ext>
            </a:extLst>
          </p:cNvPr>
          <p:cNvSpPr>
            <a:spLocks noGrp="1"/>
          </p:cNvSpPr>
          <p:nvPr>
            <p:ph type="title"/>
          </p:nvPr>
        </p:nvSpPr>
        <p:spPr>
          <a:xfrm>
            <a:off x="914400" y="764373"/>
            <a:ext cx="10591800" cy="1293028"/>
          </a:xfrm>
        </p:spPr>
        <p:txBody>
          <a:bodyPr/>
          <a:lstStyle/>
          <a:p>
            <a:r>
              <a:rPr lang="en-US" dirty="0"/>
              <a:t>Recruitment policies of amazon (contd.)</a:t>
            </a:r>
            <a:endParaRPr lang="en-IN" dirty="0"/>
          </a:p>
        </p:txBody>
      </p:sp>
      <p:sp>
        <p:nvSpPr>
          <p:cNvPr id="3" name="Content Placeholder 2">
            <a:extLst>
              <a:ext uri="{FF2B5EF4-FFF2-40B4-BE49-F238E27FC236}">
                <a16:creationId xmlns:a16="http://schemas.microsoft.com/office/drawing/2014/main" id="{45142CF3-FC68-7D84-852F-FED64632A1BC}"/>
              </a:ext>
            </a:extLst>
          </p:cNvPr>
          <p:cNvSpPr>
            <a:spLocks noGrp="1"/>
          </p:cNvSpPr>
          <p:nvPr>
            <p:ph idx="1"/>
          </p:nvPr>
        </p:nvSpPr>
        <p:spPr/>
        <p:txBody>
          <a:bodyPr/>
          <a:lstStyle/>
          <a:p>
            <a:r>
              <a:rPr lang="en-US" dirty="0"/>
              <a:t>Recruitment process goes through variety of stages and interviews</a:t>
            </a:r>
          </a:p>
          <a:p>
            <a:r>
              <a:rPr lang="en-US" dirty="0"/>
              <a:t>75% of employees in Amazon are warehouse workers</a:t>
            </a:r>
          </a:p>
          <a:p>
            <a:r>
              <a:rPr lang="en-US" dirty="0"/>
              <a:t>Recruitment process is streamlined than the office recruitment</a:t>
            </a:r>
          </a:p>
          <a:p>
            <a:r>
              <a:rPr lang="en-US" dirty="0"/>
              <a:t>Prolonged interview process of several technical aspects</a:t>
            </a:r>
          </a:p>
          <a:p>
            <a:r>
              <a:rPr lang="en-US" dirty="0"/>
              <a:t>Recruiters are asked to discuss past failures and clear written test</a:t>
            </a:r>
          </a:p>
          <a:p>
            <a:r>
              <a:rPr lang="en-US" dirty="0"/>
              <a:t>Bar-raisers, a concept of interview process is used for hiring</a:t>
            </a:r>
          </a:p>
          <a:p>
            <a:r>
              <a:rPr lang="en-US" dirty="0"/>
              <a:t>Employees evaluate the candidates skills related with desired position</a:t>
            </a:r>
          </a:p>
          <a:p>
            <a:r>
              <a:rPr lang="en-US" dirty="0"/>
              <a:t>Harsh interview process of Amazon; however, eliminate possibility of unsuitable people </a:t>
            </a:r>
            <a:endParaRPr lang="en-IN" dirty="0"/>
          </a:p>
        </p:txBody>
      </p:sp>
      <p:pic>
        <p:nvPicPr>
          <p:cNvPr id="4" name="70429809430__1B96323D-462A-4E10-8D11-02081053A228.MOV">
            <a:hlinkClick r:id="" action="ppaction://media"/>
            <a:extLst>
              <a:ext uri="{FF2B5EF4-FFF2-40B4-BE49-F238E27FC236}">
                <a16:creationId xmlns:a16="http://schemas.microsoft.com/office/drawing/2014/main" id="{658636FE-368E-3A3D-24FC-94F577A7C90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262972" y="2341490"/>
            <a:ext cx="1631264" cy="2175019"/>
          </a:xfrm>
          <a:prstGeom prst="rect">
            <a:avLst/>
          </a:prstGeom>
        </p:spPr>
      </p:pic>
    </p:spTree>
    <p:extLst>
      <p:ext uri="{BB962C8B-B14F-4D97-AF65-F5344CB8AC3E}">
        <p14:creationId xmlns:p14="http://schemas.microsoft.com/office/powerpoint/2010/main" val="839775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8EBF9-D9D8-C1B3-0B3F-D97482915CAF}"/>
              </a:ext>
            </a:extLst>
          </p:cNvPr>
          <p:cNvSpPr>
            <a:spLocks noGrp="1"/>
          </p:cNvSpPr>
          <p:nvPr>
            <p:ph type="title"/>
          </p:nvPr>
        </p:nvSpPr>
        <p:spPr/>
        <p:txBody>
          <a:bodyPr/>
          <a:lstStyle/>
          <a:p>
            <a:r>
              <a:rPr lang="en-US" dirty="0"/>
              <a:t>conclusion</a:t>
            </a:r>
            <a:endParaRPr lang="en-IN" dirty="0"/>
          </a:p>
        </p:txBody>
      </p:sp>
      <p:sp>
        <p:nvSpPr>
          <p:cNvPr id="3" name="Content Placeholder 2">
            <a:extLst>
              <a:ext uri="{FF2B5EF4-FFF2-40B4-BE49-F238E27FC236}">
                <a16:creationId xmlns:a16="http://schemas.microsoft.com/office/drawing/2014/main" id="{D6E13803-CB7E-DC9D-7455-0B1705E66743}"/>
              </a:ext>
            </a:extLst>
          </p:cNvPr>
          <p:cNvSpPr>
            <a:spLocks noGrp="1"/>
          </p:cNvSpPr>
          <p:nvPr>
            <p:ph idx="1"/>
          </p:nvPr>
        </p:nvSpPr>
        <p:spPr>
          <a:xfrm>
            <a:off x="706395" y="2651379"/>
            <a:ext cx="10820400" cy="4024125"/>
          </a:xfrm>
        </p:spPr>
        <p:txBody>
          <a:bodyPr/>
          <a:lstStyle/>
          <a:p>
            <a:r>
              <a:rPr lang="en-US" dirty="0"/>
              <a:t>Amazon is popular globally for its customer friendly approach</a:t>
            </a:r>
          </a:p>
          <a:p>
            <a:r>
              <a:rPr lang="en-US" dirty="0"/>
              <a:t>There are challenges with recruitment policies of HR in Amazon</a:t>
            </a:r>
          </a:p>
          <a:p>
            <a:r>
              <a:rPr lang="en-IN" dirty="0"/>
              <a:t>There is also HR challenges associated with the employees working in Amazon</a:t>
            </a:r>
          </a:p>
          <a:p>
            <a:r>
              <a:rPr lang="en-IN" dirty="0"/>
              <a:t>Amazon should focus on retention rate of employees</a:t>
            </a:r>
          </a:p>
          <a:p>
            <a:r>
              <a:rPr lang="en-IN" dirty="0"/>
              <a:t>Change in current recruitment policies along with treatment of employees</a:t>
            </a:r>
          </a:p>
          <a:p>
            <a:r>
              <a:rPr lang="en-IN" dirty="0"/>
              <a:t>There are numerous benefits for employees in Amazon</a:t>
            </a:r>
          </a:p>
          <a:p>
            <a:r>
              <a:rPr lang="en-IN" dirty="0"/>
              <a:t>However, company lacks employee loyalty </a:t>
            </a:r>
          </a:p>
          <a:p>
            <a:r>
              <a:rPr lang="en-IN" dirty="0"/>
              <a:t>Harsher condition needs to be changed </a:t>
            </a:r>
          </a:p>
        </p:txBody>
      </p:sp>
      <p:pic>
        <p:nvPicPr>
          <p:cNvPr id="4" name="70429820071__41D19A97-E036-4453-B722-E0ED0B7C1C32.MOV">
            <a:hlinkClick r:id="" action="ppaction://media"/>
            <a:extLst>
              <a:ext uri="{FF2B5EF4-FFF2-40B4-BE49-F238E27FC236}">
                <a16:creationId xmlns:a16="http://schemas.microsoft.com/office/drawing/2014/main" id="{C7EC2701-200A-54A0-DC07-440A3454B6A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flipH="1">
            <a:off x="1201350" y="118794"/>
            <a:ext cx="1694248" cy="2532585"/>
          </a:xfrm>
          <a:prstGeom prst="rect">
            <a:avLst/>
          </a:prstGeom>
        </p:spPr>
      </p:pic>
    </p:spTree>
    <p:extLst>
      <p:ext uri="{BB962C8B-B14F-4D97-AF65-F5344CB8AC3E}">
        <p14:creationId xmlns:p14="http://schemas.microsoft.com/office/powerpoint/2010/main" val="3945703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DD805-F8AE-5782-EF5D-F19A59F37770}"/>
              </a:ext>
            </a:extLst>
          </p:cNvPr>
          <p:cNvSpPr>
            <a:spLocks noGrp="1"/>
          </p:cNvSpPr>
          <p:nvPr>
            <p:ph type="title"/>
          </p:nvPr>
        </p:nvSpPr>
        <p:spPr/>
        <p:txBody>
          <a:bodyPr/>
          <a:lstStyle/>
          <a:p>
            <a:r>
              <a:rPr lang="en-US" dirty="0"/>
              <a:t>references</a:t>
            </a:r>
            <a:endParaRPr lang="en-IN" dirty="0"/>
          </a:p>
        </p:txBody>
      </p:sp>
      <p:sp>
        <p:nvSpPr>
          <p:cNvPr id="3" name="Content Placeholder 2">
            <a:extLst>
              <a:ext uri="{FF2B5EF4-FFF2-40B4-BE49-F238E27FC236}">
                <a16:creationId xmlns:a16="http://schemas.microsoft.com/office/drawing/2014/main" id="{4D3563CD-0D20-C8A5-7D6E-DB0098A5F005}"/>
              </a:ext>
            </a:extLst>
          </p:cNvPr>
          <p:cNvSpPr>
            <a:spLocks noGrp="1"/>
          </p:cNvSpPr>
          <p:nvPr>
            <p:ph idx="1"/>
          </p:nvPr>
        </p:nvSpPr>
        <p:spPr>
          <a:xfrm>
            <a:off x="685800" y="2949695"/>
            <a:ext cx="10820400" cy="4221480"/>
          </a:xfrm>
        </p:spPr>
        <p:txBody>
          <a:bodyPr>
            <a:normAutofit fontScale="47500" lnSpcReduction="20000"/>
          </a:bodyPr>
          <a:lstStyle/>
          <a:p>
            <a:pPr algn="just">
              <a:lnSpc>
                <a:spcPct val="150000"/>
              </a:lnSpc>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Altun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 2019. A Corpus Based Study: Analysis of the Positive Reviews of Amazon. com Users.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Advances in Language and Literary Studies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pp.123-128.</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AMAZON, C.I.B.O., Voting for Workers at the Amazon. com, Inc. 2021 Annual General Meeting.</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Amazon (2023), About Amazon, [Online], </a:t>
            </a: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https://www.aboutamazon.com/(Accessed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 06-03-23)</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Bai, H.M., 2020. Perception Analysis of Online Shopping: A Case Study of amazon. com.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Shanlax</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 International Journal of Commerce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8</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 pp.53-60.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Bharadwaj, S., 2019. The engineering behind a successful supply chain management strategy: an insight into Amazon. com.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Scientific and Technology Research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8</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(10), pp.281-286.</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Doyer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 2019. Who sells? Testing Amazon. com for product defect liability in Pennsylvania and beyond.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JL &amp;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Pol'y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28</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p.719.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Hamid, H., 2019. The strategic position of human resource management for creating sustainable competitive advantage in the V.U.C.A. world.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Human Resources Management and Labor Studies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7</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 pp.1-4.</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Jeong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 2021. Identifying Consumer Preferences From User-Generated Content on Amazon. Com by Leveraging Machine Learning.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IEEE Access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pp.147357-147396.</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Kenny, S.E., 2019. Strategic Audit of Amazon. com, Inc.</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Park, Y.J.,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Joo</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Polpanumas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 and Yoon, Y., 2021. “Worse Than What I Read?” The External Effect of Review Ratings on the Online Review Generation Process: An Empirical Analysis of Multiple Product Categories Using Amazon. com Review Data.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(19), p.10912.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Warrier</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U., Singh, P.,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Jien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C.W., Kee, D.M.H., Yi, G.Z.,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Jiann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T.W., Liang, T.Y.,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Gopika</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S.B., Nair, S., Nair, R.K. and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Lokhande</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S.D., 2021. Factors that lead Amazon. com to a successful online shopping platform.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Tourism and hospitality in Asia </a:t>
            </a:r>
            <a:r>
              <a:rPr lang="en-IN" sz="1800" i="1" dirty="0" err="1">
                <a:effectLst/>
                <a:latin typeface="Times New Roman" panose="02020603050405020304" pitchFamily="18" charset="0"/>
                <a:ea typeface="Calibri" panose="020F0502020204030204" pitchFamily="34" charset="0"/>
                <a:cs typeface="Times New Roman" panose="02020603050405020304" pitchFamily="18" charset="0"/>
              </a:rPr>
              <a:t>Pasific</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 (I.J.T.H.A.P.)</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4</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(1), pp.7-17.</a:t>
            </a:r>
          </a:p>
          <a:p>
            <a:endParaRPr lang="en-US" b="0" i="0" dirty="0">
              <a:effectLst/>
              <a:latin typeface="Arial" panose="020B0604020202020204" pitchFamily="34" charset="0"/>
            </a:endParaRPr>
          </a:p>
        </p:txBody>
      </p:sp>
      <p:pic>
        <p:nvPicPr>
          <p:cNvPr id="4" name="70429834574__CBBC5E12-BE94-438E-88A0-1105CC051B49.MOV">
            <a:hlinkClick r:id="" action="ppaction://media"/>
            <a:extLst>
              <a:ext uri="{FF2B5EF4-FFF2-40B4-BE49-F238E27FC236}">
                <a16:creationId xmlns:a16="http://schemas.microsoft.com/office/drawing/2014/main" id="{436280BD-9FE7-E7A7-450B-A7E23BA5D7D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985795" y="313763"/>
            <a:ext cx="1909805" cy="2189785"/>
          </a:xfrm>
          <a:prstGeom prst="rect">
            <a:avLst/>
          </a:prstGeom>
        </p:spPr>
      </p:pic>
    </p:spTree>
    <p:extLst>
      <p:ext uri="{BB962C8B-B14F-4D97-AF65-F5344CB8AC3E}">
        <p14:creationId xmlns:p14="http://schemas.microsoft.com/office/powerpoint/2010/main" val="3828097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C02C62-F22C-8E1A-0237-15AD240A496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06434169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363</TotalTime>
  <Words>3105</Words>
  <Application>Microsoft Office PowerPoint</Application>
  <PresentationFormat>Widescreen</PresentationFormat>
  <Paragraphs>151</Paragraphs>
  <Slides>16</Slides>
  <Notes>13</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Vapor Trail</vt:lpstr>
      <vt:lpstr>AMAZON</vt:lpstr>
      <vt:lpstr>Table of content</vt:lpstr>
      <vt:lpstr>introduction</vt:lpstr>
      <vt:lpstr>Background of Amazon </vt:lpstr>
      <vt:lpstr>HR Strategy Approaches of amazon</vt:lpstr>
      <vt:lpstr>HR Strategy Approaches of amazon (contd.)</vt:lpstr>
      <vt:lpstr>Strategies to enhance performance</vt:lpstr>
      <vt:lpstr>Failing of acceptance of HR policies of amazon</vt:lpstr>
      <vt:lpstr>Current initiative by amazon for employees</vt:lpstr>
      <vt:lpstr>Retention rates of employees </vt:lpstr>
      <vt:lpstr>Retention rates of employees  (contd.)</vt:lpstr>
      <vt:lpstr>Recruitment policies of amazon</vt:lpstr>
      <vt:lpstr>Recruitment policies of amazon (contd.)</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AMAZON</dc:title>
  <cp:lastModifiedBy>sharanpreet saini</cp:lastModifiedBy>
  <cp:revision>2</cp:revision>
  <dcterms:created xsi:type="dcterms:W3CDTF">2023-02-11T06:49:24Z</dcterms:created>
  <dcterms:modified xsi:type="dcterms:W3CDTF">2023-04-27T14:28:57Z</dcterms:modified>
</cp:coreProperties>
</file>