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5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42" y="10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3467100"/>
            <a:ext cx="4267200" cy="381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8825" y="1943100"/>
            <a:ext cx="514350" cy="4572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800" y="4781550"/>
            <a:ext cx="123825" cy="1619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1575" y="4781550"/>
            <a:ext cx="142875" cy="1619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9500" y="4781550"/>
            <a:ext cx="161925" cy="1619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5593" y="2628900"/>
            <a:ext cx="6500812" cy="742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defRPr/>
            </a:pPr>
            <a:r>
              <a:rPr sz="4800" b="0" i="0" u="none">
                <a:solidFill>
                  <a:srgbClr val="FFFFFF"/>
                </a:solidFill>
                <a:latin typeface="Montserrat ExtraBold"/>
              </a:rPr>
              <a:t>HARBOUR &amp; TIDE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10100" y="4133850"/>
            <a:ext cx="2971800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325"/>
              </a:lnSpc>
            </a:pPr>
            <a:r>
              <a:rPr sz="1500" b="0" i="0" u="none">
                <a:solidFill>
                  <a:srgbClr val="CBD5E1"/>
                </a:solidFill>
                <a:latin typeface="Lato"/>
              </a:rPr>
              <a:t>Business Plan — Executive Summary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57725" y="4762500"/>
            <a:ext cx="4943475" cy="2000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75" b="0" i="0" u="none">
                <a:solidFill>
                  <a:srgbClr val="CBD5E1"/>
                </a:solidFill>
                <a:latin typeface="Lato"/>
              </a:rPr>
              <a:t> UK Coastal Promenade •  Modern Coastal Cuisine •  Sustainability &amp; Community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628775"/>
            <a:ext cx="11049000" cy="5334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450" y="2428875"/>
            <a:ext cx="5353050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500" y="2449859"/>
            <a:ext cx="5620702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1F2A44"/>
                </a:solidFill>
                <a:latin typeface="Montserrat"/>
              </a:rPr>
              <a:t>What We 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4375695"/>
            <a:ext cx="5620702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1F2A44"/>
                </a:solidFill>
                <a:latin typeface="Montserrat"/>
              </a:rPr>
              <a:t>Core Focus Areas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8200" y="2859434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0" i="0" u="none">
                <a:solidFill>
                  <a:srgbClr val="334155"/>
                </a:solidFill>
                <a:latin typeface="Lato"/>
              </a:rPr>
              <a:t>Premium, relaxed seaside restaurant &amp; bar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8200" y="3209925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0" i="0" u="none">
                <a:solidFill>
                  <a:srgbClr val="334155"/>
                </a:solidFill>
                <a:latin typeface="Lato"/>
              </a:rPr>
              <a:t>Modern coastal cuisine using fresh local ingredients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8200" y="3560415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0" i="0" u="none">
                <a:solidFill>
                  <a:srgbClr val="334155"/>
                </a:solidFill>
                <a:latin typeface="Lato"/>
              </a:rPr>
              <a:t>Inclusive, warm, and welcoming atmosphere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8200" y="3910905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0" i="0" u="none">
                <a:solidFill>
                  <a:srgbClr val="334155"/>
                </a:solidFill>
                <a:latin typeface="Lato"/>
              </a:rPr>
              <a:t>Uninterrupted direct ocean promenade views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200" y="4785270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1" i="0" u="none">
                <a:solidFill>
                  <a:srgbClr val="334155"/>
                </a:solidFill>
                <a:latin typeface="Lato"/>
              </a:rPr>
              <a:t>Sustainability:</a:t>
            </a:r>
            <a:r>
              <a:rPr sz="1200" b="0" i="0" u="none">
                <a:solidFill>
                  <a:srgbClr val="334155"/>
                </a:solidFill>
                <a:latin typeface="Lato"/>
              </a:rPr>
              <a:t> Zero single-use plastic &amp; waste reduction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8200" y="5135760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1" i="0" u="none">
                <a:solidFill>
                  <a:srgbClr val="334155"/>
                </a:solidFill>
                <a:latin typeface="Lato"/>
              </a:rPr>
              <a:t>Community:</a:t>
            </a:r>
            <a:r>
              <a:rPr sz="1200" b="0" i="0" u="none">
                <a:solidFill>
                  <a:srgbClr val="334155"/>
                </a:solidFill>
                <a:latin typeface="Lato"/>
              </a:rPr>
              <a:t> Local employment &amp; supplier partnership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8200" y="5486251"/>
            <a:ext cx="5086350" cy="2361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60"/>
              </a:lnSpc>
            </a:pPr>
            <a:r>
              <a:rPr sz="1200" b="1" i="0" u="none">
                <a:solidFill>
                  <a:srgbClr val="334155"/>
                </a:solidFill>
                <a:latin typeface="Lato"/>
              </a:rPr>
              <a:t>Ethical Sourcing:</a:t>
            </a:r>
            <a:r>
              <a:rPr sz="1200" b="0" i="0" u="none">
                <a:solidFill>
                  <a:srgbClr val="334155"/>
                </a:solidFill>
                <a:latin typeface="Lato"/>
              </a:rPr>
              <a:t> Verified sustainable fisheries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6025" y="2457450"/>
            <a:ext cx="5295900" cy="337185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888009"/>
            <a:ext cx="171450" cy="1524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3238500"/>
            <a:ext cx="171450" cy="1524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3588990"/>
            <a:ext cx="152400" cy="152400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1500" y="3939480"/>
            <a:ext cx="171450" cy="152400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1500" y="4813845"/>
            <a:ext cx="152400" cy="15240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1500" y="5164335"/>
            <a:ext cx="190500" cy="152400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1500" y="5514826"/>
            <a:ext cx="114300" cy="15240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BUSINESS CONCEPT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71500" y="876300"/>
            <a:ext cx="7212215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071687"/>
            <a:ext cx="3505200" cy="33432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3400" y="2071687"/>
            <a:ext cx="3505200" cy="334327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5300" y="2071687"/>
            <a:ext cx="3505200" cy="334327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90725" y="2347912"/>
            <a:ext cx="666750" cy="6667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33901" y="3205162"/>
            <a:ext cx="3180397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1F2A44"/>
                </a:solidFill>
                <a:latin typeface="Montserrat"/>
              </a:rPr>
              <a:t>Food Offering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62625" y="2347912"/>
            <a:ext cx="666750" cy="6667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05801" y="3205162"/>
            <a:ext cx="3180397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1F2A44"/>
                </a:solidFill>
                <a:latin typeface="Montserrat"/>
              </a:rPr>
              <a:t>Drink Menu</a:t>
            </a: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4525" y="2347912"/>
            <a:ext cx="666750" cy="6667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277701" y="3205162"/>
            <a:ext cx="3180397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1F2A44"/>
                </a:solidFill>
                <a:latin typeface="Montserrat"/>
              </a:rPr>
              <a:t>Services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05037" y="2547937"/>
            <a:ext cx="238125" cy="2667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09625" y="3690937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Fresh daily catch seafood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8096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09625" y="4074318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Modern UK coastal dishes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096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09625" y="4457700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Diverse plant-based menu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096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09625" y="4841081"/>
            <a:ext cx="3028950" cy="2214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Seasonal local specials</a:t>
            </a:r>
          </a:p>
        </p:txBody>
      </p:sp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3600" y="2547937"/>
            <a:ext cx="304800" cy="26670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4581525" y="3690937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Signature botanical cocktails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5815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581525" y="4074318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Local craft coastal beers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45815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581525" y="4457700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Curated organic wine list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5815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4581525" y="4841081"/>
            <a:ext cx="3028950" cy="2214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Artisanal soft beverages</a:t>
            </a:r>
          </a:p>
        </p:txBody>
      </p:sp>
      <p:pic>
        <p:nvPicPr>
          <p:cNvPr id="28" name="Picture 27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34550" y="2547937"/>
            <a:ext cx="266700" cy="26670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8353425" y="3690937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Indoor relaxed dining</a:t>
            </a:r>
          </a:p>
        </p:txBody>
      </p:sp>
      <p:sp>
        <p:nvSpPr>
          <p:cNvPr id="30" name="Rectangle 29"/>
          <p:cNvSpPr/>
          <p:nvPr/>
        </p:nvSpPr>
        <p:spPr>
          <a:xfrm>
            <a:off x="83534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353425" y="4074318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Outdoor ocean terrace</a:t>
            </a:r>
          </a:p>
        </p:txBody>
      </p:sp>
      <p:sp>
        <p:nvSpPr>
          <p:cNvPr id="32" name="Rectangle 31"/>
          <p:cNvSpPr/>
          <p:nvPr/>
        </p:nvSpPr>
        <p:spPr>
          <a:xfrm>
            <a:off x="83534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8353425" y="4457700"/>
            <a:ext cx="3028950" cy="230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Private party hosting</a:t>
            </a:r>
          </a:p>
        </p:txBody>
      </p:sp>
      <p:sp>
        <p:nvSpPr>
          <p:cNvPr id="34" name="Rectangle 33"/>
          <p:cNvSpPr/>
          <p:nvPr/>
        </p:nvSpPr>
        <p:spPr>
          <a:xfrm>
            <a:off x="83534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353425" y="4841081"/>
            <a:ext cx="3028950" cy="2214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743"/>
              </a:lnSpc>
            </a:pPr>
            <a:r>
              <a:rPr sz="1125" b="0" i="0" u="none">
                <a:solidFill>
                  <a:srgbClr val="334155"/>
                </a:solidFill>
                <a:latin typeface="Lato"/>
              </a:rPr>
              <a:t>Corporate event bookings</a:t>
            </a:r>
          </a:p>
        </p:txBody>
      </p:sp>
      <p:sp>
        <p:nvSpPr>
          <p:cNvPr id="36" name="Rectangle 35"/>
          <p:cNvSpPr/>
          <p:nvPr/>
        </p:nvSpPr>
        <p:spPr>
          <a:xfrm>
            <a:off x="8096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8096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8096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45815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ectangle 39"/>
          <p:cNvSpPr/>
          <p:nvPr/>
        </p:nvSpPr>
        <p:spPr>
          <a:xfrm>
            <a:off x="45815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45815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8353425" y="3988593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ectangle 42"/>
          <p:cNvSpPr/>
          <p:nvPr/>
        </p:nvSpPr>
        <p:spPr>
          <a:xfrm>
            <a:off x="8353425" y="4371975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Rectangle 43"/>
          <p:cNvSpPr/>
          <p:nvPr/>
        </p:nvSpPr>
        <p:spPr>
          <a:xfrm>
            <a:off x="8353425" y="4755356"/>
            <a:ext cx="3028950" cy="9525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PRODUCTS &amp; SERVICES</a:t>
            </a:r>
          </a:p>
        </p:txBody>
      </p:sp>
      <p:sp>
        <p:nvSpPr>
          <p:cNvPr id="46" name="Rectangle 45"/>
          <p:cNvSpPr/>
          <p:nvPr/>
        </p:nvSpPr>
        <p:spPr>
          <a:xfrm>
            <a:off x="571500" y="876300"/>
            <a:ext cx="6627466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300287"/>
            <a:ext cx="5353050" cy="28860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450" y="2314575"/>
            <a:ext cx="5353050" cy="28575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3195637"/>
            <a:ext cx="2333625" cy="7715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4225" y="3195637"/>
            <a:ext cx="2333625" cy="7715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4119562"/>
            <a:ext cx="2333625" cy="8001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225" y="4119562"/>
            <a:ext cx="2333625" cy="8001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4150" y="3209925"/>
            <a:ext cx="2333625" cy="77152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0175" y="3209925"/>
            <a:ext cx="2333625" cy="771525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34150" y="4133850"/>
            <a:ext cx="4819650" cy="77152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8200" y="2628900"/>
            <a:ext cx="171450" cy="2286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123950" y="2614612"/>
            <a:ext cx="2900362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1F2A44"/>
                </a:solidFill>
                <a:latin typeface="Montserrat"/>
              </a:rPr>
              <a:t>Short Term (0–12 Months)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34150" y="2643187"/>
            <a:ext cx="228600" cy="2286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877050" y="2628900"/>
            <a:ext cx="2350293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1F2A44"/>
                </a:solidFill>
                <a:latin typeface="Montserrat"/>
              </a:rPr>
              <a:t>Long Term (1+ Years)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19175" y="3348037"/>
            <a:ext cx="200025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£60k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19175" y="3662362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MONTHLY TURNOVER TARGET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505200" y="3348037"/>
            <a:ext cx="200025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10–12 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505200" y="3662362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BREAK-EVEN HORIZON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19175" y="4271962"/>
            <a:ext cx="200025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8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19175" y="4586287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LOCAL SUPPLIERS SECURED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505200" y="4271962"/>
            <a:ext cx="2000250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4.5★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505200" y="4614862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2,500+ SOCIAL FOLLOWERS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15125" y="3362325"/>
            <a:ext cx="200025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12–15%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15125" y="3676650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NET PROFIT MARGIN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201150" y="3362325"/>
            <a:ext cx="200025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#1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201150" y="3676650"/>
            <a:ext cx="200025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TOP RATED COASTAL VENUE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715125" y="4286250"/>
            <a:ext cx="4486275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F2A44"/>
                </a:solidFill>
                <a:latin typeface="Montserrat"/>
              </a:rPr>
              <a:t>Year 2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15125" y="4600575"/>
            <a:ext cx="44862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64748B"/>
                </a:solidFill>
                <a:latin typeface="Lato SemiBold"/>
              </a:rPr>
              <a:t>LAUNCH RETAIL PRODUCT LINE (SAUCES &amp; CONDIMENTS)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SMART OBJECTIVES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71500" y="876300"/>
            <a:ext cx="7269365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104900"/>
            <a:ext cx="11049000" cy="52768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MARKET OVERVIEW</a:t>
            </a:r>
          </a:p>
        </p:txBody>
      </p:sp>
      <p:sp>
        <p:nvSpPr>
          <p:cNvPr id="5" name="Rectangle 4"/>
          <p:cNvSpPr/>
          <p:nvPr/>
        </p:nvSpPr>
        <p:spPr>
          <a:xfrm>
            <a:off x="571500" y="876300"/>
            <a:ext cx="7248525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530078"/>
            <a:ext cx="3555950" cy="1117996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950" y="2530078"/>
            <a:ext cx="3555950" cy="1117996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4400" y="2530078"/>
            <a:ext cx="3556099" cy="1117996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3838575"/>
            <a:ext cx="3555950" cy="1117996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7950" y="3838575"/>
            <a:ext cx="3555950" cy="1117996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400" y="3838575"/>
            <a:ext cx="3556099" cy="111799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330425" y="2539603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71525" y="3034903"/>
            <a:ext cx="3155900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Full compliance with Health &amp; Safety, GDPR, and maintaining 5/5 food hygiene standards.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076875" y="2539603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17975" y="3034903"/>
            <a:ext cx="3155900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Navigating seasonal turnover fluctuations and cost-of-living impact on dining budgets.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823400" y="2539603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64425" y="3034903"/>
            <a:ext cx="3156049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Surging consumer demand for ethical sourcing, sustainability, and inclusive dining.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30425" y="3848100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71525" y="4343400"/>
            <a:ext cx="3155900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Integrated online bookings, cloud-based POS system, and contactless digital menus.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076875" y="3848100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517975" y="4343400"/>
            <a:ext cx="3155900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Strict waste regulations adherence and active coastal marine protection involvement.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9823400" y="3848100"/>
            <a:ext cx="38100" cy="1098946"/>
          </a:xfrm>
          <a:prstGeom prst="rect">
            <a:avLst/>
          </a:prstGeom>
          <a:solidFill>
            <a:srgbClr val="3A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264425" y="4343400"/>
            <a:ext cx="3156049" cy="413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475569"/>
                </a:solidFill>
                <a:latin typeface="Lato"/>
              </a:rPr>
              <a:t>Strict adherence to FSA food standards, employment law, and Ltd company rules.</a:t>
            </a:r>
          </a:p>
        </p:txBody>
      </p:sp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525" y="2739628"/>
            <a:ext cx="190500" cy="19050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057275" y="2730103"/>
            <a:ext cx="750093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Political</a:t>
            </a:r>
          </a:p>
        </p:txBody>
      </p:sp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17975" y="2739628"/>
            <a:ext cx="190500" cy="19050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4803725" y="2730103"/>
            <a:ext cx="940117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Economic</a:t>
            </a:r>
          </a:p>
        </p:txBody>
      </p:sp>
      <p:pic>
        <p:nvPicPr>
          <p:cNvPr id="25" name="Picture 24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64425" y="2739628"/>
            <a:ext cx="190500" cy="190500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8550175" y="2730103"/>
            <a:ext cx="550068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Social</a:t>
            </a:r>
          </a:p>
        </p:txBody>
      </p:sp>
      <p:pic>
        <p:nvPicPr>
          <p:cNvPr id="27" name="Picture 26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525" y="4048125"/>
            <a:ext cx="238125" cy="190500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1104900" y="4038600"/>
            <a:ext cx="130016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Technological</a:t>
            </a:r>
          </a:p>
        </p:txBody>
      </p:sp>
      <p:pic>
        <p:nvPicPr>
          <p:cNvPr id="29" name="Picture 28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17975" y="4048125"/>
            <a:ext cx="190500" cy="190500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4803725" y="4038600"/>
            <a:ext cx="138017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Environmental</a:t>
            </a:r>
          </a:p>
        </p:txBody>
      </p:sp>
      <p:pic>
        <p:nvPicPr>
          <p:cNvPr id="31" name="Picture 30" descr="image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264425" y="4048125"/>
            <a:ext cx="238125" cy="190500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8597800" y="4038600"/>
            <a:ext cx="510063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Legal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PESTEL SUMMARY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71500" y="876300"/>
            <a:ext cx="7522816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943992"/>
            <a:ext cx="5429250" cy="1835943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250" y="1943992"/>
            <a:ext cx="5429250" cy="1835943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3970436"/>
            <a:ext cx="5429250" cy="157222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1250" y="3970436"/>
            <a:ext cx="5429250" cy="1572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6325" y="2163067"/>
            <a:ext cx="494061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369A1"/>
                </a:solidFill>
                <a:latin typeface="Montserrat"/>
              </a:rPr>
              <a:t>Strengths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96075" y="2163067"/>
            <a:ext cx="494061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DC2626"/>
                </a:solidFill>
                <a:latin typeface="Montserrat"/>
              </a:rPr>
              <a:t>Weaknesses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6325" y="4189511"/>
            <a:ext cx="494061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15803D"/>
                </a:solidFill>
                <a:latin typeface="Montserrat"/>
              </a:rPr>
              <a:t>Opportunities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96075" y="4189511"/>
            <a:ext cx="4940617" cy="2286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C2410C"/>
                </a:solidFill>
                <a:latin typeface="Montserrat"/>
              </a:rPr>
              <a:t>Threats</a:t>
            </a:r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0575" y="2182117"/>
            <a:ext cx="190500" cy="1905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62025" y="2505967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Prime UK waterfront location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2025" y="2769691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Verified ethical &amp; sustainable sourcing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62025" y="3033414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Highly experienced management team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62025" y="3297138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Robust local supplier network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10325" y="2182117"/>
            <a:ext cx="190500" cy="1905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6581775" y="2505967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New brand with limited initial awareness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81775" y="2769691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Higher cost for certified organic produce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81775" y="3033414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Revenue variance due to coastal seasonality</a:t>
            </a:r>
          </a:p>
        </p:txBody>
      </p:sp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0575" y="4208561"/>
            <a:ext cx="190500" cy="19050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962025" y="4532411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Promenade terrace expansion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62025" y="4796135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Private celebration &amp; corporate events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62025" y="5059858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Growth in UK coastal food tourism</a:t>
            </a:r>
          </a:p>
        </p:txBody>
      </p:sp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10325" y="4208561"/>
            <a:ext cx="190500" cy="19050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6581775" y="4532411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Competitive response from existing venues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581775" y="4796135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Inflationary pressures on food &amp; energy costs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81775" y="5059858"/>
            <a:ext cx="481965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334155"/>
                </a:solidFill>
                <a:latin typeface="Lato"/>
              </a:rPr>
              <a:t>Hospitality taxation and rate changes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90575" y="2505967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0369A1"/>
                </a:solidFill>
                <a:latin typeface="Lato"/>
              </a:rPr>
              <a:t>•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575" y="2769691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0369A1"/>
                </a:solidFill>
                <a:latin typeface="Lato"/>
              </a:rPr>
              <a:t>•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90575" y="3033414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0369A1"/>
                </a:solidFill>
                <a:latin typeface="Lato"/>
              </a:rPr>
              <a:t>•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90575" y="3297138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0369A1"/>
                </a:solidFill>
                <a:latin typeface="Lato"/>
              </a:rPr>
              <a:t>•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10325" y="2505967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DC2626"/>
                </a:solidFill>
                <a:latin typeface="Lato"/>
              </a:rPr>
              <a:t>•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410325" y="2769691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DC2626"/>
                </a:solidFill>
                <a:latin typeface="Lato"/>
              </a:rPr>
              <a:t>•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410325" y="3033414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DC2626"/>
                </a:solidFill>
                <a:latin typeface="Lato"/>
              </a:rPr>
              <a:t>•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90575" y="4532411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15803D"/>
                </a:solidFill>
                <a:latin typeface="Lato"/>
              </a:rPr>
              <a:t>•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90575" y="4796135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15803D"/>
                </a:solidFill>
                <a:latin typeface="Lato"/>
              </a:rPr>
              <a:t>•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90575" y="5059858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15803D"/>
                </a:solidFill>
                <a:latin typeface="Lato"/>
              </a:rPr>
              <a:t>•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410325" y="4532411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C2410C"/>
                </a:solidFill>
                <a:latin typeface="Lato"/>
              </a:rPr>
              <a:t>•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410325" y="4796135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C2410C"/>
                </a:solidFill>
                <a:latin typeface="Lato"/>
              </a:rPr>
              <a:t>•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6410325" y="5059858"/>
            <a:ext cx="95250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50"/>
              </a:lnSpc>
            </a:pPr>
            <a:r>
              <a:rPr sz="1350" b="0" i="0" u="none">
                <a:solidFill>
                  <a:srgbClr val="C2410C"/>
                </a:solidFill>
                <a:latin typeface="Lato"/>
              </a:rPr>
              <a:t>•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SWOT ANALYSIS</a:t>
            </a:r>
          </a:p>
        </p:txBody>
      </p:sp>
      <p:sp>
        <p:nvSpPr>
          <p:cNvPr id="42" name="Rectangle 41"/>
          <p:cNvSpPr/>
          <p:nvPr/>
        </p:nvSpPr>
        <p:spPr>
          <a:xfrm>
            <a:off x="571500" y="876300"/>
            <a:ext cx="7873307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83863A-3C02-4B98-7299-E4DB9C043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CF903E86-9C8E-972A-A5F1-04E788EB57B9}"/>
              </a:ext>
            </a:extLst>
          </p:cNvPr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lang="es-ES" sz="2550" b="1" i="0" u="none" dirty="0">
                <a:solidFill>
                  <a:srgbClr val="1F2A44"/>
                </a:solidFill>
                <a:latin typeface="Montserrat"/>
              </a:rPr>
              <a:t>Organizacional Chart </a:t>
            </a:r>
            <a:endParaRPr sz="2550" b="1" i="0" u="none" dirty="0">
              <a:solidFill>
                <a:srgbClr val="1F2A44"/>
              </a:solidFill>
              <a:latin typeface="Montserrat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EDCF0A-647B-994D-BD7A-26A789A1EDFB}"/>
              </a:ext>
            </a:extLst>
          </p:cNvPr>
          <p:cNvSpPr/>
          <p:nvPr/>
        </p:nvSpPr>
        <p:spPr>
          <a:xfrm>
            <a:off x="571500" y="876300"/>
            <a:ext cx="7522816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12E81F0-93BE-BBC1-7424-D9ED53A5F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972" y="1232233"/>
            <a:ext cx="7711466" cy="514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925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/>
          <p:cNvSpPr txBox="1"/>
          <p:nvPr/>
        </p:nvSpPr>
        <p:spPr>
          <a:xfrm>
            <a:off x="646748" y="1477982"/>
            <a:ext cx="562070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s-ES" sz="1350" b="1" i="0" u="none" dirty="0">
                <a:solidFill>
                  <a:srgbClr val="1F2A44"/>
                </a:solidFill>
                <a:latin typeface="Montserrat"/>
              </a:rPr>
              <a:t>CASH FLOW</a:t>
            </a:r>
            <a:endParaRPr sz="1350" b="1" i="0" u="none" dirty="0">
              <a:solidFill>
                <a:srgbClr val="1F2A44"/>
              </a:solidFill>
              <a:latin typeface="Montserrat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FINANCIALS &amp; EXPANSION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71500" y="876300"/>
            <a:ext cx="6109249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2D66D20-8033-36B6-2AA8-750976931F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2603" y="1840581"/>
            <a:ext cx="9029700" cy="437197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7ECB34-F51B-77AE-137A-90846C99D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>
            <a:extLst>
              <a:ext uri="{FF2B5EF4-FFF2-40B4-BE49-F238E27FC236}">
                <a16:creationId xmlns:a16="http://schemas.microsoft.com/office/drawing/2014/main" id="{B7D6A5B2-1FC7-FEF0-B2EE-1C1CE042B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>
            <a:extLst>
              <a:ext uri="{FF2B5EF4-FFF2-40B4-BE49-F238E27FC236}">
                <a16:creationId xmlns:a16="http://schemas.microsoft.com/office/drawing/2014/main" id="{071576F1-D292-FC14-3FFD-8C7F025AF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815703"/>
            <a:ext cx="11049000" cy="959048"/>
          </a:xfrm>
          <a:prstGeom prst="rect">
            <a:avLst/>
          </a:prstGeom>
        </p:spPr>
      </p:pic>
      <p:pic>
        <p:nvPicPr>
          <p:cNvPr id="4" name="Picture 3" descr="image.png">
            <a:extLst>
              <a:ext uri="{FF2B5EF4-FFF2-40B4-BE49-F238E27FC236}">
                <a16:creationId xmlns:a16="http://schemas.microsoft.com/office/drawing/2014/main" id="{7798B471-D483-FCCA-DA15-C45975100E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4584501"/>
            <a:ext cx="5353050" cy="1086445"/>
          </a:xfrm>
          <a:prstGeom prst="rect">
            <a:avLst/>
          </a:prstGeom>
        </p:spPr>
      </p:pic>
      <p:pic>
        <p:nvPicPr>
          <p:cNvPr id="5" name="Picture 4" descr="image.png">
            <a:extLst>
              <a:ext uri="{FF2B5EF4-FFF2-40B4-BE49-F238E27FC236}">
                <a16:creationId xmlns:a16="http://schemas.microsoft.com/office/drawing/2014/main" id="{78D91573-9704-9AEE-0C59-6BCB3D4C80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7450" y="3870424"/>
            <a:ext cx="5353050" cy="1257300"/>
          </a:xfrm>
          <a:prstGeom prst="rect">
            <a:avLst/>
          </a:prstGeom>
        </p:spPr>
      </p:pic>
      <p:pic>
        <p:nvPicPr>
          <p:cNvPr id="6" name="Picture 5" descr="image.png">
            <a:extLst>
              <a:ext uri="{FF2B5EF4-FFF2-40B4-BE49-F238E27FC236}">
                <a16:creationId xmlns:a16="http://schemas.microsoft.com/office/drawing/2014/main" id="{85CBEBCD-BFD0-7C6A-0C4D-7B66084147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3327201"/>
            <a:ext cx="1682650" cy="704850"/>
          </a:xfrm>
          <a:prstGeom prst="rect">
            <a:avLst/>
          </a:prstGeom>
        </p:spPr>
      </p:pic>
      <p:pic>
        <p:nvPicPr>
          <p:cNvPr id="7" name="Picture 6" descr="image.png">
            <a:extLst>
              <a:ext uri="{FF2B5EF4-FFF2-40B4-BE49-F238E27FC236}">
                <a16:creationId xmlns:a16="http://schemas.microsoft.com/office/drawing/2014/main" id="{1E9D86CA-764A-1D1C-C42E-72160DAA9B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6550" y="3327201"/>
            <a:ext cx="1682799" cy="704850"/>
          </a:xfrm>
          <a:prstGeom prst="rect">
            <a:avLst/>
          </a:prstGeom>
        </p:spPr>
      </p:pic>
      <p:pic>
        <p:nvPicPr>
          <p:cNvPr id="8" name="Picture 7" descr="image.png">
            <a:extLst>
              <a:ext uri="{FF2B5EF4-FFF2-40B4-BE49-F238E27FC236}">
                <a16:creationId xmlns:a16="http://schemas.microsoft.com/office/drawing/2014/main" id="{EAED5815-617A-2C80-3C8B-68B4579ED8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41750" y="3327201"/>
            <a:ext cx="1682799" cy="704850"/>
          </a:xfrm>
          <a:prstGeom prst="rect">
            <a:avLst/>
          </a:prstGeom>
        </p:spPr>
      </p:pic>
      <p:pic>
        <p:nvPicPr>
          <p:cNvPr id="9" name="Picture 8" descr="image.png">
            <a:extLst>
              <a:ext uri="{FF2B5EF4-FFF2-40B4-BE49-F238E27FC236}">
                <a16:creationId xmlns:a16="http://schemas.microsoft.com/office/drawing/2014/main" id="{D443582A-DF15-FDEE-93C4-898DB2F951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7125" y="4070449"/>
            <a:ext cx="3943350" cy="209550"/>
          </a:xfrm>
          <a:prstGeom prst="rect">
            <a:avLst/>
          </a:prstGeom>
        </p:spPr>
      </p:pic>
      <p:pic>
        <p:nvPicPr>
          <p:cNvPr id="10" name="Picture 9" descr="image.png">
            <a:extLst>
              <a:ext uri="{FF2B5EF4-FFF2-40B4-BE49-F238E27FC236}">
                <a16:creationId xmlns:a16="http://schemas.microsoft.com/office/drawing/2014/main" id="{77E8AF91-A55E-80FC-4B54-63DCEB4A2D4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7125" y="4394299"/>
            <a:ext cx="3943350" cy="209550"/>
          </a:xfrm>
          <a:prstGeom prst="rect">
            <a:avLst/>
          </a:prstGeom>
        </p:spPr>
      </p:pic>
      <p:pic>
        <p:nvPicPr>
          <p:cNvPr id="11" name="Picture 10" descr="image.png">
            <a:extLst>
              <a:ext uri="{FF2B5EF4-FFF2-40B4-BE49-F238E27FC236}">
                <a16:creationId xmlns:a16="http://schemas.microsoft.com/office/drawing/2014/main" id="{602AEC3F-30BF-9B55-AE81-FF85EAF6D16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77125" y="4718149"/>
            <a:ext cx="3943350" cy="209550"/>
          </a:xfrm>
          <a:prstGeom prst="rect">
            <a:avLst/>
          </a:prstGeom>
        </p:spPr>
      </p:pic>
      <p:pic>
        <p:nvPicPr>
          <p:cNvPr id="12" name="Picture 11" descr="image.png">
            <a:extLst>
              <a:ext uri="{FF2B5EF4-FFF2-40B4-BE49-F238E27FC236}">
                <a16:creationId xmlns:a16="http://schemas.microsoft.com/office/drawing/2014/main" id="{A5AF9A5B-2355-C279-2F99-12975D082CF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7125" y="4070449"/>
            <a:ext cx="3233439" cy="209550"/>
          </a:xfrm>
          <a:prstGeom prst="rect">
            <a:avLst/>
          </a:prstGeom>
        </p:spPr>
      </p:pic>
      <p:pic>
        <p:nvPicPr>
          <p:cNvPr id="13" name="Picture 12" descr="image.png">
            <a:extLst>
              <a:ext uri="{FF2B5EF4-FFF2-40B4-BE49-F238E27FC236}">
                <a16:creationId xmlns:a16="http://schemas.microsoft.com/office/drawing/2014/main" id="{B097009C-8D08-76C0-BA3E-319F535BF5B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77125" y="4394299"/>
            <a:ext cx="3075682" cy="209550"/>
          </a:xfrm>
          <a:prstGeom prst="rect">
            <a:avLst/>
          </a:prstGeom>
        </p:spPr>
      </p:pic>
      <p:pic>
        <p:nvPicPr>
          <p:cNvPr id="14" name="Picture 13" descr="image.png">
            <a:extLst>
              <a:ext uri="{FF2B5EF4-FFF2-40B4-BE49-F238E27FC236}">
                <a16:creationId xmlns:a16="http://schemas.microsoft.com/office/drawing/2014/main" id="{F072C85C-F2B9-9D15-20D1-967175A9D59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77125" y="4718149"/>
            <a:ext cx="2563117" cy="2095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7E84748-4A44-581D-537E-366BB9116CAF}"/>
              </a:ext>
            </a:extLst>
          </p:cNvPr>
          <p:cNvSpPr txBox="1"/>
          <p:nvPr/>
        </p:nvSpPr>
        <p:spPr>
          <a:xfrm>
            <a:off x="9308593" y="2071389"/>
            <a:ext cx="2083308" cy="4476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0" i="0" u="none" dirty="0">
                <a:solidFill>
                  <a:srgbClr val="38BDF8"/>
                </a:solidFill>
                <a:latin typeface="Montserrat ExtraBold"/>
              </a:rPr>
              <a:t>£320,000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D14D40-4118-27F6-DA66-6B3790016A86}"/>
              </a:ext>
            </a:extLst>
          </p:cNvPr>
          <p:cNvSpPr txBox="1"/>
          <p:nvPr/>
        </p:nvSpPr>
        <p:spPr>
          <a:xfrm>
            <a:off x="800100" y="2044303"/>
            <a:ext cx="3630453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FFFFFF"/>
                </a:solidFill>
                <a:latin typeface="Montserrat"/>
              </a:rPr>
              <a:t>Total Funding Required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72793D-55CB-A2A3-7211-A4336DE1D543}"/>
              </a:ext>
            </a:extLst>
          </p:cNvPr>
          <p:cNvSpPr txBox="1"/>
          <p:nvPr/>
        </p:nvSpPr>
        <p:spPr>
          <a:xfrm>
            <a:off x="800100" y="2339578"/>
            <a:ext cx="3457575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0" i="0" u="none">
                <a:solidFill>
                  <a:srgbClr val="94A3B8"/>
                </a:solidFill>
                <a:latin typeface="Lato"/>
              </a:rPr>
              <a:t>Break-even point estimated at Month 11 (£48,000 / month)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E05DE2-544A-71F5-C22F-DD4948EDFDC8}"/>
              </a:ext>
            </a:extLst>
          </p:cNvPr>
          <p:cNvSpPr txBox="1"/>
          <p:nvPr/>
        </p:nvSpPr>
        <p:spPr>
          <a:xfrm>
            <a:off x="571500" y="3003351"/>
            <a:ext cx="562070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Capital Structure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22EF2A-4E75-0844-F25A-45EE5E54537F}"/>
              </a:ext>
            </a:extLst>
          </p:cNvPr>
          <p:cNvSpPr txBox="1"/>
          <p:nvPr/>
        </p:nvSpPr>
        <p:spPr>
          <a:xfrm>
            <a:off x="571500" y="4260651"/>
            <a:ext cx="562070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Strategic Expansion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C0160C-052C-B573-52DB-DD84F4C903D3}"/>
              </a:ext>
            </a:extLst>
          </p:cNvPr>
          <p:cNvSpPr txBox="1"/>
          <p:nvPr/>
        </p:nvSpPr>
        <p:spPr>
          <a:xfrm>
            <a:off x="6267450" y="3546574"/>
            <a:ext cx="562070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F2A44"/>
                </a:solidFill>
                <a:latin typeface="Montserrat"/>
              </a:rPr>
              <a:t>Gross Profit Margins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ABB739-1663-7FDF-340F-E5F6B3A4D3FA}"/>
              </a:ext>
            </a:extLst>
          </p:cNvPr>
          <p:cNvSpPr txBox="1"/>
          <p:nvPr/>
        </p:nvSpPr>
        <p:spPr>
          <a:xfrm>
            <a:off x="733425" y="4775001"/>
            <a:ext cx="502920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1" i="0" u="none">
                <a:solidFill>
                  <a:srgbClr val="334155"/>
                </a:solidFill>
                <a:latin typeface="Lato"/>
              </a:rPr>
              <a:t>Year 1:</a:t>
            </a:r>
            <a:r>
              <a:rPr sz="1050" b="0" i="0" u="none">
                <a:solidFill>
                  <a:srgbClr val="334155"/>
                </a:solidFill>
                <a:latin typeface="Lato"/>
              </a:rPr>
              <a:t> Terrace expansion + extended seasonal trading hours.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21575C9-89A1-D7AB-594E-55A394D0CCAE}"/>
              </a:ext>
            </a:extLst>
          </p:cNvPr>
          <p:cNvSpPr txBox="1"/>
          <p:nvPr/>
        </p:nvSpPr>
        <p:spPr>
          <a:xfrm>
            <a:off x="733425" y="5038725"/>
            <a:ext cx="502920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1" i="0" u="none">
                <a:solidFill>
                  <a:srgbClr val="334155"/>
                </a:solidFill>
                <a:latin typeface="Lato"/>
              </a:rPr>
              <a:t>Year 2:</a:t>
            </a:r>
            <a:r>
              <a:rPr sz="1050" b="0" i="0" u="none">
                <a:solidFill>
                  <a:srgbClr val="334155"/>
                </a:solidFill>
                <a:latin typeface="Lato"/>
              </a:rPr>
              <a:t> Launch retail line &amp; evaluate second coastal site.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02B461-9B0D-052E-2DD9-299394C4F85B}"/>
              </a:ext>
            </a:extLst>
          </p:cNvPr>
          <p:cNvSpPr txBox="1"/>
          <p:nvPr/>
        </p:nvSpPr>
        <p:spPr>
          <a:xfrm>
            <a:off x="733425" y="5302448"/>
            <a:ext cx="5029200" cy="2065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27"/>
              </a:lnSpc>
            </a:pPr>
            <a:r>
              <a:rPr sz="1050" b="1" i="0" u="none">
                <a:solidFill>
                  <a:srgbClr val="334155"/>
                </a:solidFill>
                <a:latin typeface="Lato"/>
              </a:rPr>
              <a:t>Partnerships:</a:t>
            </a:r>
            <a:r>
              <a:rPr sz="1050" b="0" i="0" u="none">
                <a:solidFill>
                  <a:srgbClr val="334155"/>
                </a:solidFill>
                <a:latin typeface="Lato"/>
              </a:rPr>
              <a:t> Hotel tie-ups &amp; tourism body alignment.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BE5EF25-8D82-6DA6-BB33-C7AB6719715A}"/>
              </a:ext>
            </a:extLst>
          </p:cNvPr>
          <p:cNvSpPr txBox="1"/>
          <p:nvPr/>
        </p:nvSpPr>
        <p:spPr>
          <a:xfrm>
            <a:off x="733425" y="3489126"/>
            <a:ext cx="13588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1F2A44"/>
                </a:solidFill>
                <a:latin typeface="Montserrat"/>
              </a:rPr>
              <a:t>£120k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824D2A-AC45-DD26-D482-F1EF8B042E01}"/>
              </a:ext>
            </a:extLst>
          </p:cNvPr>
          <p:cNvSpPr txBox="1"/>
          <p:nvPr/>
        </p:nvSpPr>
        <p:spPr>
          <a:xfrm>
            <a:off x="733425" y="3717726"/>
            <a:ext cx="1358800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75" b="0" i="0" u="none">
                <a:solidFill>
                  <a:srgbClr val="64748B"/>
                </a:solidFill>
                <a:latin typeface="Lato"/>
              </a:rPr>
              <a:t>Personal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E04766F-0B87-A3A6-BE07-37C95C8E6040}"/>
              </a:ext>
            </a:extLst>
          </p:cNvPr>
          <p:cNvSpPr txBox="1"/>
          <p:nvPr/>
        </p:nvSpPr>
        <p:spPr>
          <a:xfrm>
            <a:off x="2568475" y="3489126"/>
            <a:ext cx="135894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1F2A44"/>
                </a:solidFill>
                <a:latin typeface="Montserrat"/>
              </a:rPr>
              <a:t>£150k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C2226F9-7BD8-A0A7-4F80-9A8ED0EA3EE6}"/>
              </a:ext>
            </a:extLst>
          </p:cNvPr>
          <p:cNvSpPr txBox="1"/>
          <p:nvPr/>
        </p:nvSpPr>
        <p:spPr>
          <a:xfrm>
            <a:off x="2568475" y="3717726"/>
            <a:ext cx="1358949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75" b="0" i="0" u="none">
                <a:solidFill>
                  <a:srgbClr val="64748B"/>
                </a:solidFill>
                <a:latin typeface="Lato"/>
              </a:rPr>
              <a:t>Investors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04724D2-77F0-A0B0-F04A-7C79053F6F8C}"/>
              </a:ext>
            </a:extLst>
          </p:cNvPr>
          <p:cNvSpPr txBox="1"/>
          <p:nvPr/>
        </p:nvSpPr>
        <p:spPr>
          <a:xfrm>
            <a:off x="4403675" y="3489126"/>
            <a:ext cx="1358949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1F2A44"/>
                </a:solidFill>
                <a:latin typeface="Montserrat"/>
              </a:rPr>
              <a:t>£50k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2490D0A-EB5F-80AE-98F6-3B994FDA6474}"/>
              </a:ext>
            </a:extLst>
          </p:cNvPr>
          <p:cNvSpPr txBox="1"/>
          <p:nvPr/>
        </p:nvSpPr>
        <p:spPr>
          <a:xfrm>
            <a:off x="4403675" y="3717726"/>
            <a:ext cx="1358949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75" b="0" i="0" u="none">
                <a:solidFill>
                  <a:srgbClr val="64748B"/>
                </a:solidFill>
                <a:latin typeface="Lato"/>
              </a:rPr>
              <a:t>Bank Loan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C9C8057-A92F-5AC0-AFAE-6962FF92D23D}"/>
              </a:ext>
            </a:extLst>
          </p:cNvPr>
          <p:cNvSpPr txBox="1"/>
          <p:nvPr/>
        </p:nvSpPr>
        <p:spPr>
          <a:xfrm>
            <a:off x="6467475" y="4094261"/>
            <a:ext cx="8572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1F2A44"/>
                </a:solidFill>
                <a:latin typeface="Lato"/>
              </a:rPr>
              <a:t>Events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BD7D412-80AA-5175-AAD3-FBFD0F00F968}"/>
              </a:ext>
            </a:extLst>
          </p:cNvPr>
          <p:cNvSpPr txBox="1"/>
          <p:nvPr/>
        </p:nvSpPr>
        <p:spPr>
          <a:xfrm>
            <a:off x="6467475" y="4418111"/>
            <a:ext cx="8572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1F2A44"/>
                </a:solidFill>
                <a:latin typeface="Lato"/>
              </a:rPr>
              <a:t>Drinks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F2854A9-1728-1623-FCD0-132BBFA70600}"/>
              </a:ext>
            </a:extLst>
          </p:cNvPr>
          <p:cNvSpPr txBox="1"/>
          <p:nvPr/>
        </p:nvSpPr>
        <p:spPr>
          <a:xfrm>
            <a:off x="6467475" y="4741961"/>
            <a:ext cx="857250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1F2A44"/>
                </a:solidFill>
                <a:latin typeface="Lato"/>
              </a:rPr>
              <a:t>Food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7382B-2022-50E4-E67B-C2D7015EEE46}"/>
              </a:ext>
            </a:extLst>
          </p:cNvPr>
          <p:cNvSpPr txBox="1"/>
          <p:nvPr/>
        </p:nvSpPr>
        <p:spPr>
          <a:xfrm>
            <a:off x="571500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550" b="1" i="0" u="none">
                <a:solidFill>
                  <a:srgbClr val="1F2A44"/>
                </a:solidFill>
                <a:latin typeface="Montserrat"/>
              </a:rPr>
              <a:t>FINANCIALS &amp; EXPANSION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196C622-2922-143E-9470-2BE141B02E44}"/>
              </a:ext>
            </a:extLst>
          </p:cNvPr>
          <p:cNvSpPr/>
          <p:nvPr/>
        </p:nvSpPr>
        <p:spPr>
          <a:xfrm>
            <a:off x="571500" y="876300"/>
            <a:ext cx="6109249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1695171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20679" y="476250"/>
            <a:ext cx="11601450" cy="40005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lang="es-ES" sz="2550" b="1" i="0" u="none" dirty="0" err="1">
                <a:solidFill>
                  <a:srgbClr val="1F2A44"/>
                </a:solidFill>
                <a:latin typeface="Montserrat"/>
              </a:rPr>
              <a:t>References</a:t>
            </a:r>
            <a:endParaRPr sz="2550" b="1" i="0" u="none" dirty="0">
              <a:solidFill>
                <a:srgbClr val="1F2A44"/>
              </a:solidFill>
              <a:latin typeface="Montserra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71500" y="876300"/>
            <a:ext cx="7825682" cy="19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8998C8-A41A-1B39-C771-1FD131376A98}"/>
              </a:ext>
            </a:extLst>
          </p:cNvPr>
          <p:cNvSpPr txBox="1"/>
          <p:nvPr/>
        </p:nvSpPr>
        <p:spPr>
          <a:xfrm>
            <a:off x="1020679" y="1501502"/>
            <a:ext cx="6368716" cy="27722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Companies House (2026)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Incorporation and names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 (Accessed: 26 July 2026).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Department for Business and Trade – Hospitality strategy (Accessed: 26 July 2026).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Food Standards Agency (Accessed: 26 July 2026).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Porter, M.E. (1985)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Competitive Advantage: Creating and Sustaining Superior Performance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New York: Free Press.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Kotler, P., Bowen, J.T. and Makens, J.C. (2022)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Marketing for Hospitality and Tourism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8th </a:t>
            </a:r>
            <a:r>
              <a:rPr lang="en-GB" sz="1200" i="0" dirty="0" err="1">
                <a:effectLst/>
                <a:latin typeface="Arial" panose="020B0604020202020204" pitchFamily="34" charset="0"/>
              </a:rPr>
              <a:t>edn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Harlow: Pearson.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Mare, Z.M. and </a:t>
            </a:r>
            <a:r>
              <a:rPr lang="en-GB" sz="1200" i="0" dirty="0" err="1">
                <a:effectLst/>
                <a:latin typeface="Arial" panose="020B0604020202020204" pitchFamily="34" charset="0"/>
              </a:rPr>
              <a:t>Dogru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 Dastan, H. (2026) 'Internal marketing of sustainability (Accessed: 26 July 2026).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Armstrong, G. and Kotler, P. (2021)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Principles of Marketing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18th Global </a:t>
            </a:r>
            <a:r>
              <a:rPr lang="en-GB" sz="1200" i="0" dirty="0" err="1">
                <a:effectLst/>
                <a:latin typeface="Arial" panose="020B0604020202020204" pitchFamily="34" charset="0"/>
              </a:rPr>
              <a:t>edn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Harlow: Pearson.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Westwood, J. (2020)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How to Write a Marketing Plan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5th </a:t>
            </a:r>
            <a:r>
              <a:rPr lang="en-GB" sz="1200" i="0" dirty="0" err="1">
                <a:effectLst/>
                <a:latin typeface="Arial" panose="020B0604020202020204" pitchFamily="34" charset="0"/>
              </a:rPr>
              <a:t>edn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London: Kogan Page. </a:t>
            </a:r>
          </a:p>
          <a:p>
            <a:pPr marL="0" marR="0" lvl="0" indent="0" algn="l" rtl="0" fontAlgn="base">
              <a:lnSpc>
                <a:spcPts val="1457"/>
              </a:lnSpc>
              <a:buFont typeface="Arial" panose="020B0604020202020204" pitchFamily="34" charset="0"/>
              <a:buChar char="•"/>
            </a:pPr>
            <a:r>
              <a:rPr lang="en-GB" sz="1200" i="0" dirty="0">
                <a:effectLst/>
                <a:latin typeface="Arial" panose="020B0604020202020204" pitchFamily="34" charset="0"/>
              </a:rPr>
              <a:t>Kotler, P. and Keller, K.L. (2022) 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Marketing Management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16th </a:t>
            </a:r>
            <a:r>
              <a:rPr lang="en-GB" sz="1200" i="0" dirty="0" err="1">
                <a:effectLst/>
                <a:latin typeface="Arial" panose="020B0604020202020204" pitchFamily="34" charset="0"/>
              </a:rPr>
              <a:t>edn</a:t>
            </a:r>
            <a:r>
              <a:rPr lang="en-GB" sz="1200" i="0" dirty="0">
                <a:effectLst/>
                <a:latin typeface="Arial" panose="020B0604020202020204" pitchFamily="34" charset="0"/>
              </a:rPr>
              <a:t>. Harlow: Pearson. </a:t>
            </a:r>
          </a:p>
          <a:p>
            <a:pPr marL="0" marR="0" indent="0" algn="l" rtl="0" fontAlgn="base">
              <a:lnSpc>
                <a:spcPts val="1457"/>
              </a:lnSpc>
              <a:spcAft>
                <a:spcPts val="800"/>
              </a:spcAft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9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626</Words>
  <Application>Microsoft Office PowerPoint</Application>
  <PresentationFormat>Widescreen</PresentationFormat>
  <Paragraphs>124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Lato</vt:lpstr>
      <vt:lpstr>Lato SemiBold</vt:lpstr>
      <vt:lpstr>Montserrat</vt:lpstr>
      <vt:lpstr>Montserrat ExtraBold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Cesar Martin Perea Perea (2511411)</cp:lastModifiedBy>
  <cp:revision>2</cp:revision>
  <dcterms:created xsi:type="dcterms:W3CDTF">2013-01-27T09:14:16Z</dcterms:created>
  <dcterms:modified xsi:type="dcterms:W3CDTF">2026-08-09T21:33:59Z</dcterms:modified>
  <cp:category/>
</cp:coreProperties>
</file>