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10" autoAdjust="0"/>
  </p:normalViewPr>
  <p:slideViewPr>
    <p:cSldViewPr snapToGrid="0">
      <p:cViewPr>
        <p:scale>
          <a:sx n="86" d="100"/>
          <a:sy n="86" d="100"/>
        </p:scale>
        <p:origin x="-292" y="6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B5B58F-CAF8-49B5-B6ED-626A713D6283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E611A7-5257-4B52-9EEB-AB4A31FDB4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6598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E611A7-5257-4B52-9EEB-AB4A31FDB4F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396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11/18/2021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93609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11/18/2021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92496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11/18/2021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98914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11/18/2021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5883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11/18/2021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65045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11/18/2021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181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11/18/2021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7174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11/18/2021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866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11/18/2021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35747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11/18/2021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06410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11/18/2021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29103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11/18/2021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80886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2" r:id="rId6"/>
    <p:sldLayoutId id="2147483698" r:id="rId7"/>
    <p:sldLayoutId id="2147483699" r:id="rId8"/>
    <p:sldLayoutId id="2147483700" r:id="rId9"/>
    <p:sldLayoutId id="2147483701" r:id="rId10"/>
    <p:sldLayoutId id="2147483703" r:id="rId11"/>
  </p:sldLayoutIdLst>
  <p:hf sldNum="0" hdr="0" ftr="0" dt="0"/>
  <p:txStyles>
    <p:titleStyle>
      <a:lvl1pPr algn="l" defTabSz="457200" rtl="0" eaLnBrk="1" latinLnBrk="0" hangingPunct="1">
        <a:lnSpc>
          <a:spcPct val="90000"/>
        </a:lnSpc>
        <a:spcBef>
          <a:spcPct val="0"/>
        </a:spcBef>
        <a:buNone/>
        <a:defRPr sz="44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 descr="Aesthetic liquid watercolor and ink">
            <a:extLst>
              <a:ext uri="{FF2B5EF4-FFF2-40B4-BE49-F238E27FC236}">
                <a16:creationId xmlns:a16="http://schemas.microsoft.com/office/drawing/2014/main" id="{C7297711-CCCB-4DCC-843D-7DE4A2DD38E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07" r="29898"/>
          <a:stretch/>
        </p:blipFill>
        <p:spPr>
          <a:xfrm>
            <a:off x="20" y="10"/>
            <a:ext cx="7537685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09235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DE3BFB-4EF5-4D5C-84C2-5AF466D5DF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30175"/>
            <a:ext cx="7537685" cy="6857990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5E955D7A-77E5-4833-AC9B-6218AAF00C9C}"/>
              </a:ext>
            </a:extLst>
          </p:cNvPr>
          <p:cNvSpPr/>
          <p:nvPr/>
        </p:nvSpPr>
        <p:spPr>
          <a:xfrm>
            <a:off x="2215221" y="126622"/>
            <a:ext cx="220399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lgerian" panose="04020705040A02060702" pitchFamily="82" charset="0"/>
              </a:rPr>
              <a:t>Hotel Princesa</a:t>
            </a:r>
          </a:p>
        </p:txBody>
      </p:sp>
      <p:graphicFrame>
        <p:nvGraphicFramePr>
          <p:cNvPr id="14" name="Table 14">
            <a:extLst>
              <a:ext uri="{FF2B5EF4-FFF2-40B4-BE49-F238E27FC236}">
                <a16:creationId xmlns:a16="http://schemas.microsoft.com/office/drawing/2014/main" id="{2870EA41-6056-4A2A-B297-A4927EB9CC9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7849817"/>
              </p:ext>
            </p:extLst>
          </p:nvPr>
        </p:nvGraphicFramePr>
        <p:xfrm>
          <a:off x="7537684" y="1494065"/>
          <a:ext cx="4654296" cy="53941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17516">
                  <a:extLst>
                    <a:ext uri="{9D8B030D-6E8A-4147-A177-3AD203B41FA5}">
                      <a16:colId xmlns:a16="http://schemas.microsoft.com/office/drawing/2014/main" val="1004168206"/>
                    </a:ext>
                  </a:extLst>
                </a:gridCol>
                <a:gridCol w="2336780">
                  <a:extLst>
                    <a:ext uri="{9D8B030D-6E8A-4147-A177-3AD203B41FA5}">
                      <a16:colId xmlns:a16="http://schemas.microsoft.com/office/drawing/2014/main" val="2096027225"/>
                    </a:ext>
                  </a:extLst>
                </a:gridCol>
              </a:tblGrid>
              <a:tr h="658198">
                <a:tc>
                  <a:txBody>
                    <a:bodyPr/>
                    <a:lstStyle/>
                    <a:p>
                      <a:r>
                        <a:rPr lang="en-GB" sz="1400" dirty="0"/>
                        <a:t> </a:t>
                      </a:r>
                      <a:r>
                        <a:rPr lang="en-GB" sz="1400" dirty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GB" sz="1200" dirty="0">
                          <a:solidFill>
                            <a:schemeClr val="bg1"/>
                          </a:solidFill>
                        </a:rPr>
                        <a:t>Habitación Cómodamente</a:t>
                      </a:r>
                    </a:p>
                    <a:p>
                      <a:r>
                        <a:rPr lang="en-GB" sz="1200" dirty="0">
                          <a:solidFill>
                            <a:schemeClr val="bg1"/>
                          </a:solidFill>
                        </a:rPr>
                        <a:t>      Individual ( 1 camas)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>
                        <a:solidFill>
                          <a:schemeClr val="bg1"/>
                        </a:solidFill>
                      </a:endParaRPr>
                    </a:p>
                    <a:p>
                      <a:r>
                        <a:rPr lang="en-GB" sz="1200" dirty="0">
                          <a:solidFill>
                            <a:schemeClr val="bg1"/>
                          </a:solidFill>
                        </a:rPr>
                        <a:t>            €  262 Euros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9085145"/>
                  </a:ext>
                </a:extLst>
              </a:tr>
              <a:tr h="658198">
                <a:tc>
                  <a:txBody>
                    <a:bodyPr/>
                    <a:lstStyle/>
                    <a:p>
                      <a:endParaRPr lang="en-GB" sz="1200" b="1" dirty="0">
                        <a:solidFill>
                          <a:schemeClr val="bg1"/>
                        </a:solidFill>
                      </a:endParaRPr>
                    </a:p>
                    <a:p>
                      <a:r>
                        <a:rPr lang="en-GB" sz="1200" b="1" dirty="0">
                          <a:solidFill>
                            <a:schemeClr val="bg1"/>
                          </a:solidFill>
                        </a:rPr>
                        <a:t> Habitación de lujo Barcelona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sz="1200" b="1" dirty="0"/>
                        <a:t>            € 307 (Euros)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7312962"/>
                  </a:ext>
                </a:extLst>
              </a:tr>
              <a:tr h="630893">
                <a:tc>
                  <a:txBody>
                    <a:bodyPr/>
                    <a:lstStyle/>
                    <a:p>
                      <a:r>
                        <a:rPr lang="en-GB" sz="1200" b="1" dirty="0"/>
                        <a:t>   Habitación Junior Suite   </a:t>
                      </a:r>
                    </a:p>
                    <a:p>
                      <a:r>
                        <a:rPr lang="en-GB" sz="1200" b="1" dirty="0"/>
                        <a:t>    esquina.</a:t>
                      </a:r>
                    </a:p>
                    <a:p>
                      <a:r>
                        <a:rPr lang="en-GB" sz="1200" b="1" dirty="0"/>
                        <a:t>    Individual ( 2 camas)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              </a:t>
                      </a:r>
                    </a:p>
                    <a:p>
                      <a:r>
                        <a:rPr lang="en-GB" sz="1200" b="1" dirty="0"/>
                        <a:t>            € 412 (Euros)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6587625"/>
                  </a:ext>
                </a:extLst>
              </a:tr>
              <a:tr h="658198">
                <a:tc>
                  <a:txBody>
                    <a:bodyPr/>
                    <a:lstStyle/>
                    <a:p>
                      <a:r>
                        <a:rPr lang="en-GB" sz="1200" b="1" dirty="0"/>
                        <a:t>   </a:t>
                      </a:r>
                    </a:p>
                    <a:p>
                      <a:r>
                        <a:rPr lang="en-GB" sz="1200" b="1" dirty="0"/>
                        <a:t>     Habitación junior suite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 </a:t>
                      </a:r>
                    </a:p>
                    <a:p>
                      <a:r>
                        <a:rPr lang="en-GB" sz="1200" b="1" dirty="0"/>
                        <a:t>            € 452 (Euros)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0575475"/>
                  </a:ext>
                </a:extLst>
              </a:tr>
              <a:tr h="658198">
                <a:tc>
                  <a:txBody>
                    <a:bodyPr/>
                    <a:lstStyle/>
                    <a:p>
                      <a:r>
                        <a:rPr lang="en-GB" sz="1200" b="1" dirty="0"/>
                        <a:t>   Habitación Suite Barcelona</a:t>
                      </a:r>
                    </a:p>
                    <a:p>
                      <a:r>
                        <a:rPr lang="en-GB" sz="1200" b="1" dirty="0"/>
                        <a:t>           ( Para familias 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sz="1200" b="1" dirty="0"/>
                        <a:t>             € 612 (Euros)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3447198"/>
                  </a:ext>
                </a:extLst>
              </a:tr>
              <a:tr h="721021">
                <a:tc>
                  <a:txBody>
                    <a:bodyPr/>
                    <a:lstStyle/>
                    <a:p>
                      <a:r>
                        <a:rPr lang="en-GB" sz="1200" b="1" dirty="0"/>
                        <a:t>         Estacionamento</a:t>
                      </a:r>
                    </a:p>
                    <a:p>
                      <a:r>
                        <a:rPr lang="en-GB" sz="1200" b="1" dirty="0"/>
                        <a:t>             ( Parking )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       </a:t>
                      </a:r>
                    </a:p>
                    <a:p>
                      <a:r>
                        <a:rPr lang="en-GB" sz="1200" b="1" dirty="0"/>
                        <a:t>               Gratis/Free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9704239"/>
                  </a:ext>
                </a:extLst>
              </a:tr>
              <a:tr h="721021">
                <a:tc>
                  <a:txBody>
                    <a:bodyPr/>
                    <a:lstStyle/>
                    <a:p>
                      <a:r>
                        <a:rPr lang="en-GB" dirty="0"/>
                        <a:t>         </a:t>
                      </a:r>
                      <a:r>
                        <a:rPr lang="en-GB" sz="1200" b="1" dirty="0"/>
                        <a:t>Gimnasio</a:t>
                      </a:r>
                    </a:p>
                    <a:p>
                      <a:r>
                        <a:rPr lang="en-GB" sz="1200" b="1" dirty="0"/>
                        <a:t>               ( Gym )</a:t>
                      </a:r>
                    </a:p>
                    <a:p>
                      <a:r>
                        <a:rPr lang="en-GB" sz="1200" b="1" dirty="0"/>
                        <a:t>        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Abierto las 24 horas/Open 24 hour</a:t>
                      </a:r>
                    </a:p>
                    <a:p>
                      <a:r>
                        <a:rPr lang="en-GB" sz="1200" b="1" dirty="0"/>
                        <a:t>             ( €10 Euros)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6396566"/>
                  </a:ext>
                </a:extLst>
              </a:tr>
              <a:tr h="658198">
                <a:tc>
                  <a:txBody>
                    <a:bodyPr/>
                    <a:lstStyle/>
                    <a:p>
                      <a:r>
                        <a:rPr lang="en-GB" sz="1200" b="1" dirty="0"/>
                        <a:t>              </a:t>
                      </a:r>
                    </a:p>
                    <a:p>
                      <a:r>
                        <a:rPr lang="en-GB" sz="1200" b="1" dirty="0"/>
                        <a:t>                  Spa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              </a:t>
                      </a:r>
                    </a:p>
                    <a:p>
                      <a:r>
                        <a:rPr lang="en-GB" sz="1200" b="1" dirty="0"/>
                        <a:t>                ( €15 euros</a:t>
                      </a:r>
                    </a:p>
                    <a:p>
                      <a:r>
                        <a:rPr lang="en-GB" sz="1200" b="1" dirty="0"/>
                        <a:t>      Todo el dia/ All day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054021"/>
                  </a:ext>
                </a:extLst>
              </a:tr>
            </a:tbl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12814902-EA73-4104-90A4-D74B03BAB1AA}"/>
              </a:ext>
            </a:extLst>
          </p:cNvPr>
          <p:cNvSpPr txBox="1"/>
          <p:nvPr/>
        </p:nvSpPr>
        <p:spPr>
          <a:xfrm>
            <a:off x="7975600" y="577061"/>
            <a:ext cx="3784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Tableros de precios-Price board</a:t>
            </a:r>
          </a:p>
        </p:txBody>
      </p:sp>
      <p:sp>
        <p:nvSpPr>
          <p:cNvPr id="17" name="Star: 5 Points 16">
            <a:extLst>
              <a:ext uri="{FF2B5EF4-FFF2-40B4-BE49-F238E27FC236}">
                <a16:creationId xmlns:a16="http://schemas.microsoft.com/office/drawing/2014/main" id="{C529DF5C-3247-49B3-8F96-A5D8E189CC1B}"/>
              </a:ext>
            </a:extLst>
          </p:cNvPr>
          <p:cNvSpPr/>
          <p:nvPr/>
        </p:nvSpPr>
        <p:spPr>
          <a:xfrm>
            <a:off x="2063517" y="1219200"/>
            <a:ext cx="327109" cy="36933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Star: 5 Points 18">
            <a:extLst>
              <a:ext uri="{FF2B5EF4-FFF2-40B4-BE49-F238E27FC236}">
                <a16:creationId xmlns:a16="http://schemas.microsoft.com/office/drawing/2014/main" id="{D54293A2-79BC-4994-ABC3-3F4101B660FF}"/>
              </a:ext>
            </a:extLst>
          </p:cNvPr>
          <p:cNvSpPr/>
          <p:nvPr/>
        </p:nvSpPr>
        <p:spPr>
          <a:xfrm>
            <a:off x="2635047" y="1219199"/>
            <a:ext cx="327109" cy="369333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Star: 5 Points 20">
            <a:extLst>
              <a:ext uri="{FF2B5EF4-FFF2-40B4-BE49-F238E27FC236}">
                <a16:creationId xmlns:a16="http://schemas.microsoft.com/office/drawing/2014/main" id="{DB014001-6FEF-418D-82C5-3677ACCF57FC}"/>
              </a:ext>
            </a:extLst>
          </p:cNvPr>
          <p:cNvSpPr/>
          <p:nvPr/>
        </p:nvSpPr>
        <p:spPr>
          <a:xfrm>
            <a:off x="3165514" y="1186159"/>
            <a:ext cx="327109" cy="40237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Star: 5 Points 22">
            <a:extLst>
              <a:ext uri="{FF2B5EF4-FFF2-40B4-BE49-F238E27FC236}">
                <a16:creationId xmlns:a16="http://schemas.microsoft.com/office/drawing/2014/main" id="{A989CC6E-E61D-476C-8E63-F96E692B88B2}"/>
              </a:ext>
            </a:extLst>
          </p:cNvPr>
          <p:cNvSpPr/>
          <p:nvPr/>
        </p:nvSpPr>
        <p:spPr>
          <a:xfrm>
            <a:off x="3766868" y="1190213"/>
            <a:ext cx="327109" cy="36933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Star: 5 Points 24">
            <a:extLst>
              <a:ext uri="{FF2B5EF4-FFF2-40B4-BE49-F238E27FC236}">
                <a16:creationId xmlns:a16="http://schemas.microsoft.com/office/drawing/2014/main" id="{33BC1CA2-C12B-4AC6-AD25-427A7E3DD548}"/>
              </a:ext>
            </a:extLst>
          </p:cNvPr>
          <p:cNvSpPr/>
          <p:nvPr/>
        </p:nvSpPr>
        <p:spPr>
          <a:xfrm>
            <a:off x="4331243" y="1178923"/>
            <a:ext cx="323074" cy="409609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5931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DividendVTI">
  <a:themeElements>
    <a:clrScheme name="AnalogousFromRegularSeedRightStep">
      <a:dk1>
        <a:srgbClr val="000000"/>
      </a:dk1>
      <a:lt1>
        <a:srgbClr val="FFFFFF"/>
      </a:lt1>
      <a:dk2>
        <a:srgbClr val="2E1B30"/>
      </a:dk2>
      <a:lt2>
        <a:srgbClr val="F3F0F0"/>
      </a:lt2>
      <a:accent1>
        <a:srgbClr val="45AFAD"/>
      </a:accent1>
      <a:accent2>
        <a:srgbClr val="3B82B1"/>
      </a:accent2>
      <a:accent3>
        <a:srgbClr val="4D63C3"/>
      </a:accent3>
      <a:accent4>
        <a:srgbClr val="593EB3"/>
      </a:accent4>
      <a:accent5>
        <a:srgbClr val="994DC3"/>
      </a:accent5>
      <a:accent6>
        <a:srgbClr val="B13BAA"/>
      </a:accent6>
      <a:hlink>
        <a:srgbClr val="BF3F42"/>
      </a:hlink>
      <a:folHlink>
        <a:srgbClr val="7F7F7F"/>
      </a:folHlink>
    </a:clrScheme>
    <a:fontScheme name="Dividend">
      <a:majorFont>
        <a:latin typeface="Univers Condensed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Univers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126</Words>
  <Application>Microsoft Office PowerPoint</Application>
  <PresentationFormat>Widescreen</PresentationFormat>
  <Paragraphs>38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Algerian</vt:lpstr>
      <vt:lpstr>Calibri</vt:lpstr>
      <vt:lpstr>Gill Sans MT</vt:lpstr>
      <vt:lpstr>Univers</vt:lpstr>
      <vt:lpstr>Univers Condensed</vt:lpstr>
      <vt:lpstr>Wingdings 2</vt:lpstr>
      <vt:lpstr>DividendVTI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suelene fernandes</dc:creator>
  <cp:lastModifiedBy>suelene fernandes</cp:lastModifiedBy>
  <cp:revision>1</cp:revision>
  <dcterms:created xsi:type="dcterms:W3CDTF">2021-11-18T22:08:08Z</dcterms:created>
  <dcterms:modified xsi:type="dcterms:W3CDTF">2021-11-19T00:00:58Z</dcterms:modified>
</cp:coreProperties>
</file>